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348" r:id="rId3"/>
    <p:sldId id="335" r:id="rId4"/>
    <p:sldId id="336" r:id="rId5"/>
    <p:sldId id="337" r:id="rId6"/>
    <p:sldId id="259" r:id="rId7"/>
    <p:sldId id="260" r:id="rId8"/>
    <p:sldId id="349" r:id="rId9"/>
    <p:sldId id="262" r:id="rId10"/>
    <p:sldId id="353" r:id="rId11"/>
    <p:sldId id="354" r:id="rId12"/>
    <p:sldId id="355" r:id="rId13"/>
    <p:sldId id="356" r:id="rId14"/>
    <p:sldId id="341" r:id="rId15"/>
    <p:sldId id="344" r:id="rId16"/>
    <p:sldId id="345" r:id="rId17"/>
    <p:sldId id="346" r:id="rId18"/>
    <p:sldId id="357" r:id="rId19"/>
    <p:sldId id="358" r:id="rId20"/>
    <p:sldId id="359" r:id="rId21"/>
    <p:sldId id="360" r:id="rId22"/>
    <p:sldId id="361" r:id="rId23"/>
    <p:sldId id="343" r:id="rId24"/>
    <p:sldId id="263" r:id="rId25"/>
    <p:sldId id="264" r:id="rId26"/>
    <p:sldId id="351" r:id="rId27"/>
    <p:sldId id="266" r:id="rId28"/>
    <p:sldId id="267" r:id="rId29"/>
    <p:sldId id="397" r:id="rId30"/>
    <p:sldId id="398" r:id="rId31"/>
    <p:sldId id="392" r:id="rId32"/>
    <p:sldId id="399" r:id="rId33"/>
    <p:sldId id="400" r:id="rId34"/>
    <p:sldId id="401" r:id="rId35"/>
    <p:sldId id="402" r:id="rId36"/>
    <p:sldId id="403" r:id="rId37"/>
    <p:sldId id="404" r:id="rId38"/>
    <p:sldId id="407" r:id="rId39"/>
    <p:sldId id="405" r:id="rId40"/>
    <p:sldId id="406" r:id="rId41"/>
    <p:sldId id="408" r:id="rId42"/>
    <p:sldId id="409" r:id="rId4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59" y="43"/>
      </p:cViewPr>
      <p:guideLst>
        <p:guide orient="horz" pos="2160"/>
        <p:guide pos="39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F257AB-E9D5-45DE-9A25-22A1225E3642}" type="datetimeFigureOut">
              <a:rPr lang="es-CL" smtClean="0"/>
              <a:t>19-04-2024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F652D-D8DD-4CF1-9F65-EA0F90C6E5F7}" type="slidenum">
              <a:rPr lang="es-CL" smtClean="0"/>
              <a:t>‹Nº›</a:t>
            </a:fld>
            <a:endParaRPr lang="es-CL"/>
          </a:p>
        </p:txBody>
      </p:sp>
    </p:spTree>
    <p:extLst>
      <p:ext uri="{BB962C8B-B14F-4D97-AF65-F5344CB8AC3E}">
        <p14:creationId xmlns:p14="http://schemas.microsoft.com/office/powerpoint/2010/main" val="222628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88F34C3-1FC2-4A46-A757-217F2C34F4A9}" type="slidenum">
              <a:rPr lang="es-ES" smtClean="0"/>
              <a:pPr/>
              <a:t>4</a:t>
            </a:fld>
            <a:endParaRPr lang="es-ES" dirty="0"/>
          </a:p>
        </p:txBody>
      </p:sp>
    </p:spTree>
    <p:extLst>
      <p:ext uri="{BB962C8B-B14F-4D97-AF65-F5344CB8AC3E}">
        <p14:creationId xmlns:p14="http://schemas.microsoft.com/office/powerpoint/2010/main" val="118992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B19F652D-D8DD-4CF1-9F65-EA0F90C6E5F7}" type="slidenum">
              <a:rPr lang="es-CL" smtClean="0"/>
              <a:t>7</a:t>
            </a:fld>
            <a:endParaRPr lang="es-CL"/>
          </a:p>
        </p:txBody>
      </p:sp>
    </p:spTree>
    <p:extLst>
      <p:ext uri="{BB962C8B-B14F-4D97-AF65-F5344CB8AC3E}">
        <p14:creationId xmlns:p14="http://schemas.microsoft.com/office/powerpoint/2010/main" val="1751800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B19F652D-D8DD-4CF1-9F65-EA0F90C6E5F7}" type="slidenum">
              <a:rPr lang="es-CL" smtClean="0"/>
              <a:t>16</a:t>
            </a:fld>
            <a:endParaRPr lang="es-CL" dirty="0"/>
          </a:p>
        </p:txBody>
      </p:sp>
    </p:spTree>
    <p:extLst>
      <p:ext uri="{BB962C8B-B14F-4D97-AF65-F5344CB8AC3E}">
        <p14:creationId xmlns:p14="http://schemas.microsoft.com/office/powerpoint/2010/main" val="194865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B19F652D-D8DD-4CF1-9F65-EA0F90C6E5F7}" type="slidenum">
              <a:rPr lang="es-CL" smtClean="0"/>
              <a:t>17</a:t>
            </a:fld>
            <a:endParaRPr lang="es-CL" dirty="0"/>
          </a:p>
        </p:txBody>
      </p:sp>
    </p:spTree>
    <p:extLst>
      <p:ext uri="{BB962C8B-B14F-4D97-AF65-F5344CB8AC3E}">
        <p14:creationId xmlns:p14="http://schemas.microsoft.com/office/powerpoint/2010/main" val="2307009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9B87B54-90A3-40C6-85AC-86DF2358E3B7}" type="datetimeFigureOut">
              <a:rPr lang="es-ES" smtClean="0"/>
              <a:pPr/>
              <a:t>19/04/2024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D7F120-1319-4598-86B4-D814448B92F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9B87B54-90A3-40C6-85AC-86DF2358E3B7}" type="datetimeFigureOut">
              <a:rPr lang="es-ES" smtClean="0"/>
              <a:pPr/>
              <a:t>19/04/2024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D7F120-1319-4598-86B4-D814448B92F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9B87B54-90A3-40C6-85AC-86DF2358E3B7}" type="datetimeFigureOut">
              <a:rPr lang="es-ES" smtClean="0"/>
              <a:pPr/>
              <a:t>19/04/2024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D7F120-1319-4598-86B4-D814448B92F2}"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BD37945-9A1D-424C-B383-F4E8504912A5}" type="datetimeFigureOut">
              <a:rPr lang="es-ES" smtClean="0"/>
              <a:pPr/>
              <a:t>19/04/2024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CE5384E0-B05B-4841-98DB-C3090A132E6E}"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9B87B54-90A3-40C6-85AC-86DF2358E3B7}" type="datetimeFigureOut">
              <a:rPr lang="es-ES" smtClean="0"/>
              <a:pPr/>
              <a:t>19/04/2024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D7F120-1319-4598-86B4-D814448B92F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9B87B54-90A3-40C6-85AC-86DF2358E3B7}" type="datetimeFigureOut">
              <a:rPr lang="es-ES" smtClean="0"/>
              <a:pPr/>
              <a:t>19/04/2024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D7F120-1319-4598-86B4-D814448B92F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39B87B54-90A3-40C6-85AC-86DF2358E3B7}" type="datetimeFigureOut">
              <a:rPr lang="es-ES" smtClean="0"/>
              <a:pPr/>
              <a:t>19/04/2024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3D7F120-1319-4598-86B4-D814448B92F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9B87B54-90A3-40C6-85AC-86DF2358E3B7}" type="datetimeFigureOut">
              <a:rPr lang="es-ES" smtClean="0"/>
              <a:pPr/>
              <a:t>19/04/2024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3D7F120-1319-4598-86B4-D814448B92F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39B87B54-90A3-40C6-85AC-86DF2358E3B7}" type="datetimeFigureOut">
              <a:rPr lang="es-ES" smtClean="0"/>
              <a:pPr/>
              <a:t>19/04/2024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3D7F120-1319-4598-86B4-D814448B92F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9B87B54-90A3-40C6-85AC-86DF2358E3B7}" type="datetimeFigureOut">
              <a:rPr lang="es-ES" smtClean="0"/>
              <a:pPr/>
              <a:t>19/04/2024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3D7F120-1319-4598-86B4-D814448B92F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9B87B54-90A3-40C6-85AC-86DF2358E3B7}" type="datetimeFigureOut">
              <a:rPr lang="es-ES" smtClean="0"/>
              <a:pPr/>
              <a:t>19/04/2024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3D7F120-1319-4598-86B4-D814448B92F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9B87B54-90A3-40C6-85AC-86DF2358E3B7}" type="datetimeFigureOut">
              <a:rPr lang="es-ES" smtClean="0"/>
              <a:pPr/>
              <a:t>19/04/2024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3D7F120-1319-4598-86B4-D814448B92F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87B54-90A3-40C6-85AC-86DF2358E3B7}" type="datetimeFigureOut">
              <a:rPr lang="es-ES" smtClean="0"/>
              <a:pPr/>
              <a:t>19/04/2024</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7F120-1319-4598-86B4-D814448B92F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37945-9A1D-424C-B383-F4E8504912A5}" type="datetimeFigureOut">
              <a:rPr lang="es-ES" smtClean="0"/>
              <a:pPr/>
              <a:t>19/04/2024</a:t>
            </a:fld>
            <a:endParaRPr lang="es-ES"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384E0-B05B-4841-98DB-C3090A132E6E}"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30.png"/><Relationship Id="rId1" Type="http://schemas.openxmlformats.org/officeDocument/2006/relationships/slideLayout" Target="../slideLayouts/slideLayout7.xml"/><Relationship Id="rId5" Type="http://schemas.openxmlformats.org/officeDocument/2006/relationships/image" Target="../media/image5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70.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30.png"/></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image" Target="../media/image640.png"/><Relationship Id="rId1" Type="http://schemas.openxmlformats.org/officeDocument/2006/relationships/slideLayout" Target="../slideLayouts/slideLayout7.xml"/><Relationship Id="rId6" Type="http://schemas.openxmlformats.org/officeDocument/2006/relationships/image" Target="../media/image67.png"/><Relationship Id="rId5" Type="http://schemas.microsoft.com/office/2007/relationships/hdphoto" Target="../media/hdphoto5.wdp"/><Relationship Id="rId4" Type="http://schemas.openxmlformats.org/officeDocument/2006/relationships/image" Target="../media/image66.png"/><Relationship Id="rId9"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9.png"/><Relationship Id="rId7"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3.png"/></Relationships>
</file>

<file path=ppt/slides/_rels/slide18.xml.rels><?xml version="1.0" encoding="UTF-8" standalone="yes"?>
<Relationships xmlns="http://schemas.openxmlformats.org/package/2006/relationships"><Relationship Id="rId8"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9.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102.png"/><Relationship Id="rId11" Type="http://schemas.openxmlformats.org/officeDocument/2006/relationships/image" Target="../media/image107.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2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0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1.jpeg"/><Relationship Id="rId1" Type="http://schemas.openxmlformats.org/officeDocument/2006/relationships/slideLayout" Target="../slideLayouts/slideLayout12.xml"/><Relationship Id="rId4" Type="http://schemas.openxmlformats.org/officeDocument/2006/relationships/image" Target="../media/image110.png"/></Relationships>
</file>

<file path=ppt/slides/_rels/slide23.xml.rels><?xml version="1.0" encoding="UTF-8" standalone="yes"?>
<Relationships xmlns="http://schemas.openxmlformats.org/package/2006/relationships"><Relationship Id="rId8" Type="http://schemas.openxmlformats.org/officeDocument/2006/relationships/image" Target="../media/image1011.png"/><Relationship Id="rId3" Type="http://schemas.openxmlformats.org/officeDocument/2006/relationships/image" Target="../media/image960.png"/><Relationship Id="rId7" Type="http://schemas.openxmlformats.org/officeDocument/2006/relationships/image" Target="../media/image1001.png"/><Relationship Id="rId12" Type="http://schemas.openxmlformats.org/officeDocument/2006/relationships/image" Target="../media/image1100.png"/><Relationship Id="rId2" Type="http://schemas.openxmlformats.org/officeDocument/2006/relationships/image" Target="../media/image950.png"/><Relationship Id="rId1" Type="http://schemas.openxmlformats.org/officeDocument/2006/relationships/slideLayout" Target="../slideLayouts/slideLayout7.xml"/><Relationship Id="rId6" Type="http://schemas.openxmlformats.org/officeDocument/2006/relationships/image" Target="../media/image991.png"/><Relationship Id="rId11" Type="http://schemas.openxmlformats.org/officeDocument/2006/relationships/image" Target="../media/image1040.png"/><Relationship Id="rId5" Type="http://schemas.openxmlformats.org/officeDocument/2006/relationships/image" Target="../media/image850.png"/><Relationship Id="rId10" Type="http://schemas.openxmlformats.org/officeDocument/2006/relationships/image" Target="../media/image1091.png"/><Relationship Id="rId4" Type="http://schemas.openxmlformats.org/officeDocument/2006/relationships/image" Target="../media/image970.png"/><Relationship Id="rId9" Type="http://schemas.openxmlformats.org/officeDocument/2006/relationships/image" Target="../media/image1020.png"/></Relationships>
</file>

<file path=ppt/slides/_rels/slide24.xml.rels><?xml version="1.0" encoding="UTF-8" standalone="yes"?>
<Relationships xmlns="http://schemas.openxmlformats.org/package/2006/relationships"><Relationship Id="rId8" Type="http://schemas.openxmlformats.org/officeDocument/2006/relationships/image" Target="../media/image1080.png"/><Relationship Id="rId3" Type="http://schemas.openxmlformats.org/officeDocument/2006/relationships/image" Target="../media/image113.png"/><Relationship Id="rId7" Type="http://schemas.microsoft.com/office/2007/relationships/hdphoto" Target="../media/hdphoto7.wdp"/><Relationship Id="rId2" Type="http://schemas.openxmlformats.org/officeDocument/2006/relationships/image" Target="../media/image111.emf"/><Relationship Id="rId1" Type="http://schemas.openxmlformats.org/officeDocument/2006/relationships/slideLayout" Target="../slideLayouts/slideLayout7.xml"/><Relationship Id="rId6" Type="http://schemas.openxmlformats.org/officeDocument/2006/relationships/image" Target="../media/image115.png"/><Relationship Id="rId5" Type="http://schemas.microsoft.com/office/2007/relationships/hdphoto" Target="../media/hdphoto6.wdp"/><Relationship Id="rId4" Type="http://schemas.openxmlformats.org/officeDocument/2006/relationships/image" Target="../media/image114.png"/><Relationship Id="rId9" Type="http://schemas.openxmlformats.org/officeDocument/2006/relationships/image" Target="../media/image116.png"/></Relationships>
</file>

<file path=ppt/slides/_rels/slide2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 Id="rId5" Type="http://schemas.openxmlformats.org/officeDocument/2006/relationships/image" Target="../media/image125.png"/><Relationship Id="rId4" Type="http://schemas.openxmlformats.org/officeDocument/2006/relationships/image" Target="../media/image119.png"/></Relationships>
</file>

<file path=ppt/slides/_rels/slide26.xml.rels><?xml version="1.0" encoding="UTF-8" standalone="yes"?>
<Relationships xmlns="http://schemas.openxmlformats.org/package/2006/relationships"><Relationship Id="rId8" Type="http://schemas.openxmlformats.org/officeDocument/2006/relationships/image" Target="../media/image990.png"/><Relationship Id="rId13" Type="http://schemas.openxmlformats.org/officeDocument/2006/relationships/image" Target="../media/image126.png"/><Relationship Id="rId3" Type="http://schemas.openxmlformats.org/officeDocument/2006/relationships/image" Target="../media/image120.png"/><Relationship Id="rId7" Type="http://schemas.openxmlformats.org/officeDocument/2006/relationships/image" Target="../media/image1140.png"/><Relationship Id="rId12" Type="http://schemas.openxmlformats.org/officeDocument/2006/relationships/image" Target="../media/image124.png"/><Relationship Id="rId2" Type="http://schemas.openxmlformats.org/officeDocument/2006/relationships/image" Target="../media/image1090.png"/><Relationship Id="rId1" Type="http://schemas.openxmlformats.org/officeDocument/2006/relationships/slideLayout" Target="../slideLayouts/slideLayout7.xml"/><Relationship Id="rId6" Type="http://schemas.openxmlformats.org/officeDocument/2006/relationships/image" Target="../media/image1130.png"/><Relationship Id="rId11" Type="http://schemas.openxmlformats.org/officeDocument/2006/relationships/image" Target="../media/image1150.png"/><Relationship Id="rId5" Type="http://schemas.openxmlformats.org/officeDocument/2006/relationships/image" Target="../media/image1120.png"/><Relationship Id="rId10" Type="http://schemas.openxmlformats.org/officeDocument/2006/relationships/image" Target="../media/image123.png"/><Relationship Id="rId4" Type="http://schemas.openxmlformats.org/officeDocument/2006/relationships/image" Target="../media/image121.png"/><Relationship Id="rId9" Type="http://schemas.openxmlformats.org/officeDocument/2006/relationships/image" Target="../media/image122.png"/></Relationships>
</file>

<file path=ppt/slides/_rels/slide2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7.jpe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28.x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1310.png"/><Relationship Id="rId5" Type="http://schemas.openxmlformats.org/officeDocument/2006/relationships/image" Target="../media/image133.png"/><Relationship Id="rId4" Type="http://schemas.openxmlformats.org/officeDocument/2006/relationships/image" Target="../media/image131.png"/></Relationships>
</file>

<file path=ppt/slides/_rels/slide29.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37.wmf"/><Relationship Id="rId2" Type="http://schemas.openxmlformats.org/officeDocument/2006/relationships/image" Target="../media/image132.png"/><Relationship Id="rId1" Type="http://schemas.openxmlformats.org/officeDocument/2006/relationships/slideLayout" Target="../slideLayouts/slideLayout1.xml"/><Relationship Id="rId6" Type="http://schemas.openxmlformats.org/officeDocument/2006/relationships/image" Target="../media/image134.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36.wmf"/><Relationship Id="rId4" Type="http://schemas.openxmlformats.org/officeDocument/2006/relationships/image" Target="../media/image133.wmf"/><Relationship Id="rId9"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147.png"/><Relationship Id="rId13" Type="http://schemas.openxmlformats.org/officeDocument/2006/relationships/image" Target="../media/image152.png"/><Relationship Id="rId3" Type="http://schemas.openxmlformats.org/officeDocument/2006/relationships/image" Target="../media/image142.png"/><Relationship Id="rId7" Type="http://schemas.openxmlformats.org/officeDocument/2006/relationships/image" Target="../media/image146.png"/><Relationship Id="rId12" Type="http://schemas.openxmlformats.org/officeDocument/2006/relationships/image" Target="../media/image151.png"/><Relationship Id="rId2" Type="http://schemas.openxmlformats.org/officeDocument/2006/relationships/image" Target="../media/image138.png"/><Relationship Id="rId1" Type="http://schemas.openxmlformats.org/officeDocument/2006/relationships/slideLayout" Target="../slideLayouts/slideLayout1.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5" Type="http://schemas.openxmlformats.org/officeDocument/2006/relationships/image" Target="../media/image15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 Id="rId14" Type="http://schemas.openxmlformats.org/officeDocument/2006/relationships/image" Target="../media/image153.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62.png"/><Relationship Id="rId3" Type="http://schemas.openxmlformats.org/officeDocument/2006/relationships/image" Target="../media/image139.wmf"/><Relationship Id="rId7" Type="http://schemas.openxmlformats.org/officeDocument/2006/relationships/image" Target="../media/image141.wmf"/><Relationship Id="rId12" Type="http://schemas.openxmlformats.org/officeDocument/2006/relationships/image" Target="../media/image161.png"/><Relationship Id="rId2" Type="http://schemas.openxmlformats.org/officeDocument/2006/relationships/oleObject" Target="../embeddings/oleObject7.bin"/><Relationship Id="rId1" Type="http://schemas.openxmlformats.org/officeDocument/2006/relationships/slideLayout" Target="../slideLayouts/slideLayout1.xml"/><Relationship Id="rId6" Type="http://schemas.openxmlformats.org/officeDocument/2006/relationships/oleObject" Target="../embeddings/oleObject9.bin"/><Relationship Id="rId11" Type="http://schemas.openxmlformats.org/officeDocument/2006/relationships/image" Target="../media/image160.png"/><Relationship Id="rId5" Type="http://schemas.openxmlformats.org/officeDocument/2006/relationships/image" Target="../media/image140.wmf"/><Relationship Id="rId10" Type="http://schemas.openxmlformats.org/officeDocument/2006/relationships/image" Target="../media/image159.png"/><Relationship Id="rId4" Type="http://schemas.openxmlformats.org/officeDocument/2006/relationships/oleObject" Target="../embeddings/oleObject8.bin"/><Relationship Id="rId9" Type="http://schemas.openxmlformats.org/officeDocument/2006/relationships/image" Target="../media/image142.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48.wmf"/><Relationship Id="rId18" Type="http://schemas.openxmlformats.org/officeDocument/2006/relationships/image" Target="../media/image155.png"/><Relationship Id="rId3" Type="http://schemas.openxmlformats.org/officeDocument/2006/relationships/image" Target="../media/image143.wmf"/><Relationship Id="rId7" Type="http://schemas.openxmlformats.org/officeDocument/2006/relationships/image" Target="../media/image145.wmf"/><Relationship Id="rId12" Type="http://schemas.openxmlformats.org/officeDocument/2006/relationships/oleObject" Target="../embeddings/oleObject16.bin"/><Relationship Id="rId17" Type="http://schemas.openxmlformats.org/officeDocument/2006/relationships/image" Target="../media/image150.wmf"/><Relationship Id="rId2" Type="http://schemas.openxmlformats.org/officeDocument/2006/relationships/oleObject" Target="../embeddings/oleObject11.bin"/><Relationship Id="rId16" Type="http://schemas.openxmlformats.org/officeDocument/2006/relationships/oleObject" Target="../embeddings/oleObject18.bin"/><Relationship Id="rId1" Type="http://schemas.openxmlformats.org/officeDocument/2006/relationships/slideLayout" Target="../slideLayouts/slideLayout1.xml"/><Relationship Id="rId6" Type="http://schemas.openxmlformats.org/officeDocument/2006/relationships/oleObject" Target="../embeddings/oleObject13.bin"/><Relationship Id="rId11" Type="http://schemas.openxmlformats.org/officeDocument/2006/relationships/image" Target="../media/image147.wmf"/><Relationship Id="rId5" Type="http://schemas.openxmlformats.org/officeDocument/2006/relationships/image" Target="../media/image144.wmf"/><Relationship Id="rId15" Type="http://schemas.openxmlformats.org/officeDocument/2006/relationships/image" Target="../media/image149.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46.wmf"/><Relationship Id="rId14" Type="http://schemas.openxmlformats.org/officeDocument/2006/relationships/oleObject" Target="../embeddings/oleObject17.bin"/></Relationships>
</file>

<file path=ppt/slides/_rels/slide33.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6.png"/><Relationship Id="rId3" Type="http://schemas.openxmlformats.org/officeDocument/2006/relationships/image" Target="../media/image156.wmf"/><Relationship Id="rId7" Type="http://schemas.openxmlformats.org/officeDocument/2006/relationships/image" Target="../media/image158.wmf"/><Relationship Id="rId12" Type="http://schemas.openxmlformats.org/officeDocument/2006/relationships/image" Target="../media/image160.wmf"/><Relationship Id="rId2" Type="http://schemas.openxmlformats.org/officeDocument/2006/relationships/oleObject" Target="../embeddings/oleObject19.bin"/><Relationship Id="rId1" Type="http://schemas.openxmlformats.org/officeDocument/2006/relationships/slideLayout" Target="../slideLayouts/slideLayout1.xml"/><Relationship Id="rId6" Type="http://schemas.openxmlformats.org/officeDocument/2006/relationships/oleObject" Target="../embeddings/oleObject21.bin"/><Relationship Id="rId11" Type="http://schemas.openxmlformats.org/officeDocument/2006/relationships/oleObject" Target="../embeddings/oleObject23.bin"/><Relationship Id="rId5" Type="http://schemas.openxmlformats.org/officeDocument/2006/relationships/image" Target="../media/image157.wmf"/><Relationship Id="rId10" Type="http://schemas.openxmlformats.org/officeDocument/2006/relationships/image" Target="../media/image159.wmf"/><Relationship Id="rId4" Type="http://schemas.openxmlformats.org/officeDocument/2006/relationships/oleObject" Target="../embeddings/oleObject20.bin"/><Relationship Id="rId9" Type="http://schemas.openxmlformats.org/officeDocument/2006/relationships/oleObject" Target="../embeddings/oleObject22.bin"/><Relationship Id="rId14" Type="http://schemas.openxmlformats.org/officeDocument/2006/relationships/image" Target="../media/image167.png"/></Relationships>
</file>

<file path=ppt/slides/_rels/slide34.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61.jpeg"/><Relationship Id="rId7" Type="http://schemas.openxmlformats.org/officeDocument/2006/relationships/image" Target="../media/image164.png"/><Relationship Id="rId2" Type="http://schemas.openxmlformats.org/officeDocument/2006/relationships/image" Target="../media/image1550.png"/><Relationship Id="rId1" Type="http://schemas.openxmlformats.org/officeDocument/2006/relationships/slideLayout" Target="../slideLayouts/slideLayout1.xml"/><Relationship Id="rId6" Type="http://schemas.openxmlformats.org/officeDocument/2006/relationships/image" Target="../media/image1630.png"/><Relationship Id="rId5" Type="http://schemas.openxmlformats.org/officeDocument/2006/relationships/image" Target="../media/image158.png"/><Relationship Id="rId4" Type="http://schemas.openxmlformats.org/officeDocument/2006/relationships/image" Target="../media/image162.jpeg"/></Relationships>
</file>

<file path=ppt/slides/_rels/slide3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8.png"/><Relationship Id="rId1" Type="http://schemas.openxmlformats.org/officeDocument/2006/relationships/slideLayout" Target="../slideLayouts/slideLayout1.xml"/><Relationship Id="rId5" Type="http://schemas.openxmlformats.org/officeDocument/2006/relationships/image" Target="../media/image169.wmf"/><Relationship Id="rId4" Type="http://schemas.openxmlformats.org/officeDocument/2006/relationships/oleObject" Target="../embeddings/oleObject24.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175.wmf"/><Relationship Id="rId3" Type="http://schemas.microsoft.com/office/2007/relationships/hdphoto" Target="../media/hdphoto9.wdp"/><Relationship Id="rId7" Type="http://schemas.openxmlformats.org/officeDocument/2006/relationships/image" Target="../media/image172.wmf"/><Relationship Id="rId12" Type="http://schemas.openxmlformats.org/officeDocument/2006/relationships/oleObject" Target="../embeddings/oleObject29.bin"/><Relationship Id="rId2" Type="http://schemas.openxmlformats.org/officeDocument/2006/relationships/image" Target="../media/image170.png"/><Relationship Id="rId1" Type="http://schemas.openxmlformats.org/officeDocument/2006/relationships/slideLayout" Target="../slideLayouts/slideLayout1.xml"/><Relationship Id="rId6" Type="http://schemas.openxmlformats.org/officeDocument/2006/relationships/oleObject" Target="../embeddings/oleObject26.bin"/><Relationship Id="rId11" Type="http://schemas.openxmlformats.org/officeDocument/2006/relationships/image" Target="../media/image174.wmf"/><Relationship Id="rId5" Type="http://schemas.openxmlformats.org/officeDocument/2006/relationships/image" Target="../media/image171.wmf"/><Relationship Id="rId15" Type="http://schemas.openxmlformats.org/officeDocument/2006/relationships/image" Target="../media/image176.png"/><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173.wmf"/><Relationship Id="rId14" Type="http://schemas.openxmlformats.org/officeDocument/2006/relationships/image" Target="../media/image174.png"/></Relationships>
</file>

<file path=ppt/slides/_rels/slide37.xml.rels><?xml version="1.0" encoding="UTF-8" standalone="yes"?>
<Relationships xmlns="http://schemas.openxmlformats.org/package/2006/relationships"><Relationship Id="rId8" Type="http://schemas.openxmlformats.org/officeDocument/2006/relationships/image" Target="../media/image180.png"/><Relationship Id="rId3" Type="http://schemas.microsoft.com/office/2007/relationships/hdphoto" Target="../media/hdphoto10.wdp"/><Relationship Id="rId7" Type="http://schemas.openxmlformats.org/officeDocument/2006/relationships/image" Target="../media/image179.wmf"/><Relationship Id="rId2" Type="http://schemas.openxmlformats.org/officeDocument/2006/relationships/image" Target="../media/image177.png"/><Relationship Id="rId1" Type="http://schemas.openxmlformats.org/officeDocument/2006/relationships/slideLayout" Target="../slideLayouts/slideLayout1.xml"/><Relationship Id="rId6" Type="http://schemas.openxmlformats.org/officeDocument/2006/relationships/oleObject" Target="../embeddings/oleObject31.bin"/><Relationship Id="rId5" Type="http://schemas.openxmlformats.org/officeDocument/2006/relationships/image" Target="../media/image178.wmf"/><Relationship Id="rId4" Type="http://schemas.openxmlformats.org/officeDocument/2006/relationships/oleObject" Target="../embeddings/oleObject30.bin"/></Relationships>
</file>

<file path=ppt/slides/_rels/slide3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82.png"/><Relationship Id="rId1" Type="http://schemas.openxmlformats.org/officeDocument/2006/relationships/slideLayout" Target="../slideLayouts/slideLayout1.xml"/><Relationship Id="rId5" Type="http://schemas.openxmlformats.org/officeDocument/2006/relationships/image" Target="../media/image184.png"/><Relationship Id="rId4" Type="http://schemas.openxmlformats.org/officeDocument/2006/relationships/image" Target="../media/image183.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1.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emf"/><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0.pn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112.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34.png"/><Relationship Id="rId5" Type="http://schemas.openxmlformats.org/officeDocument/2006/relationships/image" Target="../media/image37.png"/><Relationship Id="rId15" Type="http://schemas.openxmlformats.org/officeDocument/2006/relationships/image" Target="../media/image45.png"/><Relationship Id="rId10" Type="http://schemas.openxmlformats.org/officeDocument/2006/relationships/image" Target="../media/image33.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emf"/><Relationship Id="rId7" Type="http://schemas.openxmlformats.org/officeDocument/2006/relationships/image" Target="../media/image49.png"/><Relationship Id="rId2" Type="http://schemas.openxmlformats.org/officeDocument/2006/relationships/image" Target="../media/image46.emf"/><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emf"/><Relationship Id="rId10" Type="http://schemas.openxmlformats.org/officeDocument/2006/relationships/image" Target="../media/image52.png"/><Relationship Id="rId4" Type="http://schemas.openxmlformats.org/officeDocument/2006/relationships/image" Target="../media/image48.emf"/><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image" Target="../media/image54.png"/><Relationship Id="rId7" Type="http://schemas.openxmlformats.org/officeDocument/2006/relationships/image" Target="../media/image500.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90.png"/><Relationship Id="rId5" Type="http://schemas.openxmlformats.org/officeDocument/2006/relationships/image" Target="../media/image48.png"/><Relationship Id="rId4" Type="http://schemas.openxmlformats.org/officeDocument/2006/relationships/image" Target="../media/image55.png"/><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ítulo 2">
            <a:extLst>
              <a:ext uri="{FF2B5EF4-FFF2-40B4-BE49-F238E27FC236}">
                <a16:creationId xmlns:a16="http://schemas.microsoft.com/office/drawing/2014/main" id="{1D44A70F-9091-24DF-1528-2B444903B710}"/>
              </a:ext>
            </a:extLst>
          </p:cNvPr>
          <p:cNvSpPr txBox="1">
            <a:spLocks/>
          </p:cNvSpPr>
          <p:nvPr/>
        </p:nvSpPr>
        <p:spPr>
          <a:xfrm>
            <a:off x="2895600" y="139978"/>
            <a:ext cx="6400800" cy="12338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L" dirty="0"/>
              <a:t>Unidad V</a:t>
            </a:r>
          </a:p>
          <a:p>
            <a:pPr marL="0" indent="0" algn="ctr">
              <a:buNone/>
            </a:pPr>
            <a:r>
              <a:rPr lang="es-CL" dirty="0"/>
              <a:t>Singularidades en contorno cerrado</a:t>
            </a:r>
          </a:p>
        </p:txBody>
      </p:sp>
      <p:sp>
        <p:nvSpPr>
          <p:cNvPr id="3" name="CuadroTexto 2">
            <a:extLst>
              <a:ext uri="{FF2B5EF4-FFF2-40B4-BE49-F238E27FC236}">
                <a16:creationId xmlns:a16="http://schemas.microsoft.com/office/drawing/2014/main" id="{CE287008-21D8-2143-18EA-960D98448474}"/>
              </a:ext>
            </a:extLst>
          </p:cNvPr>
          <p:cNvSpPr txBox="1"/>
          <p:nvPr/>
        </p:nvSpPr>
        <p:spPr>
          <a:xfrm>
            <a:off x="623391" y="5678938"/>
            <a:ext cx="11001599" cy="830997"/>
          </a:xfrm>
          <a:prstGeom prst="rect">
            <a:avLst/>
          </a:prstGeom>
          <a:noFill/>
        </p:spPr>
        <p:txBody>
          <a:bodyPr wrap="square">
            <a:spAutoFit/>
          </a:bodyPr>
          <a:lstStyle/>
          <a:p>
            <a:pPr algn="l"/>
            <a:r>
              <a:rPr lang="es-ES" sz="2400" dirty="0">
                <a:latin typeface="Calibri" panose="020F0502020204030204" pitchFamily="34" charset="0"/>
                <a:cs typeface="Calibri" panose="020F0502020204030204" pitchFamily="34" charset="0"/>
              </a:rPr>
              <a:t>Cualquier abertura practicada en un paramento de un depósito, por el cual fluye agua, de manera tal que la vena líquida esté totalmente rodeada por la pared del </a:t>
            </a:r>
            <a:r>
              <a:rPr lang="es-AR" sz="2400" dirty="0">
                <a:latin typeface="Calibri" panose="020F0502020204030204" pitchFamily="34" charset="0"/>
                <a:cs typeface="Calibri" panose="020F0502020204030204" pitchFamily="34" charset="0"/>
              </a:rPr>
              <a:t>orificio.</a:t>
            </a:r>
          </a:p>
        </p:txBody>
      </p:sp>
      <p:sp>
        <p:nvSpPr>
          <p:cNvPr id="4" name="CuadroTexto 3">
            <a:extLst>
              <a:ext uri="{FF2B5EF4-FFF2-40B4-BE49-F238E27FC236}">
                <a16:creationId xmlns:a16="http://schemas.microsoft.com/office/drawing/2014/main" id="{9F4980C5-3C5B-9E66-628F-CA586BD2DF1D}"/>
              </a:ext>
            </a:extLst>
          </p:cNvPr>
          <p:cNvSpPr txBox="1"/>
          <p:nvPr/>
        </p:nvSpPr>
        <p:spPr>
          <a:xfrm>
            <a:off x="2960367" y="5086993"/>
            <a:ext cx="6096000" cy="492443"/>
          </a:xfrm>
          <a:prstGeom prst="rect">
            <a:avLst/>
          </a:prstGeom>
          <a:noFill/>
        </p:spPr>
        <p:txBody>
          <a:bodyPr wrap="square">
            <a:spAutoFit/>
          </a:bodyPr>
          <a:lstStyle/>
          <a:p>
            <a:pPr marL="0" indent="0" algn="ctr">
              <a:buNone/>
            </a:pPr>
            <a:r>
              <a:rPr lang="es-CL" sz="2600" dirty="0"/>
              <a:t>ORIFICIOS</a:t>
            </a:r>
          </a:p>
        </p:txBody>
      </p:sp>
      <p:sp>
        <p:nvSpPr>
          <p:cNvPr id="6" name="CuadroTexto 5">
            <a:extLst>
              <a:ext uri="{FF2B5EF4-FFF2-40B4-BE49-F238E27FC236}">
                <a16:creationId xmlns:a16="http://schemas.microsoft.com/office/drawing/2014/main" id="{1CC42B37-17B1-4B46-29D9-C7FCC1AE76FF}"/>
              </a:ext>
            </a:extLst>
          </p:cNvPr>
          <p:cNvSpPr txBox="1"/>
          <p:nvPr/>
        </p:nvSpPr>
        <p:spPr>
          <a:xfrm>
            <a:off x="535758" y="1337604"/>
            <a:ext cx="11089232" cy="3785652"/>
          </a:xfrm>
          <a:prstGeom prst="rect">
            <a:avLst/>
          </a:prstGeom>
          <a:noFill/>
        </p:spPr>
        <p:txBody>
          <a:bodyPr wrap="square">
            <a:spAutoFit/>
          </a:bodyPr>
          <a:lstStyle/>
          <a:p>
            <a:pPr algn="just"/>
            <a:r>
              <a:rPr lang="es-ES" sz="2400" b="0" i="0" u="none" strike="noStrike" baseline="0" dirty="0">
                <a:latin typeface="Calibri" panose="020F0502020204030204" pitchFamily="34" charset="0"/>
                <a:cs typeface="Calibri" panose="020F0502020204030204" pitchFamily="34" charset="0"/>
              </a:rPr>
              <a:t>Se llaman </a:t>
            </a:r>
            <a:r>
              <a:rPr lang="es-ES" sz="2400" b="1" i="0" u="none" strike="noStrike" baseline="0" dirty="0">
                <a:solidFill>
                  <a:srgbClr val="FF0000"/>
                </a:solidFill>
                <a:latin typeface="Calibri" panose="020F0502020204030204" pitchFamily="34" charset="0"/>
                <a:cs typeface="Calibri" panose="020F0502020204030204" pitchFamily="34" charset="0"/>
              </a:rPr>
              <a:t>singularidades</a:t>
            </a:r>
            <a:r>
              <a:rPr lang="es-ES" sz="2400" b="0" i="0" u="none" strike="noStrike" baseline="0" dirty="0">
                <a:latin typeface="Calibri" panose="020F0502020204030204" pitchFamily="34" charset="0"/>
                <a:cs typeface="Calibri" panose="020F0502020204030204" pitchFamily="34" charset="0"/>
              </a:rPr>
              <a:t> a los pequeños tramos de escurrimiento en donde se producen variaciones importantes de las circunstancias hidráulicas, como pueden ser variaciones de presión, de velocidad, de pérdida de carga, etc.</a:t>
            </a:r>
          </a:p>
          <a:p>
            <a:pPr algn="just"/>
            <a:r>
              <a:rPr lang="es-ES" sz="2400" b="0" i="0" u="none" strike="noStrike" baseline="0" dirty="0">
                <a:latin typeface="Calibri" panose="020F0502020204030204" pitchFamily="34" charset="0"/>
                <a:cs typeface="Calibri" panose="020F0502020204030204" pitchFamily="34" charset="0"/>
              </a:rPr>
              <a:t>Las singularidades en contornos cerrados tienen la particularidad que el escurrimiento del agua está sometido a presiones mayores que la atmosférica, y por lo tanto se presentan en sistemas de tuberías donde el escurrimiento es a presión. Las singularidades en contorno cerrado son las </a:t>
            </a:r>
            <a:r>
              <a:rPr lang="es-AR" sz="2400" b="0" i="0" u="none" strike="noStrike" baseline="0" dirty="0">
                <a:latin typeface="Calibri" panose="020F0502020204030204" pitchFamily="34" charset="0"/>
                <a:cs typeface="Calibri" panose="020F0502020204030204" pitchFamily="34" charset="0"/>
              </a:rPr>
              <a:t>siguientes:</a:t>
            </a:r>
          </a:p>
          <a:p>
            <a:pPr algn="l"/>
            <a:r>
              <a:rPr lang="es-AR" sz="2400" b="0" i="0" u="none" strike="noStrike" baseline="0" dirty="0"/>
              <a:t>Orificios.</a:t>
            </a:r>
          </a:p>
          <a:p>
            <a:pPr algn="l"/>
            <a:r>
              <a:rPr lang="es-AR" sz="2400" b="0" i="0" u="none" strike="noStrike" baseline="0" dirty="0"/>
              <a:t>Cambios de sección.</a:t>
            </a:r>
          </a:p>
          <a:p>
            <a:pPr algn="l"/>
            <a:r>
              <a:rPr lang="es-AR" sz="2400" b="0" i="0" u="none" strike="noStrike" baseline="0" dirty="0"/>
              <a:t>Cambios de dirección.</a:t>
            </a:r>
            <a:endParaRPr lang="es-AR" sz="2400" dirty="0">
              <a:cs typeface="Calibri" panose="020F0502020204030204" pitchFamily="34" charset="0"/>
            </a:endParaRPr>
          </a:p>
        </p:txBody>
      </p:sp>
    </p:spTree>
    <p:extLst>
      <p:ext uri="{BB962C8B-B14F-4D97-AF65-F5344CB8AC3E}">
        <p14:creationId xmlns:p14="http://schemas.microsoft.com/office/powerpoint/2010/main" val="42222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52002FE-0112-7B84-F60D-2B252993083E}"/>
              </a:ext>
            </a:extLst>
          </p:cNvPr>
          <p:cNvSpPr txBox="1"/>
          <p:nvPr/>
        </p:nvSpPr>
        <p:spPr>
          <a:xfrm>
            <a:off x="2881492" y="45811"/>
            <a:ext cx="6096000" cy="492443"/>
          </a:xfrm>
          <a:prstGeom prst="rect">
            <a:avLst/>
          </a:prstGeom>
          <a:noFill/>
        </p:spPr>
        <p:txBody>
          <a:bodyPr wrap="square">
            <a:spAutoFit/>
          </a:bodyPr>
          <a:lstStyle/>
          <a:p>
            <a:pPr algn="ctr"/>
            <a:r>
              <a:rPr lang="es-AR" sz="2600" b="0" i="0" u="none" strike="noStrike" baseline="0" dirty="0"/>
              <a:t>Orificio en pared intermedia</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748457C8-F049-4002-566A-473FFA979DF3}"/>
                  </a:ext>
                </a:extLst>
              </p:cNvPr>
              <p:cNvSpPr txBox="1"/>
              <p:nvPr/>
            </p:nvSpPr>
            <p:spPr>
              <a:xfrm>
                <a:off x="371364" y="605962"/>
                <a:ext cx="11449272" cy="1508105"/>
              </a:xfrm>
              <a:prstGeom prst="rect">
                <a:avLst/>
              </a:prstGeom>
              <a:noFill/>
            </p:spPr>
            <p:txBody>
              <a:bodyPr wrap="square">
                <a:spAutoFit/>
              </a:bodyPr>
              <a:lstStyle/>
              <a:p>
                <a:pPr algn="just"/>
                <a:r>
                  <a:rPr lang="es-ES" sz="2300" dirty="0"/>
                  <a:t>En p</a:t>
                </a:r>
                <a:r>
                  <a:rPr lang="es-ES" sz="2300" b="0" i="0" u="none" strike="noStrike" baseline="0" dirty="0"/>
                  <a:t>aredes intermedias el espesor “e” está comprendido entre la mitad de la menor dimensión del orificio y seis veces la mitad de la mayor dimensión: </a:t>
                </a:r>
                <a14:m>
                  <m:oMath xmlns:m="http://schemas.openxmlformats.org/officeDocument/2006/math">
                    <m:r>
                      <m:rPr>
                        <m:sty m:val="p"/>
                      </m:rPr>
                      <a:rPr lang="es-ES" sz="2300" b="0" i="0" u="none" strike="noStrike" baseline="0" smtClean="0">
                        <a:latin typeface="Cambria Math" panose="02040503050406030204" pitchFamily="18" charset="0"/>
                      </a:rPr>
                      <m:t>r</m:t>
                    </m:r>
                    <m:r>
                      <a:rPr lang="es-ES" sz="2300" b="0" i="0" u="none" strike="noStrike" baseline="0" smtClean="0">
                        <a:latin typeface="Cambria Math" panose="02040503050406030204" pitchFamily="18" charset="0"/>
                      </a:rPr>
                      <m:t> </m:t>
                    </m:r>
                    <m:r>
                      <a:rPr lang="es-ES" sz="2300" b="0" i="1" u="none" strike="noStrike" baseline="0" smtClean="0">
                        <a:latin typeface="Cambria Math" panose="02040503050406030204" pitchFamily="18" charset="0"/>
                      </a:rPr>
                      <m:t>&lt;</m:t>
                    </m:r>
                    <m:r>
                      <a:rPr lang="es-ES" sz="2300" b="0" i="1" u="none" strike="noStrike" baseline="0" smtClean="0">
                        <a:latin typeface="Cambria Math" panose="02040503050406030204" pitchFamily="18" charset="0"/>
                      </a:rPr>
                      <m:t>𝑒</m:t>
                    </m:r>
                    <m:r>
                      <a:rPr lang="es-ES" sz="2300" b="0" i="1" u="none" strike="noStrike" baseline="0" smtClean="0">
                        <a:latin typeface="Cambria Math" panose="02040503050406030204" pitchFamily="18" charset="0"/>
                      </a:rPr>
                      <m:t>&lt;6</m:t>
                    </m:r>
                    <m:r>
                      <a:rPr lang="es-ES" sz="2300" b="0" i="1" u="none" strike="noStrike" baseline="0" smtClean="0">
                        <a:latin typeface="Cambria Math" panose="02040503050406030204" pitchFamily="18" charset="0"/>
                      </a:rPr>
                      <m:t>𝑅</m:t>
                    </m:r>
                  </m:oMath>
                </a14:m>
                <a:r>
                  <a:rPr lang="es-ES" sz="2300" b="0" i="0" u="none" strike="noStrike" baseline="0" dirty="0"/>
                  <a:t> donde:</a:t>
                </a:r>
              </a:p>
              <a:p>
                <a:pPr algn="l"/>
                <a:r>
                  <a:rPr lang="es-ES" sz="2300" b="0" i="0" u="none" strike="noStrike" baseline="0" dirty="0"/>
                  <a:t>r es la mitad de la menor dimensión del orificio</a:t>
                </a:r>
              </a:p>
              <a:p>
                <a:pPr algn="l"/>
                <a:r>
                  <a:rPr lang="es-ES" sz="2300" b="0" i="0" u="none" strike="noStrike" baseline="0" dirty="0"/>
                  <a:t>R es la mitad de la mayor dimensión del orificio.</a:t>
                </a:r>
                <a:endParaRPr lang="es-AR" sz="2300" dirty="0"/>
              </a:p>
            </p:txBody>
          </p:sp>
        </mc:Choice>
        <mc:Fallback xmlns="">
          <p:sp>
            <p:nvSpPr>
              <p:cNvPr id="5" name="CuadroTexto 4">
                <a:extLst>
                  <a:ext uri="{FF2B5EF4-FFF2-40B4-BE49-F238E27FC236}">
                    <a16:creationId xmlns:a16="http://schemas.microsoft.com/office/drawing/2014/main" id="{748457C8-F049-4002-566A-473FFA979DF3}"/>
                  </a:ext>
                </a:extLst>
              </p:cNvPr>
              <p:cNvSpPr txBox="1">
                <a:spLocks noRot="1" noChangeAspect="1" noMove="1" noResize="1" noEditPoints="1" noAdjustHandles="1" noChangeArrowheads="1" noChangeShapeType="1" noTextEdit="1"/>
              </p:cNvSpPr>
              <p:nvPr/>
            </p:nvSpPr>
            <p:spPr>
              <a:xfrm>
                <a:off x="371364" y="605962"/>
                <a:ext cx="11449272" cy="1508105"/>
              </a:xfrm>
              <a:prstGeom prst="rect">
                <a:avLst/>
              </a:prstGeom>
              <a:blipFill>
                <a:blip r:embed="rId2"/>
                <a:stretch>
                  <a:fillRect l="-799" t="-2823" r="-745" b="-7661"/>
                </a:stretch>
              </a:blipFill>
            </p:spPr>
            <p:txBody>
              <a:bodyPr/>
              <a:lstStyle/>
              <a:p>
                <a:r>
                  <a:rPr lang="es-AR">
                    <a:noFill/>
                  </a:rPr>
                  <a:t> </a:t>
                </a:r>
              </a:p>
            </p:txBody>
          </p:sp>
        </mc:Fallback>
      </mc:AlternateContent>
      <p:pic>
        <p:nvPicPr>
          <p:cNvPr id="7" name="Imagen 6">
            <a:extLst>
              <a:ext uri="{FF2B5EF4-FFF2-40B4-BE49-F238E27FC236}">
                <a16:creationId xmlns:a16="http://schemas.microsoft.com/office/drawing/2014/main" id="{1FBDBDBE-D41B-6C5B-BAEB-9AECCD9E395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83432" y="2039956"/>
            <a:ext cx="10009112" cy="1615124"/>
          </a:xfrm>
          <a:prstGeom prst="rect">
            <a:avLst/>
          </a:prstGeom>
        </p:spPr>
      </p:pic>
      <p:sp>
        <p:nvSpPr>
          <p:cNvPr id="8" name="CuadroTexto 7">
            <a:extLst>
              <a:ext uri="{FF2B5EF4-FFF2-40B4-BE49-F238E27FC236}">
                <a16:creationId xmlns:a16="http://schemas.microsoft.com/office/drawing/2014/main" id="{29C5E85F-13A3-AAB9-0949-209FA44E608F}"/>
              </a:ext>
            </a:extLst>
          </p:cNvPr>
          <p:cNvSpPr txBox="1"/>
          <p:nvPr/>
        </p:nvSpPr>
        <p:spPr>
          <a:xfrm>
            <a:off x="2583519" y="3645686"/>
            <a:ext cx="6096000" cy="492443"/>
          </a:xfrm>
          <a:prstGeom prst="rect">
            <a:avLst/>
          </a:prstGeom>
          <a:noFill/>
        </p:spPr>
        <p:txBody>
          <a:bodyPr wrap="square">
            <a:spAutoFit/>
          </a:bodyPr>
          <a:lstStyle/>
          <a:p>
            <a:pPr algn="ctr"/>
            <a:r>
              <a:rPr lang="es-AR" sz="2600" b="0" i="0" u="none" strike="noStrike" baseline="0" dirty="0"/>
              <a:t>Orificio de conicidad convergent</a:t>
            </a:r>
            <a:r>
              <a:rPr lang="es-AR" sz="2400" b="0" i="0" u="none" strike="noStrike" baseline="0" dirty="0"/>
              <a:t>e</a:t>
            </a:r>
          </a:p>
        </p:txBody>
      </p:sp>
      <p:pic>
        <p:nvPicPr>
          <p:cNvPr id="10" name="Imagen 9">
            <a:extLst>
              <a:ext uri="{FF2B5EF4-FFF2-40B4-BE49-F238E27FC236}">
                <a16:creationId xmlns:a16="http://schemas.microsoft.com/office/drawing/2014/main" id="{CC0EE13B-1EFD-F15D-BF2E-20375AC702F8}"/>
              </a:ext>
            </a:extLst>
          </p:cNvPr>
          <p:cNvPicPr>
            <a:picLocks noChangeAspect="1"/>
          </p:cNvPicPr>
          <p:nvPr/>
        </p:nvPicPr>
        <p:blipFill>
          <a:blip r:embed="rId5"/>
          <a:stretch>
            <a:fillRect/>
          </a:stretch>
        </p:blipFill>
        <p:spPr>
          <a:xfrm>
            <a:off x="52978" y="3655080"/>
            <a:ext cx="2947900" cy="2928675"/>
          </a:xfrm>
          <a:prstGeom prst="rect">
            <a:avLst/>
          </a:prstGeom>
        </p:spPr>
      </p:pic>
      <p:sp>
        <p:nvSpPr>
          <p:cNvPr id="12" name="CuadroTexto 11">
            <a:extLst>
              <a:ext uri="{FF2B5EF4-FFF2-40B4-BE49-F238E27FC236}">
                <a16:creationId xmlns:a16="http://schemas.microsoft.com/office/drawing/2014/main" id="{94EC9DC8-EB93-EFBC-55E7-8F940B9648E5}"/>
              </a:ext>
            </a:extLst>
          </p:cNvPr>
          <p:cNvSpPr txBox="1"/>
          <p:nvPr/>
        </p:nvSpPr>
        <p:spPr>
          <a:xfrm>
            <a:off x="2921287" y="4088097"/>
            <a:ext cx="9048328" cy="1107996"/>
          </a:xfrm>
          <a:prstGeom prst="rect">
            <a:avLst/>
          </a:prstGeom>
          <a:noFill/>
        </p:spPr>
        <p:txBody>
          <a:bodyPr wrap="square">
            <a:spAutoFit/>
          </a:bodyPr>
          <a:lstStyle/>
          <a:p>
            <a:pPr algn="just"/>
            <a:r>
              <a:rPr lang="es-ES" sz="2200" b="0" i="0" u="none" strike="noStrike" baseline="0" dirty="0">
                <a:latin typeface="+mj-lt"/>
              </a:rPr>
              <a:t>El fenómeno principal que se verifica en un cono es la transformación de una forma de energía en otra, o sea, la disminución de uno de los sumandos del Teorema de Bernoulli y aumento de </a:t>
            </a:r>
            <a:r>
              <a:rPr lang="es-AR" sz="2200" b="0" i="0" u="none" strike="noStrike" baseline="0" dirty="0">
                <a:latin typeface="+mj-lt"/>
              </a:rPr>
              <a:t>otro</a:t>
            </a:r>
            <a:r>
              <a:rPr lang="es-AR" sz="2200" dirty="0">
                <a:latin typeface="+mj-lt"/>
              </a:rPr>
              <a:t>.</a:t>
            </a:r>
          </a:p>
        </p:txBody>
      </p:sp>
      <p:sp>
        <p:nvSpPr>
          <p:cNvPr id="14" name="CuadroTexto 13">
            <a:extLst>
              <a:ext uri="{FF2B5EF4-FFF2-40B4-BE49-F238E27FC236}">
                <a16:creationId xmlns:a16="http://schemas.microsoft.com/office/drawing/2014/main" id="{AB4D1A7E-5478-7382-B803-C5521BA2CF67}"/>
              </a:ext>
            </a:extLst>
          </p:cNvPr>
          <p:cNvSpPr txBox="1"/>
          <p:nvPr/>
        </p:nvSpPr>
        <p:spPr>
          <a:xfrm>
            <a:off x="2881492" y="5119417"/>
            <a:ext cx="9207509" cy="1446550"/>
          </a:xfrm>
          <a:prstGeom prst="rect">
            <a:avLst/>
          </a:prstGeom>
          <a:noFill/>
        </p:spPr>
        <p:txBody>
          <a:bodyPr wrap="square">
            <a:spAutoFit/>
          </a:bodyPr>
          <a:lstStyle/>
          <a:p>
            <a:pPr algn="just"/>
            <a:r>
              <a:rPr lang="es-ES" sz="2200" b="0" i="0" u="none" strike="noStrike" baseline="0" dirty="0">
                <a:latin typeface="+mj-lt"/>
              </a:rPr>
              <a:t>En el caso de los conos convergentes, disminuye la cota piezométrica y aumenta la velocidad, debido a la disminución de la sección transversal. </a:t>
            </a:r>
          </a:p>
          <a:p>
            <a:pPr algn="just"/>
            <a:r>
              <a:rPr lang="es-ES" sz="2200" b="0" i="0" u="none" strike="noStrike" baseline="0" dirty="0">
                <a:latin typeface="+mj-lt"/>
              </a:rPr>
              <a:t>La transformación de un tipo de energía en otro, sería exacta sino no hubiera pérdida de carga.</a:t>
            </a:r>
            <a:endParaRPr lang="es-AR" sz="2200" dirty="0">
              <a:latin typeface="+mj-lt"/>
            </a:endParaRPr>
          </a:p>
        </p:txBody>
      </p:sp>
    </p:spTree>
    <p:extLst>
      <p:ext uri="{BB962C8B-B14F-4D97-AF65-F5344CB8AC3E}">
        <p14:creationId xmlns:p14="http://schemas.microsoft.com/office/powerpoint/2010/main" val="76982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912AA18-25A5-DE76-8675-E1023861B3F9}"/>
              </a:ext>
            </a:extLst>
          </p:cNvPr>
          <p:cNvPicPr>
            <a:picLocks noChangeAspect="1"/>
          </p:cNvPicPr>
          <p:nvPr/>
        </p:nvPicPr>
        <p:blipFill>
          <a:blip r:embed="rId2"/>
          <a:stretch>
            <a:fillRect/>
          </a:stretch>
        </p:blipFill>
        <p:spPr>
          <a:xfrm>
            <a:off x="47328" y="0"/>
            <a:ext cx="2947900" cy="2928675"/>
          </a:xfrm>
          <a:prstGeom prst="rect">
            <a:avLst/>
          </a:prstGeom>
        </p:spPr>
      </p:pic>
      <p:pic>
        <p:nvPicPr>
          <p:cNvPr id="4" name="Imagen 3">
            <a:extLst>
              <a:ext uri="{FF2B5EF4-FFF2-40B4-BE49-F238E27FC236}">
                <a16:creationId xmlns:a16="http://schemas.microsoft.com/office/drawing/2014/main" id="{5D978F31-EC75-00AE-CAB1-3F8B5F613A8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320939" y="159402"/>
            <a:ext cx="5524500" cy="3009900"/>
          </a:xfrm>
          <a:prstGeom prst="rect">
            <a:avLst/>
          </a:prstGeo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4C4178C8-2872-BCA7-85A5-6A462F1E5A3A}"/>
                  </a:ext>
                </a:extLst>
              </p:cNvPr>
              <p:cNvSpPr txBox="1"/>
              <p:nvPr/>
            </p:nvSpPr>
            <p:spPr>
              <a:xfrm>
                <a:off x="191344" y="3169302"/>
                <a:ext cx="11634760" cy="1591911"/>
              </a:xfrm>
              <a:prstGeom prst="rect">
                <a:avLst/>
              </a:prstGeom>
              <a:noFill/>
            </p:spPr>
            <p:txBody>
              <a:bodyPr wrap="square">
                <a:spAutoFit/>
              </a:bodyPr>
              <a:lstStyle/>
              <a:p>
                <a:pPr algn="just"/>
                <a:r>
                  <a:rPr lang="es-ES" sz="2200" b="0" i="0" u="none" strike="noStrike" baseline="0" dirty="0"/>
                  <a:t>Los conos convergentes están</a:t>
                </a:r>
                <a:r>
                  <a:rPr lang="es-ES" sz="2200" dirty="0"/>
                  <a:t> </a:t>
                </a:r>
                <a:r>
                  <a:rPr lang="es-ES" sz="2200" b="0" i="0" u="none" strike="noStrike" baseline="0" dirty="0"/>
                  <a:t>afectados de una pérdida de carga en la entrada, pérdida por frotamiento y pérdida por la contracción a la salida.</a:t>
                </a:r>
              </a:p>
              <a:p>
                <a:pPr algn="just"/>
                <a:endParaRPr lang="es-ES" sz="800" b="0" i="0" u="none" strike="noStrike" baseline="0" dirty="0"/>
              </a:p>
              <a:p>
                <a:pPr algn="just"/>
                <a:r>
                  <a:rPr lang="es-ES" sz="2200" b="0" i="0" u="none" strike="noStrike" baseline="0" dirty="0"/>
                  <a:t>La pérdida de carga a la entrada tiende a disminuir el coeficiente de velocidad </a:t>
                </a:r>
                <a14:m>
                  <m:oMath xmlns:m="http://schemas.openxmlformats.org/officeDocument/2006/math">
                    <m:r>
                      <a:rPr lang="es-CL" sz="2200" i="1" smtClean="0">
                        <a:latin typeface="Cambria Math" panose="02040503050406030204" pitchFamily="18" charset="0"/>
                        <a:ea typeface="Cambria Math" panose="02040503050406030204" pitchFamily="18" charset="0"/>
                      </a:rPr>
                      <m:t>𝜑</m:t>
                    </m:r>
                  </m:oMath>
                </a14:m>
                <a:r>
                  <a:rPr lang="es-ES" sz="2200" b="0" i="0" u="none" strike="noStrike" baseline="0" dirty="0"/>
                  <a:t>. Mientras que la contracción final afecta al coeficiente </a:t>
                </a:r>
                <a14:m>
                  <m:oMath xmlns:m="http://schemas.openxmlformats.org/officeDocument/2006/math">
                    <m:r>
                      <a:rPr lang="es-AR" sz="2000" i="1">
                        <a:latin typeface="Cambria Math" panose="02040503050406030204" pitchFamily="18" charset="0"/>
                        <a:ea typeface="Cambria Math" panose="02040503050406030204" pitchFamily="18" charset="0"/>
                      </a:rPr>
                      <m:t>𝜇</m:t>
                    </m:r>
                    <m:r>
                      <a:rPr lang="es-ES" sz="2000" b="0" i="0" smtClean="0">
                        <a:latin typeface="Cambria Math" panose="02040503050406030204" pitchFamily="18" charset="0"/>
                        <a:ea typeface="Cambria Math" panose="02040503050406030204" pitchFamily="18" charset="0"/>
                      </a:rPr>
                      <m:t> </m:t>
                    </m:r>
                  </m:oMath>
                </a14:m>
                <a:r>
                  <a:rPr lang="es-ES" sz="2200" b="0" i="0" u="none" strike="noStrike" baseline="0" dirty="0"/>
                  <a:t> que depende del ángulo de conicidad.</a:t>
                </a:r>
                <a:endParaRPr lang="es-AR" sz="2200" dirty="0"/>
              </a:p>
            </p:txBody>
          </p:sp>
        </mc:Choice>
        <mc:Fallback xmlns="">
          <p:sp>
            <p:nvSpPr>
              <p:cNvPr id="6" name="CuadroTexto 5">
                <a:extLst>
                  <a:ext uri="{FF2B5EF4-FFF2-40B4-BE49-F238E27FC236}">
                    <a16:creationId xmlns:a16="http://schemas.microsoft.com/office/drawing/2014/main" id="{4C4178C8-2872-BCA7-85A5-6A462F1E5A3A}"/>
                  </a:ext>
                </a:extLst>
              </p:cNvPr>
              <p:cNvSpPr txBox="1">
                <a:spLocks noRot="1" noChangeAspect="1" noMove="1" noResize="1" noEditPoints="1" noAdjustHandles="1" noChangeArrowheads="1" noChangeShapeType="1" noTextEdit="1"/>
              </p:cNvSpPr>
              <p:nvPr/>
            </p:nvSpPr>
            <p:spPr>
              <a:xfrm>
                <a:off x="191344" y="3169302"/>
                <a:ext cx="11634760" cy="1591911"/>
              </a:xfrm>
              <a:prstGeom prst="rect">
                <a:avLst/>
              </a:prstGeom>
              <a:blipFill>
                <a:blip r:embed="rId5"/>
                <a:stretch>
                  <a:fillRect l="-681" t="-2682" r="-629" b="-5364"/>
                </a:stretch>
              </a:blipFill>
            </p:spPr>
            <p:txBody>
              <a:bodyPr/>
              <a:lstStyle/>
              <a:p>
                <a:r>
                  <a:rPr lang="es-AR">
                    <a:noFill/>
                  </a:rPr>
                  <a:t> </a:t>
                </a:r>
              </a:p>
            </p:txBody>
          </p:sp>
        </mc:Fallback>
      </mc:AlternateContent>
      <p:sp>
        <p:nvSpPr>
          <p:cNvPr id="8" name="CuadroTexto 7">
            <a:extLst>
              <a:ext uri="{FF2B5EF4-FFF2-40B4-BE49-F238E27FC236}">
                <a16:creationId xmlns:a16="http://schemas.microsoft.com/office/drawing/2014/main" id="{CD570EC6-0CDA-CD0D-5AD7-092878525594}"/>
              </a:ext>
            </a:extLst>
          </p:cNvPr>
          <p:cNvSpPr txBox="1"/>
          <p:nvPr/>
        </p:nvSpPr>
        <p:spPr>
          <a:xfrm>
            <a:off x="8544272" y="654765"/>
            <a:ext cx="3168352" cy="800219"/>
          </a:xfrm>
          <a:prstGeom prst="rect">
            <a:avLst/>
          </a:prstGeom>
          <a:noFill/>
        </p:spPr>
        <p:txBody>
          <a:bodyPr wrap="square">
            <a:spAutoFit/>
          </a:bodyPr>
          <a:lstStyle/>
          <a:p>
            <a:pPr algn="l"/>
            <a:r>
              <a:rPr lang="es-AR" sz="2300" b="0" i="0" u="none" strike="noStrike" baseline="0" dirty="0"/>
              <a:t>contornos convergentes y e </a:t>
            </a:r>
            <a:r>
              <a:rPr lang="es-AR" sz="2300" dirty="0"/>
              <a:t>&gt; </a:t>
            </a:r>
            <a:r>
              <a:rPr lang="es-AR" sz="2300" b="0" i="0" u="none" strike="noStrike" baseline="0" dirty="0"/>
              <a:t>3D</a:t>
            </a:r>
            <a:endParaRPr lang="es-AR" sz="2300" dirty="0"/>
          </a:p>
        </p:txBody>
      </p:sp>
      <p:sp>
        <p:nvSpPr>
          <p:cNvPr id="10" name="Elipse 9">
            <a:extLst>
              <a:ext uri="{FF2B5EF4-FFF2-40B4-BE49-F238E27FC236}">
                <a16:creationId xmlns:a16="http://schemas.microsoft.com/office/drawing/2014/main" id="{A9CD03C5-E4FD-D6AF-FDB3-E79A4826C773}"/>
              </a:ext>
            </a:extLst>
          </p:cNvPr>
          <p:cNvSpPr/>
          <p:nvPr/>
        </p:nvSpPr>
        <p:spPr>
          <a:xfrm>
            <a:off x="7968208" y="2420888"/>
            <a:ext cx="890041" cy="74841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CuadroTexto 11">
            <a:extLst>
              <a:ext uri="{FF2B5EF4-FFF2-40B4-BE49-F238E27FC236}">
                <a16:creationId xmlns:a16="http://schemas.microsoft.com/office/drawing/2014/main" id="{B2BC806D-7828-6D1D-6AF8-BBE83E910699}"/>
              </a:ext>
            </a:extLst>
          </p:cNvPr>
          <p:cNvSpPr txBox="1"/>
          <p:nvPr/>
        </p:nvSpPr>
        <p:spPr>
          <a:xfrm>
            <a:off x="9336360" y="2499369"/>
            <a:ext cx="2088232" cy="430887"/>
          </a:xfrm>
          <a:prstGeom prst="rect">
            <a:avLst/>
          </a:prstGeom>
          <a:noFill/>
        </p:spPr>
        <p:txBody>
          <a:bodyPr wrap="square">
            <a:spAutoFit/>
          </a:bodyPr>
          <a:lstStyle/>
          <a:p>
            <a:r>
              <a:rPr lang="es-AR" sz="2200" b="0" i="0" u="none" strike="noStrike" baseline="0" dirty="0"/>
              <a:t>Tubo entrante</a:t>
            </a:r>
            <a:endParaRPr lang="es-AR" sz="2200" dirty="0"/>
          </a:p>
        </p:txBody>
      </p:sp>
      <p:sp>
        <p:nvSpPr>
          <p:cNvPr id="13" name="Elipse 12">
            <a:extLst>
              <a:ext uri="{FF2B5EF4-FFF2-40B4-BE49-F238E27FC236}">
                <a16:creationId xmlns:a16="http://schemas.microsoft.com/office/drawing/2014/main" id="{B1322AAF-A77D-BEB4-63C8-F69F637F121E}"/>
              </a:ext>
            </a:extLst>
          </p:cNvPr>
          <p:cNvSpPr/>
          <p:nvPr/>
        </p:nvSpPr>
        <p:spPr>
          <a:xfrm>
            <a:off x="4229359" y="2420888"/>
            <a:ext cx="890041" cy="748414"/>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CuadroTexto 13">
            <a:extLst>
              <a:ext uri="{FF2B5EF4-FFF2-40B4-BE49-F238E27FC236}">
                <a16:creationId xmlns:a16="http://schemas.microsoft.com/office/drawing/2014/main" id="{504404BC-4191-78C0-510D-76BA4FCE9CB5}"/>
              </a:ext>
            </a:extLst>
          </p:cNvPr>
          <p:cNvSpPr txBox="1"/>
          <p:nvPr/>
        </p:nvSpPr>
        <p:spPr>
          <a:xfrm>
            <a:off x="1815416" y="2420888"/>
            <a:ext cx="2088232" cy="430887"/>
          </a:xfrm>
          <a:prstGeom prst="rect">
            <a:avLst/>
          </a:prstGeom>
          <a:noFill/>
        </p:spPr>
        <p:txBody>
          <a:bodyPr wrap="square">
            <a:spAutoFit/>
          </a:bodyPr>
          <a:lstStyle/>
          <a:p>
            <a:r>
              <a:rPr lang="es-AR" sz="2200" b="0" i="0" u="none" strike="noStrike" baseline="0" dirty="0"/>
              <a:t>Pared gruesa</a:t>
            </a:r>
            <a:endParaRPr lang="es-AR" sz="2200" dirty="0"/>
          </a:p>
        </p:txBody>
      </p:sp>
      <p:pic>
        <p:nvPicPr>
          <p:cNvPr id="16" name="Imagen 15">
            <a:extLst>
              <a:ext uri="{FF2B5EF4-FFF2-40B4-BE49-F238E27FC236}">
                <a16:creationId xmlns:a16="http://schemas.microsoft.com/office/drawing/2014/main" id="{93463474-8E92-6561-44B7-173BCB888057}"/>
              </a:ext>
            </a:extLst>
          </p:cNvPr>
          <p:cNvPicPr>
            <a:picLocks noChangeAspect="1"/>
          </p:cNvPicPr>
          <p:nvPr/>
        </p:nvPicPr>
        <p:blipFill rotWithShape="1">
          <a:blip r:embed="rId6"/>
          <a:srcRect t="2931"/>
          <a:stretch/>
        </p:blipFill>
        <p:spPr>
          <a:xfrm>
            <a:off x="7021452" y="4761213"/>
            <a:ext cx="4629815" cy="1974379"/>
          </a:xfrm>
          <a:prstGeom prst="rect">
            <a:avLst/>
          </a:prstGeom>
        </p:spPr>
      </p:pic>
    </p:spTree>
    <p:extLst>
      <p:ext uri="{BB962C8B-B14F-4D97-AF65-F5344CB8AC3E}">
        <p14:creationId xmlns:p14="http://schemas.microsoft.com/office/powerpoint/2010/main" val="121344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BA037E2-8418-A3A5-A42B-3BE78E9072EF}"/>
              </a:ext>
            </a:extLst>
          </p:cNvPr>
          <p:cNvSpPr txBox="1"/>
          <p:nvPr/>
        </p:nvSpPr>
        <p:spPr>
          <a:xfrm>
            <a:off x="2639616" y="188640"/>
            <a:ext cx="6096000" cy="492443"/>
          </a:xfrm>
          <a:prstGeom prst="rect">
            <a:avLst/>
          </a:prstGeom>
          <a:noFill/>
        </p:spPr>
        <p:txBody>
          <a:bodyPr wrap="square">
            <a:spAutoFit/>
          </a:bodyPr>
          <a:lstStyle/>
          <a:p>
            <a:pPr algn="ctr"/>
            <a:r>
              <a:rPr lang="es-AR" sz="2600" b="0" i="0" u="none" strike="noStrike" baseline="0" dirty="0"/>
              <a:t>Orificio de conicidad divergente (difusor)</a:t>
            </a:r>
          </a:p>
        </p:txBody>
      </p:sp>
      <p:sp>
        <p:nvSpPr>
          <p:cNvPr id="4" name="CuadroTexto 3">
            <a:extLst>
              <a:ext uri="{FF2B5EF4-FFF2-40B4-BE49-F238E27FC236}">
                <a16:creationId xmlns:a16="http://schemas.microsoft.com/office/drawing/2014/main" id="{4A4866B7-E544-D76B-8B32-DF9E04EE0E10}"/>
              </a:ext>
            </a:extLst>
          </p:cNvPr>
          <p:cNvSpPr txBox="1"/>
          <p:nvPr/>
        </p:nvSpPr>
        <p:spPr>
          <a:xfrm>
            <a:off x="448756" y="736432"/>
            <a:ext cx="11294487" cy="4370427"/>
          </a:xfrm>
          <a:prstGeom prst="rect">
            <a:avLst/>
          </a:prstGeom>
          <a:noFill/>
        </p:spPr>
        <p:txBody>
          <a:bodyPr wrap="square">
            <a:spAutoFit/>
          </a:bodyPr>
          <a:lstStyle/>
          <a:p>
            <a:pPr algn="just"/>
            <a:r>
              <a:rPr lang="es-ES" sz="2200" b="0" i="0" u="none" strike="noStrike" baseline="0" dirty="0"/>
              <a:t>El fenómeno es complejo, la disminución de las velocidades por el aumento de la sección transversal, produce un aumento de la turbulencia y una alteración importante en la corriente.</a:t>
            </a:r>
          </a:p>
          <a:p>
            <a:pPr algn="just"/>
            <a:endParaRPr lang="es-ES" sz="800" dirty="0"/>
          </a:p>
          <a:p>
            <a:pPr algn="just"/>
            <a:r>
              <a:rPr lang="es-ES" sz="2200" b="0" i="0" u="none" strike="noStrike" baseline="0" dirty="0"/>
              <a:t>Las pérdidas son de tres tipos: contracción de la corriente en la entrada, frotamientos y ensanche paulatino.</a:t>
            </a:r>
          </a:p>
          <a:p>
            <a:pPr algn="just"/>
            <a:endParaRPr lang="es-ES" sz="500" b="0" i="0" u="none" strike="noStrike" baseline="0" dirty="0"/>
          </a:p>
          <a:p>
            <a:pPr algn="just"/>
            <a:r>
              <a:rPr lang="es-ES" sz="2200" b="0" i="0" u="none" strike="noStrike" baseline="0" dirty="0"/>
              <a:t>La primera de las pérdidas de carga puede no existir cuando los bordes de entrada son </a:t>
            </a:r>
            <a:r>
              <a:rPr lang="es-AR" sz="2200" b="0" i="0" u="none" strike="noStrike" baseline="0" dirty="0"/>
              <a:t>redondeados.</a:t>
            </a:r>
          </a:p>
          <a:p>
            <a:pPr algn="just"/>
            <a:endParaRPr lang="es-AR" sz="500" b="0" i="0" u="none" strike="noStrike" baseline="0" dirty="0"/>
          </a:p>
          <a:p>
            <a:pPr algn="l"/>
            <a:r>
              <a:rPr lang="es-ES" sz="2200" b="0" i="0" u="none" strike="noStrike" baseline="0" dirty="0"/>
              <a:t>La pérdida por frotamiento es función del ángulo de conicidad</a:t>
            </a:r>
            <a:r>
              <a:rPr lang="es-ES" sz="2200" dirty="0"/>
              <a:t> y</a:t>
            </a:r>
            <a:r>
              <a:rPr lang="es-ES" sz="2200" b="0" i="0" u="none" strike="noStrike" baseline="0" dirty="0"/>
              <a:t> de </a:t>
            </a:r>
            <a:r>
              <a:rPr lang="es-AR" sz="2200" b="0" i="0" u="none" strike="noStrike" baseline="0" dirty="0"/>
              <a:t>la longitud del difusor.</a:t>
            </a:r>
          </a:p>
          <a:p>
            <a:pPr algn="l"/>
            <a:endParaRPr lang="es-AR" sz="500" b="0" i="0" u="none" strike="noStrike" baseline="0" dirty="0"/>
          </a:p>
          <a:p>
            <a:pPr algn="l"/>
            <a:r>
              <a:rPr lang="es-ES" sz="2200" b="0" i="0" u="none" strike="noStrike" baseline="0" dirty="0"/>
              <a:t>La pérdida por ensanche paulatino se puede calcular aplicando el Teorema de Borda.</a:t>
            </a:r>
          </a:p>
          <a:p>
            <a:pPr algn="l"/>
            <a:endParaRPr lang="es-ES" sz="800" b="0" i="0" u="none" strike="noStrike" baseline="0" dirty="0"/>
          </a:p>
          <a:p>
            <a:pPr algn="just"/>
            <a:r>
              <a:rPr lang="es-ES" sz="2200" b="0" i="0" u="none" strike="noStrike" baseline="0" dirty="0"/>
              <a:t>En estos casos existe mucha inestabilidad, por ejemplo, si </a:t>
            </a:r>
            <a:r>
              <a:rPr lang="es-ES" sz="2200" dirty="0"/>
              <a:t>θ </a:t>
            </a:r>
            <a:r>
              <a:rPr lang="es-ES" sz="2200" b="0" i="0" u="none" strike="noStrike" baseline="0" dirty="0"/>
              <a:t>&gt; 8° la vena líquida no abarca toda la sección y ocurre el despegue. </a:t>
            </a:r>
          </a:p>
          <a:p>
            <a:pPr algn="just"/>
            <a:endParaRPr lang="es-ES" sz="500" b="0" i="0" u="none" strike="noStrike" baseline="0" dirty="0"/>
          </a:p>
          <a:p>
            <a:pPr algn="l"/>
            <a:r>
              <a:rPr lang="es-ES" sz="2200" b="0" i="0" u="none" strike="noStrike" baseline="0" dirty="0"/>
              <a:t>El coeficiente de gasto máximo se obtiene a 5°. </a:t>
            </a:r>
            <a:endParaRPr lang="es-AR" sz="2200" dirty="0"/>
          </a:p>
        </p:txBody>
      </p:sp>
      <p:pic>
        <p:nvPicPr>
          <p:cNvPr id="6" name="Imagen 5">
            <a:extLst>
              <a:ext uri="{FF2B5EF4-FFF2-40B4-BE49-F238E27FC236}">
                <a16:creationId xmlns:a16="http://schemas.microsoft.com/office/drawing/2014/main" id="{082645A4-3D96-7B85-DBE9-674826F0B8D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1193" y="1704297"/>
            <a:ext cx="12029612" cy="4424685"/>
          </a:xfrm>
          <a:prstGeom prst="rect">
            <a:avLst/>
          </a:prstGeom>
        </p:spPr>
      </p:pic>
    </p:spTree>
    <p:extLst>
      <p:ext uri="{BB962C8B-B14F-4D97-AF65-F5344CB8AC3E}">
        <p14:creationId xmlns:p14="http://schemas.microsoft.com/office/powerpoint/2010/main" val="5291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4CFF8FA-2F44-70C7-801C-D671C641CD40}"/>
              </a:ext>
            </a:extLst>
          </p:cNvPr>
          <p:cNvSpPr txBox="1"/>
          <p:nvPr/>
        </p:nvSpPr>
        <p:spPr>
          <a:xfrm>
            <a:off x="3665984" y="102979"/>
            <a:ext cx="4572000" cy="584775"/>
          </a:xfrm>
          <a:prstGeom prst="rect">
            <a:avLst/>
          </a:prstGeom>
          <a:noFill/>
        </p:spPr>
        <p:txBody>
          <a:bodyPr wrap="square">
            <a:spAutoFit/>
          </a:bodyPr>
          <a:lstStyle/>
          <a:p>
            <a:pPr algn="ctr"/>
            <a:r>
              <a:rPr lang="es-CL" sz="3200" b="1" dirty="0">
                <a:solidFill>
                  <a:srgbClr val="0070C0"/>
                </a:solidFill>
              </a:rPr>
              <a:t>Venturi</a:t>
            </a:r>
            <a:endParaRPr lang="es-ES" sz="3200" b="1" dirty="0">
              <a:solidFill>
                <a:srgbClr val="0070C0"/>
              </a:solidFill>
            </a:endParaRPr>
          </a:p>
        </p:txBody>
      </p:sp>
      <p:sp>
        <p:nvSpPr>
          <p:cNvPr id="4" name="CuadroTexto 3">
            <a:extLst>
              <a:ext uri="{FF2B5EF4-FFF2-40B4-BE49-F238E27FC236}">
                <a16:creationId xmlns:a16="http://schemas.microsoft.com/office/drawing/2014/main" id="{5D92A1FE-2DBF-CA4E-57D3-6F658913D5B1}"/>
              </a:ext>
            </a:extLst>
          </p:cNvPr>
          <p:cNvSpPr txBox="1"/>
          <p:nvPr/>
        </p:nvSpPr>
        <p:spPr>
          <a:xfrm>
            <a:off x="263352" y="476672"/>
            <a:ext cx="11233248" cy="1938992"/>
          </a:xfrm>
          <a:prstGeom prst="rect">
            <a:avLst/>
          </a:prstGeom>
          <a:noFill/>
        </p:spPr>
        <p:txBody>
          <a:bodyPr wrap="square" rtlCol="0">
            <a:spAutoFit/>
          </a:bodyPr>
          <a:lstStyle/>
          <a:p>
            <a:r>
              <a:rPr lang="es-MX" sz="2400" dirty="0"/>
              <a:t>Es una singularidad de contorno cerrado.</a:t>
            </a:r>
          </a:p>
          <a:p>
            <a:r>
              <a:rPr lang="es-MX" sz="2400" dirty="0"/>
              <a:t>Se usa para determinar el caudal que circula por una tubería.</a:t>
            </a:r>
          </a:p>
          <a:p>
            <a:pPr algn="just"/>
            <a:r>
              <a:rPr lang="es-MX" sz="2400" dirty="0"/>
              <a:t>El dispositivo presenta una disminución de sección, que provoca un aumento de velocidad, y por el principio de Bernoulli una disminución de la presión.</a:t>
            </a:r>
          </a:p>
          <a:p>
            <a:r>
              <a:rPr lang="es-MX" sz="2400" dirty="0"/>
              <a:t>Por medio de un piezómetro se puede conocer esa variación de presión.</a:t>
            </a:r>
          </a:p>
        </p:txBody>
      </p:sp>
      <p:pic>
        <p:nvPicPr>
          <p:cNvPr id="5" name="Picture 2">
            <a:extLst>
              <a:ext uri="{FF2B5EF4-FFF2-40B4-BE49-F238E27FC236}">
                <a16:creationId xmlns:a16="http://schemas.microsoft.com/office/drawing/2014/main" id="{9A555869-FC49-C1C8-9607-F3591AF1DA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360" y="2596558"/>
            <a:ext cx="5544616" cy="415846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6422CA5F-BE18-2375-784F-2A657A8759B8}"/>
              </a:ext>
            </a:extLst>
          </p:cNvPr>
          <p:cNvPicPr>
            <a:picLocks noChangeAspect="1"/>
          </p:cNvPicPr>
          <p:nvPr/>
        </p:nvPicPr>
        <p:blipFill>
          <a:blip r:embed="rId3"/>
          <a:stretch>
            <a:fillRect/>
          </a:stretch>
        </p:blipFill>
        <p:spPr>
          <a:xfrm>
            <a:off x="5951984" y="2590346"/>
            <a:ext cx="6240016" cy="2719529"/>
          </a:xfrm>
          <a:prstGeom prst="rect">
            <a:avLst/>
          </a:prstGeom>
        </p:spPr>
      </p:pic>
    </p:spTree>
    <p:extLst>
      <p:ext uri="{BB962C8B-B14F-4D97-AF65-F5344CB8AC3E}">
        <p14:creationId xmlns:p14="http://schemas.microsoft.com/office/powerpoint/2010/main" val="277479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4B372DD-51A9-717B-9498-C0EA6515016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7731" t="7273" r="6521" b="5454"/>
          <a:stretch/>
        </p:blipFill>
        <p:spPr>
          <a:xfrm>
            <a:off x="461751" y="116632"/>
            <a:ext cx="8784977" cy="3456384"/>
          </a:xfrm>
          <a:prstGeom prst="rect">
            <a:avLst/>
          </a:prstGeom>
        </p:spPr>
      </p:pic>
      <p:sp>
        <p:nvSpPr>
          <p:cNvPr id="4" name="CuadroTexto 3">
            <a:extLst>
              <a:ext uri="{FF2B5EF4-FFF2-40B4-BE49-F238E27FC236}">
                <a16:creationId xmlns:a16="http://schemas.microsoft.com/office/drawing/2014/main" id="{197F8F39-3445-F3BA-B5D7-7979333F8435}"/>
              </a:ext>
            </a:extLst>
          </p:cNvPr>
          <p:cNvSpPr txBox="1"/>
          <p:nvPr/>
        </p:nvSpPr>
        <p:spPr>
          <a:xfrm>
            <a:off x="479376" y="3573016"/>
            <a:ext cx="11161240" cy="1107996"/>
          </a:xfrm>
          <a:prstGeom prst="rect">
            <a:avLst/>
          </a:prstGeom>
          <a:noFill/>
        </p:spPr>
        <p:txBody>
          <a:bodyPr wrap="square">
            <a:spAutoFit/>
          </a:bodyPr>
          <a:lstStyle/>
          <a:p>
            <a:pPr algn="just"/>
            <a:r>
              <a:rPr lang="es-ES" sz="2200" b="0" i="0" u="none" strike="noStrike" baseline="0" dirty="0">
                <a:latin typeface="+mj-lt"/>
              </a:rPr>
              <a:t>El tubo Venturi se compone de una boquilla redondeada para disminuir la sección transversal, la garganta o sección estrecha y un difusor de ángulo conveniente para unirse a la cañería en la </a:t>
            </a:r>
            <a:r>
              <a:rPr lang="es-AR" sz="2200" b="0" i="0" u="none" strike="noStrike" baseline="0" dirty="0">
                <a:latin typeface="+mj-lt"/>
              </a:rPr>
              <a:t>cual va instalado.</a:t>
            </a:r>
            <a:endParaRPr lang="es-AR" sz="2200" dirty="0">
              <a:latin typeface="+mj-lt"/>
            </a:endParaRPr>
          </a:p>
        </p:txBody>
      </p:sp>
      <p:sp>
        <p:nvSpPr>
          <p:cNvPr id="5" name="Elipse 4">
            <a:extLst>
              <a:ext uri="{FF2B5EF4-FFF2-40B4-BE49-F238E27FC236}">
                <a16:creationId xmlns:a16="http://schemas.microsoft.com/office/drawing/2014/main" id="{89DAF7FB-6FD1-0EC3-1816-85212DB35E91}"/>
              </a:ext>
            </a:extLst>
          </p:cNvPr>
          <p:cNvSpPr/>
          <p:nvPr/>
        </p:nvSpPr>
        <p:spPr>
          <a:xfrm>
            <a:off x="2063552" y="1633872"/>
            <a:ext cx="1008112" cy="72008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a:extLst>
              <a:ext uri="{FF2B5EF4-FFF2-40B4-BE49-F238E27FC236}">
                <a16:creationId xmlns:a16="http://schemas.microsoft.com/office/drawing/2014/main" id="{D622E6DB-D0A4-8A13-442A-0D8FBAD89F71}"/>
              </a:ext>
            </a:extLst>
          </p:cNvPr>
          <p:cNvSpPr/>
          <p:nvPr/>
        </p:nvSpPr>
        <p:spPr>
          <a:xfrm>
            <a:off x="2575075" y="1633872"/>
            <a:ext cx="720080" cy="908720"/>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CuadroTexto 7">
            <a:extLst>
              <a:ext uri="{FF2B5EF4-FFF2-40B4-BE49-F238E27FC236}">
                <a16:creationId xmlns:a16="http://schemas.microsoft.com/office/drawing/2014/main" id="{69432768-6EBE-C80B-CD9F-ED4461F1295E}"/>
              </a:ext>
            </a:extLst>
          </p:cNvPr>
          <p:cNvSpPr txBox="1"/>
          <p:nvPr/>
        </p:nvSpPr>
        <p:spPr>
          <a:xfrm>
            <a:off x="479376" y="4681012"/>
            <a:ext cx="11161240" cy="769441"/>
          </a:xfrm>
          <a:prstGeom prst="rect">
            <a:avLst/>
          </a:prstGeom>
          <a:noFill/>
        </p:spPr>
        <p:txBody>
          <a:bodyPr wrap="square">
            <a:spAutoFit/>
          </a:bodyPr>
          <a:lstStyle/>
          <a:p>
            <a:pPr algn="l"/>
            <a:r>
              <a:rPr lang="es-ES" sz="2200" b="0" i="0" u="none" strike="noStrike" baseline="0" dirty="0">
                <a:latin typeface="+mj-lt"/>
              </a:rPr>
              <a:t>Límite: Presión debida al cambio de sección “crítica” en la cual el agua se vaporiza por efecto de la cavitación.</a:t>
            </a:r>
            <a:endParaRPr lang="es-AR" sz="2200" dirty="0">
              <a:latin typeface="+mj-lt"/>
            </a:endParaRP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A99034A4-D16C-2568-854A-D0E15508A1A5}"/>
                  </a:ext>
                </a:extLst>
              </p:cNvPr>
              <p:cNvSpPr txBox="1"/>
              <p:nvPr/>
            </p:nvSpPr>
            <p:spPr>
              <a:xfrm>
                <a:off x="2063552" y="5558175"/>
                <a:ext cx="1617430" cy="7543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AR" sz="2400" i="1" smtClean="0">
                              <a:latin typeface="Cambria Math" panose="02040503050406030204" pitchFamily="18" charset="0"/>
                            </a:rPr>
                          </m:ctrlPr>
                        </m:fPr>
                        <m:num>
                          <m:r>
                            <a:rPr lang="es-ES" sz="2400" b="0" i="1" smtClean="0">
                              <a:latin typeface="Cambria Math" panose="02040503050406030204" pitchFamily="18" charset="0"/>
                            </a:rPr>
                            <m:t>1</m:t>
                          </m:r>
                        </m:num>
                        <m:den>
                          <m:r>
                            <a:rPr lang="es-ES" sz="2400" b="0" i="1" smtClean="0">
                              <a:latin typeface="Cambria Math" panose="02040503050406030204" pitchFamily="18" charset="0"/>
                            </a:rPr>
                            <m:t>4</m:t>
                          </m:r>
                        </m:den>
                      </m:f>
                      <m:r>
                        <a:rPr lang="es-ES" sz="2400" b="0" i="1" smtClean="0">
                          <a:latin typeface="Cambria Math" panose="02040503050406030204" pitchFamily="18" charset="0"/>
                        </a:rPr>
                        <m:t>&lt; </m:t>
                      </m:r>
                      <m:f>
                        <m:fPr>
                          <m:ctrlPr>
                            <a:rPr lang="es-ES" sz="2400" b="0" i="1" smtClean="0">
                              <a:latin typeface="Cambria Math" panose="02040503050406030204" pitchFamily="18" charset="0"/>
                            </a:rPr>
                          </m:ctrlPr>
                        </m:fPr>
                        <m:num>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𝐷</m:t>
                              </m:r>
                            </m:e>
                            <m:sub>
                              <m:r>
                                <a:rPr lang="es-ES" sz="2400" b="0" i="1" smtClean="0">
                                  <a:latin typeface="Cambria Math" panose="02040503050406030204" pitchFamily="18" charset="0"/>
                                </a:rPr>
                                <m:t>2</m:t>
                              </m:r>
                            </m:sub>
                          </m:sSub>
                        </m:num>
                        <m:den>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𝐷</m:t>
                              </m:r>
                            </m:e>
                            <m:sub>
                              <m:r>
                                <a:rPr lang="es-ES" sz="2400" b="0" i="1" smtClean="0">
                                  <a:latin typeface="Cambria Math" panose="02040503050406030204" pitchFamily="18" charset="0"/>
                                </a:rPr>
                                <m:t>1</m:t>
                              </m:r>
                            </m:sub>
                          </m:sSub>
                        </m:den>
                      </m:f>
                      <m:r>
                        <a:rPr lang="es-ES" sz="2400" b="0" i="1" smtClean="0">
                          <a:latin typeface="Cambria Math" panose="02040503050406030204" pitchFamily="18" charset="0"/>
                        </a:rPr>
                        <m:t>&lt;</m:t>
                      </m:r>
                      <m:f>
                        <m:fPr>
                          <m:ctrlPr>
                            <a:rPr lang="es-ES" sz="2400" b="0" i="1" smtClean="0">
                              <a:latin typeface="Cambria Math" panose="02040503050406030204" pitchFamily="18" charset="0"/>
                            </a:rPr>
                          </m:ctrlPr>
                        </m:fPr>
                        <m:num>
                          <m:r>
                            <a:rPr lang="es-ES" sz="2400" b="0" i="1" smtClean="0">
                              <a:latin typeface="Cambria Math" panose="02040503050406030204" pitchFamily="18" charset="0"/>
                            </a:rPr>
                            <m:t>3</m:t>
                          </m:r>
                        </m:num>
                        <m:den>
                          <m:r>
                            <a:rPr lang="es-ES" sz="2400" b="0" i="1" smtClean="0">
                              <a:latin typeface="Cambria Math" panose="02040503050406030204" pitchFamily="18" charset="0"/>
                            </a:rPr>
                            <m:t>4</m:t>
                          </m:r>
                        </m:den>
                      </m:f>
                    </m:oMath>
                  </m:oMathPara>
                </a14:m>
                <a:endParaRPr lang="es-AR" sz="2400" dirty="0"/>
              </a:p>
            </p:txBody>
          </p:sp>
        </mc:Choice>
        <mc:Fallback xmlns="">
          <p:sp>
            <p:nvSpPr>
              <p:cNvPr id="9" name="CuadroTexto 8">
                <a:extLst>
                  <a:ext uri="{FF2B5EF4-FFF2-40B4-BE49-F238E27FC236}">
                    <a16:creationId xmlns:a16="http://schemas.microsoft.com/office/drawing/2014/main" id="{A99034A4-D16C-2568-854A-D0E15508A1A5}"/>
                  </a:ext>
                </a:extLst>
              </p:cNvPr>
              <p:cNvSpPr txBox="1">
                <a:spLocks noRot="1" noChangeAspect="1" noMove="1" noResize="1" noEditPoints="1" noAdjustHandles="1" noChangeArrowheads="1" noChangeShapeType="1" noTextEdit="1"/>
              </p:cNvSpPr>
              <p:nvPr/>
            </p:nvSpPr>
            <p:spPr>
              <a:xfrm>
                <a:off x="2063552" y="5558175"/>
                <a:ext cx="1617430" cy="754309"/>
              </a:xfrm>
              <a:prstGeom prst="rect">
                <a:avLst/>
              </a:prstGeom>
              <a:blipFill>
                <a:blip r:embed="rId4"/>
                <a:stretch>
                  <a:fillRect/>
                </a:stretch>
              </a:blipFill>
            </p:spPr>
            <p:txBody>
              <a:bodyPr/>
              <a:lstStyle/>
              <a:p>
                <a:r>
                  <a:rPr lang="es-AR">
                    <a:noFill/>
                  </a:rPr>
                  <a:t> </a:t>
                </a:r>
              </a:p>
            </p:txBody>
          </p:sp>
        </mc:Fallback>
      </mc:AlternateContent>
      <p:sp>
        <p:nvSpPr>
          <p:cNvPr id="11" name="CuadroTexto 10">
            <a:extLst>
              <a:ext uri="{FF2B5EF4-FFF2-40B4-BE49-F238E27FC236}">
                <a16:creationId xmlns:a16="http://schemas.microsoft.com/office/drawing/2014/main" id="{081AFD44-1912-33C4-290B-3C542A3B3927}"/>
              </a:ext>
            </a:extLst>
          </p:cNvPr>
          <p:cNvSpPr txBox="1"/>
          <p:nvPr/>
        </p:nvSpPr>
        <p:spPr>
          <a:xfrm>
            <a:off x="5087888" y="5558175"/>
            <a:ext cx="5328592" cy="461665"/>
          </a:xfrm>
          <a:prstGeom prst="rect">
            <a:avLst/>
          </a:prstGeom>
          <a:noFill/>
        </p:spPr>
        <p:txBody>
          <a:bodyPr wrap="square">
            <a:spAutoFit/>
          </a:bodyPr>
          <a:lstStyle/>
          <a:p>
            <a:r>
              <a:rPr lang="es-ES" sz="2400" b="0" i="0" u="none" strike="noStrike" baseline="0" dirty="0">
                <a:latin typeface="+mj-lt"/>
              </a:rPr>
              <a:t>Angulo convergencia 20° . Divergencia 5 °</a:t>
            </a:r>
            <a:endParaRPr lang="es-AR" sz="2400" dirty="0"/>
          </a:p>
        </p:txBody>
      </p:sp>
    </p:spTree>
    <p:extLst>
      <p:ext uri="{BB962C8B-B14F-4D97-AF65-F5344CB8AC3E}">
        <p14:creationId xmlns:p14="http://schemas.microsoft.com/office/powerpoint/2010/main" val="7145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56EF4798-C60D-EB97-DEF8-91B518FAA831}"/>
                  </a:ext>
                </a:extLst>
              </p:cNvPr>
              <p:cNvSpPr txBox="1"/>
              <p:nvPr/>
            </p:nvSpPr>
            <p:spPr>
              <a:xfrm>
                <a:off x="4744640" y="1328448"/>
                <a:ext cx="4644619" cy="718787"/>
              </a:xfrm>
              <a:prstGeom prst="rect">
                <a:avLst/>
              </a:prstGeom>
              <a:noFill/>
            </p:spPr>
            <p:txBody>
              <a:bodyPr wrap="square">
                <a:spAutoFit/>
              </a:bodyPr>
              <a:lstStyle/>
              <a:p>
                <a14:m>
                  <m:oMath xmlns:m="http://schemas.openxmlformats.org/officeDocument/2006/math">
                    <m:sSub>
                      <m:sSubPr>
                        <m:ctrlPr>
                          <a:rPr lang="es-CL" sz="2400" i="1" smtClean="0">
                            <a:latin typeface="Cambria Math" panose="02040503050406030204" pitchFamily="18" charset="0"/>
                          </a:rPr>
                        </m:ctrlPr>
                      </m:sSubPr>
                      <m:e>
                        <m:r>
                          <a:rPr lang="es-CL" sz="2400" i="1">
                            <a:latin typeface="Cambria Math" panose="02040503050406030204" pitchFamily="18" charset="0"/>
                          </a:rPr>
                          <m:t>𝐵</m:t>
                        </m:r>
                      </m:e>
                      <m:sub>
                        <m:r>
                          <a:rPr lang="es-CL" sz="2400" i="1">
                            <a:latin typeface="Cambria Math" panose="02040503050406030204" pitchFamily="18" charset="0"/>
                          </a:rPr>
                          <m:t>2</m:t>
                        </m:r>
                      </m:sub>
                    </m:sSub>
                    <m:r>
                      <a:rPr lang="es-CL" sz="2400" i="1">
                        <a:latin typeface="Cambria Math" panose="02040503050406030204" pitchFamily="18" charset="0"/>
                      </a:rPr>
                      <m:t>=</m:t>
                    </m:r>
                    <m:sSub>
                      <m:sSubPr>
                        <m:ctrlPr>
                          <a:rPr lang="es-CL" sz="2400" i="1">
                            <a:latin typeface="Cambria Math" panose="02040503050406030204" pitchFamily="18" charset="0"/>
                          </a:rPr>
                        </m:ctrlPr>
                      </m:sSubPr>
                      <m:e>
                        <m:r>
                          <a:rPr lang="es-CL" sz="2400" i="1">
                            <a:latin typeface="Cambria Math" panose="02040503050406030204" pitchFamily="18" charset="0"/>
                          </a:rPr>
                          <m:t>𝑧</m:t>
                        </m:r>
                      </m:e>
                      <m:sub>
                        <m:r>
                          <a:rPr lang="es-CL" sz="2400" i="1">
                            <a:latin typeface="Cambria Math" panose="02040503050406030204" pitchFamily="18" charset="0"/>
                          </a:rPr>
                          <m:t>2</m:t>
                        </m:r>
                      </m:sub>
                    </m:sSub>
                    <m:r>
                      <a:rPr lang="es-CL" sz="2400" i="1">
                        <a:latin typeface="Cambria Math" panose="02040503050406030204" pitchFamily="18" charset="0"/>
                      </a:rPr>
                      <m:t>+</m:t>
                    </m:r>
                    <m:f>
                      <m:fPr>
                        <m:ctrlPr>
                          <a:rPr lang="es-CL" sz="2400" i="1">
                            <a:latin typeface="Cambria Math" panose="02040503050406030204" pitchFamily="18" charset="0"/>
                          </a:rPr>
                        </m:ctrlPr>
                      </m:fPr>
                      <m:num>
                        <m:sSub>
                          <m:sSubPr>
                            <m:ctrlPr>
                              <a:rPr lang="es-CL" sz="2400" i="1">
                                <a:latin typeface="Cambria Math" panose="02040503050406030204" pitchFamily="18" charset="0"/>
                              </a:rPr>
                            </m:ctrlPr>
                          </m:sSubPr>
                          <m:e>
                            <m:r>
                              <a:rPr lang="es-CL" sz="2400" i="1">
                                <a:latin typeface="Cambria Math" panose="02040503050406030204" pitchFamily="18" charset="0"/>
                              </a:rPr>
                              <m:t>𝑝</m:t>
                            </m:r>
                          </m:e>
                          <m:sub>
                            <m:r>
                              <a:rPr lang="es-CL" sz="2400" i="1">
                                <a:latin typeface="Cambria Math" panose="02040503050406030204" pitchFamily="18" charset="0"/>
                              </a:rPr>
                              <m:t>2</m:t>
                            </m:r>
                          </m:sub>
                        </m:sSub>
                      </m:num>
                      <m:den>
                        <m:r>
                          <a:rPr lang="es-CL" sz="2400" i="1">
                            <a:latin typeface="Cambria Math" panose="02040503050406030204" pitchFamily="18" charset="0"/>
                            <a:ea typeface="Cambria Math" panose="02040503050406030204" pitchFamily="18" charset="0"/>
                          </a:rPr>
                          <m:t>𝛾</m:t>
                        </m:r>
                      </m:den>
                    </m:f>
                    <m:r>
                      <a:rPr lang="es-CL" sz="2400" i="1">
                        <a:latin typeface="Cambria Math" panose="02040503050406030204" pitchFamily="18" charset="0"/>
                      </a:rPr>
                      <m:t>+</m:t>
                    </m:r>
                    <m:f>
                      <m:fPr>
                        <m:ctrlPr>
                          <a:rPr lang="es-CL" sz="2400" i="1">
                            <a:latin typeface="Cambria Math" panose="02040503050406030204" pitchFamily="18" charset="0"/>
                          </a:rPr>
                        </m:ctrlPr>
                      </m:fPr>
                      <m:num>
                        <m:sSubSup>
                          <m:sSubSupPr>
                            <m:ctrlPr>
                              <a:rPr lang="es-CL" sz="2400" i="1">
                                <a:latin typeface="Cambria Math" panose="02040503050406030204" pitchFamily="18" charset="0"/>
                              </a:rPr>
                            </m:ctrlPr>
                          </m:sSubSupPr>
                          <m:e>
                            <m:r>
                              <a:rPr lang="es-CL" sz="2400" i="1">
                                <a:latin typeface="Cambria Math" panose="02040503050406030204" pitchFamily="18" charset="0"/>
                              </a:rPr>
                              <m:t>𝑈</m:t>
                            </m:r>
                          </m:e>
                          <m:sub>
                            <m:r>
                              <a:rPr lang="es-CL" sz="2400" i="1">
                                <a:latin typeface="Cambria Math" panose="02040503050406030204" pitchFamily="18" charset="0"/>
                              </a:rPr>
                              <m:t>2</m:t>
                            </m:r>
                          </m:sub>
                          <m:sup>
                            <m:r>
                              <a:rPr lang="es-CL" sz="2400" i="1">
                                <a:latin typeface="Cambria Math" panose="02040503050406030204" pitchFamily="18" charset="0"/>
                              </a:rPr>
                              <m:t>2</m:t>
                            </m:r>
                          </m:sup>
                        </m:sSubSup>
                      </m:num>
                      <m:den>
                        <m:r>
                          <a:rPr lang="es-CL" sz="2400" i="1">
                            <a:latin typeface="Cambria Math" panose="02040503050406030204" pitchFamily="18" charset="0"/>
                          </a:rPr>
                          <m:t>2</m:t>
                        </m:r>
                        <m:r>
                          <a:rPr lang="es-CL" sz="2400" i="1">
                            <a:latin typeface="Cambria Math" panose="02040503050406030204" pitchFamily="18" charset="0"/>
                          </a:rPr>
                          <m:t>𝑔</m:t>
                        </m:r>
                      </m:den>
                    </m:f>
                    <m:r>
                      <a:rPr lang="es-ES" sz="2400" b="0" i="1" smtClean="0">
                        <a:latin typeface="Cambria Math" panose="02040503050406030204" pitchFamily="18" charset="0"/>
                      </a:rPr>
                      <m:t>=</m:t>
                    </m:r>
                    <m:r>
                      <a:rPr lang="es-ES" sz="2400" b="0" i="1" smtClean="0">
                        <a:latin typeface="Cambria Math" panose="02040503050406030204" pitchFamily="18" charset="0"/>
                      </a:rPr>
                      <m:t>𝐻</m:t>
                    </m:r>
                    <m:r>
                      <a:rPr lang="es-ES" sz="2400" b="0" i="1" smtClean="0">
                        <a:latin typeface="Cambria Math" panose="02040503050406030204" pitchFamily="18" charset="0"/>
                      </a:rPr>
                      <m:t>+</m:t>
                    </m:r>
                  </m:oMath>
                </a14:m>
                <a:r>
                  <a:rPr lang="es-CL" sz="2400" dirty="0"/>
                  <a:t> </a:t>
                </a:r>
                <a14:m>
                  <m:oMath xmlns:m="http://schemas.openxmlformats.org/officeDocument/2006/math">
                    <m:f>
                      <m:fPr>
                        <m:ctrlPr>
                          <a:rPr lang="es-CL" sz="2400" i="1">
                            <a:latin typeface="Cambria Math" panose="02040503050406030204" pitchFamily="18" charset="0"/>
                          </a:rPr>
                        </m:ctrlPr>
                      </m:fPr>
                      <m:num>
                        <m:sSub>
                          <m:sSubPr>
                            <m:ctrlPr>
                              <a:rPr lang="es-CL" sz="2400" i="1">
                                <a:latin typeface="Cambria Math" panose="02040503050406030204" pitchFamily="18" charset="0"/>
                              </a:rPr>
                            </m:ctrlPr>
                          </m:sSubPr>
                          <m:e>
                            <m:r>
                              <a:rPr lang="es-CL" sz="2400" i="1">
                                <a:latin typeface="Cambria Math" panose="02040503050406030204" pitchFamily="18" charset="0"/>
                              </a:rPr>
                              <m:t>𝑝</m:t>
                            </m:r>
                          </m:e>
                          <m:sub>
                            <m:r>
                              <a:rPr lang="es-CL" sz="2400" i="1">
                                <a:latin typeface="Cambria Math" panose="02040503050406030204" pitchFamily="18" charset="0"/>
                              </a:rPr>
                              <m:t>2</m:t>
                            </m:r>
                          </m:sub>
                        </m:sSub>
                      </m:num>
                      <m:den>
                        <m:r>
                          <a:rPr lang="es-CL" sz="2400" i="1">
                            <a:latin typeface="Cambria Math" panose="02040503050406030204" pitchFamily="18" charset="0"/>
                            <a:ea typeface="Cambria Math" panose="02040503050406030204" pitchFamily="18" charset="0"/>
                          </a:rPr>
                          <m:t>𝛾</m:t>
                        </m:r>
                      </m:den>
                    </m:f>
                    <m:r>
                      <a:rPr lang="es-CL" sz="2400" i="1">
                        <a:latin typeface="Cambria Math" panose="02040503050406030204" pitchFamily="18" charset="0"/>
                      </a:rPr>
                      <m:t>+</m:t>
                    </m:r>
                    <m:f>
                      <m:fPr>
                        <m:ctrlPr>
                          <a:rPr lang="es-CL" sz="2400" i="1">
                            <a:latin typeface="Cambria Math" panose="02040503050406030204" pitchFamily="18" charset="0"/>
                          </a:rPr>
                        </m:ctrlPr>
                      </m:fPr>
                      <m:num>
                        <m:sSubSup>
                          <m:sSubSupPr>
                            <m:ctrlPr>
                              <a:rPr lang="es-CL" sz="2400" i="1">
                                <a:latin typeface="Cambria Math" panose="02040503050406030204" pitchFamily="18" charset="0"/>
                              </a:rPr>
                            </m:ctrlPr>
                          </m:sSubSupPr>
                          <m:e>
                            <m:r>
                              <a:rPr lang="es-CL" sz="2400" i="1">
                                <a:latin typeface="Cambria Math" panose="02040503050406030204" pitchFamily="18" charset="0"/>
                              </a:rPr>
                              <m:t>𝑈</m:t>
                            </m:r>
                          </m:e>
                          <m:sub>
                            <m:r>
                              <a:rPr lang="es-CL" sz="2400" i="1">
                                <a:latin typeface="Cambria Math" panose="02040503050406030204" pitchFamily="18" charset="0"/>
                              </a:rPr>
                              <m:t>2</m:t>
                            </m:r>
                          </m:sub>
                          <m:sup>
                            <m:r>
                              <a:rPr lang="es-CL" sz="2400" i="1">
                                <a:latin typeface="Cambria Math" panose="02040503050406030204" pitchFamily="18" charset="0"/>
                              </a:rPr>
                              <m:t>2</m:t>
                            </m:r>
                          </m:sup>
                        </m:sSubSup>
                      </m:num>
                      <m:den>
                        <m:r>
                          <a:rPr lang="es-CL" sz="2400" i="1">
                            <a:latin typeface="Cambria Math" panose="02040503050406030204" pitchFamily="18" charset="0"/>
                          </a:rPr>
                          <m:t>2</m:t>
                        </m:r>
                        <m:r>
                          <a:rPr lang="es-CL" sz="2400" i="1">
                            <a:latin typeface="Cambria Math" panose="02040503050406030204" pitchFamily="18" charset="0"/>
                          </a:rPr>
                          <m:t>𝑔</m:t>
                        </m:r>
                      </m:den>
                    </m:f>
                  </m:oMath>
                </a14:m>
                <a:endParaRPr lang="es-CL" sz="2400" dirty="0"/>
              </a:p>
            </p:txBody>
          </p:sp>
        </mc:Choice>
        <mc:Fallback xmlns="">
          <p:sp>
            <p:nvSpPr>
              <p:cNvPr id="2" name="CuadroTexto 1">
                <a:extLst>
                  <a:ext uri="{FF2B5EF4-FFF2-40B4-BE49-F238E27FC236}">
                    <a16:creationId xmlns:a16="http://schemas.microsoft.com/office/drawing/2014/main" id="{56EF4798-C60D-EB97-DEF8-91B518FAA831}"/>
                  </a:ext>
                </a:extLst>
              </p:cNvPr>
              <p:cNvSpPr txBox="1">
                <a:spLocks noRot="1" noChangeAspect="1" noMove="1" noResize="1" noEditPoints="1" noAdjustHandles="1" noChangeArrowheads="1" noChangeShapeType="1" noTextEdit="1"/>
              </p:cNvSpPr>
              <p:nvPr/>
            </p:nvSpPr>
            <p:spPr>
              <a:xfrm>
                <a:off x="4744640" y="1328448"/>
                <a:ext cx="4644619" cy="718787"/>
              </a:xfrm>
              <a:prstGeom prst="rect">
                <a:avLst/>
              </a:prstGeom>
              <a:blipFill>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92815794-25EA-187B-AB39-76288605AAC1}"/>
                  </a:ext>
                </a:extLst>
              </p:cNvPr>
              <p:cNvSpPr txBox="1"/>
              <p:nvPr/>
            </p:nvSpPr>
            <p:spPr>
              <a:xfrm>
                <a:off x="4583832" y="2396857"/>
                <a:ext cx="4104133" cy="9040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CL" sz="2400" i="1" smtClean="0">
                              <a:latin typeface="Cambria Math" panose="02040503050406030204" pitchFamily="18" charset="0"/>
                            </a:rPr>
                          </m:ctrlPr>
                        </m:fPr>
                        <m:num>
                          <m:sSub>
                            <m:sSubPr>
                              <m:ctrlPr>
                                <a:rPr lang="es-CL" sz="2400" i="1">
                                  <a:latin typeface="Cambria Math" panose="02040503050406030204" pitchFamily="18" charset="0"/>
                                </a:rPr>
                              </m:ctrlPr>
                            </m:sSubPr>
                            <m:e>
                              <m:r>
                                <a:rPr lang="es-CL" sz="2400" i="1">
                                  <a:latin typeface="Cambria Math" panose="02040503050406030204" pitchFamily="18" charset="0"/>
                                </a:rPr>
                                <m:t>𝑝</m:t>
                              </m:r>
                            </m:e>
                            <m:sub>
                              <m:r>
                                <a:rPr lang="es-CL" sz="2400" i="1">
                                  <a:latin typeface="Cambria Math" panose="02040503050406030204" pitchFamily="18" charset="0"/>
                                </a:rPr>
                                <m:t>1</m:t>
                              </m:r>
                            </m:sub>
                          </m:sSub>
                        </m:num>
                        <m:den>
                          <m:r>
                            <a:rPr lang="es-CL" sz="2400" i="1">
                              <a:latin typeface="Cambria Math" panose="02040503050406030204" pitchFamily="18" charset="0"/>
                              <a:ea typeface="Cambria Math" panose="02040503050406030204" pitchFamily="18" charset="0"/>
                            </a:rPr>
                            <m:t>𝛾</m:t>
                          </m:r>
                        </m:den>
                      </m:f>
                      <m:r>
                        <a:rPr lang="es-CL" sz="2400" i="1">
                          <a:latin typeface="Cambria Math" panose="02040503050406030204" pitchFamily="18" charset="0"/>
                          <a:ea typeface="Cambria Math" panose="02040503050406030204" pitchFamily="18" charset="0"/>
                        </a:rPr>
                        <m:t>−</m:t>
                      </m:r>
                      <m:f>
                        <m:fPr>
                          <m:ctrlPr>
                            <a:rPr lang="es-CL" sz="2400" i="1">
                              <a:latin typeface="Cambria Math" panose="02040503050406030204" pitchFamily="18" charset="0"/>
                            </a:rPr>
                          </m:ctrlPr>
                        </m:fPr>
                        <m:num>
                          <m:sSub>
                            <m:sSubPr>
                              <m:ctrlPr>
                                <a:rPr lang="es-CL" sz="2400" i="1">
                                  <a:latin typeface="Cambria Math" panose="02040503050406030204" pitchFamily="18" charset="0"/>
                                </a:rPr>
                              </m:ctrlPr>
                            </m:sSubPr>
                            <m:e>
                              <m:r>
                                <a:rPr lang="es-CL" sz="2400" i="1">
                                  <a:latin typeface="Cambria Math" panose="02040503050406030204" pitchFamily="18" charset="0"/>
                                </a:rPr>
                                <m:t>𝑝</m:t>
                              </m:r>
                            </m:e>
                            <m:sub>
                              <m:r>
                                <a:rPr lang="es-CL" sz="2400" i="1">
                                  <a:latin typeface="Cambria Math" panose="02040503050406030204" pitchFamily="18" charset="0"/>
                                </a:rPr>
                                <m:t>2</m:t>
                              </m:r>
                            </m:sub>
                          </m:sSub>
                        </m:num>
                        <m:den>
                          <m:r>
                            <a:rPr lang="es-CL" sz="2400" i="1">
                              <a:latin typeface="Cambria Math" panose="02040503050406030204" pitchFamily="18" charset="0"/>
                              <a:ea typeface="Cambria Math" panose="02040503050406030204" pitchFamily="18" charset="0"/>
                            </a:rPr>
                            <m:t>𝛾</m:t>
                          </m:r>
                        </m:den>
                      </m:f>
                      <m:r>
                        <a:rPr lang="es-CL" sz="2400">
                          <a:latin typeface="Cambria Math" panose="02040503050406030204" pitchFamily="18" charset="0"/>
                        </a:rPr>
                        <m:t>+</m:t>
                      </m:r>
                      <m:r>
                        <a:rPr lang="es-CL" sz="2400" i="1">
                          <a:latin typeface="Cambria Math" panose="02040503050406030204" pitchFamily="18" charset="0"/>
                        </a:rPr>
                        <m:t>0−</m:t>
                      </m:r>
                      <m:r>
                        <a:rPr lang="es-CL" sz="2400" i="1">
                          <a:latin typeface="Cambria Math" panose="02040503050406030204" pitchFamily="18" charset="0"/>
                        </a:rPr>
                        <m:t>𝐻</m:t>
                      </m:r>
                      <m:r>
                        <a:rPr lang="es-CL" sz="2400" i="1">
                          <a:latin typeface="Cambria Math" panose="02040503050406030204" pitchFamily="18" charset="0"/>
                        </a:rPr>
                        <m:t>=</m:t>
                      </m:r>
                      <m:f>
                        <m:fPr>
                          <m:ctrlPr>
                            <a:rPr lang="es-CL" sz="2400" i="1">
                              <a:latin typeface="Cambria Math" panose="02040503050406030204" pitchFamily="18" charset="0"/>
                            </a:rPr>
                          </m:ctrlPr>
                        </m:fPr>
                        <m:num>
                          <m:sSubSup>
                            <m:sSubSupPr>
                              <m:ctrlPr>
                                <a:rPr lang="es-CL" sz="2400" i="1">
                                  <a:latin typeface="Cambria Math" panose="02040503050406030204" pitchFamily="18" charset="0"/>
                                </a:rPr>
                              </m:ctrlPr>
                            </m:sSubSupPr>
                            <m:e>
                              <m:r>
                                <a:rPr lang="es-CL" sz="2400" i="1">
                                  <a:latin typeface="Cambria Math" panose="02040503050406030204" pitchFamily="18" charset="0"/>
                                </a:rPr>
                                <m:t>𝑈</m:t>
                              </m:r>
                            </m:e>
                            <m:sub>
                              <m:r>
                                <a:rPr lang="es-CL" sz="2400" i="1">
                                  <a:latin typeface="Cambria Math" panose="02040503050406030204" pitchFamily="18" charset="0"/>
                                </a:rPr>
                                <m:t>2</m:t>
                              </m:r>
                            </m:sub>
                            <m:sup>
                              <m:r>
                                <a:rPr lang="es-CL" sz="2400" i="1">
                                  <a:latin typeface="Cambria Math" panose="02040503050406030204" pitchFamily="18" charset="0"/>
                                </a:rPr>
                                <m:t>2</m:t>
                              </m:r>
                            </m:sup>
                          </m:sSubSup>
                        </m:num>
                        <m:den>
                          <m:r>
                            <a:rPr lang="es-CL" sz="2400" i="1">
                              <a:latin typeface="Cambria Math" panose="02040503050406030204" pitchFamily="18" charset="0"/>
                            </a:rPr>
                            <m:t>2</m:t>
                          </m:r>
                          <m:r>
                            <a:rPr lang="es-CL" sz="2400" i="1">
                              <a:latin typeface="Cambria Math" panose="02040503050406030204" pitchFamily="18" charset="0"/>
                            </a:rPr>
                            <m:t>𝑔</m:t>
                          </m:r>
                        </m:den>
                      </m:f>
                      <m:r>
                        <a:rPr lang="es-ES" sz="2400" b="0" i="1" smtClean="0">
                          <a:latin typeface="Cambria Math" panose="02040503050406030204" pitchFamily="18" charset="0"/>
                        </a:rPr>
                        <m:t>−</m:t>
                      </m:r>
                      <m:f>
                        <m:fPr>
                          <m:ctrlPr>
                            <a:rPr lang="es-CL" sz="2400" i="1">
                              <a:latin typeface="Cambria Math" panose="02040503050406030204" pitchFamily="18" charset="0"/>
                            </a:rPr>
                          </m:ctrlPr>
                        </m:fPr>
                        <m:num>
                          <m:sSubSup>
                            <m:sSubSupPr>
                              <m:ctrlPr>
                                <a:rPr lang="es-CL" sz="2400" i="1">
                                  <a:latin typeface="Cambria Math" panose="02040503050406030204" pitchFamily="18" charset="0"/>
                                </a:rPr>
                              </m:ctrlPr>
                            </m:sSubSupPr>
                            <m:e>
                              <m:r>
                                <a:rPr lang="es-CL" sz="2400" i="1">
                                  <a:latin typeface="Cambria Math" panose="02040503050406030204" pitchFamily="18" charset="0"/>
                                </a:rPr>
                                <m:t>𝑈</m:t>
                              </m:r>
                            </m:e>
                            <m:sub>
                              <m:r>
                                <a:rPr lang="es-CL" sz="2400" i="1">
                                  <a:latin typeface="Cambria Math" panose="02040503050406030204" pitchFamily="18" charset="0"/>
                                </a:rPr>
                                <m:t>1</m:t>
                              </m:r>
                            </m:sub>
                            <m:sup>
                              <m:r>
                                <a:rPr lang="es-CL" sz="2400" i="1">
                                  <a:latin typeface="Cambria Math" panose="02040503050406030204" pitchFamily="18" charset="0"/>
                                </a:rPr>
                                <m:t>2</m:t>
                              </m:r>
                            </m:sup>
                          </m:sSubSup>
                        </m:num>
                        <m:den>
                          <m:r>
                            <a:rPr lang="es-CL" sz="2400" i="1">
                              <a:latin typeface="Cambria Math" panose="02040503050406030204" pitchFamily="18" charset="0"/>
                            </a:rPr>
                            <m:t>2</m:t>
                          </m:r>
                          <m:r>
                            <a:rPr lang="es-CL" sz="2400" i="1">
                              <a:latin typeface="Cambria Math" panose="02040503050406030204" pitchFamily="18" charset="0"/>
                            </a:rPr>
                            <m:t>𝑔</m:t>
                          </m:r>
                        </m:den>
                      </m:f>
                    </m:oMath>
                  </m:oMathPara>
                </a14:m>
                <a:endParaRPr lang="es-CL" sz="2400" dirty="0"/>
              </a:p>
            </p:txBody>
          </p:sp>
        </mc:Choice>
        <mc:Fallback xmlns="">
          <p:sp>
            <p:nvSpPr>
              <p:cNvPr id="4" name="CuadroTexto 3">
                <a:extLst>
                  <a:ext uri="{FF2B5EF4-FFF2-40B4-BE49-F238E27FC236}">
                    <a16:creationId xmlns:a16="http://schemas.microsoft.com/office/drawing/2014/main" id="{92815794-25EA-187B-AB39-76288605AAC1}"/>
                  </a:ext>
                </a:extLst>
              </p:cNvPr>
              <p:cNvSpPr txBox="1">
                <a:spLocks noRot="1" noChangeAspect="1" noMove="1" noResize="1" noEditPoints="1" noAdjustHandles="1" noChangeArrowheads="1" noChangeShapeType="1" noTextEdit="1"/>
              </p:cNvSpPr>
              <p:nvPr/>
            </p:nvSpPr>
            <p:spPr>
              <a:xfrm>
                <a:off x="4583832" y="2396857"/>
                <a:ext cx="4104133" cy="904030"/>
              </a:xfrm>
              <a:prstGeom prst="rect">
                <a:avLst/>
              </a:prstGeom>
              <a:blipFill>
                <a:blip r:embed="rId3"/>
                <a:stretch>
                  <a:fillRect/>
                </a:stretch>
              </a:blipFill>
            </p:spPr>
            <p:txBody>
              <a:bodyPr/>
              <a:lstStyle/>
              <a:p>
                <a:r>
                  <a:rPr lang="es-AR">
                    <a:noFill/>
                  </a:rPr>
                  <a:t> </a:t>
                </a:r>
              </a:p>
            </p:txBody>
          </p:sp>
        </mc:Fallback>
      </mc:AlternateContent>
      <p:pic>
        <p:nvPicPr>
          <p:cNvPr id="6" name="Imagen 5">
            <a:extLst>
              <a:ext uri="{FF2B5EF4-FFF2-40B4-BE49-F238E27FC236}">
                <a16:creationId xmlns:a16="http://schemas.microsoft.com/office/drawing/2014/main" id="{1E18FB12-2EDF-597D-4F1D-15BCF47F27A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b="10722"/>
          <a:stretch/>
        </p:blipFill>
        <p:spPr>
          <a:xfrm>
            <a:off x="11221" y="176936"/>
            <a:ext cx="4644619" cy="4905368"/>
          </a:xfrm>
          <a:prstGeom prst="rect">
            <a:avLst/>
          </a:prstGeom>
        </p:spPr>
      </p:pic>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41752A4B-731A-D88D-C200-750B3FE05111}"/>
                  </a:ext>
                </a:extLst>
              </p:cNvPr>
              <p:cNvSpPr txBox="1"/>
              <p:nvPr/>
            </p:nvSpPr>
            <p:spPr>
              <a:xfrm>
                <a:off x="4295800" y="320464"/>
                <a:ext cx="4896544" cy="8360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L" sz="2200" i="1" smtClean="0">
                              <a:latin typeface="Cambria Math" panose="02040503050406030204" pitchFamily="18" charset="0"/>
                            </a:rPr>
                          </m:ctrlPr>
                        </m:sSubPr>
                        <m:e>
                          <m:r>
                            <a:rPr lang="es-CL" sz="2200" i="1">
                              <a:latin typeface="Cambria Math" panose="02040503050406030204" pitchFamily="18" charset="0"/>
                            </a:rPr>
                            <m:t>𝐵</m:t>
                          </m:r>
                        </m:e>
                        <m:sub>
                          <m:r>
                            <a:rPr lang="es-CL" sz="2200" i="1">
                              <a:latin typeface="Cambria Math" panose="02040503050406030204" pitchFamily="18" charset="0"/>
                            </a:rPr>
                            <m:t>1</m:t>
                          </m:r>
                        </m:sub>
                      </m:sSub>
                      <m:r>
                        <a:rPr lang="es-CL" sz="2200" i="1">
                          <a:latin typeface="Cambria Math" panose="02040503050406030204" pitchFamily="18" charset="0"/>
                        </a:rPr>
                        <m:t>=</m:t>
                      </m:r>
                      <m:sSub>
                        <m:sSubPr>
                          <m:ctrlPr>
                            <a:rPr lang="es-CL" sz="2200" i="1">
                              <a:latin typeface="Cambria Math" panose="02040503050406030204" pitchFamily="18" charset="0"/>
                            </a:rPr>
                          </m:ctrlPr>
                        </m:sSubPr>
                        <m:e>
                          <m:r>
                            <a:rPr lang="es-CL" sz="2200" i="1">
                              <a:latin typeface="Cambria Math" panose="02040503050406030204" pitchFamily="18" charset="0"/>
                            </a:rPr>
                            <m:t>𝑧</m:t>
                          </m:r>
                        </m:e>
                        <m:sub>
                          <m:r>
                            <a:rPr lang="es-CL" sz="2200" i="1">
                              <a:latin typeface="Cambria Math" panose="02040503050406030204" pitchFamily="18" charset="0"/>
                            </a:rPr>
                            <m:t>1</m:t>
                          </m:r>
                        </m:sub>
                      </m:sSub>
                      <m:r>
                        <a:rPr lang="es-CL" sz="2200" i="1">
                          <a:latin typeface="Cambria Math" panose="02040503050406030204" pitchFamily="18" charset="0"/>
                        </a:rPr>
                        <m:t>+</m:t>
                      </m:r>
                      <m:f>
                        <m:fPr>
                          <m:ctrlPr>
                            <a:rPr lang="es-CL" sz="2200" i="1">
                              <a:latin typeface="Cambria Math" panose="02040503050406030204" pitchFamily="18" charset="0"/>
                            </a:rPr>
                          </m:ctrlPr>
                        </m:fPr>
                        <m:num>
                          <m:sSub>
                            <m:sSubPr>
                              <m:ctrlPr>
                                <a:rPr lang="es-CL" sz="2200" i="1">
                                  <a:latin typeface="Cambria Math" panose="02040503050406030204" pitchFamily="18" charset="0"/>
                                </a:rPr>
                              </m:ctrlPr>
                            </m:sSubPr>
                            <m:e>
                              <m:r>
                                <a:rPr lang="es-CL" sz="2200" i="1">
                                  <a:latin typeface="Cambria Math" panose="02040503050406030204" pitchFamily="18" charset="0"/>
                                </a:rPr>
                                <m:t>𝑝</m:t>
                              </m:r>
                            </m:e>
                            <m:sub>
                              <m:r>
                                <a:rPr lang="es-CL" sz="2200" i="1">
                                  <a:latin typeface="Cambria Math" panose="02040503050406030204" pitchFamily="18" charset="0"/>
                                </a:rPr>
                                <m:t>1</m:t>
                              </m:r>
                            </m:sub>
                          </m:sSub>
                        </m:num>
                        <m:den>
                          <m:r>
                            <a:rPr lang="es-CL" sz="2200" i="1">
                              <a:latin typeface="Cambria Math" panose="02040503050406030204" pitchFamily="18" charset="0"/>
                              <a:ea typeface="Cambria Math" panose="02040503050406030204" pitchFamily="18" charset="0"/>
                            </a:rPr>
                            <m:t>𝛾</m:t>
                          </m:r>
                        </m:den>
                      </m:f>
                      <m:r>
                        <a:rPr lang="es-CL" sz="2200" i="1">
                          <a:latin typeface="Cambria Math" panose="02040503050406030204" pitchFamily="18" charset="0"/>
                        </a:rPr>
                        <m:t>+</m:t>
                      </m:r>
                      <m:f>
                        <m:fPr>
                          <m:ctrlPr>
                            <a:rPr lang="es-CL" sz="2200" i="1">
                              <a:latin typeface="Cambria Math" panose="02040503050406030204" pitchFamily="18" charset="0"/>
                            </a:rPr>
                          </m:ctrlPr>
                        </m:fPr>
                        <m:num>
                          <m:sSubSup>
                            <m:sSubSupPr>
                              <m:ctrlPr>
                                <a:rPr lang="es-CL" sz="2200" i="1">
                                  <a:latin typeface="Cambria Math" panose="02040503050406030204" pitchFamily="18" charset="0"/>
                                </a:rPr>
                              </m:ctrlPr>
                            </m:sSubSupPr>
                            <m:e>
                              <m:r>
                                <a:rPr lang="es-CL" sz="2200" i="1">
                                  <a:latin typeface="Cambria Math" panose="02040503050406030204" pitchFamily="18" charset="0"/>
                                </a:rPr>
                                <m:t>𝑈</m:t>
                              </m:r>
                            </m:e>
                            <m:sub>
                              <m:r>
                                <a:rPr lang="es-CL" sz="2200" i="1">
                                  <a:latin typeface="Cambria Math" panose="02040503050406030204" pitchFamily="18" charset="0"/>
                                </a:rPr>
                                <m:t>1</m:t>
                              </m:r>
                            </m:sub>
                            <m:sup>
                              <m:r>
                                <a:rPr lang="es-CL" sz="2200" i="1">
                                  <a:latin typeface="Cambria Math" panose="02040503050406030204" pitchFamily="18" charset="0"/>
                                </a:rPr>
                                <m:t>2</m:t>
                              </m:r>
                            </m:sup>
                          </m:sSubSup>
                        </m:num>
                        <m:den>
                          <m:r>
                            <a:rPr lang="es-CL" sz="2200" i="1">
                              <a:latin typeface="Cambria Math" panose="02040503050406030204" pitchFamily="18" charset="0"/>
                            </a:rPr>
                            <m:t>2</m:t>
                          </m:r>
                          <m:r>
                            <a:rPr lang="es-CL" sz="2200" i="1">
                              <a:latin typeface="Cambria Math" panose="02040503050406030204" pitchFamily="18" charset="0"/>
                            </a:rPr>
                            <m:t>𝑔</m:t>
                          </m:r>
                        </m:den>
                      </m:f>
                      <m:r>
                        <a:rPr lang="es-ES" sz="2200" b="0" i="1" smtClean="0">
                          <a:latin typeface="Cambria Math" panose="02040503050406030204" pitchFamily="18" charset="0"/>
                        </a:rPr>
                        <m:t>=0+</m:t>
                      </m:r>
                      <m:f>
                        <m:fPr>
                          <m:ctrlPr>
                            <a:rPr lang="es-CL" sz="2200" i="1">
                              <a:latin typeface="Cambria Math" panose="02040503050406030204" pitchFamily="18" charset="0"/>
                            </a:rPr>
                          </m:ctrlPr>
                        </m:fPr>
                        <m:num>
                          <m:sSub>
                            <m:sSubPr>
                              <m:ctrlPr>
                                <a:rPr lang="es-CL" sz="2200" i="1">
                                  <a:latin typeface="Cambria Math" panose="02040503050406030204" pitchFamily="18" charset="0"/>
                                </a:rPr>
                              </m:ctrlPr>
                            </m:sSubPr>
                            <m:e>
                              <m:r>
                                <a:rPr lang="es-CL" sz="2200" i="1">
                                  <a:latin typeface="Cambria Math" panose="02040503050406030204" pitchFamily="18" charset="0"/>
                                </a:rPr>
                                <m:t>𝑝</m:t>
                              </m:r>
                            </m:e>
                            <m:sub>
                              <m:r>
                                <a:rPr lang="es-CL" sz="2200" i="1">
                                  <a:latin typeface="Cambria Math" panose="02040503050406030204" pitchFamily="18" charset="0"/>
                                </a:rPr>
                                <m:t>1</m:t>
                              </m:r>
                            </m:sub>
                          </m:sSub>
                        </m:num>
                        <m:den>
                          <m:r>
                            <a:rPr lang="es-CL" sz="2200" i="1">
                              <a:latin typeface="Cambria Math" panose="02040503050406030204" pitchFamily="18" charset="0"/>
                              <a:ea typeface="Cambria Math" panose="02040503050406030204" pitchFamily="18" charset="0"/>
                            </a:rPr>
                            <m:t>𝛾</m:t>
                          </m:r>
                        </m:den>
                      </m:f>
                      <m:r>
                        <a:rPr lang="es-CL" sz="2200" i="1">
                          <a:latin typeface="Cambria Math" panose="02040503050406030204" pitchFamily="18" charset="0"/>
                        </a:rPr>
                        <m:t>+</m:t>
                      </m:r>
                      <m:f>
                        <m:fPr>
                          <m:ctrlPr>
                            <a:rPr lang="es-CL" sz="2200" i="1">
                              <a:latin typeface="Cambria Math" panose="02040503050406030204" pitchFamily="18" charset="0"/>
                            </a:rPr>
                          </m:ctrlPr>
                        </m:fPr>
                        <m:num>
                          <m:sSubSup>
                            <m:sSubSupPr>
                              <m:ctrlPr>
                                <a:rPr lang="es-CL" sz="2200" i="1">
                                  <a:latin typeface="Cambria Math" panose="02040503050406030204" pitchFamily="18" charset="0"/>
                                </a:rPr>
                              </m:ctrlPr>
                            </m:sSubSupPr>
                            <m:e>
                              <m:r>
                                <a:rPr lang="es-CL" sz="2200" i="1">
                                  <a:latin typeface="Cambria Math" panose="02040503050406030204" pitchFamily="18" charset="0"/>
                                </a:rPr>
                                <m:t>𝑈</m:t>
                              </m:r>
                            </m:e>
                            <m:sub>
                              <m:r>
                                <a:rPr lang="es-CL" sz="2200" i="1">
                                  <a:latin typeface="Cambria Math" panose="02040503050406030204" pitchFamily="18" charset="0"/>
                                </a:rPr>
                                <m:t>1</m:t>
                              </m:r>
                            </m:sub>
                            <m:sup>
                              <m:r>
                                <a:rPr lang="es-CL" sz="2200" i="1">
                                  <a:latin typeface="Cambria Math" panose="02040503050406030204" pitchFamily="18" charset="0"/>
                                </a:rPr>
                                <m:t>2</m:t>
                              </m:r>
                            </m:sup>
                          </m:sSubSup>
                        </m:num>
                        <m:den>
                          <m:r>
                            <a:rPr lang="es-CL" sz="2200" i="1">
                              <a:latin typeface="Cambria Math" panose="02040503050406030204" pitchFamily="18" charset="0"/>
                            </a:rPr>
                            <m:t>2</m:t>
                          </m:r>
                          <m:r>
                            <a:rPr lang="es-CL" sz="2200" i="1">
                              <a:latin typeface="Cambria Math" panose="02040503050406030204" pitchFamily="18" charset="0"/>
                            </a:rPr>
                            <m:t>𝑔</m:t>
                          </m:r>
                        </m:den>
                      </m:f>
                    </m:oMath>
                  </m:oMathPara>
                </a14:m>
                <a:endParaRPr lang="es-CL" sz="2200" dirty="0"/>
              </a:p>
            </p:txBody>
          </p:sp>
        </mc:Choice>
        <mc:Fallback xmlns="">
          <p:sp>
            <p:nvSpPr>
              <p:cNvPr id="3" name="CuadroTexto 2">
                <a:extLst>
                  <a:ext uri="{FF2B5EF4-FFF2-40B4-BE49-F238E27FC236}">
                    <a16:creationId xmlns:a16="http://schemas.microsoft.com/office/drawing/2014/main" id="{41752A4B-731A-D88D-C200-750B3FE05111}"/>
                  </a:ext>
                </a:extLst>
              </p:cNvPr>
              <p:cNvSpPr txBox="1">
                <a:spLocks noRot="1" noChangeAspect="1" noMove="1" noResize="1" noEditPoints="1" noAdjustHandles="1" noChangeArrowheads="1" noChangeShapeType="1" noTextEdit="1"/>
              </p:cNvSpPr>
              <p:nvPr/>
            </p:nvSpPr>
            <p:spPr>
              <a:xfrm>
                <a:off x="4295800" y="320464"/>
                <a:ext cx="4896544" cy="836063"/>
              </a:xfrm>
              <a:prstGeom prst="rect">
                <a:avLst/>
              </a:prstGeom>
              <a:blipFill>
                <a:blip r:embed="rId6"/>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DE369530-CE6C-F0EC-4A8C-AF6CD956661F}"/>
                  </a:ext>
                </a:extLst>
              </p:cNvPr>
              <p:cNvSpPr txBox="1"/>
              <p:nvPr/>
            </p:nvSpPr>
            <p:spPr>
              <a:xfrm>
                <a:off x="4744640" y="3537966"/>
                <a:ext cx="3744414" cy="7852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L" sz="2400" i="1">
                              <a:latin typeface="Cambria Math" panose="02040503050406030204" pitchFamily="18" charset="0"/>
                            </a:rPr>
                          </m:ctrlPr>
                        </m:sSubPr>
                        <m:e>
                          <m:r>
                            <a:rPr lang="es-CL" sz="2400" i="1">
                              <a:latin typeface="Cambria Math" panose="02040503050406030204" pitchFamily="18" charset="0"/>
                            </a:rPr>
                            <m:t>𝑄</m:t>
                          </m:r>
                          <m:r>
                            <a:rPr lang="es-CL" sz="2400" i="1">
                              <a:latin typeface="Cambria Math" panose="02040503050406030204" pitchFamily="18" charset="0"/>
                            </a:rPr>
                            <m:t>=</m:t>
                          </m:r>
                          <m:r>
                            <a:rPr lang="es-CL" sz="2400" i="1">
                              <a:latin typeface="Cambria Math" panose="02040503050406030204" pitchFamily="18" charset="0"/>
                            </a:rPr>
                            <m:t>𝑐𝑡𝑒</m:t>
                          </m:r>
                          <m:r>
                            <a:rPr lang="es-CL" sz="2400" i="1">
                              <a:latin typeface="Cambria Math" panose="02040503050406030204" pitchFamily="18" charset="0"/>
                            </a:rPr>
                            <m:t> →</m:t>
                          </m:r>
                          <m:r>
                            <a:rPr lang="es-CL" sz="2400" i="1">
                              <a:latin typeface="Cambria Math" panose="02040503050406030204" pitchFamily="18" charset="0"/>
                            </a:rPr>
                            <m:t>𝑈</m:t>
                          </m:r>
                        </m:e>
                        <m:sub>
                          <m:r>
                            <a:rPr lang="es-CL" sz="2400" i="1">
                              <a:latin typeface="Cambria Math" panose="02040503050406030204" pitchFamily="18" charset="0"/>
                            </a:rPr>
                            <m:t>1</m:t>
                          </m:r>
                        </m:sub>
                      </m:sSub>
                      <m:r>
                        <a:rPr lang="es-CL" sz="2400" i="1">
                          <a:latin typeface="Cambria Math" panose="02040503050406030204" pitchFamily="18" charset="0"/>
                        </a:rPr>
                        <m:t>=</m:t>
                      </m:r>
                      <m:sSub>
                        <m:sSubPr>
                          <m:ctrlPr>
                            <a:rPr lang="es-CL" sz="2400" i="1">
                              <a:latin typeface="Cambria Math" panose="02040503050406030204" pitchFamily="18" charset="0"/>
                            </a:rPr>
                          </m:ctrlPr>
                        </m:sSubPr>
                        <m:e>
                          <m:r>
                            <a:rPr lang="es-CL" sz="2400" i="1">
                              <a:latin typeface="Cambria Math" panose="02040503050406030204" pitchFamily="18" charset="0"/>
                            </a:rPr>
                            <m:t>𝑈</m:t>
                          </m:r>
                        </m:e>
                        <m:sub>
                          <m:r>
                            <a:rPr lang="es-CL" sz="2400" i="1">
                              <a:latin typeface="Cambria Math" panose="02040503050406030204" pitchFamily="18" charset="0"/>
                            </a:rPr>
                            <m:t>2</m:t>
                          </m:r>
                        </m:sub>
                      </m:sSub>
                      <m:f>
                        <m:fPr>
                          <m:ctrlPr>
                            <a:rPr lang="es-CL" sz="2400" i="1">
                              <a:latin typeface="Cambria Math" panose="02040503050406030204" pitchFamily="18" charset="0"/>
                            </a:rPr>
                          </m:ctrlPr>
                        </m:fPr>
                        <m:num>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rPr>
                                <m:t>2</m:t>
                              </m:r>
                            </m:sub>
                          </m:sSub>
                        </m:num>
                        <m:den>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rPr>
                                <m:t>1</m:t>
                              </m:r>
                            </m:sub>
                          </m:sSub>
                        </m:den>
                      </m:f>
                    </m:oMath>
                  </m:oMathPara>
                </a14:m>
                <a:endParaRPr lang="es-CL" sz="2400" dirty="0"/>
              </a:p>
            </p:txBody>
          </p:sp>
        </mc:Choice>
        <mc:Fallback xmlns="">
          <p:sp>
            <p:nvSpPr>
              <p:cNvPr id="9" name="CuadroTexto 8">
                <a:extLst>
                  <a:ext uri="{FF2B5EF4-FFF2-40B4-BE49-F238E27FC236}">
                    <a16:creationId xmlns:a16="http://schemas.microsoft.com/office/drawing/2014/main" id="{DE369530-CE6C-F0EC-4A8C-AF6CD956661F}"/>
                  </a:ext>
                </a:extLst>
              </p:cNvPr>
              <p:cNvSpPr txBox="1">
                <a:spLocks noRot="1" noChangeAspect="1" noMove="1" noResize="1" noEditPoints="1" noAdjustHandles="1" noChangeArrowheads="1" noChangeShapeType="1" noTextEdit="1"/>
              </p:cNvSpPr>
              <p:nvPr/>
            </p:nvSpPr>
            <p:spPr>
              <a:xfrm>
                <a:off x="4744640" y="3537966"/>
                <a:ext cx="3744414" cy="785280"/>
              </a:xfrm>
              <a:prstGeom prst="rect">
                <a:avLst/>
              </a:prstGeom>
              <a:blipFill>
                <a:blip r:embed="rId7"/>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70D9C2BE-260E-AA89-A0A9-5FABA634990B}"/>
                  </a:ext>
                </a:extLst>
              </p:cNvPr>
              <p:cNvSpPr txBox="1"/>
              <p:nvPr/>
            </p:nvSpPr>
            <p:spPr>
              <a:xfrm>
                <a:off x="767408" y="5204897"/>
                <a:ext cx="4420708" cy="9951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CL" sz="2400" i="1" smtClean="0">
                              <a:latin typeface="Cambria Math" panose="02040503050406030204" pitchFamily="18" charset="0"/>
                            </a:rPr>
                          </m:ctrlPr>
                        </m:fPr>
                        <m:num>
                          <m:sSub>
                            <m:sSubPr>
                              <m:ctrlPr>
                                <a:rPr lang="es-CL" sz="2400" i="1">
                                  <a:latin typeface="Cambria Math" panose="02040503050406030204" pitchFamily="18" charset="0"/>
                                </a:rPr>
                              </m:ctrlPr>
                            </m:sSubPr>
                            <m:e>
                              <m:r>
                                <a:rPr lang="es-CL" sz="2400" i="1">
                                  <a:latin typeface="Cambria Math" panose="02040503050406030204" pitchFamily="18" charset="0"/>
                                </a:rPr>
                                <m:t>𝑝</m:t>
                              </m:r>
                            </m:e>
                            <m:sub>
                              <m:r>
                                <a:rPr lang="es-CL" sz="2400" i="1">
                                  <a:latin typeface="Cambria Math" panose="02040503050406030204" pitchFamily="18" charset="0"/>
                                </a:rPr>
                                <m:t>1</m:t>
                              </m:r>
                            </m:sub>
                          </m:sSub>
                        </m:num>
                        <m:den>
                          <m:r>
                            <a:rPr lang="es-CL" sz="2400" i="1">
                              <a:latin typeface="Cambria Math" panose="02040503050406030204" pitchFamily="18" charset="0"/>
                              <a:ea typeface="Cambria Math" panose="02040503050406030204" pitchFamily="18" charset="0"/>
                            </a:rPr>
                            <m:t>𝛾</m:t>
                          </m:r>
                        </m:den>
                      </m:f>
                      <m:r>
                        <a:rPr lang="es-CL" sz="2400" i="1">
                          <a:latin typeface="Cambria Math" panose="02040503050406030204" pitchFamily="18" charset="0"/>
                          <a:ea typeface="Cambria Math" panose="02040503050406030204" pitchFamily="18" charset="0"/>
                        </a:rPr>
                        <m:t>−</m:t>
                      </m:r>
                      <m:f>
                        <m:fPr>
                          <m:ctrlPr>
                            <a:rPr lang="es-CL" sz="2400" i="1">
                              <a:latin typeface="Cambria Math" panose="02040503050406030204" pitchFamily="18" charset="0"/>
                            </a:rPr>
                          </m:ctrlPr>
                        </m:fPr>
                        <m:num>
                          <m:sSub>
                            <m:sSubPr>
                              <m:ctrlPr>
                                <a:rPr lang="es-CL" sz="2400" i="1">
                                  <a:latin typeface="Cambria Math" panose="02040503050406030204" pitchFamily="18" charset="0"/>
                                </a:rPr>
                              </m:ctrlPr>
                            </m:sSubPr>
                            <m:e>
                              <m:r>
                                <a:rPr lang="es-CL" sz="2400" i="1">
                                  <a:latin typeface="Cambria Math" panose="02040503050406030204" pitchFamily="18" charset="0"/>
                                </a:rPr>
                                <m:t>𝑝</m:t>
                              </m:r>
                            </m:e>
                            <m:sub>
                              <m:r>
                                <a:rPr lang="es-CL" sz="2400" i="1">
                                  <a:latin typeface="Cambria Math" panose="02040503050406030204" pitchFamily="18" charset="0"/>
                                </a:rPr>
                                <m:t>2</m:t>
                              </m:r>
                            </m:sub>
                          </m:sSub>
                        </m:num>
                        <m:den>
                          <m:r>
                            <a:rPr lang="es-CL" sz="2400" i="1">
                              <a:latin typeface="Cambria Math" panose="02040503050406030204" pitchFamily="18" charset="0"/>
                              <a:ea typeface="Cambria Math" panose="02040503050406030204" pitchFamily="18" charset="0"/>
                            </a:rPr>
                            <m:t>𝛾</m:t>
                          </m:r>
                        </m:den>
                      </m:f>
                      <m:r>
                        <a:rPr lang="es-CL" sz="2400">
                          <a:latin typeface="Cambria Math" panose="02040503050406030204" pitchFamily="18" charset="0"/>
                        </a:rPr>
                        <m:t>−</m:t>
                      </m:r>
                      <m:r>
                        <a:rPr lang="es-CL" sz="2400" i="1">
                          <a:latin typeface="Cambria Math" panose="02040503050406030204" pitchFamily="18" charset="0"/>
                        </a:rPr>
                        <m:t>𝐻</m:t>
                      </m:r>
                      <m:r>
                        <a:rPr lang="es-CL" sz="2400" i="1">
                          <a:latin typeface="Cambria Math" panose="02040503050406030204" pitchFamily="18" charset="0"/>
                        </a:rPr>
                        <m:t>=</m:t>
                      </m:r>
                      <m:f>
                        <m:fPr>
                          <m:ctrlPr>
                            <a:rPr lang="es-CL" sz="2400" i="1">
                              <a:latin typeface="Cambria Math" panose="02040503050406030204" pitchFamily="18" charset="0"/>
                            </a:rPr>
                          </m:ctrlPr>
                        </m:fPr>
                        <m:num>
                          <m:sSubSup>
                            <m:sSubSupPr>
                              <m:ctrlPr>
                                <a:rPr lang="es-CL" sz="2400" i="1">
                                  <a:latin typeface="Cambria Math" panose="02040503050406030204" pitchFamily="18" charset="0"/>
                                </a:rPr>
                              </m:ctrlPr>
                            </m:sSubSupPr>
                            <m:e>
                              <m:r>
                                <a:rPr lang="es-CL" sz="2400" i="1">
                                  <a:latin typeface="Cambria Math" panose="02040503050406030204" pitchFamily="18" charset="0"/>
                                </a:rPr>
                                <m:t>𝑈</m:t>
                              </m:r>
                            </m:e>
                            <m:sub>
                              <m:r>
                                <a:rPr lang="es-CL" sz="2400" i="1">
                                  <a:latin typeface="Cambria Math" panose="02040503050406030204" pitchFamily="18" charset="0"/>
                                </a:rPr>
                                <m:t>2</m:t>
                              </m:r>
                            </m:sub>
                            <m:sup>
                              <m:r>
                                <a:rPr lang="es-CL" sz="2400" i="1">
                                  <a:latin typeface="Cambria Math" panose="02040503050406030204" pitchFamily="18" charset="0"/>
                                </a:rPr>
                                <m:t>2</m:t>
                              </m:r>
                            </m:sup>
                          </m:sSubSup>
                        </m:num>
                        <m:den>
                          <m:r>
                            <a:rPr lang="es-CL" sz="2400" i="1">
                              <a:latin typeface="Cambria Math" panose="02040503050406030204" pitchFamily="18" charset="0"/>
                            </a:rPr>
                            <m:t>2</m:t>
                          </m:r>
                          <m:r>
                            <a:rPr lang="es-CL" sz="2400" i="1">
                              <a:latin typeface="Cambria Math" panose="02040503050406030204" pitchFamily="18" charset="0"/>
                            </a:rPr>
                            <m:t>𝑔</m:t>
                          </m:r>
                        </m:den>
                      </m:f>
                      <m:r>
                        <a:rPr lang="es-ES" sz="2400" b="0" i="1" smtClean="0">
                          <a:latin typeface="Cambria Math" panose="02040503050406030204" pitchFamily="18" charset="0"/>
                        </a:rPr>
                        <m:t>−</m:t>
                      </m:r>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f>
                                <m:fPr>
                                  <m:ctrlPr>
                                    <a:rPr lang="es-CL" sz="2400" i="1">
                                      <a:latin typeface="Cambria Math" panose="02040503050406030204" pitchFamily="18" charset="0"/>
                                    </a:rPr>
                                  </m:ctrlPr>
                                </m:fPr>
                                <m:num>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rPr>
                                        <m:t>2</m:t>
                                      </m:r>
                                    </m:sub>
                                  </m:sSub>
                                </m:num>
                                <m:den>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rPr>
                                        <m:t>1</m:t>
                                      </m:r>
                                    </m:sub>
                                  </m:sSub>
                                </m:den>
                              </m:f>
                            </m:e>
                          </m:d>
                        </m:e>
                        <m:sup>
                          <m:r>
                            <a:rPr lang="es-CL" sz="2400" i="1">
                              <a:latin typeface="Cambria Math" panose="02040503050406030204" pitchFamily="18" charset="0"/>
                            </a:rPr>
                            <m:t>2</m:t>
                          </m:r>
                        </m:sup>
                      </m:sSup>
                      <m:f>
                        <m:fPr>
                          <m:ctrlPr>
                            <a:rPr lang="es-CL" sz="2400" i="1">
                              <a:latin typeface="Cambria Math" panose="02040503050406030204" pitchFamily="18" charset="0"/>
                            </a:rPr>
                          </m:ctrlPr>
                        </m:fPr>
                        <m:num>
                          <m:sSubSup>
                            <m:sSubSupPr>
                              <m:ctrlPr>
                                <a:rPr lang="es-CL" sz="2400" i="1">
                                  <a:latin typeface="Cambria Math" panose="02040503050406030204" pitchFamily="18" charset="0"/>
                                </a:rPr>
                              </m:ctrlPr>
                            </m:sSubSupPr>
                            <m:e>
                              <m:r>
                                <a:rPr lang="es-CL" sz="2400" i="1">
                                  <a:latin typeface="Cambria Math" panose="02040503050406030204" pitchFamily="18" charset="0"/>
                                </a:rPr>
                                <m:t>𝑈</m:t>
                              </m:r>
                            </m:e>
                            <m:sub>
                              <m:r>
                                <a:rPr lang="es-CL" sz="2400" i="1">
                                  <a:latin typeface="Cambria Math" panose="02040503050406030204" pitchFamily="18" charset="0"/>
                                </a:rPr>
                                <m:t>2</m:t>
                              </m:r>
                            </m:sub>
                            <m:sup>
                              <m:r>
                                <a:rPr lang="es-CL" sz="2400" i="1">
                                  <a:latin typeface="Cambria Math" panose="02040503050406030204" pitchFamily="18" charset="0"/>
                                </a:rPr>
                                <m:t>2</m:t>
                              </m:r>
                            </m:sup>
                          </m:sSubSup>
                        </m:num>
                        <m:den>
                          <m:r>
                            <a:rPr lang="es-CL" sz="2400" i="1">
                              <a:latin typeface="Cambria Math" panose="02040503050406030204" pitchFamily="18" charset="0"/>
                            </a:rPr>
                            <m:t>2</m:t>
                          </m:r>
                          <m:r>
                            <a:rPr lang="es-CL" sz="2400" i="1">
                              <a:latin typeface="Cambria Math" panose="02040503050406030204" pitchFamily="18" charset="0"/>
                            </a:rPr>
                            <m:t>𝑔</m:t>
                          </m:r>
                        </m:den>
                      </m:f>
                    </m:oMath>
                  </m:oMathPara>
                </a14:m>
                <a:endParaRPr lang="es-CL" sz="2400" dirty="0"/>
              </a:p>
            </p:txBody>
          </p:sp>
        </mc:Choice>
        <mc:Fallback xmlns="">
          <p:sp>
            <p:nvSpPr>
              <p:cNvPr id="10" name="CuadroTexto 9">
                <a:extLst>
                  <a:ext uri="{FF2B5EF4-FFF2-40B4-BE49-F238E27FC236}">
                    <a16:creationId xmlns:a16="http://schemas.microsoft.com/office/drawing/2014/main" id="{70D9C2BE-260E-AA89-A0A9-5FABA634990B}"/>
                  </a:ext>
                </a:extLst>
              </p:cNvPr>
              <p:cNvSpPr txBox="1">
                <a:spLocks noRot="1" noChangeAspect="1" noMove="1" noResize="1" noEditPoints="1" noAdjustHandles="1" noChangeArrowheads="1" noChangeShapeType="1" noTextEdit="1"/>
              </p:cNvSpPr>
              <p:nvPr/>
            </p:nvSpPr>
            <p:spPr>
              <a:xfrm>
                <a:off x="767408" y="5204897"/>
                <a:ext cx="4420708" cy="995144"/>
              </a:xfrm>
              <a:prstGeom prst="rect">
                <a:avLst/>
              </a:prstGeom>
              <a:blipFill>
                <a:blip r:embed="rId8"/>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3147409-23F3-0B2D-ED99-F69C6F23D682}"/>
                  </a:ext>
                </a:extLst>
              </p:cNvPr>
              <p:cNvSpPr txBox="1"/>
              <p:nvPr/>
            </p:nvSpPr>
            <p:spPr>
              <a:xfrm>
                <a:off x="6384032" y="4560325"/>
                <a:ext cx="3600400" cy="18748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L" sz="2400" i="1">
                              <a:latin typeface="Cambria Math" panose="02040503050406030204" pitchFamily="18" charset="0"/>
                            </a:rPr>
                          </m:ctrlPr>
                        </m:sSubPr>
                        <m:e>
                          <m:r>
                            <a:rPr lang="es-CL" sz="2400" i="1">
                              <a:latin typeface="Cambria Math" panose="02040503050406030204" pitchFamily="18" charset="0"/>
                            </a:rPr>
                            <m:t>𝑈</m:t>
                          </m:r>
                        </m:e>
                        <m:sub>
                          <m:r>
                            <a:rPr lang="es-CL" sz="2400" i="1">
                              <a:latin typeface="Cambria Math" panose="02040503050406030204" pitchFamily="18" charset="0"/>
                            </a:rPr>
                            <m:t>2</m:t>
                          </m:r>
                        </m:sub>
                      </m:sSub>
                      <m:r>
                        <a:rPr lang="es-CL" sz="2400" i="1">
                          <a:latin typeface="Cambria Math" panose="02040503050406030204" pitchFamily="18" charset="0"/>
                        </a:rPr>
                        <m:t>=</m:t>
                      </m:r>
                      <m:rad>
                        <m:radPr>
                          <m:degHide m:val="on"/>
                          <m:ctrlPr>
                            <a:rPr lang="es-CL" sz="2400" i="1">
                              <a:latin typeface="Cambria Math" panose="02040503050406030204" pitchFamily="18" charset="0"/>
                            </a:rPr>
                          </m:ctrlPr>
                        </m:radPr>
                        <m:deg/>
                        <m:e>
                          <m:f>
                            <m:fPr>
                              <m:ctrlPr>
                                <a:rPr lang="es-CL" sz="2400" i="1">
                                  <a:latin typeface="Cambria Math" panose="02040503050406030204" pitchFamily="18" charset="0"/>
                                </a:rPr>
                              </m:ctrlPr>
                            </m:fPr>
                            <m:num>
                              <m:r>
                                <a:rPr lang="es-CL" sz="2400" i="1">
                                  <a:latin typeface="Cambria Math" panose="02040503050406030204" pitchFamily="18" charset="0"/>
                                </a:rPr>
                                <m:t>2</m:t>
                              </m:r>
                              <m:r>
                                <a:rPr lang="es-CL" sz="2400" i="1">
                                  <a:latin typeface="Cambria Math" panose="02040503050406030204" pitchFamily="18" charset="0"/>
                                </a:rPr>
                                <m:t>𝑔</m:t>
                              </m:r>
                              <m:d>
                                <m:dPr>
                                  <m:ctrlPr>
                                    <a:rPr lang="es-CL" sz="2400" i="1">
                                      <a:latin typeface="Cambria Math" panose="02040503050406030204" pitchFamily="18" charset="0"/>
                                    </a:rPr>
                                  </m:ctrlPr>
                                </m:dPr>
                                <m:e>
                                  <m:f>
                                    <m:fPr>
                                      <m:ctrlPr>
                                        <a:rPr lang="es-CL" sz="2400" i="1">
                                          <a:latin typeface="Cambria Math" panose="02040503050406030204" pitchFamily="18" charset="0"/>
                                        </a:rPr>
                                      </m:ctrlPr>
                                    </m:fPr>
                                    <m:num>
                                      <m:sSub>
                                        <m:sSubPr>
                                          <m:ctrlPr>
                                            <a:rPr lang="es-CL" sz="2400" i="1">
                                              <a:latin typeface="Cambria Math" panose="02040503050406030204" pitchFamily="18" charset="0"/>
                                            </a:rPr>
                                          </m:ctrlPr>
                                        </m:sSubPr>
                                        <m:e>
                                          <m:r>
                                            <a:rPr lang="es-CL" sz="2400" i="1">
                                              <a:latin typeface="Cambria Math" panose="02040503050406030204" pitchFamily="18" charset="0"/>
                                            </a:rPr>
                                            <m:t>  </m:t>
                                          </m:r>
                                          <m:r>
                                            <a:rPr lang="es-CL" sz="2400" i="1">
                                              <a:latin typeface="Cambria Math" panose="02040503050406030204" pitchFamily="18" charset="0"/>
                                            </a:rPr>
                                            <m:t>𝑝</m:t>
                                          </m:r>
                                        </m:e>
                                        <m:sub>
                                          <m:r>
                                            <a:rPr lang="es-CL" sz="2400" i="1">
                                              <a:latin typeface="Cambria Math" panose="02040503050406030204" pitchFamily="18" charset="0"/>
                                            </a:rPr>
                                            <m:t>1</m:t>
                                          </m:r>
                                        </m:sub>
                                      </m:sSub>
                                    </m:num>
                                    <m:den>
                                      <m:r>
                                        <a:rPr lang="es-CL" sz="2400" i="1">
                                          <a:latin typeface="Cambria Math" panose="02040503050406030204" pitchFamily="18" charset="0"/>
                                          <a:ea typeface="Cambria Math" panose="02040503050406030204" pitchFamily="18" charset="0"/>
                                        </a:rPr>
                                        <m:t>𝛾</m:t>
                                      </m:r>
                                    </m:den>
                                  </m:f>
                                  <m:r>
                                    <a:rPr lang="es-CL" sz="2400" i="1">
                                      <a:latin typeface="Cambria Math" panose="02040503050406030204" pitchFamily="18" charset="0"/>
                                      <a:ea typeface="Cambria Math" panose="02040503050406030204" pitchFamily="18" charset="0"/>
                                    </a:rPr>
                                    <m:t>−</m:t>
                                  </m:r>
                                  <m:f>
                                    <m:fPr>
                                      <m:ctrlPr>
                                        <a:rPr lang="es-CL" sz="2400" i="1">
                                          <a:latin typeface="Cambria Math" panose="02040503050406030204" pitchFamily="18" charset="0"/>
                                        </a:rPr>
                                      </m:ctrlPr>
                                    </m:fPr>
                                    <m:num>
                                      <m:sSub>
                                        <m:sSubPr>
                                          <m:ctrlPr>
                                            <a:rPr lang="es-CL" sz="2400" i="1">
                                              <a:latin typeface="Cambria Math" panose="02040503050406030204" pitchFamily="18" charset="0"/>
                                            </a:rPr>
                                          </m:ctrlPr>
                                        </m:sSubPr>
                                        <m:e>
                                          <m:r>
                                            <a:rPr lang="es-CL" sz="2400" i="1">
                                              <a:latin typeface="Cambria Math" panose="02040503050406030204" pitchFamily="18" charset="0"/>
                                            </a:rPr>
                                            <m:t>𝑝</m:t>
                                          </m:r>
                                        </m:e>
                                        <m:sub>
                                          <m:r>
                                            <a:rPr lang="es-CL" sz="2400" i="1">
                                              <a:latin typeface="Cambria Math" panose="02040503050406030204" pitchFamily="18" charset="0"/>
                                            </a:rPr>
                                            <m:t>2</m:t>
                                          </m:r>
                                        </m:sub>
                                      </m:sSub>
                                    </m:num>
                                    <m:den>
                                      <m:r>
                                        <a:rPr lang="es-CL" sz="2400" i="1">
                                          <a:latin typeface="Cambria Math" panose="02040503050406030204" pitchFamily="18" charset="0"/>
                                          <a:ea typeface="Cambria Math" panose="02040503050406030204" pitchFamily="18" charset="0"/>
                                        </a:rPr>
                                        <m:t>𝛾</m:t>
                                      </m:r>
                                    </m:den>
                                  </m:f>
                                  <m:r>
                                    <a:rPr lang="es-CL" sz="2400">
                                      <a:latin typeface="Cambria Math" panose="02040503050406030204" pitchFamily="18" charset="0"/>
                                    </a:rPr>
                                    <m:t>−</m:t>
                                  </m:r>
                                  <m:r>
                                    <a:rPr lang="es-CL" sz="2400" i="1">
                                      <a:latin typeface="Cambria Math" panose="02040503050406030204" pitchFamily="18" charset="0"/>
                                    </a:rPr>
                                    <m:t>𝐻</m:t>
                                  </m:r>
                                </m:e>
                              </m:d>
                            </m:num>
                            <m:den>
                              <m:r>
                                <a:rPr lang="es-CL" sz="2400" i="1">
                                  <a:latin typeface="Cambria Math" panose="02040503050406030204" pitchFamily="18" charset="0"/>
                                </a:rPr>
                                <m:t>1−</m:t>
                              </m:r>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f>
                                        <m:fPr>
                                          <m:ctrlPr>
                                            <a:rPr lang="es-CL" sz="2400" i="1">
                                              <a:latin typeface="Cambria Math" panose="02040503050406030204" pitchFamily="18" charset="0"/>
                                            </a:rPr>
                                          </m:ctrlPr>
                                        </m:fPr>
                                        <m:num>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rPr>
                                                <m:t>2</m:t>
                                              </m:r>
                                            </m:sub>
                                          </m:sSub>
                                        </m:num>
                                        <m:den>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rPr>
                                                <m:t>1</m:t>
                                              </m:r>
                                            </m:sub>
                                          </m:sSub>
                                        </m:den>
                                      </m:f>
                                    </m:e>
                                  </m:d>
                                </m:e>
                                <m:sup>
                                  <m:r>
                                    <a:rPr lang="es-CL" sz="2400" i="1">
                                      <a:latin typeface="Cambria Math" panose="02040503050406030204" pitchFamily="18" charset="0"/>
                                    </a:rPr>
                                    <m:t>2</m:t>
                                  </m:r>
                                </m:sup>
                              </m:sSup>
                            </m:den>
                          </m:f>
                        </m:e>
                      </m:rad>
                    </m:oMath>
                  </m:oMathPara>
                </a14:m>
                <a:endParaRPr lang="es-CL" sz="2400" dirty="0"/>
              </a:p>
            </p:txBody>
          </p:sp>
        </mc:Choice>
        <mc:Fallback xmlns="">
          <p:sp>
            <p:nvSpPr>
              <p:cNvPr id="14" name="CuadroTexto 13">
                <a:extLst>
                  <a:ext uri="{FF2B5EF4-FFF2-40B4-BE49-F238E27FC236}">
                    <a16:creationId xmlns:a16="http://schemas.microsoft.com/office/drawing/2014/main" id="{D3147409-23F3-0B2D-ED99-F69C6F23D682}"/>
                  </a:ext>
                </a:extLst>
              </p:cNvPr>
              <p:cNvSpPr txBox="1">
                <a:spLocks noRot="1" noChangeAspect="1" noMove="1" noResize="1" noEditPoints="1" noAdjustHandles="1" noChangeArrowheads="1" noChangeShapeType="1" noTextEdit="1"/>
              </p:cNvSpPr>
              <p:nvPr/>
            </p:nvSpPr>
            <p:spPr>
              <a:xfrm>
                <a:off x="6384032" y="4560325"/>
                <a:ext cx="3600400" cy="1874809"/>
              </a:xfrm>
              <a:prstGeom prst="rect">
                <a:avLst/>
              </a:prstGeom>
              <a:blipFill>
                <a:blip r:embed="rId9"/>
                <a:stretch>
                  <a:fillRect/>
                </a:stretch>
              </a:blipFill>
            </p:spPr>
            <p:txBody>
              <a:bodyPr/>
              <a:lstStyle/>
              <a:p>
                <a:r>
                  <a:rPr lang="es-AR">
                    <a:noFill/>
                  </a:rPr>
                  <a:t> </a:t>
                </a:r>
              </a:p>
            </p:txBody>
          </p:sp>
        </mc:Fallback>
      </mc:AlternateContent>
      <p:cxnSp>
        <p:nvCxnSpPr>
          <p:cNvPr id="7" name="Conector recto 6">
            <a:extLst>
              <a:ext uri="{FF2B5EF4-FFF2-40B4-BE49-F238E27FC236}">
                <a16:creationId xmlns:a16="http://schemas.microsoft.com/office/drawing/2014/main" id="{F14C758B-19CC-E48F-0FF3-86D29A533B61}"/>
              </a:ext>
            </a:extLst>
          </p:cNvPr>
          <p:cNvCxnSpPr>
            <a:cxnSpLocks/>
          </p:cNvCxnSpPr>
          <p:nvPr/>
        </p:nvCxnSpPr>
        <p:spPr>
          <a:xfrm>
            <a:off x="623392" y="3573016"/>
            <a:ext cx="15841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1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9" grpId="0"/>
      <p:bldP spid="10"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E18FB12-2EDF-597D-4F1D-15BCF47F27A4}"/>
              </a:ext>
            </a:extLst>
          </p:cNvPr>
          <p:cNvPicPr>
            <a:picLocks noChangeAspect="1"/>
          </p:cNvPicPr>
          <p:nvPr/>
        </p:nvPicPr>
        <p:blipFill rotWithShape="1">
          <a:blip r:embed="rId3"/>
          <a:srcRect b="10722"/>
          <a:stretch/>
        </p:blipFill>
        <p:spPr>
          <a:xfrm>
            <a:off x="191344" y="43583"/>
            <a:ext cx="4475287" cy="4726530"/>
          </a:xfrm>
          <a:prstGeom prst="rect">
            <a:avLst/>
          </a:prstGeom>
        </p:spPr>
      </p:pic>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3147409-23F3-0B2D-ED99-F69C6F23D682}"/>
                  </a:ext>
                </a:extLst>
              </p:cNvPr>
              <p:cNvSpPr txBox="1"/>
              <p:nvPr/>
            </p:nvSpPr>
            <p:spPr>
              <a:xfrm>
                <a:off x="4511824" y="222297"/>
                <a:ext cx="3456384" cy="17263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L" sz="2200" i="1">
                              <a:latin typeface="Cambria Math" panose="02040503050406030204" pitchFamily="18" charset="0"/>
                            </a:rPr>
                          </m:ctrlPr>
                        </m:sSubPr>
                        <m:e>
                          <m:r>
                            <a:rPr lang="es-CL" sz="2200" i="1">
                              <a:latin typeface="Cambria Math" panose="02040503050406030204" pitchFamily="18" charset="0"/>
                            </a:rPr>
                            <m:t>𝑈</m:t>
                          </m:r>
                        </m:e>
                        <m:sub>
                          <m:r>
                            <a:rPr lang="es-CL" sz="2200" i="1">
                              <a:latin typeface="Cambria Math" panose="02040503050406030204" pitchFamily="18" charset="0"/>
                            </a:rPr>
                            <m:t>2</m:t>
                          </m:r>
                        </m:sub>
                      </m:sSub>
                      <m:r>
                        <a:rPr lang="es-CL" sz="2200" i="1">
                          <a:latin typeface="Cambria Math" panose="02040503050406030204" pitchFamily="18" charset="0"/>
                        </a:rPr>
                        <m:t>=</m:t>
                      </m:r>
                      <m:rad>
                        <m:radPr>
                          <m:degHide m:val="on"/>
                          <m:ctrlPr>
                            <a:rPr lang="es-CL" sz="2200" i="1">
                              <a:latin typeface="Cambria Math" panose="02040503050406030204" pitchFamily="18" charset="0"/>
                            </a:rPr>
                          </m:ctrlPr>
                        </m:radPr>
                        <m:deg/>
                        <m:e>
                          <m:f>
                            <m:fPr>
                              <m:ctrlPr>
                                <a:rPr lang="es-CL" sz="2200" i="1">
                                  <a:latin typeface="Cambria Math" panose="02040503050406030204" pitchFamily="18" charset="0"/>
                                </a:rPr>
                              </m:ctrlPr>
                            </m:fPr>
                            <m:num>
                              <m:r>
                                <a:rPr lang="es-CL" sz="2200" i="1">
                                  <a:latin typeface="Cambria Math" panose="02040503050406030204" pitchFamily="18" charset="0"/>
                                </a:rPr>
                                <m:t>2</m:t>
                              </m:r>
                              <m:r>
                                <a:rPr lang="es-CL" sz="2200" i="1">
                                  <a:latin typeface="Cambria Math" panose="02040503050406030204" pitchFamily="18" charset="0"/>
                                </a:rPr>
                                <m:t>𝑔</m:t>
                              </m:r>
                              <m:d>
                                <m:dPr>
                                  <m:ctrlPr>
                                    <a:rPr lang="es-CL" sz="2200" i="1">
                                      <a:latin typeface="Cambria Math" panose="02040503050406030204" pitchFamily="18" charset="0"/>
                                    </a:rPr>
                                  </m:ctrlPr>
                                </m:dPr>
                                <m:e>
                                  <m:f>
                                    <m:fPr>
                                      <m:ctrlPr>
                                        <a:rPr lang="es-CL" sz="2200" i="1">
                                          <a:latin typeface="Cambria Math" panose="02040503050406030204" pitchFamily="18" charset="0"/>
                                        </a:rPr>
                                      </m:ctrlPr>
                                    </m:fPr>
                                    <m:num>
                                      <m:sSub>
                                        <m:sSubPr>
                                          <m:ctrlPr>
                                            <a:rPr lang="es-CL" sz="2200" i="1">
                                              <a:latin typeface="Cambria Math" panose="02040503050406030204" pitchFamily="18" charset="0"/>
                                            </a:rPr>
                                          </m:ctrlPr>
                                        </m:sSubPr>
                                        <m:e>
                                          <m:r>
                                            <a:rPr lang="es-CL" sz="2200" i="1">
                                              <a:latin typeface="Cambria Math" panose="02040503050406030204" pitchFamily="18" charset="0"/>
                                            </a:rPr>
                                            <m:t>  </m:t>
                                          </m:r>
                                          <m:r>
                                            <a:rPr lang="es-CL" sz="2200" i="1">
                                              <a:latin typeface="Cambria Math" panose="02040503050406030204" pitchFamily="18" charset="0"/>
                                            </a:rPr>
                                            <m:t>𝑝</m:t>
                                          </m:r>
                                        </m:e>
                                        <m:sub>
                                          <m:r>
                                            <a:rPr lang="es-CL" sz="2200" i="1">
                                              <a:latin typeface="Cambria Math" panose="02040503050406030204" pitchFamily="18" charset="0"/>
                                            </a:rPr>
                                            <m:t>1</m:t>
                                          </m:r>
                                        </m:sub>
                                      </m:sSub>
                                    </m:num>
                                    <m:den>
                                      <m:r>
                                        <a:rPr lang="es-CL" sz="2200" i="1">
                                          <a:latin typeface="Cambria Math" panose="02040503050406030204" pitchFamily="18" charset="0"/>
                                          <a:ea typeface="Cambria Math" panose="02040503050406030204" pitchFamily="18" charset="0"/>
                                        </a:rPr>
                                        <m:t>𝛾</m:t>
                                      </m:r>
                                    </m:den>
                                  </m:f>
                                  <m:r>
                                    <a:rPr lang="es-CL" sz="2200" i="1">
                                      <a:latin typeface="Cambria Math" panose="02040503050406030204" pitchFamily="18" charset="0"/>
                                      <a:ea typeface="Cambria Math" panose="02040503050406030204" pitchFamily="18" charset="0"/>
                                    </a:rPr>
                                    <m:t>−</m:t>
                                  </m:r>
                                  <m:f>
                                    <m:fPr>
                                      <m:ctrlPr>
                                        <a:rPr lang="es-CL" sz="2200" i="1">
                                          <a:latin typeface="Cambria Math" panose="02040503050406030204" pitchFamily="18" charset="0"/>
                                        </a:rPr>
                                      </m:ctrlPr>
                                    </m:fPr>
                                    <m:num>
                                      <m:sSub>
                                        <m:sSubPr>
                                          <m:ctrlPr>
                                            <a:rPr lang="es-CL" sz="2200" i="1">
                                              <a:latin typeface="Cambria Math" panose="02040503050406030204" pitchFamily="18" charset="0"/>
                                            </a:rPr>
                                          </m:ctrlPr>
                                        </m:sSubPr>
                                        <m:e>
                                          <m:r>
                                            <a:rPr lang="es-CL" sz="2200" i="1">
                                              <a:latin typeface="Cambria Math" panose="02040503050406030204" pitchFamily="18" charset="0"/>
                                            </a:rPr>
                                            <m:t>𝑝</m:t>
                                          </m:r>
                                        </m:e>
                                        <m:sub>
                                          <m:r>
                                            <a:rPr lang="es-CL" sz="2200" i="1">
                                              <a:latin typeface="Cambria Math" panose="02040503050406030204" pitchFamily="18" charset="0"/>
                                            </a:rPr>
                                            <m:t>2</m:t>
                                          </m:r>
                                        </m:sub>
                                      </m:sSub>
                                    </m:num>
                                    <m:den>
                                      <m:r>
                                        <a:rPr lang="es-CL" sz="2200" i="1">
                                          <a:latin typeface="Cambria Math" panose="02040503050406030204" pitchFamily="18" charset="0"/>
                                          <a:ea typeface="Cambria Math" panose="02040503050406030204" pitchFamily="18" charset="0"/>
                                        </a:rPr>
                                        <m:t>𝛾</m:t>
                                      </m:r>
                                    </m:den>
                                  </m:f>
                                  <m:r>
                                    <a:rPr lang="es-CL" sz="2200">
                                      <a:latin typeface="Cambria Math" panose="02040503050406030204" pitchFamily="18" charset="0"/>
                                    </a:rPr>
                                    <m:t>−</m:t>
                                  </m:r>
                                  <m:r>
                                    <a:rPr lang="es-CL" sz="2200" i="1">
                                      <a:latin typeface="Cambria Math" panose="02040503050406030204" pitchFamily="18" charset="0"/>
                                    </a:rPr>
                                    <m:t>𝐻</m:t>
                                  </m:r>
                                </m:e>
                              </m:d>
                            </m:num>
                            <m:den>
                              <m:r>
                                <a:rPr lang="es-CL" sz="2200" i="1">
                                  <a:latin typeface="Cambria Math" panose="02040503050406030204" pitchFamily="18" charset="0"/>
                                </a:rPr>
                                <m:t>1−</m:t>
                              </m:r>
                              <m:sSup>
                                <m:sSupPr>
                                  <m:ctrlPr>
                                    <a:rPr lang="es-CL" sz="2200" i="1">
                                      <a:latin typeface="Cambria Math" panose="02040503050406030204" pitchFamily="18" charset="0"/>
                                    </a:rPr>
                                  </m:ctrlPr>
                                </m:sSupPr>
                                <m:e>
                                  <m:d>
                                    <m:dPr>
                                      <m:ctrlPr>
                                        <a:rPr lang="es-CL" sz="2200" i="1">
                                          <a:latin typeface="Cambria Math" panose="02040503050406030204" pitchFamily="18" charset="0"/>
                                        </a:rPr>
                                      </m:ctrlPr>
                                    </m:dPr>
                                    <m:e>
                                      <m:f>
                                        <m:fPr>
                                          <m:ctrlPr>
                                            <a:rPr lang="es-CL" sz="2200" i="1">
                                              <a:latin typeface="Cambria Math" panose="02040503050406030204" pitchFamily="18" charset="0"/>
                                            </a:rPr>
                                          </m:ctrlPr>
                                        </m:fPr>
                                        <m:num>
                                          <m:sSub>
                                            <m:sSubPr>
                                              <m:ctrlPr>
                                                <a:rPr lang="es-CL" sz="2200" i="1">
                                                  <a:latin typeface="Cambria Math" panose="02040503050406030204" pitchFamily="18" charset="0"/>
                                                </a:rPr>
                                              </m:ctrlPr>
                                            </m:sSubPr>
                                            <m:e>
                                              <m:r>
                                                <a:rPr lang="es-CL" sz="2200" i="1">
                                                  <a:latin typeface="Cambria Math" panose="02040503050406030204" pitchFamily="18" charset="0"/>
                                                  <a:ea typeface="Cambria Math" panose="02040503050406030204" pitchFamily="18" charset="0"/>
                                                </a:rPr>
                                                <m:t>𝜔</m:t>
                                              </m:r>
                                            </m:e>
                                            <m:sub>
                                              <m:r>
                                                <a:rPr lang="es-CL" sz="2200" i="1">
                                                  <a:latin typeface="Cambria Math" panose="02040503050406030204" pitchFamily="18" charset="0"/>
                                                </a:rPr>
                                                <m:t>2</m:t>
                                              </m:r>
                                            </m:sub>
                                          </m:sSub>
                                        </m:num>
                                        <m:den>
                                          <m:sSub>
                                            <m:sSubPr>
                                              <m:ctrlPr>
                                                <a:rPr lang="es-CL" sz="2200" i="1">
                                                  <a:latin typeface="Cambria Math" panose="02040503050406030204" pitchFamily="18" charset="0"/>
                                                </a:rPr>
                                              </m:ctrlPr>
                                            </m:sSubPr>
                                            <m:e>
                                              <m:r>
                                                <a:rPr lang="es-CL" sz="2200" i="1">
                                                  <a:latin typeface="Cambria Math" panose="02040503050406030204" pitchFamily="18" charset="0"/>
                                                  <a:ea typeface="Cambria Math" panose="02040503050406030204" pitchFamily="18" charset="0"/>
                                                </a:rPr>
                                                <m:t>𝜔</m:t>
                                              </m:r>
                                            </m:e>
                                            <m:sub>
                                              <m:r>
                                                <a:rPr lang="es-CL" sz="2200" i="1">
                                                  <a:latin typeface="Cambria Math" panose="02040503050406030204" pitchFamily="18" charset="0"/>
                                                </a:rPr>
                                                <m:t>1</m:t>
                                              </m:r>
                                            </m:sub>
                                          </m:sSub>
                                        </m:den>
                                      </m:f>
                                    </m:e>
                                  </m:d>
                                </m:e>
                                <m:sup>
                                  <m:r>
                                    <a:rPr lang="es-CL" sz="2200" i="1">
                                      <a:latin typeface="Cambria Math" panose="02040503050406030204" pitchFamily="18" charset="0"/>
                                    </a:rPr>
                                    <m:t>2</m:t>
                                  </m:r>
                                </m:sup>
                              </m:sSup>
                            </m:den>
                          </m:f>
                        </m:e>
                      </m:rad>
                    </m:oMath>
                  </m:oMathPara>
                </a14:m>
                <a:endParaRPr lang="es-CL" sz="2200" dirty="0"/>
              </a:p>
            </p:txBody>
          </p:sp>
        </mc:Choice>
        <mc:Fallback xmlns="">
          <p:sp>
            <p:nvSpPr>
              <p:cNvPr id="14" name="CuadroTexto 13">
                <a:extLst>
                  <a:ext uri="{FF2B5EF4-FFF2-40B4-BE49-F238E27FC236}">
                    <a16:creationId xmlns:a16="http://schemas.microsoft.com/office/drawing/2014/main" id="{D3147409-23F3-0B2D-ED99-F69C6F23D682}"/>
                  </a:ext>
                </a:extLst>
              </p:cNvPr>
              <p:cNvSpPr txBox="1">
                <a:spLocks noRot="1" noChangeAspect="1" noMove="1" noResize="1" noEditPoints="1" noAdjustHandles="1" noChangeArrowheads="1" noChangeShapeType="1" noTextEdit="1"/>
              </p:cNvSpPr>
              <p:nvPr/>
            </p:nvSpPr>
            <p:spPr>
              <a:xfrm>
                <a:off x="4511824" y="222297"/>
                <a:ext cx="3456384" cy="1726306"/>
              </a:xfrm>
              <a:prstGeom prst="rect">
                <a:avLst/>
              </a:prstGeom>
              <a:blipFill>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77BE8A20-4C8E-B80E-7FC3-1FCD467D6ED3}"/>
                  </a:ext>
                </a:extLst>
              </p:cNvPr>
              <p:cNvSpPr txBox="1"/>
              <p:nvPr/>
            </p:nvSpPr>
            <p:spPr>
              <a:xfrm>
                <a:off x="9088073" y="651300"/>
                <a:ext cx="1856240" cy="461665"/>
              </a:xfrm>
              <a:prstGeom prst="rect">
                <a:avLst/>
              </a:prstGeom>
              <a:noFill/>
            </p:spPr>
            <p:txBody>
              <a:bodyPr wrap="square">
                <a:spAutoFit/>
              </a:bodyPr>
              <a:lstStyle/>
              <a:p>
                <a14:m>
                  <m:oMath xmlns:m="http://schemas.openxmlformats.org/officeDocument/2006/math">
                    <m:r>
                      <a:rPr lang="es-CL" sz="2400" i="1">
                        <a:latin typeface="Cambria Math" panose="02040503050406030204" pitchFamily="18" charset="0"/>
                      </a:rPr>
                      <m:t>𝑄</m:t>
                    </m:r>
                    <m:r>
                      <a:rPr lang="es-CL" sz="2400" i="1">
                        <a:latin typeface="Cambria Math" panose="02040503050406030204" pitchFamily="18" charset="0"/>
                      </a:rPr>
                      <m:t>=</m:t>
                    </m:r>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ea typeface="Cambria Math" panose="02040503050406030204" pitchFamily="18" charset="0"/>
                          </a:rPr>
                          <m:t>2</m:t>
                        </m:r>
                      </m:sub>
                    </m:sSub>
                  </m:oMath>
                </a14:m>
                <a:r>
                  <a:rPr lang="es-CL" sz="2400" dirty="0"/>
                  <a:t> </a:t>
                </a:r>
                <a14:m>
                  <m:oMath xmlns:m="http://schemas.openxmlformats.org/officeDocument/2006/math">
                    <m:sSub>
                      <m:sSubPr>
                        <m:ctrlPr>
                          <a:rPr lang="es-CL" sz="2400" i="1">
                            <a:latin typeface="Cambria Math" panose="02040503050406030204" pitchFamily="18" charset="0"/>
                          </a:rPr>
                        </m:ctrlPr>
                      </m:sSubPr>
                      <m:e>
                        <m:r>
                          <a:rPr lang="es-CL" sz="2400" i="1">
                            <a:latin typeface="Cambria Math" panose="02040503050406030204" pitchFamily="18" charset="0"/>
                          </a:rPr>
                          <m:t>𝐾</m:t>
                        </m:r>
                        <m:r>
                          <a:rPr lang="es-CL" sz="2400" i="1">
                            <a:latin typeface="Cambria Math" panose="02040503050406030204" pitchFamily="18" charset="0"/>
                          </a:rPr>
                          <m:t> </m:t>
                        </m:r>
                        <m:r>
                          <a:rPr lang="es-CL" sz="2400" i="1">
                            <a:latin typeface="Cambria Math" panose="02040503050406030204" pitchFamily="18" charset="0"/>
                          </a:rPr>
                          <m:t>𝑈</m:t>
                        </m:r>
                      </m:e>
                      <m:sub>
                        <m:r>
                          <a:rPr lang="es-CL" sz="2400" i="1">
                            <a:latin typeface="Cambria Math" panose="02040503050406030204" pitchFamily="18" charset="0"/>
                          </a:rPr>
                          <m:t>2</m:t>
                        </m:r>
                      </m:sub>
                    </m:sSub>
                  </m:oMath>
                </a14:m>
                <a:r>
                  <a:rPr lang="es-CL" sz="2400" dirty="0"/>
                  <a:t> </a:t>
                </a:r>
              </a:p>
            </p:txBody>
          </p:sp>
        </mc:Choice>
        <mc:Fallback xmlns="">
          <p:sp>
            <p:nvSpPr>
              <p:cNvPr id="8" name="CuadroTexto 7">
                <a:extLst>
                  <a:ext uri="{FF2B5EF4-FFF2-40B4-BE49-F238E27FC236}">
                    <a16:creationId xmlns:a16="http://schemas.microsoft.com/office/drawing/2014/main" id="{77BE8A20-4C8E-B80E-7FC3-1FCD467D6ED3}"/>
                  </a:ext>
                </a:extLst>
              </p:cNvPr>
              <p:cNvSpPr txBox="1">
                <a:spLocks noRot="1" noChangeAspect="1" noMove="1" noResize="1" noEditPoints="1" noAdjustHandles="1" noChangeArrowheads="1" noChangeShapeType="1" noTextEdit="1"/>
              </p:cNvSpPr>
              <p:nvPr/>
            </p:nvSpPr>
            <p:spPr>
              <a:xfrm>
                <a:off x="9088073" y="651300"/>
                <a:ext cx="1856240" cy="461665"/>
              </a:xfrm>
              <a:prstGeom prst="rect">
                <a:avLst/>
              </a:prstGeom>
              <a:blipFill>
                <a:blip r:embed="rId5"/>
                <a:stretch>
                  <a:fillRect l="-2303" b="-11842"/>
                </a:stretch>
              </a:blipFill>
            </p:spPr>
            <p:txBody>
              <a:bodyPr/>
              <a:lstStyle/>
              <a:p>
                <a:r>
                  <a:rPr lang="es-AR">
                    <a:noFill/>
                  </a:rPr>
                  <a:t> </a:t>
                </a:r>
              </a:p>
            </p:txBody>
          </p:sp>
        </mc:Fallback>
      </mc:AlternateContent>
      <p:sp>
        <p:nvSpPr>
          <p:cNvPr id="11" name="CuadroTexto 10">
            <a:extLst>
              <a:ext uri="{FF2B5EF4-FFF2-40B4-BE49-F238E27FC236}">
                <a16:creationId xmlns:a16="http://schemas.microsoft.com/office/drawing/2014/main" id="{FDB91F01-79C9-DC33-5760-2841907F1D87}"/>
              </a:ext>
            </a:extLst>
          </p:cNvPr>
          <p:cNvSpPr txBox="1"/>
          <p:nvPr/>
        </p:nvSpPr>
        <p:spPr>
          <a:xfrm>
            <a:off x="88523" y="5635606"/>
            <a:ext cx="5112568" cy="707886"/>
          </a:xfrm>
          <a:prstGeom prst="rect">
            <a:avLst/>
          </a:prstGeom>
          <a:noFill/>
        </p:spPr>
        <p:txBody>
          <a:bodyPr wrap="square" rtlCol="0">
            <a:spAutoFit/>
          </a:bodyPr>
          <a:lstStyle/>
          <a:p>
            <a:r>
              <a:rPr lang="es-CL" sz="2000" dirty="0"/>
              <a:t>Por las pérdidas por frotamiento entre 1 y 2, la velocidad media real es menor a la calculada</a:t>
            </a:r>
          </a:p>
        </p:txBody>
      </p:sp>
      <p:sp>
        <p:nvSpPr>
          <p:cNvPr id="12" name="CuadroTexto 11">
            <a:extLst>
              <a:ext uri="{FF2B5EF4-FFF2-40B4-BE49-F238E27FC236}">
                <a16:creationId xmlns:a16="http://schemas.microsoft.com/office/drawing/2014/main" id="{7B60C582-9814-61B0-B46F-04900EE52AFB}"/>
              </a:ext>
            </a:extLst>
          </p:cNvPr>
          <p:cNvSpPr txBox="1"/>
          <p:nvPr/>
        </p:nvSpPr>
        <p:spPr>
          <a:xfrm>
            <a:off x="479376" y="4802749"/>
            <a:ext cx="3592799" cy="446276"/>
          </a:xfrm>
          <a:prstGeom prst="rect">
            <a:avLst/>
          </a:prstGeom>
          <a:noFill/>
        </p:spPr>
        <p:txBody>
          <a:bodyPr wrap="square" rtlCol="0">
            <a:spAutoFit/>
          </a:bodyPr>
          <a:lstStyle/>
          <a:p>
            <a:r>
              <a:rPr lang="es-CL" sz="2300" dirty="0"/>
              <a:t>K coeficiente de descarga </a:t>
            </a: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D6A937A3-CBD7-7B65-23D6-BE519E101E94}"/>
                  </a:ext>
                </a:extLst>
              </p:cNvPr>
              <p:cNvSpPr txBox="1"/>
              <p:nvPr/>
            </p:nvSpPr>
            <p:spPr>
              <a:xfrm>
                <a:off x="4718208" y="2137437"/>
                <a:ext cx="4006985" cy="1183529"/>
              </a:xfrm>
              <a:prstGeom prst="rect">
                <a:avLst/>
              </a:prstGeom>
              <a:noFill/>
            </p:spPr>
            <p:txBody>
              <a:bodyPr wrap="square">
                <a:spAutoFit/>
              </a:bodyPr>
              <a:lstStyle/>
              <a:p>
                <a:r>
                  <a:rPr lang="es-CL" sz="2400" i="1" dirty="0">
                    <a:latin typeface="Cambria Math" panose="02040503050406030204" pitchFamily="18" charset="0"/>
                    <a:ea typeface="Cambria Math" panose="02040503050406030204" pitchFamily="18" charset="0"/>
                  </a:rPr>
                  <a:t>Q </a:t>
                </a:r>
                <a14:m>
                  <m:oMath xmlns:m="http://schemas.openxmlformats.org/officeDocument/2006/math">
                    <m:r>
                      <a:rPr lang="es-CL" sz="2400" i="1">
                        <a:latin typeface="Cambria Math" panose="02040503050406030204" pitchFamily="18" charset="0"/>
                        <a:ea typeface="Cambria Math" panose="02040503050406030204" pitchFamily="18" charset="0"/>
                      </a:rPr>
                      <m:t>=</m:t>
                    </m:r>
                    <m:r>
                      <a:rPr lang="es-ES" sz="2400" b="0" i="1" smtClean="0">
                        <a:latin typeface="Cambria Math" panose="02040503050406030204" pitchFamily="18" charset="0"/>
                        <a:ea typeface="Cambria Math" panose="02040503050406030204" pitchFamily="18" charset="0"/>
                      </a:rPr>
                      <m:t>𝐾</m:t>
                    </m:r>
                    <m:sSub>
                      <m:sSubPr>
                        <m:ctrlPr>
                          <a:rPr lang="es-CL" sz="2400" i="1">
                            <a:latin typeface="Cambria Math" panose="02040503050406030204" pitchFamily="18" charset="0"/>
                            <a:ea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ea typeface="Cambria Math" panose="02040503050406030204" pitchFamily="18" charset="0"/>
                          </a:rPr>
                          <m:t>2</m:t>
                        </m:r>
                      </m:sub>
                    </m:sSub>
                    <m:rad>
                      <m:radPr>
                        <m:degHide m:val="on"/>
                        <m:ctrlPr>
                          <a:rPr lang="es-CL" sz="2400" i="1">
                            <a:latin typeface="Cambria Math" panose="02040503050406030204" pitchFamily="18" charset="0"/>
                            <a:ea typeface="Cambria Math" panose="02040503050406030204" pitchFamily="18" charset="0"/>
                          </a:rPr>
                        </m:ctrlPr>
                      </m:radPr>
                      <m:deg/>
                      <m:e>
                        <m:f>
                          <m:fPr>
                            <m:ctrlPr>
                              <a:rPr lang="es-CL" sz="2400" i="1">
                                <a:latin typeface="Cambria Math" panose="02040503050406030204" pitchFamily="18" charset="0"/>
                                <a:ea typeface="Cambria Math" panose="02040503050406030204" pitchFamily="18" charset="0"/>
                              </a:rPr>
                            </m:ctrlPr>
                          </m:fPr>
                          <m:num>
                            <m:r>
                              <a:rPr lang="es-CL" sz="2400" i="1">
                                <a:latin typeface="Cambria Math" panose="02040503050406030204" pitchFamily="18" charset="0"/>
                                <a:ea typeface="Cambria Math" panose="02040503050406030204" pitchFamily="18" charset="0"/>
                              </a:rPr>
                              <m:t>2</m:t>
                            </m:r>
                            <m:r>
                              <a:rPr lang="es-CL" sz="2400" i="1">
                                <a:latin typeface="Cambria Math" panose="02040503050406030204" pitchFamily="18" charset="0"/>
                                <a:ea typeface="Cambria Math" panose="02040503050406030204" pitchFamily="18" charset="0"/>
                              </a:rPr>
                              <m:t>𝑔</m:t>
                            </m:r>
                            <m:d>
                              <m:dPr>
                                <m:ctrlPr>
                                  <a:rPr lang="es-CL" sz="2400" i="1">
                                    <a:latin typeface="Cambria Math" panose="02040503050406030204" pitchFamily="18" charset="0"/>
                                    <a:ea typeface="Cambria Math" panose="02040503050406030204" pitchFamily="18" charset="0"/>
                                  </a:rPr>
                                </m:ctrlPr>
                              </m:dPr>
                              <m:e>
                                <m:f>
                                  <m:fPr>
                                    <m:ctrlPr>
                                      <a:rPr lang="es-CL" sz="2400" i="1">
                                        <a:latin typeface="Cambria Math" panose="02040503050406030204" pitchFamily="18" charset="0"/>
                                        <a:ea typeface="Cambria Math" panose="02040503050406030204" pitchFamily="18" charset="0"/>
                                      </a:rPr>
                                    </m:ctrlPr>
                                  </m:fPr>
                                  <m:num>
                                    <m:sSub>
                                      <m:sSubPr>
                                        <m:ctrlPr>
                                          <a:rPr lang="es-CL" sz="2400" i="1">
                                            <a:latin typeface="Cambria Math" panose="02040503050406030204" pitchFamily="18" charset="0"/>
                                            <a:ea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  </m:t>
                                        </m:r>
                                        <m:r>
                                          <a:rPr lang="es-CL" sz="2400" i="1">
                                            <a:latin typeface="Cambria Math" panose="02040503050406030204" pitchFamily="18" charset="0"/>
                                            <a:ea typeface="Cambria Math" panose="02040503050406030204" pitchFamily="18" charset="0"/>
                                          </a:rPr>
                                          <m:t>𝑝</m:t>
                                        </m:r>
                                      </m:e>
                                      <m:sub>
                                        <m:r>
                                          <a:rPr lang="es-CL" sz="2400" i="1">
                                            <a:latin typeface="Cambria Math" panose="02040503050406030204" pitchFamily="18" charset="0"/>
                                            <a:ea typeface="Cambria Math" panose="02040503050406030204" pitchFamily="18" charset="0"/>
                                          </a:rPr>
                                          <m:t>1</m:t>
                                        </m:r>
                                      </m:sub>
                                    </m:sSub>
                                  </m:num>
                                  <m:den>
                                    <m:r>
                                      <a:rPr lang="es-CL" sz="2400" i="1">
                                        <a:latin typeface="Cambria Math" panose="02040503050406030204" pitchFamily="18" charset="0"/>
                                        <a:ea typeface="Cambria Math" panose="02040503050406030204" pitchFamily="18" charset="0"/>
                                      </a:rPr>
                                      <m:t>𝛾</m:t>
                                    </m:r>
                                  </m:den>
                                </m:f>
                                <m:r>
                                  <a:rPr lang="es-CL" sz="2400" i="1">
                                    <a:latin typeface="Cambria Math" panose="02040503050406030204" pitchFamily="18" charset="0"/>
                                    <a:ea typeface="Cambria Math" panose="02040503050406030204" pitchFamily="18" charset="0"/>
                                  </a:rPr>
                                  <m:t>−</m:t>
                                </m:r>
                                <m:f>
                                  <m:fPr>
                                    <m:ctrlPr>
                                      <a:rPr lang="es-CL" sz="2400" i="1">
                                        <a:latin typeface="Cambria Math" panose="02040503050406030204" pitchFamily="18" charset="0"/>
                                        <a:ea typeface="Cambria Math" panose="02040503050406030204" pitchFamily="18" charset="0"/>
                                      </a:rPr>
                                    </m:ctrlPr>
                                  </m:fPr>
                                  <m:num>
                                    <m:sSub>
                                      <m:sSubPr>
                                        <m:ctrlPr>
                                          <a:rPr lang="es-CL" sz="2400" i="1">
                                            <a:latin typeface="Cambria Math" panose="02040503050406030204" pitchFamily="18" charset="0"/>
                                            <a:ea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𝑝</m:t>
                                        </m:r>
                                      </m:e>
                                      <m:sub>
                                        <m:r>
                                          <a:rPr lang="es-CL" sz="2400" i="1">
                                            <a:latin typeface="Cambria Math" panose="02040503050406030204" pitchFamily="18" charset="0"/>
                                            <a:ea typeface="Cambria Math" panose="02040503050406030204" pitchFamily="18" charset="0"/>
                                          </a:rPr>
                                          <m:t>2</m:t>
                                        </m:r>
                                      </m:sub>
                                    </m:sSub>
                                  </m:num>
                                  <m:den>
                                    <m:r>
                                      <a:rPr lang="es-CL" sz="2400" i="1">
                                        <a:latin typeface="Cambria Math" panose="02040503050406030204" pitchFamily="18" charset="0"/>
                                        <a:ea typeface="Cambria Math" panose="02040503050406030204" pitchFamily="18" charset="0"/>
                                      </a:rPr>
                                      <m:t>𝛾</m:t>
                                    </m:r>
                                  </m:den>
                                </m:f>
                                <m:r>
                                  <a:rPr lang="es-CL" sz="2400" i="1">
                                    <a:latin typeface="Cambria Math" panose="02040503050406030204" pitchFamily="18" charset="0"/>
                                    <a:ea typeface="Cambria Math" panose="02040503050406030204" pitchFamily="18" charset="0"/>
                                  </a:rPr>
                                  <m:t>−</m:t>
                                </m:r>
                                <m:r>
                                  <a:rPr lang="es-CL" sz="2400" i="1">
                                    <a:latin typeface="Cambria Math" panose="02040503050406030204" pitchFamily="18" charset="0"/>
                                    <a:ea typeface="Cambria Math" panose="02040503050406030204" pitchFamily="18" charset="0"/>
                                  </a:rPr>
                                  <m:t>𝐻</m:t>
                                </m:r>
                              </m:e>
                            </m:d>
                          </m:num>
                          <m:den>
                            <m:r>
                              <a:rPr lang="es-CL" sz="2400" i="1">
                                <a:latin typeface="Cambria Math" panose="02040503050406030204" pitchFamily="18" charset="0"/>
                                <a:ea typeface="Cambria Math" panose="02040503050406030204" pitchFamily="18" charset="0"/>
                              </a:rPr>
                              <m:t>1−</m:t>
                            </m:r>
                            <m:sSup>
                              <m:sSupPr>
                                <m:ctrlPr>
                                  <a:rPr lang="es-CL" sz="2400" i="1">
                                    <a:latin typeface="Cambria Math" panose="02040503050406030204" pitchFamily="18" charset="0"/>
                                    <a:ea typeface="Cambria Math" panose="02040503050406030204" pitchFamily="18" charset="0"/>
                                  </a:rPr>
                                </m:ctrlPr>
                              </m:sSupPr>
                              <m:e>
                                <m:d>
                                  <m:dPr>
                                    <m:ctrlPr>
                                      <a:rPr lang="es-CL" sz="2400" i="1">
                                        <a:latin typeface="Cambria Math" panose="02040503050406030204" pitchFamily="18" charset="0"/>
                                        <a:ea typeface="Cambria Math" panose="02040503050406030204" pitchFamily="18" charset="0"/>
                                      </a:rPr>
                                    </m:ctrlPr>
                                  </m:dPr>
                                  <m:e>
                                    <m:f>
                                      <m:fPr>
                                        <m:ctrlPr>
                                          <a:rPr lang="es-CL" sz="2400" i="1">
                                            <a:latin typeface="Cambria Math" panose="02040503050406030204" pitchFamily="18" charset="0"/>
                                            <a:ea typeface="Cambria Math" panose="02040503050406030204" pitchFamily="18" charset="0"/>
                                          </a:rPr>
                                        </m:ctrlPr>
                                      </m:fPr>
                                      <m:num>
                                        <m:sSub>
                                          <m:sSubPr>
                                            <m:ctrlPr>
                                              <a:rPr lang="es-CL" sz="2400" i="1">
                                                <a:latin typeface="Cambria Math" panose="02040503050406030204" pitchFamily="18" charset="0"/>
                                                <a:ea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ea typeface="Cambria Math" panose="02040503050406030204" pitchFamily="18" charset="0"/>
                                              </a:rPr>
                                              <m:t>2</m:t>
                                            </m:r>
                                          </m:sub>
                                        </m:sSub>
                                      </m:num>
                                      <m:den>
                                        <m:sSub>
                                          <m:sSubPr>
                                            <m:ctrlPr>
                                              <a:rPr lang="es-CL" sz="2400" i="1">
                                                <a:latin typeface="Cambria Math" panose="02040503050406030204" pitchFamily="18" charset="0"/>
                                                <a:ea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ea typeface="Cambria Math" panose="02040503050406030204" pitchFamily="18" charset="0"/>
                                              </a:rPr>
                                              <m:t>1</m:t>
                                            </m:r>
                                          </m:sub>
                                        </m:sSub>
                                      </m:den>
                                    </m:f>
                                  </m:e>
                                </m:d>
                              </m:e>
                              <m:sup>
                                <m:r>
                                  <a:rPr lang="es-CL" sz="2400" i="1">
                                    <a:latin typeface="Cambria Math" panose="02040503050406030204" pitchFamily="18" charset="0"/>
                                    <a:ea typeface="Cambria Math" panose="02040503050406030204" pitchFamily="18" charset="0"/>
                                  </a:rPr>
                                  <m:t>2</m:t>
                                </m:r>
                              </m:sup>
                            </m:sSup>
                          </m:den>
                        </m:f>
                      </m:e>
                    </m:rad>
                  </m:oMath>
                </a14:m>
                <a:endParaRPr lang="es-CL" sz="2400" i="1" dirty="0">
                  <a:latin typeface="Cambria Math" panose="02040503050406030204" pitchFamily="18" charset="0"/>
                  <a:ea typeface="Cambria Math" panose="02040503050406030204" pitchFamily="18" charset="0"/>
                </a:endParaRPr>
              </a:p>
            </p:txBody>
          </p:sp>
        </mc:Choice>
        <mc:Fallback xmlns="">
          <p:sp>
            <p:nvSpPr>
              <p:cNvPr id="2" name="CuadroTexto 1">
                <a:extLst>
                  <a:ext uri="{FF2B5EF4-FFF2-40B4-BE49-F238E27FC236}">
                    <a16:creationId xmlns:a16="http://schemas.microsoft.com/office/drawing/2014/main" id="{D6A937A3-CBD7-7B65-23D6-BE519E101E94}"/>
                  </a:ext>
                </a:extLst>
              </p:cNvPr>
              <p:cNvSpPr txBox="1">
                <a:spLocks noRot="1" noChangeAspect="1" noMove="1" noResize="1" noEditPoints="1" noAdjustHandles="1" noChangeArrowheads="1" noChangeShapeType="1" noTextEdit="1"/>
              </p:cNvSpPr>
              <p:nvPr/>
            </p:nvSpPr>
            <p:spPr>
              <a:xfrm>
                <a:off x="4718208" y="2137437"/>
                <a:ext cx="4006985" cy="1183529"/>
              </a:xfrm>
              <a:prstGeom prst="rect">
                <a:avLst/>
              </a:prstGeom>
              <a:blipFill>
                <a:blip r:embed="rId6"/>
                <a:stretch>
                  <a:fillRect l="-2435"/>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AD1CA1F6-BDD5-C82B-4264-1156CD618799}"/>
                  </a:ext>
                </a:extLst>
              </p:cNvPr>
              <p:cNvSpPr txBox="1"/>
              <p:nvPr/>
            </p:nvSpPr>
            <p:spPr>
              <a:xfrm>
                <a:off x="8616280" y="2382115"/>
                <a:ext cx="3168352" cy="539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L" sz="2400" i="1" smtClean="0">
                          <a:latin typeface="Cambria Math" panose="02040503050406030204" pitchFamily="18" charset="0"/>
                        </a:rPr>
                        <m:t>𝑄</m:t>
                      </m:r>
                      <m:r>
                        <a:rPr lang="es-CL" sz="2400" i="1" smtClean="0">
                          <a:latin typeface="Cambria Math" panose="02040503050406030204" pitchFamily="18" charset="0"/>
                        </a:rPr>
                        <m:t>=</m:t>
                      </m:r>
                      <m:r>
                        <m:rPr>
                          <m:sty m:val="p"/>
                        </m:rPr>
                        <a:rPr lang="es-ES" sz="2400" b="0" i="0" smtClean="0">
                          <a:latin typeface="Cambria Math" panose="02040503050406030204" pitchFamily="18" charset="0"/>
                        </a:rPr>
                        <m:t>m</m:t>
                      </m:r>
                      <m:r>
                        <a:rPr lang="es-ES" sz="2400" b="0" i="0" smtClean="0">
                          <a:latin typeface="Cambria Math" panose="02040503050406030204" pitchFamily="18" charset="0"/>
                        </a:rPr>
                        <m:t> </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ea typeface="Cambria Math" panose="02040503050406030204" pitchFamily="18" charset="0"/>
                            </a:rPr>
                            <m:t>𝜔</m:t>
                          </m:r>
                        </m:e>
                        <m:sub>
                          <m:r>
                            <a:rPr lang="es-ES" sz="2400" b="0" i="1" smtClean="0">
                              <a:latin typeface="Cambria Math" panose="02040503050406030204" pitchFamily="18" charset="0"/>
                            </a:rPr>
                            <m:t>0</m:t>
                          </m:r>
                        </m:sub>
                      </m:sSub>
                      <m:r>
                        <a:rPr lang="es-ES" sz="2400" b="0" i="1" smtClean="0">
                          <a:latin typeface="Cambria Math" panose="02040503050406030204" pitchFamily="18" charset="0"/>
                        </a:rPr>
                        <m:t> </m:t>
                      </m:r>
                      <m:rad>
                        <m:radPr>
                          <m:degHide m:val="on"/>
                          <m:ctrlPr>
                            <a:rPr lang="es-ES" sz="2400" b="0" i="1" smtClean="0">
                              <a:latin typeface="Cambria Math" panose="02040503050406030204" pitchFamily="18" charset="0"/>
                            </a:rPr>
                          </m:ctrlPr>
                        </m:radPr>
                        <m:deg/>
                        <m:e>
                          <m:r>
                            <a:rPr lang="es-ES" sz="2400" b="0" i="1" smtClean="0">
                              <a:latin typeface="Cambria Math" panose="02040503050406030204" pitchFamily="18" charset="0"/>
                            </a:rPr>
                            <m:t>2 </m:t>
                          </m:r>
                          <m:r>
                            <a:rPr lang="es-ES" sz="2400" b="0" i="1" smtClean="0">
                              <a:latin typeface="Cambria Math" panose="02040503050406030204" pitchFamily="18" charset="0"/>
                            </a:rPr>
                            <m:t>𝑔</m:t>
                          </m:r>
                          <m:r>
                            <a:rPr lang="es-ES" sz="2400" b="0" i="1" smtClean="0">
                              <a:latin typeface="Cambria Math" panose="02040503050406030204" pitchFamily="18" charset="0"/>
                            </a:rPr>
                            <m:t> </m:t>
                          </m:r>
                          <m:r>
                            <a:rPr lang="es-ES" sz="2400" b="0" i="1" smtClean="0">
                              <a:latin typeface="Cambria Math" panose="02040503050406030204" pitchFamily="18" charset="0"/>
                            </a:rPr>
                            <m:t>h</m:t>
                          </m:r>
                        </m:e>
                      </m:rad>
                    </m:oMath>
                  </m:oMathPara>
                </a14:m>
                <a:endParaRPr lang="es-CL" sz="2400" dirty="0"/>
              </a:p>
            </p:txBody>
          </p:sp>
        </mc:Choice>
        <mc:Fallback xmlns="">
          <p:sp>
            <p:nvSpPr>
              <p:cNvPr id="3" name="CuadroTexto 2">
                <a:extLst>
                  <a:ext uri="{FF2B5EF4-FFF2-40B4-BE49-F238E27FC236}">
                    <a16:creationId xmlns:a16="http://schemas.microsoft.com/office/drawing/2014/main" id="{AD1CA1F6-BDD5-C82B-4264-1156CD618799}"/>
                  </a:ext>
                </a:extLst>
              </p:cNvPr>
              <p:cNvSpPr txBox="1">
                <a:spLocks noRot="1" noChangeAspect="1" noMove="1" noResize="1" noEditPoints="1" noAdjustHandles="1" noChangeArrowheads="1" noChangeShapeType="1" noTextEdit="1"/>
              </p:cNvSpPr>
              <p:nvPr/>
            </p:nvSpPr>
            <p:spPr>
              <a:xfrm>
                <a:off x="8616280" y="2382115"/>
                <a:ext cx="3168352" cy="539571"/>
              </a:xfrm>
              <a:prstGeom prst="rect">
                <a:avLst/>
              </a:prstGeom>
              <a:blipFill>
                <a:blip r:embed="rId7"/>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A1996428-4DBE-CCC6-5510-AADD52D76BF9}"/>
                  </a:ext>
                </a:extLst>
              </p:cNvPr>
              <p:cNvSpPr txBox="1"/>
              <p:nvPr/>
            </p:nvSpPr>
            <p:spPr>
              <a:xfrm>
                <a:off x="4799856" y="3594694"/>
                <a:ext cx="5472608" cy="1050159"/>
              </a:xfrm>
              <a:prstGeom prst="rect">
                <a:avLst/>
              </a:prstGeom>
              <a:noFill/>
            </p:spPr>
            <p:txBody>
              <a:bodyPr wrap="square">
                <a:spAutoFit/>
              </a:bodyPr>
              <a:lstStyle/>
              <a:p>
                <a:r>
                  <a:rPr lang="es-CL" sz="2400" i="1" dirty="0">
                    <a:latin typeface="Cambria Math" panose="02040503050406030204" pitchFamily="18" charset="0"/>
                    <a:ea typeface="Cambria Math" panose="02040503050406030204" pitchFamily="18" charset="0"/>
                  </a:rPr>
                  <a:t>Q </a:t>
                </a:r>
                <a14:m>
                  <m:oMath xmlns:m="http://schemas.openxmlformats.org/officeDocument/2006/math">
                    <m:r>
                      <a:rPr lang="es-CL" sz="2400" i="1">
                        <a:latin typeface="Cambria Math" panose="02040503050406030204" pitchFamily="18" charset="0"/>
                        <a:ea typeface="Cambria Math" panose="02040503050406030204" pitchFamily="18" charset="0"/>
                      </a:rPr>
                      <m:t>=</m:t>
                    </m:r>
                    <m:f>
                      <m:fPr>
                        <m:ctrlPr>
                          <a:rPr lang="es-CL" sz="2400" i="1" smtClean="0">
                            <a:latin typeface="Cambria Math" panose="02040503050406030204" pitchFamily="18" charset="0"/>
                            <a:ea typeface="Cambria Math" panose="02040503050406030204" pitchFamily="18" charset="0"/>
                          </a:rPr>
                        </m:ctrlPr>
                      </m:fPr>
                      <m:num>
                        <m:r>
                          <a:rPr lang="es-ES" sz="2400" i="1">
                            <a:latin typeface="Cambria Math" panose="02040503050406030204" pitchFamily="18" charset="0"/>
                            <a:ea typeface="Cambria Math" panose="02040503050406030204" pitchFamily="18" charset="0"/>
                          </a:rPr>
                          <m:t>𝐾</m:t>
                        </m:r>
                      </m:num>
                      <m:den>
                        <m:rad>
                          <m:radPr>
                            <m:degHide m:val="on"/>
                            <m:ctrlPr>
                              <a:rPr lang="es-CL" sz="2400" i="1" smtClean="0">
                                <a:latin typeface="Cambria Math" panose="02040503050406030204" pitchFamily="18" charset="0"/>
                                <a:ea typeface="Cambria Math" panose="02040503050406030204" pitchFamily="18" charset="0"/>
                              </a:rPr>
                            </m:ctrlPr>
                          </m:radPr>
                          <m:deg/>
                          <m:e>
                            <m:r>
                              <a:rPr lang="es-CL" sz="2400" i="1">
                                <a:latin typeface="Cambria Math" panose="02040503050406030204" pitchFamily="18" charset="0"/>
                                <a:ea typeface="Cambria Math" panose="02040503050406030204" pitchFamily="18" charset="0"/>
                              </a:rPr>
                              <m:t>1−</m:t>
                            </m:r>
                            <m:sSup>
                              <m:sSupPr>
                                <m:ctrlPr>
                                  <a:rPr lang="es-CL" sz="2400" i="1">
                                    <a:latin typeface="Cambria Math" panose="02040503050406030204" pitchFamily="18" charset="0"/>
                                    <a:ea typeface="Cambria Math" panose="02040503050406030204" pitchFamily="18" charset="0"/>
                                  </a:rPr>
                                </m:ctrlPr>
                              </m:sSupPr>
                              <m:e>
                                <m:d>
                                  <m:dPr>
                                    <m:ctrlPr>
                                      <a:rPr lang="es-CL" sz="2400" i="1">
                                        <a:latin typeface="Cambria Math" panose="02040503050406030204" pitchFamily="18" charset="0"/>
                                        <a:ea typeface="Cambria Math" panose="02040503050406030204" pitchFamily="18" charset="0"/>
                                      </a:rPr>
                                    </m:ctrlPr>
                                  </m:dPr>
                                  <m:e>
                                    <m:f>
                                      <m:fPr>
                                        <m:ctrlPr>
                                          <a:rPr lang="es-CL" sz="2400" i="1">
                                            <a:latin typeface="Cambria Math" panose="02040503050406030204" pitchFamily="18" charset="0"/>
                                            <a:ea typeface="Cambria Math" panose="02040503050406030204" pitchFamily="18" charset="0"/>
                                          </a:rPr>
                                        </m:ctrlPr>
                                      </m:fPr>
                                      <m:num>
                                        <m:sSub>
                                          <m:sSubPr>
                                            <m:ctrlPr>
                                              <a:rPr lang="es-CL" sz="2400" i="1">
                                                <a:latin typeface="Cambria Math" panose="02040503050406030204" pitchFamily="18" charset="0"/>
                                                <a:ea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ea typeface="Cambria Math" panose="02040503050406030204" pitchFamily="18" charset="0"/>
                                              </a:rPr>
                                              <m:t>2</m:t>
                                            </m:r>
                                          </m:sub>
                                        </m:sSub>
                                      </m:num>
                                      <m:den>
                                        <m:sSub>
                                          <m:sSubPr>
                                            <m:ctrlPr>
                                              <a:rPr lang="es-CL" sz="2400" i="1">
                                                <a:latin typeface="Cambria Math" panose="02040503050406030204" pitchFamily="18" charset="0"/>
                                                <a:ea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ea typeface="Cambria Math" panose="02040503050406030204" pitchFamily="18" charset="0"/>
                                              </a:rPr>
                                              <m:t>1</m:t>
                                            </m:r>
                                          </m:sub>
                                        </m:sSub>
                                      </m:den>
                                    </m:f>
                                  </m:e>
                                </m:d>
                              </m:e>
                              <m:sup>
                                <m:r>
                                  <a:rPr lang="es-CL" sz="2400" i="1">
                                    <a:latin typeface="Cambria Math" panose="02040503050406030204" pitchFamily="18" charset="0"/>
                                    <a:ea typeface="Cambria Math" panose="02040503050406030204" pitchFamily="18" charset="0"/>
                                  </a:rPr>
                                  <m:t>2</m:t>
                                </m:r>
                              </m:sup>
                            </m:sSup>
                          </m:e>
                        </m:rad>
                      </m:den>
                    </m:f>
                    <m:sSub>
                      <m:sSubPr>
                        <m:ctrlPr>
                          <a:rPr lang="es-CL" sz="2400" i="1">
                            <a:latin typeface="Cambria Math" panose="02040503050406030204" pitchFamily="18" charset="0"/>
                            <a:ea typeface="Cambria Math" panose="02040503050406030204" pitchFamily="18" charset="0"/>
                          </a:rPr>
                        </m:ctrlPr>
                      </m:sSubPr>
                      <m:e>
                        <m:r>
                          <a:rPr lang="es-ES" sz="2400" b="0" i="1" smtClean="0">
                            <a:latin typeface="Cambria Math" panose="02040503050406030204" pitchFamily="18" charset="0"/>
                            <a:ea typeface="Cambria Math" panose="02040503050406030204" pitchFamily="18" charset="0"/>
                          </a:rPr>
                          <m:t> </m:t>
                        </m:r>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ea typeface="Cambria Math" panose="02040503050406030204" pitchFamily="18" charset="0"/>
                          </a:rPr>
                          <m:t>2</m:t>
                        </m:r>
                      </m:sub>
                    </m:sSub>
                    <m:rad>
                      <m:radPr>
                        <m:degHide m:val="on"/>
                        <m:ctrlPr>
                          <a:rPr lang="es-CL" sz="2400" i="1">
                            <a:latin typeface="Cambria Math" panose="02040503050406030204" pitchFamily="18" charset="0"/>
                            <a:ea typeface="Cambria Math" panose="02040503050406030204" pitchFamily="18" charset="0"/>
                          </a:rPr>
                        </m:ctrlPr>
                      </m:radPr>
                      <m:deg/>
                      <m:e>
                        <m:r>
                          <a:rPr lang="es-CL" sz="2400" i="1">
                            <a:latin typeface="Cambria Math" panose="02040503050406030204" pitchFamily="18" charset="0"/>
                            <a:ea typeface="Cambria Math" panose="02040503050406030204" pitchFamily="18" charset="0"/>
                          </a:rPr>
                          <m:t>2</m:t>
                        </m:r>
                        <m:r>
                          <a:rPr lang="es-CL" sz="2400" i="1">
                            <a:latin typeface="Cambria Math" panose="02040503050406030204" pitchFamily="18" charset="0"/>
                            <a:ea typeface="Cambria Math" panose="02040503050406030204" pitchFamily="18" charset="0"/>
                          </a:rPr>
                          <m:t>𝑔</m:t>
                        </m:r>
                        <m:d>
                          <m:dPr>
                            <m:ctrlPr>
                              <a:rPr lang="es-CL" sz="2400" i="1">
                                <a:latin typeface="Cambria Math" panose="02040503050406030204" pitchFamily="18" charset="0"/>
                                <a:ea typeface="Cambria Math" panose="02040503050406030204" pitchFamily="18" charset="0"/>
                              </a:rPr>
                            </m:ctrlPr>
                          </m:dPr>
                          <m:e>
                            <m:f>
                              <m:fPr>
                                <m:ctrlPr>
                                  <a:rPr lang="es-CL" sz="2400" i="1">
                                    <a:latin typeface="Cambria Math" panose="02040503050406030204" pitchFamily="18" charset="0"/>
                                    <a:ea typeface="Cambria Math" panose="02040503050406030204" pitchFamily="18" charset="0"/>
                                  </a:rPr>
                                </m:ctrlPr>
                              </m:fPr>
                              <m:num>
                                <m:sSub>
                                  <m:sSubPr>
                                    <m:ctrlPr>
                                      <a:rPr lang="es-CL" sz="2400" i="1">
                                        <a:latin typeface="Cambria Math" panose="02040503050406030204" pitchFamily="18" charset="0"/>
                                        <a:ea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  </m:t>
                                    </m:r>
                                    <m:r>
                                      <a:rPr lang="es-CL" sz="2400" i="1">
                                        <a:latin typeface="Cambria Math" panose="02040503050406030204" pitchFamily="18" charset="0"/>
                                        <a:ea typeface="Cambria Math" panose="02040503050406030204" pitchFamily="18" charset="0"/>
                                      </a:rPr>
                                      <m:t>𝑝</m:t>
                                    </m:r>
                                  </m:e>
                                  <m:sub>
                                    <m:r>
                                      <a:rPr lang="es-CL" sz="2400" i="1">
                                        <a:latin typeface="Cambria Math" panose="02040503050406030204" pitchFamily="18" charset="0"/>
                                        <a:ea typeface="Cambria Math" panose="02040503050406030204" pitchFamily="18" charset="0"/>
                                      </a:rPr>
                                      <m:t>1</m:t>
                                    </m:r>
                                  </m:sub>
                                </m:sSub>
                              </m:num>
                              <m:den>
                                <m:r>
                                  <a:rPr lang="es-CL" sz="2400" i="1">
                                    <a:latin typeface="Cambria Math" panose="02040503050406030204" pitchFamily="18" charset="0"/>
                                    <a:ea typeface="Cambria Math" panose="02040503050406030204" pitchFamily="18" charset="0"/>
                                  </a:rPr>
                                  <m:t>𝛾</m:t>
                                </m:r>
                              </m:den>
                            </m:f>
                            <m:r>
                              <a:rPr lang="es-CL" sz="2400" i="1">
                                <a:latin typeface="Cambria Math" panose="02040503050406030204" pitchFamily="18" charset="0"/>
                                <a:ea typeface="Cambria Math" panose="02040503050406030204" pitchFamily="18" charset="0"/>
                              </a:rPr>
                              <m:t>−</m:t>
                            </m:r>
                            <m:f>
                              <m:fPr>
                                <m:ctrlPr>
                                  <a:rPr lang="es-CL" sz="2400" i="1">
                                    <a:latin typeface="Cambria Math" panose="02040503050406030204" pitchFamily="18" charset="0"/>
                                    <a:ea typeface="Cambria Math" panose="02040503050406030204" pitchFamily="18" charset="0"/>
                                  </a:rPr>
                                </m:ctrlPr>
                              </m:fPr>
                              <m:num>
                                <m:sSub>
                                  <m:sSubPr>
                                    <m:ctrlPr>
                                      <a:rPr lang="es-CL" sz="2400" i="1">
                                        <a:latin typeface="Cambria Math" panose="02040503050406030204" pitchFamily="18" charset="0"/>
                                        <a:ea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𝑝</m:t>
                                    </m:r>
                                  </m:e>
                                  <m:sub>
                                    <m:r>
                                      <a:rPr lang="es-CL" sz="2400" i="1">
                                        <a:latin typeface="Cambria Math" panose="02040503050406030204" pitchFamily="18" charset="0"/>
                                        <a:ea typeface="Cambria Math" panose="02040503050406030204" pitchFamily="18" charset="0"/>
                                      </a:rPr>
                                      <m:t>2</m:t>
                                    </m:r>
                                  </m:sub>
                                </m:sSub>
                              </m:num>
                              <m:den>
                                <m:r>
                                  <a:rPr lang="es-CL" sz="2400" i="1">
                                    <a:latin typeface="Cambria Math" panose="02040503050406030204" pitchFamily="18" charset="0"/>
                                    <a:ea typeface="Cambria Math" panose="02040503050406030204" pitchFamily="18" charset="0"/>
                                  </a:rPr>
                                  <m:t>𝛾</m:t>
                                </m:r>
                              </m:den>
                            </m:f>
                            <m:r>
                              <a:rPr lang="es-CL" sz="2400" i="1">
                                <a:latin typeface="Cambria Math" panose="02040503050406030204" pitchFamily="18" charset="0"/>
                                <a:ea typeface="Cambria Math" panose="02040503050406030204" pitchFamily="18" charset="0"/>
                              </a:rPr>
                              <m:t>−</m:t>
                            </m:r>
                            <m:r>
                              <a:rPr lang="es-CL" sz="2400" i="1">
                                <a:latin typeface="Cambria Math" panose="02040503050406030204" pitchFamily="18" charset="0"/>
                                <a:ea typeface="Cambria Math" panose="02040503050406030204" pitchFamily="18" charset="0"/>
                              </a:rPr>
                              <m:t>𝐻</m:t>
                            </m:r>
                          </m:e>
                        </m:d>
                      </m:e>
                    </m:rad>
                  </m:oMath>
                </a14:m>
                <a:endParaRPr lang="es-CL" sz="2400" i="1" dirty="0">
                  <a:latin typeface="Cambria Math" panose="02040503050406030204" pitchFamily="18" charset="0"/>
                  <a:ea typeface="Cambria Math" panose="02040503050406030204" pitchFamily="18" charset="0"/>
                </a:endParaRPr>
              </a:p>
            </p:txBody>
          </p:sp>
        </mc:Choice>
        <mc:Fallback xmlns="">
          <p:sp>
            <p:nvSpPr>
              <p:cNvPr id="4" name="CuadroTexto 3">
                <a:extLst>
                  <a:ext uri="{FF2B5EF4-FFF2-40B4-BE49-F238E27FC236}">
                    <a16:creationId xmlns:a16="http://schemas.microsoft.com/office/drawing/2014/main" id="{A1996428-4DBE-CCC6-5510-AADD52D76BF9}"/>
                  </a:ext>
                </a:extLst>
              </p:cNvPr>
              <p:cNvSpPr txBox="1">
                <a:spLocks noRot="1" noChangeAspect="1" noMove="1" noResize="1" noEditPoints="1" noAdjustHandles="1" noChangeArrowheads="1" noChangeShapeType="1" noTextEdit="1"/>
              </p:cNvSpPr>
              <p:nvPr/>
            </p:nvSpPr>
            <p:spPr>
              <a:xfrm>
                <a:off x="4799856" y="3594694"/>
                <a:ext cx="5472608" cy="1050159"/>
              </a:xfrm>
              <a:prstGeom prst="rect">
                <a:avLst/>
              </a:prstGeom>
              <a:blipFill>
                <a:blip r:embed="rId8"/>
                <a:stretch>
                  <a:fillRect l="-1670"/>
                </a:stretch>
              </a:blipFill>
            </p:spPr>
            <p:txBody>
              <a:bodyPr/>
              <a:lstStyle/>
              <a:p>
                <a:r>
                  <a:rPr lang="es-AR">
                    <a:noFill/>
                  </a:rPr>
                  <a:t> </a:t>
                </a:r>
              </a:p>
            </p:txBody>
          </p:sp>
        </mc:Fallback>
      </mc:AlternateContent>
      <p:sp>
        <p:nvSpPr>
          <p:cNvPr id="5" name="Elipse 4">
            <a:extLst>
              <a:ext uri="{FF2B5EF4-FFF2-40B4-BE49-F238E27FC236}">
                <a16:creationId xmlns:a16="http://schemas.microsoft.com/office/drawing/2014/main" id="{B05C454A-7BD6-21B8-D753-7E762B682F79}"/>
              </a:ext>
            </a:extLst>
          </p:cNvPr>
          <p:cNvSpPr/>
          <p:nvPr/>
        </p:nvSpPr>
        <p:spPr>
          <a:xfrm>
            <a:off x="5375920" y="3645024"/>
            <a:ext cx="1224136" cy="105015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8578DE88-DFE0-88B8-81DD-B52BA0F834F1}"/>
                  </a:ext>
                </a:extLst>
              </p:cNvPr>
              <p:cNvSpPr txBox="1"/>
              <p:nvPr/>
            </p:nvSpPr>
            <p:spPr>
              <a:xfrm>
                <a:off x="4938476" y="5076651"/>
                <a:ext cx="2664296" cy="14586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ea typeface="Cambria Math" panose="02040503050406030204" pitchFamily="18" charset="0"/>
                        </a:rPr>
                        <m:t>𝑚</m:t>
                      </m:r>
                      <m:r>
                        <a:rPr lang="es-ES" sz="2200" b="0" i="1" smtClean="0">
                          <a:latin typeface="Cambria Math" panose="02040503050406030204" pitchFamily="18" charset="0"/>
                          <a:ea typeface="Cambria Math" panose="02040503050406030204" pitchFamily="18" charset="0"/>
                        </a:rPr>
                        <m:t>=</m:t>
                      </m:r>
                      <m:f>
                        <m:fPr>
                          <m:ctrlPr>
                            <a:rPr lang="es-CL" sz="2200" i="1" smtClean="0">
                              <a:latin typeface="Cambria Math" panose="02040503050406030204" pitchFamily="18" charset="0"/>
                              <a:ea typeface="Cambria Math" panose="02040503050406030204" pitchFamily="18" charset="0"/>
                            </a:rPr>
                          </m:ctrlPr>
                        </m:fPr>
                        <m:num>
                          <m:r>
                            <a:rPr lang="es-ES" sz="2200" i="1">
                              <a:latin typeface="Cambria Math" panose="02040503050406030204" pitchFamily="18" charset="0"/>
                              <a:ea typeface="Cambria Math" panose="02040503050406030204" pitchFamily="18" charset="0"/>
                            </a:rPr>
                            <m:t>𝐾</m:t>
                          </m:r>
                        </m:num>
                        <m:den>
                          <m:rad>
                            <m:radPr>
                              <m:degHide m:val="on"/>
                              <m:ctrlPr>
                                <a:rPr lang="es-CL" sz="2200" i="1" smtClean="0">
                                  <a:latin typeface="Cambria Math" panose="02040503050406030204" pitchFamily="18" charset="0"/>
                                  <a:ea typeface="Cambria Math" panose="02040503050406030204" pitchFamily="18" charset="0"/>
                                </a:rPr>
                              </m:ctrlPr>
                            </m:radPr>
                            <m:deg/>
                            <m:e>
                              <m:r>
                                <a:rPr lang="es-CL" sz="2200" i="1">
                                  <a:latin typeface="Cambria Math" panose="02040503050406030204" pitchFamily="18" charset="0"/>
                                  <a:ea typeface="Cambria Math" panose="02040503050406030204" pitchFamily="18" charset="0"/>
                                </a:rPr>
                                <m:t>1−</m:t>
                              </m:r>
                              <m:sSup>
                                <m:sSupPr>
                                  <m:ctrlPr>
                                    <a:rPr lang="es-CL" sz="2200" i="1">
                                      <a:latin typeface="Cambria Math" panose="02040503050406030204" pitchFamily="18" charset="0"/>
                                      <a:ea typeface="Cambria Math" panose="02040503050406030204" pitchFamily="18" charset="0"/>
                                    </a:rPr>
                                  </m:ctrlPr>
                                </m:sSupPr>
                                <m:e>
                                  <m:d>
                                    <m:dPr>
                                      <m:ctrlPr>
                                        <a:rPr lang="es-CL" sz="2200" i="1">
                                          <a:latin typeface="Cambria Math" panose="02040503050406030204" pitchFamily="18" charset="0"/>
                                          <a:ea typeface="Cambria Math" panose="02040503050406030204" pitchFamily="18" charset="0"/>
                                        </a:rPr>
                                      </m:ctrlPr>
                                    </m:dPr>
                                    <m:e>
                                      <m:f>
                                        <m:fPr>
                                          <m:ctrlPr>
                                            <a:rPr lang="es-CL" sz="2200" i="1">
                                              <a:latin typeface="Cambria Math" panose="02040503050406030204" pitchFamily="18" charset="0"/>
                                              <a:ea typeface="Cambria Math" panose="02040503050406030204" pitchFamily="18" charset="0"/>
                                            </a:rPr>
                                          </m:ctrlPr>
                                        </m:fPr>
                                        <m:num>
                                          <m:sSub>
                                            <m:sSubPr>
                                              <m:ctrlPr>
                                                <a:rPr lang="es-CL" sz="2200" i="1">
                                                  <a:latin typeface="Cambria Math" panose="02040503050406030204" pitchFamily="18" charset="0"/>
                                                  <a:ea typeface="Cambria Math" panose="02040503050406030204" pitchFamily="18" charset="0"/>
                                                </a:rPr>
                                              </m:ctrlPr>
                                            </m:sSubPr>
                                            <m:e>
                                              <m:r>
                                                <a:rPr lang="es-CL" sz="2200" i="1">
                                                  <a:latin typeface="Cambria Math" panose="02040503050406030204" pitchFamily="18" charset="0"/>
                                                  <a:ea typeface="Cambria Math" panose="02040503050406030204" pitchFamily="18" charset="0"/>
                                                </a:rPr>
                                                <m:t>𝜔</m:t>
                                              </m:r>
                                            </m:e>
                                            <m:sub>
                                              <m:r>
                                                <a:rPr lang="es-CL" sz="2200" i="1">
                                                  <a:latin typeface="Cambria Math" panose="02040503050406030204" pitchFamily="18" charset="0"/>
                                                  <a:ea typeface="Cambria Math" panose="02040503050406030204" pitchFamily="18" charset="0"/>
                                                </a:rPr>
                                                <m:t>2</m:t>
                                              </m:r>
                                            </m:sub>
                                          </m:sSub>
                                        </m:num>
                                        <m:den>
                                          <m:sSub>
                                            <m:sSubPr>
                                              <m:ctrlPr>
                                                <a:rPr lang="es-CL" sz="2200" i="1">
                                                  <a:latin typeface="Cambria Math" panose="02040503050406030204" pitchFamily="18" charset="0"/>
                                                  <a:ea typeface="Cambria Math" panose="02040503050406030204" pitchFamily="18" charset="0"/>
                                                </a:rPr>
                                              </m:ctrlPr>
                                            </m:sSubPr>
                                            <m:e>
                                              <m:r>
                                                <a:rPr lang="es-CL" sz="2200" i="1">
                                                  <a:latin typeface="Cambria Math" panose="02040503050406030204" pitchFamily="18" charset="0"/>
                                                  <a:ea typeface="Cambria Math" panose="02040503050406030204" pitchFamily="18" charset="0"/>
                                                </a:rPr>
                                                <m:t>𝜔</m:t>
                                              </m:r>
                                            </m:e>
                                            <m:sub>
                                              <m:r>
                                                <a:rPr lang="es-CL" sz="2200" i="1">
                                                  <a:latin typeface="Cambria Math" panose="02040503050406030204" pitchFamily="18" charset="0"/>
                                                  <a:ea typeface="Cambria Math" panose="02040503050406030204" pitchFamily="18" charset="0"/>
                                                </a:rPr>
                                                <m:t>1</m:t>
                                              </m:r>
                                            </m:sub>
                                          </m:sSub>
                                        </m:den>
                                      </m:f>
                                    </m:e>
                                  </m:d>
                                </m:e>
                                <m:sup>
                                  <m:r>
                                    <a:rPr lang="es-CL" sz="2200" i="1">
                                      <a:latin typeface="Cambria Math" panose="02040503050406030204" pitchFamily="18" charset="0"/>
                                      <a:ea typeface="Cambria Math" panose="02040503050406030204" pitchFamily="18" charset="0"/>
                                    </a:rPr>
                                    <m:t>2</m:t>
                                  </m:r>
                                </m:sup>
                              </m:sSup>
                            </m:e>
                          </m:rad>
                        </m:den>
                      </m:f>
                    </m:oMath>
                  </m:oMathPara>
                </a14:m>
                <a:endParaRPr lang="es-AR" sz="2200" dirty="0"/>
              </a:p>
            </p:txBody>
          </p:sp>
        </mc:Choice>
        <mc:Fallback xmlns="">
          <p:sp>
            <p:nvSpPr>
              <p:cNvPr id="9" name="CuadroTexto 8">
                <a:extLst>
                  <a:ext uri="{FF2B5EF4-FFF2-40B4-BE49-F238E27FC236}">
                    <a16:creationId xmlns:a16="http://schemas.microsoft.com/office/drawing/2014/main" id="{8578DE88-DFE0-88B8-81DD-B52BA0F834F1}"/>
                  </a:ext>
                </a:extLst>
              </p:cNvPr>
              <p:cNvSpPr txBox="1">
                <a:spLocks noRot="1" noChangeAspect="1" noMove="1" noResize="1" noEditPoints="1" noAdjustHandles="1" noChangeArrowheads="1" noChangeShapeType="1" noTextEdit="1"/>
              </p:cNvSpPr>
              <p:nvPr/>
            </p:nvSpPr>
            <p:spPr>
              <a:xfrm>
                <a:off x="4938476" y="5076651"/>
                <a:ext cx="2664296" cy="1458669"/>
              </a:xfrm>
              <a:prstGeom prst="rect">
                <a:avLst/>
              </a:prstGeom>
              <a:blipFill>
                <a:blip r:embed="rId9"/>
                <a:stretch>
                  <a:fillRect/>
                </a:stretch>
              </a:blipFill>
            </p:spPr>
            <p:txBody>
              <a:bodyPr/>
              <a:lstStyle/>
              <a:p>
                <a:r>
                  <a:rPr lang="es-AR">
                    <a:noFill/>
                  </a:rPr>
                  <a:t> </a:t>
                </a:r>
              </a:p>
            </p:txBody>
          </p:sp>
        </mc:Fallback>
      </mc:AlternateContent>
      <p:sp>
        <p:nvSpPr>
          <p:cNvPr id="13" name="Rectángulo 12">
            <a:extLst>
              <a:ext uri="{FF2B5EF4-FFF2-40B4-BE49-F238E27FC236}">
                <a16:creationId xmlns:a16="http://schemas.microsoft.com/office/drawing/2014/main" id="{78605012-C31D-8CC0-6ED1-F65C38FE6F20}"/>
              </a:ext>
            </a:extLst>
          </p:cNvPr>
          <p:cNvSpPr/>
          <p:nvPr/>
        </p:nvSpPr>
        <p:spPr>
          <a:xfrm>
            <a:off x="7104112" y="3501008"/>
            <a:ext cx="2592288" cy="1089108"/>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AD2314DF-EC58-91B7-B9E3-75867F107091}"/>
                  </a:ext>
                </a:extLst>
              </p:cNvPr>
              <p:cNvSpPr txBox="1"/>
              <p:nvPr/>
            </p:nvSpPr>
            <p:spPr>
              <a:xfrm>
                <a:off x="7602772" y="4918581"/>
                <a:ext cx="4500943" cy="11380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s-CL" sz="2300" i="1" smtClean="0">
                              <a:latin typeface="Cambria Math" panose="02040503050406030204" pitchFamily="18" charset="0"/>
                              <a:ea typeface="Cambria Math" panose="02040503050406030204" pitchFamily="18" charset="0"/>
                            </a:rPr>
                          </m:ctrlPr>
                        </m:radPr>
                        <m:deg/>
                        <m:e>
                          <m:r>
                            <a:rPr lang="es-ES" sz="2300" b="0" i="1" smtClean="0">
                              <a:latin typeface="Cambria Math" panose="02040503050406030204" pitchFamily="18" charset="0"/>
                              <a:ea typeface="Cambria Math" panose="02040503050406030204" pitchFamily="18" charset="0"/>
                            </a:rPr>
                            <m:t>2 </m:t>
                          </m:r>
                          <m:r>
                            <a:rPr lang="es-ES" sz="2300" b="0" i="1" smtClean="0">
                              <a:latin typeface="Cambria Math" panose="02040503050406030204" pitchFamily="18" charset="0"/>
                              <a:ea typeface="Cambria Math" panose="02040503050406030204" pitchFamily="18" charset="0"/>
                            </a:rPr>
                            <m:t>𝑔</m:t>
                          </m:r>
                          <m:r>
                            <a:rPr lang="es-ES" sz="2300" b="0" i="1" smtClean="0">
                              <a:latin typeface="Cambria Math" panose="02040503050406030204" pitchFamily="18" charset="0"/>
                              <a:ea typeface="Cambria Math" panose="02040503050406030204" pitchFamily="18" charset="0"/>
                            </a:rPr>
                            <m:t> </m:t>
                          </m:r>
                          <m:r>
                            <a:rPr lang="es-ES" sz="2300" b="0" i="1" smtClean="0">
                              <a:latin typeface="Cambria Math" panose="02040503050406030204" pitchFamily="18" charset="0"/>
                              <a:ea typeface="Cambria Math" panose="02040503050406030204" pitchFamily="18" charset="0"/>
                            </a:rPr>
                            <m:t>h</m:t>
                          </m:r>
                        </m:e>
                      </m:rad>
                      <m:r>
                        <a:rPr lang="es-ES" sz="2300" b="0" i="1" smtClean="0">
                          <a:latin typeface="Cambria Math" panose="02040503050406030204" pitchFamily="18" charset="0"/>
                          <a:ea typeface="Cambria Math" panose="02040503050406030204" pitchFamily="18" charset="0"/>
                        </a:rPr>
                        <m:t>=</m:t>
                      </m:r>
                      <m:rad>
                        <m:radPr>
                          <m:degHide m:val="on"/>
                          <m:ctrlPr>
                            <a:rPr lang="es-CL" sz="2300" i="1" smtClean="0">
                              <a:latin typeface="Cambria Math" panose="02040503050406030204" pitchFamily="18" charset="0"/>
                              <a:ea typeface="Cambria Math" panose="02040503050406030204" pitchFamily="18" charset="0"/>
                            </a:rPr>
                          </m:ctrlPr>
                        </m:radPr>
                        <m:deg/>
                        <m:e>
                          <m:r>
                            <a:rPr lang="es-CL" sz="2300" i="1">
                              <a:latin typeface="Cambria Math" panose="02040503050406030204" pitchFamily="18" charset="0"/>
                              <a:ea typeface="Cambria Math" panose="02040503050406030204" pitchFamily="18" charset="0"/>
                            </a:rPr>
                            <m:t>2</m:t>
                          </m:r>
                          <m:r>
                            <a:rPr lang="es-CL" sz="2300" i="1">
                              <a:latin typeface="Cambria Math" panose="02040503050406030204" pitchFamily="18" charset="0"/>
                              <a:ea typeface="Cambria Math" panose="02040503050406030204" pitchFamily="18" charset="0"/>
                            </a:rPr>
                            <m:t>𝑔</m:t>
                          </m:r>
                          <m:d>
                            <m:dPr>
                              <m:ctrlPr>
                                <a:rPr lang="es-CL" sz="2300" i="1">
                                  <a:latin typeface="Cambria Math" panose="02040503050406030204" pitchFamily="18" charset="0"/>
                                  <a:ea typeface="Cambria Math" panose="02040503050406030204" pitchFamily="18" charset="0"/>
                                </a:rPr>
                              </m:ctrlPr>
                            </m:dPr>
                            <m:e>
                              <m:f>
                                <m:fPr>
                                  <m:ctrlPr>
                                    <a:rPr lang="es-CL" sz="2300" i="1">
                                      <a:latin typeface="Cambria Math" panose="02040503050406030204" pitchFamily="18" charset="0"/>
                                      <a:ea typeface="Cambria Math" panose="02040503050406030204" pitchFamily="18" charset="0"/>
                                    </a:rPr>
                                  </m:ctrlPr>
                                </m:fPr>
                                <m:num>
                                  <m:sSub>
                                    <m:sSubPr>
                                      <m:ctrlPr>
                                        <a:rPr lang="es-CL" sz="2300" i="1">
                                          <a:latin typeface="Cambria Math" panose="02040503050406030204" pitchFamily="18" charset="0"/>
                                          <a:ea typeface="Cambria Math" panose="02040503050406030204" pitchFamily="18" charset="0"/>
                                        </a:rPr>
                                      </m:ctrlPr>
                                    </m:sSubPr>
                                    <m:e>
                                      <m:r>
                                        <a:rPr lang="es-CL" sz="2300" i="1">
                                          <a:latin typeface="Cambria Math" panose="02040503050406030204" pitchFamily="18" charset="0"/>
                                          <a:ea typeface="Cambria Math" panose="02040503050406030204" pitchFamily="18" charset="0"/>
                                        </a:rPr>
                                        <m:t>  </m:t>
                                      </m:r>
                                      <m:r>
                                        <a:rPr lang="es-CL" sz="2300" i="1">
                                          <a:latin typeface="Cambria Math" panose="02040503050406030204" pitchFamily="18" charset="0"/>
                                          <a:ea typeface="Cambria Math" panose="02040503050406030204" pitchFamily="18" charset="0"/>
                                        </a:rPr>
                                        <m:t>𝑝</m:t>
                                      </m:r>
                                    </m:e>
                                    <m:sub>
                                      <m:r>
                                        <a:rPr lang="es-CL" sz="2300" i="1">
                                          <a:latin typeface="Cambria Math" panose="02040503050406030204" pitchFamily="18" charset="0"/>
                                          <a:ea typeface="Cambria Math" panose="02040503050406030204" pitchFamily="18" charset="0"/>
                                        </a:rPr>
                                        <m:t>1</m:t>
                                      </m:r>
                                    </m:sub>
                                  </m:sSub>
                                </m:num>
                                <m:den>
                                  <m:r>
                                    <a:rPr lang="es-CL" sz="2300" i="1">
                                      <a:latin typeface="Cambria Math" panose="02040503050406030204" pitchFamily="18" charset="0"/>
                                      <a:ea typeface="Cambria Math" panose="02040503050406030204" pitchFamily="18" charset="0"/>
                                    </a:rPr>
                                    <m:t>𝛾</m:t>
                                  </m:r>
                                </m:den>
                              </m:f>
                              <m:r>
                                <a:rPr lang="es-CL" sz="2300" i="1">
                                  <a:latin typeface="Cambria Math" panose="02040503050406030204" pitchFamily="18" charset="0"/>
                                  <a:ea typeface="Cambria Math" panose="02040503050406030204" pitchFamily="18" charset="0"/>
                                </a:rPr>
                                <m:t>−</m:t>
                              </m:r>
                              <m:f>
                                <m:fPr>
                                  <m:ctrlPr>
                                    <a:rPr lang="es-CL" sz="2300" i="1">
                                      <a:latin typeface="Cambria Math" panose="02040503050406030204" pitchFamily="18" charset="0"/>
                                      <a:ea typeface="Cambria Math" panose="02040503050406030204" pitchFamily="18" charset="0"/>
                                    </a:rPr>
                                  </m:ctrlPr>
                                </m:fPr>
                                <m:num>
                                  <m:sSub>
                                    <m:sSubPr>
                                      <m:ctrlPr>
                                        <a:rPr lang="es-CL" sz="2300" i="1">
                                          <a:latin typeface="Cambria Math" panose="02040503050406030204" pitchFamily="18" charset="0"/>
                                          <a:ea typeface="Cambria Math" panose="02040503050406030204" pitchFamily="18" charset="0"/>
                                        </a:rPr>
                                      </m:ctrlPr>
                                    </m:sSubPr>
                                    <m:e>
                                      <m:r>
                                        <a:rPr lang="es-CL" sz="2300" i="1">
                                          <a:latin typeface="Cambria Math" panose="02040503050406030204" pitchFamily="18" charset="0"/>
                                          <a:ea typeface="Cambria Math" panose="02040503050406030204" pitchFamily="18" charset="0"/>
                                        </a:rPr>
                                        <m:t>𝑝</m:t>
                                      </m:r>
                                    </m:e>
                                    <m:sub>
                                      <m:r>
                                        <a:rPr lang="es-CL" sz="2300" i="1">
                                          <a:latin typeface="Cambria Math" panose="02040503050406030204" pitchFamily="18" charset="0"/>
                                          <a:ea typeface="Cambria Math" panose="02040503050406030204" pitchFamily="18" charset="0"/>
                                        </a:rPr>
                                        <m:t>2</m:t>
                                      </m:r>
                                    </m:sub>
                                  </m:sSub>
                                </m:num>
                                <m:den>
                                  <m:r>
                                    <a:rPr lang="es-CL" sz="2300" i="1">
                                      <a:latin typeface="Cambria Math" panose="02040503050406030204" pitchFamily="18" charset="0"/>
                                      <a:ea typeface="Cambria Math" panose="02040503050406030204" pitchFamily="18" charset="0"/>
                                    </a:rPr>
                                    <m:t>𝛾</m:t>
                                  </m:r>
                                </m:den>
                              </m:f>
                              <m:r>
                                <a:rPr lang="es-CL" sz="2300" i="1">
                                  <a:latin typeface="Cambria Math" panose="02040503050406030204" pitchFamily="18" charset="0"/>
                                  <a:ea typeface="Cambria Math" panose="02040503050406030204" pitchFamily="18" charset="0"/>
                                </a:rPr>
                                <m:t>−</m:t>
                              </m:r>
                              <m:r>
                                <a:rPr lang="es-CL" sz="2300" i="1">
                                  <a:latin typeface="Cambria Math" panose="02040503050406030204" pitchFamily="18" charset="0"/>
                                  <a:ea typeface="Cambria Math" panose="02040503050406030204" pitchFamily="18" charset="0"/>
                                </a:rPr>
                                <m:t>𝐻</m:t>
                              </m:r>
                            </m:e>
                          </m:d>
                        </m:e>
                      </m:rad>
                    </m:oMath>
                  </m:oMathPara>
                </a14:m>
                <a:endParaRPr lang="es-AR" sz="2300" dirty="0"/>
              </a:p>
            </p:txBody>
          </p:sp>
        </mc:Choice>
        <mc:Fallback xmlns="">
          <p:sp>
            <p:nvSpPr>
              <p:cNvPr id="16" name="CuadroTexto 15">
                <a:extLst>
                  <a:ext uri="{FF2B5EF4-FFF2-40B4-BE49-F238E27FC236}">
                    <a16:creationId xmlns:a16="http://schemas.microsoft.com/office/drawing/2014/main" id="{AD2314DF-EC58-91B7-B9E3-75867F107091}"/>
                  </a:ext>
                </a:extLst>
              </p:cNvPr>
              <p:cNvSpPr txBox="1">
                <a:spLocks noRot="1" noChangeAspect="1" noMove="1" noResize="1" noEditPoints="1" noAdjustHandles="1" noChangeArrowheads="1" noChangeShapeType="1" noTextEdit="1"/>
              </p:cNvSpPr>
              <p:nvPr/>
            </p:nvSpPr>
            <p:spPr>
              <a:xfrm>
                <a:off x="7602772" y="4918581"/>
                <a:ext cx="4500943" cy="1138068"/>
              </a:xfrm>
              <a:prstGeom prst="rect">
                <a:avLst/>
              </a:prstGeom>
              <a:blipFill>
                <a:blip r:embed="rId10"/>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29009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11" grpId="0"/>
      <p:bldP spid="12" grpId="0"/>
      <p:bldP spid="2" grpId="0"/>
      <p:bldP spid="3" grpId="0"/>
      <p:bldP spid="4" grpId="0"/>
      <p:bldP spid="5" grpId="0" animBg="1"/>
      <p:bldP spid="9" grpId="0"/>
      <p:bldP spid="13"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FDB91F01-79C9-DC33-5760-2841907F1D87}"/>
              </a:ext>
            </a:extLst>
          </p:cNvPr>
          <p:cNvSpPr txBox="1"/>
          <p:nvPr/>
        </p:nvSpPr>
        <p:spPr>
          <a:xfrm>
            <a:off x="3595716" y="193325"/>
            <a:ext cx="6604740" cy="400110"/>
          </a:xfrm>
          <a:prstGeom prst="rect">
            <a:avLst/>
          </a:prstGeom>
          <a:noFill/>
        </p:spPr>
        <p:txBody>
          <a:bodyPr wrap="square" rtlCol="0">
            <a:spAutoFit/>
          </a:bodyPr>
          <a:lstStyle/>
          <a:p>
            <a:r>
              <a:rPr lang="es-CL" sz="2000" dirty="0"/>
              <a:t>m depende de K y de la relación de diámetros del Venturi </a:t>
            </a: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764194BD-DC59-C62A-4854-37F20C3B05E1}"/>
                  </a:ext>
                </a:extLst>
              </p:cNvPr>
              <p:cNvSpPr txBox="1"/>
              <p:nvPr/>
            </p:nvSpPr>
            <p:spPr>
              <a:xfrm>
                <a:off x="263352" y="3628261"/>
                <a:ext cx="4117549" cy="853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CL" sz="2200" i="1">
                              <a:latin typeface="Cambria Math" panose="02040503050406030204" pitchFamily="18" charset="0"/>
                            </a:rPr>
                          </m:ctrlPr>
                        </m:fPr>
                        <m:num>
                          <m:sSub>
                            <m:sSubPr>
                              <m:ctrlPr>
                                <a:rPr lang="es-CL" sz="2200" i="1">
                                  <a:latin typeface="Cambria Math" panose="02040503050406030204" pitchFamily="18" charset="0"/>
                                </a:rPr>
                              </m:ctrlPr>
                            </m:sSubPr>
                            <m:e>
                              <m:r>
                                <a:rPr lang="es-CL" sz="2200" i="1">
                                  <a:latin typeface="Cambria Math" panose="02040503050406030204" pitchFamily="18" charset="0"/>
                                </a:rPr>
                                <m:t>  </m:t>
                              </m:r>
                              <m:r>
                                <a:rPr lang="es-CL" sz="2200" i="1">
                                  <a:latin typeface="Cambria Math" panose="02040503050406030204" pitchFamily="18" charset="0"/>
                                </a:rPr>
                                <m:t>𝑝</m:t>
                              </m:r>
                            </m:e>
                            <m:sub>
                              <m:r>
                                <a:rPr lang="es-CL" sz="2200" i="1">
                                  <a:latin typeface="Cambria Math" panose="02040503050406030204" pitchFamily="18" charset="0"/>
                                </a:rPr>
                                <m:t>1</m:t>
                              </m:r>
                            </m:sub>
                          </m:sSub>
                        </m:num>
                        <m:den>
                          <m:r>
                            <a:rPr lang="es-CL" sz="2200" i="1">
                              <a:latin typeface="Cambria Math" panose="02040503050406030204" pitchFamily="18" charset="0"/>
                              <a:ea typeface="Cambria Math" panose="02040503050406030204" pitchFamily="18" charset="0"/>
                            </a:rPr>
                            <m:t>𝛾</m:t>
                          </m:r>
                        </m:den>
                      </m:f>
                      <m:r>
                        <a:rPr lang="es-CL" sz="2200" i="1">
                          <a:latin typeface="Cambria Math" panose="02040503050406030204" pitchFamily="18" charset="0"/>
                          <a:ea typeface="Cambria Math" panose="02040503050406030204" pitchFamily="18" charset="0"/>
                        </a:rPr>
                        <m:t>−</m:t>
                      </m:r>
                      <m:f>
                        <m:fPr>
                          <m:ctrlPr>
                            <a:rPr lang="es-CL" sz="2200" i="1">
                              <a:latin typeface="Cambria Math" panose="02040503050406030204" pitchFamily="18" charset="0"/>
                            </a:rPr>
                          </m:ctrlPr>
                        </m:fPr>
                        <m:num>
                          <m:sSub>
                            <m:sSubPr>
                              <m:ctrlPr>
                                <a:rPr lang="es-CL" sz="2200" i="1">
                                  <a:latin typeface="Cambria Math" panose="02040503050406030204" pitchFamily="18" charset="0"/>
                                </a:rPr>
                              </m:ctrlPr>
                            </m:sSubPr>
                            <m:e>
                              <m:r>
                                <a:rPr lang="es-CL" sz="2200" i="1">
                                  <a:latin typeface="Cambria Math" panose="02040503050406030204" pitchFamily="18" charset="0"/>
                                </a:rPr>
                                <m:t>𝑝</m:t>
                              </m:r>
                            </m:e>
                            <m:sub>
                              <m:r>
                                <a:rPr lang="es-CL" sz="2200" i="1">
                                  <a:latin typeface="Cambria Math" panose="02040503050406030204" pitchFamily="18" charset="0"/>
                                </a:rPr>
                                <m:t>2</m:t>
                              </m:r>
                            </m:sub>
                          </m:sSub>
                        </m:num>
                        <m:den>
                          <m:r>
                            <a:rPr lang="es-CL" sz="2200" i="1">
                              <a:latin typeface="Cambria Math" panose="02040503050406030204" pitchFamily="18" charset="0"/>
                              <a:ea typeface="Cambria Math" panose="02040503050406030204" pitchFamily="18" charset="0"/>
                            </a:rPr>
                            <m:t>𝛾</m:t>
                          </m:r>
                        </m:den>
                      </m:f>
                      <m:r>
                        <a:rPr lang="es-CL" sz="2200">
                          <a:latin typeface="Cambria Math" panose="02040503050406030204" pitchFamily="18" charset="0"/>
                        </a:rPr>
                        <m:t>−</m:t>
                      </m:r>
                      <m:r>
                        <a:rPr lang="es-CL" sz="2200" i="1">
                          <a:latin typeface="Cambria Math" panose="02040503050406030204" pitchFamily="18" charset="0"/>
                        </a:rPr>
                        <m:t>𝐻</m:t>
                      </m:r>
                      <m:r>
                        <a:rPr lang="es-CL" sz="2200">
                          <a:latin typeface="Cambria Math" panose="02040503050406030204" pitchFamily="18" charset="0"/>
                        </a:rPr>
                        <m:t>=</m:t>
                      </m:r>
                      <m:d>
                        <m:dPr>
                          <m:ctrlPr>
                            <a:rPr lang="es-CL" sz="2200" i="1">
                              <a:latin typeface="Cambria Math" panose="02040503050406030204" pitchFamily="18" charset="0"/>
                            </a:rPr>
                          </m:ctrlPr>
                        </m:dPr>
                        <m:e>
                          <m:f>
                            <m:fPr>
                              <m:ctrlPr>
                                <a:rPr lang="es-CL" sz="2200" i="1">
                                  <a:latin typeface="Cambria Math" panose="02040503050406030204" pitchFamily="18" charset="0"/>
                                </a:rPr>
                              </m:ctrlPr>
                            </m:fPr>
                            <m:num>
                              <m:sSub>
                                <m:sSubPr>
                                  <m:ctrlPr>
                                    <a:rPr lang="es-CL" sz="2200" i="1">
                                      <a:latin typeface="Cambria Math" panose="02040503050406030204" pitchFamily="18" charset="0"/>
                                    </a:rPr>
                                  </m:ctrlPr>
                                </m:sSubPr>
                                <m:e>
                                  <m:r>
                                    <a:rPr lang="es-CL" sz="2200" i="1">
                                      <a:latin typeface="Cambria Math" panose="02040503050406030204" pitchFamily="18" charset="0"/>
                                      <a:ea typeface="Cambria Math" panose="02040503050406030204" pitchFamily="18" charset="0"/>
                                    </a:rPr>
                                    <m:t>𝛾</m:t>
                                  </m:r>
                                </m:e>
                                <m:sub>
                                  <m:r>
                                    <a:rPr lang="es-CL" sz="2200" i="1">
                                      <a:latin typeface="Cambria Math" panose="02040503050406030204" pitchFamily="18" charset="0"/>
                                    </a:rPr>
                                    <m:t>𝑚</m:t>
                                  </m:r>
                                </m:sub>
                              </m:sSub>
                            </m:num>
                            <m:den>
                              <m:r>
                                <a:rPr lang="es-CL" sz="2200" i="1">
                                  <a:latin typeface="Cambria Math" panose="02040503050406030204" pitchFamily="18" charset="0"/>
                                  <a:ea typeface="Cambria Math" panose="02040503050406030204" pitchFamily="18" charset="0"/>
                                </a:rPr>
                                <m:t>𝛾</m:t>
                              </m:r>
                            </m:den>
                          </m:f>
                          <m:r>
                            <a:rPr lang="es-CL" sz="2200" i="1">
                              <a:latin typeface="Cambria Math" panose="02040503050406030204" pitchFamily="18" charset="0"/>
                            </a:rPr>
                            <m:t>−1</m:t>
                          </m:r>
                        </m:e>
                      </m:d>
                      <m:r>
                        <a:rPr lang="es-CL" sz="2200" dirty="0">
                          <a:latin typeface="Cambria Math" panose="02040503050406030204" pitchFamily="18" charset="0"/>
                          <a:ea typeface="Cambria Math" panose="02040503050406030204" pitchFamily="18" charset="0"/>
                        </a:rPr>
                        <m:t>∆ </m:t>
                      </m:r>
                      <m:r>
                        <m:rPr>
                          <m:sty m:val="p"/>
                        </m:rPr>
                        <a:rPr lang="es-CL" sz="2200" dirty="0">
                          <a:latin typeface="Cambria Math" panose="02040503050406030204" pitchFamily="18" charset="0"/>
                          <a:ea typeface="Cambria Math" panose="02040503050406030204" pitchFamily="18" charset="0"/>
                        </a:rPr>
                        <m:t>h</m:t>
                      </m:r>
                    </m:oMath>
                  </m:oMathPara>
                </a14:m>
                <a:endParaRPr lang="es-CL" sz="2200" dirty="0"/>
              </a:p>
            </p:txBody>
          </p:sp>
        </mc:Choice>
        <mc:Fallback xmlns="">
          <p:sp>
            <p:nvSpPr>
              <p:cNvPr id="17" name="CuadroTexto 16">
                <a:extLst>
                  <a:ext uri="{FF2B5EF4-FFF2-40B4-BE49-F238E27FC236}">
                    <a16:creationId xmlns:a16="http://schemas.microsoft.com/office/drawing/2014/main" id="{764194BD-DC59-C62A-4854-37F20C3B05E1}"/>
                  </a:ext>
                </a:extLst>
              </p:cNvPr>
              <p:cNvSpPr txBox="1">
                <a:spLocks noRot="1" noChangeAspect="1" noMove="1" noResize="1" noEditPoints="1" noAdjustHandles="1" noChangeArrowheads="1" noChangeShapeType="1" noTextEdit="1"/>
              </p:cNvSpPr>
              <p:nvPr/>
            </p:nvSpPr>
            <p:spPr>
              <a:xfrm>
                <a:off x="263352" y="3628261"/>
                <a:ext cx="4117549" cy="853054"/>
              </a:xfrm>
              <a:prstGeom prst="rect">
                <a:avLst/>
              </a:prstGeom>
              <a:blipFill>
                <a:blip r:embed="rId3"/>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31A5B1B-EB2C-BB03-49D8-55E54CF28167}"/>
                  </a:ext>
                </a:extLst>
              </p:cNvPr>
              <p:cNvSpPr txBox="1"/>
              <p:nvPr/>
            </p:nvSpPr>
            <p:spPr>
              <a:xfrm>
                <a:off x="7272353" y="2970030"/>
                <a:ext cx="3759201" cy="17263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L" sz="2200" i="1">
                              <a:latin typeface="Cambria Math" panose="02040503050406030204" pitchFamily="18" charset="0"/>
                            </a:rPr>
                          </m:ctrlPr>
                        </m:sSubPr>
                        <m:e>
                          <m:r>
                            <a:rPr lang="es-CL" sz="2200" i="1">
                              <a:latin typeface="Cambria Math" panose="02040503050406030204" pitchFamily="18" charset="0"/>
                            </a:rPr>
                            <m:t>𝑈</m:t>
                          </m:r>
                        </m:e>
                        <m:sub>
                          <m:r>
                            <a:rPr lang="es-CL" sz="2200" i="1">
                              <a:latin typeface="Cambria Math" panose="02040503050406030204" pitchFamily="18" charset="0"/>
                            </a:rPr>
                            <m:t>2</m:t>
                          </m:r>
                        </m:sub>
                      </m:sSub>
                      <m:r>
                        <a:rPr lang="es-CL" sz="2200" i="1">
                          <a:latin typeface="Cambria Math" panose="02040503050406030204" pitchFamily="18" charset="0"/>
                        </a:rPr>
                        <m:t>=</m:t>
                      </m:r>
                      <m:rad>
                        <m:radPr>
                          <m:degHide m:val="on"/>
                          <m:ctrlPr>
                            <a:rPr lang="es-CL" sz="2200" i="1">
                              <a:latin typeface="Cambria Math" panose="02040503050406030204" pitchFamily="18" charset="0"/>
                            </a:rPr>
                          </m:ctrlPr>
                        </m:radPr>
                        <m:deg/>
                        <m:e>
                          <m:f>
                            <m:fPr>
                              <m:ctrlPr>
                                <a:rPr lang="es-CL" sz="2200" i="1">
                                  <a:latin typeface="Cambria Math" panose="02040503050406030204" pitchFamily="18" charset="0"/>
                                </a:rPr>
                              </m:ctrlPr>
                            </m:fPr>
                            <m:num>
                              <m:r>
                                <a:rPr lang="es-CL" sz="2200" i="1">
                                  <a:latin typeface="Cambria Math" panose="02040503050406030204" pitchFamily="18" charset="0"/>
                                </a:rPr>
                                <m:t>2</m:t>
                              </m:r>
                              <m:r>
                                <a:rPr lang="es-CL" sz="2200" i="1">
                                  <a:latin typeface="Cambria Math" panose="02040503050406030204" pitchFamily="18" charset="0"/>
                                </a:rPr>
                                <m:t>𝑔</m:t>
                              </m:r>
                              <m:d>
                                <m:dPr>
                                  <m:ctrlPr>
                                    <a:rPr lang="es-CL" sz="2200" i="1">
                                      <a:latin typeface="Cambria Math" panose="02040503050406030204" pitchFamily="18" charset="0"/>
                                    </a:rPr>
                                  </m:ctrlPr>
                                </m:dPr>
                                <m:e>
                                  <m:f>
                                    <m:fPr>
                                      <m:ctrlPr>
                                        <a:rPr lang="es-CL" sz="2200" i="1">
                                          <a:latin typeface="Cambria Math" panose="02040503050406030204" pitchFamily="18" charset="0"/>
                                        </a:rPr>
                                      </m:ctrlPr>
                                    </m:fPr>
                                    <m:num>
                                      <m:sSub>
                                        <m:sSubPr>
                                          <m:ctrlPr>
                                            <a:rPr lang="es-CL" sz="2200" i="1">
                                              <a:latin typeface="Cambria Math" panose="02040503050406030204" pitchFamily="18" charset="0"/>
                                            </a:rPr>
                                          </m:ctrlPr>
                                        </m:sSubPr>
                                        <m:e>
                                          <m:r>
                                            <a:rPr lang="es-CL" sz="2200" i="1">
                                              <a:latin typeface="Cambria Math" panose="02040503050406030204" pitchFamily="18" charset="0"/>
                                              <a:ea typeface="Cambria Math" panose="02040503050406030204" pitchFamily="18" charset="0"/>
                                            </a:rPr>
                                            <m:t>𝛾</m:t>
                                          </m:r>
                                        </m:e>
                                        <m:sub>
                                          <m:r>
                                            <a:rPr lang="es-CL" sz="2200" i="1">
                                              <a:latin typeface="Cambria Math" panose="02040503050406030204" pitchFamily="18" charset="0"/>
                                            </a:rPr>
                                            <m:t>𝑚</m:t>
                                          </m:r>
                                        </m:sub>
                                      </m:sSub>
                                    </m:num>
                                    <m:den>
                                      <m:r>
                                        <a:rPr lang="es-CL" sz="2200" i="1">
                                          <a:latin typeface="Cambria Math" panose="02040503050406030204" pitchFamily="18" charset="0"/>
                                          <a:ea typeface="Cambria Math" panose="02040503050406030204" pitchFamily="18" charset="0"/>
                                        </a:rPr>
                                        <m:t>𝛾</m:t>
                                      </m:r>
                                    </m:den>
                                  </m:f>
                                  <m:r>
                                    <a:rPr lang="es-CL" sz="2200" i="1">
                                      <a:latin typeface="Cambria Math" panose="02040503050406030204" pitchFamily="18" charset="0"/>
                                    </a:rPr>
                                    <m:t>−1</m:t>
                                  </m:r>
                                </m:e>
                              </m:d>
                              <m:r>
                                <a:rPr lang="es-CL" sz="2200" dirty="0">
                                  <a:latin typeface="Cambria Math" panose="02040503050406030204" pitchFamily="18" charset="0"/>
                                  <a:ea typeface="Cambria Math" panose="02040503050406030204" pitchFamily="18" charset="0"/>
                                </a:rPr>
                                <m:t>∆ </m:t>
                              </m:r>
                              <m:r>
                                <m:rPr>
                                  <m:sty m:val="p"/>
                                </m:rPr>
                                <a:rPr lang="es-CL" sz="2200" dirty="0">
                                  <a:latin typeface="Cambria Math" panose="02040503050406030204" pitchFamily="18" charset="0"/>
                                  <a:ea typeface="Cambria Math" panose="02040503050406030204" pitchFamily="18" charset="0"/>
                                </a:rPr>
                                <m:t>h</m:t>
                              </m:r>
                            </m:num>
                            <m:den>
                              <m:r>
                                <a:rPr lang="es-CL" sz="2200" i="1">
                                  <a:latin typeface="Cambria Math" panose="02040503050406030204" pitchFamily="18" charset="0"/>
                                </a:rPr>
                                <m:t>1−</m:t>
                              </m:r>
                              <m:sSup>
                                <m:sSupPr>
                                  <m:ctrlPr>
                                    <a:rPr lang="es-CL" sz="2200" i="1">
                                      <a:latin typeface="Cambria Math" panose="02040503050406030204" pitchFamily="18" charset="0"/>
                                    </a:rPr>
                                  </m:ctrlPr>
                                </m:sSupPr>
                                <m:e>
                                  <m:d>
                                    <m:dPr>
                                      <m:ctrlPr>
                                        <a:rPr lang="es-CL" sz="2200" i="1">
                                          <a:latin typeface="Cambria Math" panose="02040503050406030204" pitchFamily="18" charset="0"/>
                                        </a:rPr>
                                      </m:ctrlPr>
                                    </m:dPr>
                                    <m:e>
                                      <m:f>
                                        <m:fPr>
                                          <m:ctrlPr>
                                            <a:rPr lang="es-CL" sz="2200" i="1">
                                              <a:latin typeface="Cambria Math" panose="02040503050406030204" pitchFamily="18" charset="0"/>
                                            </a:rPr>
                                          </m:ctrlPr>
                                        </m:fPr>
                                        <m:num>
                                          <m:sSub>
                                            <m:sSubPr>
                                              <m:ctrlPr>
                                                <a:rPr lang="es-CL" sz="2200" i="1">
                                                  <a:latin typeface="Cambria Math" panose="02040503050406030204" pitchFamily="18" charset="0"/>
                                                </a:rPr>
                                              </m:ctrlPr>
                                            </m:sSubPr>
                                            <m:e>
                                              <m:r>
                                                <a:rPr lang="es-CL" sz="2200" i="1">
                                                  <a:latin typeface="Cambria Math" panose="02040503050406030204" pitchFamily="18" charset="0"/>
                                                  <a:ea typeface="Cambria Math" panose="02040503050406030204" pitchFamily="18" charset="0"/>
                                                </a:rPr>
                                                <m:t>𝜔</m:t>
                                              </m:r>
                                            </m:e>
                                            <m:sub>
                                              <m:r>
                                                <a:rPr lang="es-CL" sz="2200" i="1">
                                                  <a:latin typeface="Cambria Math" panose="02040503050406030204" pitchFamily="18" charset="0"/>
                                                </a:rPr>
                                                <m:t>2</m:t>
                                              </m:r>
                                            </m:sub>
                                          </m:sSub>
                                        </m:num>
                                        <m:den>
                                          <m:sSub>
                                            <m:sSubPr>
                                              <m:ctrlPr>
                                                <a:rPr lang="es-CL" sz="2200" i="1">
                                                  <a:latin typeface="Cambria Math" panose="02040503050406030204" pitchFamily="18" charset="0"/>
                                                </a:rPr>
                                              </m:ctrlPr>
                                            </m:sSubPr>
                                            <m:e>
                                              <m:r>
                                                <a:rPr lang="es-CL" sz="2200" i="1">
                                                  <a:latin typeface="Cambria Math" panose="02040503050406030204" pitchFamily="18" charset="0"/>
                                                  <a:ea typeface="Cambria Math" panose="02040503050406030204" pitchFamily="18" charset="0"/>
                                                </a:rPr>
                                                <m:t>𝜔</m:t>
                                              </m:r>
                                            </m:e>
                                            <m:sub>
                                              <m:r>
                                                <a:rPr lang="es-CL" sz="2200" i="1">
                                                  <a:latin typeface="Cambria Math" panose="02040503050406030204" pitchFamily="18" charset="0"/>
                                                </a:rPr>
                                                <m:t>1</m:t>
                                              </m:r>
                                            </m:sub>
                                          </m:sSub>
                                        </m:den>
                                      </m:f>
                                    </m:e>
                                  </m:d>
                                </m:e>
                                <m:sup>
                                  <m:r>
                                    <a:rPr lang="es-CL" sz="2200" i="1">
                                      <a:latin typeface="Cambria Math" panose="02040503050406030204" pitchFamily="18" charset="0"/>
                                    </a:rPr>
                                    <m:t>2</m:t>
                                  </m:r>
                                </m:sup>
                              </m:sSup>
                            </m:den>
                          </m:f>
                        </m:e>
                      </m:rad>
                    </m:oMath>
                  </m:oMathPara>
                </a14:m>
                <a:endParaRPr lang="es-CL" sz="2200" dirty="0"/>
              </a:p>
            </p:txBody>
          </p:sp>
        </mc:Choice>
        <mc:Fallback xmlns="">
          <p:sp>
            <p:nvSpPr>
              <p:cNvPr id="18" name="CuadroTexto 17">
                <a:extLst>
                  <a:ext uri="{FF2B5EF4-FFF2-40B4-BE49-F238E27FC236}">
                    <a16:creationId xmlns:a16="http://schemas.microsoft.com/office/drawing/2014/main" id="{E31A5B1B-EB2C-BB03-49D8-55E54CF28167}"/>
                  </a:ext>
                </a:extLst>
              </p:cNvPr>
              <p:cNvSpPr txBox="1">
                <a:spLocks noRot="1" noChangeAspect="1" noMove="1" noResize="1" noEditPoints="1" noAdjustHandles="1" noChangeArrowheads="1" noChangeShapeType="1" noTextEdit="1"/>
              </p:cNvSpPr>
              <p:nvPr/>
            </p:nvSpPr>
            <p:spPr>
              <a:xfrm>
                <a:off x="7272353" y="2970030"/>
                <a:ext cx="3759201" cy="1726306"/>
              </a:xfrm>
              <a:prstGeom prst="rect">
                <a:avLst/>
              </a:prstGeom>
              <a:blipFill>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17F97883-B2CA-1973-3C3A-E9466ABFA0F7}"/>
                  </a:ext>
                </a:extLst>
              </p:cNvPr>
              <p:cNvSpPr txBox="1"/>
              <p:nvPr/>
            </p:nvSpPr>
            <p:spPr>
              <a:xfrm>
                <a:off x="263352" y="4688949"/>
                <a:ext cx="4863602" cy="917880"/>
              </a:xfrm>
              <a:prstGeom prst="rect">
                <a:avLst/>
              </a:prstGeom>
              <a:noFill/>
            </p:spPr>
            <p:txBody>
              <a:bodyPr wrap="square">
                <a:spAutoFit/>
              </a:bodyPr>
              <a:lstStyle/>
              <a:p>
                <a14:m>
                  <m:oMath xmlns:m="http://schemas.openxmlformats.org/officeDocument/2006/math">
                    <m:r>
                      <a:rPr lang="es-CL" sz="2400" i="1">
                        <a:latin typeface="Cambria Math" panose="02040503050406030204" pitchFamily="18" charset="0"/>
                      </a:rPr>
                      <m:t>𝑄</m:t>
                    </m:r>
                    <m:r>
                      <a:rPr lang="es-CL" sz="2400" i="1">
                        <a:latin typeface="Cambria Math" panose="02040503050406030204" pitchFamily="18" charset="0"/>
                      </a:rPr>
                      <m:t>=</m:t>
                    </m:r>
                    <m:f>
                      <m:fPr>
                        <m:ctrlPr>
                          <a:rPr lang="es-CL" sz="2400" i="1">
                            <a:latin typeface="Cambria Math" panose="02040503050406030204" pitchFamily="18" charset="0"/>
                          </a:rPr>
                        </m:ctrlPr>
                      </m:fPr>
                      <m:num>
                        <m:r>
                          <a:rPr lang="es-CL" sz="2400" i="1">
                            <a:latin typeface="Cambria Math" panose="02040503050406030204" pitchFamily="18" charset="0"/>
                          </a:rPr>
                          <m:t>𝐾</m:t>
                        </m:r>
                      </m:num>
                      <m:den>
                        <m:rad>
                          <m:radPr>
                            <m:degHide m:val="on"/>
                            <m:ctrlPr>
                              <a:rPr lang="es-CL" sz="2400" i="1">
                                <a:latin typeface="Cambria Math" panose="02040503050406030204" pitchFamily="18" charset="0"/>
                              </a:rPr>
                            </m:ctrlPr>
                          </m:radPr>
                          <m:deg/>
                          <m:e>
                            <m:r>
                              <a:rPr lang="es-CL" sz="2400" i="1">
                                <a:latin typeface="Cambria Math" panose="02040503050406030204" pitchFamily="18" charset="0"/>
                              </a:rPr>
                              <m:t>1−</m:t>
                            </m:r>
                            <m:sSup>
                              <m:sSupPr>
                                <m:ctrlPr>
                                  <a:rPr lang="es-CL" sz="2400" i="1">
                                    <a:latin typeface="Cambria Math" panose="02040503050406030204" pitchFamily="18" charset="0"/>
                                  </a:rPr>
                                </m:ctrlPr>
                              </m:sSupPr>
                              <m:e>
                                <m:d>
                                  <m:dPr>
                                    <m:ctrlPr>
                                      <a:rPr lang="es-CL" sz="2400" i="1">
                                        <a:latin typeface="Cambria Math" panose="02040503050406030204" pitchFamily="18" charset="0"/>
                                      </a:rPr>
                                    </m:ctrlPr>
                                  </m:dPr>
                                  <m:e>
                                    <m:f>
                                      <m:fPr>
                                        <m:ctrlPr>
                                          <a:rPr lang="es-CL" sz="2400" i="1">
                                            <a:latin typeface="Cambria Math" panose="02040503050406030204" pitchFamily="18" charset="0"/>
                                          </a:rPr>
                                        </m:ctrlPr>
                                      </m:fPr>
                                      <m:num>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rPr>
                                              <m:t>2</m:t>
                                            </m:r>
                                          </m:sub>
                                        </m:sSub>
                                      </m:num>
                                      <m:den>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rPr>
                                              <m:t>1</m:t>
                                            </m:r>
                                          </m:sub>
                                        </m:sSub>
                                      </m:den>
                                    </m:f>
                                  </m:e>
                                </m:d>
                              </m:e>
                              <m:sup>
                                <m:r>
                                  <a:rPr lang="es-CL" sz="2400" i="1">
                                    <a:latin typeface="Cambria Math" panose="02040503050406030204" pitchFamily="18" charset="0"/>
                                  </a:rPr>
                                  <m:t>2</m:t>
                                </m:r>
                              </m:sup>
                            </m:sSup>
                          </m:e>
                        </m:rad>
                      </m:den>
                    </m:f>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ea typeface="Cambria Math" panose="02040503050406030204" pitchFamily="18" charset="0"/>
                          </a:rPr>
                          <m:t>2</m:t>
                        </m:r>
                      </m:sub>
                    </m:sSub>
                  </m:oMath>
                </a14:m>
                <a:r>
                  <a:rPr lang="es-CL" sz="2400" dirty="0"/>
                  <a:t> </a:t>
                </a:r>
                <a14:m>
                  <m:oMath xmlns:m="http://schemas.openxmlformats.org/officeDocument/2006/math">
                    <m:rad>
                      <m:radPr>
                        <m:degHide m:val="on"/>
                        <m:ctrlPr>
                          <a:rPr lang="es-CL" sz="2400" i="1">
                            <a:latin typeface="Cambria Math" panose="02040503050406030204" pitchFamily="18" charset="0"/>
                          </a:rPr>
                        </m:ctrlPr>
                      </m:radPr>
                      <m:deg/>
                      <m:e>
                        <m:r>
                          <a:rPr lang="es-CL" sz="2400" i="1">
                            <a:latin typeface="Cambria Math" panose="02040503050406030204" pitchFamily="18" charset="0"/>
                          </a:rPr>
                          <m:t>2</m:t>
                        </m:r>
                        <m:r>
                          <a:rPr lang="es-CL" sz="2400" i="1">
                            <a:latin typeface="Cambria Math" panose="02040503050406030204" pitchFamily="18" charset="0"/>
                          </a:rPr>
                          <m:t>𝑔</m:t>
                        </m:r>
                        <m:d>
                          <m:dPr>
                            <m:ctrlPr>
                              <a:rPr lang="es-CL" sz="2400" i="1">
                                <a:latin typeface="Cambria Math" panose="02040503050406030204" pitchFamily="18" charset="0"/>
                              </a:rPr>
                            </m:ctrlPr>
                          </m:dPr>
                          <m:e>
                            <m:f>
                              <m:fPr>
                                <m:ctrlPr>
                                  <a:rPr lang="es-CL" sz="2400" i="1">
                                    <a:latin typeface="Cambria Math" panose="02040503050406030204" pitchFamily="18" charset="0"/>
                                  </a:rPr>
                                </m:ctrlPr>
                              </m:fPr>
                              <m:num>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𝛾</m:t>
                                    </m:r>
                                  </m:e>
                                  <m:sub>
                                    <m:r>
                                      <a:rPr lang="es-CL" sz="2400" i="1">
                                        <a:latin typeface="Cambria Math" panose="02040503050406030204" pitchFamily="18" charset="0"/>
                                      </a:rPr>
                                      <m:t>𝑚</m:t>
                                    </m:r>
                                  </m:sub>
                                </m:sSub>
                              </m:num>
                              <m:den>
                                <m:r>
                                  <a:rPr lang="es-CL" sz="2400" i="1">
                                    <a:latin typeface="Cambria Math" panose="02040503050406030204" pitchFamily="18" charset="0"/>
                                    <a:ea typeface="Cambria Math" panose="02040503050406030204" pitchFamily="18" charset="0"/>
                                  </a:rPr>
                                  <m:t>𝛾</m:t>
                                </m:r>
                              </m:den>
                            </m:f>
                            <m:r>
                              <a:rPr lang="es-CL" sz="2400" i="1">
                                <a:latin typeface="Cambria Math" panose="02040503050406030204" pitchFamily="18" charset="0"/>
                              </a:rPr>
                              <m:t>−1</m:t>
                            </m:r>
                          </m:e>
                        </m:d>
                        <m:r>
                          <a:rPr lang="es-CL" sz="2400" dirty="0">
                            <a:latin typeface="Cambria Math" panose="02040503050406030204" pitchFamily="18" charset="0"/>
                            <a:ea typeface="Cambria Math" panose="02040503050406030204" pitchFamily="18" charset="0"/>
                          </a:rPr>
                          <m:t>∆ </m:t>
                        </m:r>
                        <m:r>
                          <m:rPr>
                            <m:sty m:val="p"/>
                          </m:rPr>
                          <a:rPr lang="es-CL" sz="2400" dirty="0">
                            <a:latin typeface="Cambria Math" panose="02040503050406030204" pitchFamily="18" charset="0"/>
                            <a:ea typeface="Cambria Math" panose="02040503050406030204" pitchFamily="18" charset="0"/>
                          </a:rPr>
                          <m:t>h</m:t>
                        </m:r>
                      </m:e>
                    </m:rad>
                  </m:oMath>
                </a14:m>
                <a:endParaRPr lang="es-CL" sz="2400" dirty="0"/>
              </a:p>
            </p:txBody>
          </p:sp>
        </mc:Choice>
        <mc:Fallback xmlns="">
          <p:sp>
            <p:nvSpPr>
              <p:cNvPr id="21" name="CuadroTexto 20">
                <a:extLst>
                  <a:ext uri="{FF2B5EF4-FFF2-40B4-BE49-F238E27FC236}">
                    <a16:creationId xmlns:a16="http://schemas.microsoft.com/office/drawing/2014/main" id="{17F97883-B2CA-1973-3C3A-E9466ABFA0F7}"/>
                  </a:ext>
                </a:extLst>
              </p:cNvPr>
              <p:cNvSpPr txBox="1">
                <a:spLocks noRot="1" noChangeAspect="1" noMove="1" noResize="1" noEditPoints="1" noAdjustHandles="1" noChangeArrowheads="1" noChangeShapeType="1" noTextEdit="1"/>
              </p:cNvSpPr>
              <p:nvPr/>
            </p:nvSpPr>
            <p:spPr>
              <a:xfrm>
                <a:off x="263352" y="4688949"/>
                <a:ext cx="4863602" cy="917880"/>
              </a:xfrm>
              <a:prstGeom prst="rect">
                <a:avLst/>
              </a:prstGeom>
              <a:blipFill>
                <a:blip r:embed="rId5"/>
                <a:stretch>
                  <a:fillRect b="-1325"/>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F5CC13BE-4DE9-B5F2-7566-75CE167F072B}"/>
                  </a:ext>
                </a:extLst>
              </p:cNvPr>
              <p:cNvSpPr txBox="1"/>
              <p:nvPr/>
            </p:nvSpPr>
            <p:spPr>
              <a:xfrm>
                <a:off x="469370" y="171877"/>
                <a:ext cx="2664296" cy="14586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ea typeface="Cambria Math" panose="02040503050406030204" pitchFamily="18" charset="0"/>
                        </a:rPr>
                        <m:t>𝑚</m:t>
                      </m:r>
                      <m:r>
                        <a:rPr lang="es-ES" sz="2200" b="0" i="1" smtClean="0">
                          <a:latin typeface="Cambria Math" panose="02040503050406030204" pitchFamily="18" charset="0"/>
                          <a:ea typeface="Cambria Math" panose="02040503050406030204" pitchFamily="18" charset="0"/>
                        </a:rPr>
                        <m:t>=</m:t>
                      </m:r>
                      <m:f>
                        <m:fPr>
                          <m:ctrlPr>
                            <a:rPr lang="es-CL" sz="2200" i="1" smtClean="0">
                              <a:latin typeface="Cambria Math" panose="02040503050406030204" pitchFamily="18" charset="0"/>
                              <a:ea typeface="Cambria Math" panose="02040503050406030204" pitchFamily="18" charset="0"/>
                            </a:rPr>
                          </m:ctrlPr>
                        </m:fPr>
                        <m:num>
                          <m:r>
                            <a:rPr lang="es-ES" sz="2200" i="1">
                              <a:latin typeface="Cambria Math" panose="02040503050406030204" pitchFamily="18" charset="0"/>
                              <a:ea typeface="Cambria Math" panose="02040503050406030204" pitchFamily="18" charset="0"/>
                            </a:rPr>
                            <m:t>𝐾</m:t>
                          </m:r>
                        </m:num>
                        <m:den>
                          <m:rad>
                            <m:radPr>
                              <m:degHide m:val="on"/>
                              <m:ctrlPr>
                                <a:rPr lang="es-CL" sz="2200" i="1" smtClean="0">
                                  <a:latin typeface="Cambria Math" panose="02040503050406030204" pitchFamily="18" charset="0"/>
                                  <a:ea typeface="Cambria Math" panose="02040503050406030204" pitchFamily="18" charset="0"/>
                                </a:rPr>
                              </m:ctrlPr>
                            </m:radPr>
                            <m:deg/>
                            <m:e>
                              <m:r>
                                <a:rPr lang="es-CL" sz="2200" i="1">
                                  <a:latin typeface="Cambria Math" panose="02040503050406030204" pitchFamily="18" charset="0"/>
                                  <a:ea typeface="Cambria Math" panose="02040503050406030204" pitchFamily="18" charset="0"/>
                                </a:rPr>
                                <m:t>1−</m:t>
                              </m:r>
                              <m:sSup>
                                <m:sSupPr>
                                  <m:ctrlPr>
                                    <a:rPr lang="es-CL" sz="2200" i="1">
                                      <a:latin typeface="Cambria Math" panose="02040503050406030204" pitchFamily="18" charset="0"/>
                                      <a:ea typeface="Cambria Math" panose="02040503050406030204" pitchFamily="18" charset="0"/>
                                    </a:rPr>
                                  </m:ctrlPr>
                                </m:sSupPr>
                                <m:e>
                                  <m:d>
                                    <m:dPr>
                                      <m:ctrlPr>
                                        <a:rPr lang="es-CL" sz="2200" i="1">
                                          <a:latin typeface="Cambria Math" panose="02040503050406030204" pitchFamily="18" charset="0"/>
                                          <a:ea typeface="Cambria Math" panose="02040503050406030204" pitchFamily="18" charset="0"/>
                                        </a:rPr>
                                      </m:ctrlPr>
                                    </m:dPr>
                                    <m:e>
                                      <m:f>
                                        <m:fPr>
                                          <m:ctrlPr>
                                            <a:rPr lang="es-CL" sz="2200" i="1">
                                              <a:latin typeface="Cambria Math" panose="02040503050406030204" pitchFamily="18" charset="0"/>
                                              <a:ea typeface="Cambria Math" panose="02040503050406030204" pitchFamily="18" charset="0"/>
                                            </a:rPr>
                                          </m:ctrlPr>
                                        </m:fPr>
                                        <m:num>
                                          <m:sSub>
                                            <m:sSubPr>
                                              <m:ctrlPr>
                                                <a:rPr lang="es-CL" sz="2200" i="1">
                                                  <a:latin typeface="Cambria Math" panose="02040503050406030204" pitchFamily="18" charset="0"/>
                                                  <a:ea typeface="Cambria Math" panose="02040503050406030204" pitchFamily="18" charset="0"/>
                                                </a:rPr>
                                              </m:ctrlPr>
                                            </m:sSubPr>
                                            <m:e>
                                              <m:r>
                                                <a:rPr lang="es-CL" sz="2200" i="1">
                                                  <a:latin typeface="Cambria Math" panose="02040503050406030204" pitchFamily="18" charset="0"/>
                                                  <a:ea typeface="Cambria Math" panose="02040503050406030204" pitchFamily="18" charset="0"/>
                                                </a:rPr>
                                                <m:t>𝜔</m:t>
                                              </m:r>
                                            </m:e>
                                            <m:sub>
                                              <m:r>
                                                <a:rPr lang="es-CL" sz="2200" i="1">
                                                  <a:latin typeface="Cambria Math" panose="02040503050406030204" pitchFamily="18" charset="0"/>
                                                  <a:ea typeface="Cambria Math" panose="02040503050406030204" pitchFamily="18" charset="0"/>
                                                </a:rPr>
                                                <m:t>2</m:t>
                                              </m:r>
                                            </m:sub>
                                          </m:sSub>
                                        </m:num>
                                        <m:den>
                                          <m:sSub>
                                            <m:sSubPr>
                                              <m:ctrlPr>
                                                <a:rPr lang="es-CL" sz="2200" i="1">
                                                  <a:latin typeface="Cambria Math" panose="02040503050406030204" pitchFamily="18" charset="0"/>
                                                  <a:ea typeface="Cambria Math" panose="02040503050406030204" pitchFamily="18" charset="0"/>
                                                </a:rPr>
                                              </m:ctrlPr>
                                            </m:sSubPr>
                                            <m:e>
                                              <m:r>
                                                <a:rPr lang="es-CL" sz="2200" i="1">
                                                  <a:latin typeface="Cambria Math" panose="02040503050406030204" pitchFamily="18" charset="0"/>
                                                  <a:ea typeface="Cambria Math" panose="02040503050406030204" pitchFamily="18" charset="0"/>
                                                </a:rPr>
                                                <m:t>𝜔</m:t>
                                              </m:r>
                                            </m:e>
                                            <m:sub>
                                              <m:r>
                                                <a:rPr lang="es-CL" sz="2200" i="1">
                                                  <a:latin typeface="Cambria Math" panose="02040503050406030204" pitchFamily="18" charset="0"/>
                                                  <a:ea typeface="Cambria Math" panose="02040503050406030204" pitchFamily="18" charset="0"/>
                                                </a:rPr>
                                                <m:t>1</m:t>
                                              </m:r>
                                            </m:sub>
                                          </m:sSub>
                                        </m:den>
                                      </m:f>
                                    </m:e>
                                  </m:d>
                                </m:e>
                                <m:sup>
                                  <m:r>
                                    <a:rPr lang="es-CL" sz="2200" i="1">
                                      <a:latin typeface="Cambria Math" panose="02040503050406030204" pitchFamily="18" charset="0"/>
                                      <a:ea typeface="Cambria Math" panose="02040503050406030204" pitchFamily="18" charset="0"/>
                                    </a:rPr>
                                    <m:t>2</m:t>
                                  </m:r>
                                </m:sup>
                              </m:sSup>
                            </m:e>
                          </m:rad>
                        </m:den>
                      </m:f>
                    </m:oMath>
                  </m:oMathPara>
                </a14:m>
                <a:endParaRPr lang="es-AR" sz="2200" dirty="0"/>
              </a:p>
            </p:txBody>
          </p:sp>
        </mc:Choice>
        <mc:Fallback xmlns="">
          <p:sp>
            <p:nvSpPr>
              <p:cNvPr id="3" name="CuadroTexto 2">
                <a:extLst>
                  <a:ext uri="{FF2B5EF4-FFF2-40B4-BE49-F238E27FC236}">
                    <a16:creationId xmlns:a16="http://schemas.microsoft.com/office/drawing/2014/main" id="{F5CC13BE-4DE9-B5F2-7566-75CE167F072B}"/>
                  </a:ext>
                </a:extLst>
              </p:cNvPr>
              <p:cNvSpPr txBox="1">
                <a:spLocks noRot="1" noChangeAspect="1" noMove="1" noResize="1" noEditPoints="1" noAdjustHandles="1" noChangeArrowheads="1" noChangeShapeType="1" noTextEdit="1"/>
              </p:cNvSpPr>
              <p:nvPr/>
            </p:nvSpPr>
            <p:spPr>
              <a:xfrm>
                <a:off x="469370" y="171877"/>
                <a:ext cx="2664296" cy="1458669"/>
              </a:xfrm>
              <a:prstGeom prst="rect">
                <a:avLst/>
              </a:prstGeom>
              <a:blipFill>
                <a:blip r:embed="rId6"/>
                <a:stretch>
                  <a:fillRect/>
                </a:stretch>
              </a:blipFill>
            </p:spPr>
            <p:txBody>
              <a:bodyPr/>
              <a:lstStyle/>
              <a:p>
                <a:r>
                  <a:rPr lang="es-AR">
                    <a:noFill/>
                  </a:rPr>
                  <a:t> </a:t>
                </a:r>
              </a:p>
            </p:txBody>
          </p:sp>
        </mc:Fallback>
      </mc:AlternateContent>
      <p:sp>
        <p:nvSpPr>
          <p:cNvPr id="5" name="CuadroTexto 4">
            <a:extLst>
              <a:ext uri="{FF2B5EF4-FFF2-40B4-BE49-F238E27FC236}">
                <a16:creationId xmlns:a16="http://schemas.microsoft.com/office/drawing/2014/main" id="{D9737668-8EA6-9F86-6085-7BB703781C99}"/>
              </a:ext>
            </a:extLst>
          </p:cNvPr>
          <p:cNvSpPr txBox="1"/>
          <p:nvPr/>
        </p:nvSpPr>
        <p:spPr>
          <a:xfrm>
            <a:off x="3503712" y="656446"/>
            <a:ext cx="8321311" cy="1015663"/>
          </a:xfrm>
          <a:prstGeom prst="rect">
            <a:avLst/>
          </a:prstGeom>
          <a:noFill/>
        </p:spPr>
        <p:txBody>
          <a:bodyPr wrap="square">
            <a:spAutoFit/>
          </a:bodyPr>
          <a:lstStyle/>
          <a:p>
            <a:pPr algn="just"/>
            <a:r>
              <a:rPr lang="es-AR" sz="2000" b="0" i="0" u="none" strike="noStrike" baseline="0" dirty="0"/>
              <a:t>El coeficiente de </a:t>
            </a:r>
            <a:r>
              <a:rPr lang="es-ES" sz="2000" b="0" i="0" u="none" strike="noStrike" baseline="0" dirty="0"/>
              <a:t>descarga K depende del Re y del cociente D</a:t>
            </a:r>
            <a:r>
              <a:rPr lang="es-ES" sz="1300" b="0" i="0" u="none" strike="noStrike" baseline="0" dirty="0"/>
              <a:t>2</a:t>
            </a:r>
            <a:r>
              <a:rPr lang="es-ES" sz="2000" b="0" i="0" u="none" strike="noStrike" baseline="0" dirty="0"/>
              <a:t>/D</a:t>
            </a:r>
            <a:r>
              <a:rPr lang="es-ES" sz="1300" b="0" i="0" u="none" strike="noStrike" baseline="0" dirty="0"/>
              <a:t>1</a:t>
            </a:r>
            <a:r>
              <a:rPr lang="es-ES" sz="2000" b="0" i="0" u="none" strike="noStrike" baseline="0" dirty="0"/>
              <a:t>, y el fabricante entrega una curva en la cual se puede extraer dicho valor en función de las dimensiones geométricas del Venturi</a:t>
            </a:r>
            <a:r>
              <a:rPr lang="es-ES" sz="2000" b="0" i="0" u="none" strike="noStrike" baseline="0" dirty="0">
                <a:latin typeface="Arial" panose="020B0604020202020204" pitchFamily="34" charset="0"/>
              </a:rPr>
              <a:t>.</a:t>
            </a:r>
            <a:endParaRPr lang="es-AR" sz="2000" dirty="0"/>
          </a:p>
        </p:txBody>
      </p:sp>
      <p:sp>
        <p:nvSpPr>
          <p:cNvPr id="9" name="CuadroTexto 8">
            <a:extLst>
              <a:ext uri="{FF2B5EF4-FFF2-40B4-BE49-F238E27FC236}">
                <a16:creationId xmlns:a16="http://schemas.microsoft.com/office/drawing/2014/main" id="{08E4CF96-058A-8035-1CE1-4B95EE0094CE}"/>
              </a:ext>
            </a:extLst>
          </p:cNvPr>
          <p:cNvSpPr txBox="1"/>
          <p:nvPr/>
        </p:nvSpPr>
        <p:spPr>
          <a:xfrm>
            <a:off x="263352" y="1802580"/>
            <a:ext cx="11665296" cy="1323439"/>
          </a:xfrm>
          <a:prstGeom prst="rect">
            <a:avLst/>
          </a:prstGeom>
          <a:noFill/>
        </p:spPr>
        <p:txBody>
          <a:bodyPr wrap="square">
            <a:spAutoFit/>
          </a:bodyPr>
          <a:lstStyle/>
          <a:p>
            <a:pPr algn="l"/>
            <a:r>
              <a:rPr lang="es-ES" sz="2000" b="0" i="0" u="none" strike="noStrike" baseline="0" dirty="0"/>
              <a:t>Se puede suponer que el </a:t>
            </a:r>
            <a:r>
              <a:rPr lang="es-AR" sz="2000" b="0" i="0" u="none" strike="noStrike" baseline="0" dirty="0"/>
              <a:t>valor de K es aproximadamente 0,99 para tubos grandes, y aproximadamente 0,97 o 0,98 para tubos </a:t>
            </a:r>
            <a:r>
              <a:rPr lang="es-ES" sz="2000" b="0" i="0" u="none" strike="noStrike" baseline="0" dirty="0"/>
              <a:t>pequeños, siempre y cuando los Re sean mayores que </a:t>
            </a:r>
            <a:r>
              <a:rPr lang="es-AR" sz="1800" b="0" i="0" u="none" strike="noStrike" baseline="0" dirty="0">
                <a:latin typeface="Arial" panose="020B0604020202020204" pitchFamily="34" charset="0"/>
              </a:rPr>
              <a:t>100000</a:t>
            </a:r>
            <a:r>
              <a:rPr lang="es-ES" sz="2000" b="0" i="0" u="none" strike="noStrike" baseline="0" dirty="0"/>
              <a:t>. </a:t>
            </a:r>
          </a:p>
          <a:p>
            <a:pPr algn="just"/>
            <a:r>
              <a:rPr lang="es-ES" sz="2000" b="0" i="0" u="none" strike="noStrike" baseline="0" dirty="0"/>
              <a:t>K puede reducirse ligeramente cuando se aumenta la rugosidad del tramo convergente con el uso o las incrustaciones.</a:t>
            </a:r>
            <a:endParaRPr lang="es-AR" sz="2000" dirty="0"/>
          </a:p>
        </p:txBody>
      </p:sp>
      <p:pic>
        <p:nvPicPr>
          <p:cNvPr id="10" name="Imagen 9">
            <a:extLst>
              <a:ext uri="{FF2B5EF4-FFF2-40B4-BE49-F238E27FC236}">
                <a16:creationId xmlns:a16="http://schemas.microsoft.com/office/drawing/2014/main" id="{5D7E0BE9-249B-0C1B-0DBF-6FB9CD74B40A}"/>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Lst>
          </a:blip>
          <a:srcRect l="7731" t="7273" r="6521" b="5454"/>
          <a:stretch/>
        </p:blipFill>
        <p:spPr>
          <a:xfrm>
            <a:off x="0" y="34737"/>
            <a:ext cx="8784977" cy="3456384"/>
          </a:xfrm>
          <a:prstGeom prst="rect">
            <a:avLst/>
          </a:prstGeom>
        </p:spPr>
      </p:pic>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3C174E09-C72A-72DA-048E-7AADA57AD728}"/>
                  </a:ext>
                </a:extLst>
              </p:cNvPr>
              <p:cNvSpPr txBox="1"/>
              <p:nvPr/>
            </p:nvSpPr>
            <p:spPr>
              <a:xfrm>
                <a:off x="7498259" y="4688949"/>
                <a:ext cx="4319297" cy="843885"/>
              </a:xfrm>
              <a:prstGeom prst="rect">
                <a:avLst/>
              </a:prstGeom>
              <a:noFill/>
            </p:spPr>
            <p:txBody>
              <a:bodyPr wrap="square">
                <a:spAutoFit/>
              </a:bodyPr>
              <a:lstStyle/>
              <a:p>
                <a14:m>
                  <m:oMath xmlns:m="http://schemas.openxmlformats.org/officeDocument/2006/math">
                    <m:r>
                      <a:rPr lang="es-CL" sz="2400" i="1" smtClean="0">
                        <a:latin typeface="Cambria Math" panose="02040503050406030204" pitchFamily="18" charset="0"/>
                      </a:rPr>
                      <m:t>𝑄</m:t>
                    </m:r>
                    <m:r>
                      <a:rPr lang="es-CL" sz="2400" i="1" smtClean="0">
                        <a:latin typeface="Cambria Math" panose="02040503050406030204" pitchFamily="18" charset="0"/>
                      </a:rPr>
                      <m:t>=</m:t>
                    </m:r>
                    <m:r>
                      <a:rPr lang="es-ES" sz="2400" b="0" i="1" smtClean="0">
                        <a:latin typeface="Cambria Math" panose="02040503050406030204" pitchFamily="18" charset="0"/>
                      </a:rPr>
                      <m:t>𝑚</m:t>
                    </m:r>
                    <m:r>
                      <a:rPr lang="es-ES" sz="2400" b="0" i="1" smtClean="0">
                        <a:latin typeface="Cambria Math" panose="02040503050406030204" pitchFamily="18" charset="0"/>
                      </a:rPr>
                      <m:t> </m:t>
                    </m:r>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ea typeface="Cambria Math" panose="02040503050406030204" pitchFamily="18" charset="0"/>
                          </a:rPr>
                          <m:t>2</m:t>
                        </m:r>
                      </m:sub>
                    </m:sSub>
                  </m:oMath>
                </a14:m>
                <a:r>
                  <a:rPr lang="es-CL" sz="2400" dirty="0"/>
                  <a:t> </a:t>
                </a:r>
                <a14:m>
                  <m:oMath xmlns:m="http://schemas.openxmlformats.org/officeDocument/2006/math">
                    <m:rad>
                      <m:radPr>
                        <m:degHide m:val="on"/>
                        <m:ctrlPr>
                          <a:rPr lang="es-CL" sz="2400" i="1">
                            <a:latin typeface="Cambria Math" panose="02040503050406030204" pitchFamily="18" charset="0"/>
                          </a:rPr>
                        </m:ctrlPr>
                      </m:radPr>
                      <m:deg/>
                      <m:e>
                        <m:r>
                          <a:rPr lang="es-CL" sz="2400" i="1">
                            <a:latin typeface="Cambria Math" panose="02040503050406030204" pitchFamily="18" charset="0"/>
                          </a:rPr>
                          <m:t>2</m:t>
                        </m:r>
                        <m:r>
                          <a:rPr lang="es-CL" sz="2400" i="1">
                            <a:latin typeface="Cambria Math" panose="02040503050406030204" pitchFamily="18" charset="0"/>
                          </a:rPr>
                          <m:t>𝑔</m:t>
                        </m:r>
                        <m:d>
                          <m:dPr>
                            <m:ctrlPr>
                              <a:rPr lang="es-CL" sz="2400" i="1">
                                <a:latin typeface="Cambria Math" panose="02040503050406030204" pitchFamily="18" charset="0"/>
                              </a:rPr>
                            </m:ctrlPr>
                          </m:dPr>
                          <m:e>
                            <m:f>
                              <m:fPr>
                                <m:ctrlPr>
                                  <a:rPr lang="es-CL" sz="2400" i="1">
                                    <a:latin typeface="Cambria Math" panose="02040503050406030204" pitchFamily="18" charset="0"/>
                                  </a:rPr>
                                </m:ctrlPr>
                              </m:fPr>
                              <m:num>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𝛾</m:t>
                                    </m:r>
                                  </m:e>
                                  <m:sub>
                                    <m:r>
                                      <a:rPr lang="es-CL" sz="2400" i="1">
                                        <a:latin typeface="Cambria Math" panose="02040503050406030204" pitchFamily="18" charset="0"/>
                                      </a:rPr>
                                      <m:t>𝑚</m:t>
                                    </m:r>
                                  </m:sub>
                                </m:sSub>
                              </m:num>
                              <m:den>
                                <m:r>
                                  <a:rPr lang="es-CL" sz="2400" i="1">
                                    <a:latin typeface="Cambria Math" panose="02040503050406030204" pitchFamily="18" charset="0"/>
                                    <a:ea typeface="Cambria Math" panose="02040503050406030204" pitchFamily="18" charset="0"/>
                                  </a:rPr>
                                  <m:t>𝛾</m:t>
                                </m:r>
                              </m:den>
                            </m:f>
                            <m:r>
                              <a:rPr lang="es-CL" sz="2400" i="1">
                                <a:latin typeface="Cambria Math" panose="02040503050406030204" pitchFamily="18" charset="0"/>
                              </a:rPr>
                              <m:t>−1</m:t>
                            </m:r>
                          </m:e>
                        </m:d>
                        <m:r>
                          <a:rPr lang="es-CL" sz="2400" dirty="0">
                            <a:latin typeface="Cambria Math" panose="02040503050406030204" pitchFamily="18" charset="0"/>
                            <a:ea typeface="Cambria Math" panose="02040503050406030204" pitchFamily="18" charset="0"/>
                          </a:rPr>
                          <m:t>∆ </m:t>
                        </m:r>
                        <m:r>
                          <m:rPr>
                            <m:sty m:val="p"/>
                          </m:rPr>
                          <a:rPr lang="es-CL" sz="2400" dirty="0">
                            <a:latin typeface="Cambria Math" panose="02040503050406030204" pitchFamily="18" charset="0"/>
                            <a:ea typeface="Cambria Math" panose="02040503050406030204" pitchFamily="18" charset="0"/>
                          </a:rPr>
                          <m:t>h</m:t>
                        </m:r>
                      </m:e>
                    </m:rad>
                  </m:oMath>
                </a14:m>
                <a:endParaRPr lang="es-CL" sz="2400" dirty="0"/>
              </a:p>
            </p:txBody>
          </p:sp>
        </mc:Choice>
        <mc:Fallback xmlns="">
          <p:sp>
            <p:nvSpPr>
              <p:cNvPr id="13" name="CuadroTexto 12">
                <a:extLst>
                  <a:ext uri="{FF2B5EF4-FFF2-40B4-BE49-F238E27FC236}">
                    <a16:creationId xmlns:a16="http://schemas.microsoft.com/office/drawing/2014/main" id="{3C174E09-C72A-72DA-048E-7AADA57AD728}"/>
                  </a:ext>
                </a:extLst>
              </p:cNvPr>
              <p:cNvSpPr txBox="1">
                <a:spLocks noRot="1" noChangeAspect="1" noMove="1" noResize="1" noEditPoints="1" noAdjustHandles="1" noChangeArrowheads="1" noChangeShapeType="1" noTextEdit="1"/>
              </p:cNvSpPr>
              <p:nvPr/>
            </p:nvSpPr>
            <p:spPr>
              <a:xfrm>
                <a:off x="7498259" y="4688949"/>
                <a:ext cx="4319297" cy="843885"/>
              </a:xfrm>
              <a:prstGeom prst="rect">
                <a:avLst/>
              </a:prstGeom>
              <a:blipFill>
                <a:blip r:embed="rId9"/>
                <a:stretch>
                  <a:fillRect/>
                </a:stretch>
              </a:blipFill>
            </p:spPr>
            <p:txBody>
              <a:bodyPr/>
              <a:lstStyle/>
              <a:p>
                <a:r>
                  <a:rPr lang="es-AR">
                    <a:noFill/>
                  </a:rPr>
                  <a:t> </a:t>
                </a:r>
              </a:p>
            </p:txBody>
          </p:sp>
        </mc:Fallback>
      </mc:AlternateContent>
      <p:sp>
        <p:nvSpPr>
          <p:cNvPr id="16" name="CuadroTexto 15">
            <a:extLst>
              <a:ext uri="{FF2B5EF4-FFF2-40B4-BE49-F238E27FC236}">
                <a16:creationId xmlns:a16="http://schemas.microsoft.com/office/drawing/2014/main" id="{6E89F636-FC49-0E01-DE70-E0D33E2452F4}"/>
              </a:ext>
            </a:extLst>
          </p:cNvPr>
          <p:cNvSpPr txBox="1"/>
          <p:nvPr/>
        </p:nvSpPr>
        <p:spPr>
          <a:xfrm>
            <a:off x="191344" y="5957311"/>
            <a:ext cx="11377264" cy="707886"/>
          </a:xfrm>
          <a:prstGeom prst="rect">
            <a:avLst/>
          </a:prstGeom>
          <a:noFill/>
        </p:spPr>
        <p:txBody>
          <a:bodyPr wrap="square">
            <a:spAutoFit/>
          </a:bodyPr>
          <a:lstStyle/>
          <a:p>
            <a:pPr algn="just"/>
            <a:r>
              <a:rPr lang="es-ES" sz="2000" b="0" i="0" u="none" strike="noStrike" baseline="0" dirty="0">
                <a:latin typeface="+mj-lt"/>
              </a:rPr>
              <a:t>Midiendo en el piezómetro la diferencia de altura de la columna manométrica de mercurio, y conociendo el coeficiente de descarga K y la geometría del Venturi, se puede obtener el </a:t>
            </a:r>
            <a:r>
              <a:rPr lang="es-AR" sz="2000" b="0" i="0" u="none" strike="noStrike" baseline="0" dirty="0">
                <a:latin typeface="+mj-lt"/>
              </a:rPr>
              <a:t>gasto.</a:t>
            </a:r>
            <a:endParaRPr lang="es-AR" sz="2000" dirty="0">
              <a:latin typeface="+mj-lt"/>
            </a:endParaRPr>
          </a:p>
        </p:txBody>
      </p:sp>
    </p:spTree>
    <p:extLst>
      <p:ext uri="{BB962C8B-B14F-4D97-AF65-F5344CB8AC3E}">
        <p14:creationId xmlns:p14="http://schemas.microsoft.com/office/powerpoint/2010/main" val="22130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21" grpId="0"/>
      <p:bldP spid="5"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70019947-A66C-6A16-9F08-DB20B1DA1F1A}"/>
                  </a:ext>
                </a:extLst>
              </p:cNvPr>
              <p:cNvSpPr txBox="1"/>
              <p:nvPr/>
            </p:nvSpPr>
            <p:spPr>
              <a:xfrm>
                <a:off x="443372" y="173339"/>
                <a:ext cx="11305256" cy="1785104"/>
              </a:xfrm>
              <a:prstGeom prst="rect">
                <a:avLst/>
              </a:prstGeom>
              <a:noFill/>
            </p:spPr>
            <p:txBody>
              <a:bodyPr wrap="square">
                <a:spAutoFit/>
              </a:bodyPr>
              <a:lstStyle/>
              <a:p>
                <a:pPr algn="l"/>
                <a:r>
                  <a:rPr lang="es-AR" sz="2200" b="1" i="0" u="none" strike="noStrike" baseline="0" dirty="0"/>
                  <a:t>Ejercicio N° 2</a:t>
                </a:r>
              </a:p>
              <a:p>
                <a:pPr algn="just"/>
                <a:r>
                  <a:rPr lang="es-ES" sz="2200" b="0" i="0" u="none" strike="noStrike" baseline="0" dirty="0"/>
                  <a:t>Circula agua hacia arriba a través de un venturímetro vertical (diámetro mayor igual 30 cm, diámetro menor 15 cm). En el manómetro se lee 1,16 m de líquido de una densidad relativa de 1,25. Si circula un caudal de 0,0426 </a:t>
                </a:r>
                <a14:m>
                  <m:oMath xmlns:m="http://schemas.openxmlformats.org/officeDocument/2006/math">
                    <m:sSup>
                      <m:sSupPr>
                        <m:ctrlPr>
                          <a:rPr lang="es-ES" sz="2200" b="0" i="1" u="none" strike="noStrike" baseline="0" smtClean="0">
                            <a:latin typeface="Cambria Math" panose="02040503050406030204" pitchFamily="18" charset="0"/>
                          </a:rPr>
                        </m:ctrlPr>
                      </m:sSupPr>
                      <m:e>
                        <m:r>
                          <m:rPr>
                            <m:sty m:val="p"/>
                          </m:rPr>
                          <a:rPr lang="es-ES" sz="2200" b="0" i="0" u="none" strike="noStrike" baseline="0" smtClean="0">
                            <a:latin typeface="Cambria Math" panose="02040503050406030204" pitchFamily="18" charset="0"/>
                          </a:rPr>
                          <m:t>m</m:t>
                        </m:r>
                      </m:e>
                      <m:sup>
                        <m:r>
                          <a:rPr lang="es-ES" sz="2200" b="0" i="0" u="none" strike="noStrike" baseline="0" smtClean="0">
                            <a:latin typeface="Cambria Math" panose="02040503050406030204" pitchFamily="18" charset="0"/>
                          </a:rPr>
                          <m:t>3</m:t>
                        </m:r>
                      </m:sup>
                    </m:sSup>
                  </m:oMath>
                </a14:m>
                <a:r>
                  <a:rPr lang="es-ES" sz="2200" b="0" i="0" u="none" strike="noStrike" baseline="0" dirty="0"/>
                  <a:t>/s de agua. Determinar el coeficiente de descarga y coeficiente </a:t>
                </a:r>
                <a:r>
                  <a:rPr lang="es-AR" sz="2200" b="0" i="0" u="none" strike="noStrike" baseline="0" dirty="0"/>
                  <a:t>de venturímetro.</a:t>
                </a:r>
                <a:endParaRPr lang="es-AR" sz="2200" dirty="0"/>
              </a:p>
            </p:txBody>
          </p:sp>
        </mc:Choice>
        <mc:Fallback>
          <p:sp>
            <p:nvSpPr>
              <p:cNvPr id="3" name="CuadroTexto 2">
                <a:extLst>
                  <a:ext uri="{FF2B5EF4-FFF2-40B4-BE49-F238E27FC236}">
                    <a16:creationId xmlns:a16="http://schemas.microsoft.com/office/drawing/2014/main" id="{70019947-A66C-6A16-9F08-DB20B1DA1F1A}"/>
                  </a:ext>
                </a:extLst>
              </p:cNvPr>
              <p:cNvSpPr txBox="1">
                <a:spLocks noRot="1" noChangeAspect="1" noMove="1" noResize="1" noEditPoints="1" noAdjustHandles="1" noChangeArrowheads="1" noChangeShapeType="1" noTextEdit="1"/>
              </p:cNvSpPr>
              <p:nvPr/>
            </p:nvSpPr>
            <p:spPr>
              <a:xfrm>
                <a:off x="443372" y="173339"/>
                <a:ext cx="11305256" cy="1785104"/>
              </a:xfrm>
              <a:prstGeom prst="rect">
                <a:avLst/>
              </a:prstGeom>
              <a:blipFill>
                <a:blip r:embed="rId2"/>
                <a:stretch>
                  <a:fillRect l="-701" t="-2048" r="-701" b="-6143"/>
                </a:stretch>
              </a:blipFill>
            </p:spPr>
            <p:txBody>
              <a:bodyPr/>
              <a:lstStyle/>
              <a:p>
                <a:r>
                  <a:rPr lang="es-AR">
                    <a:noFill/>
                  </a:rPr>
                  <a:t> </a:t>
                </a:r>
              </a:p>
            </p:txBody>
          </p:sp>
        </mc:Fallback>
      </mc:AlternateContent>
      <p:sp>
        <p:nvSpPr>
          <p:cNvPr id="7" name="CuadroTexto 6">
            <a:extLst>
              <a:ext uri="{FF2B5EF4-FFF2-40B4-BE49-F238E27FC236}">
                <a16:creationId xmlns:a16="http://schemas.microsoft.com/office/drawing/2014/main" id="{29043FFA-FC9F-A7E7-6DDD-9C27D847BBED}"/>
              </a:ext>
            </a:extLst>
          </p:cNvPr>
          <p:cNvSpPr txBox="1"/>
          <p:nvPr/>
        </p:nvSpPr>
        <p:spPr>
          <a:xfrm>
            <a:off x="623392" y="2132856"/>
            <a:ext cx="6096000" cy="430887"/>
          </a:xfrm>
          <a:prstGeom prst="rect">
            <a:avLst/>
          </a:prstGeom>
          <a:noFill/>
        </p:spPr>
        <p:txBody>
          <a:bodyPr wrap="square">
            <a:spAutoFit/>
          </a:bodyPr>
          <a:lstStyle/>
          <a:p>
            <a:r>
              <a:rPr lang="es-ES" sz="2200" b="0" i="0" u="none" strike="noStrike" baseline="0" dirty="0"/>
              <a:t>Aplicando Bernoulli flujo hacia arriba</a:t>
            </a:r>
            <a:endParaRPr lang="es-AR" sz="2200" dirty="0"/>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31C3EB6D-0BA8-5059-22CC-16D413413277}"/>
                  </a:ext>
                </a:extLst>
              </p:cNvPr>
              <p:cNvSpPr txBox="1"/>
              <p:nvPr/>
            </p:nvSpPr>
            <p:spPr>
              <a:xfrm>
                <a:off x="656487" y="2738156"/>
                <a:ext cx="3716658" cy="7590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AR" sz="2200" i="1" smtClean="0">
                              <a:latin typeface="Cambria Math" panose="02040503050406030204" pitchFamily="18" charset="0"/>
                            </a:rPr>
                          </m:ctrlPr>
                        </m:sSubPr>
                        <m:e>
                          <m:r>
                            <a:rPr lang="es-ES" sz="2200" b="0" i="1" smtClean="0">
                              <a:latin typeface="Cambria Math" panose="02040503050406030204" pitchFamily="18" charset="0"/>
                            </a:rPr>
                            <m:t>𝑧</m:t>
                          </m:r>
                        </m:e>
                        <m:sub>
                          <m:r>
                            <a:rPr lang="es-ES" sz="2200" b="0" i="1" smtClean="0">
                              <a:latin typeface="Cambria Math" panose="02040503050406030204" pitchFamily="18" charset="0"/>
                            </a:rPr>
                            <m:t>𝐴</m:t>
                          </m:r>
                        </m:sub>
                      </m:sSub>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𝑝</m:t>
                              </m:r>
                            </m:e>
                            <m:sub>
                              <m:r>
                                <a:rPr lang="es-ES" sz="2200" b="0" i="1" smtClean="0">
                                  <a:latin typeface="Cambria Math" panose="02040503050406030204" pitchFamily="18" charset="0"/>
                                </a:rPr>
                                <m:t>𝐴</m:t>
                              </m:r>
                            </m:sub>
                          </m:sSub>
                        </m:num>
                        <m:den>
                          <m:r>
                            <a:rPr lang="es-ES" sz="2200" b="0" i="1" smtClean="0">
                              <a:latin typeface="Cambria Math" panose="02040503050406030204" pitchFamily="18" charset="0"/>
                              <a:ea typeface="Cambria Math" panose="02040503050406030204" pitchFamily="18" charset="0"/>
                            </a:rPr>
                            <m:t>𝛾</m:t>
                          </m:r>
                        </m:den>
                      </m:f>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sSubSup>
                            <m:sSubSupPr>
                              <m:ctrlPr>
                                <a:rPr lang="es-ES" sz="2200" i="1">
                                  <a:latin typeface="Cambria Math" panose="02040503050406030204" pitchFamily="18" charset="0"/>
                                </a:rPr>
                              </m:ctrlPr>
                            </m:sSubSupPr>
                            <m:e>
                              <m:r>
                                <a:rPr lang="es-ES" sz="2200" i="1">
                                  <a:latin typeface="Cambria Math" panose="02040503050406030204" pitchFamily="18" charset="0"/>
                                </a:rPr>
                                <m:t>𝑈</m:t>
                              </m:r>
                            </m:e>
                            <m:sub>
                              <m:r>
                                <a:rPr lang="es-ES" sz="2200" i="1">
                                  <a:latin typeface="Cambria Math" panose="02040503050406030204" pitchFamily="18" charset="0"/>
                                </a:rPr>
                                <m:t>𝐴</m:t>
                              </m:r>
                            </m:sub>
                            <m:sup>
                              <m:r>
                                <a:rPr lang="es-ES" sz="2200" i="1">
                                  <a:latin typeface="Cambria Math" panose="02040503050406030204" pitchFamily="18" charset="0"/>
                                </a:rPr>
                                <m:t>2</m:t>
                              </m:r>
                            </m:sup>
                          </m:sSubSup>
                        </m:num>
                        <m:den>
                          <m:r>
                            <a:rPr lang="es-ES" sz="2200" b="0" i="1" smtClean="0">
                              <a:latin typeface="Cambria Math" panose="02040503050406030204" pitchFamily="18" charset="0"/>
                            </a:rPr>
                            <m:t>2 </m:t>
                          </m:r>
                          <m:r>
                            <a:rPr lang="es-ES" sz="2200" b="0" i="1" smtClean="0">
                              <a:latin typeface="Cambria Math" panose="02040503050406030204" pitchFamily="18" charset="0"/>
                            </a:rPr>
                            <m:t>𝑔</m:t>
                          </m:r>
                        </m:den>
                      </m:f>
                      <m:r>
                        <a:rPr lang="es-ES" sz="2200" b="0" i="1" smtClean="0">
                          <a:latin typeface="Cambria Math" panose="02040503050406030204" pitchFamily="18" charset="0"/>
                        </a:rPr>
                        <m:t>=</m:t>
                      </m:r>
                      <m:sSub>
                        <m:sSubPr>
                          <m:ctrlPr>
                            <a:rPr lang="es-AR" sz="2200" i="1">
                              <a:latin typeface="Cambria Math" panose="02040503050406030204" pitchFamily="18" charset="0"/>
                            </a:rPr>
                          </m:ctrlPr>
                        </m:sSubPr>
                        <m:e>
                          <m:r>
                            <a:rPr lang="es-ES" sz="2200" i="1">
                              <a:latin typeface="Cambria Math" panose="02040503050406030204" pitchFamily="18" charset="0"/>
                            </a:rPr>
                            <m:t>𝑧</m:t>
                          </m:r>
                        </m:e>
                        <m:sub>
                          <m:r>
                            <a:rPr lang="es-ES" sz="2200" b="0" i="1" smtClean="0">
                              <a:latin typeface="Cambria Math" panose="02040503050406030204" pitchFamily="18" charset="0"/>
                            </a:rPr>
                            <m:t>𝐵</m:t>
                          </m:r>
                        </m:sub>
                      </m:sSub>
                      <m:r>
                        <a:rPr lang="es-ES" sz="2200" i="1">
                          <a:latin typeface="Cambria Math" panose="02040503050406030204" pitchFamily="18" charset="0"/>
                        </a:rPr>
                        <m:t>+</m:t>
                      </m:r>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b="0" i="1" smtClean="0">
                                  <a:latin typeface="Cambria Math" panose="02040503050406030204" pitchFamily="18" charset="0"/>
                                </a:rPr>
                                <m:t>𝐵</m:t>
                              </m:r>
                            </m:sub>
                          </m:sSub>
                        </m:num>
                        <m:den>
                          <m:r>
                            <a:rPr lang="es-ES" sz="2200" i="1">
                              <a:latin typeface="Cambria Math" panose="02040503050406030204" pitchFamily="18" charset="0"/>
                              <a:ea typeface="Cambria Math" panose="02040503050406030204" pitchFamily="18" charset="0"/>
                            </a:rPr>
                            <m:t>𝛾</m:t>
                          </m:r>
                        </m:den>
                      </m:f>
                      <m:r>
                        <a:rPr lang="es-ES" sz="2200" i="1">
                          <a:latin typeface="Cambria Math" panose="02040503050406030204" pitchFamily="18" charset="0"/>
                        </a:rPr>
                        <m:t>+</m:t>
                      </m:r>
                      <m:f>
                        <m:fPr>
                          <m:ctrlPr>
                            <a:rPr lang="es-ES" sz="2200" i="1">
                              <a:latin typeface="Cambria Math" panose="02040503050406030204" pitchFamily="18" charset="0"/>
                            </a:rPr>
                          </m:ctrlPr>
                        </m:fPr>
                        <m:num>
                          <m:sSubSup>
                            <m:sSubSupPr>
                              <m:ctrlPr>
                                <a:rPr lang="es-ES" sz="2200" i="1">
                                  <a:latin typeface="Cambria Math" panose="02040503050406030204" pitchFamily="18" charset="0"/>
                                </a:rPr>
                              </m:ctrlPr>
                            </m:sSubSupPr>
                            <m:e>
                              <m:r>
                                <a:rPr lang="es-ES" sz="2200" i="1">
                                  <a:latin typeface="Cambria Math" panose="02040503050406030204" pitchFamily="18" charset="0"/>
                                </a:rPr>
                                <m:t>𝑈</m:t>
                              </m:r>
                            </m:e>
                            <m:sub>
                              <m:r>
                                <a:rPr lang="es-ES" sz="2200" b="0" i="1" smtClean="0">
                                  <a:latin typeface="Cambria Math" panose="02040503050406030204" pitchFamily="18" charset="0"/>
                                </a:rPr>
                                <m:t>𝐵</m:t>
                              </m:r>
                            </m:sub>
                            <m:sup>
                              <m:r>
                                <a:rPr lang="es-ES" sz="2200" i="1">
                                  <a:latin typeface="Cambria Math" panose="02040503050406030204" pitchFamily="18" charset="0"/>
                                </a:rPr>
                                <m:t>2</m:t>
                              </m:r>
                            </m:sup>
                          </m:sSubSup>
                        </m:num>
                        <m:den>
                          <m:r>
                            <a:rPr lang="es-ES" sz="2200" i="1">
                              <a:latin typeface="Cambria Math" panose="02040503050406030204" pitchFamily="18" charset="0"/>
                            </a:rPr>
                            <m:t>2 </m:t>
                          </m:r>
                          <m:r>
                            <a:rPr lang="es-ES" sz="2200" i="1">
                              <a:latin typeface="Cambria Math" panose="02040503050406030204" pitchFamily="18" charset="0"/>
                            </a:rPr>
                            <m:t>𝑔</m:t>
                          </m:r>
                        </m:den>
                      </m:f>
                    </m:oMath>
                  </m:oMathPara>
                </a14:m>
                <a:endParaRPr lang="es-AR" sz="2200" dirty="0"/>
              </a:p>
            </p:txBody>
          </p:sp>
        </mc:Choice>
        <mc:Fallback xmlns="">
          <p:sp>
            <p:nvSpPr>
              <p:cNvPr id="8" name="CuadroTexto 7">
                <a:extLst>
                  <a:ext uri="{FF2B5EF4-FFF2-40B4-BE49-F238E27FC236}">
                    <a16:creationId xmlns:a16="http://schemas.microsoft.com/office/drawing/2014/main" id="{31C3EB6D-0BA8-5059-22CC-16D413413277}"/>
                  </a:ext>
                </a:extLst>
              </p:cNvPr>
              <p:cNvSpPr txBox="1">
                <a:spLocks noRot="1" noChangeAspect="1" noMove="1" noResize="1" noEditPoints="1" noAdjustHandles="1" noChangeArrowheads="1" noChangeShapeType="1" noTextEdit="1"/>
              </p:cNvSpPr>
              <p:nvPr/>
            </p:nvSpPr>
            <p:spPr>
              <a:xfrm>
                <a:off x="656487" y="2738156"/>
                <a:ext cx="3716658" cy="759054"/>
              </a:xfrm>
              <a:prstGeom prst="rect">
                <a:avLst/>
              </a:prstGeom>
              <a:blipFill>
                <a:blip r:embed="rId4"/>
                <a:stretch>
                  <a:fillRect/>
                </a:stretch>
              </a:blipFill>
            </p:spPr>
            <p:txBody>
              <a:bodyPr/>
              <a:lstStyle/>
              <a:p>
                <a:r>
                  <a:rPr lang="es-AR">
                    <a:noFill/>
                  </a:rPr>
                  <a:t> </a:t>
                </a:r>
              </a:p>
            </p:txBody>
          </p:sp>
        </mc:Fallback>
      </mc:AlternateContent>
      <p:sp>
        <p:nvSpPr>
          <p:cNvPr id="9" name="CuadroTexto 8">
            <a:extLst>
              <a:ext uri="{FF2B5EF4-FFF2-40B4-BE49-F238E27FC236}">
                <a16:creationId xmlns:a16="http://schemas.microsoft.com/office/drawing/2014/main" id="{51934BA4-D6A4-FFD6-15AE-EFEDB28F50FB}"/>
              </a:ext>
            </a:extLst>
          </p:cNvPr>
          <p:cNvSpPr txBox="1"/>
          <p:nvPr/>
        </p:nvSpPr>
        <p:spPr>
          <a:xfrm>
            <a:off x="443372" y="3725843"/>
            <a:ext cx="3348372" cy="430887"/>
          </a:xfrm>
          <a:prstGeom prst="rect">
            <a:avLst/>
          </a:prstGeom>
          <a:noFill/>
        </p:spPr>
        <p:txBody>
          <a:bodyPr wrap="square">
            <a:spAutoFit/>
          </a:bodyPr>
          <a:lstStyle/>
          <a:p>
            <a:r>
              <a:rPr lang="es-ES" sz="2200" b="0" i="0" u="none" strike="noStrike" baseline="0" dirty="0"/>
              <a:t>La ecuación de continuidad:</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F6FCBA06-95DB-9F06-923C-7EA5AAF3C0D8}"/>
                  </a:ext>
                </a:extLst>
              </p:cNvPr>
              <p:cNvSpPr txBox="1"/>
              <p:nvPr/>
            </p:nvSpPr>
            <p:spPr>
              <a:xfrm>
                <a:off x="4655840" y="3741713"/>
                <a:ext cx="2510495"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s-ES" sz="2200" b="0" i="0" smtClean="0">
                          <a:latin typeface="Cambria Math" panose="02040503050406030204" pitchFamily="18" charset="0"/>
                        </a:rPr>
                        <m:t>Q</m:t>
                      </m:r>
                      <m:r>
                        <a:rPr lang="es-ES" sz="2200" b="0" i="0" smtClean="0">
                          <a:latin typeface="Cambria Math" panose="02040503050406030204" pitchFamily="18" charset="0"/>
                        </a:rPr>
                        <m:t>=</m:t>
                      </m:r>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ea typeface="Cambria Math" panose="02040503050406030204" pitchFamily="18" charset="0"/>
                            </a:rPr>
                            <m:t>𝜔</m:t>
                          </m:r>
                        </m:e>
                        <m:sub>
                          <m:r>
                            <a:rPr lang="es-ES" sz="2200" b="0" i="1" smtClean="0">
                              <a:latin typeface="Cambria Math" panose="02040503050406030204" pitchFamily="18" charset="0"/>
                            </a:rPr>
                            <m:t>𝐴</m:t>
                          </m:r>
                        </m:sub>
                      </m:sSub>
                      <m:r>
                        <a:rPr lang="es-ES" sz="2200" b="0" i="1" smtClean="0">
                          <a:latin typeface="Cambria Math" panose="02040503050406030204" pitchFamily="18" charset="0"/>
                        </a:rPr>
                        <m:t> </m:t>
                      </m:r>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𝑈</m:t>
                          </m:r>
                        </m:e>
                        <m:sub>
                          <m:r>
                            <a:rPr lang="es-ES" sz="2200" b="0" i="1" smtClean="0">
                              <a:latin typeface="Cambria Math" panose="02040503050406030204" pitchFamily="18" charset="0"/>
                            </a:rPr>
                            <m:t>𝐴</m:t>
                          </m:r>
                        </m:sub>
                      </m:sSub>
                      <m:r>
                        <a:rPr lang="es-ES" sz="2200" b="0" i="1" smtClean="0">
                          <a:latin typeface="Cambria Math" panose="02040503050406030204" pitchFamily="18" charset="0"/>
                        </a:rPr>
                        <m:t>=</m:t>
                      </m:r>
                      <m:sSub>
                        <m:sSubPr>
                          <m:ctrlPr>
                            <a:rPr lang="es-ES" sz="2200" i="1" smtClean="0">
                              <a:latin typeface="Cambria Math" panose="02040503050406030204" pitchFamily="18" charset="0"/>
                            </a:rPr>
                          </m:ctrlPr>
                        </m:sSubPr>
                        <m:e>
                          <m:r>
                            <a:rPr lang="es-ES" sz="2200" i="1" smtClean="0">
                              <a:latin typeface="Cambria Math" panose="02040503050406030204" pitchFamily="18" charset="0"/>
                              <a:ea typeface="Cambria Math" panose="02040503050406030204" pitchFamily="18" charset="0"/>
                            </a:rPr>
                            <m:t>𝜔</m:t>
                          </m:r>
                        </m:e>
                        <m:sub>
                          <m:r>
                            <a:rPr lang="es-ES" sz="2200" b="0" i="1" smtClean="0">
                              <a:latin typeface="Cambria Math" panose="02040503050406030204" pitchFamily="18" charset="0"/>
                              <a:ea typeface="Cambria Math" panose="02040503050406030204" pitchFamily="18" charset="0"/>
                            </a:rPr>
                            <m:t>𝐵</m:t>
                          </m:r>
                        </m:sub>
                      </m:sSub>
                      <m:r>
                        <a:rPr lang="es-ES" sz="2200" i="1">
                          <a:latin typeface="Cambria Math" panose="02040503050406030204" pitchFamily="18" charset="0"/>
                        </a:rPr>
                        <m:t> </m:t>
                      </m:r>
                      <m:sSub>
                        <m:sSubPr>
                          <m:ctrlPr>
                            <a:rPr lang="es-ES" sz="2200" i="1">
                              <a:latin typeface="Cambria Math" panose="02040503050406030204" pitchFamily="18" charset="0"/>
                            </a:rPr>
                          </m:ctrlPr>
                        </m:sSubPr>
                        <m:e>
                          <m:r>
                            <a:rPr lang="es-ES" sz="2200" i="1">
                              <a:latin typeface="Cambria Math" panose="02040503050406030204" pitchFamily="18" charset="0"/>
                            </a:rPr>
                            <m:t>𝑈</m:t>
                          </m:r>
                        </m:e>
                        <m:sub>
                          <m:r>
                            <a:rPr lang="es-ES" sz="2200" b="0" i="1" smtClean="0">
                              <a:latin typeface="Cambria Math" panose="02040503050406030204" pitchFamily="18" charset="0"/>
                            </a:rPr>
                            <m:t>𝐵</m:t>
                          </m:r>
                        </m:sub>
                      </m:sSub>
                    </m:oMath>
                  </m:oMathPara>
                </a14:m>
                <a:endParaRPr lang="es-AR" sz="2200" dirty="0"/>
              </a:p>
            </p:txBody>
          </p:sp>
        </mc:Choice>
        <mc:Fallback xmlns="">
          <p:sp>
            <p:nvSpPr>
              <p:cNvPr id="10" name="CuadroTexto 9">
                <a:extLst>
                  <a:ext uri="{FF2B5EF4-FFF2-40B4-BE49-F238E27FC236}">
                    <a16:creationId xmlns:a16="http://schemas.microsoft.com/office/drawing/2014/main" id="{F6FCBA06-95DB-9F06-923C-7EA5AAF3C0D8}"/>
                  </a:ext>
                </a:extLst>
              </p:cNvPr>
              <p:cNvSpPr txBox="1">
                <a:spLocks noRot="1" noChangeAspect="1" noMove="1" noResize="1" noEditPoints="1" noAdjustHandles="1" noChangeArrowheads="1" noChangeShapeType="1" noTextEdit="1"/>
              </p:cNvSpPr>
              <p:nvPr/>
            </p:nvSpPr>
            <p:spPr>
              <a:xfrm>
                <a:off x="4655840" y="3741713"/>
                <a:ext cx="2510495" cy="338554"/>
              </a:xfrm>
              <a:prstGeom prst="rect">
                <a:avLst/>
              </a:prstGeom>
              <a:blipFill>
                <a:blip r:embed="rId5"/>
                <a:stretch>
                  <a:fillRect l="-2184" b="-30909"/>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9B1F2E1D-3080-5464-022A-E1DA8E95FEA4}"/>
                  </a:ext>
                </a:extLst>
              </p:cNvPr>
              <p:cNvSpPr txBox="1"/>
              <p:nvPr/>
            </p:nvSpPr>
            <p:spPr>
              <a:xfrm>
                <a:off x="767408" y="4385363"/>
                <a:ext cx="1529970" cy="6351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𝑈</m:t>
                          </m:r>
                        </m:e>
                        <m:sub>
                          <m:r>
                            <a:rPr lang="es-ES" sz="2200" b="0" i="1" smtClean="0">
                              <a:latin typeface="Cambria Math" panose="02040503050406030204" pitchFamily="18" charset="0"/>
                            </a:rPr>
                            <m:t>𝐴</m:t>
                          </m:r>
                        </m:sub>
                      </m:sSub>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𝐵</m:t>
                              </m:r>
                            </m:sub>
                          </m:sSub>
                        </m:num>
                        <m:den>
                          <m:sSub>
                            <m:sSubPr>
                              <m:ctrlPr>
                                <a:rPr lang="es-ES" sz="2200" i="1" smtClean="0">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b="0" i="1" smtClean="0">
                                  <a:latin typeface="Cambria Math" panose="02040503050406030204" pitchFamily="18" charset="0"/>
                                  <a:ea typeface="Cambria Math" panose="02040503050406030204" pitchFamily="18" charset="0"/>
                                </a:rPr>
                                <m:t>𝐴</m:t>
                              </m:r>
                            </m:sub>
                          </m:sSub>
                        </m:den>
                      </m:f>
                      <m:sSub>
                        <m:sSubPr>
                          <m:ctrlPr>
                            <a:rPr lang="es-ES" sz="2200" i="1">
                              <a:latin typeface="Cambria Math" panose="02040503050406030204" pitchFamily="18" charset="0"/>
                            </a:rPr>
                          </m:ctrlPr>
                        </m:sSubPr>
                        <m:e>
                          <m:r>
                            <a:rPr lang="es-ES" sz="2200" i="1">
                              <a:latin typeface="Cambria Math" panose="02040503050406030204" pitchFamily="18" charset="0"/>
                            </a:rPr>
                            <m:t>𝑈</m:t>
                          </m:r>
                        </m:e>
                        <m:sub>
                          <m:r>
                            <a:rPr lang="es-ES" sz="2200" b="0" i="1" smtClean="0">
                              <a:latin typeface="Cambria Math" panose="02040503050406030204" pitchFamily="18" charset="0"/>
                            </a:rPr>
                            <m:t>𝐵</m:t>
                          </m:r>
                        </m:sub>
                      </m:sSub>
                    </m:oMath>
                  </m:oMathPara>
                </a14:m>
                <a:endParaRPr lang="es-AR" sz="2200" dirty="0"/>
              </a:p>
            </p:txBody>
          </p:sp>
        </mc:Choice>
        <mc:Fallback xmlns="">
          <p:sp>
            <p:nvSpPr>
              <p:cNvPr id="11" name="CuadroTexto 10">
                <a:extLst>
                  <a:ext uri="{FF2B5EF4-FFF2-40B4-BE49-F238E27FC236}">
                    <a16:creationId xmlns:a16="http://schemas.microsoft.com/office/drawing/2014/main" id="{9B1F2E1D-3080-5464-022A-E1DA8E95FEA4}"/>
                  </a:ext>
                </a:extLst>
              </p:cNvPr>
              <p:cNvSpPr txBox="1">
                <a:spLocks noRot="1" noChangeAspect="1" noMove="1" noResize="1" noEditPoints="1" noAdjustHandles="1" noChangeArrowheads="1" noChangeShapeType="1" noTextEdit="1"/>
              </p:cNvSpPr>
              <p:nvPr/>
            </p:nvSpPr>
            <p:spPr>
              <a:xfrm>
                <a:off x="767408" y="4385363"/>
                <a:ext cx="1529970" cy="635174"/>
              </a:xfrm>
              <a:prstGeom prst="rect">
                <a:avLst/>
              </a:prstGeom>
              <a:blipFill>
                <a:blip r:embed="rId6"/>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A34137FA-F8E0-9160-E98C-595BB176E97B}"/>
                  </a:ext>
                </a:extLst>
              </p:cNvPr>
              <p:cNvSpPr txBox="1"/>
              <p:nvPr/>
            </p:nvSpPr>
            <p:spPr>
              <a:xfrm>
                <a:off x="449005" y="5318830"/>
                <a:ext cx="4804649" cy="8862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2200" b="0" i="1" smtClean="0">
                              <a:latin typeface="Cambria Math" panose="02040503050406030204" pitchFamily="18" charset="0"/>
                            </a:rPr>
                          </m:ctrlPr>
                        </m:fPr>
                        <m:num>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𝑝</m:t>
                              </m:r>
                            </m:e>
                            <m:sub>
                              <m:r>
                                <a:rPr lang="es-ES" sz="2200" b="0" i="1" smtClean="0">
                                  <a:latin typeface="Cambria Math" panose="02040503050406030204" pitchFamily="18" charset="0"/>
                                </a:rPr>
                                <m:t>𝐴</m:t>
                              </m:r>
                            </m:sub>
                          </m:sSub>
                        </m:num>
                        <m:den>
                          <m:r>
                            <a:rPr lang="es-ES" sz="2200" b="0" i="1" smtClean="0">
                              <a:latin typeface="Cambria Math" panose="02040503050406030204" pitchFamily="18" charset="0"/>
                              <a:ea typeface="Cambria Math" panose="02040503050406030204" pitchFamily="18" charset="0"/>
                            </a:rPr>
                            <m:t>𝛾</m:t>
                          </m:r>
                        </m:den>
                      </m:f>
                      <m:r>
                        <a:rPr lang="es-ES" sz="2200" b="0" i="1" smtClean="0">
                          <a:latin typeface="Cambria Math" panose="02040503050406030204" pitchFamily="18" charset="0"/>
                        </a:rPr>
                        <m:t>−</m:t>
                      </m:r>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𝐵</m:t>
                              </m:r>
                            </m:sub>
                          </m:sSub>
                        </m:num>
                        <m:den>
                          <m:r>
                            <a:rPr lang="es-ES" sz="2200" i="1">
                              <a:latin typeface="Cambria Math" panose="02040503050406030204" pitchFamily="18" charset="0"/>
                              <a:ea typeface="Cambria Math" panose="02040503050406030204" pitchFamily="18" charset="0"/>
                            </a:rPr>
                            <m:t>𝛾</m:t>
                          </m:r>
                        </m:den>
                      </m:f>
                      <m:r>
                        <a:rPr lang="es-ES" sz="2200" b="0" i="1" smtClean="0">
                          <a:latin typeface="Cambria Math" panose="02040503050406030204" pitchFamily="18" charset="0"/>
                        </a:rPr>
                        <m:t>+</m:t>
                      </m:r>
                      <m:sSub>
                        <m:sSubPr>
                          <m:ctrlPr>
                            <a:rPr lang="es-AR" sz="2200" i="1">
                              <a:latin typeface="Cambria Math" panose="02040503050406030204" pitchFamily="18" charset="0"/>
                            </a:rPr>
                          </m:ctrlPr>
                        </m:sSubPr>
                        <m:e>
                          <m:r>
                            <a:rPr lang="es-ES" sz="2200" i="1">
                              <a:latin typeface="Cambria Math" panose="02040503050406030204" pitchFamily="18" charset="0"/>
                            </a:rPr>
                            <m:t>𝑧</m:t>
                          </m:r>
                        </m:e>
                        <m:sub>
                          <m:r>
                            <a:rPr lang="es-ES" sz="2200" b="0" i="1" smtClean="0">
                              <a:latin typeface="Cambria Math" panose="02040503050406030204" pitchFamily="18" charset="0"/>
                            </a:rPr>
                            <m:t>𝐴</m:t>
                          </m:r>
                        </m:sub>
                      </m:sSub>
                      <m:r>
                        <a:rPr lang="es-ES" sz="2200" b="0" i="1" smtClean="0">
                          <a:latin typeface="Cambria Math" panose="02040503050406030204" pitchFamily="18" charset="0"/>
                        </a:rPr>
                        <m:t>−</m:t>
                      </m:r>
                      <m:sSub>
                        <m:sSubPr>
                          <m:ctrlPr>
                            <a:rPr lang="es-AR" sz="2200" i="1">
                              <a:latin typeface="Cambria Math" panose="02040503050406030204" pitchFamily="18" charset="0"/>
                            </a:rPr>
                          </m:ctrlPr>
                        </m:sSubPr>
                        <m:e>
                          <m:r>
                            <a:rPr lang="es-ES" sz="2200" i="1">
                              <a:latin typeface="Cambria Math" panose="02040503050406030204" pitchFamily="18" charset="0"/>
                            </a:rPr>
                            <m:t>𝑧</m:t>
                          </m:r>
                        </m:e>
                        <m:sub>
                          <m:r>
                            <a:rPr lang="es-ES" sz="2200" i="1">
                              <a:latin typeface="Cambria Math" panose="02040503050406030204" pitchFamily="18" charset="0"/>
                            </a:rPr>
                            <m:t>𝐵</m:t>
                          </m:r>
                        </m:sub>
                      </m:sSub>
                      <m:r>
                        <a:rPr lang="es-ES" sz="2200" b="0" i="1" smtClean="0">
                          <a:latin typeface="Cambria Math" panose="02040503050406030204" pitchFamily="18" charset="0"/>
                        </a:rPr>
                        <m:t>=</m:t>
                      </m:r>
                      <m:f>
                        <m:fPr>
                          <m:ctrlPr>
                            <a:rPr lang="es-ES" sz="2200" i="1">
                              <a:latin typeface="Cambria Math" panose="02040503050406030204" pitchFamily="18" charset="0"/>
                            </a:rPr>
                          </m:ctrlPr>
                        </m:fPr>
                        <m:num>
                          <m:sSubSup>
                            <m:sSubSupPr>
                              <m:ctrlPr>
                                <a:rPr lang="es-ES" sz="2200" i="1">
                                  <a:latin typeface="Cambria Math" panose="02040503050406030204" pitchFamily="18" charset="0"/>
                                </a:rPr>
                              </m:ctrlPr>
                            </m:sSubSupPr>
                            <m:e>
                              <m:r>
                                <a:rPr lang="es-ES" sz="2200" i="1">
                                  <a:latin typeface="Cambria Math" panose="02040503050406030204" pitchFamily="18" charset="0"/>
                                </a:rPr>
                                <m:t>𝑈</m:t>
                              </m:r>
                            </m:e>
                            <m:sub>
                              <m:r>
                                <a:rPr lang="es-ES" sz="2200" i="1">
                                  <a:latin typeface="Cambria Math" panose="02040503050406030204" pitchFamily="18" charset="0"/>
                                </a:rPr>
                                <m:t>𝐵</m:t>
                              </m:r>
                            </m:sub>
                            <m:sup>
                              <m:r>
                                <a:rPr lang="es-ES" sz="2200" i="1">
                                  <a:latin typeface="Cambria Math" panose="02040503050406030204" pitchFamily="18" charset="0"/>
                                </a:rPr>
                                <m:t>2</m:t>
                              </m:r>
                            </m:sup>
                          </m:sSubSup>
                        </m:num>
                        <m:den>
                          <m:r>
                            <a:rPr lang="es-ES" sz="2200" i="1">
                              <a:latin typeface="Cambria Math" panose="02040503050406030204" pitchFamily="18" charset="0"/>
                            </a:rPr>
                            <m:t>2 </m:t>
                          </m:r>
                          <m:r>
                            <a:rPr lang="es-ES" sz="2200" i="1">
                              <a:latin typeface="Cambria Math" panose="02040503050406030204" pitchFamily="18" charset="0"/>
                            </a:rPr>
                            <m:t>𝑔</m:t>
                          </m:r>
                        </m:den>
                      </m:f>
                      <m:r>
                        <a:rPr lang="es-ES" sz="2200" b="0" i="1" smtClean="0">
                          <a:latin typeface="Cambria Math" panose="02040503050406030204" pitchFamily="18" charset="0"/>
                        </a:rPr>
                        <m:t>−</m:t>
                      </m:r>
                      <m:d>
                        <m:dPr>
                          <m:begChr m:val="["/>
                          <m:endChr m:val="]"/>
                          <m:ctrlPr>
                            <a:rPr lang="es-ES" sz="2200" b="0" i="1" smtClean="0">
                              <a:latin typeface="Cambria Math" panose="02040503050406030204" pitchFamily="18" charset="0"/>
                            </a:rPr>
                          </m:ctrlPr>
                        </m:dPr>
                        <m:e>
                          <m:f>
                            <m:fPr>
                              <m:ctrlPr>
                                <a:rPr lang="es-ES" sz="2200" i="1">
                                  <a:latin typeface="Cambria Math" panose="02040503050406030204" pitchFamily="18" charset="0"/>
                                </a:rPr>
                              </m:ctrlPr>
                            </m:fPr>
                            <m:num>
                              <m:sSubSup>
                                <m:sSubSupPr>
                                  <m:ctrlPr>
                                    <a:rPr lang="es-ES" sz="2200" i="1">
                                      <a:latin typeface="Cambria Math" panose="02040503050406030204" pitchFamily="18" charset="0"/>
                                    </a:rPr>
                                  </m:ctrlPr>
                                </m:sSubSupPr>
                                <m:e>
                                  <m:r>
                                    <a:rPr lang="es-ES" sz="2200" i="1">
                                      <a:latin typeface="Cambria Math" panose="02040503050406030204" pitchFamily="18" charset="0"/>
                                    </a:rPr>
                                    <m:t>𝑈</m:t>
                                  </m:r>
                                </m:e>
                                <m:sub>
                                  <m:r>
                                    <a:rPr lang="es-ES" sz="2200" i="1">
                                      <a:latin typeface="Cambria Math" panose="02040503050406030204" pitchFamily="18" charset="0"/>
                                    </a:rPr>
                                    <m:t>𝐵</m:t>
                                  </m:r>
                                </m:sub>
                                <m:sup>
                                  <m:r>
                                    <a:rPr lang="es-ES" sz="2200" i="1">
                                      <a:latin typeface="Cambria Math" panose="02040503050406030204" pitchFamily="18" charset="0"/>
                                    </a:rPr>
                                    <m:t>2</m:t>
                                  </m:r>
                                </m:sup>
                              </m:sSubSup>
                            </m:num>
                            <m:den>
                              <m:r>
                                <a:rPr lang="es-ES" sz="2200" i="1">
                                  <a:latin typeface="Cambria Math" panose="02040503050406030204" pitchFamily="18" charset="0"/>
                                </a:rPr>
                                <m:t>2 </m:t>
                              </m:r>
                              <m:r>
                                <a:rPr lang="es-ES" sz="2200" i="1">
                                  <a:latin typeface="Cambria Math" panose="02040503050406030204" pitchFamily="18" charset="0"/>
                                </a:rPr>
                                <m:t>𝑔</m:t>
                              </m:r>
                            </m:den>
                          </m:f>
                          <m:sSup>
                            <m:sSupPr>
                              <m:ctrlPr>
                                <a:rPr lang="es-ES" sz="2200" i="1" smtClean="0">
                                  <a:latin typeface="Cambria Math" panose="02040503050406030204" pitchFamily="18" charset="0"/>
                                </a:rPr>
                              </m:ctrlPr>
                            </m:sSupPr>
                            <m:e>
                              <m:d>
                                <m:dPr>
                                  <m:ctrlPr>
                                    <a:rPr lang="es-ES" sz="2200" i="1">
                                      <a:latin typeface="Cambria Math" panose="02040503050406030204" pitchFamily="18" charset="0"/>
                                    </a:rPr>
                                  </m:ctrlPr>
                                </m:dPr>
                                <m:e>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𝐵</m:t>
                                          </m:r>
                                        </m:sub>
                                      </m:sSub>
                                    </m:num>
                                    <m:den>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𝐴</m:t>
                                          </m:r>
                                        </m:sub>
                                      </m:sSub>
                                    </m:den>
                                  </m:f>
                                </m:e>
                              </m:d>
                            </m:e>
                            <m:sup>
                              <m:r>
                                <a:rPr lang="es-ES" sz="2200" b="0" i="1" smtClean="0">
                                  <a:latin typeface="Cambria Math" panose="02040503050406030204" pitchFamily="18" charset="0"/>
                                </a:rPr>
                                <m:t>2</m:t>
                              </m:r>
                            </m:sup>
                          </m:sSup>
                        </m:e>
                      </m:d>
                    </m:oMath>
                  </m:oMathPara>
                </a14:m>
                <a:endParaRPr lang="es-AR" sz="2200" dirty="0"/>
              </a:p>
            </p:txBody>
          </p:sp>
        </mc:Choice>
        <mc:Fallback xmlns="">
          <p:sp>
            <p:nvSpPr>
              <p:cNvPr id="14" name="CuadroTexto 13">
                <a:extLst>
                  <a:ext uri="{FF2B5EF4-FFF2-40B4-BE49-F238E27FC236}">
                    <a16:creationId xmlns:a16="http://schemas.microsoft.com/office/drawing/2014/main" id="{A34137FA-F8E0-9160-E98C-595BB176E97B}"/>
                  </a:ext>
                </a:extLst>
              </p:cNvPr>
              <p:cNvSpPr txBox="1">
                <a:spLocks noRot="1" noChangeAspect="1" noMove="1" noResize="1" noEditPoints="1" noAdjustHandles="1" noChangeArrowheads="1" noChangeShapeType="1" noTextEdit="1"/>
              </p:cNvSpPr>
              <p:nvPr/>
            </p:nvSpPr>
            <p:spPr>
              <a:xfrm>
                <a:off x="449005" y="5318830"/>
                <a:ext cx="4804649" cy="886268"/>
              </a:xfrm>
              <a:prstGeom prst="rect">
                <a:avLst/>
              </a:prstGeom>
              <a:blipFill>
                <a:blip r:embed="rId7"/>
                <a:stretch>
                  <a:fillRect/>
                </a:stretch>
              </a:blipFill>
            </p:spPr>
            <p:txBody>
              <a:bodyPr/>
              <a:lstStyle/>
              <a:p>
                <a:r>
                  <a:rPr lang="es-AR">
                    <a:noFill/>
                  </a:rPr>
                  <a:t> </a:t>
                </a:r>
              </a:p>
            </p:txBody>
          </p:sp>
        </mc:Fallback>
      </mc:AlternateContent>
      <p:grpSp>
        <p:nvGrpSpPr>
          <p:cNvPr id="15" name="Grupo 14">
            <a:extLst>
              <a:ext uri="{FF2B5EF4-FFF2-40B4-BE49-F238E27FC236}">
                <a16:creationId xmlns:a16="http://schemas.microsoft.com/office/drawing/2014/main" id="{979BD6DC-8346-DB36-9025-6B9BEAA3701D}"/>
              </a:ext>
            </a:extLst>
          </p:cNvPr>
          <p:cNvGrpSpPr/>
          <p:nvPr/>
        </p:nvGrpSpPr>
        <p:grpSpPr>
          <a:xfrm>
            <a:off x="8256240" y="1772816"/>
            <a:ext cx="3716102" cy="4767829"/>
            <a:chOff x="8256240" y="1772816"/>
            <a:chExt cx="3716102" cy="4767829"/>
          </a:xfrm>
        </p:grpSpPr>
        <p:pic>
          <p:nvPicPr>
            <p:cNvPr id="5" name="Imagen 4">
              <a:extLst>
                <a:ext uri="{FF2B5EF4-FFF2-40B4-BE49-F238E27FC236}">
                  <a16:creationId xmlns:a16="http://schemas.microsoft.com/office/drawing/2014/main" id="{F6142969-C330-59F6-E0EA-15A7BD62F1F0}"/>
                </a:ext>
              </a:extLst>
            </p:cNvPr>
            <p:cNvPicPr>
              <a:picLocks noChangeAspect="1"/>
            </p:cNvPicPr>
            <p:nvPr/>
          </p:nvPicPr>
          <p:blipFill>
            <a:blip r:embed="rId8"/>
            <a:stretch>
              <a:fillRect/>
            </a:stretch>
          </p:blipFill>
          <p:spPr>
            <a:xfrm>
              <a:off x="8256240" y="1772816"/>
              <a:ext cx="3716102" cy="4767829"/>
            </a:xfrm>
            <a:prstGeom prst="rect">
              <a:avLst/>
            </a:prstGeom>
          </p:spPr>
        </p:pic>
        <p:sp>
          <p:nvSpPr>
            <p:cNvPr id="13" name="Forma libre: forma 12">
              <a:extLst>
                <a:ext uri="{FF2B5EF4-FFF2-40B4-BE49-F238E27FC236}">
                  <a16:creationId xmlns:a16="http://schemas.microsoft.com/office/drawing/2014/main" id="{82219131-80DE-C2F2-66F3-0A73F180C16E}"/>
                </a:ext>
              </a:extLst>
            </p:cNvPr>
            <p:cNvSpPr/>
            <p:nvPr/>
          </p:nvSpPr>
          <p:spPr>
            <a:xfrm>
              <a:off x="10704512" y="5465928"/>
              <a:ext cx="473004" cy="1009990"/>
            </a:xfrm>
            <a:custGeom>
              <a:avLst/>
              <a:gdLst>
                <a:gd name="connsiteX0" fmla="*/ 8107 w 472130"/>
                <a:gd name="connsiteY0" fmla="*/ 518615 h 1009990"/>
                <a:gd name="connsiteX1" fmla="*/ 14930 w 472130"/>
                <a:gd name="connsiteY1" fmla="*/ 784747 h 1009990"/>
                <a:gd name="connsiteX2" fmla="*/ 144584 w 472130"/>
                <a:gd name="connsiteY2" fmla="*/ 962168 h 1009990"/>
                <a:gd name="connsiteX3" fmla="*/ 301533 w 472130"/>
                <a:gd name="connsiteY3" fmla="*/ 1003111 h 1009990"/>
                <a:gd name="connsiteX4" fmla="*/ 444835 w 472130"/>
                <a:gd name="connsiteY4" fmla="*/ 846162 h 1009990"/>
                <a:gd name="connsiteX5" fmla="*/ 465307 w 472130"/>
                <a:gd name="connsiteY5" fmla="*/ 586854 h 1009990"/>
                <a:gd name="connsiteX6" fmla="*/ 472130 w 472130"/>
                <a:gd name="connsiteY6" fmla="*/ 0 h 100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130" h="1009990">
                  <a:moveTo>
                    <a:pt x="8107" y="518615"/>
                  </a:moveTo>
                  <a:cubicBezTo>
                    <a:pt x="145" y="614718"/>
                    <a:pt x="-7816" y="710822"/>
                    <a:pt x="14930" y="784747"/>
                  </a:cubicBezTo>
                  <a:cubicBezTo>
                    <a:pt x="37676" y="858672"/>
                    <a:pt x="96817" y="925774"/>
                    <a:pt x="144584" y="962168"/>
                  </a:cubicBezTo>
                  <a:cubicBezTo>
                    <a:pt x="192351" y="998562"/>
                    <a:pt x="251491" y="1022445"/>
                    <a:pt x="301533" y="1003111"/>
                  </a:cubicBezTo>
                  <a:cubicBezTo>
                    <a:pt x="351575" y="983777"/>
                    <a:pt x="417539" y="915538"/>
                    <a:pt x="444835" y="846162"/>
                  </a:cubicBezTo>
                  <a:cubicBezTo>
                    <a:pt x="472131" y="776786"/>
                    <a:pt x="460758" y="727881"/>
                    <a:pt x="465307" y="586854"/>
                  </a:cubicBezTo>
                  <a:cubicBezTo>
                    <a:pt x="469856" y="445827"/>
                    <a:pt x="470993" y="222913"/>
                    <a:pt x="472130" y="0"/>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extLst>
      <p:ext uri="{BB962C8B-B14F-4D97-AF65-F5344CB8AC3E}">
        <p14:creationId xmlns:p14="http://schemas.microsoft.com/office/powerpoint/2010/main" val="333531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B7B2C447-5A6F-9D0B-43DB-68F13CB544A9}"/>
                  </a:ext>
                </a:extLst>
              </p:cNvPr>
              <p:cNvSpPr txBox="1"/>
              <p:nvPr/>
            </p:nvSpPr>
            <p:spPr>
              <a:xfrm>
                <a:off x="2927648" y="153846"/>
                <a:ext cx="4203908" cy="8862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2200" b="0" i="1" smtClean="0">
                              <a:latin typeface="Cambria Math" panose="02040503050406030204" pitchFamily="18" charset="0"/>
                            </a:rPr>
                          </m:ctrlPr>
                        </m:fPr>
                        <m:num>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𝑝</m:t>
                              </m:r>
                            </m:e>
                            <m:sub>
                              <m:r>
                                <a:rPr lang="es-ES" sz="2200" b="0" i="1" smtClean="0">
                                  <a:latin typeface="Cambria Math" panose="02040503050406030204" pitchFamily="18" charset="0"/>
                                </a:rPr>
                                <m:t>𝐴</m:t>
                              </m:r>
                            </m:sub>
                          </m:sSub>
                        </m:num>
                        <m:den>
                          <m:r>
                            <a:rPr lang="es-ES" sz="2200" b="0" i="1" smtClean="0">
                              <a:latin typeface="Cambria Math" panose="02040503050406030204" pitchFamily="18" charset="0"/>
                              <a:ea typeface="Cambria Math" panose="02040503050406030204" pitchFamily="18" charset="0"/>
                            </a:rPr>
                            <m:t>𝛾</m:t>
                          </m:r>
                        </m:den>
                      </m:f>
                      <m:r>
                        <a:rPr lang="es-ES" sz="2200" b="0" i="1" smtClean="0">
                          <a:latin typeface="Cambria Math" panose="02040503050406030204" pitchFamily="18" charset="0"/>
                        </a:rPr>
                        <m:t>−</m:t>
                      </m:r>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𝐵</m:t>
                              </m:r>
                            </m:sub>
                          </m:sSub>
                        </m:num>
                        <m:den>
                          <m:r>
                            <a:rPr lang="es-ES" sz="2200" i="1">
                              <a:latin typeface="Cambria Math" panose="02040503050406030204" pitchFamily="18" charset="0"/>
                              <a:ea typeface="Cambria Math" panose="02040503050406030204" pitchFamily="18" charset="0"/>
                            </a:rPr>
                            <m:t>𝛾</m:t>
                          </m:r>
                        </m:den>
                      </m:f>
                      <m:r>
                        <a:rPr lang="es-ES" sz="2200" b="0" i="1" smtClean="0">
                          <a:latin typeface="Cambria Math" panose="02040503050406030204" pitchFamily="18" charset="0"/>
                        </a:rPr>
                        <m:t>−</m:t>
                      </m:r>
                      <m:sSub>
                        <m:sSubPr>
                          <m:ctrlPr>
                            <a:rPr lang="es-AR" sz="2200" i="1">
                              <a:latin typeface="Cambria Math" panose="02040503050406030204" pitchFamily="18" charset="0"/>
                            </a:rPr>
                          </m:ctrlPr>
                        </m:sSubPr>
                        <m:e>
                          <m:r>
                            <a:rPr lang="es-ES" sz="2200" i="1">
                              <a:latin typeface="Cambria Math" panose="02040503050406030204" pitchFamily="18" charset="0"/>
                            </a:rPr>
                            <m:t>𝑧</m:t>
                          </m:r>
                        </m:e>
                        <m:sub>
                          <m:r>
                            <a:rPr lang="es-ES" sz="2200" i="1">
                              <a:latin typeface="Cambria Math" panose="02040503050406030204" pitchFamily="18" charset="0"/>
                            </a:rPr>
                            <m:t>𝐵</m:t>
                          </m:r>
                        </m:sub>
                      </m:sSub>
                      <m:r>
                        <a:rPr lang="es-ES" sz="2200" b="0" i="1" smtClean="0">
                          <a:latin typeface="Cambria Math" panose="02040503050406030204" pitchFamily="18" charset="0"/>
                        </a:rPr>
                        <m:t>=</m:t>
                      </m:r>
                      <m:f>
                        <m:fPr>
                          <m:ctrlPr>
                            <a:rPr lang="es-ES" sz="2200" i="1">
                              <a:latin typeface="Cambria Math" panose="02040503050406030204" pitchFamily="18" charset="0"/>
                            </a:rPr>
                          </m:ctrlPr>
                        </m:fPr>
                        <m:num>
                          <m:sSubSup>
                            <m:sSubSupPr>
                              <m:ctrlPr>
                                <a:rPr lang="es-ES" sz="2200" i="1">
                                  <a:latin typeface="Cambria Math" panose="02040503050406030204" pitchFamily="18" charset="0"/>
                                </a:rPr>
                              </m:ctrlPr>
                            </m:sSubSupPr>
                            <m:e>
                              <m:r>
                                <a:rPr lang="es-ES" sz="2200" i="1">
                                  <a:latin typeface="Cambria Math" panose="02040503050406030204" pitchFamily="18" charset="0"/>
                                </a:rPr>
                                <m:t>𝑈</m:t>
                              </m:r>
                            </m:e>
                            <m:sub>
                              <m:r>
                                <a:rPr lang="es-ES" sz="2200" i="1">
                                  <a:latin typeface="Cambria Math" panose="02040503050406030204" pitchFamily="18" charset="0"/>
                                </a:rPr>
                                <m:t>𝐵</m:t>
                              </m:r>
                            </m:sub>
                            <m:sup>
                              <m:r>
                                <a:rPr lang="es-ES" sz="2200" i="1">
                                  <a:latin typeface="Cambria Math" panose="02040503050406030204" pitchFamily="18" charset="0"/>
                                </a:rPr>
                                <m:t>2</m:t>
                              </m:r>
                            </m:sup>
                          </m:sSubSup>
                        </m:num>
                        <m:den>
                          <m:r>
                            <a:rPr lang="es-ES" sz="2200" i="1">
                              <a:latin typeface="Cambria Math" panose="02040503050406030204" pitchFamily="18" charset="0"/>
                            </a:rPr>
                            <m:t>2 </m:t>
                          </m:r>
                          <m:r>
                            <a:rPr lang="es-ES" sz="2200" i="1">
                              <a:latin typeface="Cambria Math" panose="02040503050406030204" pitchFamily="18" charset="0"/>
                            </a:rPr>
                            <m:t>𝑔</m:t>
                          </m:r>
                        </m:den>
                      </m:f>
                      <m:r>
                        <a:rPr lang="es-ES" sz="2200" b="0" i="1" smtClean="0">
                          <a:latin typeface="Cambria Math" panose="02040503050406030204" pitchFamily="18" charset="0"/>
                        </a:rPr>
                        <m:t>−</m:t>
                      </m:r>
                      <m:d>
                        <m:dPr>
                          <m:begChr m:val="["/>
                          <m:endChr m:val="]"/>
                          <m:ctrlPr>
                            <a:rPr lang="es-ES" sz="2200" b="0" i="1" smtClean="0">
                              <a:latin typeface="Cambria Math" panose="02040503050406030204" pitchFamily="18" charset="0"/>
                            </a:rPr>
                          </m:ctrlPr>
                        </m:dPr>
                        <m:e>
                          <m:f>
                            <m:fPr>
                              <m:ctrlPr>
                                <a:rPr lang="es-ES" sz="2200" i="1">
                                  <a:latin typeface="Cambria Math" panose="02040503050406030204" pitchFamily="18" charset="0"/>
                                </a:rPr>
                              </m:ctrlPr>
                            </m:fPr>
                            <m:num>
                              <m:sSubSup>
                                <m:sSubSupPr>
                                  <m:ctrlPr>
                                    <a:rPr lang="es-ES" sz="2200" i="1">
                                      <a:latin typeface="Cambria Math" panose="02040503050406030204" pitchFamily="18" charset="0"/>
                                    </a:rPr>
                                  </m:ctrlPr>
                                </m:sSubSupPr>
                                <m:e>
                                  <m:r>
                                    <a:rPr lang="es-ES" sz="2200" i="1">
                                      <a:latin typeface="Cambria Math" panose="02040503050406030204" pitchFamily="18" charset="0"/>
                                    </a:rPr>
                                    <m:t>𝑈</m:t>
                                  </m:r>
                                </m:e>
                                <m:sub>
                                  <m:r>
                                    <a:rPr lang="es-ES" sz="2200" i="1">
                                      <a:latin typeface="Cambria Math" panose="02040503050406030204" pitchFamily="18" charset="0"/>
                                    </a:rPr>
                                    <m:t>𝐵</m:t>
                                  </m:r>
                                </m:sub>
                                <m:sup>
                                  <m:r>
                                    <a:rPr lang="es-ES" sz="2200" i="1">
                                      <a:latin typeface="Cambria Math" panose="02040503050406030204" pitchFamily="18" charset="0"/>
                                    </a:rPr>
                                    <m:t>2</m:t>
                                  </m:r>
                                </m:sup>
                              </m:sSubSup>
                            </m:num>
                            <m:den>
                              <m:r>
                                <a:rPr lang="es-ES" sz="2200" i="1">
                                  <a:latin typeface="Cambria Math" panose="02040503050406030204" pitchFamily="18" charset="0"/>
                                </a:rPr>
                                <m:t>2 </m:t>
                              </m:r>
                              <m:r>
                                <a:rPr lang="es-ES" sz="2200" i="1">
                                  <a:latin typeface="Cambria Math" panose="02040503050406030204" pitchFamily="18" charset="0"/>
                                </a:rPr>
                                <m:t>𝑔</m:t>
                              </m:r>
                            </m:den>
                          </m:f>
                          <m:sSup>
                            <m:sSupPr>
                              <m:ctrlPr>
                                <a:rPr lang="es-ES" sz="2200" i="1" smtClean="0">
                                  <a:latin typeface="Cambria Math" panose="02040503050406030204" pitchFamily="18" charset="0"/>
                                </a:rPr>
                              </m:ctrlPr>
                            </m:sSupPr>
                            <m:e>
                              <m:d>
                                <m:dPr>
                                  <m:ctrlPr>
                                    <a:rPr lang="es-ES" sz="2200" i="1">
                                      <a:latin typeface="Cambria Math" panose="02040503050406030204" pitchFamily="18" charset="0"/>
                                    </a:rPr>
                                  </m:ctrlPr>
                                </m:dPr>
                                <m:e>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𝐵</m:t>
                                          </m:r>
                                        </m:sub>
                                      </m:sSub>
                                    </m:num>
                                    <m:den>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𝐴</m:t>
                                          </m:r>
                                        </m:sub>
                                      </m:sSub>
                                    </m:den>
                                  </m:f>
                                </m:e>
                              </m:d>
                            </m:e>
                            <m:sup>
                              <m:r>
                                <a:rPr lang="es-ES" sz="2200" b="0" i="1" smtClean="0">
                                  <a:latin typeface="Cambria Math" panose="02040503050406030204" pitchFamily="18" charset="0"/>
                                </a:rPr>
                                <m:t>2</m:t>
                              </m:r>
                            </m:sup>
                          </m:sSup>
                        </m:e>
                      </m:d>
                    </m:oMath>
                  </m:oMathPara>
                </a14:m>
                <a:endParaRPr lang="es-AR" sz="2200" dirty="0"/>
              </a:p>
            </p:txBody>
          </p:sp>
        </mc:Choice>
        <mc:Fallback xmlns="">
          <p:sp>
            <p:nvSpPr>
              <p:cNvPr id="2" name="CuadroTexto 1">
                <a:extLst>
                  <a:ext uri="{FF2B5EF4-FFF2-40B4-BE49-F238E27FC236}">
                    <a16:creationId xmlns:a16="http://schemas.microsoft.com/office/drawing/2014/main" id="{B7B2C447-5A6F-9D0B-43DB-68F13CB544A9}"/>
                  </a:ext>
                </a:extLst>
              </p:cNvPr>
              <p:cNvSpPr txBox="1">
                <a:spLocks noRot="1" noChangeAspect="1" noMove="1" noResize="1" noEditPoints="1" noAdjustHandles="1" noChangeArrowheads="1" noChangeShapeType="1" noTextEdit="1"/>
              </p:cNvSpPr>
              <p:nvPr/>
            </p:nvSpPr>
            <p:spPr>
              <a:xfrm>
                <a:off x="2927648" y="153846"/>
                <a:ext cx="4203908" cy="886268"/>
              </a:xfrm>
              <a:prstGeom prst="rect">
                <a:avLst/>
              </a:prstGeom>
              <a:blipFill>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6AAFE2F7-4D8F-09DA-F5FD-856A93C94990}"/>
                  </a:ext>
                </a:extLst>
              </p:cNvPr>
              <p:cNvSpPr txBox="1"/>
              <p:nvPr/>
            </p:nvSpPr>
            <p:spPr>
              <a:xfrm>
                <a:off x="449004" y="427703"/>
                <a:ext cx="1045607" cy="338554"/>
              </a:xfrm>
              <a:prstGeom prst="rect">
                <a:avLst/>
              </a:prstGeom>
              <a:noFill/>
            </p:spPr>
            <p:txBody>
              <a:bodyPr wrap="none" lIns="0" tIns="0" rIns="0" bIns="0" rtlCol="0">
                <a:spAutoFit/>
              </a:bodyPr>
              <a:lstStyle/>
              <a:p>
                <a:r>
                  <a:rPr lang="es-AR" sz="2200" dirty="0"/>
                  <a:t>Si </a:t>
                </a:r>
                <a14:m>
                  <m:oMath xmlns:m="http://schemas.openxmlformats.org/officeDocument/2006/math">
                    <m:sSub>
                      <m:sSubPr>
                        <m:ctrlPr>
                          <a:rPr lang="es-AR" sz="2200" i="1">
                            <a:latin typeface="Cambria Math" panose="02040503050406030204" pitchFamily="18" charset="0"/>
                          </a:rPr>
                        </m:ctrlPr>
                      </m:sSubPr>
                      <m:e>
                        <m:r>
                          <a:rPr lang="es-ES" sz="2200" i="1">
                            <a:latin typeface="Cambria Math" panose="02040503050406030204" pitchFamily="18" charset="0"/>
                          </a:rPr>
                          <m:t>𝑧</m:t>
                        </m:r>
                      </m:e>
                      <m:sub>
                        <m:r>
                          <a:rPr lang="es-ES" sz="2200" b="0" i="1" smtClean="0">
                            <a:latin typeface="Cambria Math" panose="02040503050406030204" pitchFamily="18" charset="0"/>
                          </a:rPr>
                          <m:t>𝐴</m:t>
                        </m:r>
                      </m:sub>
                    </m:sSub>
                    <m:r>
                      <a:rPr lang="es-ES" sz="2200" b="0" i="1" smtClean="0">
                        <a:latin typeface="Cambria Math" panose="02040503050406030204" pitchFamily="18" charset="0"/>
                      </a:rPr>
                      <m:t>=0</m:t>
                    </m:r>
                  </m:oMath>
                </a14:m>
                <a:endParaRPr lang="es-AR" sz="2200" dirty="0"/>
              </a:p>
            </p:txBody>
          </p:sp>
        </mc:Choice>
        <mc:Fallback xmlns="">
          <p:sp>
            <p:nvSpPr>
              <p:cNvPr id="3" name="CuadroTexto 2">
                <a:extLst>
                  <a:ext uri="{FF2B5EF4-FFF2-40B4-BE49-F238E27FC236}">
                    <a16:creationId xmlns:a16="http://schemas.microsoft.com/office/drawing/2014/main" id="{6AAFE2F7-4D8F-09DA-F5FD-856A93C94990}"/>
                  </a:ext>
                </a:extLst>
              </p:cNvPr>
              <p:cNvSpPr txBox="1">
                <a:spLocks noRot="1" noChangeAspect="1" noMove="1" noResize="1" noEditPoints="1" noAdjustHandles="1" noChangeArrowheads="1" noChangeShapeType="1" noTextEdit="1"/>
              </p:cNvSpPr>
              <p:nvPr/>
            </p:nvSpPr>
            <p:spPr>
              <a:xfrm>
                <a:off x="449004" y="427703"/>
                <a:ext cx="1045607" cy="338554"/>
              </a:xfrm>
              <a:prstGeom prst="rect">
                <a:avLst/>
              </a:prstGeom>
              <a:blipFill>
                <a:blip r:embed="rId3"/>
                <a:stretch>
                  <a:fillRect l="-16374" t="-25000" r="-8772" b="-48214"/>
                </a:stretch>
              </a:blipFill>
            </p:spPr>
            <p:txBody>
              <a:bodyPr/>
              <a:lstStyle/>
              <a:p>
                <a:r>
                  <a:rPr lang="es-AR">
                    <a:noFill/>
                  </a:rPr>
                  <a:t> </a:t>
                </a:r>
              </a:p>
            </p:txBody>
          </p:sp>
        </mc:Fallback>
      </mc:AlternateContent>
      <p:sp>
        <p:nvSpPr>
          <p:cNvPr id="4" name="CuadroTexto 3">
            <a:extLst>
              <a:ext uri="{FF2B5EF4-FFF2-40B4-BE49-F238E27FC236}">
                <a16:creationId xmlns:a16="http://schemas.microsoft.com/office/drawing/2014/main" id="{AB64E8E8-93AD-0D35-9E73-53B67FEF29FF}"/>
              </a:ext>
            </a:extLst>
          </p:cNvPr>
          <p:cNvSpPr txBox="1"/>
          <p:nvPr/>
        </p:nvSpPr>
        <p:spPr>
          <a:xfrm>
            <a:off x="335360" y="1772816"/>
            <a:ext cx="3348372" cy="430887"/>
          </a:xfrm>
          <a:prstGeom prst="rect">
            <a:avLst/>
          </a:prstGeom>
          <a:noFill/>
        </p:spPr>
        <p:txBody>
          <a:bodyPr wrap="square">
            <a:spAutoFit/>
          </a:bodyPr>
          <a:lstStyle/>
          <a:p>
            <a:r>
              <a:rPr lang="es-ES" sz="2200" b="0" i="0" u="none" strike="noStrike" baseline="0" dirty="0"/>
              <a:t>Despejando U</a:t>
            </a:r>
            <a:r>
              <a:rPr lang="es-ES" sz="1200" dirty="0"/>
              <a:t>B</a:t>
            </a:r>
            <a:endParaRPr lang="es-ES" sz="2200" b="0" i="0" u="none" strike="noStrike" baseline="0" dirty="0"/>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C4DDD1B-9FEA-1367-737F-69F07730BCAF}"/>
                  </a:ext>
                </a:extLst>
              </p:cNvPr>
              <p:cNvSpPr txBox="1"/>
              <p:nvPr/>
            </p:nvSpPr>
            <p:spPr>
              <a:xfrm>
                <a:off x="2567608" y="1171272"/>
                <a:ext cx="3255122" cy="16339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AR" sz="2200" i="1" smtClean="0">
                              <a:latin typeface="Cambria Math" panose="02040503050406030204" pitchFamily="18" charset="0"/>
                            </a:rPr>
                          </m:ctrlPr>
                        </m:sSubPr>
                        <m:e>
                          <m:r>
                            <a:rPr lang="es-ES" sz="2200" b="0" i="1" smtClean="0">
                              <a:latin typeface="Cambria Math" panose="02040503050406030204" pitchFamily="18" charset="0"/>
                            </a:rPr>
                            <m:t>𝑈</m:t>
                          </m:r>
                        </m:e>
                        <m:sub>
                          <m:r>
                            <a:rPr lang="es-ES" sz="2200" b="0" i="1" smtClean="0">
                              <a:latin typeface="Cambria Math" panose="02040503050406030204" pitchFamily="18" charset="0"/>
                            </a:rPr>
                            <m:t>𝐵</m:t>
                          </m:r>
                        </m:sub>
                      </m:sSub>
                      <m:r>
                        <a:rPr lang="es-ES" sz="2200" b="0" i="1" smtClean="0">
                          <a:latin typeface="Cambria Math" panose="02040503050406030204" pitchFamily="18" charset="0"/>
                        </a:rPr>
                        <m:t>=</m:t>
                      </m:r>
                      <m:rad>
                        <m:radPr>
                          <m:degHide m:val="on"/>
                          <m:ctrlPr>
                            <a:rPr lang="es-ES" sz="2200" b="0" i="1" smtClean="0">
                              <a:latin typeface="Cambria Math" panose="02040503050406030204" pitchFamily="18" charset="0"/>
                            </a:rPr>
                          </m:ctrlPr>
                        </m:radPr>
                        <m:deg/>
                        <m:e>
                          <m:f>
                            <m:fPr>
                              <m:ctrlPr>
                                <a:rPr lang="es-ES" sz="2200" b="0" i="1" smtClean="0">
                                  <a:latin typeface="Cambria Math" panose="02040503050406030204" pitchFamily="18" charset="0"/>
                                </a:rPr>
                              </m:ctrlPr>
                            </m:fPr>
                            <m:num>
                              <m:d>
                                <m:dPr>
                                  <m:ctrlPr>
                                    <a:rPr lang="es-ES" sz="2200" b="0" i="1" smtClean="0">
                                      <a:latin typeface="Cambria Math" panose="02040503050406030204" pitchFamily="18" charset="0"/>
                                    </a:rPr>
                                  </m:ctrlPr>
                                </m:dPr>
                                <m:e>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𝐴</m:t>
                                          </m:r>
                                        </m:sub>
                                      </m:sSub>
                                    </m:num>
                                    <m:den>
                                      <m:r>
                                        <a:rPr lang="es-ES" sz="2200" i="1">
                                          <a:latin typeface="Cambria Math" panose="02040503050406030204" pitchFamily="18" charset="0"/>
                                          <a:ea typeface="Cambria Math" panose="02040503050406030204" pitchFamily="18" charset="0"/>
                                        </a:rPr>
                                        <m:t>𝛾</m:t>
                                      </m:r>
                                    </m:den>
                                  </m:f>
                                  <m:r>
                                    <a:rPr lang="es-ES" sz="2200" i="1">
                                      <a:latin typeface="Cambria Math" panose="02040503050406030204" pitchFamily="18" charset="0"/>
                                    </a:rPr>
                                    <m:t>−</m:t>
                                  </m:r>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𝐵</m:t>
                                          </m:r>
                                        </m:sub>
                                      </m:sSub>
                                    </m:num>
                                    <m:den>
                                      <m:r>
                                        <a:rPr lang="es-ES" sz="2200" i="1">
                                          <a:latin typeface="Cambria Math" panose="02040503050406030204" pitchFamily="18" charset="0"/>
                                          <a:ea typeface="Cambria Math" panose="02040503050406030204" pitchFamily="18" charset="0"/>
                                        </a:rPr>
                                        <m:t>𝛾</m:t>
                                      </m:r>
                                    </m:den>
                                  </m:f>
                                  <m:r>
                                    <a:rPr lang="es-ES" sz="2200" i="1">
                                      <a:latin typeface="Cambria Math" panose="02040503050406030204" pitchFamily="18" charset="0"/>
                                    </a:rPr>
                                    <m:t>−</m:t>
                                  </m:r>
                                  <m:sSub>
                                    <m:sSubPr>
                                      <m:ctrlPr>
                                        <a:rPr lang="es-AR" sz="2200" i="1">
                                          <a:latin typeface="Cambria Math" panose="02040503050406030204" pitchFamily="18" charset="0"/>
                                        </a:rPr>
                                      </m:ctrlPr>
                                    </m:sSubPr>
                                    <m:e>
                                      <m:r>
                                        <a:rPr lang="es-ES" sz="2200" i="1">
                                          <a:latin typeface="Cambria Math" panose="02040503050406030204" pitchFamily="18" charset="0"/>
                                        </a:rPr>
                                        <m:t>𝑧</m:t>
                                      </m:r>
                                    </m:e>
                                    <m:sub>
                                      <m:r>
                                        <a:rPr lang="es-ES" sz="2200" i="1">
                                          <a:latin typeface="Cambria Math" panose="02040503050406030204" pitchFamily="18" charset="0"/>
                                        </a:rPr>
                                        <m:t>𝐵</m:t>
                                      </m:r>
                                    </m:sub>
                                  </m:sSub>
                                </m:e>
                              </m:d>
                              <m:r>
                                <a:rPr lang="es-ES" sz="2200" b="0" i="1" smtClean="0">
                                  <a:latin typeface="Cambria Math" panose="02040503050406030204" pitchFamily="18" charset="0"/>
                                </a:rPr>
                                <m:t>2 </m:t>
                              </m:r>
                              <m:r>
                                <a:rPr lang="es-ES" sz="2200" b="0" i="1" smtClean="0">
                                  <a:latin typeface="Cambria Math" panose="02040503050406030204" pitchFamily="18" charset="0"/>
                                </a:rPr>
                                <m:t>𝑔</m:t>
                              </m:r>
                            </m:num>
                            <m:den>
                              <m:d>
                                <m:dPr>
                                  <m:begChr m:val="["/>
                                  <m:endChr m:val="]"/>
                                  <m:ctrlPr>
                                    <a:rPr lang="es-ES" sz="2200" b="0" i="1" smtClean="0">
                                      <a:latin typeface="Cambria Math" panose="02040503050406030204" pitchFamily="18" charset="0"/>
                                    </a:rPr>
                                  </m:ctrlPr>
                                </m:dPr>
                                <m:e>
                                  <m:r>
                                    <a:rPr lang="es-ES" sz="2200" b="0" i="1" smtClean="0">
                                      <a:latin typeface="Cambria Math" panose="02040503050406030204" pitchFamily="18" charset="0"/>
                                    </a:rPr>
                                    <m:t>1−</m:t>
                                  </m:r>
                                  <m:sSup>
                                    <m:sSupPr>
                                      <m:ctrlPr>
                                        <a:rPr lang="es-ES" sz="2200" i="1">
                                          <a:latin typeface="Cambria Math" panose="02040503050406030204" pitchFamily="18" charset="0"/>
                                        </a:rPr>
                                      </m:ctrlPr>
                                    </m:sSupPr>
                                    <m:e>
                                      <m:d>
                                        <m:dPr>
                                          <m:ctrlPr>
                                            <a:rPr lang="es-ES" sz="2200" i="1">
                                              <a:latin typeface="Cambria Math" panose="02040503050406030204" pitchFamily="18" charset="0"/>
                                            </a:rPr>
                                          </m:ctrlPr>
                                        </m:dPr>
                                        <m:e>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𝐵</m:t>
                                                  </m:r>
                                                </m:sub>
                                              </m:sSub>
                                            </m:num>
                                            <m:den>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𝐴</m:t>
                                                  </m:r>
                                                </m:sub>
                                              </m:sSub>
                                            </m:den>
                                          </m:f>
                                        </m:e>
                                      </m:d>
                                    </m:e>
                                    <m:sup>
                                      <m:r>
                                        <a:rPr lang="es-ES" sz="2200" i="1">
                                          <a:latin typeface="Cambria Math" panose="02040503050406030204" pitchFamily="18" charset="0"/>
                                        </a:rPr>
                                        <m:t>2</m:t>
                                      </m:r>
                                    </m:sup>
                                  </m:sSup>
                                </m:e>
                              </m:d>
                            </m:den>
                          </m:f>
                        </m:e>
                      </m:rad>
                    </m:oMath>
                  </m:oMathPara>
                </a14:m>
                <a:endParaRPr lang="es-AR" sz="2200" dirty="0"/>
              </a:p>
            </p:txBody>
          </p:sp>
        </mc:Choice>
        <mc:Fallback xmlns="">
          <p:sp>
            <p:nvSpPr>
              <p:cNvPr id="5" name="CuadroTexto 4">
                <a:extLst>
                  <a:ext uri="{FF2B5EF4-FFF2-40B4-BE49-F238E27FC236}">
                    <a16:creationId xmlns:a16="http://schemas.microsoft.com/office/drawing/2014/main" id="{FC4DDD1B-9FEA-1367-737F-69F07730BCAF}"/>
                  </a:ext>
                </a:extLst>
              </p:cNvPr>
              <p:cNvSpPr txBox="1">
                <a:spLocks noRot="1" noChangeAspect="1" noMove="1" noResize="1" noEditPoints="1" noAdjustHandles="1" noChangeArrowheads="1" noChangeShapeType="1" noTextEdit="1"/>
              </p:cNvSpPr>
              <p:nvPr/>
            </p:nvSpPr>
            <p:spPr>
              <a:xfrm>
                <a:off x="2567608" y="1171272"/>
                <a:ext cx="3255122" cy="1633973"/>
              </a:xfrm>
              <a:prstGeom prst="rect">
                <a:avLst/>
              </a:prstGeom>
              <a:blipFill>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208A3857-7F8F-9A7A-4F08-D8FEA07D358D}"/>
                  </a:ext>
                </a:extLst>
              </p:cNvPr>
              <p:cNvSpPr txBox="1"/>
              <p:nvPr/>
            </p:nvSpPr>
            <p:spPr>
              <a:xfrm>
                <a:off x="6369272" y="1040114"/>
                <a:ext cx="6096000" cy="172630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ES" sz="2200" b="0" i="1" smtClean="0">
                          <a:latin typeface="Cambria Math" panose="02040503050406030204" pitchFamily="18" charset="0"/>
                        </a:rPr>
                        <m:t>𝑄</m:t>
                      </m:r>
                      <m:r>
                        <a:rPr lang="es-ES" sz="2200" b="0" i="1" smtClean="0">
                          <a:latin typeface="Cambria Math" panose="02040503050406030204" pitchFamily="18" charset="0"/>
                        </a:rPr>
                        <m:t>=</m:t>
                      </m:r>
                      <m:r>
                        <a:rPr lang="es-ES" sz="2200" b="0" i="1" smtClean="0">
                          <a:latin typeface="Cambria Math" panose="02040503050406030204" pitchFamily="18" charset="0"/>
                        </a:rPr>
                        <m:t>𝐾</m:t>
                      </m:r>
                      <m:r>
                        <a:rPr lang="es-ES" sz="2200" b="0" i="1" smtClean="0">
                          <a:latin typeface="Cambria Math" panose="02040503050406030204" pitchFamily="18" charset="0"/>
                        </a:rPr>
                        <m:t> </m:t>
                      </m:r>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𝑈</m:t>
                          </m:r>
                        </m:e>
                        <m:sub>
                          <m:r>
                            <a:rPr lang="es-ES" sz="2200" b="0" i="1" smtClean="0">
                              <a:latin typeface="Cambria Math" panose="02040503050406030204" pitchFamily="18" charset="0"/>
                            </a:rPr>
                            <m:t>𝐵</m:t>
                          </m:r>
                        </m:sub>
                      </m:sSub>
                      <m:r>
                        <a:rPr lang="es-ES" sz="2200" b="0" i="1" smtClean="0">
                          <a:latin typeface="Cambria Math" panose="02040503050406030204" pitchFamily="18" charset="0"/>
                        </a:rPr>
                        <m:t> </m:t>
                      </m:r>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ea typeface="Cambria Math" panose="02040503050406030204" pitchFamily="18" charset="0"/>
                            </a:rPr>
                            <m:t>𝜔</m:t>
                          </m:r>
                        </m:e>
                        <m:sub>
                          <m:r>
                            <a:rPr lang="es-ES" sz="2200" b="0" i="1" smtClean="0">
                              <a:latin typeface="Cambria Math" panose="02040503050406030204" pitchFamily="18" charset="0"/>
                            </a:rPr>
                            <m:t>𝐵</m:t>
                          </m:r>
                        </m:sub>
                      </m:sSub>
                      <m:r>
                        <a:rPr lang="es-ES" sz="2200" i="1">
                          <a:latin typeface="Cambria Math" panose="02040503050406030204" pitchFamily="18" charset="0"/>
                        </a:rPr>
                        <m:t>=</m:t>
                      </m:r>
                      <m:r>
                        <a:rPr lang="es-ES" sz="2200" i="1">
                          <a:latin typeface="Cambria Math" panose="02040503050406030204" pitchFamily="18" charset="0"/>
                        </a:rPr>
                        <m:t>𝐾</m:t>
                      </m:r>
                      <m:r>
                        <a:rPr lang="es-ES" sz="2200" i="1">
                          <a:latin typeface="Cambria Math" panose="02040503050406030204" pitchFamily="18" charset="0"/>
                        </a:rPr>
                        <m:t> </m:t>
                      </m:r>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rPr>
                            <m:t>𝐵</m:t>
                          </m:r>
                        </m:sub>
                      </m:sSub>
                      <m:rad>
                        <m:radPr>
                          <m:degHide m:val="on"/>
                          <m:ctrlPr>
                            <a:rPr lang="es-ES" sz="2200" i="1">
                              <a:latin typeface="Cambria Math" panose="02040503050406030204" pitchFamily="18" charset="0"/>
                            </a:rPr>
                          </m:ctrlPr>
                        </m:radPr>
                        <m:deg/>
                        <m:e>
                          <m:f>
                            <m:fPr>
                              <m:ctrlPr>
                                <a:rPr lang="es-ES" sz="2200" i="1">
                                  <a:latin typeface="Cambria Math" panose="02040503050406030204" pitchFamily="18" charset="0"/>
                                </a:rPr>
                              </m:ctrlPr>
                            </m:fPr>
                            <m:num>
                              <m:d>
                                <m:dPr>
                                  <m:ctrlPr>
                                    <a:rPr lang="es-ES" sz="2200" i="1">
                                      <a:latin typeface="Cambria Math" panose="02040503050406030204" pitchFamily="18" charset="0"/>
                                    </a:rPr>
                                  </m:ctrlPr>
                                </m:dPr>
                                <m:e>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𝐴</m:t>
                                          </m:r>
                                        </m:sub>
                                      </m:sSub>
                                    </m:num>
                                    <m:den>
                                      <m:r>
                                        <a:rPr lang="es-ES" sz="2200" i="1">
                                          <a:latin typeface="Cambria Math" panose="02040503050406030204" pitchFamily="18" charset="0"/>
                                          <a:ea typeface="Cambria Math" panose="02040503050406030204" pitchFamily="18" charset="0"/>
                                        </a:rPr>
                                        <m:t>𝛾</m:t>
                                      </m:r>
                                    </m:den>
                                  </m:f>
                                  <m:r>
                                    <a:rPr lang="es-ES" sz="2200" i="1">
                                      <a:latin typeface="Cambria Math" panose="02040503050406030204" pitchFamily="18" charset="0"/>
                                    </a:rPr>
                                    <m:t>−</m:t>
                                  </m:r>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𝐵</m:t>
                                          </m:r>
                                        </m:sub>
                                      </m:sSub>
                                    </m:num>
                                    <m:den>
                                      <m:r>
                                        <a:rPr lang="es-ES" sz="2200" i="1">
                                          <a:latin typeface="Cambria Math" panose="02040503050406030204" pitchFamily="18" charset="0"/>
                                          <a:ea typeface="Cambria Math" panose="02040503050406030204" pitchFamily="18" charset="0"/>
                                        </a:rPr>
                                        <m:t>𝛾</m:t>
                                      </m:r>
                                    </m:den>
                                  </m:f>
                                  <m:r>
                                    <a:rPr lang="es-ES" sz="2200" i="1">
                                      <a:latin typeface="Cambria Math" panose="02040503050406030204" pitchFamily="18" charset="0"/>
                                    </a:rPr>
                                    <m:t>−</m:t>
                                  </m:r>
                                  <m:sSub>
                                    <m:sSubPr>
                                      <m:ctrlPr>
                                        <a:rPr lang="es-AR" sz="2200" i="1">
                                          <a:latin typeface="Cambria Math" panose="02040503050406030204" pitchFamily="18" charset="0"/>
                                        </a:rPr>
                                      </m:ctrlPr>
                                    </m:sSubPr>
                                    <m:e>
                                      <m:r>
                                        <a:rPr lang="es-ES" sz="2200" i="1">
                                          <a:latin typeface="Cambria Math" panose="02040503050406030204" pitchFamily="18" charset="0"/>
                                        </a:rPr>
                                        <m:t>𝑧</m:t>
                                      </m:r>
                                    </m:e>
                                    <m:sub>
                                      <m:r>
                                        <a:rPr lang="es-ES" sz="2200" i="1">
                                          <a:latin typeface="Cambria Math" panose="02040503050406030204" pitchFamily="18" charset="0"/>
                                        </a:rPr>
                                        <m:t>𝐵</m:t>
                                      </m:r>
                                    </m:sub>
                                  </m:sSub>
                                </m:e>
                              </m:d>
                              <m:r>
                                <a:rPr lang="es-ES" sz="2200" i="1">
                                  <a:latin typeface="Cambria Math" panose="02040503050406030204" pitchFamily="18" charset="0"/>
                                </a:rPr>
                                <m:t>2 </m:t>
                              </m:r>
                              <m:r>
                                <a:rPr lang="es-ES" sz="2200" i="1">
                                  <a:latin typeface="Cambria Math" panose="02040503050406030204" pitchFamily="18" charset="0"/>
                                </a:rPr>
                                <m:t>𝑔</m:t>
                              </m:r>
                            </m:num>
                            <m:den>
                              <m:d>
                                <m:dPr>
                                  <m:begChr m:val="["/>
                                  <m:endChr m:val="]"/>
                                  <m:ctrlPr>
                                    <a:rPr lang="es-ES" sz="2200" i="1">
                                      <a:latin typeface="Cambria Math" panose="02040503050406030204" pitchFamily="18" charset="0"/>
                                    </a:rPr>
                                  </m:ctrlPr>
                                </m:dPr>
                                <m:e>
                                  <m:r>
                                    <a:rPr lang="es-ES" sz="2200" i="1">
                                      <a:latin typeface="Cambria Math" panose="02040503050406030204" pitchFamily="18" charset="0"/>
                                    </a:rPr>
                                    <m:t>1−</m:t>
                                  </m:r>
                                  <m:sSup>
                                    <m:sSupPr>
                                      <m:ctrlPr>
                                        <a:rPr lang="es-ES" sz="2200" i="1">
                                          <a:latin typeface="Cambria Math" panose="02040503050406030204" pitchFamily="18" charset="0"/>
                                        </a:rPr>
                                      </m:ctrlPr>
                                    </m:sSupPr>
                                    <m:e>
                                      <m:d>
                                        <m:dPr>
                                          <m:ctrlPr>
                                            <a:rPr lang="es-ES" sz="2200" i="1">
                                              <a:latin typeface="Cambria Math" panose="02040503050406030204" pitchFamily="18" charset="0"/>
                                            </a:rPr>
                                          </m:ctrlPr>
                                        </m:dPr>
                                        <m:e>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𝐵</m:t>
                                                  </m:r>
                                                </m:sub>
                                              </m:sSub>
                                            </m:num>
                                            <m:den>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𝐴</m:t>
                                                  </m:r>
                                                </m:sub>
                                              </m:sSub>
                                            </m:den>
                                          </m:f>
                                        </m:e>
                                      </m:d>
                                    </m:e>
                                    <m:sup>
                                      <m:r>
                                        <a:rPr lang="es-ES" sz="2200" i="1">
                                          <a:latin typeface="Cambria Math" panose="02040503050406030204" pitchFamily="18" charset="0"/>
                                        </a:rPr>
                                        <m:t>2</m:t>
                                      </m:r>
                                    </m:sup>
                                  </m:sSup>
                                </m:e>
                              </m:d>
                            </m:den>
                          </m:f>
                        </m:e>
                      </m:rad>
                    </m:oMath>
                  </m:oMathPara>
                </a14:m>
                <a:endParaRPr lang="es-AR" sz="2200" dirty="0"/>
              </a:p>
            </p:txBody>
          </p:sp>
        </mc:Choice>
        <mc:Fallback xmlns="">
          <p:sp>
            <p:nvSpPr>
              <p:cNvPr id="8" name="CuadroTexto 7">
                <a:extLst>
                  <a:ext uri="{FF2B5EF4-FFF2-40B4-BE49-F238E27FC236}">
                    <a16:creationId xmlns:a16="http://schemas.microsoft.com/office/drawing/2014/main" id="{208A3857-7F8F-9A7A-4F08-D8FEA07D358D}"/>
                  </a:ext>
                </a:extLst>
              </p:cNvPr>
              <p:cNvSpPr txBox="1">
                <a:spLocks noRot="1" noChangeAspect="1" noMove="1" noResize="1" noEditPoints="1" noAdjustHandles="1" noChangeArrowheads="1" noChangeShapeType="1" noTextEdit="1"/>
              </p:cNvSpPr>
              <p:nvPr/>
            </p:nvSpPr>
            <p:spPr>
              <a:xfrm>
                <a:off x="6369272" y="1040114"/>
                <a:ext cx="6096000" cy="1726306"/>
              </a:xfrm>
              <a:prstGeom prst="rect">
                <a:avLst/>
              </a:prstGeom>
              <a:blipFill>
                <a:blip r:embed="rId5"/>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899BD73C-AA6A-606B-C4B8-7B1737E143F0}"/>
                  </a:ext>
                </a:extLst>
              </p:cNvPr>
              <p:cNvSpPr txBox="1"/>
              <p:nvPr/>
            </p:nvSpPr>
            <p:spPr>
              <a:xfrm>
                <a:off x="449004" y="2851777"/>
                <a:ext cx="6096000" cy="164461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ES" sz="2200" b="0" i="1" smtClean="0">
                          <a:latin typeface="Cambria Math" panose="02040503050406030204" pitchFamily="18" charset="0"/>
                        </a:rPr>
                        <m:t>𝑄</m:t>
                      </m:r>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r>
                            <a:rPr lang="es-ES" sz="2200" i="1">
                              <a:latin typeface="Cambria Math" panose="02040503050406030204" pitchFamily="18" charset="0"/>
                            </a:rPr>
                            <m:t>𝐾</m:t>
                          </m:r>
                        </m:num>
                        <m:den>
                          <m:rad>
                            <m:radPr>
                              <m:degHide m:val="on"/>
                              <m:ctrlPr>
                                <a:rPr lang="es-ES" sz="2200" b="0" i="1" smtClean="0">
                                  <a:latin typeface="Cambria Math" panose="02040503050406030204" pitchFamily="18" charset="0"/>
                                </a:rPr>
                              </m:ctrlPr>
                            </m:radPr>
                            <m:deg/>
                            <m:e>
                              <m:d>
                                <m:dPr>
                                  <m:begChr m:val="["/>
                                  <m:endChr m:val="]"/>
                                  <m:ctrlPr>
                                    <a:rPr lang="es-ES" sz="2200" i="1">
                                      <a:latin typeface="Cambria Math" panose="02040503050406030204" pitchFamily="18" charset="0"/>
                                    </a:rPr>
                                  </m:ctrlPr>
                                </m:dPr>
                                <m:e>
                                  <m:r>
                                    <a:rPr lang="es-ES" sz="2200" i="1">
                                      <a:latin typeface="Cambria Math" panose="02040503050406030204" pitchFamily="18" charset="0"/>
                                    </a:rPr>
                                    <m:t>1−</m:t>
                                  </m:r>
                                  <m:sSup>
                                    <m:sSupPr>
                                      <m:ctrlPr>
                                        <a:rPr lang="es-ES" sz="2200" i="1">
                                          <a:latin typeface="Cambria Math" panose="02040503050406030204" pitchFamily="18" charset="0"/>
                                        </a:rPr>
                                      </m:ctrlPr>
                                    </m:sSupPr>
                                    <m:e>
                                      <m:d>
                                        <m:dPr>
                                          <m:ctrlPr>
                                            <a:rPr lang="es-ES" sz="2200" i="1">
                                              <a:latin typeface="Cambria Math" panose="02040503050406030204" pitchFamily="18" charset="0"/>
                                            </a:rPr>
                                          </m:ctrlPr>
                                        </m:dPr>
                                        <m:e>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𝐵</m:t>
                                                  </m:r>
                                                </m:sub>
                                              </m:sSub>
                                            </m:num>
                                            <m:den>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𝐴</m:t>
                                                  </m:r>
                                                </m:sub>
                                              </m:sSub>
                                            </m:den>
                                          </m:f>
                                        </m:e>
                                      </m:d>
                                    </m:e>
                                    <m:sup>
                                      <m:r>
                                        <a:rPr lang="es-ES" sz="2200" i="1">
                                          <a:latin typeface="Cambria Math" panose="02040503050406030204" pitchFamily="18" charset="0"/>
                                        </a:rPr>
                                        <m:t>2</m:t>
                                      </m:r>
                                    </m:sup>
                                  </m:sSup>
                                </m:e>
                              </m:d>
                            </m:e>
                          </m:rad>
                        </m:den>
                      </m:f>
                      <m:r>
                        <a:rPr lang="es-ES" sz="2200" b="0" i="1" smtClean="0">
                          <a:latin typeface="Cambria Math" panose="02040503050406030204" pitchFamily="18" charset="0"/>
                        </a:rPr>
                        <m:t> </m:t>
                      </m:r>
                      <m:r>
                        <a:rPr lang="es-ES" sz="2200" i="1">
                          <a:latin typeface="Cambria Math" panose="02040503050406030204" pitchFamily="18" charset="0"/>
                        </a:rPr>
                        <m:t> </m:t>
                      </m:r>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rPr>
                            <m:t>𝐵</m:t>
                          </m:r>
                        </m:sub>
                      </m:sSub>
                      <m:rad>
                        <m:radPr>
                          <m:degHide m:val="on"/>
                          <m:ctrlPr>
                            <a:rPr lang="es-ES" sz="2200" i="1">
                              <a:latin typeface="Cambria Math" panose="02040503050406030204" pitchFamily="18" charset="0"/>
                            </a:rPr>
                          </m:ctrlPr>
                        </m:radPr>
                        <m:deg/>
                        <m:e>
                          <m:d>
                            <m:dPr>
                              <m:ctrlPr>
                                <a:rPr lang="es-ES" sz="2200" i="1">
                                  <a:latin typeface="Cambria Math" panose="02040503050406030204" pitchFamily="18" charset="0"/>
                                </a:rPr>
                              </m:ctrlPr>
                            </m:dPr>
                            <m:e>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𝐴</m:t>
                                      </m:r>
                                    </m:sub>
                                  </m:sSub>
                                </m:num>
                                <m:den>
                                  <m:r>
                                    <a:rPr lang="es-ES" sz="2200" i="1">
                                      <a:latin typeface="Cambria Math" panose="02040503050406030204" pitchFamily="18" charset="0"/>
                                      <a:ea typeface="Cambria Math" panose="02040503050406030204" pitchFamily="18" charset="0"/>
                                    </a:rPr>
                                    <m:t>𝛾</m:t>
                                  </m:r>
                                </m:den>
                              </m:f>
                              <m:r>
                                <a:rPr lang="es-ES" sz="2200" i="1">
                                  <a:latin typeface="Cambria Math" panose="02040503050406030204" pitchFamily="18" charset="0"/>
                                </a:rPr>
                                <m:t>−</m:t>
                              </m:r>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𝐵</m:t>
                                      </m:r>
                                    </m:sub>
                                  </m:sSub>
                                </m:num>
                                <m:den>
                                  <m:r>
                                    <a:rPr lang="es-ES" sz="2200" i="1">
                                      <a:latin typeface="Cambria Math" panose="02040503050406030204" pitchFamily="18" charset="0"/>
                                      <a:ea typeface="Cambria Math" panose="02040503050406030204" pitchFamily="18" charset="0"/>
                                    </a:rPr>
                                    <m:t>𝛾</m:t>
                                  </m:r>
                                </m:den>
                              </m:f>
                              <m:r>
                                <a:rPr lang="es-ES" sz="2200" i="1">
                                  <a:latin typeface="Cambria Math" panose="02040503050406030204" pitchFamily="18" charset="0"/>
                                </a:rPr>
                                <m:t>−</m:t>
                              </m:r>
                              <m:sSub>
                                <m:sSubPr>
                                  <m:ctrlPr>
                                    <a:rPr lang="es-AR" sz="2200" i="1">
                                      <a:latin typeface="Cambria Math" panose="02040503050406030204" pitchFamily="18" charset="0"/>
                                    </a:rPr>
                                  </m:ctrlPr>
                                </m:sSubPr>
                                <m:e>
                                  <m:r>
                                    <a:rPr lang="es-ES" sz="2200" i="1">
                                      <a:latin typeface="Cambria Math" panose="02040503050406030204" pitchFamily="18" charset="0"/>
                                    </a:rPr>
                                    <m:t>𝑧</m:t>
                                  </m:r>
                                </m:e>
                                <m:sub>
                                  <m:r>
                                    <a:rPr lang="es-ES" sz="2200" i="1">
                                      <a:latin typeface="Cambria Math" panose="02040503050406030204" pitchFamily="18" charset="0"/>
                                    </a:rPr>
                                    <m:t>𝐵</m:t>
                                  </m:r>
                                </m:sub>
                              </m:sSub>
                            </m:e>
                          </m:d>
                          <m:r>
                            <a:rPr lang="es-ES" sz="2200" i="1">
                              <a:latin typeface="Cambria Math" panose="02040503050406030204" pitchFamily="18" charset="0"/>
                            </a:rPr>
                            <m:t>2 </m:t>
                          </m:r>
                          <m:r>
                            <a:rPr lang="es-ES" sz="2200" i="1">
                              <a:latin typeface="Cambria Math" panose="02040503050406030204" pitchFamily="18" charset="0"/>
                            </a:rPr>
                            <m:t>𝑔</m:t>
                          </m:r>
                        </m:e>
                      </m:rad>
                    </m:oMath>
                  </m:oMathPara>
                </a14:m>
                <a:endParaRPr lang="es-AR" sz="2200" dirty="0"/>
              </a:p>
            </p:txBody>
          </p:sp>
        </mc:Choice>
        <mc:Fallback xmlns="">
          <p:sp>
            <p:nvSpPr>
              <p:cNvPr id="14" name="CuadroTexto 13">
                <a:extLst>
                  <a:ext uri="{FF2B5EF4-FFF2-40B4-BE49-F238E27FC236}">
                    <a16:creationId xmlns:a16="http://schemas.microsoft.com/office/drawing/2014/main" id="{899BD73C-AA6A-606B-C4B8-7B1737E143F0}"/>
                  </a:ext>
                </a:extLst>
              </p:cNvPr>
              <p:cNvSpPr txBox="1">
                <a:spLocks noRot="1" noChangeAspect="1" noMove="1" noResize="1" noEditPoints="1" noAdjustHandles="1" noChangeArrowheads="1" noChangeShapeType="1" noTextEdit="1"/>
              </p:cNvSpPr>
              <p:nvPr/>
            </p:nvSpPr>
            <p:spPr>
              <a:xfrm>
                <a:off x="449004" y="2851777"/>
                <a:ext cx="6096000" cy="1644617"/>
              </a:xfrm>
              <a:prstGeom prst="rect">
                <a:avLst/>
              </a:prstGeom>
              <a:blipFill>
                <a:blip r:embed="rId6"/>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1FABBC77-80C6-DFA6-DA9F-AE3A1659D2E6}"/>
                  </a:ext>
                </a:extLst>
              </p:cNvPr>
              <p:cNvSpPr txBox="1"/>
              <p:nvPr/>
            </p:nvSpPr>
            <p:spPr>
              <a:xfrm>
                <a:off x="6794805" y="2998910"/>
                <a:ext cx="2880320" cy="10926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𝑚</m:t>
                      </m:r>
                      <m:r>
                        <a:rPr lang="es-ES" sz="2200" b="0" i="1" smtClean="0">
                          <a:latin typeface="Cambria Math" panose="02040503050406030204" pitchFamily="18" charset="0"/>
                        </a:rPr>
                        <m:t>=</m:t>
                      </m:r>
                      <m:r>
                        <a:rPr lang="es-ES" sz="2200" b="0" i="1" smtClean="0">
                          <a:latin typeface="Cambria Math" panose="02040503050406030204" pitchFamily="18" charset="0"/>
                        </a:rPr>
                        <m:t>𝐾</m:t>
                      </m:r>
                      <m:r>
                        <a:rPr lang="es-ES" sz="2200" b="0" i="1" smtClean="0">
                          <a:latin typeface="Cambria Math" panose="02040503050406030204" pitchFamily="18" charset="0"/>
                        </a:rPr>
                        <m:t>/</m:t>
                      </m:r>
                      <m:rad>
                        <m:radPr>
                          <m:degHide m:val="on"/>
                          <m:ctrlPr>
                            <a:rPr lang="es-ES" sz="2200" b="0" i="1" smtClean="0">
                              <a:latin typeface="Cambria Math" panose="02040503050406030204" pitchFamily="18" charset="0"/>
                            </a:rPr>
                          </m:ctrlPr>
                        </m:radPr>
                        <m:deg/>
                        <m:e>
                          <m:d>
                            <m:dPr>
                              <m:begChr m:val="["/>
                              <m:endChr m:val="]"/>
                              <m:ctrlPr>
                                <a:rPr lang="es-ES" sz="2200" i="1">
                                  <a:latin typeface="Cambria Math" panose="02040503050406030204" pitchFamily="18" charset="0"/>
                                </a:rPr>
                              </m:ctrlPr>
                            </m:dPr>
                            <m:e>
                              <m:r>
                                <a:rPr lang="es-ES" sz="2200" i="1">
                                  <a:latin typeface="Cambria Math" panose="02040503050406030204" pitchFamily="18" charset="0"/>
                                </a:rPr>
                                <m:t>1−</m:t>
                              </m:r>
                              <m:sSup>
                                <m:sSupPr>
                                  <m:ctrlPr>
                                    <a:rPr lang="es-ES" sz="2200" i="1">
                                      <a:latin typeface="Cambria Math" panose="02040503050406030204" pitchFamily="18" charset="0"/>
                                    </a:rPr>
                                  </m:ctrlPr>
                                </m:sSupPr>
                                <m:e>
                                  <m:d>
                                    <m:dPr>
                                      <m:ctrlPr>
                                        <a:rPr lang="es-ES" sz="2200" i="1">
                                          <a:latin typeface="Cambria Math" panose="02040503050406030204" pitchFamily="18" charset="0"/>
                                        </a:rPr>
                                      </m:ctrlPr>
                                    </m:dPr>
                                    <m:e>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𝐵</m:t>
                                              </m:r>
                                            </m:sub>
                                          </m:sSub>
                                        </m:num>
                                        <m:den>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𝐴</m:t>
                                              </m:r>
                                            </m:sub>
                                          </m:sSub>
                                        </m:den>
                                      </m:f>
                                    </m:e>
                                  </m:d>
                                </m:e>
                                <m:sup>
                                  <m:r>
                                    <a:rPr lang="es-ES" sz="2200" i="1">
                                      <a:latin typeface="Cambria Math" panose="02040503050406030204" pitchFamily="18" charset="0"/>
                                    </a:rPr>
                                    <m:t>2</m:t>
                                  </m:r>
                                </m:sup>
                              </m:sSup>
                            </m:e>
                          </m:d>
                        </m:e>
                      </m:rad>
                    </m:oMath>
                  </m:oMathPara>
                </a14:m>
                <a:endParaRPr lang="es-AR" sz="2200" dirty="0"/>
              </a:p>
            </p:txBody>
          </p:sp>
        </mc:Choice>
        <mc:Fallback xmlns="">
          <p:sp>
            <p:nvSpPr>
              <p:cNvPr id="18" name="CuadroTexto 17">
                <a:extLst>
                  <a:ext uri="{FF2B5EF4-FFF2-40B4-BE49-F238E27FC236}">
                    <a16:creationId xmlns:a16="http://schemas.microsoft.com/office/drawing/2014/main" id="{1FABBC77-80C6-DFA6-DA9F-AE3A1659D2E6}"/>
                  </a:ext>
                </a:extLst>
              </p:cNvPr>
              <p:cNvSpPr txBox="1">
                <a:spLocks noRot="1" noChangeAspect="1" noMove="1" noResize="1" noEditPoints="1" noAdjustHandles="1" noChangeArrowheads="1" noChangeShapeType="1" noTextEdit="1"/>
              </p:cNvSpPr>
              <p:nvPr/>
            </p:nvSpPr>
            <p:spPr>
              <a:xfrm>
                <a:off x="6794805" y="2998910"/>
                <a:ext cx="2880320" cy="1092671"/>
              </a:xfrm>
              <a:prstGeom prst="rect">
                <a:avLst/>
              </a:prstGeom>
              <a:blipFill>
                <a:blip r:embed="rId7"/>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20011795-840C-676B-6E23-D594C9285581}"/>
                  </a:ext>
                </a:extLst>
              </p:cNvPr>
              <p:cNvSpPr txBox="1"/>
              <p:nvPr/>
            </p:nvSpPr>
            <p:spPr>
              <a:xfrm>
                <a:off x="449004" y="4472476"/>
                <a:ext cx="4422860" cy="109267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ES" sz="2200" b="0" i="1" smtClean="0">
                          <a:latin typeface="Cambria Math" panose="02040503050406030204" pitchFamily="18" charset="0"/>
                        </a:rPr>
                        <m:t>𝑄</m:t>
                      </m:r>
                      <m:r>
                        <a:rPr lang="es-ES" sz="2200" b="0" i="1" smtClean="0">
                          <a:latin typeface="Cambria Math" panose="02040503050406030204" pitchFamily="18" charset="0"/>
                        </a:rPr>
                        <m:t>=</m:t>
                      </m:r>
                      <m:r>
                        <a:rPr lang="es-ES" sz="2200" b="0" i="1" smtClean="0">
                          <a:latin typeface="Cambria Math" panose="02040503050406030204" pitchFamily="18" charset="0"/>
                        </a:rPr>
                        <m:t>𝑚</m:t>
                      </m:r>
                      <m:r>
                        <a:rPr lang="es-ES" sz="2200" i="1">
                          <a:latin typeface="Cambria Math" panose="02040503050406030204" pitchFamily="18" charset="0"/>
                        </a:rPr>
                        <m:t> </m:t>
                      </m:r>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rPr>
                            <m:t>𝐵</m:t>
                          </m:r>
                        </m:sub>
                      </m:sSub>
                      <m:rad>
                        <m:radPr>
                          <m:degHide m:val="on"/>
                          <m:ctrlPr>
                            <a:rPr lang="es-ES" sz="2200" i="1">
                              <a:latin typeface="Cambria Math" panose="02040503050406030204" pitchFamily="18" charset="0"/>
                            </a:rPr>
                          </m:ctrlPr>
                        </m:radPr>
                        <m:deg/>
                        <m:e>
                          <m:d>
                            <m:dPr>
                              <m:ctrlPr>
                                <a:rPr lang="es-ES" sz="2200" i="1">
                                  <a:latin typeface="Cambria Math" panose="02040503050406030204" pitchFamily="18" charset="0"/>
                                </a:rPr>
                              </m:ctrlPr>
                            </m:dPr>
                            <m:e>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𝐴</m:t>
                                      </m:r>
                                    </m:sub>
                                  </m:sSub>
                                </m:num>
                                <m:den>
                                  <m:r>
                                    <a:rPr lang="es-ES" sz="2200" i="1">
                                      <a:latin typeface="Cambria Math" panose="02040503050406030204" pitchFamily="18" charset="0"/>
                                      <a:ea typeface="Cambria Math" panose="02040503050406030204" pitchFamily="18" charset="0"/>
                                    </a:rPr>
                                    <m:t>𝛾</m:t>
                                  </m:r>
                                </m:den>
                              </m:f>
                              <m:r>
                                <a:rPr lang="es-ES" sz="2200" i="1">
                                  <a:latin typeface="Cambria Math" panose="02040503050406030204" pitchFamily="18" charset="0"/>
                                </a:rPr>
                                <m:t>−</m:t>
                              </m:r>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𝐵</m:t>
                                      </m:r>
                                    </m:sub>
                                  </m:sSub>
                                </m:num>
                                <m:den>
                                  <m:r>
                                    <a:rPr lang="es-ES" sz="2200" i="1">
                                      <a:latin typeface="Cambria Math" panose="02040503050406030204" pitchFamily="18" charset="0"/>
                                      <a:ea typeface="Cambria Math" panose="02040503050406030204" pitchFamily="18" charset="0"/>
                                    </a:rPr>
                                    <m:t>𝛾</m:t>
                                  </m:r>
                                </m:den>
                              </m:f>
                              <m:r>
                                <a:rPr lang="es-ES" sz="2200" i="1">
                                  <a:latin typeface="Cambria Math" panose="02040503050406030204" pitchFamily="18" charset="0"/>
                                </a:rPr>
                                <m:t>−</m:t>
                              </m:r>
                              <m:sSub>
                                <m:sSubPr>
                                  <m:ctrlPr>
                                    <a:rPr lang="es-AR" sz="2200" i="1">
                                      <a:latin typeface="Cambria Math" panose="02040503050406030204" pitchFamily="18" charset="0"/>
                                    </a:rPr>
                                  </m:ctrlPr>
                                </m:sSubPr>
                                <m:e>
                                  <m:r>
                                    <a:rPr lang="es-ES" sz="2200" i="1">
                                      <a:latin typeface="Cambria Math" panose="02040503050406030204" pitchFamily="18" charset="0"/>
                                    </a:rPr>
                                    <m:t>𝑧</m:t>
                                  </m:r>
                                </m:e>
                                <m:sub>
                                  <m:r>
                                    <a:rPr lang="es-ES" sz="2200" i="1">
                                      <a:latin typeface="Cambria Math" panose="02040503050406030204" pitchFamily="18" charset="0"/>
                                    </a:rPr>
                                    <m:t>𝐵</m:t>
                                  </m:r>
                                </m:sub>
                              </m:sSub>
                            </m:e>
                          </m:d>
                          <m:r>
                            <a:rPr lang="es-ES" sz="2200" i="1">
                              <a:latin typeface="Cambria Math" panose="02040503050406030204" pitchFamily="18" charset="0"/>
                            </a:rPr>
                            <m:t>2 </m:t>
                          </m:r>
                          <m:r>
                            <a:rPr lang="es-ES" sz="2200" i="1">
                              <a:latin typeface="Cambria Math" panose="02040503050406030204" pitchFamily="18" charset="0"/>
                            </a:rPr>
                            <m:t>𝑔</m:t>
                          </m:r>
                        </m:e>
                      </m:rad>
                    </m:oMath>
                  </m:oMathPara>
                </a14:m>
                <a:endParaRPr lang="es-AR" sz="2200" dirty="0"/>
              </a:p>
            </p:txBody>
          </p:sp>
        </mc:Choice>
        <mc:Fallback xmlns="">
          <p:sp>
            <p:nvSpPr>
              <p:cNvPr id="19" name="CuadroTexto 18">
                <a:extLst>
                  <a:ext uri="{FF2B5EF4-FFF2-40B4-BE49-F238E27FC236}">
                    <a16:creationId xmlns:a16="http://schemas.microsoft.com/office/drawing/2014/main" id="{20011795-840C-676B-6E23-D594C9285581}"/>
                  </a:ext>
                </a:extLst>
              </p:cNvPr>
              <p:cNvSpPr txBox="1">
                <a:spLocks noRot="1" noChangeAspect="1" noMove="1" noResize="1" noEditPoints="1" noAdjustHandles="1" noChangeArrowheads="1" noChangeShapeType="1" noTextEdit="1"/>
              </p:cNvSpPr>
              <p:nvPr/>
            </p:nvSpPr>
            <p:spPr>
              <a:xfrm>
                <a:off x="449004" y="4472476"/>
                <a:ext cx="4422860" cy="1092671"/>
              </a:xfrm>
              <a:prstGeom prst="rect">
                <a:avLst/>
              </a:prstGeom>
              <a:blipFill>
                <a:blip r:embed="rId8"/>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10EA6BCA-EFCB-8F38-8500-34E6B6190FAA}"/>
                  </a:ext>
                </a:extLst>
              </p:cNvPr>
              <p:cNvSpPr txBox="1"/>
              <p:nvPr/>
            </p:nvSpPr>
            <p:spPr>
              <a:xfrm>
                <a:off x="8841337" y="4465696"/>
                <a:ext cx="2880320" cy="10926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𝐾</m:t>
                      </m:r>
                      <m:r>
                        <a:rPr lang="es-ES" sz="2200" b="0" i="1" smtClean="0">
                          <a:latin typeface="Cambria Math" panose="02040503050406030204" pitchFamily="18" charset="0"/>
                        </a:rPr>
                        <m:t>=</m:t>
                      </m:r>
                      <m:r>
                        <a:rPr lang="es-ES" sz="2200" b="0" i="1" smtClean="0">
                          <a:latin typeface="Cambria Math" panose="02040503050406030204" pitchFamily="18" charset="0"/>
                        </a:rPr>
                        <m:t>𝑚</m:t>
                      </m:r>
                      <m:rad>
                        <m:radPr>
                          <m:degHide m:val="on"/>
                          <m:ctrlPr>
                            <a:rPr lang="es-ES" sz="2200" b="0" i="1" smtClean="0">
                              <a:latin typeface="Cambria Math" panose="02040503050406030204" pitchFamily="18" charset="0"/>
                            </a:rPr>
                          </m:ctrlPr>
                        </m:radPr>
                        <m:deg/>
                        <m:e>
                          <m:d>
                            <m:dPr>
                              <m:begChr m:val="["/>
                              <m:endChr m:val="]"/>
                              <m:ctrlPr>
                                <a:rPr lang="es-ES" sz="2200" i="1">
                                  <a:latin typeface="Cambria Math" panose="02040503050406030204" pitchFamily="18" charset="0"/>
                                </a:rPr>
                              </m:ctrlPr>
                            </m:dPr>
                            <m:e>
                              <m:r>
                                <a:rPr lang="es-ES" sz="2200" i="1">
                                  <a:latin typeface="Cambria Math" panose="02040503050406030204" pitchFamily="18" charset="0"/>
                                </a:rPr>
                                <m:t>1−</m:t>
                              </m:r>
                              <m:sSup>
                                <m:sSupPr>
                                  <m:ctrlPr>
                                    <a:rPr lang="es-ES" sz="2200" i="1">
                                      <a:latin typeface="Cambria Math" panose="02040503050406030204" pitchFamily="18" charset="0"/>
                                    </a:rPr>
                                  </m:ctrlPr>
                                </m:sSupPr>
                                <m:e>
                                  <m:d>
                                    <m:dPr>
                                      <m:ctrlPr>
                                        <a:rPr lang="es-ES" sz="2200" i="1">
                                          <a:latin typeface="Cambria Math" panose="02040503050406030204" pitchFamily="18" charset="0"/>
                                        </a:rPr>
                                      </m:ctrlPr>
                                    </m:dPr>
                                    <m:e>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𝐵</m:t>
                                              </m:r>
                                            </m:sub>
                                          </m:sSub>
                                        </m:num>
                                        <m:den>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𝐴</m:t>
                                              </m:r>
                                            </m:sub>
                                          </m:sSub>
                                        </m:den>
                                      </m:f>
                                    </m:e>
                                  </m:d>
                                </m:e>
                                <m:sup>
                                  <m:r>
                                    <a:rPr lang="es-ES" sz="2200" i="1">
                                      <a:latin typeface="Cambria Math" panose="02040503050406030204" pitchFamily="18" charset="0"/>
                                    </a:rPr>
                                    <m:t>2</m:t>
                                  </m:r>
                                </m:sup>
                              </m:sSup>
                            </m:e>
                          </m:d>
                        </m:e>
                      </m:rad>
                    </m:oMath>
                  </m:oMathPara>
                </a14:m>
                <a:endParaRPr lang="es-AR" sz="2200" dirty="0"/>
              </a:p>
            </p:txBody>
          </p:sp>
        </mc:Choice>
        <mc:Fallback xmlns="">
          <p:sp>
            <p:nvSpPr>
              <p:cNvPr id="20" name="CuadroTexto 19">
                <a:extLst>
                  <a:ext uri="{FF2B5EF4-FFF2-40B4-BE49-F238E27FC236}">
                    <a16:creationId xmlns:a16="http://schemas.microsoft.com/office/drawing/2014/main" id="{10EA6BCA-EFCB-8F38-8500-34E6B6190FAA}"/>
                  </a:ext>
                </a:extLst>
              </p:cNvPr>
              <p:cNvSpPr txBox="1">
                <a:spLocks noRot="1" noChangeAspect="1" noMove="1" noResize="1" noEditPoints="1" noAdjustHandles="1" noChangeArrowheads="1" noChangeShapeType="1" noTextEdit="1"/>
              </p:cNvSpPr>
              <p:nvPr/>
            </p:nvSpPr>
            <p:spPr>
              <a:xfrm>
                <a:off x="8841337" y="4465696"/>
                <a:ext cx="2880320" cy="1092671"/>
              </a:xfrm>
              <a:prstGeom prst="rect">
                <a:avLst/>
              </a:prstGeom>
              <a:blipFill>
                <a:blip r:embed="rId9"/>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306B3A4C-59AC-6D60-4D52-B8F95993DD51}"/>
                  </a:ext>
                </a:extLst>
              </p:cNvPr>
              <p:cNvSpPr txBox="1"/>
              <p:nvPr/>
            </p:nvSpPr>
            <p:spPr>
              <a:xfrm>
                <a:off x="2897278" y="5445224"/>
                <a:ext cx="4422860" cy="109267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ES" sz="2200" b="0" i="1" smtClean="0">
                          <a:latin typeface="Cambria Math" panose="02040503050406030204" pitchFamily="18" charset="0"/>
                        </a:rPr>
                        <m:t>𝑚</m:t>
                      </m:r>
                      <m:r>
                        <a:rPr lang="es-ES" sz="2200" b="0" i="1" smtClean="0">
                          <a:latin typeface="Cambria Math" panose="02040503050406030204" pitchFamily="18" charset="0"/>
                        </a:rPr>
                        <m:t>=</m:t>
                      </m:r>
                      <m:r>
                        <a:rPr lang="es-ES" sz="2200" b="0" i="1" smtClean="0">
                          <a:latin typeface="Cambria Math" panose="02040503050406030204" pitchFamily="18" charset="0"/>
                        </a:rPr>
                        <m:t>𝑄</m:t>
                      </m:r>
                      <m:r>
                        <a:rPr lang="es-ES" sz="2200" b="0" i="1" smtClean="0">
                          <a:latin typeface="Cambria Math" panose="02040503050406030204" pitchFamily="18" charset="0"/>
                        </a:rPr>
                        <m:t>/ </m:t>
                      </m:r>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rPr>
                            <m:t>𝐵</m:t>
                          </m:r>
                        </m:sub>
                      </m:sSub>
                      <m:rad>
                        <m:radPr>
                          <m:degHide m:val="on"/>
                          <m:ctrlPr>
                            <a:rPr lang="es-ES" sz="2200" i="1">
                              <a:latin typeface="Cambria Math" panose="02040503050406030204" pitchFamily="18" charset="0"/>
                            </a:rPr>
                          </m:ctrlPr>
                        </m:radPr>
                        <m:deg/>
                        <m:e>
                          <m:d>
                            <m:dPr>
                              <m:ctrlPr>
                                <a:rPr lang="es-ES" sz="2200" i="1">
                                  <a:latin typeface="Cambria Math" panose="02040503050406030204" pitchFamily="18" charset="0"/>
                                </a:rPr>
                              </m:ctrlPr>
                            </m:dPr>
                            <m:e>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𝐴</m:t>
                                      </m:r>
                                    </m:sub>
                                  </m:sSub>
                                </m:num>
                                <m:den>
                                  <m:r>
                                    <a:rPr lang="es-ES" sz="2200" i="1">
                                      <a:latin typeface="Cambria Math" panose="02040503050406030204" pitchFamily="18" charset="0"/>
                                      <a:ea typeface="Cambria Math" panose="02040503050406030204" pitchFamily="18" charset="0"/>
                                    </a:rPr>
                                    <m:t>𝛾</m:t>
                                  </m:r>
                                </m:den>
                              </m:f>
                              <m:r>
                                <a:rPr lang="es-ES" sz="2200" i="1">
                                  <a:latin typeface="Cambria Math" panose="02040503050406030204" pitchFamily="18" charset="0"/>
                                </a:rPr>
                                <m:t>−</m:t>
                              </m:r>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𝐵</m:t>
                                      </m:r>
                                    </m:sub>
                                  </m:sSub>
                                </m:num>
                                <m:den>
                                  <m:r>
                                    <a:rPr lang="es-ES" sz="2200" i="1">
                                      <a:latin typeface="Cambria Math" panose="02040503050406030204" pitchFamily="18" charset="0"/>
                                      <a:ea typeface="Cambria Math" panose="02040503050406030204" pitchFamily="18" charset="0"/>
                                    </a:rPr>
                                    <m:t>𝛾</m:t>
                                  </m:r>
                                </m:den>
                              </m:f>
                              <m:r>
                                <a:rPr lang="es-ES" sz="2200" i="1">
                                  <a:latin typeface="Cambria Math" panose="02040503050406030204" pitchFamily="18" charset="0"/>
                                </a:rPr>
                                <m:t>−</m:t>
                              </m:r>
                              <m:sSub>
                                <m:sSubPr>
                                  <m:ctrlPr>
                                    <a:rPr lang="es-AR" sz="2200" i="1">
                                      <a:latin typeface="Cambria Math" panose="02040503050406030204" pitchFamily="18" charset="0"/>
                                    </a:rPr>
                                  </m:ctrlPr>
                                </m:sSubPr>
                                <m:e>
                                  <m:r>
                                    <a:rPr lang="es-ES" sz="2200" i="1">
                                      <a:latin typeface="Cambria Math" panose="02040503050406030204" pitchFamily="18" charset="0"/>
                                    </a:rPr>
                                    <m:t>𝑧</m:t>
                                  </m:r>
                                </m:e>
                                <m:sub>
                                  <m:r>
                                    <a:rPr lang="es-ES" sz="2200" i="1">
                                      <a:latin typeface="Cambria Math" panose="02040503050406030204" pitchFamily="18" charset="0"/>
                                    </a:rPr>
                                    <m:t>𝐵</m:t>
                                  </m:r>
                                </m:sub>
                              </m:sSub>
                            </m:e>
                          </m:d>
                          <m:r>
                            <a:rPr lang="es-ES" sz="2200" i="1">
                              <a:latin typeface="Cambria Math" panose="02040503050406030204" pitchFamily="18" charset="0"/>
                            </a:rPr>
                            <m:t>2 </m:t>
                          </m:r>
                          <m:r>
                            <a:rPr lang="es-ES" sz="2200" i="1">
                              <a:latin typeface="Cambria Math" panose="02040503050406030204" pitchFamily="18" charset="0"/>
                            </a:rPr>
                            <m:t>𝑔</m:t>
                          </m:r>
                        </m:e>
                      </m:rad>
                    </m:oMath>
                  </m:oMathPara>
                </a14:m>
                <a:endParaRPr lang="es-AR" sz="2200" dirty="0"/>
              </a:p>
            </p:txBody>
          </p:sp>
        </mc:Choice>
        <mc:Fallback xmlns="">
          <p:sp>
            <p:nvSpPr>
              <p:cNvPr id="21" name="CuadroTexto 20">
                <a:extLst>
                  <a:ext uri="{FF2B5EF4-FFF2-40B4-BE49-F238E27FC236}">
                    <a16:creationId xmlns:a16="http://schemas.microsoft.com/office/drawing/2014/main" id="{306B3A4C-59AC-6D60-4D52-B8F95993DD51}"/>
                  </a:ext>
                </a:extLst>
              </p:cNvPr>
              <p:cNvSpPr txBox="1">
                <a:spLocks noRot="1" noChangeAspect="1" noMove="1" noResize="1" noEditPoints="1" noAdjustHandles="1" noChangeArrowheads="1" noChangeShapeType="1" noTextEdit="1"/>
              </p:cNvSpPr>
              <p:nvPr/>
            </p:nvSpPr>
            <p:spPr>
              <a:xfrm>
                <a:off x="2897278" y="5445224"/>
                <a:ext cx="4422860" cy="1092671"/>
              </a:xfrm>
              <a:prstGeom prst="rect">
                <a:avLst/>
              </a:prstGeom>
              <a:blipFill>
                <a:blip r:embed="rId10"/>
                <a:stretch>
                  <a:fillRect/>
                </a:stretch>
              </a:blipFill>
            </p:spPr>
            <p:txBody>
              <a:bodyPr/>
              <a:lstStyle/>
              <a:p>
                <a:r>
                  <a:rPr lang="es-AR">
                    <a:noFill/>
                  </a:rPr>
                  <a:t> </a:t>
                </a:r>
              </a:p>
            </p:txBody>
          </p:sp>
        </mc:Fallback>
      </mc:AlternateContent>
      <p:sp>
        <p:nvSpPr>
          <p:cNvPr id="23" name="CuadroTexto 22">
            <a:extLst>
              <a:ext uri="{FF2B5EF4-FFF2-40B4-BE49-F238E27FC236}">
                <a16:creationId xmlns:a16="http://schemas.microsoft.com/office/drawing/2014/main" id="{67E1ACF7-BA09-AD47-6FCF-0C6FE69624C4}"/>
              </a:ext>
            </a:extLst>
          </p:cNvPr>
          <p:cNvSpPr txBox="1"/>
          <p:nvPr/>
        </p:nvSpPr>
        <p:spPr>
          <a:xfrm>
            <a:off x="335360" y="5850037"/>
            <a:ext cx="3348372" cy="430887"/>
          </a:xfrm>
          <a:prstGeom prst="rect">
            <a:avLst/>
          </a:prstGeom>
          <a:noFill/>
        </p:spPr>
        <p:txBody>
          <a:bodyPr wrap="square">
            <a:spAutoFit/>
          </a:bodyPr>
          <a:lstStyle/>
          <a:p>
            <a:r>
              <a:rPr lang="es-ES" sz="2200" dirty="0"/>
              <a:t>Coeficiente de gasto</a:t>
            </a:r>
            <a:endParaRPr lang="es-ES" sz="2200" b="0" i="0" u="none" strike="noStrike" baseline="0" dirty="0"/>
          </a:p>
        </p:txBody>
      </p:sp>
      <p:sp>
        <p:nvSpPr>
          <p:cNvPr id="24" name="CuadroTexto 23">
            <a:extLst>
              <a:ext uri="{FF2B5EF4-FFF2-40B4-BE49-F238E27FC236}">
                <a16:creationId xmlns:a16="http://schemas.microsoft.com/office/drawing/2014/main" id="{59778E02-3D16-4DC0-DB27-7A8ABB37C769}"/>
              </a:ext>
            </a:extLst>
          </p:cNvPr>
          <p:cNvSpPr txBox="1"/>
          <p:nvPr/>
        </p:nvSpPr>
        <p:spPr>
          <a:xfrm>
            <a:off x="8373285" y="5776115"/>
            <a:ext cx="3348372" cy="430887"/>
          </a:xfrm>
          <a:prstGeom prst="rect">
            <a:avLst/>
          </a:prstGeom>
          <a:noFill/>
        </p:spPr>
        <p:txBody>
          <a:bodyPr wrap="square">
            <a:spAutoFit/>
          </a:bodyPr>
          <a:lstStyle/>
          <a:p>
            <a:r>
              <a:rPr lang="es-ES" sz="2200" dirty="0"/>
              <a:t>Coeficiente de descarga</a:t>
            </a:r>
            <a:endParaRPr lang="es-ES" sz="2200" b="0" i="0" u="none" strike="noStrike" baseline="0" dirty="0"/>
          </a:p>
        </p:txBody>
      </p:sp>
    </p:spTree>
    <p:extLst>
      <p:ext uri="{BB962C8B-B14F-4D97-AF65-F5344CB8AC3E}">
        <p14:creationId xmlns:p14="http://schemas.microsoft.com/office/powerpoint/2010/main" val="62108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14" grpId="0"/>
      <p:bldP spid="18" grpId="0"/>
      <p:bldP spid="19" grpId="0"/>
      <p:bldP spid="20" grpId="0"/>
      <p:bldP spid="21"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EE5F8380-CAFE-E1A5-89F2-B014D2EC1667}"/>
              </a:ext>
            </a:extLst>
          </p:cNvPr>
          <p:cNvSpPr txBox="1"/>
          <p:nvPr/>
        </p:nvSpPr>
        <p:spPr>
          <a:xfrm>
            <a:off x="2064791" y="328272"/>
            <a:ext cx="8133414" cy="584775"/>
          </a:xfrm>
          <a:prstGeom prst="rect">
            <a:avLst/>
          </a:prstGeom>
          <a:noFill/>
        </p:spPr>
        <p:txBody>
          <a:bodyPr wrap="square" rtlCol="0">
            <a:spAutoFit/>
          </a:bodyPr>
          <a:lstStyle/>
          <a:p>
            <a:pPr algn="ctr"/>
            <a:r>
              <a:rPr lang="es-ES" sz="3200" b="1" dirty="0">
                <a:solidFill>
                  <a:srgbClr val="0070C0"/>
                </a:solidFill>
              </a:rPr>
              <a:t>Clasificación pared delgada y pared gruesa</a:t>
            </a:r>
          </a:p>
        </p:txBody>
      </p:sp>
      <p:sp>
        <p:nvSpPr>
          <p:cNvPr id="3" name="8 CuadroTexto">
            <a:extLst>
              <a:ext uri="{FF2B5EF4-FFF2-40B4-BE49-F238E27FC236}">
                <a16:creationId xmlns:a16="http://schemas.microsoft.com/office/drawing/2014/main" id="{F76930E3-B80F-758A-4D75-0705DFD1ED0A}"/>
              </a:ext>
            </a:extLst>
          </p:cNvPr>
          <p:cNvSpPr txBox="1"/>
          <p:nvPr/>
        </p:nvSpPr>
        <p:spPr>
          <a:xfrm>
            <a:off x="839416" y="1146242"/>
            <a:ext cx="10945215" cy="954107"/>
          </a:xfrm>
          <a:prstGeom prst="rect">
            <a:avLst/>
          </a:prstGeom>
          <a:noFill/>
        </p:spPr>
        <p:txBody>
          <a:bodyPr wrap="square" rtlCol="0">
            <a:spAutoFit/>
          </a:bodyPr>
          <a:lstStyle/>
          <a:p>
            <a:r>
              <a:rPr lang="es-ES" sz="2800" b="1" dirty="0">
                <a:solidFill>
                  <a:srgbClr val="0070C0"/>
                </a:solidFill>
              </a:rPr>
              <a:t>Orificio pared delgada</a:t>
            </a:r>
            <a:r>
              <a:rPr lang="es-ES" sz="2800" dirty="0"/>
              <a:t>: </a:t>
            </a:r>
            <a:r>
              <a:rPr lang="es-MX" sz="2800" dirty="0"/>
              <a:t>el contacto del paramento con la vena líquida tiene lugar en una línea en todo el contorno del orificio.</a:t>
            </a:r>
            <a:endParaRPr lang="es-ES" dirty="0"/>
          </a:p>
        </p:txBody>
      </p:sp>
      <p:grpSp>
        <p:nvGrpSpPr>
          <p:cNvPr id="8" name="Grupo 7">
            <a:extLst>
              <a:ext uri="{FF2B5EF4-FFF2-40B4-BE49-F238E27FC236}">
                <a16:creationId xmlns:a16="http://schemas.microsoft.com/office/drawing/2014/main" id="{ABF48A0F-07F1-1B21-89CD-7C2C5D3B8A2B}"/>
              </a:ext>
            </a:extLst>
          </p:cNvPr>
          <p:cNvGrpSpPr/>
          <p:nvPr/>
        </p:nvGrpSpPr>
        <p:grpSpPr>
          <a:xfrm>
            <a:off x="1343472" y="1979244"/>
            <a:ext cx="7236296" cy="4506351"/>
            <a:chOff x="1343472" y="1979244"/>
            <a:chExt cx="7236296" cy="4506351"/>
          </a:xfrm>
        </p:grpSpPr>
        <p:grpSp>
          <p:nvGrpSpPr>
            <p:cNvPr id="6" name="Grupo 5">
              <a:extLst>
                <a:ext uri="{FF2B5EF4-FFF2-40B4-BE49-F238E27FC236}">
                  <a16:creationId xmlns:a16="http://schemas.microsoft.com/office/drawing/2014/main" id="{F110BF1E-9433-4922-8649-AC2277948773}"/>
                </a:ext>
              </a:extLst>
            </p:cNvPr>
            <p:cNvGrpSpPr/>
            <p:nvPr/>
          </p:nvGrpSpPr>
          <p:grpSpPr>
            <a:xfrm>
              <a:off x="1343472" y="1979244"/>
              <a:ext cx="7236296" cy="4506351"/>
              <a:chOff x="1523998" y="2401724"/>
              <a:chExt cx="7236296" cy="4506351"/>
            </a:xfrm>
          </p:grpSpPr>
          <p:sp>
            <p:nvSpPr>
              <p:cNvPr id="11" name="CuadroTexto 10">
                <a:extLst>
                  <a:ext uri="{FF2B5EF4-FFF2-40B4-BE49-F238E27FC236}">
                    <a16:creationId xmlns:a16="http://schemas.microsoft.com/office/drawing/2014/main" id="{D2FC784C-6DE5-F149-25D9-396C80B641EF}"/>
                  </a:ext>
                </a:extLst>
              </p:cNvPr>
              <p:cNvSpPr txBox="1"/>
              <p:nvPr/>
            </p:nvSpPr>
            <p:spPr>
              <a:xfrm>
                <a:off x="5735960" y="2401724"/>
                <a:ext cx="936103" cy="523220"/>
              </a:xfrm>
              <a:prstGeom prst="rect">
                <a:avLst/>
              </a:prstGeom>
              <a:noFill/>
            </p:spPr>
            <p:txBody>
              <a:bodyPr wrap="square" rtlCol="0">
                <a:spAutoFit/>
              </a:bodyPr>
              <a:lstStyle/>
              <a:p>
                <a:r>
                  <a:rPr lang="es-CL" sz="2800" i="1" dirty="0"/>
                  <a:t>e</a:t>
                </a:r>
              </a:p>
            </p:txBody>
          </p:sp>
          <p:grpSp>
            <p:nvGrpSpPr>
              <p:cNvPr id="5" name="Grupo 4">
                <a:extLst>
                  <a:ext uri="{FF2B5EF4-FFF2-40B4-BE49-F238E27FC236}">
                    <a16:creationId xmlns:a16="http://schemas.microsoft.com/office/drawing/2014/main" id="{DC383D83-4BC8-366E-F01F-5D7AE137AA9C}"/>
                  </a:ext>
                </a:extLst>
              </p:cNvPr>
              <p:cNvGrpSpPr/>
              <p:nvPr/>
            </p:nvGrpSpPr>
            <p:grpSpPr>
              <a:xfrm>
                <a:off x="1523998" y="2900289"/>
                <a:ext cx="7236296" cy="4007786"/>
                <a:chOff x="1524000" y="2900289"/>
                <a:chExt cx="7236296" cy="4007786"/>
              </a:xfrm>
            </p:grpSpPr>
            <p:pic>
              <p:nvPicPr>
                <p:cNvPr id="4" name="Picture 3">
                  <a:extLst>
                    <a:ext uri="{FF2B5EF4-FFF2-40B4-BE49-F238E27FC236}">
                      <a16:creationId xmlns:a16="http://schemas.microsoft.com/office/drawing/2014/main" id="{967C8183-1E71-6BCC-BCF5-06BF32785F61}"/>
                    </a:ext>
                  </a:extLst>
                </p:cNvPr>
                <p:cNvPicPr>
                  <a:picLocks noChangeAspect="1" noChangeArrowheads="1"/>
                </p:cNvPicPr>
                <p:nvPr/>
              </p:nvPicPr>
              <p:blipFill rotWithShape="1">
                <a:blip r:embed="rId2"/>
                <a:srcRect l="6670" t="10229" r="7411" b="7816"/>
                <a:stretch/>
              </p:blipFill>
              <p:spPr bwMode="auto">
                <a:xfrm>
                  <a:off x="3273880" y="2922980"/>
                  <a:ext cx="4838344" cy="3985095"/>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553B1064-FFDC-E470-F5FF-B9AE6A9CA1A4}"/>
                        </a:ext>
                      </a:extLst>
                    </p:cNvPr>
                    <p:cNvSpPr txBox="1"/>
                    <p:nvPr/>
                  </p:nvSpPr>
                  <p:spPr>
                    <a:xfrm>
                      <a:off x="6744072" y="2900290"/>
                      <a:ext cx="2016224" cy="827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800" i="1">
                                <a:latin typeface="Cambria Math" panose="02040503050406030204" pitchFamily="18" charset="0"/>
                              </a:rPr>
                              <m:t>𝑒</m:t>
                            </m:r>
                            <m:r>
                              <a:rPr lang="es-CL" sz="2800" i="1">
                                <a:latin typeface="Cambria Math" panose="02040503050406030204" pitchFamily="18" charset="0"/>
                                <a:ea typeface="Cambria Math" panose="02040503050406030204" pitchFamily="18" charset="0"/>
                              </a:rPr>
                              <m:t>≤</m:t>
                            </m:r>
                            <m:r>
                              <a:rPr lang="es-CL" sz="2800" i="1">
                                <a:latin typeface="Cambria Math" panose="02040503050406030204" pitchFamily="18" charset="0"/>
                              </a:rPr>
                              <m:t> </m:t>
                            </m:r>
                            <m:f>
                              <m:fPr>
                                <m:ctrlPr>
                                  <a:rPr lang="es-CL" sz="2800" i="1">
                                    <a:latin typeface="Cambria Math" panose="02040503050406030204" pitchFamily="18" charset="0"/>
                                  </a:rPr>
                                </m:ctrlPr>
                              </m:fPr>
                              <m:num>
                                <m:r>
                                  <a:rPr lang="es-CL" sz="2800" i="1">
                                    <a:latin typeface="Cambria Math" panose="02040503050406030204" pitchFamily="18" charset="0"/>
                                  </a:rPr>
                                  <m:t>𝑎</m:t>
                                </m:r>
                              </m:num>
                              <m:den>
                                <m:r>
                                  <a:rPr lang="es-CL" sz="2800" i="1">
                                    <a:latin typeface="Cambria Math" panose="02040503050406030204" pitchFamily="18" charset="0"/>
                                  </a:rPr>
                                  <m:t>2</m:t>
                                </m:r>
                              </m:den>
                            </m:f>
                          </m:oMath>
                        </m:oMathPara>
                      </a14:m>
                      <a:endParaRPr lang="es-CL" sz="2800" dirty="0"/>
                    </a:p>
                  </p:txBody>
                </p:sp>
              </mc:Choice>
              <mc:Fallback xmlns="">
                <p:sp>
                  <p:nvSpPr>
                    <p:cNvPr id="7" name="CuadroTexto 6">
                      <a:extLst>
                        <a:ext uri="{FF2B5EF4-FFF2-40B4-BE49-F238E27FC236}">
                          <a16:creationId xmlns:a16="http://schemas.microsoft.com/office/drawing/2014/main" id="{553B1064-FFDC-E470-F5FF-B9AE6A9CA1A4}"/>
                        </a:ext>
                      </a:extLst>
                    </p:cNvPr>
                    <p:cNvSpPr txBox="1">
                      <a:spLocks noRot="1" noChangeAspect="1" noMove="1" noResize="1" noEditPoints="1" noAdjustHandles="1" noChangeArrowheads="1" noChangeShapeType="1" noTextEdit="1"/>
                    </p:cNvSpPr>
                    <p:nvPr/>
                  </p:nvSpPr>
                  <p:spPr>
                    <a:xfrm>
                      <a:off x="6744072" y="2900290"/>
                      <a:ext cx="2016224" cy="827471"/>
                    </a:xfrm>
                    <a:prstGeom prst="rect">
                      <a:avLst/>
                    </a:prstGeom>
                    <a:blipFill>
                      <a:blip r:embed="rId3"/>
                      <a:stretch>
                        <a:fillRect/>
                      </a:stretch>
                    </a:blipFill>
                  </p:spPr>
                  <p:txBody>
                    <a:bodyPr/>
                    <a:lstStyle/>
                    <a:p>
                      <a:r>
                        <a:rPr lang="es-AR">
                          <a:noFill/>
                        </a:rPr>
                        <a:t> </a:t>
                      </a:r>
                    </a:p>
                  </p:txBody>
                </p:sp>
              </mc:Fallback>
            </mc:AlternateContent>
            <p:cxnSp>
              <p:nvCxnSpPr>
                <p:cNvPr id="9" name="Conector recto de flecha 8">
                  <a:extLst>
                    <a:ext uri="{FF2B5EF4-FFF2-40B4-BE49-F238E27FC236}">
                      <a16:creationId xmlns:a16="http://schemas.microsoft.com/office/drawing/2014/main" id="{A4333542-D3F1-2A00-BAFC-55E90E6A5FF7}"/>
                    </a:ext>
                  </a:extLst>
                </p:cNvPr>
                <p:cNvCxnSpPr/>
                <p:nvPr/>
              </p:nvCxnSpPr>
              <p:spPr>
                <a:xfrm>
                  <a:off x="5303912" y="2900289"/>
                  <a:ext cx="43204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a:extLst>
                    <a:ext uri="{FF2B5EF4-FFF2-40B4-BE49-F238E27FC236}">
                      <a16:creationId xmlns:a16="http://schemas.microsoft.com/office/drawing/2014/main" id="{BB47FAC0-1D5C-B4DD-6E4A-B66F97DDC9F1}"/>
                    </a:ext>
                  </a:extLst>
                </p:cNvPr>
                <p:cNvCxnSpPr/>
                <p:nvPr/>
              </p:nvCxnSpPr>
              <p:spPr>
                <a:xfrm>
                  <a:off x="2783632" y="4293096"/>
                  <a:ext cx="0" cy="1152128"/>
                </a:xfrm>
                <a:prstGeom prst="straightConnector1">
                  <a:avLst/>
                </a:prstGeom>
                <a:ln w="38100">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F4081127-A8E7-59CA-C710-3A35E6689FE0}"/>
                        </a:ext>
                      </a:extLst>
                    </p:cNvPr>
                    <p:cNvSpPr txBox="1"/>
                    <p:nvPr/>
                  </p:nvSpPr>
                  <p:spPr>
                    <a:xfrm>
                      <a:off x="2067043" y="4607550"/>
                      <a:ext cx="93610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800" i="1">
                                <a:latin typeface="Cambria Math" panose="02040503050406030204" pitchFamily="18" charset="0"/>
                              </a:rPr>
                              <m:t>𝑎</m:t>
                            </m:r>
                          </m:oMath>
                        </m:oMathPara>
                      </a14:m>
                      <a:endParaRPr lang="es-CL" sz="2800" dirty="0">
                        <a:latin typeface="Cambria Math" panose="02040503050406030204" pitchFamily="18" charset="0"/>
                        <a:ea typeface="Cambria Math" panose="02040503050406030204" pitchFamily="18" charset="0"/>
                      </a:endParaRPr>
                    </a:p>
                  </p:txBody>
                </p:sp>
              </mc:Choice>
              <mc:Fallback xmlns="">
                <p:sp>
                  <p:nvSpPr>
                    <p:cNvPr id="17" name="CuadroTexto 16">
                      <a:extLst>
                        <a:ext uri="{FF2B5EF4-FFF2-40B4-BE49-F238E27FC236}">
                          <a16:creationId xmlns:a16="http://schemas.microsoft.com/office/drawing/2014/main" id="{F4081127-A8E7-59CA-C710-3A35E6689FE0}"/>
                        </a:ext>
                      </a:extLst>
                    </p:cNvPr>
                    <p:cNvSpPr txBox="1">
                      <a:spLocks noRot="1" noChangeAspect="1" noMove="1" noResize="1" noEditPoints="1" noAdjustHandles="1" noChangeArrowheads="1" noChangeShapeType="1" noTextEdit="1"/>
                    </p:cNvSpPr>
                    <p:nvPr/>
                  </p:nvSpPr>
                  <p:spPr>
                    <a:xfrm>
                      <a:off x="2067043" y="4607550"/>
                      <a:ext cx="936103" cy="523220"/>
                    </a:xfrm>
                    <a:prstGeom prst="rect">
                      <a:avLst/>
                    </a:prstGeom>
                    <a:blipFill>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7402C750-114C-E161-2D37-016943A215AE}"/>
                        </a:ext>
                      </a:extLst>
                    </p:cNvPr>
                    <p:cNvSpPr txBox="1"/>
                    <p:nvPr/>
                  </p:nvSpPr>
                  <p:spPr>
                    <a:xfrm>
                      <a:off x="1524000" y="5860431"/>
                      <a:ext cx="3779912" cy="8309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CL" sz="2400" i="1" smtClean="0">
                                <a:latin typeface="Cambria Math" panose="02040503050406030204" pitchFamily="18" charset="0"/>
                              </a:rPr>
                              <m:t>𝑎</m:t>
                            </m:r>
                            <m:r>
                              <a:rPr lang="es-CL" sz="2400" i="1" smtClean="0">
                                <a:latin typeface="Cambria Math" panose="02040503050406030204" pitchFamily="18" charset="0"/>
                              </a:rPr>
                              <m:t> </m:t>
                            </m:r>
                            <m:r>
                              <a:rPr lang="es-CL" sz="2400" i="1" smtClean="0">
                                <a:latin typeface="Cambria Math" panose="02040503050406030204" pitchFamily="18" charset="0"/>
                              </a:rPr>
                              <m:t>𝑒𝑠</m:t>
                            </m:r>
                            <m:r>
                              <a:rPr lang="es-ES" sz="2400" b="0" i="1" smtClean="0">
                                <a:latin typeface="Cambria Math" panose="02040503050406030204" pitchFamily="18" charset="0"/>
                              </a:rPr>
                              <m:t> </m:t>
                            </m:r>
                            <m:r>
                              <a:rPr lang="es-ES" sz="2400" b="0" i="1" smtClean="0">
                                <a:latin typeface="Cambria Math" panose="02040503050406030204" pitchFamily="18" charset="0"/>
                              </a:rPr>
                              <m:t>𝑙𝑎</m:t>
                            </m:r>
                            <m:r>
                              <a:rPr lang="es-CL" sz="2400" i="1">
                                <a:latin typeface="Cambria Math" panose="02040503050406030204" pitchFamily="18" charset="0"/>
                              </a:rPr>
                              <m:t> </m:t>
                            </m:r>
                            <m:r>
                              <a:rPr lang="es-CL" sz="2400" i="1">
                                <a:latin typeface="Cambria Math" panose="02040503050406030204" pitchFamily="18" charset="0"/>
                              </a:rPr>
                              <m:t>𝑚𝑒𝑛𝑜𝑟</m:t>
                            </m:r>
                            <m:r>
                              <a:rPr lang="es-CL" sz="2400" i="1">
                                <a:latin typeface="Cambria Math" panose="02040503050406030204" pitchFamily="18" charset="0"/>
                              </a:rPr>
                              <m:t> </m:t>
                            </m:r>
                          </m:oMath>
                        </m:oMathPara>
                      </a14:m>
                      <a:endParaRPr lang="es-CL" sz="24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s-CL" sz="2400" i="1">
                                <a:latin typeface="Cambria Math" panose="02040503050406030204" pitchFamily="18" charset="0"/>
                              </a:rPr>
                              <m:t>𝑑𝑖𝑚𝑒𝑛𝑠𝑖</m:t>
                            </m:r>
                            <m:r>
                              <a:rPr lang="es-CL" sz="2400" i="1">
                                <a:latin typeface="Cambria Math" panose="02040503050406030204" pitchFamily="18" charset="0"/>
                              </a:rPr>
                              <m:t>ó</m:t>
                            </m:r>
                            <m:r>
                              <a:rPr lang="es-CL" sz="2400" i="1">
                                <a:latin typeface="Cambria Math" panose="02040503050406030204" pitchFamily="18" charset="0"/>
                              </a:rPr>
                              <m:t>𝑛</m:t>
                            </m:r>
                            <m:r>
                              <a:rPr lang="es-CL" sz="2400" i="1">
                                <a:latin typeface="Cambria Math" panose="02040503050406030204" pitchFamily="18" charset="0"/>
                              </a:rPr>
                              <m:t> </m:t>
                            </m:r>
                            <m:r>
                              <a:rPr lang="es-CL" sz="2400" i="1">
                                <a:latin typeface="Cambria Math" panose="02040503050406030204" pitchFamily="18" charset="0"/>
                              </a:rPr>
                              <m:t>𝑑𝑒𝑙</m:t>
                            </m:r>
                            <m:r>
                              <a:rPr lang="es-CL" sz="2400" i="1">
                                <a:latin typeface="Cambria Math" panose="02040503050406030204" pitchFamily="18" charset="0"/>
                              </a:rPr>
                              <m:t> </m:t>
                            </m:r>
                            <m:r>
                              <a:rPr lang="es-CL" sz="2400" i="1">
                                <a:latin typeface="Cambria Math" panose="02040503050406030204" pitchFamily="18" charset="0"/>
                              </a:rPr>
                              <m:t>𝑜𝑟𝑖𝑓𝑖𝑐𝑖𝑜</m:t>
                            </m:r>
                          </m:oMath>
                        </m:oMathPara>
                      </a14:m>
                      <a:endParaRPr lang="es-CL" sz="2400" dirty="0">
                        <a:latin typeface="Cambria Math" panose="02040503050406030204" pitchFamily="18" charset="0"/>
                        <a:ea typeface="Cambria Math" panose="02040503050406030204" pitchFamily="18" charset="0"/>
                      </a:endParaRPr>
                    </a:p>
                  </p:txBody>
                </p:sp>
              </mc:Choice>
              <mc:Fallback xmlns="">
                <p:sp>
                  <p:nvSpPr>
                    <p:cNvPr id="18" name="CuadroTexto 17">
                      <a:extLst>
                        <a:ext uri="{FF2B5EF4-FFF2-40B4-BE49-F238E27FC236}">
                          <a16:creationId xmlns:a16="http://schemas.microsoft.com/office/drawing/2014/main" id="{7402C750-114C-E161-2D37-016943A215AE}"/>
                        </a:ext>
                      </a:extLst>
                    </p:cNvPr>
                    <p:cNvSpPr txBox="1">
                      <a:spLocks noRot="1" noChangeAspect="1" noMove="1" noResize="1" noEditPoints="1" noAdjustHandles="1" noChangeArrowheads="1" noChangeShapeType="1" noTextEdit="1"/>
                    </p:cNvSpPr>
                    <p:nvPr/>
                  </p:nvSpPr>
                  <p:spPr>
                    <a:xfrm>
                      <a:off x="1524000" y="5860431"/>
                      <a:ext cx="3779912" cy="830997"/>
                    </a:xfrm>
                    <a:prstGeom prst="rect">
                      <a:avLst/>
                    </a:prstGeom>
                    <a:blipFill>
                      <a:blip r:embed="rId5"/>
                      <a:stretch>
                        <a:fillRect l="-484" b="-11029"/>
                      </a:stretch>
                    </a:blipFill>
                  </p:spPr>
                  <p:txBody>
                    <a:bodyPr/>
                    <a:lstStyle/>
                    <a:p>
                      <a:r>
                        <a:rPr lang="es-AR">
                          <a:noFill/>
                        </a:rPr>
                        <a:t> </a:t>
                      </a:r>
                    </a:p>
                  </p:txBody>
                </p:sp>
              </mc:Fallback>
            </mc:AlternateContent>
          </p:grpSp>
          <p:cxnSp>
            <p:nvCxnSpPr>
              <p:cNvPr id="10" name="Conector recto de flecha 9">
                <a:extLst>
                  <a:ext uri="{FF2B5EF4-FFF2-40B4-BE49-F238E27FC236}">
                    <a16:creationId xmlns:a16="http://schemas.microsoft.com/office/drawing/2014/main" id="{24627673-FE3D-CAC2-1787-5A2616CA9871}"/>
                  </a:ext>
                </a:extLst>
              </p:cNvPr>
              <p:cNvCxnSpPr/>
              <p:nvPr/>
            </p:nvCxnSpPr>
            <p:spPr>
              <a:xfrm>
                <a:off x="6096000" y="2924944"/>
                <a:ext cx="432048" cy="0"/>
              </a:xfrm>
              <a:prstGeom prst="straightConnector1">
                <a:avLst/>
              </a:prstGeom>
              <a:ln w="57150">
                <a:headEnd type="triangle" w="med" len="med"/>
                <a:tailEnd type="none" w="med" len="med"/>
              </a:ln>
            </p:spPr>
            <p:style>
              <a:lnRef idx="1">
                <a:schemeClr val="dk1"/>
              </a:lnRef>
              <a:fillRef idx="0">
                <a:schemeClr val="dk1"/>
              </a:fillRef>
              <a:effectRef idx="0">
                <a:schemeClr val="dk1"/>
              </a:effectRef>
              <a:fontRef idx="minor">
                <a:schemeClr val="tx1"/>
              </a:fontRef>
            </p:style>
          </p:cxnSp>
        </p:grpSp>
        <p:cxnSp>
          <p:nvCxnSpPr>
            <p:cNvPr id="13" name="Conector recto 12">
              <a:extLst>
                <a:ext uri="{FF2B5EF4-FFF2-40B4-BE49-F238E27FC236}">
                  <a16:creationId xmlns:a16="http://schemas.microsoft.com/office/drawing/2014/main" id="{402E3087-8121-BC0A-252B-A0FB7B279178}"/>
                </a:ext>
              </a:extLst>
            </p:cNvPr>
            <p:cNvCxnSpPr/>
            <p:nvPr/>
          </p:nvCxnSpPr>
          <p:spPr>
            <a:xfrm flipH="1">
              <a:off x="2207568" y="3861048"/>
              <a:ext cx="3384376"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6323E96E-E400-A899-1D1D-10855FF1AE8B}"/>
                </a:ext>
              </a:extLst>
            </p:cNvPr>
            <p:cNvCxnSpPr/>
            <p:nvPr/>
          </p:nvCxnSpPr>
          <p:spPr>
            <a:xfrm flipH="1">
              <a:off x="2279576" y="5013176"/>
              <a:ext cx="3384376"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sp>
        <p:nvSpPr>
          <p:cNvPr id="20" name="CuadroTexto 19">
            <a:extLst>
              <a:ext uri="{FF2B5EF4-FFF2-40B4-BE49-F238E27FC236}">
                <a16:creationId xmlns:a16="http://schemas.microsoft.com/office/drawing/2014/main" id="{FFD50794-B75B-386A-A0A1-0A91DBF8E204}"/>
              </a:ext>
            </a:extLst>
          </p:cNvPr>
          <p:cNvSpPr txBox="1"/>
          <p:nvPr/>
        </p:nvSpPr>
        <p:spPr>
          <a:xfrm>
            <a:off x="9018804" y="4061959"/>
            <a:ext cx="2573361" cy="1292662"/>
          </a:xfrm>
          <a:custGeom>
            <a:avLst/>
            <a:gdLst>
              <a:gd name="connsiteX0" fmla="*/ 0 w 2573361"/>
              <a:gd name="connsiteY0" fmla="*/ 0 h 1292662"/>
              <a:gd name="connsiteX1" fmla="*/ 488939 w 2573361"/>
              <a:gd name="connsiteY1" fmla="*/ 0 h 1292662"/>
              <a:gd name="connsiteX2" fmla="*/ 1029344 w 2573361"/>
              <a:gd name="connsiteY2" fmla="*/ 0 h 1292662"/>
              <a:gd name="connsiteX3" fmla="*/ 1466816 w 2573361"/>
              <a:gd name="connsiteY3" fmla="*/ 0 h 1292662"/>
              <a:gd name="connsiteX4" fmla="*/ 2032955 w 2573361"/>
              <a:gd name="connsiteY4" fmla="*/ 0 h 1292662"/>
              <a:gd name="connsiteX5" fmla="*/ 2573361 w 2573361"/>
              <a:gd name="connsiteY5" fmla="*/ 0 h 1292662"/>
              <a:gd name="connsiteX6" fmla="*/ 2573361 w 2573361"/>
              <a:gd name="connsiteY6" fmla="*/ 417961 h 1292662"/>
              <a:gd name="connsiteX7" fmla="*/ 2573361 w 2573361"/>
              <a:gd name="connsiteY7" fmla="*/ 874701 h 1292662"/>
              <a:gd name="connsiteX8" fmla="*/ 2573361 w 2573361"/>
              <a:gd name="connsiteY8" fmla="*/ 1292662 h 1292662"/>
              <a:gd name="connsiteX9" fmla="*/ 2058689 w 2573361"/>
              <a:gd name="connsiteY9" fmla="*/ 1292662 h 1292662"/>
              <a:gd name="connsiteX10" fmla="*/ 1569750 w 2573361"/>
              <a:gd name="connsiteY10" fmla="*/ 1292662 h 1292662"/>
              <a:gd name="connsiteX11" fmla="*/ 1132279 w 2573361"/>
              <a:gd name="connsiteY11" fmla="*/ 1292662 h 1292662"/>
              <a:gd name="connsiteX12" fmla="*/ 591873 w 2573361"/>
              <a:gd name="connsiteY12" fmla="*/ 1292662 h 1292662"/>
              <a:gd name="connsiteX13" fmla="*/ 0 w 2573361"/>
              <a:gd name="connsiteY13" fmla="*/ 1292662 h 1292662"/>
              <a:gd name="connsiteX14" fmla="*/ 0 w 2573361"/>
              <a:gd name="connsiteY14" fmla="*/ 874701 h 1292662"/>
              <a:gd name="connsiteX15" fmla="*/ 0 w 2573361"/>
              <a:gd name="connsiteY15" fmla="*/ 482594 h 1292662"/>
              <a:gd name="connsiteX16" fmla="*/ 0 w 2573361"/>
              <a:gd name="connsiteY16" fmla="*/ 0 h 129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3361" h="1292662" fill="none" extrusionOk="0">
                <a:moveTo>
                  <a:pt x="0" y="0"/>
                </a:moveTo>
                <a:cubicBezTo>
                  <a:pt x="229385" y="-42026"/>
                  <a:pt x="258458" y="29030"/>
                  <a:pt x="488939" y="0"/>
                </a:cubicBezTo>
                <a:cubicBezTo>
                  <a:pt x="719420" y="-29030"/>
                  <a:pt x="915454" y="59260"/>
                  <a:pt x="1029344" y="0"/>
                </a:cubicBezTo>
                <a:cubicBezTo>
                  <a:pt x="1143234" y="-59260"/>
                  <a:pt x="1346860" y="20317"/>
                  <a:pt x="1466816" y="0"/>
                </a:cubicBezTo>
                <a:cubicBezTo>
                  <a:pt x="1586772" y="-20317"/>
                  <a:pt x="1769772" y="43404"/>
                  <a:pt x="2032955" y="0"/>
                </a:cubicBezTo>
                <a:cubicBezTo>
                  <a:pt x="2296138" y="-43404"/>
                  <a:pt x="2305684" y="2579"/>
                  <a:pt x="2573361" y="0"/>
                </a:cubicBezTo>
                <a:cubicBezTo>
                  <a:pt x="2607892" y="144844"/>
                  <a:pt x="2557810" y="315365"/>
                  <a:pt x="2573361" y="417961"/>
                </a:cubicBezTo>
                <a:cubicBezTo>
                  <a:pt x="2588912" y="520557"/>
                  <a:pt x="2570581" y="773763"/>
                  <a:pt x="2573361" y="874701"/>
                </a:cubicBezTo>
                <a:cubicBezTo>
                  <a:pt x="2576141" y="975639"/>
                  <a:pt x="2558713" y="1151681"/>
                  <a:pt x="2573361" y="1292662"/>
                </a:cubicBezTo>
                <a:cubicBezTo>
                  <a:pt x="2324829" y="1299947"/>
                  <a:pt x="2252283" y="1281166"/>
                  <a:pt x="2058689" y="1292662"/>
                </a:cubicBezTo>
                <a:cubicBezTo>
                  <a:pt x="1865095" y="1304158"/>
                  <a:pt x="1722681" y="1285853"/>
                  <a:pt x="1569750" y="1292662"/>
                </a:cubicBezTo>
                <a:cubicBezTo>
                  <a:pt x="1416819" y="1299471"/>
                  <a:pt x="1331005" y="1281672"/>
                  <a:pt x="1132279" y="1292662"/>
                </a:cubicBezTo>
                <a:cubicBezTo>
                  <a:pt x="933553" y="1303652"/>
                  <a:pt x="724089" y="1248064"/>
                  <a:pt x="591873" y="1292662"/>
                </a:cubicBezTo>
                <a:cubicBezTo>
                  <a:pt x="459657" y="1337260"/>
                  <a:pt x="145052" y="1250501"/>
                  <a:pt x="0" y="1292662"/>
                </a:cubicBezTo>
                <a:cubicBezTo>
                  <a:pt x="-26564" y="1189017"/>
                  <a:pt x="11830" y="967765"/>
                  <a:pt x="0" y="874701"/>
                </a:cubicBezTo>
                <a:cubicBezTo>
                  <a:pt x="-11830" y="781637"/>
                  <a:pt x="16028" y="650578"/>
                  <a:pt x="0" y="482594"/>
                </a:cubicBezTo>
                <a:cubicBezTo>
                  <a:pt x="-16028" y="314610"/>
                  <a:pt x="41203" y="193780"/>
                  <a:pt x="0" y="0"/>
                </a:cubicBezTo>
                <a:close/>
              </a:path>
              <a:path w="2573361" h="1292662" stroke="0" extrusionOk="0">
                <a:moveTo>
                  <a:pt x="0" y="0"/>
                </a:moveTo>
                <a:cubicBezTo>
                  <a:pt x="166632" y="-22280"/>
                  <a:pt x="376794" y="57691"/>
                  <a:pt x="540406" y="0"/>
                </a:cubicBezTo>
                <a:cubicBezTo>
                  <a:pt x="704018" y="-57691"/>
                  <a:pt x="831709" y="17386"/>
                  <a:pt x="1029344" y="0"/>
                </a:cubicBezTo>
                <a:cubicBezTo>
                  <a:pt x="1226979" y="-17386"/>
                  <a:pt x="1397770" y="21118"/>
                  <a:pt x="1595484" y="0"/>
                </a:cubicBezTo>
                <a:cubicBezTo>
                  <a:pt x="1793198" y="-21118"/>
                  <a:pt x="1883749" y="30470"/>
                  <a:pt x="2032955" y="0"/>
                </a:cubicBezTo>
                <a:cubicBezTo>
                  <a:pt x="2182161" y="-30470"/>
                  <a:pt x="2391376" y="23057"/>
                  <a:pt x="2573361" y="0"/>
                </a:cubicBezTo>
                <a:cubicBezTo>
                  <a:pt x="2608952" y="173836"/>
                  <a:pt x="2550828" y="248636"/>
                  <a:pt x="2573361" y="456741"/>
                </a:cubicBezTo>
                <a:cubicBezTo>
                  <a:pt x="2595894" y="664846"/>
                  <a:pt x="2564824" y="702926"/>
                  <a:pt x="2573361" y="874701"/>
                </a:cubicBezTo>
                <a:cubicBezTo>
                  <a:pt x="2581898" y="1046476"/>
                  <a:pt x="2563061" y="1087949"/>
                  <a:pt x="2573361" y="1292662"/>
                </a:cubicBezTo>
                <a:cubicBezTo>
                  <a:pt x="2379365" y="1294620"/>
                  <a:pt x="2132014" y="1259232"/>
                  <a:pt x="2007222" y="1292662"/>
                </a:cubicBezTo>
                <a:cubicBezTo>
                  <a:pt x="1882430" y="1326092"/>
                  <a:pt x="1655215" y="1251052"/>
                  <a:pt x="1544017" y="1292662"/>
                </a:cubicBezTo>
                <a:cubicBezTo>
                  <a:pt x="1432820" y="1334272"/>
                  <a:pt x="1276810" y="1254731"/>
                  <a:pt x="1080812" y="1292662"/>
                </a:cubicBezTo>
                <a:cubicBezTo>
                  <a:pt x="884814" y="1330593"/>
                  <a:pt x="681666" y="1268596"/>
                  <a:pt x="566139" y="1292662"/>
                </a:cubicBezTo>
                <a:cubicBezTo>
                  <a:pt x="450612" y="1316728"/>
                  <a:pt x="251710" y="1239874"/>
                  <a:pt x="0" y="1292662"/>
                </a:cubicBezTo>
                <a:cubicBezTo>
                  <a:pt x="-19997" y="1202874"/>
                  <a:pt x="11798" y="1018463"/>
                  <a:pt x="0" y="900555"/>
                </a:cubicBezTo>
                <a:cubicBezTo>
                  <a:pt x="-11798" y="782647"/>
                  <a:pt x="49829" y="622976"/>
                  <a:pt x="0" y="469667"/>
                </a:cubicBezTo>
                <a:cubicBezTo>
                  <a:pt x="-49829" y="316358"/>
                  <a:pt x="10602" y="125634"/>
                  <a:pt x="0" y="0"/>
                </a:cubicBezTo>
                <a:close/>
              </a:path>
            </a:pathLst>
          </a:custGeom>
          <a:solidFill>
            <a:srgbClr val="FFFF66"/>
          </a:solidFill>
          <a:ln>
            <a:solidFill>
              <a:schemeClr val="tx1"/>
            </a:solidFill>
            <a:extLst>
              <a:ext uri="{C807C97D-BFC1-408E-A445-0C87EB9F89A2}">
                <ask:lineSketchStyleProps xmlns:ask="http://schemas.microsoft.com/office/drawing/2018/sketchyshapes" sd="1363887920">
                  <a:prstGeom prst="rect">
                    <a:avLst/>
                  </a:prstGeom>
                  <ask:type>
                    <ask:lineSketchScribble/>
                  </ask:type>
                </ask:lineSketchStyleProps>
              </a:ext>
            </a:extLst>
          </a:ln>
        </p:spPr>
        <p:txBody>
          <a:bodyPr wrap="square" rtlCol="0">
            <a:spAutoFit/>
          </a:bodyPr>
          <a:lstStyle/>
          <a:p>
            <a:r>
              <a:rPr lang="es-CL" sz="2600" dirty="0">
                <a:latin typeface="Dreaming Outloud Script Pro" panose="020B0604020202020204" pitchFamily="66" charset="0"/>
                <a:cs typeface="Dreaming Outloud Script Pro" panose="020B0604020202020204" pitchFamily="66" charset="0"/>
              </a:rPr>
              <a:t>Concepto clave:</a:t>
            </a:r>
          </a:p>
          <a:p>
            <a:pPr algn="ctr"/>
            <a:r>
              <a:rPr lang="es-CL" sz="2600" dirty="0">
                <a:latin typeface="Dreaming Outloud Script Pro" panose="020B0604020202020204" pitchFamily="66" charset="0"/>
                <a:cs typeface="Dreaming Outloud Script Pro" panose="020B0604020202020204" pitchFamily="66" charset="0"/>
              </a:rPr>
              <a:t>Sección contraída</a:t>
            </a:r>
          </a:p>
        </p:txBody>
      </p:sp>
    </p:spTree>
    <p:extLst>
      <p:ext uri="{BB962C8B-B14F-4D97-AF65-F5344CB8AC3E}">
        <p14:creationId xmlns:p14="http://schemas.microsoft.com/office/powerpoint/2010/main" val="232460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884953A-4B3F-7A27-7669-2D7359E75FE6}"/>
              </a:ext>
            </a:extLst>
          </p:cNvPr>
          <p:cNvGrpSpPr/>
          <p:nvPr/>
        </p:nvGrpSpPr>
        <p:grpSpPr>
          <a:xfrm>
            <a:off x="8620439" y="176681"/>
            <a:ext cx="3199523" cy="4471176"/>
            <a:chOff x="8256240" y="1772816"/>
            <a:chExt cx="3716102" cy="4767829"/>
          </a:xfrm>
        </p:grpSpPr>
        <p:pic>
          <p:nvPicPr>
            <p:cNvPr id="4" name="Imagen 3">
              <a:extLst>
                <a:ext uri="{FF2B5EF4-FFF2-40B4-BE49-F238E27FC236}">
                  <a16:creationId xmlns:a16="http://schemas.microsoft.com/office/drawing/2014/main" id="{B294CB20-B6A9-12BF-13B1-F745E223428E}"/>
                </a:ext>
              </a:extLst>
            </p:cNvPr>
            <p:cNvPicPr>
              <a:picLocks noChangeAspect="1"/>
            </p:cNvPicPr>
            <p:nvPr/>
          </p:nvPicPr>
          <p:blipFill>
            <a:blip r:embed="rId2"/>
            <a:stretch>
              <a:fillRect/>
            </a:stretch>
          </p:blipFill>
          <p:spPr>
            <a:xfrm>
              <a:off x="8256240" y="1772816"/>
              <a:ext cx="3716102" cy="4767829"/>
            </a:xfrm>
            <a:prstGeom prst="rect">
              <a:avLst/>
            </a:prstGeom>
          </p:spPr>
        </p:pic>
        <p:sp>
          <p:nvSpPr>
            <p:cNvPr id="5" name="Forma libre: forma 4">
              <a:extLst>
                <a:ext uri="{FF2B5EF4-FFF2-40B4-BE49-F238E27FC236}">
                  <a16:creationId xmlns:a16="http://schemas.microsoft.com/office/drawing/2014/main" id="{840C58E9-8BED-4512-0D88-D807194F113D}"/>
                </a:ext>
              </a:extLst>
            </p:cNvPr>
            <p:cNvSpPr/>
            <p:nvPr/>
          </p:nvSpPr>
          <p:spPr>
            <a:xfrm>
              <a:off x="10704512" y="5465928"/>
              <a:ext cx="473004" cy="1009990"/>
            </a:xfrm>
            <a:custGeom>
              <a:avLst/>
              <a:gdLst>
                <a:gd name="connsiteX0" fmla="*/ 8107 w 472130"/>
                <a:gd name="connsiteY0" fmla="*/ 518615 h 1009990"/>
                <a:gd name="connsiteX1" fmla="*/ 14930 w 472130"/>
                <a:gd name="connsiteY1" fmla="*/ 784747 h 1009990"/>
                <a:gd name="connsiteX2" fmla="*/ 144584 w 472130"/>
                <a:gd name="connsiteY2" fmla="*/ 962168 h 1009990"/>
                <a:gd name="connsiteX3" fmla="*/ 301533 w 472130"/>
                <a:gd name="connsiteY3" fmla="*/ 1003111 h 1009990"/>
                <a:gd name="connsiteX4" fmla="*/ 444835 w 472130"/>
                <a:gd name="connsiteY4" fmla="*/ 846162 h 1009990"/>
                <a:gd name="connsiteX5" fmla="*/ 465307 w 472130"/>
                <a:gd name="connsiteY5" fmla="*/ 586854 h 1009990"/>
                <a:gd name="connsiteX6" fmla="*/ 472130 w 472130"/>
                <a:gd name="connsiteY6" fmla="*/ 0 h 100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130" h="1009990">
                  <a:moveTo>
                    <a:pt x="8107" y="518615"/>
                  </a:moveTo>
                  <a:cubicBezTo>
                    <a:pt x="145" y="614718"/>
                    <a:pt x="-7816" y="710822"/>
                    <a:pt x="14930" y="784747"/>
                  </a:cubicBezTo>
                  <a:cubicBezTo>
                    <a:pt x="37676" y="858672"/>
                    <a:pt x="96817" y="925774"/>
                    <a:pt x="144584" y="962168"/>
                  </a:cubicBezTo>
                  <a:cubicBezTo>
                    <a:pt x="192351" y="998562"/>
                    <a:pt x="251491" y="1022445"/>
                    <a:pt x="301533" y="1003111"/>
                  </a:cubicBezTo>
                  <a:cubicBezTo>
                    <a:pt x="351575" y="983777"/>
                    <a:pt x="417539" y="915538"/>
                    <a:pt x="444835" y="846162"/>
                  </a:cubicBezTo>
                  <a:cubicBezTo>
                    <a:pt x="472131" y="776786"/>
                    <a:pt x="460758" y="727881"/>
                    <a:pt x="465307" y="586854"/>
                  </a:cubicBezTo>
                  <a:cubicBezTo>
                    <a:pt x="469856" y="445827"/>
                    <a:pt x="470993" y="222913"/>
                    <a:pt x="472130" y="0"/>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6" name="CuadroTexto 5">
            <a:extLst>
              <a:ext uri="{FF2B5EF4-FFF2-40B4-BE49-F238E27FC236}">
                <a16:creationId xmlns:a16="http://schemas.microsoft.com/office/drawing/2014/main" id="{50A3DBB5-F57D-DB1A-4DCA-24B9E863AC45}"/>
              </a:ext>
            </a:extLst>
          </p:cNvPr>
          <p:cNvSpPr txBox="1"/>
          <p:nvPr/>
        </p:nvSpPr>
        <p:spPr>
          <a:xfrm>
            <a:off x="369102" y="232379"/>
            <a:ext cx="3636403" cy="430887"/>
          </a:xfrm>
          <a:prstGeom prst="rect">
            <a:avLst/>
          </a:prstGeom>
          <a:noFill/>
        </p:spPr>
        <p:txBody>
          <a:bodyPr wrap="square">
            <a:spAutoFit/>
          </a:bodyPr>
          <a:lstStyle/>
          <a:p>
            <a:r>
              <a:rPr lang="es-ES" sz="2200" b="0" i="0" u="none" strike="noStrike" baseline="0" dirty="0"/>
              <a:t>Trabajando en el manómetro:</a:t>
            </a: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C91AA505-F4DD-359F-FC15-6CA6D6684D35}"/>
                  </a:ext>
                </a:extLst>
              </p:cNvPr>
              <p:cNvSpPr txBox="1"/>
              <p:nvPr/>
            </p:nvSpPr>
            <p:spPr>
              <a:xfrm>
                <a:off x="4657506" y="287299"/>
                <a:ext cx="4800288"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AR" sz="2200" i="1" smtClean="0">
                              <a:latin typeface="Cambria Math" panose="02040503050406030204" pitchFamily="18" charset="0"/>
                            </a:rPr>
                          </m:ctrlPr>
                        </m:sSubPr>
                        <m:e>
                          <m:r>
                            <a:rPr lang="es-ES" sz="2200" b="0" i="1" smtClean="0">
                              <a:latin typeface="Cambria Math" panose="02040503050406030204" pitchFamily="18" charset="0"/>
                            </a:rPr>
                            <m:t>𝑝</m:t>
                          </m:r>
                        </m:e>
                        <m:sub>
                          <m:r>
                            <a:rPr lang="es-ES" sz="2200" b="0" i="1" smtClean="0">
                              <a:latin typeface="Cambria Math" panose="02040503050406030204" pitchFamily="18" charset="0"/>
                            </a:rPr>
                            <m:t>𝐶</m:t>
                          </m:r>
                        </m:sub>
                      </m:sSub>
                      <m:r>
                        <a:rPr lang="es-ES" sz="2200" b="0" i="1" smtClean="0">
                          <a:latin typeface="Cambria Math" panose="02040503050406030204" pitchFamily="18" charset="0"/>
                        </a:rPr>
                        <m:t>=</m:t>
                      </m:r>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𝑝</m:t>
                          </m:r>
                        </m:e>
                        <m:sub>
                          <m:r>
                            <a:rPr lang="es-ES" sz="2200" b="0" i="1" smtClean="0">
                              <a:latin typeface="Cambria Math" panose="02040503050406030204" pitchFamily="18" charset="0"/>
                            </a:rPr>
                            <m:t>𝐴</m:t>
                          </m:r>
                        </m:sub>
                      </m:sSub>
                      <m:r>
                        <a:rPr lang="es-ES" sz="2200" b="0" i="1" smtClean="0">
                          <a:latin typeface="Cambria Math" panose="02040503050406030204" pitchFamily="18" charset="0"/>
                        </a:rPr>
                        <m:t>+</m:t>
                      </m:r>
                      <m:r>
                        <a:rPr lang="es-ES" sz="2200" b="0" i="1" smtClean="0">
                          <a:latin typeface="Cambria Math" panose="02040503050406030204" pitchFamily="18" charset="0"/>
                        </a:rPr>
                        <m:t>𝑛</m:t>
                      </m:r>
                      <m:r>
                        <a:rPr lang="es-ES" sz="2200" b="0" i="1" smtClean="0">
                          <a:latin typeface="Cambria Math" panose="02040503050406030204" pitchFamily="18" charset="0"/>
                        </a:rPr>
                        <m:t> </m:t>
                      </m:r>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ea typeface="Cambria Math" panose="02040503050406030204" pitchFamily="18" charset="0"/>
                            </a:rPr>
                            <m:t>𝛾</m:t>
                          </m:r>
                        </m:e>
                        <m:sub>
                          <m:r>
                            <a:rPr lang="es-ES" sz="2200" b="0" i="1" smtClean="0">
                              <a:latin typeface="Cambria Math" panose="02040503050406030204" pitchFamily="18" charset="0"/>
                            </a:rPr>
                            <m:t>𝑎𝑔𝑢𝑎</m:t>
                          </m:r>
                        </m:sub>
                      </m:sSub>
                      <m:r>
                        <a:rPr lang="es-ES" sz="2200" b="0" i="1" smtClean="0">
                          <a:latin typeface="Cambria Math" panose="02040503050406030204" pitchFamily="18" charset="0"/>
                        </a:rPr>
                        <m:t>+1,16 </m:t>
                      </m:r>
                      <m:r>
                        <a:rPr lang="es-ES" sz="2200" b="0" i="1" smtClean="0">
                          <a:latin typeface="Cambria Math" panose="02040503050406030204" pitchFamily="18" charset="0"/>
                        </a:rPr>
                        <m:t>𝑚</m:t>
                      </m:r>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𝛾</m:t>
                          </m:r>
                        </m:e>
                        <m:sub>
                          <m:r>
                            <a:rPr lang="es-ES" sz="2200" i="1">
                              <a:latin typeface="Cambria Math" panose="02040503050406030204" pitchFamily="18" charset="0"/>
                            </a:rPr>
                            <m:t>𝑎𝑔𝑢𝑎</m:t>
                          </m:r>
                        </m:sub>
                      </m:sSub>
                      <m:r>
                        <a:rPr lang="es-ES" sz="2200" b="0" i="1" smtClean="0">
                          <a:latin typeface="Cambria Math" panose="02040503050406030204" pitchFamily="18" charset="0"/>
                        </a:rPr>
                        <m:t>=</m:t>
                      </m:r>
                      <m:sSub>
                        <m:sSubPr>
                          <m:ctrlPr>
                            <a:rPr lang="es-AR" sz="2200" i="1">
                              <a:latin typeface="Cambria Math" panose="02040503050406030204" pitchFamily="18" charset="0"/>
                            </a:rPr>
                          </m:ctrlPr>
                        </m:sSubPr>
                        <m:e>
                          <m:r>
                            <a:rPr lang="es-ES" sz="2200" i="1">
                              <a:latin typeface="Cambria Math" panose="02040503050406030204" pitchFamily="18" charset="0"/>
                            </a:rPr>
                            <m:t>𝑝</m:t>
                          </m:r>
                        </m:e>
                        <m:sub>
                          <m:r>
                            <a:rPr lang="es-ES" sz="2200" b="0" i="1" smtClean="0">
                              <a:latin typeface="Cambria Math" panose="02040503050406030204" pitchFamily="18" charset="0"/>
                            </a:rPr>
                            <m:t>𝐷</m:t>
                          </m:r>
                        </m:sub>
                      </m:sSub>
                    </m:oMath>
                  </m:oMathPara>
                </a14:m>
                <a:endParaRPr lang="es-AR" sz="2200" dirty="0"/>
              </a:p>
            </p:txBody>
          </p:sp>
        </mc:Choice>
        <mc:Fallback xmlns="">
          <p:sp>
            <p:nvSpPr>
              <p:cNvPr id="7" name="CuadroTexto 6">
                <a:extLst>
                  <a:ext uri="{FF2B5EF4-FFF2-40B4-BE49-F238E27FC236}">
                    <a16:creationId xmlns:a16="http://schemas.microsoft.com/office/drawing/2014/main" id="{C91AA505-F4DD-359F-FC15-6CA6D6684D35}"/>
                  </a:ext>
                </a:extLst>
              </p:cNvPr>
              <p:cNvSpPr txBox="1">
                <a:spLocks noRot="1" noChangeAspect="1" noMove="1" noResize="1" noEditPoints="1" noAdjustHandles="1" noChangeArrowheads="1" noChangeShapeType="1" noTextEdit="1"/>
              </p:cNvSpPr>
              <p:nvPr/>
            </p:nvSpPr>
            <p:spPr>
              <a:xfrm>
                <a:off x="4657506" y="287299"/>
                <a:ext cx="4800288" cy="366062"/>
              </a:xfrm>
              <a:prstGeom prst="rect">
                <a:avLst/>
              </a:prstGeom>
              <a:blipFill>
                <a:blip r:embed="rId3"/>
                <a:stretch>
                  <a:fillRect l="-381" b="-21667"/>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8" name="CuadroTexto 7">
                <a:extLst>
                  <a:ext uri="{FF2B5EF4-FFF2-40B4-BE49-F238E27FC236}">
                    <a16:creationId xmlns:a16="http://schemas.microsoft.com/office/drawing/2014/main" id="{B26F36EE-7A33-B9F8-B959-724B1B72F1CA}"/>
                  </a:ext>
                </a:extLst>
              </p:cNvPr>
              <p:cNvSpPr txBox="1"/>
              <p:nvPr/>
            </p:nvSpPr>
            <p:spPr>
              <a:xfrm>
                <a:off x="407368" y="836712"/>
                <a:ext cx="5804089"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AR" sz="2200" i="1" smtClean="0">
                              <a:latin typeface="Cambria Math" panose="02040503050406030204" pitchFamily="18" charset="0"/>
                            </a:rPr>
                          </m:ctrlPr>
                        </m:sSubPr>
                        <m:e>
                          <m:r>
                            <a:rPr lang="es-ES" sz="2200" b="0" i="1" smtClean="0">
                              <a:latin typeface="Cambria Math" panose="02040503050406030204" pitchFamily="18" charset="0"/>
                            </a:rPr>
                            <m:t>𝑝</m:t>
                          </m:r>
                        </m:e>
                        <m:sub>
                          <m:r>
                            <a:rPr lang="es-ES" sz="2200" b="0" i="1" smtClean="0">
                              <a:latin typeface="Cambria Math" panose="02040503050406030204" pitchFamily="18" charset="0"/>
                            </a:rPr>
                            <m:t>𝐷</m:t>
                          </m:r>
                        </m:sub>
                      </m:sSub>
                      <m:r>
                        <a:rPr lang="es-ES" sz="2200" b="0" i="1" smtClean="0">
                          <a:latin typeface="Cambria Math" panose="02040503050406030204" pitchFamily="18" charset="0"/>
                        </a:rPr>
                        <m:t>=</m:t>
                      </m:r>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𝑝</m:t>
                          </m:r>
                        </m:e>
                        <m:sub>
                          <m:r>
                            <a:rPr lang="es-ES" sz="2200" b="0" i="1" smtClean="0">
                              <a:latin typeface="Cambria Math" panose="02040503050406030204" pitchFamily="18" charset="0"/>
                            </a:rPr>
                            <m:t>𝐵</m:t>
                          </m:r>
                        </m:sub>
                      </m:sSub>
                      <m:r>
                        <a:rPr lang="es-ES" sz="2200" b="0" i="1" smtClean="0">
                          <a:latin typeface="Cambria Math" panose="02040503050406030204" pitchFamily="18" charset="0"/>
                        </a:rPr>
                        <m:t>+(0,45 </m:t>
                      </m:r>
                      <m:r>
                        <a:rPr lang="es-ES" sz="2200" b="0" i="1" smtClean="0">
                          <a:latin typeface="Cambria Math" panose="02040503050406030204" pitchFamily="18" charset="0"/>
                        </a:rPr>
                        <m:t>𝑚</m:t>
                      </m:r>
                      <m:r>
                        <a:rPr lang="es-ES" sz="2200" b="0" i="1" smtClean="0">
                          <a:latin typeface="Cambria Math" panose="02040503050406030204" pitchFamily="18" charset="0"/>
                        </a:rPr>
                        <m:t>+</m:t>
                      </m:r>
                      <m:r>
                        <a:rPr lang="es-ES" sz="2200" b="0" i="1" smtClean="0">
                          <a:latin typeface="Cambria Math" panose="02040503050406030204" pitchFamily="18" charset="0"/>
                        </a:rPr>
                        <m:t>𝑛</m:t>
                      </m:r>
                      <m:r>
                        <a:rPr lang="es-ES" sz="2200" b="0" i="1" smtClean="0">
                          <a:latin typeface="Cambria Math" panose="02040503050406030204" pitchFamily="18" charset="0"/>
                        </a:rPr>
                        <m:t>) </m:t>
                      </m:r>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ea typeface="Cambria Math" panose="02040503050406030204" pitchFamily="18" charset="0"/>
                            </a:rPr>
                            <m:t>𝛾</m:t>
                          </m:r>
                        </m:e>
                        <m:sub>
                          <m:r>
                            <a:rPr lang="es-ES" sz="2200" b="0" i="1" smtClean="0">
                              <a:latin typeface="Cambria Math" panose="02040503050406030204" pitchFamily="18" charset="0"/>
                            </a:rPr>
                            <m:t>𝑎𝑔𝑢𝑎</m:t>
                          </m:r>
                        </m:sub>
                      </m:sSub>
                      <m:r>
                        <a:rPr lang="es-ES" sz="2200" b="0" i="1" smtClean="0">
                          <a:latin typeface="Cambria Math" panose="02040503050406030204" pitchFamily="18" charset="0"/>
                        </a:rPr>
                        <m:t>+1,16 </m:t>
                      </m:r>
                      <m:r>
                        <a:rPr lang="es-ES" sz="2200" b="0" i="1" smtClean="0">
                          <a:latin typeface="Cambria Math" panose="02040503050406030204" pitchFamily="18" charset="0"/>
                        </a:rPr>
                        <m:t>𝑚</m:t>
                      </m:r>
                      <m:sSub>
                        <m:sSubPr>
                          <m:ctrlPr>
                            <a:rPr lang="es-ES" sz="2200" i="1">
                              <a:latin typeface="Cambria Math" panose="02040503050406030204" pitchFamily="18" charset="0"/>
                            </a:rPr>
                          </m:ctrlPr>
                        </m:sSubPr>
                        <m:e>
                          <m:r>
                            <a:rPr lang="es-ES" sz="2200" b="0" i="1" smtClean="0">
                              <a:latin typeface="Cambria Math" panose="02040503050406030204" pitchFamily="18" charset="0"/>
                            </a:rPr>
                            <m:t> </m:t>
                          </m:r>
                          <m:r>
                            <a:rPr lang="es-ES" sz="2200" i="1">
                              <a:latin typeface="Cambria Math" panose="02040503050406030204" pitchFamily="18" charset="0"/>
                              <a:ea typeface="Cambria Math" panose="02040503050406030204" pitchFamily="18" charset="0"/>
                            </a:rPr>
                            <m:t>𝛾</m:t>
                          </m:r>
                        </m:e>
                        <m:sub>
                          <m:r>
                            <a:rPr lang="es-ES" sz="2200" b="0" i="1" smtClean="0">
                              <a:latin typeface="Cambria Math" panose="02040503050406030204" pitchFamily="18" charset="0"/>
                              <a:ea typeface="Cambria Math" panose="02040503050406030204" pitchFamily="18" charset="0"/>
                            </a:rPr>
                            <m:t>𝑚𝑎𝑛𝑜𝑚</m:t>
                          </m:r>
                        </m:sub>
                      </m:sSub>
                    </m:oMath>
                  </m:oMathPara>
                </a14:m>
                <a:endParaRPr lang="es-AR" sz="2200" dirty="0"/>
              </a:p>
            </p:txBody>
          </p:sp>
        </mc:Choice>
        <mc:Fallback>
          <p:sp>
            <p:nvSpPr>
              <p:cNvPr id="8" name="CuadroTexto 7">
                <a:extLst>
                  <a:ext uri="{FF2B5EF4-FFF2-40B4-BE49-F238E27FC236}">
                    <a16:creationId xmlns:a16="http://schemas.microsoft.com/office/drawing/2014/main" id="{B26F36EE-7A33-B9F8-B959-724B1B72F1CA}"/>
                  </a:ext>
                </a:extLst>
              </p:cNvPr>
              <p:cNvSpPr txBox="1">
                <a:spLocks noRot="1" noChangeAspect="1" noMove="1" noResize="1" noEditPoints="1" noAdjustHandles="1" noChangeArrowheads="1" noChangeShapeType="1" noTextEdit="1"/>
              </p:cNvSpPr>
              <p:nvPr/>
            </p:nvSpPr>
            <p:spPr>
              <a:xfrm>
                <a:off x="407368" y="836712"/>
                <a:ext cx="5804089" cy="366062"/>
              </a:xfrm>
              <a:prstGeom prst="rect">
                <a:avLst/>
              </a:prstGeom>
              <a:blipFill>
                <a:blip r:embed="rId4"/>
                <a:stretch>
                  <a:fillRect l="-735" b="-26667"/>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3F0B8F2A-5ABE-26DA-9BB5-C564F599B5F2}"/>
                  </a:ext>
                </a:extLst>
              </p:cNvPr>
              <p:cNvSpPr txBox="1"/>
              <p:nvPr/>
            </p:nvSpPr>
            <p:spPr>
              <a:xfrm>
                <a:off x="398924" y="1556792"/>
                <a:ext cx="9070691" cy="458395"/>
              </a:xfrm>
              <a:prstGeom prst="rect">
                <a:avLst/>
              </a:prstGeom>
              <a:noFill/>
            </p:spPr>
            <p:txBody>
              <a:bodyPr wrap="square">
                <a:spAutoFit/>
              </a:bodyPr>
              <a:lstStyle/>
              <a:p>
                <a14:m>
                  <m:oMath xmlns:m="http://schemas.openxmlformats.org/officeDocument/2006/math">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𝑝</m:t>
                        </m:r>
                      </m:e>
                      <m:sub>
                        <m:r>
                          <a:rPr lang="es-ES" sz="2200" b="0" i="1" smtClean="0">
                            <a:latin typeface="Cambria Math" panose="02040503050406030204" pitchFamily="18" charset="0"/>
                          </a:rPr>
                          <m:t>𝐵</m:t>
                        </m:r>
                      </m:sub>
                    </m:sSub>
                    <m:r>
                      <a:rPr lang="es-ES" sz="2200" b="0" i="1" smtClean="0">
                        <a:latin typeface="Cambria Math" panose="02040503050406030204" pitchFamily="18" charset="0"/>
                      </a:rPr>
                      <m:t>+(0,45 </m:t>
                    </m:r>
                    <m:r>
                      <a:rPr lang="es-ES" sz="2200" b="0" i="1" smtClean="0">
                        <a:latin typeface="Cambria Math" panose="02040503050406030204" pitchFamily="18" charset="0"/>
                      </a:rPr>
                      <m:t>𝑚</m:t>
                    </m:r>
                    <m:r>
                      <a:rPr lang="es-ES" sz="2200" b="0" i="1" smtClean="0">
                        <a:latin typeface="Cambria Math" panose="02040503050406030204" pitchFamily="18" charset="0"/>
                      </a:rPr>
                      <m:t>+</m:t>
                    </m:r>
                    <m:r>
                      <a:rPr lang="es-ES" sz="2200" b="0" i="1" smtClean="0">
                        <a:latin typeface="Cambria Math" panose="02040503050406030204" pitchFamily="18" charset="0"/>
                      </a:rPr>
                      <m:t>𝑛</m:t>
                    </m:r>
                    <m:r>
                      <a:rPr lang="es-ES" sz="2200" b="0" i="1" smtClean="0">
                        <a:latin typeface="Cambria Math" panose="02040503050406030204" pitchFamily="18" charset="0"/>
                      </a:rPr>
                      <m:t>) </m:t>
                    </m:r>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ea typeface="Cambria Math" panose="02040503050406030204" pitchFamily="18" charset="0"/>
                          </a:rPr>
                          <m:t>𝛾</m:t>
                        </m:r>
                      </m:e>
                      <m:sub>
                        <m:r>
                          <a:rPr lang="es-ES" sz="2200" b="0" i="1" smtClean="0">
                            <a:latin typeface="Cambria Math" panose="02040503050406030204" pitchFamily="18" charset="0"/>
                          </a:rPr>
                          <m:t>𝑎𝑔𝑢𝑎</m:t>
                        </m:r>
                      </m:sub>
                    </m:sSub>
                    <m:r>
                      <a:rPr lang="es-ES" sz="2200" b="0" i="1" smtClean="0">
                        <a:latin typeface="Cambria Math" panose="02040503050406030204" pitchFamily="18" charset="0"/>
                      </a:rPr>
                      <m:t>+1,16 </m:t>
                    </m:r>
                    <m:r>
                      <a:rPr lang="es-ES" sz="2200" b="0" i="1" smtClean="0">
                        <a:latin typeface="Cambria Math" panose="02040503050406030204" pitchFamily="18" charset="0"/>
                      </a:rPr>
                      <m:t>𝑚</m:t>
                    </m:r>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𝛾</m:t>
                        </m:r>
                      </m:e>
                      <m:sub>
                        <m:r>
                          <a:rPr lang="es-ES" sz="2200" b="0" i="1" smtClean="0">
                            <a:latin typeface="Cambria Math" panose="02040503050406030204" pitchFamily="18" charset="0"/>
                            <a:ea typeface="Cambria Math" panose="02040503050406030204" pitchFamily="18" charset="0"/>
                          </a:rPr>
                          <m:t>𝑚𝑎𝑛𝑜𝑚</m:t>
                        </m:r>
                      </m:sub>
                    </m:sSub>
                  </m:oMath>
                </a14:m>
                <a:r>
                  <a:rPr lang="es-AR" sz="2200" dirty="0"/>
                  <a:t> =</a:t>
                </a:r>
                <a:r>
                  <a:rPr lang="es-ES" sz="2200" dirty="0"/>
                  <a:t> </a:t>
                </a:r>
                <a14:m>
                  <m:oMath xmlns:m="http://schemas.openxmlformats.org/officeDocument/2006/math">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𝐴</m:t>
                        </m:r>
                      </m:sub>
                    </m:sSub>
                    <m:r>
                      <a:rPr lang="es-ES" sz="2200" i="1">
                        <a:latin typeface="Cambria Math" panose="02040503050406030204" pitchFamily="18" charset="0"/>
                      </a:rPr>
                      <m:t>+</m:t>
                    </m:r>
                    <m:r>
                      <a:rPr lang="es-ES" sz="2200" i="1">
                        <a:latin typeface="Cambria Math" panose="02040503050406030204" pitchFamily="18" charset="0"/>
                      </a:rPr>
                      <m:t>𝑛</m:t>
                    </m:r>
                    <m:r>
                      <a:rPr lang="es-ES" sz="2200" i="1">
                        <a:latin typeface="Cambria Math" panose="02040503050406030204" pitchFamily="18" charset="0"/>
                      </a:rPr>
                      <m:t> </m:t>
                    </m:r>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𝛾</m:t>
                        </m:r>
                      </m:e>
                      <m:sub>
                        <m:r>
                          <a:rPr lang="es-ES" sz="2200" i="1">
                            <a:latin typeface="Cambria Math" panose="02040503050406030204" pitchFamily="18" charset="0"/>
                          </a:rPr>
                          <m:t>𝑎𝑔𝑢𝑎</m:t>
                        </m:r>
                      </m:sub>
                    </m:sSub>
                    <m:r>
                      <a:rPr lang="es-ES" sz="2200" i="1">
                        <a:latin typeface="Cambria Math" panose="02040503050406030204" pitchFamily="18" charset="0"/>
                      </a:rPr>
                      <m:t>+1,16 </m:t>
                    </m:r>
                    <m:r>
                      <a:rPr lang="es-ES" sz="2200" i="1">
                        <a:latin typeface="Cambria Math" panose="02040503050406030204" pitchFamily="18" charset="0"/>
                      </a:rPr>
                      <m:t>𝑚</m:t>
                    </m:r>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𝛾</m:t>
                        </m:r>
                      </m:e>
                      <m:sub>
                        <m:r>
                          <a:rPr lang="es-ES" sz="2200" i="1">
                            <a:latin typeface="Cambria Math" panose="02040503050406030204" pitchFamily="18" charset="0"/>
                          </a:rPr>
                          <m:t>𝑎𝑔𝑢𝑎</m:t>
                        </m:r>
                      </m:sub>
                    </m:sSub>
                  </m:oMath>
                </a14:m>
                <a:endParaRPr lang="es-AR" sz="2200" dirty="0"/>
              </a:p>
            </p:txBody>
          </p:sp>
        </mc:Choice>
        <mc:Fallback xmlns="">
          <p:sp>
            <p:nvSpPr>
              <p:cNvPr id="10" name="CuadroTexto 9">
                <a:extLst>
                  <a:ext uri="{FF2B5EF4-FFF2-40B4-BE49-F238E27FC236}">
                    <a16:creationId xmlns:a16="http://schemas.microsoft.com/office/drawing/2014/main" id="{3F0B8F2A-5ABE-26DA-9BB5-C564F599B5F2}"/>
                  </a:ext>
                </a:extLst>
              </p:cNvPr>
              <p:cNvSpPr txBox="1">
                <a:spLocks noRot="1" noChangeAspect="1" noMove="1" noResize="1" noEditPoints="1" noAdjustHandles="1" noChangeArrowheads="1" noChangeShapeType="1" noTextEdit="1"/>
              </p:cNvSpPr>
              <p:nvPr/>
            </p:nvSpPr>
            <p:spPr>
              <a:xfrm>
                <a:off x="398924" y="1556792"/>
                <a:ext cx="9070691" cy="458395"/>
              </a:xfrm>
              <a:prstGeom prst="rect">
                <a:avLst/>
              </a:prstGeom>
              <a:blipFill>
                <a:blip r:embed="rId6"/>
                <a:stretch>
                  <a:fillRect l="-67" t="-6579" b="-21053"/>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AD854BC1-915F-287E-A75C-F95012ADB34D}"/>
                  </a:ext>
                </a:extLst>
              </p:cNvPr>
              <p:cNvSpPr txBox="1"/>
              <p:nvPr/>
            </p:nvSpPr>
            <p:spPr>
              <a:xfrm>
                <a:off x="372038" y="2255525"/>
                <a:ext cx="3636403" cy="458395"/>
              </a:xfrm>
              <a:prstGeom prst="rect">
                <a:avLst/>
              </a:prstGeom>
              <a:noFill/>
            </p:spPr>
            <p:txBody>
              <a:bodyPr wrap="square">
                <a:spAutoFit/>
              </a:bodyPr>
              <a:lstStyle/>
              <a:p>
                <a:r>
                  <a:rPr lang="es-ES" sz="2200" b="0" i="0" u="none" strike="noStrike" baseline="0" dirty="0"/>
                  <a:t>Dividimos por </a:t>
                </a:r>
                <a14:m>
                  <m:oMath xmlns:m="http://schemas.openxmlformats.org/officeDocument/2006/math">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ea typeface="Cambria Math" panose="02040503050406030204" pitchFamily="18" charset="0"/>
                          </a:rPr>
                          <m:t>𝛾</m:t>
                        </m:r>
                      </m:e>
                      <m:sub>
                        <m:r>
                          <a:rPr lang="es-ES" sz="2200" b="0" i="1" smtClean="0">
                            <a:latin typeface="Cambria Math" panose="02040503050406030204" pitchFamily="18" charset="0"/>
                          </a:rPr>
                          <m:t>𝑎𝑔𝑢𝑎</m:t>
                        </m:r>
                      </m:sub>
                    </m:sSub>
                  </m:oMath>
                </a14:m>
                <a:endParaRPr lang="es-ES" sz="2200" b="0" i="0" u="none" strike="noStrike" baseline="0" dirty="0"/>
              </a:p>
            </p:txBody>
          </p:sp>
        </mc:Choice>
        <mc:Fallback xmlns="">
          <p:sp>
            <p:nvSpPr>
              <p:cNvPr id="11" name="CuadroTexto 10">
                <a:extLst>
                  <a:ext uri="{FF2B5EF4-FFF2-40B4-BE49-F238E27FC236}">
                    <a16:creationId xmlns:a16="http://schemas.microsoft.com/office/drawing/2014/main" id="{AD854BC1-915F-287E-A75C-F95012ADB34D}"/>
                  </a:ext>
                </a:extLst>
              </p:cNvPr>
              <p:cNvSpPr txBox="1">
                <a:spLocks noRot="1" noChangeAspect="1" noMove="1" noResize="1" noEditPoints="1" noAdjustHandles="1" noChangeArrowheads="1" noChangeShapeType="1" noTextEdit="1"/>
              </p:cNvSpPr>
              <p:nvPr/>
            </p:nvSpPr>
            <p:spPr>
              <a:xfrm>
                <a:off x="372038" y="2255525"/>
                <a:ext cx="3636403" cy="458395"/>
              </a:xfrm>
              <a:prstGeom prst="rect">
                <a:avLst/>
              </a:prstGeom>
              <a:blipFill>
                <a:blip r:embed="rId7"/>
                <a:stretch>
                  <a:fillRect l="-2178" t="-8000" b="-21333"/>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8DCA8D6C-3FEA-1FDE-0955-2ECB46A83A54}"/>
                  </a:ext>
                </a:extLst>
              </p:cNvPr>
              <p:cNvSpPr txBox="1"/>
              <p:nvPr/>
            </p:nvSpPr>
            <p:spPr>
              <a:xfrm>
                <a:off x="420629" y="2953514"/>
                <a:ext cx="7475572" cy="622030"/>
              </a:xfrm>
              <a:prstGeom prst="rect">
                <a:avLst/>
              </a:prstGeom>
              <a:noFill/>
            </p:spPr>
            <p:txBody>
              <a:bodyPr wrap="square">
                <a:spAutoFit/>
              </a:bodyPr>
              <a:lstStyle/>
              <a:p>
                <a14:m>
                  <m:oMath xmlns:m="http://schemas.openxmlformats.org/officeDocument/2006/math">
                    <m:f>
                      <m:fPr>
                        <m:ctrlPr>
                          <a:rPr lang="es-ES" sz="2200" b="0" i="1" smtClean="0">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𝐵</m:t>
                            </m:r>
                          </m:sub>
                        </m:sSub>
                      </m:num>
                      <m:den>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𝛾</m:t>
                            </m:r>
                          </m:e>
                          <m:sub>
                            <m:r>
                              <a:rPr lang="es-ES" sz="2200" i="1">
                                <a:latin typeface="Cambria Math" panose="02040503050406030204" pitchFamily="18" charset="0"/>
                              </a:rPr>
                              <m:t>𝑎𝑔𝑢𝑎</m:t>
                            </m:r>
                          </m:sub>
                        </m:sSub>
                      </m:den>
                    </m:f>
                    <m:r>
                      <a:rPr lang="es-ES" sz="2200" b="0" i="1" smtClean="0">
                        <a:latin typeface="Cambria Math" panose="02040503050406030204" pitchFamily="18" charset="0"/>
                      </a:rPr>
                      <m:t>+(0,45 </m:t>
                    </m:r>
                    <m:r>
                      <a:rPr lang="es-ES" sz="2200" b="0" i="1" smtClean="0">
                        <a:latin typeface="Cambria Math" panose="02040503050406030204" pitchFamily="18" charset="0"/>
                      </a:rPr>
                      <m:t>𝑚</m:t>
                    </m:r>
                    <m:r>
                      <a:rPr lang="es-ES" sz="2200" b="0" i="1" smtClean="0">
                        <a:latin typeface="Cambria Math" panose="02040503050406030204" pitchFamily="18" charset="0"/>
                      </a:rPr>
                      <m:t>+</m:t>
                    </m:r>
                    <m:r>
                      <a:rPr lang="es-ES" sz="2200" b="0" i="1" smtClean="0">
                        <a:latin typeface="Cambria Math" panose="02040503050406030204" pitchFamily="18" charset="0"/>
                      </a:rPr>
                      <m:t>𝑛</m:t>
                    </m:r>
                    <m:r>
                      <a:rPr lang="es-ES" sz="2200" b="0" i="1" smtClean="0">
                        <a:latin typeface="Cambria Math" panose="02040503050406030204" pitchFamily="18" charset="0"/>
                      </a:rPr>
                      <m:t>) +1,16 </m:t>
                    </m:r>
                    <m:r>
                      <a:rPr lang="es-ES" sz="2200" b="0" i="1" smtClean="0">
                        <a:latin typeface="Cambria Math" panose="02040503050406030204" pitchFamily="18" charset="0"/>
                      </a:rPr>
                      <m:t>𝑚</m:t>
                    </m:r>
                    <m:f>
                      <m:fPr>
                        <m:ctrlPr>
                          <a:rPr lang="es-ES" sz="2200" b="0" i="1" smtClean="0">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𝛾</m:t>
                            </m:r>
                          </m:e>
                          <m:sub>
                            <m:r>
                              <a:rPr lang="es-ES" sz="2200" i="1">
                                <a:latin typeface="Cambria Math" panose="02040503050406030204" pitchFamily="18" charset="0"/>
                                <a:ea typeface="Cambria Math" panose="02040503050406030204" pitchFamily="18" charset="0"/>
                              </a:rPr>
                              <m:t>𝑚𝑎𝑛𝑜𝑚</m:t>
                            </m:r>
                          </m:sub>
                        </m:sSub>
                      </m:num>
                      <m:den>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𝛾</m:t>
                            </m:r>
                          </m:e>
                          <m:sub>
                            <m:r>
                              <a:rPr lang="es-ES" sz="2200" i="1">
                                <a:latin typeface="Cambria Math" panose="02040503050406030204" pitchFamily="18" charset="0"/>
                              </a:rPr>
                              <m:t>𝑎𝑔𝑢𝑎</m:t>
                            </m:r>
                          </m:sub>
                        </m:sSub>
                      </m:den>
                    </m:f>
                  </m:oMath>
                </a14:m>
                <a:r>
                  <a:rPr lang="es-AR" sz="2200" dirty="0"/>
                  <a:t> =</a:t>
                </a:r>
                <a14:m>
                  <m:oMath xmlns:m="http://schemas.openxmlformats.org/officeDocument/2006/math">
                    <m:f>
                      <m:fPr>
                        <m:ctrlPr>
                          <a:rPr lang="es-ES" sz="2200" i="1">
                            <a:latin typeface="Cambria Math" panose="02040503050406030204" pitchFamily="18" charset="0"/>
                          </a:rPr>
                        </m:ctrlPr>
                      </m:fPr>
                      <m:num>
                        <m:sSub>
                          <m:sSubPr>
                            <m:ctrlPr>
                              <a:rPr lang="es-ES" sz="2200" i="1" smtClean="0">
                                <a:latin typeface="Cambria Math" panose="02040503050406030204" pitchFamily="18" charset="0"/>
                              </a:rPr>
                            </m:ctrlPr>
                          </m:sSubPr>
                          <m:e>
                            <m:r>
                              <a:rPr lang="es-ES" sz="2200" i="1">
                                <a:latin typeface="Cambria Math" panose="02040503050406030204" pitchFamily="18" charset="0"/>
                              </a:rPr>
                              <m:t>𝑝</m:t>
                            </m:r>
                          </m:e>
                          <m:sub>
                            <m:r>
                              <a:rPr lang="es-ES" sz="2200" b="0" i="1" smtClean="0">
                                <a:latin typeface="Cambria Math" panose="02040503050406030204" pitchFamily="18" charset="0"/>
                              </a:rPr>
                              <m:t>𝐴</m:t>
                            </m:r>
                          </m:sub>
                        </m:sSub>
                      </m:num>
                      <m:den>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𝛾</m:t>
                            </m:r>
                          </m:e>
                          <m:sub>
                            <m:r>
                              <a:rPr lang="es-ES" sz="2200" i="1">
                                <a:latin typeface="Cambria Math" panose="02040503050406030204" pitchFamily="18" charset="0"/>
                              </a:rPr>
                              <m:t>𝑎𝑔𝑢𝑎</m:t>
                            </m:r>
                          </m:sub>
                        </m:sSub>
                      </m:den>
                    </m:f>
                    <m:r>
                      <a:rPr lang="es-ES" sz="2200" i="1">
                        <a:latin typeface="Cambria Math" panose="02040503050406030204" pitchFamily="18" charset="0"/>
                      </a:rPr>
                      <m:t>+</m:t>
                    </m:r>
                    <m:r>
                      <a:rPr lang="es-ES" sz="2200" i="1">
                        <a:latin typeface="Cambria Math" panose="02040503050406030204" pitchFamily="18" charset="0"/>
                      </a:rPr>
                      <m:t>𝑛</m:t>
                    </m:r>
                    <m:r>
                      <a:rPr lang="es-ES" sz="2200" i="1">
                        <a:latin typeface="Cambria Math" panose="02040503050406030204" pitchFamily="18" charset="0"/>
                      </a:rPr>
                      <m:t> +1,16 </m:t>
                    </m:r>
                    <m:r>
                      <a:rPr lang="es-ES" sz="2200" i="1">
                        <a:latin typeface="Cambria Math" panose="02040503050406030204" pitchFamily="18" charset="0"/>
                      </a:rPr>
                      <m:t>𝑚</m:t>
                    </m:r>
                  </m:oMath>
                </a14:m>
                <a:endParaRPr lang="es-AR" sz="2200" dirty="0"/>
              </a:p>
            </p:txBody>
          </p:sp>
        </mc:Choice>
        <mc:Fallback xmlns="">
          <p:sp>
            <p:nvSpPr>
              <p:cNvPr id="12" name="CuadroTexto 11">
                <a:extLst>
                  <a:ext uri="{FF2B5EF4-FFF2-40B4-BE49-F238E27FC236}">
                    <a16:creationId xmlns:a16="http://schemas.microsoft.com/office/drawing/2014/main" id="{8DCA8D6C-3FEA-1FDE-0955-2ECB46A83A54}"/>
                  </a:ext>
                </a:extLst>
              </p:cNvPr>
              <p:cNvSpPr txBox="1">
                <a:spLocks noRot="1" noChangeAspect="1" noMove="1" noResize="1" noEditPoints="1" noAdjustHandles="1" noChangeArrowheads="1" noChangeShapeType="1" noTextEdit="1"/>
              </p:cNvSpPr>
              <p:nvPr/>
            </p:nvSpPr>
            <p:spPr>
              <a:xfrm>
                <a:off x="420629" y="2953514"/>
                <a:ext cx="7475572" cy="622030"/>
              </a:xfrm>
              <a:prstGeom prst="rect">
                <a:avLst/>
              </a:prstGeom>
              <a:blipFill>
                <a:blip r:embed="rId8"/>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6B65627D-2AF4-8040-8D17-AC51E8E452DB}"/>
                  </a:ext>
                </a:extLst>
              </p:cNvPr>
              <p:cNvSpPr txBox="1"/>
              <p:nvPr/>
            </p:nvSpPr>
            <p:spPr>
              <a:xfrm>
                <a:off x="398924" y="4077886"/>
                <a:ext cx="6290478" cy="76796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es-ES" sz="2200" b="0" i="1" smtClean="0">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b="0" i="1" smtClean="0">
                                  <a:latin typeface="Cambria Math" panose="02040503050406030204" pitchFamily="18" charset="0"/>
                                </a:rPr>
                                <m:t>𝐴</m:t>
                              </m:r>
                            </m:sub>
                          </m:sSub>
                        </m:num>
                        <m:den>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𝛾</m:t>
                              </m:r>
                            </m:e>
                            <m:sub>
                              <m:r>
                                <a:rPr lang="es-ES" sz="2200" i="1">
                                  <a:latin typeface="Cambria Math" panose="02040503050406030204" pitchFamily="18" charset="0"/>
                                </a:rPr>
                                <m:t>𝑎𝑔𝑢𝑎</m:t>
                              </m:r>
                            </m:sub>
                          </m:sSub>
                        </m:den>
                      </m:f>
                      <m:r>
                        <a:rPr lang="es-ES" sz="2200" b="0" i="1" smtClean="0">
                          <a:latin typeface="Cambria Math" panose="02040503050406030204" pitchFamily="18" charset="0"/>
                        </a:rPr>
                        <m:t>−</m:t>
                      </m:r>
                      <m:f>
                        <m:fPr>
                          <m:ctrlPr>
                            <a:rPr lang="es-ES" sz="2200" i="1">
                              <a:latin typeface="Cambria Math" panose="02040503050406030204" pitchFamily="18" charset="0"/>
                            </a:rPr>
                          </m:ctrlPr>
                        </m:fPr>
                        <m:num>
                          <m:sSub>
                            <m:sSubPr>
                              <m:ctrlPr>
                                <a:rPr lang="es-ES" sz="2200" i="1" smtClean="0">
                                  <a:latin typeface="Cambria Math" panose="02040503050406030204" pitchFamily="18" charset="0"/>
                                </a:rPr>
                              </m:ctrlPr>
                            </m:sSubPr>
                            <m:e>
                              <m:r>
                                <a:rPr lang="es-ES" sz="2200" i="1">
                                  <a:latin typeface="Cambria Math" panose="02040503050406030204" pitchFamily="18" charset="0"/>
                                </a:rPr>
                                <m:t>𝑝</m:t>
                              </m:r>
                            </m:e>
                            <m:sub>
                              <m:r>
                                <a:rPr lang="es-ES" sz="2200" b="0" i="1" smtClean="0">
                                  <a:latin typeface="Cambria Math" panose="02040503050406030204" pitchFamily="18" charset="0"/>
                                </a:rPr>
                                <m:t>𝐵</m:t>
                              </m:r>
                            </m:sub>
                          </m:sSub>
                        </m:num>
                        <m:den>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𝛾</m:t>
                              </m:r>
                            </m:e>
                            <m:sub>
                              <m:r>
                                <a:rPr lang="es-ES" sz="2200" i="1">
                                  <a:latin typeface="Cambria Math" panose="02040503050406030204" pitchFamily="18" charset="0"/>
                                </a:rPr>
                                <m:t>𝑎𝑔𝑢𝑎</m:t>
                              </m:r>
                            </m:sub>
                          </m:sSub>
                        </m:den>
                      </m:f>
                      <m:r>
                        <a:rPr lang="es-ES" sz="2200" b="0" i="1" smtClean="0">
                          <a:latin typeface="Cambria Math" panose="02040503050406030204" pitchFamily="18" charset="0"/>
                        </a:rPr>
                        <m:t>−0,45 </m:t>
                      </m:r>
                      <m:r>
                        <a:rPr lang="es-ES" sz="2200" b="0" i="1" smtClean="0">
                          <a:latin typeface="Cambria Math" panose="02040503050406030204" pitchFamily="18" charset="0"/>
                        </a:rPr>
                        <m:t>𝑚</m:t>
                      </m:r>
                      <m:r>
                        <a:rPr lang="es-ES" sz="2200" b="0" i="1" smtClean="0">
                          <a:latin typeface="Cambria Math" panose="02040503050406030204" pitchFamily="18" charset="0"/>
                        </a:rPr>
                        <m:t>=1,16 </m:t>
                      </m:r>
                      <m:r>
                        <a:rPr lang="es-ES" sz="2200" b="0" i="1" smtClean="0">
                          <a:latin typeface="Cambria Math" panose="02040503050406030204" pitchFamily="18" charset="0"/>
                        </a:rPr>
                        <m:t>𝑚</m:t>
                      </m:r>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𝛾</m:t>
                              </m:r>
                            </m:e>
                            <m:sub>
                              <m:r>
                                <a:rPr lang="es-ES" sz="2200" i="1">
                                  <a:latin typeface="Cambria Math" panose="02040503050406030204" pitchFamily="18" charset="0"/>
                                  <a:ea typeface="Cambria Math" panose="02040503050406030204" pitchFamily="18" charset="0"/>
                                </a:rPr>
                                <m:t>𝑚𝑎𝑛𝑜𝑚</m:t>
                              </m:r>
                            </m:sub>
                          </m:sSub>
                        </m:num>
                        <m:den>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𝛾</m:t>
                              </m:r>
                            </m:e>
                            <m:sub>
                              <m:r>
                                <a:rPr lang="es-ES" sz="2200" i="1">
                                  <a:latin typeface="Cambria Math" panose="02040503050406030204" pitchFamily="18" charset="0"/>
                                </a:rPr>
                                <m:t>𝑎𝑔𝑢𝑎</m:t>
                              </m:r>
                            </m:sub>
                          </m:sSub>
                        </m:den>
                      </m:f>
                      <m:r>
                        <a:rPr lang="es-ES" sz="2200" b="0" i="0" smtClean="0">
                          <a:latin typeface="Cambria Math" panose="02040503050406030204" pitchFamily="18" charset="0"/>
                        </a:rPr>
                        <m:t>−1)</m:t>
                      </m:r>
                    </m:oMath>
                  </m:oMathPara>
                </a14:m>
                <a:endParaRPr lang="es-AR" sz="2200" dirty="0"/>
              </a:p>
            </p:txBody>
          </p:sp>
        </mc:Choice>
        <mc:Fallback xmlns="">
          <p:sp>
            <p:nvSpPr>
              <p:cNvPr id="15" name="CuadroTexto 14">
                <a:extLst>
                  <a:ext uri="{FF2B5EF4-FFF2-40B4-BE49-F238E27FC236}">
                    <a16:creationId xmlns:a16="http://schemas.microsoft.com/office/drawing/2014/main" id="{6B65627D-2AF4-8040-8D17-AC51E8E452DB}"/>
                  </a:ext>
                </a:extLst>
              </p:cNvPr>
              <p:cNvSpPr txBox="1">
                <a:spLocks noRot="1" noChangeAspect="1" noMove="1" noResize="1" noEditPoints="1" noAdjustHandles="1" noChangeArrowheads="1" noChangeShapeType="1" noTextEdit="1"/>
              </p:cNvSpPr>
              <p:nvPr/>
            </p:nvSpPr>
            <p:spPr>
              <a:xfrm>
                <a:off x="398924" y="4077886"/>
                <a:ext cx="6290478" cy="767967"/>
              </a:xfrm>
              <a:prstGeom prst="rect">
                <a:avLst/>
              </a:prstGeom>
              <a:blipFill>
                <a:blip r:embed="rId9"/>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CED738AB-7191-904B-A49F-32502ACEEC2B}"/>
                  </a:ext>
                </a:extLst>
              </p:cNvPr>
              <p:cNvSpPr txBox="1"/>
              <p:nvPr/>
            </p:nvSpPr>
            <p:spPr>
              <a:xfrm>
                <a:off x="9552384" y="4956267"/>
                <a:ext cx="194421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𝑧</m:t>
                          </m:r>
                        </m:e>
                        <m:sub>
                          <m:r>
                            <a:rPr lang="es-ES" sz="2000" b="0" i="1" smtClean="0">
                              <a:latin typeface="Cambria Math" panose="02040503050406030204" pitchFamily="18" charset="0"/>
                            </a:rPr>
                            <m:t>𝐵</m:t>
                          </m:r>
                        </m:sub>
                      </m:sSub>
                      <m:r>
                        <a:rPr lang="es-ES" sz="2000" b="0" i="1" smtClean="0">
                          <a:latin typeface="Cambria Math" panose="02040503050406030204" pitchFamily="18" charset="0"/>
                        </a:rPr>
                        <m:t>=0,45 </m:t>
                      </m:r>
                      <m:r>
                        <a:rPr lang="es-ES" sz="2000" b="0" i="1" smtClean="0">
                          <a:latin typeface="Cambria Math" panose="02040503050406030204" pitchFamily="18" charset="0"/>
                        </a:rPr>
                        <m:t>𝑚</m:t>
                      </m:r>
                    </m:oMath>
                  </m:oMathPara>
                </a14:m>
                <a:endParaRPr lang="es-AR" sz="2000" dirty="0"/>
              </a:p>
            </p:txBody>
          </p:sp>
        </mc:Choice>
        <mc:Fallback xmlns="">
          <p:sp>
            <p:nvSpPr>
              <p:cNvPr id="17" name="CuadroTexto 16">
                <a:extLst>
                  <a:ext uri="{FF2B5EF4-FFF2-40B4-BE49-F238E27FC236}">
                    <a16:creationId xmlns:a16="http://schemas.microsoft.com/office/drawing/2014/main" id="{CED738AB-7191-904B-A49F-32502ACEEC2B}"/>
                  </a:ext>
                </a:extLst>
              </p:cNvPr>
              <p:cNvSpPr txBox="1">
                <a:spLocks noRot="1" noChangeAspect="1" noMove="1" noResize="1" noEditPoints="1" noAdjustHandles="1" noChangeArrowheads="1" noChangeShapeType="1" noTextEdit="1"/>
              </p:cNvSpPr>
              <p:nvPr/>
            </p:nvSpPr>
            <p:spPr>
              <a:xfrm>
                <a:off x="9552384" y="4956267"/>
                <a:ext cx="1944216" cy="400110"/>
              </a:xfrm>
              <a:prstGeom prst="rect">
                <a:avLst/>
              </a:prstGeom>
              <a:blipFill>
                <a:blip r:embed="rId10"/>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B3FCF37B-DF34-568C-A9DE-E8DDB2F26CED}"/>
                  </a:ext>
                </a:extLst>
              </p:cNvPr>
              <p:cNvSpPr txBox="1"/>
              <p:nvPr/>
            </p:nvSpPr>
            <p:spPr>
              <a:xfrm>
                <a:off x="398924" y="5160603"/>
                <a:ext cx="6906752" cy="86068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es-ES" sz="2200" b="0" i="1" smtClean="0">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b="0" i="1" smtClean="0">
                                  <a:latin typeface="Cambria Math" panose="02040503050406030204" pitchFamily="18" charset="0"/>
                                </a:rPr>
                                <m:t>𝐴</m:t>
                              </m:r>
                            </m:sub>
                          </m:sSub>
                        </m:num>
                        <m:den>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𝛾</m:t>
                              </m:r>
                            </m:e>
                            <m:sub>
                              <m:r>
                                <a:rPr lang="es-ES" sz="2200" i="1">
                                  <a:latin typeface="Cambria Math" panose="02040503050406030204" pitchFamily="18" charset="0"/>
                                </a:rPr>
                                <m:t>𝑎𝑔𝑢𝑎</m:t>
                              </m:r>
                            </m:sub>
                          </m:sSub>
                        </m:den>
                      </m:f>
                      <m:r>
                        <a:rPr lang="es-ES" sz="2200" b="0" i="1" smtClean="0">
                          <a:latin typeface="Cambria Math" panose="02040503050406030204" pitchFamily="18" charset="0"/>
                        </a:rPr>
                        <m:t>−</m:t>
                      </m:r>
                      <m:f>
                        <m:fPr>
                          <m:ctrlPr>
                            <a:rPr lang="es-ES" sz="2200" i="1">
                              <a:latin typeface="Cambria Math" panose="02040503050406030204" pitchFamily="18" charset="0"/>
                            </a:rPr>
                          </m:ctrlPr>
                        </m:fPr>
                        <m:num>
                          <m:sSub>
                            <m:sSubPr>
                              <m:ctrlPr>
                                <a:rPr lang="es-ES" sz="2200" i="1" smtClean="0">
                                  <a:latin typeface="Cambria Math" panose="02040503050406030204" pitchFamily="18" charset="0"/>
                                </a:rPr>
                              </m:ctrlPr>
                            </m:sSubPr>
                            <m:e>
                              <m:r>
                                <a:rPr lang="es-ES" sz="2200" i="1">
                                  <a:latin typeface="Cambria Math" panose="02040503050406030204" pitchFamily="18" charset="0"/>
                                </a:rPr>
                                <m:t>𝑝</m:t>
                              </m:r>
                            </m:e>
                            <m:sub>
                              <m:r>
                                <a:rPr lang="es-ES" sz="2200" b="0" i="1" smtClean="0">
                                  <a:latin typeface="Cambria Math" panose="02040503050406030204" pitchFamily="18" charset="0"/>
                                </a:rPr>
                                <m:t>𝐵</m:t>
                              </m:r>
                            </m:sub>
                          </m:sSub>
                        </m:num>
                        <m:den>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𝛾</m:t>
                              </m:r>
                            </m:e>
                            <m:sub>
                              <m:r>
                                <a:rPr lang="es-ES" sz="2200" i="1">
                                  <a:latin typeface="Cambria Math" panose="02040503050406030204" pitchFamily="18" charset="0"/>
                                </a:rPr>
                                <m:t>𝑎𝑔𝑢𝑎</m:t>
                              </m:r>
                            </m:sub>
                          </m:sSub>
                        </m:den>
                      </m:f>
                      <m:r>
                        <a:rPr lang="es-ES" sz="2200" b="0" i="1" smtClean="0">
                          <a:latin typeface="Cambria Math" panose="02040503050406030204" pitchFamily="18" charset="0"/>
                        </a:rPr>
                        <m:t>−0,45 </m:t>
                      </m:r>
                      <m:r>
                        <a:rPr lang="es-ES" sz="2200" b="0" i="1" smtClean="0">
                          <a:latin typeface="Cambria Math" panose="02040503050406030204" pitchFamily="18" charset="0"/>
                        </a:rPr>
                        <m:t>𝑚</m:t>
                      </m:r>
                      <m:r>
                        <a:rPr lang="es-ES" sz="2200" b="0" i="1" smtClean="0">
                          <a:latin typeface="Cambria Math" panose="02040503050406030204" pitchFamily="18" charset="0"/>
                        </a:rPr>
                        <m:t>=1,16 </m:t>
                      </m:r>
                      <m:r>
                        <a:rPr lang="es-ES" sz="2200" b="0" i="1" smtClean="0">
                          <a:latin typeface="Cambria Math" panose="02040503050406030204" pitchFamily="18" charset="0"/>
                        </a:rPr>
                        <m:t>𝑚</m:t>
                      </m:r>
                      <m:d>
                        <m:dPr>
                          <m:ctrlPr>
                            <a:rPr lang="es-ES" sz="2200" b="0" i="1" smtClean="0">
                              <a:latin typeface="Cambria Math" panose="02040503050406030204" pitchFamily="18" charset="0"/>
                            </a:rPr>
                          </m:ctrlPr>
                        </m:dPr>
                        <m:e>
                          <m:f>
                            <m:fPr>
                              <m:ctrlPr>
                                <a:rPr lang="es-ES" sz="2200" b="0" i="1" smtClean="0">
                                  <a:latin typeface="Cambria Math" panose="02040503050406030204" pitchFamily="18" charset="0"/>
                                </a:rPr>
                              </m:ctrlPr>
                            </m:fPr>
                            <m:num>
                              <m:r>
                                <a:rPr lang="es-ES" sz="2200" b="0" i="1" smtClean="0">
                                  <a:latin typeface="Cambria Math" panose="02040503050406030204" pitchFamily="18" charset="0"/>
                                </a:rPr>
                                <m:t>1,25</m:t>
                              </m:r>
                            </m:num>
                            <m:den>
                              <m:r>
                                <a:rPr lang="es-ES" sz="2200" b="0" i="1" smtClean="0">
                                  <a:latin typeface="Cambria Math" panose="02040503050406030204" pitchFamily="18" charset="0"/>
                                </a:rPr>
                                <m:t>1</m:t>
                              </m:r>
                            </m:den>
                          </m:f>
                          <m:r>
                            <a:rPr lang="es-ES" sz="2200" b="0" i="0" smtClean="0">
                              <a:latin typeface="Cambria Math" panose="02040503050406030204" pitchFamily="18" charset="0"/>
                            </a:rPr>
                            <m:t>−1</m:t>
                          </m:r>
                        </m:e>
                      </m:d>
                      <m:r>
                        <a:rPr lang="es-ES" sz="2200" b="0" i="0" smtClean="0">
                          <a:latin typeface="Cambria Math" panose="02040503050406030204" pitchFamily="18" charset="0"/>
                        </a:rPr>
                        <m:t>=0,29 </m:t>
                      </m:r>
                      <m:r>
                        <m:rPr>
                          <m:sty m:val="p"/>
                        </m:rPr>
                        <a:rPr lang="es-ES" sz="2200" b="0" i="0" smtClean="0">
                          <a:latin typeface="Cambria Math" panose="02040503050406030204" pitchFamily="18" charset="0"/>
                        </a:rPr>
                        <m:t>m</m:t>
                      </m:r>
                    </m:oMath>
                  </m:oMathPara>
                </a14:m>
                <a:endParaRPr lang="es-AR" sz="2200" dirty="0"/>
              </a:p>
            </p:txBody>
          </p:sp>
        </mc:Choice>
        <mc:Fallback xmlns="">
          <p:sp>
            <p:nvSpPr>
              <p:cNvPr id="19" name="CuadroTexto 18">
                <a:extLst>
                  <a:ext uri="{FF2B5EF4-FFF2-40B4-BE49-F238E27FC236}">
                    <a16:creationId xmlns:a16="http://schemas.microsoft.com/office/drawing/2014/main" id="{B3FCF37B-DF34-568C-A9DE-E8DDB2F26CED}"/>
                  </a:ext>
                </a:extLst>
              </p:cNvPr>
              <p:cNvSpPr txBox="1">
                <a:spLocks noRot="1" noChangeAspect="1" noMove="1" noResize="1" noEditPoints="1" noAdjustHandles="1" noChangeArrowheads="1" noChangeShapeType="1" noTextEdit="1"/>
              </p:cNvSpPr>
              <p:nvPr/>
            </p:nvSpPr>
            <p:spPr>
              <a:xfrm>
                <a:off x="398924" y="5160603"/>
                <a:ext cx="6906752" cy="860685"/>
              </a:xfrm>
              <a:prstGeom prst="rect">
                <a:avLst/>
              </a:prstGeom>
              <a:blipFill>
                <a:blip r:embed="rId11"/>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192022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5" grpId="0"/>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2DCAE8F-8911-CB65-A618-49AB22798AD5}"/>
              </a:ext>
            </a:extLst>
          </p:cNvPr>
          <p:cNvSpPr txBox="1"/>
          <p:nvPr/>
        </p:nvSpPr>
        <p:spPr>
          <a:xfrm>
            <a:off x="4031043" y="447876"/>
            <a:ext cx="3348372" cy="461665"/>
          </a:xfrm>
          <a:prstGeom prst="rect">
            <a:avLst/>
          </a:prstGeom>
          <a:noFill/>
        </p:spPr>
        <p:txBody>
          <a:bodyPr wrap="square">
            <a:spAutoFit/>
          </a:bodyPr>
          <a:lstStyle/>
          <a:p>
            <a:r>
              <a:rPr lang="es-ES" sz="2400" dirty="0"/>
              <a:t>Coeficiente de gasto</a:t>
            </a:r>
            <a:endParaRPr lang="es-ES" sz="2400" b="0" i="0" u="none" strike="noStrike" baseline="0" dirty="0"/>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1D2B873D-A7FF-68F6-64B0-D693B4B1827C}"/>
                  </a:ext>
                </a:extLst>
              </p:cNvPr>
              <p:cNvSpPr txBox="1"/>
              <p:nvPr/>
            </p:nvSpPr>
            <p:spPr>
              <a:xfrm>
                <a:off x="407368" y="1606333"/>
                <a:ext cx="9289032" cy="119276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ES" sz="2200" b="0" i="1" smtClean="0">
                          <a:latin typeface="Cambria Math" panose="02040503050406030204" pitchFamily="18" charset="0"/>
                        </a:rPr>
                        <m:t>𝑚</m:t>
                      </m:r>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r>
                            <a:rPr lang="es-ES" sz="2200" b="0" i="1" smtClean="0">
                              <a:latin typeface="Cambria Math" panose="02040503050406030204" pitchFamily="18" charset="0"/>
                            </a:rPr>
                            <m:t>𝑄</m:t>
                          </m:r>
                        </m:num>
                        <m:den>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rPr>
                                <m:t>𝐵</m:t>
                              </m:r>
                            </m:sub>
                          </m:sSub>
                          <m:rad>
                            <m:radPr>
                              <m:degHide m:val="on"/>
                              <m:ctrlPr>
                                <a:rPr lang="es-ES" sz="2200" i="1">
                                  <a:latin typeface="Cambria Math" panose="02040503050406030204" pitchFamily="18" charset="0"/>
                                </a:rPr>
                              </m:ctrlPr>
                            </m:radPr>
                            <m:deg/>
                            <m:e>
                              <m:d>
                                <m:dPr>
                                  <m:ctrlPr>
                                    <a:rPr lang="es-ES" sz="2200" i="1">
                                      <a:latin typeface="Cambria Math" panose="02040503050406030204" pitchFamily="18" charset="0"/>
                                    </a:rPr>
                                  </m:ctrlPr>
                                </m:dPr>
                                <m:e>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𝐴</m:t>
                                          </m:r>
                                        </m:sub>
                                      </m:sSub>
                                    </m:num>
                                    <m:den>
                                      <m:r>
                                        <a:rPr lang="es-ES" sz="2200" i="1">
                                          <a:latin typeface="Cambria Math" panose="02040503050406030204" pitchFamily="18" charset="0"/>
                                          <a:ea typeface="Cambria Math" panose="02040503050406030204" pitchFamily="18" charset="0"/>
                                        </a:rPr>
                                        <m:t>𝛾</m:t>
                                      </m:r>
                                    </m:den>
                                  </m:f>
                                  <m:r>
                                    <a:rPr lang="es-ES" sz="2200" i="1">
                                      <a:latin typeface="Cambria Math" panose="02040503050406030204" pitchFamily="18" charset="0"/>
                                    </a:rPr>
                                    <m:t>−</m:t>
                                  </m:r>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𝐵</m:t>
                                          </m:r>
                                        </m:sub>
                                      </m:sSub>
                                    </m:num>
                                    <m:den>
                                      <m:r>
                                        <a:rPr lang="es-ES" sz="2200" i="1">
                                          <a:latin typeface="Cambria Math" panose="02040503050406030204" pitchFamily="18" charset="0"/>
                                          <a:ea typeface="Cambria Math" panose="02040503050406030204" pitchFamily="18" charset="0"/>
                                        </a:rPr>
                                        <m:t>𝛾</m:t>
                                      </m:r>
                                    </m:den>
                                  </m:f>
                                  <m:r>
                                    <a:rPr lang="es-ES" sz="2200" i="1">
                                      <a:latin typeface="Cambria Math" panose="02040503050406030204" pitchFamily="18" charset="0"/>
                                    </a:rPr>
                                    <m:t>−</m:t>
                                  </m:r>
                                  <m:sSub>
                                    <m:sSubPr>
                                      <m:ctrlPr>
                                        <a:rPr lang="es-AR" sz="2200" i="1">
                                          <a:latin typeface="Cambria Math" panose="02040503050406030204" pitchFamily="18" charset="0"/>
                                        </a:rPr>
                                      </m:ctrlPr>
                                    </m:sSubPr>
                                    <m:e>
                                      <m:r>
                                        <a:rPr lang="es-ES" sz="2200" i="1">
                                          <a:latin typeface="Cambria Math" panose="02040503050406030204" pitchFamily="18" charset="0"/>
                                        </a:rPr>
                                        <m:t>𝑧</m:t>
                                      </m:r>
                                    </m:e>
                                    <m:sub>
                                      <m:r>
                                        <a:rPr lang="es-ES" sz="2200" i="1">
                                          <a:latin typeface="Cambria Math" panose="02040503050406030204" pitchFamily="18" charset="0"/>
                                        </a:rPr>
                                        <m:t>𝐵</m:t>
                                      </m:r>
                                    </m:sub>
                                  </m:sSub>
                                </m:e>
                              </m:d>
                              <m:r>
                                <a:rPr lang="es-ES" sz="2200" i="1">
                                  <a:latin typeface="Cambria Math" panose="02040503050406030204" pitchFamily="18" charset="0"/>
                                </a:rPr>
                                <m:t>2 </m:t>
                              </m:r>
                              <m:r>
                                <a:rPr lang="es-ES" sz="2200" i="1">
                                  <a:latin typeface="Cambria Math" panose="02040503050406030204" pitchFamily="18" charset="0"/>
                                </a:rPr>
                                <m:t>𝑔</m:t>
                              </m:r>
                            </m:e>
                          </m:rad>
                        </m:den>
                      </m:f>
                      <m:r>
                        <a:rPr lang="es-ES" sz="2200" b="0" i="1" smtClean="0">
                          <a:latin typeface="Cambria Math" panose="02040503050406030204" pitchFamily="18" charset="0"/>
                        </a:rPr>
                        <m:t>=</m:t>
                      </m:r>
                      <m:f>
                        <m:fPr>
                          <m:ctrlPr>
                            <a:rPr lang="es-ES" sz="2200" i="1">
                              <a:latin typeface="Cambria Math" panose="02040503050406030204" pitchFamily="18" charset="0"/>
                            </a:rPr>
                          </m:ctrlPr>
                        </m:fPr>
                        <m:num>
                          <m:r>
                            <a:rPr lang="es-ES" sz="2200" b="0" i="1" smtClean="0">
                              <a:latin typeface="Cambria Math" panose="02040503050406030204" pitchFamily="18" charset="0"/>
                            </a:rPr>
                            <m:t>0,0426 </m:t>
                          </m:r>
                          <m:f>
                            <m:fPr>
                              <m:type m:val="lin"/>
                              <m:ctrlPr>
                                <a:rPr lang="es-ES" sz="2200" b="0" i="1" smtClean="0">
                                  <a:latin typeface="Cambria Math" panose="02040503050406030204" pitchFamily="18" charset="0"/>
                                </a:rPr>
                              </m:ctrlPr>
                            </m:fPr>
                            <m:num>
                              <m:sSup>
                                <m:sSupPr>
                                  <m:ctrlPr>
                                    <a:rPr lang="es-ES" sz="2200" b="0" i="1" smtClean="0">
                                      <a:latin typeface="Cambria Math" panose="02040503050406030204" pitchFamily="18" charset="0"/>
                                    </a:rPr>
                                  </m:ctrlPr>
                                </m:sSupPr>
                                <m:e>
                                  <m:r>
                                    <a:rPr lang="es-ES" sz="2200" b="0" i="1" smtClean="0">
                                      <a:latin typeface="Cambria Math" panose="02040503050406030204" pitchFamily="18" charset="0"/>
                                    </a:rPr>
                                    <m:t>𝑚</m:t>
                                  </m:r>
                                </m:e>
                                <m:sup>
                                  <m:r>
                                    <a:rPr lang="es-ES" sz="2200" b="0" i="1" smtClean="0">
                                      <a:latin typeface="Cambria Math" panose="02040503050406030204" pitchFamily="18" charset="0"/>
                                    </a:rPr>
                                    <m:t>3</m:t>
                                  </m:r>
                                </m:sup>
                              </m:sSup>
                            </m:num>
                            <m:den>
                              <m:r>
                                <a:rPr lang="es-ES" sz="2200" b="0" i="1" smtClean="0">
                                  <a:latin typeface="Cambria Math" panose="02040503050406030204" pitchFamily="18" charset="0"/>
                                </a:rPr>
                                <m:t>𝑠</m:t>
                              </m:r>
                            </m:den>
                          </m:f>
                        </m:num>
                        <m:den>
                          <m:f>
                            <m:fPr>
                              <m:ctrlPr>
                                <a:rPr lang="es-ES" sz="2200" i="1" smtClean="0">
                                  <a:latin typeface="Cambria Math" panose="02040503050406030204" pitchFamily="18" charset="0"/>
                                </a:rPr>
                              </m:ctrlPr>
                            </m:fPr>
                            <m:num>
                              <m:r>
                                <a:rPr lang="es-ES" sz="2200" i="1" smtClean="0">
                                  <a:latin typeface="Cambria Math" panose="02040503050406030204" pitchFamily="18" charset="0"/>
                                  <a:ea typeface="Cambria Math" panose="02040503050406030204" pitchFamily="18" charset="0"/>
                                </a:rPr>
                                <m:t>𝜋</m:t>
                              </m:r>
                              <m:sSup>
                                <m:sSupPr>
                                  <m:ctrlPr>
                                    <a:rPr lang="es-ES" sz="2200" i="1" smtClean="0">
                                      <a:latin typeface="Cambria Math" panose="02040503050406030204" pitchFamily="18" charset="0"/>
                                      <a:ea typeface="Cambria Math" panose="02040503050406030204" pitchFamily="18" charset="0"/>
                                    </a:rPr>
                                  </m:ctrlPr>
                                </m:sSupPr>
                                <m:e>
                                  <m:r>
                                    <a:rPr lang="es-ES" sz="2200" i="1">
                                      <a:latin typeface="Cambria Math" panose="02040503050406030204" pitchFamily="18" charset="0"/>
                                      <a:ea typeface="Cambria Math" panose="02040503050406030204" pitchFamily="18" charset="0"/>
                                    </a:rPr>
                                    <m:t>(0,15</m:t>
                                  </m:r>
                                  <m:r>
                                    <a:rPr lang="es-ES" sz="2200" i="1">
                                      <a:latin typeface="Cambria Math" panose="02040503050406030204" pitchFamily="18" charset="0"/>
                                      <a:ea typeface="Cambria Math" panose="02040503050406030204" pitchFamily="18" charset="0"/>
                                    </a:rPr>
                                    <m:t>𝑚</m:t>
                                  </m:r>
                                  <m:r>
                                    <a:rPr lang="es-ES" sz="2200" i="1">
                                      <a:latin typeface="Cambria Math" panose="02040503050406030204" pitchFamily="18" charset="0"/>
                                      <a:ea typeface="Cambria Math" panose="02040503050406030204" pitchFamily="18" charset="0"/>
                                    </a:rPr>
                                    <m:t>)</m:t>
                                  </m:r>
                                </m:e>
                                <m:sup>
                                  <m:r>
                                    <a:rPr lang="es-ES" sz="2200" b="0" i="1" smtClean="0">
                                      <a:latin typeface="Cambria Math" panose="02040503050406030204" pitchFamily="18" charset="0"/>
                                      <a:ea typeface="Cambria Math" panose="02040503050406030204" pitchFamily="18" charset="0"/>
                                    </a:rPr>
                                    <m:t>2</m:t>
                                  </m:r>
                                </m:sup>
                              </m:sSup>
                            </m:num>
                            <m:den>
                              <m:r>
                                <a:rPr lang="es-ES" sz="2200" b="0" i="1" smtClean="0">
                                  <a:latin typeface="Cambria Math" panose="02040503050406030204" pitchFamily="18" charset="0"/>
                                </a:rPr>
                                <m:t>4</m:t>
                              </m:r>
                            </m:den>
                          </m:f>
                          <m:rad>
                            <m:radPr>
                              <m:degHide m:val="on"/>
                              <m:ctrlPr>
                                <a:rPr lang="es-ES" sz="2200" i="1">
                                  <a:latin typeface="Cambria Math" panose="02040503050406030204" pitchFamily="18" charset="0"/>
                                </a:rPr>
                              </m:ctrlPr>
                            </m:radPr>
                            <m:deg/>
                            <m:e>
                              <m:r>
                                <a:rPr lang="es-ES" sz="2200" b="0" i="1" smtClean="0">
                                  <a:latin typeface="Cambria Math" panose="02040503050406030204" pitchFamily="18" charset="0"/>
                                </a:rPr>
                                <m:t>0,29 </m:t>
                              </m:r>
                              <m:r>
                                <a:rPr lang="es-ES" sz="2200" b="0" i="1" smtClean="0">
                                  <a:latin typeface="Cambria Math" panose="02040503050406030204" pitchFamily="18" charset="0"/>
                                </a:rPr>
                                <m:t>𝑚</m:t>
                              </m:r>
                              <m:r>
                                <a:rPr lang="es-ES" sz="2200" b="0" i="1" smtClean="0">
                                  <a:latin typeface="Cambria Math" panose="02040503050406030204" pitchFamily="18" charset="0"/>
                                </a:rPr>
                                <m:t> 2 9,8</m:t>
                              </m:r>
                              <m:f>
                                <m:fPr>
                                  <m:type m:val="lin"/>
                                  <m:ctrlPr>
                                    <a:rPr lang="es-ES" sz="2200" i="1">
                                      <a:latin typeface="Cambria Math" panose="02040503050406030204" pitchFamily="18" charset="0"/>
                                    </a:rPr>
                                  </m:ctrlPr>
                                </m:fPr>
                                <m:num>
                                  <m:sSup>
                                    <m:sSupPr>
                                      <m:ctrlPr>
                                        <a:rPr lang="es-ES" sz="2200" i="1">
                                          <a:latin typeface="Cambria Math" panose="02040503050406030204" pitchFamily="18" charset="0"/>
                                        </a:rPr>
                                      </m:ctrlPr>
                                    </m:sSupPr>
                                    <m:e>
                                      <m:r>
                                        <a:rPr lang="es-ES" sz="2200" i="1">
                                          <a:latin typeface="Cambria Math" panose="02040503050406030204" pitchFamily="18" charset="0"/>
                                        </a:rPr>
                                        <m:t>𝑚</m:t>
                                      </m:r>
                                    </m:e>
                                    <m:sup>
                                      <m:r>
                                        <a:rPr lang="es-ES" sz="2200" i="1">
                                          <a:latin typeface="Cambria Math" panose="02040503050406030204" pitchFamily="18" charset="0"/>
                                        </a:rPr>
                                        <m:t>3</m:t>
                                      </m:r>
                                    </m:sup>
                                  </m:sSup>
                                </m:num>
                                <m:den>
                                  <m:r>
                                    <a:rPr lang="es-ES" sz="2200" i="1">
                                      <a:latin typeface="Cambria Math" panose="02040503050406030204" pitchFamily="18" charset="0"/>
                                    </a:rPr>
                                    <m:t>𝑠</m:t>
                                  </m:r>
                                </m:den>
                              </m:f>
                            </m:e>
                          </m:rad>
                        </m:den>
                      </m:f>
                      <m:r>
                        <a:rPr lang="es-ES" sz="2200" b="0" i="1" smtClean="0">
                          <a:latin typeface="Cambria Math" panose="02040503050406030204" pitchFamily="18" charset="0"/>
                        </a:rPr>
                        <m:t>=</m:t>
                      </m:r>
                      <m:r>
                        <a:rPr lang="es-ES" sz="2200" b="1" i="1" smtClean="0">
                          <a:solidFill>
                            <a:srgbClr val="FF0000"/>
                          </a:solidFill>
                          <a:latin typeface="Cambria Math" panose="02040503050406030204" pitchFamily="18" charset="0"/>
                        </a:rPr>
                        <m:t>𝟏</m:t>
                      </m:r>
                      <m:r>
                        <a:rPr lang="es-ES" sz="2200" b="1" i="1" smtClean="0">
                          <a:solidFill>
                            <a:srgbClr val="FF0000"/>
                          </a:solidFill>
                          <a:latin typeface="Cambria Math" panose="02040503050406030204" pitchFamily="18" charset="0"/>
                        </a:rPr>
                        <m:t>,</m:t>
                      </m:r>
                      <m:r>
                        <a:rPr lang="es-ES" sz="2200" b="1" i="1" smtClean="0">
                          <a:solidFill>
                            <a:srgbClr val="FF0000"/>
                          </a:solidFill>
                          <a:latin typeface="Cambria Math" panose="02040503050406030204" pitchFamily="18" charset="0"/>
                        </a:rPr>
                        <m:t>𝟎𝟏</m:t>
                      </m:r>
                    </m:oMath>
                  </m:oMathPara>
                </a14:m>
                <a:endParaRPr lang="es-AR" sz="2200" b="1" dirty="0"/>
              </a:p>
            </p:txBody>
          </p:sp>
        </mc:Choice>
        <mc:Fallback xmlns="">
          <p:sp>
            <p:nvSpPr>
              <p:cNvPr id="5" name="CuadroTexto 4">
                <a:extLst>
                  <a:ext uri="{FF2B5EF4-FFF2-40B4-BE49-F238E27FC236}">
                    <a16:creationId xmlns:a16="http://schemas.microsoft.com/office/drawing/2014/main" id="{1D2B873D-A7FF-68F6-64B0-D693B4B1827C}"/>
                  </a:ext>
                </a:extLst>
              </p:cNvPr>
              <p:cNvSpPr txBox="1">
                <a:spLocks noRot="1" noChangeAspect="1" noMove="1" noResize="1" noEditPoints="1" noAdjustHandles="1" noChangeArrowheads="1" noChangeShapeType="1" noTextEdit="1"/>
              </p:cNvSpPr>
              <p:nvPr/>
            </p:nvSpPr>
            <p:spPr>
              <a:xfrm>
                <a:off x="407368" y="1606333"/>
                <a:ext cx="9289032" cy="1192762"/>
              </a:xfrm>
              <a:prstGeom prst="rect">
                <a:avLst/>
              </a:prstGeom>
              <a:blipFill>
                <a:blip r:embed="rId2"/>
                <a:stretch>
                  <a:fillRect/>
                </a:stretch>
              </a:blipFill>
            </p:spPr>
            <p:txBody>
              <a:bodyPr/>
              <a:lstStyle/>
              <a:p>
                <a:r>
                  <a:rPr lang="es-AR">
                    <a:noFill/>
                  </a:rPr>
                  <a:t> </a:t>
                </a:r>
              </a:p>
            </p:txBody>
          </p:sp>
        </mc:Fallback>
      </mc:AlternateContent>
      <p:sp>
        <p:nvSpPr>
          <p:cNvPr id="6" name="CuadroTexto 5">
            <a:extLst>
              <a:ext uri="{FF2B5EF4-FFF2-40B4-BE49-F238E27FC236}">
                <a16:creationId xmlns:a16="http://schemas.microsoft.com/office/drawing/2014/main" id="{FF8FC96B-6BC2-1E15-B7B8-5CA3FE193E69}"/>
              </a:ext>
            </a:extLst>
          </p:cNvPr>
          <p:cNvSpPr txBox="1"/>
          <p:nvPr/>
        </p:nvSpPr>
        <p:spPr>
          <a:xfrm>
            <a:off x="407368" y="3857909"/>
            <a:ext cx="3348372" cy="461665"/>
          </a:xfrm>
          <a:prstGeom prst="rect">
            <a:avLst/>
          </a:prstGeom>
          <a:noFill/>
        </p:spPr>
        <p:txBody>
          <a:bodyPr wrap="square">
            <a:spAutoFit/>
          </a:bodyPr>
          <a:lstStyle/>
          <a:p>
            <a:r>
              <a:rPr lang="es-ES" sz="2400" dirty="0"/>
              <a:t>Coeficiente de descarga</a:t>
            </a:r>
            <a:endParaRPr lang="es-ES" sz="2400" b="0" i="0" u="none" strike="noStrike" baseline="0"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323DC8F-DD4C-BA2F-8FDD-86AD183F32B8}"/>
                  </a:ext>
                </a:extLst>
              </p:cNvPr>
              <p:cNvSpPr txBox="1"/>
              <p:nvPr/>
            </p:nvSpPr>
            <p:spPr>
              <a:xfrm>
                <a:off x="3598995" y="3526665"/>
                <a:ext cx="7560840" cy="10933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𝐾</m:t>
                      </m:r>
                      <m:r>
                        <a:rPr lang="es-ES" sz="2200" b="0" i="1" smtClean="0">
                          <a:latin typeface="Cambria Math" panose="02040503050406030204" pitchFamily="18" charset="0"/>
                        </a:rPr>
                        <m:t>=</m:t>
                      </m:r>
                      <m:r>
                        <a:rPr lang="es-ES" sz="2200" b="0" i="1" smtClean="0">
                          <a:latin typeface="Cambria Math" panose="02040503050406030204" pitchFamily="18" charset="0"/>
                        </a:rPr>
                        <m:t>𝑚</m:t>
                      </m:r>
                      <m:rad>
                        <m:radPr>
                          <m:degHide m:val="on"/>
                          <m:ctrlPr>
                            <a:rPr lang="es-ES" sz="2200" b="0" i="1" smtClean="0">
                              <a:latin typeface="Cambria Math" panose="02040503050406030204" pitchFamily="18" charset="0"/>
                            </a:rPr>
                          </m:ctrlPr>
                        </m:radPr>
                        <m:deg/>
                        <m:e>
                          <m:d>
                            <m:dPr>
                              <m:begChr m:val="["/>
                              <m:endChr m:val="]"/>
                              <m:ctrlPr>
                                <a:rPr lang="es-ES" sz="2200" i="1">
                                  <a:latin typeface="Cambria Math" panose="02040503050406030204" pitchFamily="18" charset="0"/>
                                </a:rPr>
                              </m:ctrlPr>
                            </m:dPr>
                            <m:e>
                              <m:r>
                                <a:rPr lang="es-ES" sz="2200" i="1">
                                  <a:latin typeface="Cambria Math" panose="02040503050406030204" pitchFamily="18" charset="0"/>
                                </a:rPr>
                                <m:t>1−</m:t>
                              </m:r>
                              <m:sSup>
                                <m:sSupPr>
                                  <m:ctrlPr>
                                    <a:rPr lang="es-ES" sz="2200" i="1">
                                      <a:latin typeface="Cambria Math" panose="02040503050406030204" pitchFamily="18" charset="0"/>
                                    </a:rPr>
                                  </m:ctrlPr>
                                </m:sSupPr>
                                <m:e>
                                  <m:d>
                                    <m:dPr>
                                      <m:ctrlPr>
                                        <a:rPr lang="es-ES" sz="2200" i="1">
                                          <a:latin typeface="Cambria Math" panose="02040503050406030204" pitchFamily="18" charset="0"/>
                                        </a:rPr>
                                      </m:ctrlPr>
                                    </m:dPr>
                                    <m:e>
                                      <m:f>
                                        <m:fPr>
                                          <m:ctrlPr>
                                            <a:rPr lang="es-ES" sz="2200" i="1">
                                              <a:latin typeface="Cambria Math" panose="02040503050406030204" pitchFamily="18" charset="0"/>
                                            </a:rPr>
                                          </m:ctrlPr>
                                        </m:fPr>
                                        <m:num>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𝐵</m:t>
                                              </m:r>
                                            </m:sub>
                                          </m:sSub>
                                        </m:num>
                                        <m:den>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𝐴</m:t>
                                              </m:r>
                                            </m:sub>
                                          </m:sSub>
                                        </m:den>
                                      </m:f>
                                    </m:e>
                                  </m:d>
                                </m:e>
                                <m:sup>
                                  <m:r>
                                    <a:rPr lang="es-ES" sz="2200" i="1">
                                      <a:latin typeface="Cambria Math" panose="02040503050406030204" pitchFamily="18" charset="0"/>
                                    </a:rPr>
                                    <m:t>2</m:t>
                                  </m:r>
                                </m:sup>
                              </m:sSup>
                            </m:e>
                          </m:d>
                        </m:e>
                      </m:rad>
                      <m:r>
                        <a:rPr lang="es-ES" sz="2200" b="0" i="1" smtClean="0">
                          <a:latin typeface="Cambria Math" panose="02040503050406030204" pitchFamily="18" charset="0"/>
                        </a:rPr>
                        <m:t>=1,01</m:t>
                      </m:r>
                      <m:rad>
                        <m:radPr>
                          <m:degHide m:val="on"/>
                          <m:ctrlPr>
                            <a:rPr lang="es-ES" sz="2200" i="1">
                              <a:latin typeface="Cambria Math" panose="02040503050406030204" pitchFamily="18" charset="0"/>
                            </a:rPr>
                          </m:ctrlPr>
                        </m:radPr>
                        <m:deg/>
                        <m:e>
                          <m:d>
                            <m:dPr>
                              <m:begChr m:val="["/>
                              <m:endChr m:val="]"/>
                              <m:ctrlPr>
                                <a:rPr lang="es-ES" sz="2200" i="1">
                                  <a:latin typeface="Cambria Math" panose="02040503050406030204" pitchFamily="18" charset="0"/>
                                </a:rPr>
                              </m:ctrlPr>
                            </m:dPr>
                            <m:e>
                              <m:r>
                                <a:rPr lang="es-ES" sz="2200" i="1">
                                  <a:latin typeface="Cambria Math" panose="02040503050406030204" pitchFamily="18" charset="0"/>
                                </a:rPr>
                                <m:t>1−</m:t>
                              </m:r>
                              <m:sSup>
                                <m:sSupPr>
                                  <m:ctrlPr>
                                    <a:rPr lang="es-ES" sz="2200" i="1">
                                      <a:latin typeface="Cambria Math" panose="02040503050406030204" pitchFamily="18" charset="0"/>
                                    </a:rPr>
                                  </m:ctrlPr>
                                </m:sSupPr>
                                <m:e>
                                  <m:d>
                                    <m:dPr>
                                      <m:ctrlPr>
                                        <a:rPr lang="es-ES" sz="2200" i="1">
                                          <a:latin typeface="Cambria Math" panose="02040503050406030204" pitchFamily="18" charset="0"/>
                                        </a:rPr>
                                      </m:ctrlPr>
                                    </m:dPr>
                                    <m:e>
                                      <m:f>
                                        <m:fPr>
                                          <m:ctrlPr>
                                            <a:rPr lang="es-ES" sz="2200" i="1">
                                              <a:latin typeface="Cambria Math" panose="02040503050406030204" pitchFamily="18" charset="0"/>
                                            </a:rPr>
                                          </m:ctrlPr>
                                        </m:fPr>
                                        <m:num>
                                          <m:r>
                                            <a:rPr lang="es-ES" sz="2200" b="0" i="1" smtClean="0">
                                              <a:latin typeface="Cambria Math" panose="02040503050406030204" pitchFamily="18" charset="0"/>
                                            </a:rPr>
                                            <m:t>0,15 </m:t>
                                          </m:r>
                                          <m:r>
                                            <a:rPr lang="es-ES" sz="2200" b="0" i="1" smtClean="0">
                                              <a:latin typeface="Cambria Math" panose="02040503050406030204" pitchFamily="18" charset="0"/>
                                            </a:rPr>
                                            <m:t>𝑚</m:t>
                                          </m:r>
                                        </m:num>
                                        <m:den>
                                          <m:r>
                                            <a:rPr lang="es-ES" sz="2200" b="0" i="1" smtClean="0">
                                              <a:latin typeface="Cambria Math" panose="02040503050406030204" pitchFamily="18" charset="0"/>
                                              <a:ea typeface="Cambria Math" panose="02040503050406030204" pitchFamily="18" charset="0"/>
                                            </a:rPr>
                                            <m:t>0,30 </m:t>
                                          </m:r>
                                          <m:r>
                                            <a:rPr lang="es-ES" sz="2200" b="0" i="1" smtClean="0">
                                              <a:latin typeface="Cambria Math" panose="02040503050406030204" pitchFamily="18" charset="0"/>
                                              <a:ea typeface="Cambria Math" panose="02040503050406030204" pitchFamily="18" charset="0"/>
                                            </a:rPr>
                                            <m:t>𝑚</m:t>
                                          </m:r>
                                        </m:den>
                                      </m:f>
                                    </m:e>
                                  </m:d>
                                </m:e>
                                <m:sup>
                                  <m:r>
                                    <a:rPr lang="es-ES" sz="2200" b="0" i="1" smtClean="0">
                                      <a:latin typeface="Cambria Math" panose="02040503050406030204" pitchFamily="18" charset="0"/>
                                      <a:ea typeface="Cambria Math" panose="02040503050406030204" pitchFamily="18" charset="0"/>
                                    </a:rPr>
                                    <m:t>4</m:t>
                                  </m:r>
                                </m:sup>
                              </m:sSup>
                            </m:e>
                          </m:d>
                        </m:e>
                      </m:rad>
                      <m:r>
                        <a:rPr lang="es-ES" sz="2200" b="0" i="1" smtClean="0">
                          <a:latin typeface="Cambria Math" panose="02040503050406030204" pitchFamily="18" charset="0"/>
                        </a:rPr>
                        <m:t>=</m:t>
                      </m:r>
                      <m:r>
                        <a:rPr lang="es-ES" sz="2200" b="1" i="1" smtClean="0">
                          <a:solidFill>
                            <a:srgbClr val="FF0000"/>
                          </a:solidFill>
                          <a:latin typeface="Cambria Math" panose="02040503050406030204" pitchFamily="18" charset="0"/>
                        </a:rPr>
                        <m:t>𝟎</m:t>
                      </m:r>
                      <m:r>
                        <a:rPr lang="es-ES" sz="2200" b="1" i="1" smtClean="0">
                          <a:solidFill>
                            <a:srgbClr val="FF0000"/>
                          </a:solidFill>
                          <a:latin typeface="Cambria Math" panose="02040503050406030204" pitchFamily="18" charset="0"/>
                        </a:rPr>
                        <m:t>,</m:t>
                      </m:r>
                      <m:r>
                        <a:rPr lang="es-ES" sz="2200" b="1" i="1" smtClean="0">
                          <a:solidFill>
                            <a:srgbClr val="FF0000"/>
                          </a:solidFill>
                          <a:latin typeface="Cambria Math" panose="02040503050406030204" pitchFamily="18" charset="0"/>
                        </a:rPr>
                        <m:t>𝟗𝟗</m:t>
                      </m:r>
                    </m:oMath>
                  </m:oMathPara>
                </a14:m>
                <a:endParaRPr lang="es-AR" sz="2200" b="1" dirty="0"/>
              </a:p>
            </p:txBody>
          </p:sp>
        </mc:Choice>
        <mc:Fallback xmlns="">
          <p:sp>
            <p:nvSpPr>
              <p:cNvPr id="7" name="CuadroTexto 6">
                <a:extLst>
                  <a:ext uri="{FF2B5EF4-FFF2-40B4-BE49-F238E27FC236}">
                    <a16:creationId xmlns:a16="http://schemas.microsoft.com/office/drawing/2014/main" id="{0323DC8F-DD4C-BA2F-8FDD-86AD183F32B8}"/>
                  </a:ext>
                </a:extLst>
              </p:cNvPr>
              <p:cNvSpPr txBox="1">
                <a:spLocks noRot="1" noChangeAspect="1" noMove="1" noResize="1" noEditPoints="1" noAdjustHandles="1" noChangeArrowheads="1" noChangeShapeType="1" noTextEdit="1"/>
              </p:cNvSpPr>
              <p:nvPr/>
            </p:nvSpPr>
            <p:spPr>
              <a:xfrm>
                <a:off x="3598995" y="3526665"/>
                <a:ext cx="7560840" cy="1093376"/>
              </a:xfrm>
              <a:prstGeom prst="rect">
                <a:avLst/>
              </a:prstGeom>
              <a:blipFill>
                <a:blip r:embed="rId3"/>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154768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escarga gratuita de Placa De Orificio, Medición De Flujo, Efecto Venturi Imágen de Png">
            <a:extLst>
              <a:ext uri="{FF2B5EF4-FFF2-40B4-BE49-F238E27FC236}">
                <a16:creationId xmlns:a16="http://schemas.microsoft.com/office/drawing/2014/main" id="{595BDE59-F9A7-5126-3C16-D1A6FCEBB1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352" y="188639"/>
            <a:ext cx="5040560" cy="380842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E2E9D509-47E2-06F5-5168-B7E6952AB9CE}"/>
              </a:ext>
            </a:extLst>
          </p:cNvPr>
          <p:cNvSpPr txBox="1"/>
          <p:nvPr/>
        </p:nvSpPr>
        <p:spPr>
          <a:xfrm>
            <a:off x="119336" y="4725144"/>
            <a:ext cx="11521280" cy="1061829"/>
          </a:xfrm>
          <a:prstGeom prst="rect">
            <a:avLst/>
          </a:prstGeom>
          <a:noFill/>
        </p:spPr>
        <p:txBody>
          <a:bodyPr wrap="square">
            <a:spAutoFit/>
          </a:bodyPr>
          <a:lstStyle/>
          <a:p>
            <a:pPr algn="just"/>
            <a:r>
              <a:rPr lang="es-ES" sz="2100" dirty="0">
                <a:solidFill>
                  <a:srgbClr val="000000"/>
                </a:solidFill>
              </a:rPr>
              <a:t>S</a:t>
            </a:r>
            <a:r>
              <a:rPr lang="es-ES" sz="2100" b="0" i="0" u="none" strike="noStrike" baseline="0" dirty="0">
                <a:solidFill>
                  <a:srgbClr val="000000"/>
                </a:solidFill>
              </a:rPr>
              <a:t>e instalan dentro de la tubería en una misma sección transversal y producen un estrechamiento de la corriente líquida para ocasionar aumento de la velocidad del agua y la consecuente disminución de la presión de la misma. </a:t>
            </a:r>
          </a:p>
        </p:txBody>
      </p:sp>
      <p:sp>
        <p:nvSpPr>
          <p:cNvPr id="8" name="CuadroTexto 7">
            <a:extLst>
              <a:ext uri="{FF2B5EF4-FFF2-40B4-BE49-F238E27FC236}">
                <a16:creationId xmlns:a16="http://schemas.microsoft.com/office/drawing/2014/main" id="{E74CFF8D-3F72-47CF-E4C3-6A17E1DFAD45}"/>
              </a:ext>
            </a:extLst>
          </p:cNvPr>
          <p:cNvSpPr txBox="1"/>
          <p:nvPr/>
        </p:nvSpPr>
        <p:spPr>
          <a:xfrm>
            <a:off x="8256240" y="188639"/>
            <a:ext cx="3600400" cy="2031325"/>
          </a:xfrm>
          <a:prstGeom prst="rect">
            <a:avLst/>
          </a:prstGeom>
          <a:noFill/>
        </p:spPr>
        <p:txBody>
          <a:bodyPr wrap="square">
            <a:spAutoFit/>
          </a:bodyPr>
          <a:lstStyle/>
          <a:p>
            <a:pPr algn="l"/>
            <a:r>
              <a:rPr lang="es-ES" sz="2100" dirty="0">
                <a:solidFill>
                  <a:srgbClr val="000000"/>
                </a:solidFill>
              </a:rPr>
              <a:t>E</a:t>
            </a:r>
            <a:r>
              <a:rPr lang="es-ES" sz="2100" b="0" i="0" u="none" strike="noStrike" baseline="0" dirty="0">
                <a:solidFill>
                  <a:srgbClr val="000000"/>
                </a:solidFill>
              </a:rPr>
              <a:t>l tubo Venturi no es el único dispositivo para medir caudales en tuberías basado en principio de disminución de la presión a través del aumento de velocidad del agua. </a:t>
            </a:r>
            <a:endParaRPr lang="es-AR" sz="2100" dirty="0"/>
          </a:p>
        </p:txBody>
      </p:sp>
      <p:pic>
        <p:nvPicPr>
          <p:cNvPr id="10" name="Imagen 9">
            <a:extLst>
              <a:ext uri="{FF2B5EF4-FFF2-40B4-BE49-F238E27FC236}">
                <a16:creationId xmlns:a16="http://schemas.microsoft.com/office/drawing/2014/main" id="{A119A52E-5899-A3D5-7ED2-962F689F8D47}"/>
              </a:ext>
            </a:extLst>
          </p:cNvPr>
          <p:cNvPicPr>
            <a:picLocks noChangeAspect="1"/>
          </p:cNvPicPr>
          <p:nvPr/>
        </p:nvPicPr>
        <p:blipFill>
          <a:blip r:embed="rId3"/>
          <a:stretch>
            <a:fillRect/>
          </a:stretch>
        </p:blipFill>
        <p:spPr>
          <a:xfrm>
            <a:off x="4695577" y="164228"/>
            <a:ext cx="3530595" cy="2791247"/>
          </a:xfrm>
          <a:prstGeom prst="rect">
            <a:avLst/>
          </a:prstGeom>
        </p:spPr>
      </p:pic>
      <p:pic>
        <p:nvPicPr>
          <p:cNvPr id="12" name="Imagen 11">
            <a:extLst>
              <a:ext uri="{FF2B5EF4-FFF2-40B4-BE49-F238E27FC236}">
                <a16:creationId xmlns:a16="http://schemas.microsoft.com/office/drawing/2014/main" id="{B3699EB5-7B69-BEBD-A428-B26843FEB531}"/>
              </a:ext>
            </a:extLst>
          </p:cNvPr>
          <p:cNvPicPr>
            <a:picLocks noChangeAspect="1"/>
          </p:cNvPicPr>
          <p:nvPr/>
        </p:nvPicPr>
        <p:blipFill>
          <a:blip r:embed="rId4"/>
          <a:stretch>
            <a:fillRect/>
          </a:stretch>
        </p:blipFill>
        <p:spPr>
          <a:xfrm>
            <a:off x="8291142" y="2230554"/>
            <a:ext cx="3530595" cy="2494590"/>
          </a:xfrm>
          <a:prstGeom prst="rect">
            <a:avLst/>
          </a:prstGeom>
        </p:spPr>
      </p:pic>
      <p:sp>
        <p:nvSpPr>
          <p:cNvPr id="14" name="CuadroTexto 13">
            <a:extLst>
              <a:ext uri="{FF2B5EF4-FFF2-40B4-BE49-F238E27FC236}">
                <a16:creationId xmlns:a16="http://schemas.microsoft.com/office/drawing/2014/main" id="{C4F9BE1F-B510-DE0B-7426-481B957723C8}"/>
              </a:ext>
            </a:extLst>
          </p:cNvPr>
          <p:cNvSpPr txBox="1"/>
          <p:nvPr/>
        </p:nvSpPr>
        <p:spPr>
          <a:xfrm>
            <a:off x="337563" y="4221088"/>
            <a:ext cx="7772457" cy="415498"/>
          </a:xfrm>
          <a:prstGeom prst="rect">
            <a:avLst/>
          </a:prstGeom>
          <a:noFill/>
        </p:spPr>
        <p:txBody>
          <a:bodyPr wrap="square">
            <a:spAutoFit/>
          </a:bodyPr>
          <a:lstStyle/>
          <a:p>
            <a:pPr algn="l"/>
            <a:r>
              <a:rPr lang="es-ES" sz="2100" b="0" i="0" u="none" strike="noStrike" baseline="0" dirty="0">
                <a:solidFill>
                  <a:srgbClr val="000000"/>
                </a:solidFill>
              </a:rPr>
              <a:t>Existen también </a:t>
            </a:r>
            <a:r>
              <a:rPr lang="es-ES" sz="2100" b="1" i="1" u="none" strike="noStrike" baseline="0" dirty="0">
                <a:solidFill>
                  <a:srgbClr val="0000FF"/>
                </a:solidFill>
              </a:rPr>
              <a:t>medidor de orificio y medidores a toberas.</a:t>
            </a:r>
          </a:p>
        </p:txBody>
      </p:sp>
      <p:sp>
        <p:nvSpPr>
          <p:cNvPr id="16" name="CuadroTexto 15">
            <a:extLst>
              <a:ext uri="{FF2B5EF4-FFF2-40B4-BE49-F238E27FC236}">
                <a16:creationId xmlns:a16="http://schemas.microsoft.com/office/drawing/2014/main" id="{D118F925-FAD5-FDA0-94D0-6DAF04F34432}"/>
              </a:ext>
            </a:extLst>
          </p:cNvPr>
          <p:cNvSpPr txBox="1"/>
          <p:nvPr/>
        </p:nvSpPr>
        <p:spPr>
          <a:xfrm>
            <a:off x="91879" y="5831022"/>
            <a:ext cx="11752318" cy="738664"/>
          </a:xfrm>
          <a:prstGeom prst="rect">
            <a:avLst/>
          </a:prstGeom>
          <a:noFill/>
        </p:spPr>
        <p:txBody>
          <a:bodyPr wrap="square">
            <a:spAutoFit/>
          </a:bodyPr>
          <a:lstStyle/>
          <a:p>
            <a:pPr algn="just"/>
            <a:r>
              <a:rPr lang="es-ES" sz="2100" b="0" i="0" u="none" strike="noStrike" baseline="0" dirty="0">
                <a:solidFill>
                  <a:srgbClr val="000000"/>
                </a:solidFill>
              </a:rPr>
              <a:t>Esa variación de presión se mide en un piezómetro conectado a la tubería y la ecuación de gasto tiene la misma forma que la anterior.</a:t>
            </a:r>
            <a:endParaRPr lang="es-AR" sz="2100" dirty="0"/>
          </a:p>
        </p:txBody>
      </p:sp>
    </p:spTree>
    <p:extLst>
      <p:ext uri="{BB962C8B-B14F-4D97-AF65-F5344CB8AC3E}">
        <p14:creationId xmlns:p14="http://schemas.microsoft.com/office/powerpoint/2010/main" val="388605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6" name="Freeform 16"/>
          <p:cNvSpPr>
            <a:spLocks/>
          </p:cNvSpPr>
          <p:nvPr/>
        </p:nvSpPr>
        <p:spPr bwMode="auto">
          <a:xfrm>
            <a:off x="573158" y="675676"/>
            <a:ext cx="2114550" cy="1471613"/>
          </a:xfrm>
          <a:custGeom>
            <a:avLst/>
            <a:gdLst/>
            <a:ahLst/>
            <a:cxnLst>
              <a:cxn ang="0">
                <a:pos x="0" y="83"/>
              </a:cxn>
              <a:cxn ang="0">
                <a:pos x="615" y="98"/>
              </a:cxn>
              <a:cxn ang="0">
                <a:pos x="1530" y="668"/>
              </a:cxn>
              <a:cxn ang="0">
                <a:pos x="1875" y="1718"/>
              </a:cxn>
              <a:cxn ang="0">
                <a:pos x="2430" y="2138"/>
              </a:cxn>
              <a:cxn ang="0">
                <a:pos x="3330" y="2318"/>
              </a:cxn>
            </a:cxnLst>
            <a:rect l="0" t="0" r="r" b="b"/>
            <a:pathLst>
              <a:path w="3330" h="2318">
                <a:moveTo>
                  <a:pt x="0" y="83"/>
                </a:moveTo>
                <a:cubicBezTo>
                  <a:pt x="180" y="41"/>
                  <a:pt x="360" y="0"/>
                  <a:pt x="615" y="98"/>
                </a:cubicBezTo>
                <a:cubicBezTo>
                  <a:pt x="870" y="196"/>
                  <a:pt x="1320" y="398"/>
                  <a:pt x="1530" y="668"/>
                </a:cubicBezTo>
                <a:cubicBezTo>
                  <a:pt x="1740" y="938"/>
                  <a:pt x="1725" y="1473"/>
                  <a:pt x="1875" y="1718"/>
                </a:cubicBezTo>
                <a:cubicBezTo>
                  <a:pt x="2025" y="1963"/>
                  <a:pt x="2188" y="2038"/>
                  <a:pt x="2430" y="2138"/>
                </a:cubicBezTo>
                <a:cubicBezTo>
                  <a:pt x="2672" y="2238"/>
                  <a:pt x="3001" y="2278"/>
                  <a:pt x="3330" y="2318"/>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0495" name="Freeform 15"/>
          <p:cNvSpPr>
            <a:spLocks/>
          </p:cNvSpPr>
          <p:nvPr/>
        </p:nvSpPr>
        <p:spPr bwMode="auto">
          <a:xfrm>
            <a:off x="3116333" y="655038"/>
            <a:ext cx="1847850" cy="1492250"/>
          </a:xfrm>
          <a:custGeom>
            <a:avLst/>
            <a:gdLst/>
            <a:ahLst/>
            <a:cxnLst>
              <a:cxn ang="0">
                <a:pos x="2910" y="31"/>
              </a:cxn>
              <a:cxn ang="0">
                <a:pos x="2280" y="31"/>
              </a:cxn>
              <a:cxn ang="0">
                <a:pos x="2040" y="219"/>
              </a:cxn>
              <a:cxn ang="0">
                <a:pos x="1695" y="1014"/>
              </a:cxn>
              <a:cxn ang="0">
                <a:pos x="1335" y="1959"/>
              </a:cxn>
              <a:cxn ang="0">
                <a:pos x="465" y="2259"/>
              </a:cxn>
              <a:cxn ang="0">
                <a:pos x="0" y="2349"/>
              </a:cxn>
            </a:cxnLst>
            <a:rect l="0" t="0" r="r" b="b"/>
            <a:pathLst>
              <a:path w="2910" h="2349">
                <a:moveTo>
                  <a:pt x="2910" y="31"/>
                </a:moveTo>
                <a:cubicBezTo>
                  <a:pt x="2667" y="15"/>
                  <a:pt x="2425" y="0"/>
                  <a:pt x="2280" y="31"/>
                </a:cubicBezTo>
                <a:cubicBezTo>
                  <a:pt x="2135" y="62"/>
                  <a:pt x="2137" y="55"/>
                  <a:pt x="2040" y="219"/>
                </a:cubicBezTo>
                <a:cubicBezTo>
                  <a:pt x="1943" y="383"/>
                  <a:pt x="1813" y="724"/>
                  <a:pt x="1695" y="1014"/>
                </a:cubicBezTo>
                <a:cubicBezTo>
                  <a:pt x="1577" y="1304"/>
                  <a:pt x="1540" y="1752"/>
                  <a:pt x="1335" y="1959"/>
                </a:cubicBezTo>
                <a:cubicBezTo>
                  <a:pt x="1130" y="2166"/>
                  <a:pt x="687" y="2194"/>
                  <a:pt x="465" y="2259"/>
                </a:cubicBezTo>
                <a:cubicBezTo>
                  <a:pt x="243" y="2324"/>
                  <a:pt x="121" y="2336"/>
                  <a:pt x="0" y="2349"/>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0494" name="Freeform 14"/>
          <p:cNvSpPr>
            <a:spLocks/>
          </p:cNvSpPr>
          <p:nvPr/>
        </p:nvSpPr>
        <p:spPr bwMode="auto">
          <a:xfrm>
            <a:off x="2687709" y="1909164"/>
            <a:ext cx="123825" cy="409575"/>
          </a:xfrm>
          <a:custGeom>
            <a:avLst/>
            <a:gdLst/>
            <a:ahLst/>
            <a:cxnLst>
              <a:cxn ang="0">
                <a:pos x="0" y="0"/>
              </a:cxn>
              <a:cxn ang="0">
                <a:pos x="150" y="255"/>
              </a:cxn>
              <a:cxn ang="0">
                <a:pos x="195" y="645"/>
              </a:cxn>
            </a:cxnLst>
            <a:rect l="0" t="0" r="r" b="b"/>
            <a:pathLst>
              <a:path w="195" h="645">
                <a:moveTo>
                  <a:pt x="0" y="0"/>
                </a:moveTo>
                <a:cubicBezTo>
                  <a:pt x="59" y="74"/>
                  <a:pt x="118" y="148"/>
                  <a:pt x="150" y="255"/>
                </a:cubicBezTo>
                <a:cubicBezTo>
                  <a:pt x="182" y="362"/>
                  <a:pt x="188" y="503"/>
                  <a:pt x="195" y="645"/>
                </a:cubicBezTo>
              </a:path>
            </a:pathLst>
          </a:custGeom>
          <a:noFill/>
          <a:ln w="9525">
            <a:solidFill>
              <a:srgbClr val="17365D"/>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0493" name="Freeform 13"/>
          <p:cNvSpPr>
            <a:spLocks/>
          </p:cNvSpPr>
          <p:nvPr/>
        </p:nvSpPr>
        <p:spPr bwMode="auto">
          <a:xfrm>
            <a:off x="2997271" y="1909164"/>
            <a:ext cx="119062" cy="485775"/>
          </a:xfrm>
          <a:custGeom>
            <a:avLst/>
            <a:gdLst/>
            <a:ahLst/>
            <a:cxnLst>
              <a:cxn ang="0">
                <a:pos x="187" y="0"/>
              </a:cxn>
              <a:cxn ang="0">
                <a:pos x="22" y="375"/>
              </a:cxn>
              <a:cxn ang="0">
                <a:pos x="52" y="765"/>
              </a:cxn>
            </a:cxnLst>
            <a:rect l="0" t="0" r="r" b="b"/>
            <a:pathLst>
              <a:path w="187" h="765">
                <a:moveTo>
                  <a:pt x="187" y="0"/>
                </a:moveTo>
                <a:cubicBezTo>
                  <a:pt x="115" y="124"/>
                  <a:pt x="44" y="248"/>
                  <a:pt x="22" y="375"/>
                </a:cubicBezTo>
                <a:cubicBezTo>
                  <a:pt x="0" y="502"/>
                  <a:pt x="26" y="633"/>
                  <a:pt x="52" y="765"/>
                </a:cubicBezTo>
              </a:path>
            </a:pathLst>
          </a:custGeom>
          <a:noFill/>
          <a:ln w="9525">
            <a:solidFill>
              <a:srgbClr val="17365D"/>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0492" name="AutoShape 12"/>
          <p:cNvSpPr>
            <a:spLocks noChangeShapeType="1"/>
          </p:cNvSpPr>
          <p:nvPr/>
        </p:nvSpPr>
        <p:spPr bwMode="auto">
          <a:xfrm>
            <a:off x="1163709" y="675676"/>
            <a:ext cx="333375" cy="161925"/>
          </a:xfrm>
          <a:prstGeom prst="straightConnector1">
            <a:avLst/>
          </a:prstGeom>
          <a:noFill/>
          <a:ln w="9525">
            <a:solidFill>
              <a:srgbClr val="17365D"/>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20491" name="Text Box 11"/>
          <p:cNvSpPr txBox="1">
            <a:spLocks noChangeArrowheads="1"/>
          </p:cNvSpPr>
          <p:nvPr/>
        </p:nvSpPr>
        <p:spPr bwMode="auto">
          <a:xfrm>
            <a:off x="1445146" y="321939"/>
            <a:ext cx="819150" cy="4159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CL" sz="2400" dirty="0">
                <a:solidFill>
                  <a:srgbClr val="17365D"/>
                </a:solidFill>
                <a:latin typeface="Calibri" pitchFamily="34" charset="0"/>
                <a:ea typeface="Calibri" pitchFamily="34" charset="0"/>
                <a:cs typeface="Times New Roman" pitchFamily="18" charset="0"/>
              </a:rPr>
              <a:t>Qe</a:t>
            </a:r>
            <a:endParaRPr lang="es-CL" sz="2400" dirty="0">
              <a:latin typeface="Arial" pitchFamily="34" charset="0"/>
              <a:cs typeface="Arial" pitchFamily="34" charset="0"/>
            </a:endParaRPr>
          </a:p>
        </p:txBody>
      </p:sp>
      <p:sp>
        <p:nvSpPr>
          <p:cNvPr id="20490" name="Text Box 10"/>
          <p:cNvSpPr txBox="1">
            <a:spLocks noChangeArrowheads="1"/>
          </p:cNvSpPr>
          <p:nvPr/>
        </p:nvSpPr>
        <p:spPr bwMode="auto">
          <a:xfrm>
            <a:off x="3116333" y="1628174"/>
            <a:ext cx="685800" cy="519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CL" sz="2400" dirty="0">
                <a:solidFill>
                  <a:srgbClr val="17365D"/>
                </a:solidFill>
                <a:latin typeface="Calibri" pitchFamily="34" charset="0"/>
                <a:ea typeface="Calibri" pitchFamily="34" charset="0"/>
                <a:cs typeface="Times New Roman" pitchFamily="18" charset="0"/>
              </a:rPr>
              <a:t>Qs</a:t>
            </a:r>
            <a:endParaRPr lang="es-CL" sz="2400" dirty="0">
              <a:latin typeface="Arial" pitchFamily="34" charset="0"/>
              <a:cs typeface="Arial" pitchFamily="34" charset="0"/>
            </a:endParaRPr>
          </a:p>
        </p:txBody>
      </p:sp>
      <p:sp>
        <p:nvSpPr>
          <p:cNvPr id="20489" name="Text Box 9"/>
          <p:cNvSpPr txBox="1">
            <a:spLocks noChangeArrowheads="1"/>
          </p:cNvSpPr>
          <p:nvPr/>
        </p:nvSpPr>
        <p:spPr bwMode="auto">
          <a:xfrm>
            <a:off x="2140015" y="2204438"/>
            <a:ext cx="671518"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CL" sz="2400" dirty="0">
                <a:solidFill>
                  <a:srgbClr val="17365D"/>
                </a:solidFill>
                <a:latin typeface="Calibri" pitchFamily="34" charset="0"/>
                <a:ea typeface="Calibri" pitchFamily="34" charset="0"/>
                <a:cs typeface="Calibri" pitchFamily="34" charset="0"/>
              </a:rPr>
              <a:t>ω</a:t>
            </a:r>
            <a:r>
              <a:rPr lang="es-CL" sz="2400" dirty="0">
                <a:solidFill>
                  <a:srgbClr val="17365D"/>
                </a:solidFill>
                <a:latin typeface="Calibri" pitchFamily="34" charset="0"/>
                <a:ea typeface="Calibri" pitchFamily="34" charset="0"/>
                <a:cs typeface="Times New Roman" pitchFamily="18" charset="0"/>
              </a:rPr>
              <a:t>o</a:t>
            </a:r>
            <a:endParaRPr lang="es-CL" sz="2400" dirty="0">
              <a:latin typeface="Arial" pitchFamily="34" charset="0"/>
              <a:cs typeface="Arial" pitchFamily="34" charset="0"/>
            </a:endParaRPr>
          </a:p>
        </p:txBody>
      </p:sp>
      <p:sp>
        <p:nvSpPr>
          <p:cNvPr id="20488" name="AutoShape 8"/>
          <p:cNvSpPr>
            <a:spLocks noChangeShapeType="1"/>
          </p:cNvSpPr>
          <p:nvPr/>
        </p:nvSpPr>
        <p:spPr bwMode="auto">
          <a:xfrm>
            <a:off x="1554233" y="1109063"/>
            <a:ext cx="2743200" cy="0"/>
          </a:xfrm>
          <a:prstGeom prst="straightConnector1">
            <a:avLst/>
          </a:prstGeom>
          <a:noFill/>
          <a:ln w="9525">
            <a:solidFill>
              <a:srgbClr val="548DD4"/>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0487" name="AutoShape 7"/>
          <p:cNvSpPr>
            <a:spLocks noChangeShapeType="1"/>
          </p:cNvSpPr>
          <p:nvPr/>
        </p:nvSpPr>
        <p:spPr bwMode="auto">
          <a:xfrm flipV="1">
            <a:off x="2525783" y="1109064"/>
            <a:ext cx="0" cy="1038225"/>
          </a:xfrm>
          <a:prstGeom prst="straightConnector1">
            <a:avLst/>
          </a:prstGeom>
          <a:noFill/>
          <a:ln w="317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s-ES"/>
          </a:p>
        </p:txBody>
      </p:sp>
      <p:sp>
        <p:nvSpPr>
          <p:cNvPr id="20486" name="Text Box 6"/>
          <p:cNvSpPr txBox="1">
            <a:spLocks noChangeArrowheads="1"/>
          </p:cNvSpPr>
          <p:nvPr/>
        </p:nvSpPr>
        <p:spPr bwMode="auto">
          <a:xfrm>
            <a:off x="2468633" y="1490064"/>
            <a:ext cx="395288"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CL" sz="2000">
                <a:latin typeface="Calibri" pitchFamily="34" charset="0"/>
                <a:ea typeface="Calibri" pitchFamily="34" charset="0"/>
                <a:cs typeface="Times New Roman" pitchFamily="18" charset="0"/>
              </a:rPr>
              <a:t>h</a:t>
            </a:r>
            <a:endParaRPr lang="es-CL" sz="2000">
              <a:latin typeface="Arial" pitchFamily="34" charset="0"/>
              <a:cs typeface="Arial" pitchFamily="34" charset="0"/>
            </a:endParaRPr>
          </a:p>
        </p:txBody>
      </p:sp>
      <p:sp>
        <p:nvSpPr>
          <p:cNvPr id="20485" name="AutoShape 5"/>
          <p:cNvSpPr>
            <a:spLocks noChangeShapeType="1"/>
          </p:cNvSpPr>
          <p:nvPr/>
        </p:nvSpPr>
        <p:spPr bwMode="auto">
          <a:xfrm>
            <a:off x="1668533" y="1413863"/>
            <a:ext cx="2438400" cy="0"/>
          </a:xfrm>
          <a:prstGeom prst="straightConnector1">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0484" name="AutoShape 4"/>
          <p:cNvSpPr>
            <a:spLocks noChangeShapeType="1"/>
          </p:cNvSpPr>
          <p:nvPr/>
        </p:nvSpPr>
        <p:spPr bwMode="auto">
          <a:xfrm>
            <a:off x="1668533" y="1490063"/>
            <a:ext cx="2438400" cy="0"/>
          </a:xfrm>
          <a:prstGeom prst="straightConnector1">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0483" name="AutoShape 3"/>
          <p:cNvSpPr>
            <a:spLocks noChangeShapeType="1"/>
          </p:cNvSpPr>
          <p:nvPr/>
        </p:nvSpPr>
        <p:spPr bwMode="auto">
          <a:xfrm flipV="1">
            <a:off x="3725933" y="1413863"/>
            <a:ext cx="0" cy="590550"/>
          </a:xfrm>
          <a:prstGeom prst="straightConnector1">
            <a:avLst/>
          </a:prstGeom>
          <a:noFill/>
          <a:ln w="317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s-ES"/>
          </a:p>
        </p:txBody>
      </p:sp>
      <p:sp>
        <p:nvSpPr>
          <p:cNvPr id="20482" name="Text Box 2"/>
          <p:cNvSpPr txBox="1">
            <a:spLocks noChangeArrowheads="1"/>
          </p:cNvSpPr>
          <p:nvPr/>
        </p:nvSpPr>
        <p:spPr bwMode="auto">
          <a:xfrm>
            <a:off x="3681483" y="1537689"/>
            <a:ext cx="395288"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CL" sz="2000">
                <a:latin typeface="Calibri" pitchFamily="34" charset="0"/>
                <a:ea typeface="Calibri" pitchFamily="34" charset="0"/>
                <a:cs typeface="Times New Roman" pitchFamily="18" charset="0"/>
              </a:rPr>
              <a:t>z</a:t>
            </a:r>
            <a:endParaRPr lang="es-CL" sz="2000">
              <a:latin typeface="Arial" pitchFamily="34" charset="0"/>
              <a:cs typeface="Arial" pitchFamily="34" charset="0"/>
            </a:endParaRPr>
          </a:p>
        </p:txBody>
      </p:sp>
      <p:sp>
        <p:nvSpPr>
          <p:cNvPr id="20481" name="Text Box 1"/>
          <p:cNvSpPr txBox="1">
            <a:spLocks noChangeArrowheads="1"/>
          </p:cNvSpPr>
          <p:nvPr/>
        </p:nvSpPr>
        <p:spPr bwMode="auto">
          <a:xfrm>
            <a:off x="4106933" y="1374175"/>
            <a:ext cx="609600" cy="253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CL" sz="2400">
                <a:latin typeface="Calibri" pitchFamily="34" charset="0"/>
                <a:ea typeface="Calibri" pitchFamily="34" charset="0"/>
                <a:cs typeface="Times New Roman" pitchFamily="18" charset="0"/>
              </a:rPr>
              <a:t>dz</a:t>
            </a:r>
            <a:endParaRPr lang="es-CL" sz="2400">
              <a:latin typeface="Arial" pitchFamily="34" charset="0"/>
              <a:cs typeface="Arial" pitchFamily="34" charset="0"/>
            </a:endParaRPr>
          </a:p>
        </p:txBody>
      </p:sp>
      <p:sp>
        <p:nvSpPr>
          <p:cNvPr id="20497" name="Rectangle 17"/>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mc:AlternateContent xmlns:mc="http://schemas.openxmlformats.org/markup-compatibility/2006" xmlns:a14="http://schemas.microsoft.com/office/drawing/2010/main">
        <mc:Choice Requires="a14">
          <p:sp>
            <p:nvSpPr>
              <p:cNvPr id="20512" name="Object 32"/>
              <p:cNvSpPr txBox="1"/>
              <p:nvPr/>
            </p:nvSpPr>
            <p:spPr bwMode="auto">
              <a:xfrm>
                <a:off x="214785" y="4336605"/>
                <a:ext cx="2907495" cy="720194"/>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s-CL" sz="2400" i="1" smtClean="0">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𝑄</m:t>
                          </m:r>
                        </m:e>
                        <m:sub>
                          <m:r>
                            <a:rPr lang="es-CL" sz="2400" i="1">
                              <a:solidFill>
                                <a:srgbClr val="000000"/>
                              </a:solidFill>
                              <a:latin typeface="Cambria Math" panose="02040503050406030204" pitchFamily="18" charset="0"/>
                            </a:rPr>
                            <m:t>𝑠</m:t>
                          </m:r>
                        </m:sub>
                      </m:sSub>
                      <m:r>
                        <a:rPr lang="es-CL" sz="2400" i="1">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𝑚</m:t>
                      </m:r>
                      <m:r>
                        <a:rPr lang="es-CL" sz="2400" i="1">
                          <a:solidFill>
                            <a:srgbClr val="000000"/>
                          </a:solidFill>
                          <a:latin typeface="Cambria Math" panose="02040503050406030204" pitchFamily="18" charset="0"/>
                        </a:rPr>
                        <m:t> </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𝑜</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m:t>
                          </m:r>
                          <m:r>
                            <a:rPr lang="es-ES" sz="2400" b="0" i="1" smtClean="0">
                              <a:solidFill>
                                <a:srgbClr val="000000"/>
                              </a:solidFill>
                              <a:latin typeface="Cambria Math" panose="02040503050406030204" pitchFamily="18" charset="0"/>
                            </a:rPr>
                            <m:t> </m:t>
                          </m:r>
                          <m:r>
                            <a:rPr lang="es-ES" sz="2400" b="0" i="1" smtClean="0">
                              <a:solidFill>
                                <a:srgbClr val="000000"/>
                              </a:solidFill>
                              <a:latin typeface="Cambria Math" panose="02040503050406030204" pitchFamily="18" charset="0"/>
                            </a:rPr>
                            <m:t>h</m:t>
                          </m:r>
                        </m:e>
                      </m:rad>
                    </m:oMath>
                  </m:oMathPara>
                </a14:m>
                <a:endParaRPr lang="es-CL" sz="2400" dirty="0"/>
              </a:p>
            </p:txBody>
          </p:sp>
        </mc:Choice>
        <mc:Fallback xmlns="">
          <p:sp>
            <p:nvSpPr>
              <p:cNvPr id="20512" name="Object 32"/>
              <p:cNvSpPr txBox="1">
                <a:spLocks noRot="1" noChangeAspect="1" noMove="1" noResize="1" noEditPoints="1" noAdjustHandles="1" noChangeArrowheads="1" noChangeShapeType="1" noTextEdit="1"/>
              </p:cNvSpPr>
              <p:nvPr/>
            </p:nvSpPr>
            <p:spPr bwMode="auto">
              <a:xfrm>
                <a:off x="214785" y="4336605"/>
                <a:ext cx="2907495" cy="720194"/>
              </a:xfrm>
              <a:prstGeom prst="rect">
                <a:avLst/>
              </a:prstGeom>
              <a:blipFill>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0511" name="Object 31"/>
              <p:cNvSpPr txBox="1"/>
              <p:nvPr/>
            </p:nvSpPr>
            <p:spPr bwMode="auto">
              <a:xfrm>
                <a:off x="365282" y="5325674"/>
                <a:ext cx="1764927" cy="527138"/>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s-CL" sz="2400" i="1">
                          <a:solidFill>
                            <a:srgbClr val="000000"/>
                          </a:solidFill>
                          <a:latin typeface="Cambria Math" panose="02040503050406030204" pitchFamily="18" charset="0"/>
                        </a:rPr>
                        <m:t>𝑑</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𝑉</m:t>
                          </m:r>
                        </m:e>
                        <m:sub>
                          <m:r>
                            <a:rPr lang="es-CL" sz="2400" i="1">
                              <a:solidFill>
                                <a:srgbClr val="000000"/>
                              </a:solidFill>
                              <a:latin typeface="Cambria Math" panose="02040503050406030204" pitchFamily="18" charset="0"/>
                            </a:rPr>
                            <m:t>𝑠</m:t>
                          </m:r>
                        </m:sub>
                      </m:sSub>
                      <m:r>
                        <a:rPr lang="es-CL" sz="2400" i="1">
                          <a:solidFill>
                            <a:srgbClr val="000000"/>
                          </a:solidFill>
                          <a:latin typeface="Cambria Math" panose="02040503050406030204" pitchFamily="18" charset="0"/>
                        </a:rPr>
                        <m:t>=</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𝑄</m:t>
                          </m:r>
                        </m:e>
                        <m:sub>
                          <m:r>
                            <a:rPr lang="es-CL" sz="2400" i="1">
                              <a:solidFill>
                                <a:srgbClr val="000000"/>
                              </a:solidFill>
                              <a:latin typeface="Cambria Math" panose="02040503050406030204" pitchFamily="18" charset="0"/>
                            </a:rPr>
                            <m:t>𝑠</m:t>
                          </m:r>
                        </m:sub>
                      </m:sSub>
                      <m:r>
                        <a:rPr lang="es-CL" sz="2400" i="1">
                          <a:solidFill>
                            <a:srgbClr val="000000"/>
                          </a:solidFill>
                          <a:latin typeface="Cambria Math" panose="02040503050406030204" pitchFamily="18" charset="0"/>
                        </a:rPr>
                        <m:t> </m:t>
                      </m:r>
                      <m:r>
                        <a:rPr lang="es-CL" sz="2400" i="1">
                          <a:solidFill>
                            <a:srgbClr val="000000"/>
                          </a:solidFill>
                          <a:latin typeface="Cambria Math" panose="02040503050406030204" pitchFamily="18" charset="0"/>
                        </a:rPr>
                        <m:t>𝑑𝑡</m:t>
                      </m:r>
                    </m:oMath>
                  </m:oMathPara>
                </a14:m>
                <a:endParaRPr lang="es-CL" sz="2400" dirty="0"/>
              </a:p>
            </p:txBody>
          </p:sp>
        </mc:Choice>
        <mc:Fallback xmlns="">
          <p:sp>
            <p:nvSpPr>
              <p:cNvPr id="20511" name="Object 31"/>
              <p:cNvSpPr txBox="1">
                <a:spLocks noRot="1" noChangeAspect="1" noMove="1" noResize="1" noEditPoints="1" noAdjustHandles="1" noChangeArrowheads="1" noChangeShapeType="1" noTextEdit="1"/>
              </p:cNvSpPr>
              <p:nvPr/>
            </p:nvSpPr>
            <p:spPr bwMode="auto">
              <a:xfrm>
                <a:off x="365282" y="5325674"/>
                <a:ext cx="1764927" cy="527138"/>
              </a:xfrm>
              <a:prstGeom prst="rect">
                <a:avLst/>
              </a:prstGeom>
              <a:blipFill>
                <a:blip r:embed="rId3"/>
                <a:stretch>
                  <a:fillRect l="-1038"/>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0510" name="Object 30"/>
              <p:cNvSpPr txBox="1"/>
              <p:nvPr/>
            </p:nvSpPr>
            <p:spPr bwMode="auto">
              <a:xfrm>
                <a:off x="491178" y="6020949"/>
                <a:ext cx="3525011" cy="620099"/>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s-CL" sz="2400" i="1">
                          <a:solidFill>
                            <a:srgbClr val="000000"/>
                          </a:solidFill>
                          <a:latin typeface="Cambria Math" panose="02040503050406030204" pitchFamily="18" charset="0"/>
                        </a:rPr>
                        <m:t>𝑑</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𝑉</m:t>
                          </m:r>
                        </m:e>
                        <m:sub>
                          <m:r>
                            <a:rPr lang="es-CL" sz="2400" i="1">
                              <a:solidFill>
                                <a:srgbClr val="000000"/>
                              </a:solidFill>
                              <a:latin typeface="Cambria Math" panose="02040503050406030204" pitchFamily="18" charset="0"/>
                            </a:rPr>
                            <m:t>𝑠</m:t>
                          </m:r>
                        </m:sub>
                      </m:sSub>
                      <m:r>
                        <a:rPr lang="es-CL" sz="2400" i="1">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𝑚</m:t>
                      </m:r>
                      <m:r>
                        <a:rPr lang="es-CL" sz="2400" i="1">
                          <a:solidFill>
                            <a:srgbClr val="000000"/>
                          </a:solidFill>
                          <a:latin typeface="Cambria Math" panose="02040503050406030204" pitchFamily="18" charset="0"/>
                        </a:rPr>
                        <m:t> </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𝑜</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m:t>
                          </m:r>
                          <m:r>
                            <a:rPr lang="es-CL" sz="2400" i="1">
                              <a:solidFill>
                                <a:srgbClr val="000000"/>
                              </a:solidFill>
                              <a:latin typeface="Cambria Math" panose="02040503050406030204" pitchFamily="18" charset="0"/>
                            </a:rPr>
                            <m:t> </m:t>
                          </m:r>
                          <m:r>
                            <a:rPr lang="es-CL" sz="2400" i="1">
                              <a:solidFill>
                                <a:srgbClr val="000000"/>
                              </a:solidFill>
                              <a:latin typeface="Cambria Math" panose="02040503050406030204" pitchFamily="18" charset="0"/>
                            </a:rPr>
                            <m:t>𝑧</m:t>
                          </m:r>
                        </m:e>
                      </m:rad>
                      <m:r>
                        <a:rPr lang="es-CL" sz="2400" i="1">
                          <a:solidFill>
                            <a:srgbClr val="000000"/>
                          </a:solidFill>
                          <a:latin typeface="Cambria Math" panose="02040503050406030204" pitchFamily="18" charset="0"/>
                        </a:rPr>
                        <m:t> </m:t>
                      </m:r>
                      <m:r>
                        <a:rPr lang="es-CL" sz="2400" i="1">
                          <a:solidFill>
                            <a:srgbClr val="000000"/>
                          </a:solidFill>
                          <a:latin typeface="Cambria Math" panose="02040503050406030204" pitchFamily="18" charset="0"/>
                        </a:rPr>
                        <m:t>𝑑𝑡</m:t>
                      </m:r>
                    </m:oMath>
                  </m:oMathPara>
                </a14:m>
                <a:endParaRPr lang="es-CL" sz="2400" dirty="0"/>
              </a:p>
            </p:txBody>
          </p:sp>
        </mc:Choice>
        <mc:Fallback xmlns="">
          <p:sp>
            <p:nvSpPr>
              <p:cNvPr id="20510" name="Object 30"/>
              <p:cNvSpPr txBox="1">
                <a:spLocks noRot="1" noChangeAspect="1" noMove="1" noResize="1" noEditPoints="1" noAdjustHandles="1" noChangeArrowheads="1" noChangeShapeType="1" noTextEdit="1"/>
              </p:cNvSpPr>
              <p:nvPr/>
            </p:nvSpPr>
            <p:spPr bwMode="auto">
              <a:xfrm>
                <a:off x="491178" y="6020949"/>
                <a:ext cx="3525011" cy="620099"/>
              </a:xfrm>
              <a:prstGeom prst="rect">
                <a:avLst/>
              </a:prstGeom>
              <a:blipFill>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0509" name="Object 29"/>
              <p:cNvSpPr txBox="1"/>
              <p:nvPr/>
            </p:nvSpPr>
            <p:spPr bwMode="auto">
              <a:xfrm>
                <a:off x="7374334" y="1081026"/>
                <a:ext cx="2015331" cy="50321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s-CL" sz="2400" i="1">
                          <a:solidFill>
                            <a:srgbClr val="000000"/>
                          </a:solidFill>
                          <a:latin typeface="Cambria Math" panose="02040503050406030204" pitchFamily="18" charset="0"/>
                        </a:rPr>
                        <m:t>𝑑</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𝑉</m:t>
                          </m:r>
                        </m:e>
                        <m:sub>
                          <m:r>
                            <a:rPr lang="es-CL" sz="2400" i="1">
                              <a:solidFill>
                                <a:srgbClr val="000000"/>
                              </a:solidFill>
                              <a:latin typeface="Cambria Math" panose="02040503050406030204" pitchFamily="18" charset="0"/>
                            </a:rPr>
                            <m:t>𝑑</m:t>
                          </m:r>
                        </m:sub>
                      </m:sSub>
                      <m:r>
                        <a:rPr lang="es-CL" sz="2400" i="1">
                          <a:solidFill>
                            <a:srgbClr val="000000"/>
                          </a:solidFill>
                          <a:latin typeface="Cambria Math" panose="02040503050406030204" pitchFamily="18" charset="0"/>
                        </a:rPr>
                        <m:t>=</m:t>
                      </m:r>
                      <m:sSub>
                        <m:sSubPr>
                          <m:ctrlPr>
                            <a:rPr lang="es-CL" sz="2400" i="1">
                              <a:solidFill>
                                <a:srgbClr val="000000"/>
                              </a:solidFill>
                              <a:latin typeface="Cambria Math" panose="02040503050406030204" pitchFamily="18" charset="0"/>
                            </a:rPr>
                          </m:ctrlPr>
                        </m:sSubPr>
                        <m:e>
                          <m:r>
                            <m:rPr>
                              <m:sty m:val="p"/>
                            </m:rPr>
                            <a:rPr lang="es-CL" sz="2400" i="1">
                              <a:solidFill>
                                <a:srgbClr val="000000"/>
                              </a:solidFill>
                              <a:latin typeface="Cambria Math" panose="02040503050406030204" pitchFamily="18" charset="0"/>
                            </a:rPr>
                            <m:t>Ω</m:t>
                          </m:r>
                        </m:e>
                        <m:sub>
                          <m:r>
                            <a:rPr lang="es-CL" sz="2400" i="1">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𝑧</m:t>
                          </m:r>
                          <m:r>
                            <a:rPr lang="es-CL" sz="2400" i="1">
                              <a:solidFill>
                                <a:srgbClr val="000000"/>
                              </a:solidFill>
                              <a:latin typeface="Cambria Math" panose="02040503050406030204" pitchFamily="18" charset="0"/>
                            </a:rPr>
                            <m:t>)</m:t>
                          </m:r>
                        </m:sub>
                      </m:sSub>
                      <m:r>
                        <a:rPr lang="es-CL" sz="2400" i="1">
                          <a:solidFill>
                            <a:srgbClr val="000000"/>
                          </a:solidFill>
                          <a:latin typeface="Cambria Math" panose="02040503050406030204" pitchFamily="18" charset="0"/>
                        </a:rPr>
                        <m:t>𝑑𝑧</m:t>
                      </m:r>
                    </m:oMath>
                  </m:oMathPara>
                </a14:m>
                <a:endParaRPr lang="es-CL" sz="2400" dirty="0"/>
              </a:p>
            </p:txBody>
          </p:sp>
        </mc:Choice>
        <mc:Fallback xmlns="">
          <p:sp>
            <p:nvSpPr>
              <p:cNvPr id="20509" name="Object 29"/>
              <p:cNvSpPr txBox="1">
                <a:spLocks noRot="1" noChangeAspect="1" noMove="1" noResize="1" noEditPoints="1" noAdjustHandles="1" noChangeArrowheads="1" noChangeShapeType="1" noTextEdit="1"/>
              </p:cNvSpPr>
              <p:nvPr/>
            </p:nvSpPr>
            <p:spPr bwMode="auto">
              <a:xfrm>
                <a:off x="7374334" y="1081026"/>
                <a:ext cx="2015331" cy="503216"/>
              </a:xfrm>
              <a:prstGeom prst="rect">
                <a:avLst/>
              </a:prstGeom>
              <a:blipFill>
                <a:blip r:embed="rId5"/>
                <a:stretch>
                  <a:fillRect l="-909" b="-9639"/>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0508" name="Object 28"/>
              <p:cNvSpPr txBox="1"/>
              <p:nvPr/>
            </p:nvSpPr>
            <p:spPr bwMode="auto">
              <a:xfrm>
                <a:off x="4548807" y="2418373"/>
                <a:ext cx="3470288" cy="544027"/>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s-CL" sz="2400" i="1" smtClean="0">
                              <a:solidFill>
                                <a:srgbClr val="000000"/>
                              </a:solidFill>
                              <a:latin typeface="Cambria Math" panose="02040503050406030204" pitchFamily="18" charset="0"/>
                            </a:rPr>
                          </m:ctrlPr>
                        </m:sSubPr>
                        <m:e>
                          <m:r>
                            <m:rPr>
                              <m:sty m:val="p"/>
                            </m:rPr>
                            <a:rPr lang="es-CL" sz="2400" i="1">
                              <a:solidFill>
                                <a:srgbClr val="000000"/>
                              </a:solidFill>
                              <a:latin typeface="Cambria Math" panose="02040503050406030204" pitchFamily="18" charset="0"/>
                            </a:rPr>
                            <m:t>Ω</m:t>
                          </m:r>
                        </m:e>
                        <m:sub>
                          <m:r>
                            <a:rPr lang="es-CL" sz="2400" i="1">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𝑧</m:t>
                          </m:r>
                          <m:r>
                            <a:rPr lang="es-CL" sz="2400" i="1">
                              <a:solidFill>
                                <a:srgbClr val="000000"/>
                              </a:solidFill>
                              <a:latin typeface="Cambria Math" panose="02040503050406030204" pitchFamily="18" charset="0"/>
                            </a:rPr>
                            <m:t>)</m:t>
                          </m:r>
                        </m:sub>
                      </m:sSub>
                      <m:r>
                        <a:rPr lang="es-ES" sz="2400" b="0" i="1" smtClean="0">
                          <a:solidFill>
                            <a:srgbClr val="000000"/>
                          </a:solidFill>
                          <a:latin typeface="Cambria Math" panose="02040503050406030204" pitchFamily="18" charset="0"/>
                        </a:rPr>
                        <m:t> (−</m:t>
                      </m:r>
                      <m:r>
                        <a:rPr lang="es-CL" sz="2400" i="1">
                          <a:solidFill>
                            <a:srgbClr val="000000"/>
                          </a:solidFill>
                          <a:latin typeface="Cambria Math" panose="02040503050406030204" pitchFamily="18" charset="0"/>
                        </a:rPr>
                        <m:t>𝑑𝑧</m:t>
                      </m:r>
                      <m:r>
                        <a:rPr lang="es-ES" sz="2400" b="0" i="1" smtClean="0">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𝑚</m:t>
                      </m:r>
                      <m:r>
                        <a:rPr lang="es-CL" sz="2400" i="1">
                          <a:solidFill>
                            <a:srgbClr val="000000"/>
                          </a:solidFill>
                          <a:latin typeface="Cambria Math" panose="02040503050406030204" pitchFamily="18" charset="0"/>
                        </a:rPr>
                        <m:t> </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𝑜</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m:t>
                          </m:r>
                          <m:r>
                            <a:rPr lang="es-CL" sz="2400" i="1">
                              <a:solidFill>
                                <a:srgbClr val="000000"/>
                              </a:solidFill>
                              <a:latin typeface="Cambria Math" panose="02040503050406030204" pitchFamily="18" charset="0"/>
                            </a:rPr>
                            <m:t> </m:t>
                          </m:r>
                          <m:r>
                            <a:rPr lang="es-CL" sz="2400" i="1">
                              <a:solidFill>
                                <a:srgbClr val="000000"/>
                              </a:solidFill>
                              <a:latin typeface="Cambria Math" panose="02040503050406030204" pitchFamily="18" charset="0"/>
                            </a:rPr>
                            <m:t>𝑧</m:t>
                          </m:r>
                        </m:e>
                      </m:rad>
                      <m:r>
                        <a:rPr lang="es-CL" sz="2400" i="1">
                          <a:solidFill>
                            <a:srgbClr val="000000"/>
                          </a:solidFill>
                          <a:latin typeface="Cambria Math" panose="02040503050406030204" pitchFamily="18" charset="0"/>
                        </a:rPr>
                        <m:t> </m:t>
                      </m:r>
                      <m:r>
                        <a:rPr lang="es-CL" sz="2400" i="1">
                          <a:solidFill>
                            <a:srgbClr val="000000"/>
                          </a:solidFill>
                          <a:latin typeface="Cambria Math" panose="02040503050406030204" pitchFamily="18" charset="0"/>
                        </a:rPr>
                        <m:t>𝑑𝑡</m:t>
                      </m:r>
                    </m:oMath>
                  </m:oMathPara>
                </a14:m>
                <a:endParaRPr lang="es-CL" sz="2400" dirty="0"/>
              </a:p>
            </p:txBody>
          </p:sp>
        </mc:Choice>
        <mc:Fallback xmlns="">
          <p:sp>
            <p:nvSpPr>
              <p:cNvPr id="20508" name="Object 28"/>
              <p:cNvSpPr txBox="1">
                <a:spLocks noRot="1" noChangeAspect="1" noMove="1" noResize="1" noEditPoints="1" noAdjustHandles="1" noChangeArrowheads="1" noChangeShapeType="1" noTextEdit="1"/>
              </p:cNvSpPr>
              <p:nvPr/>
            </p:nvSpPr>
            <p:spPr bwMode="auto">
              <a:xfrm>
                <a:off x="4548807" y="2418373"/>
                <a:ext cx="3470288" cy="544027"/>
              </a:xfrm>
              <a:prstGeom prst="rect">
                <a:avLst/>
              </a:prstGeom>
              <a:blipFill>
                <a:blip r:embed="rId6"/>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0507" name="Object 27"/>
              <p:cNvSpPr txBox="1"/>
              <p:nvPr/>
            </p:nvSpPr>
            <p:spPr bwMode="auto">
              <a:xfrm>
                <a:off x="8576135" y="2418373"/>
                <a:ext cx="3258640" cy="1023216"/>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s-CL" sz="2400" i="1">
                          <a:solidFill>
                            <a:srgbClr val="000000"/>
                          </a:solidFill>
                          <a:latin typeface="Cambria Math" panose="02040503050406030204" pitchFamily="18" charset="0"/>
                        </a:rPr>
                        <m:t>𝑑𝑡</m:t>
                      </m:r>
                      <m:r>
                        <a:rPr lang="es-CL" sz="2400" i="1">
                          <a:solidFill>
                            <a:srgbClr val="000000"/>
                          </a:solidFill>
                          <a:latin typeface="Cambria Math" panose="02040503050406030204" pitchFamily="18" charset="0"/>
                        </a:rPr>
                        <m:t>=−</m:t>
                      </m:r>
                      <m:f>
                        <m:fPr>
                          <m:ctrlPr>
                            <a:rPr lang="es-CL" sz="2400" i="1">
                              <a:solidFill>
                                <a:srgbClr val="000000"/>
                              </a:solidFill>
                              <a:latin typeface="Cambria Math" panose="02040503050406030204" pitchFamily="18" charset="0"/>
                            </a:rPr>
                          </m:ctrlPr>
                        </m:fPr>
                        <m:num>
                          <m:sSub>
                            <m:sSubPr>
                              <m:ctrlPr>
                                <a:rPr lang="es-CL" sz="2400" i="1">
                                  <a:solidFill>
                                    <a:srgbClr val="000000"/>
                                  </a:solidFill>
                                  <a:latin typeface="Cambria Math" panose="02040503050406030204" pitchFamily="18" charset="0"/>
                                </a:rPr>
                              </m:ctrlPr>
                            </m:sSubPr>
                            <m:e>
                              <m:r>
                                <m:rPr>
                                  <m:sty m:val="p"/>
                                </m:rPr>
                                <a:rPr lang="es-CL" sz="2400" i="1">
                                  <a:solidFill>
                                    <a:srgbClr val="000000"/>
                                  </a:solidFill>
                                  <a:latin typeface="Cambria Math" panose="02040503050406030204" pitchFamily="18" charset="0"/>
                                </a:rPr>
                                <m:t>Ω</m:t>
                              </m:r>
                            </m:e>
                            <m:sub>
                              <m:r>
                                <a:rPr lang="es-CL" sz="2400" i="1">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𝑧</m:t>
                              </m:r>
                              <m:r>
                                <a:rPr lang="es-CL" sz="2400" i="1">
                                  <a:solidFill>
                                    <a:srgbClr val="000000"/>
                                  </a:solidFill>
                                  <a:latin typeface="Cambria Math" panose="02040503050406030204" pitchFamily="18" charset="0"/>
                                </a:rPr>
                                <m:t>)</m:t>
                              </m:r>
                            </m:sub>
                          </m:sSub>
                          <m:r>
                            <a:rPr lang="es-CL" sz="2400" i="1">
                              <a:solidFill>
                                <a:srgbClr val="000000"/>
                              </a:solidFill>
                              <a:latin typeface="Cambria Math" panose="02040503050406030204" pitchFamily="18" charset="0"/>
                            </a:rPr>
                            <m:t>𝑑𝑧</m:t>
                          </m:r>
                        </m:num>
                        <m:den>
                          <m:r>
                            <a:rPr lang="es-CL" sz="2400" i="1">
                              <a:solidFill>
                                <a:srgbClr val="000000"/>
                              </a:solidFill>
                              <a:latin typeface="Cambria Math" panose="02040503050406030204" pitchFamily="18" charset="0"/>
                            </a:rPr>
                            <m:t>𝑚</m:t>
                          </m:r>
                          <m:r>
                            <a:rPr lang="es-CL" sz="2400" i="1">
                              <a:solidFill>
                                <a:srgbClr val="000000"/>
                              </a:solidFill>
                              <a:latin typeface="Cambria Math" panose="02040503050406030204" pitchFamily="18" charset="0"/>
                            </a:rPr>
                            <m:t> </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𝑜</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m:t>
                              </m:r>
                              <m:r>
                                <a:rPr lang="es-CL" sz="2400" i="1">
                                  <a:solidFill>
                                    <a:srgbClr val="000000"/>
                                  </a:solidFill>
                                  <a:latin typeface="Cambria Math" panose="02040503050406030204" pitchFamily="18" charset="0"/>
                                </a:rPr>
                                <m:t> </m:t>
                              </m:r>
                              <m:r>
                                <a:rPr lang="es-CL" sz="2400" i="1">
                                  <a:solidFill>
                                    <a:srgbClr val="000000"/>
                                  </a:solidFill>
                                  <a:latin typeface="Cambria Math" panose="02040503050406030204" pitchFamily="18" charset="0"/>
                                </a:rPr>
                                <m:t>𝑧</m:t>
                              </m:r>
                            </m:e>
                          </m:rad>
                          <m:r>
                            <a:rPr lang="es-CL" sz="2400" i="1">
                              <a:solidFill>
                                <a:srgbClr val="000000"/>
                              </a:solidFill>
                              <a:latin typeface="Cambria Math" panose="02040503050406030204" pitchFamily="18" charset="0"/>
                            </a:rPr>
                            <m:t> </m:t>
                          </m:r>
                        </m:den>
                      </m:f>
                    </m:oMath>
                  </m:oMathPara>
                </a14:m>
                <a:endParaRPr lang="es-CL" sz="2400" dirty="0"/>
              </a:p>
            </p:txBody>
          </p:sp>
        </mc:Choice>
        <mc:Fallback xmlns="">
          <p:sp>
            <p:nvSpPr>
              <p:cNvPr id="20507" name="Object 27"/>
              <p:cNvSpPr txBox="1">
                <a:spLocks noRot="1" noChangeAspect="1" noMove="1" noResize="1" noEditPoints="1" noAdjustHandles="1" noChangeArrowheads="1" noChangeShapeType="1" noTextEdit="1"/>
              </p:cNvSpPr>
              <p:nvPr/>
            </p:nvSpPr>
            <p:spPr bwMode="auto">
              <a:xfrm>
                <a:off x="8576135" y="2418373"/>
                <a:ext cx="3258640" cy="1023216"/>
              </a:xfrm>
              <a:prstGeom prst="rect">
                <a:avLst/>
              </a:prstGeom>
              <a:blipFill>
                <a:blip r:embed="rId7"/>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0506" name="Object 26"/>
              <p:cNvSpPr txBox="1"/>
              <p:nvPr/>
            </p:nvSpPr>
            <p:spPr bwMode="auto">
              <a:xfrm>
                <a:off x="4964183" y="3159230"/>
                <a:ext cx="5344339" cy="1296772"/>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s-CL" sz="2400" i="1">
                          <a:solidFill>
                            <a:srgbClr val="000000"/>
                          </a:solidFill>
                          <a:latin typeface="Cambria Math" panose="02040503050406030204" pitchFamily="18" charset="0"/>
                        </a:rPr>
                        <m:t>𝑇</m:t>
                      </m:r>
                      <m:r>
                        <a:rPr lang="es-CL" sz="2400" i="1">
                          <a:solidFill>
                            <a:srgbClr val="000000"/>
                          </a:solidFill>
                          <a:latin typeface="Cambria Math" panose="02040503050406030204" pitchFamily="18" charset="0"/>
                        </a:rPr>
                        <m:t>=−</m:t>
                      </m:r>
                      <m:f>
                        <m:fPr>
                          <m:ctrlPr>
                            <a:rPr lang="es-CL" sz="2400" i="1">
                              <a:solidFill>
                                <a:srgbClr val="000000"/>
                              </a:solidFill>
                              <a:latin typeface="Cambria Math" panose="02040503050406030204" pitchFamily="18" charset="0"/>
                            </a:rPr>
                          </m:ctrlPr>
                        </m:fPr>
                        <m:num>
                          <m:r>
                            <a:rPr lang="es-CL" sz="2400" i="1">
                              <a:solidFill>
                                <a:srgbClr val="000000"/>
                              </a:solidFill>
                              <a:latin typeface="Cambria Math" panose="02040503050406030204" pitchFamily="18" charset="0"/>
                            </a:rPr>
                            <m:t>1</m:t>
                          </m:r>
                        </m:num>
                        <m:den>
                          <m:r>
                            <a:rPr lang="es-CL" sz="2400" i="1">
                              <a:solidFill>
                                <a:srgbClr val="000000"/>
                              </a:solidFill>
                              <a:latin typeface="Cambria Math" panose="02040503050406030204" pitchFamily="18" charset="0"/>
                            </a:rPr>
                            <m:t>𝑚</m:t>
                          </m:r>
                          <m:r>
                            <a:rPr lang="es-CL" sz="2400" i="1">
                              <a:solidFill>
                                <a:srgbClr val="000000"/>
                              </a:solidFill>
                              <a:latin typeface="Cambria Math" panose="02040503050406030204" pitchFamily="18" charset="0"/>
                            </a:rPr>
                            <m:t> </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𝑜</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m:t>
                              </m:r>
                              <m:r>
                                <a:rPr lang="es-CL" sz="2400" i="1">
                                  <a:solidFill>
                                    <a:srgbClr val="000000"/>
                                  </a:solidFill>
                                  <a:latin typeface="Cambria Math" panose="02040503050406030204" pitchFamily="18" charset="0"/>
                                </a:rPr>
                                <m:t> </m:t>
                              </m:r>
                            </m:e>
                          </m:rad>
                          <m:r>
                            <a:rPr lang="es-CL" sz="2400" i="1">
                              <a:solidFill>
                                <a:srgbClr val="000000"/>
                              </a:solidFill>
                              <a:latin typeface="Cambria Math" panose="02040503050406030204" pitchFamily="18" charset="0"/>
                            </a:rPr>
                            <m:t> </m:t>
                          </m:r>
                        </m:den>
                      </m:f>
                      <m:nary>
                        <m:naryPr>
                          <m:limLoc m:val="undOvr"/>
                          <m:ctrlPr>
                            <a:rPr lang="es-CL" sz="2400" i="1">
                              <a:solidFill>
                                <a:srgbClr val="000000"/>
                              </a:solidFill>
                              <a:latin typeface="Cambria Math" panose="02040503050406030204" pitchFamily="18" charset="0"/>
                            </a:rPr>
                          </m:ctrlPr>
                        </m:naryPr>
                        <m:sub>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h</m:t>
                              </m:r>
                            </m:e>
                            <m:sub>
                              <m:r>
                                <a:rPr lang="es-CL" sz="2400" i="1">
                                  <a:solidFill>
                                    <a:srgbClr val="000000"/>
                                  </a:solidFill>
                                  <a:latin typeface="Cambria Math" panose="02040503050406030204" pitchFamily="18" charset="0"/>
                                </a:rPr>
                                <m:t>0</m:t>
                              </m:r>
                            </m:sub>
                          </m:sSub>
                        </m:sub>
                        <m:sup>
                          <m:r>
                            <a:rPr lang="es-CL" sz="2400" i="1">
                              <a:solidFill>
                                <a:srgbClr val="000000"/>
                              </a:solidFill>
                              <a:latin typeface="Cambria Math" panose="02040503050406030204" pitchFamily="18" charset="0"/>
                            </a:rPr>
                            <m:t>h</m:t>
                          </m:r>
                        </m:sup>
                        <m:e>
                          <m:sSub>
                            <m:sSubPr>
                              <m:ctrlPr>
                                <a:rPr lang="es-CL" sz="2400" i="1">
                                  <a:solidFill>
                                    <a:srgbClr val="000000"/>
                                  </a:solidFill>
                                  <a:latin typeface="Cambria Math" panose="02040503050406030204" pitchFamily="18" charset="0"/>
                                </a:rPr>
                              </m:ctrlPr>
                            </m:sSubPr>
                            <m:e>
                              <m:r>
                                <m:rPr>
                                  <m:sty m:val="p"/>
                                </m:rPr>
                                <a:rPr lang="es-CL" sz="2400" i="1">
                                  <a:solidFill>
                                    <a:srgbClr val="000000"/>
                                  </a:solidFill>
                                  <a:latin typeface="Cambria Math" panose="02040503050406030204" pitchFamily="18" charset="0"/>
                                </a:rPr>
                                <m:t>Ω</m:t>
                              </m:r>
                            </m:e>
                            <m:sub>
                              <m:r>
                                <a:rPr lang="es-CL" sz="2400" i="1">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𝑧</m:t>
                              </m:r>
                              <m:r>
                                <a:rPr lang="es-CL" sz="2400" i="1">
                                  <a:solidFill>
                                    <a:srgbClr val="000000"/>
                                  </a:solidFill>
                                  <a:latin typeface="Cambria Math" panose="02040503050406030204" pitchFamily="18" charset="0"/>
                                </a:rPr>
                                <m:t>)</m:t>
                              </m:r>
                            </m:sub>
                          </m:sSub>
                          <m:r>
                            <a:rPr lang="es-CL" sz="2400" i="1">
                              <a:solidFill>
                                <a:srgbClr val="000000"/>
                              </a:solidFill>
                              <a:latin typeface="Cambria Math" panose="02040503050406030204" pitchFamily="18" charset="0"/>
                            </a:rPr>
                            <m:t> </m:t>
                          </m:r>
                          <m:sSup>
                            <m:sSupPr>
                              <m:ctrlPr>
                                <a:rPr lang="es-CL" sz="2400" i="1">
                                  <a:solidFill>
                                    <a:srgbClr val="000000"/>
                                  </a:solidFill>
                                  <a:latin typeface="Cambria Math" panose="02040503050406030204" pitchFamily="18" charset="0"/>
                                </a:rPr>
                              </m:ctrlPr>
                            </m:sSupPr>
                            <m:e>
                              <m:r>
                                <a:rPr lang="es-CL" sz="2400" i="1">
                                  <a:solidFill>
                                    <a:srgbClr val="000000"/>
                                  </a:solidFill>
                                  <a:latin typeface="Cambria Math" panose="02040503050406030204" pitchFamily="18" charset="0"/>
                                </a:rPr>
                                <m:t>𝑧</m:t>
                              </m:r>
                            </m:e>
                            <m:sup>
                              <m:r>
                                <a:rPr lang="es-CL" sz="2400" i="1">
                                  <a:solidFill>
                                    <a:srgbClr val="000000"/>
                                  </a:solidFill>
                                  <a:latin typeface="Cambria Math" panose="02040503050406030204" pitchFamily="18" charset="0"/>
                                </a:rPr>
                                <m:t>−1/2</m:t>
                              </m:r>
                            </m:sup>
                          </m:sSup>
                          <m:r>
                            <a:rPr lang="es-CL" sz="2400" i="1">
                              <a:solidFill>
                                <a:srgbClr val="000000"/>
                              </a:solidFill>
                              <a:latin typeface="Cambria Math" panose="02040503050406030204" pitchFamily="18" charset="0"/>
                            </a:rPr>
                            <m:t>𝑑𝑧</m:t>
                          </m:r>
                        </m:e>
                      </m:nary>
                    </m:oMath>
                  </m:oMathPara>
                </a14:m>
                <a:endParaRPr lang="es-CL" sz="2400" dirty="0"/>
              </a:p>
            </p:txBody>
          </p:sp>
        </mc:Choice>
        <mc:Fallback xmlns="">
          <p:sp>
            <p:nvSpPr>
              <p:cNvPr id="20506" name="Object 26"/>
              <p:cNvSpPr txBox="1">
                <a:spLocks noRot="1" noChangeAspect="1" noMove="1" noResize="1" noEditPoints="1" noAdjustHandles="1" noChangeArrowheads="1" noChangeShapeType="1" noTextEdit="1"/>
              </p:cNvSpPr>
              <p:nvPr/>
            </p:nvSpPr>
            <p:spPr bwMode="auto">
              <a:xfrm>
                <a:off x="4964183" y="3159230"/>
                <a:ext cx="5344339" cy="1296772"/>
              </a:xfrm>
              <a:prstGeom prst="rect">
                <a:avLst/>
              </a:prstGeom>
              <a:blipFill>
                <a:blip r:embed="rId8"/>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0505" name="Object 25"/>
              <p:cNvSpPr txBox="1"/>
              <p:nvPr/>
            </p:nvSpPr>
            <p:spPr bwMode="auto">
              <a:xfrm>
                <a:off x="7603753" y="4128444"/>
                <a:ext cx="4425819" cy="146079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s-MX" sz="2400" i="1">
                          <a:solidFill>
                            <a:srgbClr val="000000"/>
                          </a:solidFill>
                          <a:latin typeface="Cambria Math" panose="02040503050406030204" pitchFamily="18" charset="0"/>
                        </a:rPr>
                        <m:t>𝑇</m:t>
                      </m:r>
                      <m:r>
                        <a:rPr lang="es-MX" sz="2400" i="1">
                          <a:solidFill>
                            <a:srgbClr val="000000"/>
                          </a:solidFill>
                          <a:latin typeface="Cambria Math" panose="02040503050406030204" pitchFamily="18" charset="0"/>
                        </a:rPr>
                        <m:t>=</m:t>
                      </m:r>
                      <m:f>
                        <m:fPr>
                          <m:ctrlPr>
                            <a:rPr lang="es-CL" sz="2400" i="1">
                              <a:solidFill>
                                <a:srgbClr val="000000"/>
                              </a:solidFill>
                              <a:latin typeface="Cambria Math" panose="02040503050406030204" pitchFamily="18" charset="0"/>
                            </a:rPr>
                          </m:ctrlPr>
                        </m:fPr>
                        <m:num>
                          <m:r>
                            <a:rPr lang="es-CL" sz="2400" i="1">
                              <a:solidFill>
                                <a:srgbClr val="000000"/>
                              </a:solidFill>
                              <a:latin typeface="Cambria Math" panose="02040503050406030204" pitchFamily="18" charset="0"/>
                            </a:rPr>
                            <m:t>1</m:t>
                          </m:r>
                        </m:num>
                        <m:den>
                          <m:r>
                            <a:rPr lang="es-CL" sz="2400" i="1">
                              <a:solidFill>
                                <a:srgbClr val="000000"/>
                              </a:solidFill>
                              <a:latin typeface="Cambria Math" panose="02040503050406030204" pitchFamily="18" charset="0"/>
                            </a:rPr>
                            <m:t>𝑚</m:t>
                          </m:r>
                          <m:r>
                            <a:rPr lang="es-CL" sz="2400" i="1">
                              <a:solidFill>
                                <a:srgbClr val="000000"/>
                              </a:solidFill>
                              <a:latin typeface="Cambria Math" panose="02040503050406030204" pitchFamily="18" charset="0"/>
                            </a:rPr>
                            <m:t> </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𝑜</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m:t>
                              </m:r>
                              <m:r>
                                <a:rPr lang="es-CL" sz="2400" i="1">
                                  <a:solidFill>
                                    <a:srgbClr val="000000"/>
                                  </a:solidFill>
                                  <a:latin typeface="Cambria Math" panose="02040503050406030204" pitchFamily="18" charset="0"/>
                                </a:rPr>
                                <m:t> </m:t>
                              </m:r>
                            </m:e>
                          </m:rad>
                          <m:r>
                            <a:rPr lang="es-CL" sz="2400" i="1">
                              <a:solidFill>
                                <a:srgbClr val="000000"/>
                              </a:solidFill>
                              <a:latin typeface="Cambria Math" panose="02040503050406030204" pitchFamily="18" charset="0"/>
                            </a:rPr>
                            <m:t> </m:t>
                          </m:r>
                        </m:den>
                      </m:f>
                      <m:nary>
                        <m:naryPr>
                          <m:limLoc m:val="undOvr"/>
                          <m:ctrlPr>
                            <a:rPr lang="es-CL" sz="2400" i="1">
                              <a:solidFill>
                                <a:srgbClr val="000000"/>
                              </a:solidFill>
                              <a:latin typeface="Cambria Math" panose="02040503050406030204" pitchFamily="18" charset="0"/>
                            </a:rPr>
                          </m:ctrlPr>
                        </m:naryPr>
                        <m:sub>
                          <m:r>
                            <a:rPr lang="es-MX" sz="2400" i="1">
                              <a:solidFill>
                                <a:srgbClr val="000000"/>
                              </a:solidFill>
                              <a:latin typeface="Cambria Math" panose="02040503050406030204" pitchFamily="18" charset="0"/>
                            </a:rPr>
                            <m:t>h</m:t>
                          </m:r>
                        </m:sub>
                        <m:sup>
                          <m:sSub>
                            <m:sSubPr>
                              <m:ctrlPr>
                                <a:rPr lang="es-CL" sz="2400" i="1">
                                  <a:solidFill>
                                    <a:srgbClr val="000000"/>
                                  </a:solidFill>
                                  <a:latin typeface="Cambria Math" panose="02040503050406030204" pitchFamily="18" charset="0"/>
                                </a:rPr>
                              </m:ctrlPr>
                            </m:sSubPr>
                            <m:e>
                              <m:r>
                                <a:rPr lang="es-MX" sz="2400" i="1">
                                  <a:solidFill>
                                    <a:srgbClr val="000000"/>
                                  </a:solidFill>
                                  <a:latin typeface="Cambria Math" panose="02040503050406030204" pitchFamily="18" charset="0"/>
                                </a:rPr>
                                <m:t>h</m:t>
                              </m:r>
                            </m:e>
                            <m:sub>
                              <m:r>
                                <a:rPr lang="es-MX" sz="2400" i="1">
                                  <a:solidFill>
                                    <a:srgbClr val="000000"/>
                                  </a:solidFill>
                                  <a:latin typeface="Cambria Math" panose="02040503050406030204" pitchFamily="18" charset="0"/>
                                </a:rPr>
                                <m:t>0</m:t>
                              </m:r>
                            </m:sub>
                          </m:sSub>
                        </m:sup>
                        <m:e>
                          <m:sSub>
                            <m:sSubPr>
                              <m:ctrlPr>
                                <a:rPr lang="es-CL" sz="2400" i="1">
                                  <a:solidFill>
                                    <a:srgbClr val="000000"/>
                                  </a:solidFill>
                                  <a:latin typeface="Cambria Math" panose="02040503050406030204" pitchFamily="18" charset="0"/>
                                </a:rPr>
                              </m:ctrlPr>
                            </m:sSubPr>
                            <m:e>
                              <m:r>
                                <m:rPr>
                                  <m:sty m:val="p"/>
                                </m:rPr>
                                <a:rPr lang="es-CL" sz="2400" i="1">
                                  <a:solidFill>
                                    <a:srgbClr val="000000"/>
                                  </a:solidFill>
                                  <a:latin typeface="Cambria Math" panose="02040503050406030204" pitchFamily="18" charset="0"/>
                                </a:rPr>
                                <m:t>Ω</m:t>
                              </m:r>
                            </m:e>
                            <m:sub>
                              <m:r>
                                <a:rPr lang="es-CL" sz="2400" i="1">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𝑧</m:t>
                              </m:r>
                              <m:r>
                                <a:rPr lang="es-CL" sz="2400" i="1">
                                  <a:solidFill>
                                    <a:srgbClr val="000000"/>
                                  </a:solidFill>
                                  <a:latin typeface="Cambria Math" panose="02040503050406030204" pitchFamily="18" charset="0"/>
                                </a:rPr>
                                <m:t>)</m:t>
                              </m:r>
                            </m:sub>
                          </m:sSub>
                          <m:r>
                            <a:rPr lang="es-CL" sz="2400" i="1">
                              <a:solidFill>
                                <a:srgbClr val="000000"/>
                              </a:solidFill>
                              <a:latin typeface="Cambria Math" panose="02040503050406030204" pitchFamily="18" charset="0"/>
                            </a:rPr>
                            <m:t> </m:t>
                          </m:r>
                          <m:sSup>
                            <m:sSupPr>
                              <m:ctrlPr>
                                <a:rPr lang="es-CL" sz="2400" i="1">
                                  <a:solidFill>
                                    <a:srgbClr val="000000"/>
                                  </a:solidFill>
                                  <a:latin typeface="Cambria Math" panose="02040503050406030204" pitchFamily="18" charset="0"/>
                                </a:rPr>
                              </m:ctrlPr>
                            </m:sSupPr>
                            <m:e>
                              <m:r>
                                <a:rPr lang="es-CL" sz="2400" i="1">
                                  <a:solidFill>
                                    <a:srgbClr val="000000"/>
                                  </a:solidFill>
                                  <a:latin typeface="Cambria Math" panose="02040503050406030204" pitchFamily="18" charset="0"/>
                                </a:rPr>
                                <m:t>𝑧</m:t>
                              </m:r>
                            </m:e>
                            <m:sup>
                              <m:r>
                                <a:rPr lang="es-CL" sz="2400" i="1">
                                  <a:solidFill>
                                    <a:srgbClr val="000000"/>
                                  </a:solidFill>
                                  <a:latin typeface="Cambria Math" panose="02040503050406030204" pitchFamily="18" charset="0"/>
                                </a:rPr>
                                <m:t>−1/2</m:t>
                              </m:r>
                            </m:sup>
                          </m:sSup>
                          <m:r>
                            <a:rPr lang="es-CL" sz="2400" i="1">
                              <a:solidFill>
                                <a:srgbClr val="000000"/>
                              </a:solidFill>
                              <a:latin typeface="Cambria Math" panose="02040503050406030204" pitchFamily="18" charset="0"/>
                            </a:rPr>
                            <m:t>𝑑𝑧</m:t>
                          </m:r>
                        </m:e>
                      </m:nary>
                    </m:oMath>
                  </m:oMathPara>
                </a14:m>
                <a:endParaRPr lang="es-CL" sz="2400" dirty="0"/>
              </a:p>
            </p:txBody>
          </p:sp>
        </mc:Choice>
        <mc:Fallback xmlns="">
          <p:sp>
            <p:nvSpPr>
              <p:cNvPr id="20505" name="Object 25"/>
              <p:cNvSpPr txBox="1">
                <a:spLocks noRot="1" noChangeAspect="1" noMove="1" noResize="1" noEditPoints="1" noAdjustHandles="1" noChangeArrowheads="1" noChangeShapeType="1" noTextEdit="1"/>
              </p:cNvSpPr>
              <p:nvPr/>
            </p:nvSpPr>
            <p:spPr bwMode="auto">
              <a:xfrm>
                <a:off x="7603753" y="4128444"/>
                <a:ext cx="4425819" cy="1460799"/>
              </a:xfrm>
              <a:prstGeom prst="rect">
                <a:avLst/>
              </a:prstGeom>
              <a:blipFill>
                <a:blip r:embed="rId9"/>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0504" name="Object 24"/>
              <p:cNvSpPr txBox="1"/>
              <p:nvPr/>
            </p:nvSpPr>
            <p:spPr bwMode="auto">
              <a:xfrm>
                <a:off x="6929340" y="5525021"/>
                <a:ext cx="4359944" cy="991855"/>
              </a:xfrm>
              <a:prstGeom prst="rect">
                <a:avLst/>
              </a:prstGeom>
              <a:solidFill>
                <a:srgbClr val="FFFF00"/>
              </a:solidFill>
              <a:ln w="9525">
                <a:solidFill>
                  <a:srgbClr val="FF0000"/>
                </a:solid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s-CL" sz="2400" i="1">
                          <a:solidFill>
                            <a:srgbClr val="000000"/>
                          </a:solidFill>
                          <a:latin typeface="Cambria Math" panose="02040503050406030204" pitchFamily="18" charset="0"/>
                        </a:rPr>
                        <m:t>𝑇</m:t>
                      </m:r>
                      <m:r>
                        <a:rPr lang="es-CL" sz="2400" i="1">
                          <a:solidFill>
                            <a:srgbClr val="000000"/>
                          </a:solidFill>
                          <a:latin typeface="Cambria Math" panose="02040503050406030204" pitchFamily="18" charset="0"/>
                        </a:rPr>
                        <m:t>=</m:t>
                      </m:r>
                      <m:f>
                        <m:fPr>
                          <m:ctrlPr>
                            <a:rPr lang="es-CL" sz="2400" i="1">
                              <a:solidFill>
                                <a:srgbClr val="000000"/>
                              </a:solidFill>
                              <a:latin typeface="Cambria Math" panose="02040503050406030204" pitchFamily="18" charset="0"/>
                            </a:rPr>
                          </m:ctrlPr>
                        </m:fPr>
                        <m:num>
                          <m:r>
                            <a:rPr lang="es-CL" sz="2400" i="1">
                              <a:solidFill>
                                <a:srgbClr val="000000"/>
                              </a:solidFill>
                              <a:latin typeface="Cambria Math" panose="02040503050406030204" pitchFamily="18" charset="0"/>
                            </a:rPr>
                            <m:t>2</m:t>
                          </m:r>
                          <m:r>
                            <m:rPr>
                              <m:sty m:val="p"/>
                            </m:rPr>
                            <a:rPr lang="es-CL" sz="2400" i="1">
                              <a:solidFill>
                                <a:srgbClr val="000000"/>
                              </a:solidFill>
                              <a:latin typeface="Cambria Math" panose="02040503050406030204" pitchFamily="18" charset="0"/>
                            </a:rPr>
                            <m:t>Ω</m:t>
                          </m:r>
                        </m:num>
                        <m:den>
                          <m:r>
                            <a:rPr lang="es-CL" sz="2400" i="1">
                              <a:solidFill>
                                <a:srgbClr val="000000"/>
                              </a:solidFill>
                              <a:latin typeface="Cambria Math" panose="02040503050406030204" pitchFamily="18" charset="0"/>
                            </a:rPr>
                            <m:t>𝑚</m:t>
                          </m:r>
                          <m:r>
                            <a:rPr lang="es-CL" sz="2400" i="1">
                              <a:solidFill>
                                <a:srgbClr val="000000"/>
                              </a:solidFill>
                              <a:latin typeface="Cambria Math" panose="02040503050406030204" pitchFamily="18" charset="0"/>
                            </a:rPr>
                            <m:t> </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𝑜</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m:t>
                              </m:r>
                              <m:r>
                                <a:rPr lang="es-CL" sz="2400" i="1">
                                  <a:solidFill>
                                    <a:srgbClr val="000000"/>
                                  </a:solidFill>
                                  <a:latin typeface="Cambria Math" panose="02040503050406030204" pitchFamily="18" charset="0"/>
                                </a:rPr>
                                <m:t> </m:t>
                              </m:r>
                            </m:e>
                          </m:rad>
                          <m:r>
                            <a:rPr lang="es-CL" sz="2400" i="1">
                              <a:solidFill>
                                <a:srgbClr val="000000"/>
                              </a:solidFill>
                              <a:latin typeface="Cambria Math" panose="02040503050406030204" pitchFamily="18" charset="0"/>
                            </a:rPr>
                            <m:t> </m:t>
                          </m:r>
                        </m:den>
                      </m:f>
                      <m:d>
                        <m:dPr>
                          <m:ctrlPr>
                            <a:rPr lang="es-CL" sz="2400" i="1">
                              <a:solidFill>
                                <a:srgbClr val="000000"/>
                              </a:solidFill>
                              <a:latin typeface="Cambria Math" panose="02040503050406030204" pitchFamily="18" charset="0"/>
                            </a:rPr>
                          </m:ctrlPr>
                        </m:dPr>
                        <m:e>
                          <m:sSup>
                            <m:sSupPr>
                              <m:ctrlPr>
                                <a:rPr lang="es-CL" sz="2400" i="1">
                                  <a:solidFill>
                                    <a:srgbClr val="000000"/>
                                  </a:solidFill>
                                  <a:latin typeface="Cambria Math" panose="02040503050406030204" pitchFamily="18" charset="0"/>
                                </a:rPr>
                              </m:ctrlPr>
                            </m:sSupPr>
                            <m:e>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h</m:t>
                                  </m:r>
                                </m:e>
                                <m:sub>
                                  <m:r>
                                    <a:rPr lang="es-CL" sz="2400" i="1">
                                      <a:solidFill>
                                        <a:srgbClr val="000000"/>
                                      </a:solidFill>
                                      <a:latin typeface="Cambria Math" panose="02040503050406030204" pitchFamily="18" charset="0"/>
                                    </a:rPr>
                                    <m:t>𝑜</m:t>
                                  </m:r>
                                </m:sub>
                              </m:sSub>
                            </m:e>
                            <m:sup>
                              <m:r>
                                <a:rPr lang="es-CL" sz="2400" i="1">
                                  <a:solidFill>
                                    <a:srgbClr val="000000"/>
                                  </a:solidFill>
                                  <a:latin typeface="Cambria Math" panose="02040503050406030204" pitchFamily="18" charset="0"/>
                                </a:rPr>
                                <m:t>1/2</m:t>
                              </m:r>
                            </m:sup>
                          </m:sSup>
                          <m:r>
                            <a:rPr lang="es-CL" sz="2400" i="1">
                              <a:solidFill>
                                <a:srgbClr val="000000"/>
                              </a:solidFill>
                              <a:latin typeface="Cambria Math" panose="02040503050406030204" pitchFamily="18" charset="0"/>
                            </a:rPr>
                            <m:t>−</m:t>
                          </m:r>
                          <m:sSup>
                            <m:sSupPr>
                              <m:ctrlPr>
                                <a:rPr lang="es-CL" sz="2400" i="1">
                                  <a:solidFill>
                                    <a:srgbClr val="000000"/>
                                  </a:solidFill>
                                  <a:latin typeface="Cambria Math" panose="02040503050406030204" pitchFamily="18" charset="0"/>
                                </a:rPr>
                              </m:ctrlPr>
                            </m:sSupPr>
                            <m:e>
                              <m:r>
                                <a:rPr lang="es-CL" sz="2400" i="1">
                                  <a:solidFill>
                                    <a:srgbClr val="000000"/>
                                  </a:solidFill>
                                  <a:latin typeface="Cambria Math" panose="02040503050406030204" pitchFamily="18" charset="0"/>
                                </a:rPr>
                                <m:t>h</m:t>
                              </m:r>
                            </m:e>
                            <m:sup>
                              <m:r>
                                <a:rPr lang="es-CL" sz="2400" i="1">
                                  <a:solidFill>
                                    <a:srgbClr val="000000"/>
                                  </a:solidFill>
                                  <a:latin typeface="Cambria Math" panose="02040503050406030204" pitchFamily="18" charset="0"/>
                                </a:rPr>
                                <m:t>1/2</m:t>
                              </m:r>
                            </m:sup>
                          </m:sSup>
                        </m:e>
                      </m:d>
                    </m:oMath>
                  </m:oMathPara>
                </a14:m>
                <a:endParaRPr lang="es-CL" sz="2400" dirty="0"/>
              </a:p>
            </p:txBody>
          </p:sp>
        </mc:Choice>
        <mc:Fallback xmlns="">
          <p:sp>
            <p:nvSpPr>
              <p:cNvPr id="20504" name="Object 24"/>
              <p:cNvSpPr txBox="1">
                <a:spLocks noRot="1" noChangeAspect="1" noMove="1" noResize="1" noEditPoints="1" noAdjustHandles="1" noChangeArrowheads="1" noChangeShapeType="1" noTextEdit="1"/>
              </p:cNvSpPr>
              <p:nvPr/>
            </p:nvSpPr>
            <p:spPr bwMode="auto">
              <a:xfrm>
                <a:off x="6929340" y="5525021"/>
                <a:ext cx="4359944" cy="991855"/>
              </a:xfrm>
              <a:prstGeom prst="rect">
                <a:avLst/>
              </a:prstGeom>
              <a:blipFill>
                <a:blip r:embed="rId10"/>
                <a:stretch>
                  <a:fillRect/>
                </a:stretch>
              </a:blipFill>
              <a:ln w="9525">
                <a:solidFill>
                  <a:srgbClr val="FF0000"/>
                </a:solidFill>
                <a:miter lim="800000"/>
                <a:headEnd/>
                <a:tailEnd/>
              </a:ln>
            </p:spPr>
            <p:txBody>
              <a:bodyPr/>
              <a:lstStyle/>
              <a:p>
                <a:r>
                  <a:rPr lang="es-AR">
                    <a:noFill/>
                  </a:rPr>
                  <a:t> </a:t>
                </a:r>
              </a:p>
            </p:txBody>
          </p:sp>
        </mc:Fallback>
      </mc:AlternateContent>
      <p:sp>
        <p:nvSpPr>
          <p:cNvPr id="20513" name="Rectangle 3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19" name="Rectangle 39"/>
          <p:cNvSpPr>
            <a:spLocks noChangeArrowheads="1"/>
          </p:cNvSpPr>
          <p:nvPr/>
        </p:nvSpPr>
        <p:spPr bwMode="auto">
          <a:xfrm>
            <a:off x="6096000" y="4492109"/>
            <a:ext cx="4572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S"/>
          </a:p>
        </p:txBody>
      </p:sp>
      <p:sp>
        <p:nvSpPr>
          <p:cNvPr id="38" name="37 CuadroTexto"/>
          <p:cNvSpPr txBox="1"/>
          <p:nvPr/>
        </p:nvSpPr>
        <p:spPr>
          <a:xfrm>
            <a:off x="5679768" y="110469"/>
            <a:ext cx="5114848" cy="523220"/>
          </a:xfrm>
          <a:prstGeom prst="rect">
            <a:avLst/>
          </a:prstGeom>
          <a:noFill/>
        </p:spPr>
        <p:txBody>
          <a:bodyPr wrap="square" rtlCol="0">
            <a:spAutoFit/>
          </a:bodyPr>
          <a:lstStyle/>
          <a:p>
            <a:r>
              <a:rPr lang="es-CL" sz="2800" b="1" dirty="0">
                <a:solidFill>
                  <a:srgbClr val="0070C0"/>
                </a:solidFill>
              </a:rPr>
              <a:t>Tiempo de vaciado: Orificio libre</a:t>
            </a:r>
            <a:endParaRPr lang="es-ES" sz="2800" b="1" dirty="0">
              <a:solidFill>
                <a:srgbClr val="0070C0"/>
              </a:solidFill>
            </a:endParaRPr>
          </a:p>
        </p:txBody>
      </p:sp>
      <p:sp>
        <p:nvSpPr>
          <p:cNvPr id="39" name="38 CuadroTexto"/>
          <p:cNvSpPr txBox="1"/>
          <p:nvPr/>
        </p:nvSpPr>
        <p:spPr>
          <a:xfrm>
            <a:off x="2419433" y="5351618"/>
            <a:ext cx="2346730" cy="461665"/>
          </a:xfrm>
          <a:prstGeom prst="rect">
            <a:avLst/>
          </a:prstGeom>
          <a:noFill/>
        </p:spPr>
        <p:txBody>
          <a:bodyPr wrap="square" rtlCol="0">
            <a:spAutoFit/>
          </a:bodyPr>
          <a:lstStyle/>
          <a:p>
            <a:r>
              <a:rPr lang="es-CL" sz="2400" dirty="0"/>
              <a:t>En un dt</a:t>
            </a:r>
            <a:endParaRPr lang="es-ES" sz="2400" dirty="0"/>
          </a:p>
        </p:txBody>
      </p:sp>
      <p:sp>
        <p:nvSpPr>
          <p:cNvPr id="3" name="CuadroTexto 2">
            <a:extLst>
              <a:ext uri="{FF2B5EF4-FFF2-40B4-BE49-F238E27FC236}">
                <a16:creationId xmlns:a16="http://schemas.microsoft.com/office/drawing/2014/main" id="{DCB0D2BD-1E14-F2A0-E460-75CC47797874}"/>
              </a:ext>
            </a:extLst>
          </p:cNvPr>
          <p:cNvSpPr txBox="1"/>
          <p:nvPr/>
        </p:nvSpPr>
        <p:spPr>
          <a:xfrm>
            <a:off x="357225" y="2616055"/>
            <a:ext cx="5230718" cy="707886"/>
          </a:xfrm>
          <a:prstGeom prst="rect">
            <a:avLst/>
          </a:prstGeom>
          <a:noFill/>
        </p:spPr>
        <p:txBody>
          <a:bodyPr wrap="square">
            <a:spAutoFit/>
          </a:bodyPr>
          <a:lstStyle/>
          <a:p>
            <a:pPr fontAlgn="base">
              <a:spcBef>
                <a:spcPct val="0"/>
              </a:spcBef>
              <a:spcAft>
                <a:spcPct val="0"/>
              </a:spcAft>
            </a:pPr>
            <a:r>
              <a:rPr lang="es-CL" sz="2000" dirty="0">
                <a:solidFill>
                  <a:srgbClr val="17365D"/>
                </a:solidFill>
                <a:latin typeface="Calibri" pitchFamily="34" charset="0"/>
                <a:ea typeface="Calibri" pitchFamily="34" charset="0"/>
                <a:cs typeface="Times New Roman" pitchFamily="18" charset="0"/>
              </a:rPr>
              <a:t>Qe = caudal de entrada </a:t>
            </a:r>
          </a:p>
          <a:p>
            <a:pPr fontAlgn="base">
              <a:spcBef>
                <a:spcPct val="0"/>
              </a:spcBef>
              <a:spcAft>
                <a:spcPct val="0"/>
              </a:spcAft>
            </a:pPr>
            <a:r>
              <a:rPr lang="es-CL" sz="2000" dirty="0">
                <a:solidFill>
                  <a:srgbClr val="17365D"/>
                </a:solidFill>
                <a:latin typeface="Calibri" pitchFamily="34" charset="0"/>
                <a:ea typeface="Calibri" pitchFamily="34" charset="0"/>
                <a:cs typeface="Times New Roman" pitchFamily="18" charset="0"/>
              </a:rPr>
              <a:t>Qs caudal de salida </a:t>
            </a:r>
            <a:endParaRPr lang="es-CL" sz="2000" dirty="0">
              <a:latin typeface="Arial" pitchFamily="34" charset="0"/>
              <a:cs typeface="Arial" pitchFamily="34" charset="0"/>
            </a:endParaRPr>
          </a:p>
        </p:txBody>
      </p:sp>
      <p:sp>
        <p:nvSpPr>
          <p:cNvPr id="4" name="CuadroTexto 3">
            <a:extLst>
              <a:ext uri="{FF2B5EF4-FFF2-40B4-BE49-F238E27FC236}">
                <a16:creationId xmlns:a16="http://schemas.microsoft.com/office/drawing/2014/main" id="{21CAEE8C-07EF-4E37-42AE-F0F1EFFAECC9}"/>
              </a:ext>
            </a:extLst>
          </p:cNvPr>
          <p:cNvSpPr txBox="1"/>
          <p:nvPr/>
        </p:nvSpPr>
        <p:spPr>
          <a:xfrm>
            <a:off x="384244" y="3263028"/>
            <a:ext cx="4730754" cy="707886"/>
          </a:xfrm>
          <a:prstGeom prst="rect">
            <a:avLst/>
          </a:prstGeom>
          <a:noFill/>
        </p:spPr>
        <p:txBody>
          <a:bodyPr wrap="square">
            <a:spAutoFit/>
          </a:bodyPr>
          <a:lstStyle/>
          <a:p>
            <a:pPr fontAlgn="base">
              <a:spcBef>
                <a:spcPct val="0"/>
              </a:spcBef>
              <a:spcAft>
                <a:spcPct val="0"/>
              </a:spcAft>
            </a:pPr>
            <a:r>
              <a:rPr lang="es-CL" sz="2000" dirty="0">
                <a:solidFill>
                  <a:srgbClr val="17365D"/>
                </a:solidFill>
                <a:latin typeface="Calibri" pitchFamily="34" charset="0"/>
                <a:ea typeface="Calibri" pitchFamily="34" charset="0"/>
                <a:cs typeface="Times New Roman" pitchFamily="18" charset="0"/>
              </a:rPr>
              <a:t>h</a:t>
            </a:r>
            <a:r>
              <a:rPr lang="es-CL" sz="1300" dirty="0">
                <a:solidFill>
                  <a:srgbClr val="17365D"/>
                </a:solidFill>
                <a:latin typeface="Calibri" pitchFamily="34" charset="0"/>
                <a:ea typeface="Calibri" pitchFamily="34" charset="0"/>
                <a:cs typeface="Times New Roman" pitchFamily="18" charset="0"/>
              </a:rPr>
              <a:t>0</a:t>
            </a:r>
            <a:r>
              <a:rPr lang="es-CL" sz="2000" dirty="0">
                <a:solidFill>
                  <a:srgbClr val="17365D"/>
                </a:solidFill>
                <a:latin typeface="Calibri" pitchFamily="34" charset="0"/>
                <a:ea typeface="Calibri" pitchFamily="34" charset="0"/>
                <a:cs typeface="Times New Roman" pitchFamily="18" charset="0"/>
              </a:rPr>
              <a:t> = carga hidráulica inicial </a:t>
            </a:r>
          </a:p>
          <a:p>
            <a:pPr fontAlgn="base">
              <a:spcBef>
                <a:spcPct val="0"/>
              </a:spcBef>
              <a:spcAft>
                <a:spcPct val="0"/>
              </a:spcAft>
            </a:pPr>
            <a:r>
              <a:rPr lang="es-CL" sz="2000" dirty="0">
                <a:solidFill>
                  <a:srgbClr val="17365D"/>
                </a:solidFill>
                <a:latin typeface="Calibri" pitchFamily="34" charset="0"/>
                <a:ea typeface="Calibri" pitchFamily="34" charset="0"/>
                <a:cs typeface="Times New Roman" pitchFamily="18" charset="0"/>
              </a:rPr>
              <a:t>h = carga hidráulica en t variable</a:t>
            </a:r>
            <a:endParaRPr lang="es-CL" sz="20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 name="Object 32">
                <a:extLst>
                  <a:ext uri="{FF2B5EF4-FFF2-40B4-BE49-F238E27FC236}">
                    <a16:creationId xmlns:a16="http://schemas.microsoft.com/office/drawing/2014/main" id="{74C5C4D5-CCE5-C007-41E5-DAF2BD513916}"/>
                  </a:ext>
                </a:extLst>
              </p:cNvPr>
              <p:cNvSpPr txBox="1"/>
              <p:nvPr/>
            </p:nvSpPr>
            <p:spPr bwMode="auto">
              <a:xfrm>
                <a:off x="2485215" y="4758035"/>
                <a:ext cx="2907495" cy="720194"/>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s-CL" sz="2400" i="1" smtClean="0">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𝑄</m:t>
                          </m:r>
                        </m:e>
                        <m:sub>
                          <m:r>
                            <a:rPr lang="es-CL" sz="2400" i="1">
                              <a:solidFill>
                                <a:srgbClr val="000000"/>
                              </a:solidFill>
                              <a:latin typeface="Cambria Math" panose="02040503050406030204" pitchFamily="18" charset="0"/>
                            </a:rPr>
                            <m:t>𝑠</m:t>
                          </m:r>
                        </m:sub>
                      </m:sSub>
                      <m:r>
                        <a:rPr lang="es-CL" sz="2400" i="1">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𝑚</m:t>
                      </m:r>
                      <m:r>
                        <a:rPr lang="es-CL" sz="2400" i="1">
                          <a:solidFill>
                            <a:srgbClr val="000000"/>
                          </a:solidFill>
                          <a:latin typeface="Cambria Math" panose="02040503050406030204" pitchFamily="18" charset="0"/>
                        </a:rPr>
                        <m:t> </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𝑜</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m:t>
                          </m:r>
                          <m:r>
                            <a:rPr lang="es-ES" sz="2400" b="0" i="1" smtClean="0">
                              <a:solidFill>
                                <a:srgbClr val="000000"/>
                              </a:solidFill>
                              <a:latin typeface="Cambria Math" panose="02040503050406030204" pitchFamily="18" charset="0"/>
                            </a:rPr>
                            <m:t> </m:t>
                          </m:r>
                          <m:r>
                            <a:rPr lang="es-ES" sz="2400" b="0" i="1" smtClean="0">
                              <a:solidFill>
                                <a:srgbClr val="000000"/>
                              </a:solidFill>
                              <a:latin typeface="Cambria Math" panose="02040503050406030204" pitchFamily="18" charset="0"/>
                            </a:rPr>
                            <m:t>𝑧</m:t>
                          </m:r>
                        </m:e>
                      </m:rad>
                    </m:oMath>
                  </m:oMathPara>
                </a14:m>
                <a:endParaRPr lang="es-CL" sz="2400" dirty="0"/>
              </a:p>
            </p:txBody>
          </p:sp>
        </mc:Choice>
        <mc:Fallback xmlns="">
          <p:sp>
            <p:nvSpPr>
              <p:cNvPr id="5" name="Object 32">
                <a:extLst>
                  <a:ext uri="{FF2B5EF4-FFF2-40B4-BE49-F238E27FC236}">
                    <a16:creationId xmlns:a16="http://schemas.microsoft.com/office/drawing/2014/main" id="{74C5C4D5-CCE5-C007-41E5-DAF2BD513916}"/>
                  </a:ext>
                </a:extLst>
              </p:cNvPr>
              <p:cNvSpPr txBox="1">
                <a:spLocks noRot="1" noChangeAspect="1" noMove="1" noResize="1" noEditPoints="1" noAdjustHandles="1" noChangeArrowheads="1" noChangeShapeType="1" noTextEdit="1"/>
              </p:cNvSpPr>
              <p:nvPr/>
            </p:nvSpPr>
            <p:spPr bwMode="auto">
              <a:xfrm>
                <a:off x="2485215" y="4758035"/>
                <a:ext cx="2907495" cy="720194"/>
              </a:xfrm>
              <a:prstGeom prst="rect">
                <a:avLst/>
              </a:prstGeom>
              <a:blipFill>
                <a:blip r:embed="rId11"/>
                <a:stretch>
                  <a:fillRect/>
                </a:stretch>
              </a:blipFill>
            </p:spPr>
            <p:txBody>
              <a:bodyPr/>
              <a:lstStyle/>
              <a:p>
                <a:r>
                  <a:rPr lang="es-AR">
                    <a:noFill/>
                  </a:rPr>
                  <a:t> </a:t>
                </a:r>
              </a:p>
            </p:txBody>
          </p:sp>
        </mc:Fallback>
      </mc:AlternateContent>
      <p:sp>
        <p:nvSpPr>
          <p:cNvPr id="6" name="38 CuadroTexto">
            <a:extLst>
              <a:ext uri="{FF2B5EF4-FFF2-40B4-BE49-F238E27FC236}">
                <a16:creationId xmlns:a16="http://schemas.microsoft.com/office/drawing/2014/main" id="{A7897E76-2E65-1933-7CA0-95E6E579A40D}"/>
              </a:ext>
            </a:extLst>
          </p:cNvPr>
          <p:cNvSpPr txBox="1"/>
          <p:nvPr/>
        </p:nvSpPr>
        <p:spPr>
          <a:xfrm>
            <a:off x="295545" y="3888096"/>
            <a:ext cx="2346730" cy="461665"/>
          </a:xfrm>
          <a:prstGeom prst="rect">
            <a:avLst/>
          </a:prstGeom>
          <a:noFill/>
        </p:spPr>
        <p:txBody>
          <a:bodyPr wrap="square" rtlCol="0">
            <a:spAutoFit/>
          </a:bodyPr>
          <a:lstStyle/>
          <a:p>
            <a:r>
              <a:rPr lang="es-CL" sz="2400" dirty="0"/>
              <a:t>En un tiempo t</a:t>
            </a:r>
            <a:endParaRPr lang="es-ES" sz="2400" dirty="0"/>
          </a:p>
        </p:txBody>
      </p:sp>
      <p:sp>
        <p:nvSpPr>
          <p:cNvPr id="8" name="CuadroTexto 7">
            <a:extLst>
              <a:ext uri="{FF2B5EF4-FFF2-40B4-BE49-F238E27FC236}">
                <a16:creationId xmlns:a16="http://schemas.microsoft.com/office/drawing/2014/main" id="{DF10B8C0-9EC2-0C9A-6341-AE9F5571BF70}"/>
              </a:ext>
            </a:extLst>
          </p:cNvPr>
          <p:cNvSpPr txBox="1"/>
          <p:nvPr/>
        </p:nvSpPr>
        <p:spPr>
          <a:xfrm>
            <a:off x="5587943" y="699068"/>
            <a:ext cx="5884053" cy="430887"/>
          </a:xfrm>
          <a:prstGeom prst="rect">
            <a:avLst/>
          </a:prstGeom>
          <a:noFill/>
        </p:spPr>
        <p:txBody>
          <a:bodyPr wrap="square">
            <a:spAutoFit/>
          </a:bodyPr>
          <a:lstStyle/>
          <a:p>
            <a:r>
              <a:rPr lang="es-CL" sz="2200" dirty="0">
                <a:solidFill>
                  <a:srgbClr val="17365D"/>
                </a:solidFill>
                <a:latin typeface="Calibri" pitchFamily="34" charset="0"/>
                <a:ea typeface="Calibri" pitchFamily="34" charset="0"/>
                <a:cs typeface="Times New Roman" pitchFamily="18" charset="0"/>
              </a:rPr>
              <a:t>Si Qe = 0 se produce un descenso en el depósito</a:t>
            </a:r>
            <a:endParaRPr lang="es-AR" sz="2200" dirty="0"/>
          </a:p>
        </p:txBody>
      </p:sp>
      <p:sp>
        <p:nvSpPr>
          <p:cNvPr id="10" name="CuadroTexto 9">
            <a:extLst>
              <a:ext uri="{FF2B5EF4-FFF2-40B4-BE49-F238E27FC236}">
                <a16:creationId xmlns:a16="http://schemas.microsoft.com/office/drawing/2014/main" id="{E72C8414-EF2E-E4A4-7B58-59D3512708F7}"/>
              </a:ext>
            </a:extLst>
          </p:cNvPr>
          <p:cNvSpPr txBox="1"/>
          <p:nvPr/>
        </p:nvSpPr>
        <p:spPr>
          <a:xfrm>
            <a:off x="5587943" y="1652703"/>
            <a:ext cx="6096000" cy="646331"/>
          </a:xfrm>
          <a:prstGeom prst="rect">
            <a:avLst/>
          </a:prstGeom>
          <a:noFill/>
        </p:spPr>
        <p:txBody>
          <a:bodyPr wrap="square">
            <a:spAutoFit/>
          </a:bodyPr>
          <a:lstStyle/>
          <a:p>
            <a:pPr algn="l"/>
            <a:r>
              <a:rPr lang="es-ES" sz="1800" b="0" i="0" u="none" strike="noStrike" baseline="0" dirty="0">
                <a:latin typeface="Arial" panose="020B0604020202020204" pitchFamily="34" charset="0"/>
              </a:rPr>
              <a:t>Si el caudal de entrada es nulo, el volumen egresado por el orificio es igual a la variación de volumen en el depósito</a:t>
            </a:r>
            <a:endParaRPr lang="es-AR" dirty="0"/>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F839F013-5C2E-5F45-5862-3A41814BB5E2}"/>
                  </a:ext>
                </a:extLst>
              </p:cNvPr>
              <p:cNvSpPr txBox="1"/>
              <p:nvPr/>
            </p:nvSpPr>
            <p:spPr>
              <a:xfrm>
                <a:off x="5225735" y="5780262"/>
                <a:ext cx="1620336" cy="430887"/>
              </a:xfrm>
              <a:prstGeom prst="rect">
                <a:avLst/>
              </a:prstGeom>
              <a:noFill/>
            </p:spPr>
            <p:txBody>
              <a:bodyPr wrap="square">
                <a:spAutoFit/>
              </a:bodyPr>
              <a:lstStyle/>
              <a:p>
                <a:r>
                  <a:rPr lang="es-CL" sz="2200" dirty="0">
                    <a:solidFill>
                      <a:srgbClr val="17365D"/>
                    </a:solidFill>
                    <a:latin typeface="Calibri" pitchFamily="34" charset="0"/>
                    <a:ea typeface="Calibri" pitchFamily="34" charset="0"/>
                    <a:cs typeface="Times New Roman" pitchFamily="18" charset="0"/>
                  </a:rPr>
                  <a:t>Si </a:t>
                </a:r>
                <a14:m>
                  <m:oMath xmlns:m="http://schemas.openxmlformats.org/officeDocument/2006/math">
                    <m:r>
                      <a:rPr lang="es-CL" sz="2200" i="1" dirty="0" smtClean="0">
                        <a:solidFill>
                          <a:srgbClr val="17365D"/>
                        </a:solidFill>
                        <a:latin typeface="Cambria Math" panose="02040503050406030204" pitchFamily="18" charset="0"/>
                        <a:ea typeface="Cambria Math" panose="02040503050406030204" pitchFamily="18" charset="0"/>
                        <a:cs typeface="Times New Roman" pitchFamily="18" charset="0"/>
                      </a:rPr>
                      <m:t>𝜔</m:t>
                    </m:r>
                  </m:oMath>
                </a14:m>
                <a:r>
                  <a:rPr lang="es-CL" sz="2200" dirty="0">
                    <a:solidFill>
                      <a:srgbClr val="17365D"/>
                    </a:solidFill>
                    <a:latin typeface="Calibri" pitchFamily="34" charset="0"/>
                    <a:ea typeface="Calibri" pitchFamily="34" charset="0"/>
                    <a:cs typeface="Times New Roman" pitchFamily="18" charset="0"/>
                  </a:rPr>
                  <a:t>= cte</a:t>
                </a:r>
                <a:endParaRPr lang="es-AR" sz="2200" dirty="0"/>
              </a:p>
            </p:txBody>
          </p:sp>
        </mc:Choice>
        <mc:Fallback xmlns="">
          <p:sp>
            <p:nvSpPr>
              <p:cNvPr id="2" name="CuadroTexto 1">
                <a:extLst>
                  <a:ext uri="{FF2B5EF4-FFF2-40B4-BE49-F238E27FC236}">
                    <a16:creationId xmlns:a16="http://schemas.microsoft.com/office/drawing/2014/main" id="{F839F013-5C2E-5F45-5862-3A41814BB5E2}"/>
                  </a:ext>
                </a:extLst>
              </p:cNvPr>
              <p:cNvSpPr txBox="1">
                <a:spLocks noRot="1" noChangeAspect="1" noMove="1" noResize="1" noEditPoints="1" noAdjustHandles="1" noChangeArrowheads="1" noChangeShapeType="1" noTextEdit="1"/>
              </p:cNvSpPr>
              <p:nvPr/>
            </p:nvSpPr>
            <p:spPr>
              <a:xfrm>
                <a:off x="5225735" y="5780262"/>
                <a:ext cx="1620336" cy="430887"/>
              </a:xfrm>
              <a:prstGeom prst="rect">
                <a:avLst/>
              </a:prstGeom>
              <a:blipFill>
                <a:blip r:embed="rId12"/>
                <a:stretch>
                  <a:fillRect l="-4887" t="-9859" b="-28169"/>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5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5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50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50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50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50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50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2" grpId="0"/>
      <p:bldP spid="20511" grpId="0"/>
      <p:bldP spid="20510" grpId="0"/>
      <p:bldP spid="20509" grpId="0"/>
      <p:bldP spid="20508" grpId="0"/>
      <p:bldP spid="20507" grpId="0"/>
      <p:bldP spid="20506" grpId="0"/>
      <p:bldP spid="20505" grpId="0"/>
      <p:bldP spid="20504" grpId="0" animBg="1"/>
      <p:bldP spid="39" grpId="0"/>
      <p:bldP spid="5" grpId="0"/>
      <p:bldP spid="6" grpId="0"/>
      <p:bldP spid="8"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43372" y="137384"/>
            <a:ext cx="11305256" cy="1785104"/>
          </a:xfrm>
          <a:prstGeom prst="rect">
            <a:avLst/>
          </a:prstGeom>
          <a:noFill/>
        </p:spPr>
        <p:txBody>
          <a:bodyPr wrap="square" rtlCol="0">
            <a:spAutoFit/>
          </a:bodyPr>
          <a:lstStyle/>
          <a:p>
            <a:r>
              <a:rPr lang="es-AR" sz="2200" b="1" dirty="0"/>
              <a:t>Ejercicio 3</a:t>
            </a:r>
          </a:p>
          <a:p>
            <a:pPr algn="just"/>
            <a:r>
              <a:rPr lang="es-AR" sz="2200" dirty="0"/>
              <a:t>Un depósito cilíndrico de 1,2 m de diámetro contiene agua, cerca del fondo se coloca un tubo corto liso de 7,5 cm de diámetro, 30 cm de largo y bordes redondeados. ¿Cuánto tiempo tardará en bajar el nivel de agua de 1,8 m a 1,2 m por encima del tubo? Adoptar un coeficiente C de Chezy igual a 50.</a:t>
            </a:r>
            <a:endParaRPr lang="es-ES" sz="2200" dirty="0"/>
          </a:p>
        </p:txBody>
      </p:sp>
      <p:sp>
        <p:nvSpPr>
          <p:cNvPr id="4" name="3 CuadroTexto"/>
          <p:cNvSpPr txBox="1"/>
          <p:nvPr/>
        </p:nvSpPr>
        <p:spPr>
          <a:xfrm>
            <a:off x="6600056" y="2454962"/>
            <a:ext cx="2214578" cy="461665"/>
          </a:xfrm>
          <a:prstGeom prst="rect">
            <a:avLst/>
          </a:prstGeom>
          <a:noFill/>
        </p:spPr>
        <p:txBody>
          <a:bodyPr wrap="square" rtlCol="0">
            <a:spAutoFit/>
          </a:bodyPr>
          <a:lstStyle/>
          <a:p>
            <a:r>
              <a:rPr lang="es-CL" sz="2400" u="sng" dirty="0"/>
              <a:t>Cálculo de m</a:t>
            </a:r>
            <a:endParaRPr lang="es-ES" sz="2400" u="sng" dirty="0"/>
          </a:p>
        </p:txBody>
      </p:sp>
      <p:sp>
        <p:nvSpPr>
          <p:cNvPr id="21507"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1508" name="Rectangle 4"/>
          <p:cNvSpPr>
            <a:spLocks noChangeArrowheads="1"/>
          </p:cNvSpPr>
          <p:nvPr/>
        </p:nvSpPr>
        <p:spPr bwMode="auto">
          <a:xfrm>
            <a:off x="1524001" y="6344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S">
              <a:latin typeface="Arial" pitchFamily="34" charset="0"/>
              <a:cs typeface="Arial" pitchFamily="34" charset="0"/>
            </a:endParaRPr>
          </a:p>
        </p:txBody>
      </p:sp>
      <p:sp>
        <p:nvSpPr>
          <p:cNvPr id="21510" name="Rectangle 6"/>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1511" name="Rectangle 7"/>
          <p:cNvSpPr>
            <a:spLocks noChangeArrowheads="1"/>
          </p:cNvSpPr>
          <p:nvPr/>
        </p:nvSpPr>
        <p:spPr bwMode="auto">
          <a:xfrm>
            <a:off x="1524001" y="6344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S">
              <a:latin typeface="Arial" pitchFamily="34" charset="0"/>
              <a:cs typeface="Arial" pitchFamily="34" charset="0"/>
            </a:endParaRPr>
          </a:p>
        </p:txBody>
      </p:sp>
      <p:pic>
        <p:nvPicPr>
          <p:cNvPr id="21513" name="Picture 9"/>
          <p:cNvPicPr>
            <a:picLocks noChangeAspect="1" noChangeArrowheads="1"/>
          </p:cNvPicPr>
          <p:nvPr/>
        </p:nvPicPr>
        <p:blipFill>
          <a:blip r:embed="rId2"/>
          <a:srcRect l="25125" t="-14754" r="23302" b="11475"/>
          <a:stretch>
            <a:fillRect/>
          </a:stretch>
        </p:blipFill>
        <p:spPr bwMode="auto">
          <a:xfrm>
            <a:off x="623392" y="1780971"/>
            <a:ext cx="5179338" cy="929625"/>
          </a:xfrm>
          <a:prstGeom prst="rect">
            <a:avLst/>
          </a:prstGeom>
          <a:noFill/>
          <a:ln w="9525">
            <a:noFill/>
            <a:miter lim="800000"/>
            <a:headEnd/>
            <a:tailEnd/>
          </a:ln>
          <a:effectLst/>
        </p:spPr>
      </p:pic>
      <p:sp>
        <p:nvSpPr>
          <p:cNvPr id="21515" name="Rectangle 11"/>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1514" name="Picture 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8115" y="3802638"/>
            <a:ext cx="4909891" cy="851531"/>
          </a:xfrm>
          <a:prstGeom prst="rect">
            <a:avLst/>
          </a:prstGeom>
          <a:noFill/>
        </p:spPr>
      </p:pic>
      <p:sp>
        <p:nvSpPr>
          <p:cNvPr id="21516" name="Rectangle 12"/>
          <p:cNvSpPr>
            <a:spLocks noChangeArrowheads="1"/>
          </p:cNvSpPr>
          <p:nvPr/>
        </p:nvSpPr>
        <p:spPr bwMode="auto">
          <a:xfrm>
            <a:off x="1524001" y="7202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S">
              <a:latin typeface="Arial" pitchFamily="34" charset="0"/>
              <a:cs typeface="Arial" pitchFamily="34" charset="0"/>
            </a:endParaRPr>
          </a:p>
        </p:txBody>
      </p:sp>
      <p:sp>
        <p:nvSpPr>
          <p:cNvPr id="21518" name="Rectangle 14"/>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1517" name="Picture 13"/>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882159" y="5026247"/>
            <a:ext cx="4050315" cy="428393"/>
          </a:xfrm>
          <a:prstGeom prst="rect">
            <a:avLst/>
          </a:prstGeom>
          <a:noFill/>
        </p:spPr>
      </p:pic>
      <p:sp>
        <p:nvSpPr>
          <p:cNvPr id="21519" name="Rectangle 15"/>
          <p:cNvSpPr>
            <a:spLocks noChangeArrowheads="1"/>
          </p:cNvSpPr>
          <p:nvPr/>
        </p:nvSpPr>
        <p:spPr bwMode="auto">
          <a:xfrm>
            <a:off x="1524001" y="482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S">
              <a:latin typeface="Arial" pitchFamily="34" charset="0"/>
              <a:cs typeface="Arial" pitchFamily="34" charset="0"/>
            </a:endParaRPr>
          </a:p>
        </p:txBody>
      </p:sp>
      <p:sp>
        <p:nvSpPr>
          <p:cNvPr id="21521" name="Rectangle 17"/>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1520" name="Picture 16"/>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Lst>
          </a:blip>
          <a:srcRect/>
          <a:stretch>
            <a:fillRect/>
          </a:stretch>
        </p:blipFill>
        <p:spPr bwMode="auto">
          <a:xfrm>
            <a:off x="7269891" y="5454640"/>
            <a:ext cx="3024336" cy="751268"/>
          </a:xfrm>
          <a:prstGeom prst="rect">
            <a:avLst/>
          </a:prstGeom>
          <a:noFill/>
        </p:spPr>
      </p:pic>
      <p:sp>
        <p:nvSpPr>
          <p:cNvPr id="21522" name="Rectangle 18"/>
          <p:cNvSpPr>
            <a:spLocks noChangeArrowheads="1"/>
          </p:cNvSpPr>
          <p:nvPr/>
        </p:nvSpPr>
        <p:spPr bwMode="auto">
          <a:xfrm>
            <a:off x="1524001" y="6440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S">
              <a:latin typeface="Arial" pitchFamily="34" charset="0"/>
              <a:cs typeface="Arial" pitchFamily="34" charset="0"/>
            </a:endParaRPr>
          </a:p>
        </p:txBody>
      </p:sp>
      <p:sp>
        <p:nvSpPr>
          <p:cNvPr id="21524" name="Rectangle 20"/>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1525" name="Rectangle 21"/>
          <p:cNvSpPr>
            <a:spLocks noChangeArrowheads="1"/>
          </p:cNvSpPr>
          <p:nvPr/>
        </p:nvSpPr>
        <p:spPr bwMode="auto">
          <a:xfrm>
            <a:off x="1524001" y="7011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S">
              <a:latin typeface="Arial" pitchFamily="34" charset="0"/>
              <a:cs typeface="Arial" pitchFamily="34" charset="0"/>
            </a:endParaRPr>
          </a:p>
        </p:txBody>
      </p:sp>
      <p:sp>
        <p:nvSpPr>
          <p:cNvPr id="21527" name="Rectangle 2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1528" name="Rectangle 24"/>
          <p:cNvSpPr>
            <a:spLocks noChangeArrowheads="1"/>
          </p:cNvSpPr>
          <p:nvPr/>
        </p:nvSpPr>
        <p:spPr bwMode="auto">
          <a:xfrm>
            <a:off x="1524001" y="882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S">
              <a:latin typeface="Arial" pitchFamily="34" charset="0"/>
              <a:cs typeface="Arial" pitchFamily="34" charset="0"/>
            </a:endParaRPr>
          </a:p>
        </p:txBody>
      </p:sp>
      <p:sp>
        <p:nvSpPr>
          <p:cNvPr id="21530" name="Rectangle 26"/>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1531" name="Rectangle 27"/>
          <p:cNvSpPr>
            <a:spLocks noChangeArrowheads="1"/>
          </p:cNvSpPr>
          <p:nvPr/>
        </p:nvSpPr>
        <p:spPr bwMode="auto">
          <a:xfrm>
            <a:off x="1524001" y="482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S">
              <a:latin typeface="Arial" pitchFamily="34" charset="0"/>
              <a:cs typeface="Arial" pitchFamily="34" charset="0"/>
            </a:endParaRPr>
          </a:p>
        </p:txBody>
      </p:sp>
      <p:sp>
        <p:nvSpPr>
          <p:cNvPr id="21535" name="Rectangle 31"/>
          <p:cNvSpPr>
            <a:spLocks noChangeArrowheads="1"/>
          </p:cNvSpPr>
          <p:nvPr/>
        </p:nvSpPr>
        <p:spPr bwMode="auto">
          <a:xfrm>
            <a:off x="1524001" y="882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S">
              <a:latin typeface="Arial" pitchFamily="34" charset="0"/>
              <a:cs typeface="Arial" pitchFamily="34" charset="0"/>
            </a:endParaRPr>
          </a:p>
        </p:txBody>
      </p:sp>
      <p:grpSp>
        <p:nvGrpSpPr>
          <p:cNvPr id="21536" name="Group 32"/>
          <p:cNvGrpSpPr>
            <a:grpSpLocks/>
          </p:cNvGrpSpPr>
          <p:nvPr/>
        </p:nvGrpSpPr>
        <p:grpSpPr bwMode="auto">
          <a:xfrm>
            <a:off x="9073447" y="1926628"/>
            <a:ext cx="2100664" cy="1727784"/>
            <a:chOff x="7080" y="4845"/>
            <a:chExt cx="2052" cy="1890"/>
          </a:xfrm>
        </p:grpSpPr>
        <p:sp>
          <p:nvSpPr>
            <p:cNvPr id="21537" name="AutoShape 33"/>
            <p:cNvSpPr>
              <a:spLocks noChangeArrowheads="1"/>
            </p:cNvSpPr>
            <p:nvPr/>
          </p:nvSpPr>
          <p:spPr bwMode="auto">
            <a:xfrm>
              <a:off x="7080" y="4845"/>
              <a:ext cx="1605" cy="1890"/>
            </a:xfrm>
            <a:prstGeom prst="can">
              <a:avLst>
                <a:gd name="adj" fmla="val 29439"/>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1538" name="Arc 34"/>
            <p:cNvSpPr>
              <a:spLocks/>
            </p:cNvSpPr>
            <p:nvPr/>
          </p:nvSpPr>
          <p:spPr bwMode="auto">
            <a:xfrm flipV="1">
              <a:off x="7860" y="5400"/>
              <a:ext cx="825"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1539" name="Arc 35"/>
            <p:cNvSpPr>
              <a:spLocks/>
            </p:cNvSpPr>
            <p:nvPr/>
          </p:nvSpPr>
          <p:spPr bwMode="auto">
            <a:xfrm flipH="1" flipV="1">
              <a:off x="7080" y="5400"/>
              <a:ext cx="825"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1540" name="AutoShape 36"/>
            <p:cNvSpPr>
              <a:spLocks noChangeArrowheads="1"/>
            </p:cNvSpPr>
            <p:nvPr/>
          </p:nvSpPr>
          <p:spPr bwMode="auto">
            <a:xfrm rot="5400000">
              <a:off x="8775" y="6150"/>
              <a:ext cx="143" cy="570"/>
            </a:xfrm>
            <a:prstGeom prst="can">
              <a:avLst>
                <a:gd name="adj" fmla="val 9965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C761B78F-F3EE-0081-1B80-3054B553B9F3}"/>
                  </a:ext>
                </a:extLst>
              </p:cNvPr>
              <p:cNvSpPr txBox="1"/>
              <p:nvPr/>
            </p:nvSpPr>
            <p:spPr>
              <a:xfrm>
                <a:off x="718911" y="2790520"/>
                <a:ext cx="4572000" cy="750655"/>
              </a:xfrm>
              <a:prstGeom prst="rect">
                <a:avLst/>
              </a:prstGeom>
              <a:noFill/>
            </p:spPr>
            <p:txBody>
              <a:bodyPr wrap="square">
                <a:spAutoFit/>
              </a:bodyPr>
              <a:lstStyle/>
              <a:p>
                <a14:m>
                  <m:oMath xmlns:m="http://schemas.openxmlformats.org/officeDocument/2006/math">
                    <m:sSub>
                      <m:sSubPr>
                        <m:ctrlPr>
                          <a:rPr lang="es-MX" sz="2400" i="1">
                            <a:latin typeface="Cambria Math" panose="02040503050406030204" pitchFamily="18" charset="0"/>
                          </a:rPr>
                        </m:ctrlPr>
                      </m:sSubPr>
                      <m:e>
                        <m:nary>
                          <m:naryPr>
                            <m:chr m:val="∑"/>
                            <m:subHide m:val="on"/>
                            <m:supHide m:val="on"/>
                            <m:ctrlPr>
                              <a:rPr lang="es-MX" sz="2400" i="1">
                                <a:latin typeface="Cambria Math" panose="02040503050406030204" pitchFamily="18" charset="0"/>
                              </a:rPr>
                            </m:ctrlPr>
                          </m:naryPr>
                          <m:sub/>
                          <m:sup/>
                          <m:e>
                            <m:r>
                              <m:rPr>
                                <m:sty m:val="p"/>
                              </m:rPr>
                              <a:rPr lang="el-GR" sz="2400" i="1">
                                <a:latin typeface="Cambria Math" panose="02040503050406030204" pitchFamily="18" charset="0"/>
                                <a:ea typeface="Cambria Math" panose="02040503050406030204" pitchFamily="18" charset="0"/>
                              </a:rPr>
                              <m:t>λ</m:t>
                            </m:r>
                            <m:r>
                              <a:rPr lang="es-MX" sz="2400" i="1">
                                <a:latin typeface="Cambria Math" panose="02040503050406030204" pitchFamily="18" charset="0"/>
                                <a:ea typeface="Cambria Math" panose="02040503050406030204" pitchFamily="18" charset="0"/>
                              </a:rPr>
                              <m:t>=</m:t>
                            </m:r>
                          </m:e>
                        </m:nary>
                        <m:r>
                          <a:rPr lang="es-MX" sz="2400" i="1">
                            <a:latin typeface="Cambria Math" panose="02040503050406030204" pitchFamily="18" charset="0"/>
                            <a:ea typeface="Cambria Math" panose="02040503050406030204" pitchFamily="18" charset="0"/>
                          </a:rPr>
                          <m:t>𝜆</m:t>
                        </m:r>
                      </m:e>
                      <m:sub>
                        <m:r>
                          <a:rPr lang="es-MX" sz="2400" i="1">
                            <a:latin typeface="Cambria Math" panose="02040503050406030204" pitchFamily="18" charset="0"/>
                          </a:rPr>
                          <m:t>𝑓</m:t>
                        </m:r>
                      </m:sub>
                    </m:sSub>
                    <m:r>
                      <a:rPr lang="es-MX" sz="2400" i="1">
                        <a:latin typeface="Cambria Math" panose="02040503050406030204" pitchFamily="18" charset="0"/>
                      </a:rPr>
                      <m:t>+</m:t>
                    </m:r>
                    <m:sSub>
                      <m:sSubPr>
                        <m:ctrlPr>
                          <a:rPr lang="es-CL"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λ</m:t>
                        </m:r>
                      </m:e>
                      <m:sub>
                        <m:r>
                          <a:rPr lang="es-MX" sz="2400" i="1">
                            <a:latin typeface="Cambria Math" panose="02040503050406030204" pitchFamily="18" charset="0"/>
                          </a:rPr>
                          <m:t>𝑒</m:t>
                        </m:r>
                      </m:sub>
                    </m:sSub>
                    <m:r>
                      <a:rPr lang="es-MX" sz="2400">
                        <a:latin typeface="Cambria Math" panose="02040503050406030204" pitchFamily="18" charset="0"/>
                      </a:rPr>
                      <m:t>=</m:t>
                    </m:r>
                  </m:oMath>
                </a14:m>
                <a:r>
                  <a:rPr lang="es-MX" sz="2400" dirty="0">
                    <a:solidFill>
                      <a:srgbClr val="002060"/>
                    </a:solidFill>
                  </a:rPr>
                  <a:t> </a:t>
                </a:r>
                <a14:m>
                  <m:oMath xmlns:m="http://schemas.openxmlformats.org/officeDocument/2006/math">
                    <m:f>
                      <m:fPr>
                        <m:ctrlPr>
                          <a:rPr lang="es-MX" sz="2400" i="1">
                            <a:solidFill>
                              <a:srgbClr val="002060"/>
                            </a:solidFill>
                            <a:latin typeface="Cambria Math" panose="02040503050406030204" pitchFamily="18" charset="0"/>
                          </a:rPr>
                        </m:ctrlPr>
                      </m:fPr>
                      <m:num>
                        <m:r>
                          <a:rPr lang="es-MX" sz="2400" i="1">
                            <a:solidFill>
                              <a:srgbClr val="002060"/>
                            </a:solidFill>
                            <a:latin typeface="Cambria Math" panose="02040503050406030204" pitchFamily="18" charset="0"/>
                          </a:rPr>
                          <m:t>2</m:t>
                        </m:r>
                        <m:r>
                          <a:rPr lang="es-MX" sz="2400" i="1">
                            <a:solidFill>
                              <a:srgbClr val="002060"/>
                            </a:solidFill>
                            <a:latin typeface="Cambria Math" panose="02040503050406030204" pitchFamily="18" charset="0"/>
                          </a:rPr>
                          <m:t>𝑔</m:t>
                        </m:r>
                      </m:num>
                      <m:den>
                        <m:sSup>
                          <m:sSupPr>
                            <m:ctrlPr>
                              <a:rPr lang="es-MX" sz="2400" i="1">
                                <a:solidFill>
                                  <a:srgbClr val="002060"/>
                                </a:solidFill>
                                <a:latin typeface="Cambria Math" panose="02040503050406030204" pitchFamily="18" charset="0"/>
                              </a:rPr>
                            </m:ctrlPr>
                          </m:sSupPr>
                          <m:e>
                            <m:r>
                              <a:rPr lang="es-MX" sz="2400" i="1">
                                <a:solidFill>
                                  <a:srgbClr val="002060"/>
                                </a:solidFill>
                                <a:latin typeface="Cambria Math" panose="02040503050406030204" pitchFamily="18" charset="0"/>
                              </a:rPr>
                              <m:t>𝐶</m:t>
                            </m:r>
                          </m:e>
                          <m:sup>
                            <m:r>
                              <a:rPr lang="es-MX" sz="2400" i="1">
                                <a:solidFill>
                                  <a:srgbClr val="002060"/>
                                </a:solidFill>
                                <a:latin typeface="Cambria Math" panose="02040503050406030204" pitchFamily="18" charset="0"/>
                              </a:rPr>
                              <m:t>2</m:t>
                            </m:r>
                          </m:sup>
                        </m:sSup>
                        <m:sSub>
                          <m:sSubPr>
                            <m:ctrlPr>
                              <a:rPr lang="es-MX" sz="2400" i="1">
                                <a:solidFill>
                                  <a:srgbClr val="002060"/>
                                </a:solidFill>
                                <a:latin typeface="Cambria Math" panose="02040503050406030204" pitchFamily="18" charset="0"/>
                              </a:rPr>
                            </m:ctrlPr>
                          </m:sSubPr>
                          <m:e>
                            <m:r>
                              <a:rPr lang="es-MX" sz="2400" i="1">
                                <a:solidFill>
                                  <a:srgbClr val="002060"/>
                                </a:solidFill>
                                <a:latin typeface="Cambria Math" panose="02040503050406030204" pitchFamily="18" charset="0"/>
                              </a:rPr>
                              <m:t>𝑅</m:t>
                            </m:r>
                          </m:e>
                          <m:sub>
                            <m:r>
                              <a:rPr lang="es-MX" sz="2400" i="1">
                                <a:solidFill>
                                  <a:srgbClr val="002060"/>
                                </a:solidFill>
                                <a:latin typeface="Cambria Math" panose="02040503050406030204" pitchFamily="18" charset="0"/>
                              </a:rPr>
                              <m:t>𝐻</m:t>
                            </m:r>
                          </m:sub>
                        </m:sSub>
                      </m:den>
                    </m:f>
                    <m:r>
                      <a:rPr lang="es-MX" sz="2400" i="1">
                        <a:solidFill>
                          <a:srgbClr val="002060"/>
                        </a:solidFill>
                        <a:latin typeface="Cambria Math" panose="02040503050406030204" pitchFamily="18" charset="0"/>
                      </a:rPr>
                      <m:t>𝑒</m:t>
                    </m:r>
                    <m:r>
                      <a:rPr lang="es-MX" sz="2400" i="1">
                        <a:solidFill>
                          <a:srgbClr val="002060"/>
                        </a:solidFill>
                        <a:latin typeface="Cambria Math" panose="02040503050406030204" pitchFamily="18" charset="0"/>
                      </a:rPr>
                      <m:t> </m:t>
                    </m:r>
                  </m:oMath>
                </a14:m>
                <a:r>
                  <a:rPr lang="es-CL" sz="2400" dirty="0"/>
                  <a:t>+</a:t>
                </a:r>
                <a14:m>
                  <m:oMath xmlns:m="http://schemas.openxmlformats.org/officeDocument/2006/math">
                    <m:sSup>
                      <m:sSupPr>
                        <m:ctrlPr>
                          <a:rPr lang="es-MX" sz="2400" i="1">
                            <a:latin typeface="Cambria Math" panose="02040503050406030204" pitchFamily="18" charset="0"/>
                          </a:rPr>
                        </m:ctrlPr>
                      </m:sSupPr>
                      <m:e>
                        <m:r>
                          <a:rPr lang="es-MX" sz="2400" i="1">
                            <a:latin typeface="Cambria Math" panose="02040503050406030204" pitchFamily="18" charset="0"/>
                          </a:rPr>
                          <m:t> </m:t>
                        </m:r>
                        <m:d>
                          <m:dPr>
                            <m:ctrlPr>
                              <a:rPr lang="es-MX" sz="2400" i="1">
                                <a:latin typeface="Cambria Math" panose="02040503050406030204" pitchFamily="18" charset="0"/>
                              </a:rPr>
                            </m:ctrlPr>
                          </m:dPr>
                          <m:e>
                            <m:r>
                              <a:rPr lang="es-MX" sz="2400" i="1">
                                <a:latin typeface="Cambria Math" panose="02040503050406030204" pitchFamily="18" charset="0"/>
                              </a:rPr>
                              <m:t>1−</m:t>
                            </m:r>
                            <m:f>
                              <m:fPr>
                                <m:ctrlPr>
                                  <a:rPr lang="es-MX" sz="2400" i="1">
                                    <a:latin typeface="Cambria Math" panose="02040503050406030204" pitchFamily="18" charset="0"/>
                                  </a:rPr>
                                </m:ctrlPr>
                              </m:fPr>
                              <m:num>
                                <m:r>
                                  <a:rPr lang="es-MX" sz="2400" i="1">
                                    <a:latin typeface="Cambria Math" panose="02040503050406030204" pitchFamily="18" charset="0"/>
                                  </a:rPr>
                                  <m:t>1</m:t>
                                </m:r>
                              </m:num>
                              <m:den>
                                <m:r>
                                  <a:rPr lang="es-MX" sz="2400" i="1">
                                    <a:latin typeface="Cambria Math" panose="02040503050406030204" pitchFamily="18" charset="0"/>
                                    <a:ea typeface="Cambria Math" panose="02040503050406030204" pitchFamily="18" charset="0"/>
                                  </a:rPr>
                                  <m:t>𝜇</m:t>
                                </m:r>
                              </m:den>
                            </m:f>
                            <m:r>
                              <a:rPr lang="es-MX" sz="2400" i="1">
                                <a:latin typeface="Cambria Math" panose="02040503050406030204" pitchFamily="18" charset="0"/>
                              </a:rPr>
                              <m:t> </m:t>
                            </m:r>
                          </m:e>
                        </m:d>
                      </m:e>
                      <m:sup>
                        <m:r>
                          <a:rPr lang="es-MX" sz="2400" i="1">
                            <a:latin typeface="Cambria Math" panose="02040503050406030204" pitchFamily="18" charset="0"/>
                          </a:rPr>
                          <m:t>2</m:t>
                        </m:r>
                      </m:sup>
                    </m:sSup>
                  </m:oMath>
                </a14:m>
                <a:endParaRPr lang="es-CL" sz="2400" dirty="0"/>
              </a:p>
            </p:txBody>
          </p:sp>
        </mc:Choice>
        <mc:Fallback xmlns="">
          <p:sp>
            <p:nvSpPr>
              <p:cNvPr id="5" name="CuadroTexto 4">
                <a:extLst>
                  <a:ext uri="{FF2B5EF4-FFF2-40B4-BE49-F238E27FC236}">
                    <a16:creationId xmlns:a16="http://schemas.microsoft.com/office/drawing/2014/main" id="{C761B78F-F3EE-0081-1B80-3054B553B9F3}"/>
                  </a:ext>
                </a:extLst>
              </p:cNvPr>
              <p:cNvSpPr txBox="1">
                <a:spLocks noRot="1" noChangeAspect="1" noMove="1" noResize="1" noEditPoints="1" noAdjustHandles="1" noChangeArrowheads="1" noChangeShapeType="1" noTextEdit="1"/>
              </p:cNvSpPr>
              <p:nvPr/>
            </p:nvSpPr>
            <p:spPr>
              <a:xfrm>
                <a:off x="718911" y="2790520"/>
                <a:ext cx="4572000" cy="750655"/>
              </a:xfrm>
              <a:prstGeom prst="rect">
                <a:avLst/>
              </a:prstGeom>
              <a:blipFill>
                <a:blip r:embed="rId8"/>
                <a:stretch>
                  <a:fillRect b="-1626"/>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7BB027D4-5DF6-8016-3EE0-17CCBCABFDAB}"/>
                  </a:ext>
                </a:extLst>
              </p:cNvPr>
              <p:cNvSpPr txBox="1"/>
              <p:nvPr/>
            </p:nvSpPr>
            <p:spPr>
              <a:xfrm>
                <a:off x="6925128" y="4252366"/>
                <a:ext cx="4248472" cy="94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𝑚</m:t>
                          </m:r>
                        </m:e>
                        <m:sub>
                          <m:r>
                            <a:rPr lang="es-ES" sz="2400" b="0" i="1" smtClean="0">
                              <a:latin typeface="Cambria Math" panose="02040503050406030204" pitchFamily="18" charset="0"/>
                            </a:rPr>
                            <m:t>𝑃𝐺</m:t>
                          </m:r>
                        </m:sub>
                      </m:sSub>
                      <m:r>
                        <a:rPr lang="es-ES" sz="2400" b="0" i="1" smtClean="0">
                          <a:latin typeface="Cambria Math" panose="02040503050406030204" pitchFamily="18" charset="0"/>
                        </a:rPr>
                        <m:t>=</m:t>
                      </m:r>
                      <m:r>
                        <a:rPr lang="es-ES" sz="2400" b="0" i="1" smtClean="0">
                          <a:latin typeface="Cambria Math" panose="02040503050406030204" pitchFamily="18" charset="0"/>
                          <a:ea typeface="Cambria Math" panose="02040503050406030204" pitchFamily="18" charset="0"/>
                        </a:rPr>
                        <m:t>𝜑</m:t>
                      </m:r>
                      <m:r>
                        <a:rPr lang="es-ES" sz="2400" b="0" i="1" smtClean="0">
                          <a:latin typeface="Cambria Math" panose="02040503050406030204" pitchFamily="18" charset="0"/>
                          <a:ea typeface="Cambria Math" panose="02040503050406030204" pitchFamily="18" charset="0"/>
                        </a:rPr>
                        <m:t> </m:t>
                      </m:r>
                      <m:sSub>
                        <m:sSubPr>
                          <m:ctrlPr>
                            <a:rPr lang="es-ES" sz="2400" b="0" i="1" smtClean="0">
                              <a:latin typeface="Cambria Math" panose="02040503050406030204" pitchFamily="18" charset="0"/>
                              <a:ea typeface="Cambria Math" panose="02040503050406030204" pitchFamily="18" charset="0"/>
                            </a:rPr>
                          </m:ctrlPr>
                        </m:sSubPr>
                        <m:e>
                          <m:r>
                            <a:rPr lang="es-ES" sz="2400" i="1">
                              <a:latin typeface="Cambria Math" panose="02040503050406030204" pitchFamily="18" charset="0"/>
                              <a:ea typeface="Cambria Math" panose="02040503050406030204" pitchFamily="18" charset="0"/>
                            </a:rPr>
                            <m:t>𝜇</m:t>
                          </m:r>
                        </m:e>
                        <m:sub>
                          <m:r>
                            <a:rPr lang="es-ES" sz="2400" b="0" i="1" smtClean="0">
                              <a:latin typeface="Cambria Math" panose="02040503050406030204" pitchFamily="18" charset="0"/>
                              <a:ea typeface="Cambria Math" panose="02040503050406030204" pitchFamily="18" charset="0"/>
                            </a:rPr>
                            <m:t>𝑠</m:t>
                          </m:r>
                        </m:sub>
                      </m:sSub>
                      <m:r>
                        <a:rPr lang="es-ES" sz="2400" b="0" i="1" smtClean="0">
                          <a:latin typeface="Cambria Math" panose="02040503050406030204" pitchFamily="18" charset="0"/>
                          <a:ea typeface="Cambria Math" panose="02040503050406030204" pitchFamily="18" charset="0"/>
                        </a:rPr>
                        <m:t>= </m:t>
                      </m:r>
                      <m:f>
                        <m:fPr>
                          <m:ctrlPr>
                            <a:rPr lang="es-ES" sz="2400" b="0" i="1" smtClean="0">
                              <a:latin typeface="Cambria Math" panose="02040503050406030204" pitchFamily="18" charset="0"/>
                              <a:ea typeface="Cambria Math" panose="02040503050406030204" pitchFamily="18" charset="0"/>
                            </a:rPr>
                          </m:ctrlPr>
                        </m:fPr>
                        <m:num>
                          <m:r>
                            <a:rPr lang="es-ES" sz="2400" b="0" i="1" smtClean="0">
                              <a:latin typeface="Cambria Math" panose="02040503050406030204" pitchFamily="18" charset="0"/>
                              <a:ea typeface="Cambria Math" panose="02040503050406030204" pitchFamily="18" charset="0"/>
                            </a:rPr>
                            <m:t>1</m:t>
                          </m:r>
                        </m:num>
                        <m:den>
                          <m:rad>
                            <m:radPr>
                              <m:degHide m:val="on"/>
                              <m:ctrlPr>
                                <a:rPr lang="es-ES" sz="2400" b="0" i="1" smtClean="0">
                                  <a:latin typeface="Cambria Math" panose="02040503050406030204" pitchFamily="18" charset="0"/>
                                  <a:ea typeface="Cambria Math" panose="02040503050406030204" pitchFamily="18" charset="0"/>
                                </a:rPr>
                              </m:ctrlPr>
                            </m:radPr>
                            <m:deg/>
                            <m:e>
                              <m:r>
                                <a:rPr lang="es-ES" sz="2400" b="0" i="1" smtClean="0">
                                  <a:latin typeface="Cambria Math" panose="02040503050406030204" pitchFamily="18" charset="0"/>
                                  <a:ea typeface="Cambria Math" panose="02040503050406030204" pitchFamily="18" charset="0"/>
                                </a:rPr>
                                <m:t>1+</m:t>
                              </m:r>
                              <m:nary>
                                <m:naryPr>
                                  <m:chr m:val="∑"/>
                                  <m:subHide m:val="on"/>
                                  <m:supHide m:val="on"/>
                                  <m:ctrlPr>
                                    <a:rPr lang="es-ES" sz="2400" b="0" i="1" smtClean="0">
                                      <a:latin typeface="Cambria Math" panose="02040503050406030204" pitchFamily="18" charset="0"/>
                                      <a:ea typeface="Cambria Math" panose="02040503050406030204" pitchFamily="18" charset="0"/>
                                    </a:rPr>
                                  </m:ctrlPr>
                                </m:naryPr>
                                <m:sub/>
                                <m:sup/>
                                <m:e>
                                  <m:r>
                                    <a:rPr lang="es-ES" sz="2400" b="0" i="1" smtClean="0">
                                      <a:latin typeface="Cambria Math" panose="02040503050406030204" pitchFamily="18" charset="0"/>
                                      <a:ea typeface="Cambria Math" panose="02040503050406030204" pitchFamily="18" charset="0"/>
                                    </a:rPr>
                                    <m:t>𝜆</m:t>
                                  </m:r>
                                </m:e>
                              </m:nary>
                            </m:e>
                          </m:rad>
                        </m:den>
                      </m:f>
                      <m:r>
                        <a:rPr lang="es-ES" sz="2400" b="0" i="1" smtClean="0">
                          <a:latin typeface="Cambria Math" panose="02040503050406030204" pitchFamily="18" charset="0"/>
                          <a:ea typeface="Cambria Math" panose="02040503050406030204" pitchFamily="18" charset="0"/>
                        </a:rPr>
                        <m:t> 1</m:t>
                      </m:r>
                    </m:oMath>
                  </m:oMathPara>
                </a14:m>
                <a:endParaRPr lang="es-AR" sz="2400" dirty="0"/>
              </a:p>
            </p:txBody>
          </p:sp>
        </mc:Choice>
        <mc:Fallback xmlns="">
          <p:sp>
            <p:nvSpPr>
              <p:cNvPr id="6" name="CuadroTexto 5">
                <a:extLst>
                  <a:ext uri="{FF2B5EF4-FFF2-40B4-BE49-F238E27FC236}">
                    <a16:creationId xmlns:a16="http://schemas.microsoft.com/office/drawing/2014/main" id="{7BB027D4-5DF6-8016-3EE0-17CCBCABFDAB}"/>
                  </a:ext>
                </a:extLst>
              </p:cNvPr>
              <p:cNvSpPr txBox="1">
                <a:spLocks noRot="1" noChangeAspect="1" noMove="1" noResize="1" noEditPoints="1" noAdjustHandles="1" noChangeArrowheads="1" noChangeShapeType="1" noTextEdit="1"/>
              </p:cNvSpPr>
              <p:nvPr/>
            </p:nvSpPr>
            <p:spPr>
              <a:xfrm>
                <a:off x="6925128" y="4252366"/>
                <a:ext cx="4248472" cy="941220"/>
              </a:xfrm>
              <a:prstGeom prst="rect">
                <a:avLst/>
              </a:prstGeom>
              <a:blipFill>
                <a:blip r:embed="rId9"/>
                <a:stretch>
                  <a:fillRect/>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1 CuadroTexto">
            <a:extLst>
              <a:ext uri="{FF2B5EF4-FFF2-40B4-BE49-F238E27FC236}">
                <a16:creationId xmlns:a16="http://schemas.microsoft.com/office/drawing/2014/main" id="{8D936C6F-A3D7-6C88-7523-E51AD1F9433D}"/>
              </a:ext>
            </a:extLst>
          </p:cNvPr>
          <p:cNvSpPr txBox="1"/>
          <p:nvPr/>
        </p:nvSpPr>
        <p:spPr>
          <a:xfrm>
            <a:off x="767408" y="332656"/>
            <a:ext cx="2214578" cy="461665"/>
          </a:xfrm>
          <a:prstGeom prst="rect">
            <a:avLst/>
          </a:prstGeom>
          <a:noFill/>
        </p:spPr>
        <p:txBody>
          <a:bodyPr wrap="square" rtlCol="0">
            <a:spAutoFit/>
          </a:bodyPr>
          <a:lstStyle/>
          <a:p>
            <a:r>
              <a:rPr lang="es-CL" sz="2400" u="sng" dirty="0"/>
              <a:t>Cálculo de T</a:t>
            </a:r>
            <a:endParaRPr lang="es-ES" sz="2400" u="sng"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869653AC-5E49-03DB-93E5-2DC0DF3B4994}"/>
                  </a:ext>
                </a:extLst>
              </p:cNvPr>
              <p:cNvSpPr txBox="1"/>
              <p:nvPr/>
            </p:nvSpPr>
            <p:spPr>
              <a:xfrm>
                <a:off x="695986" y="2598310"/>
                <a:ext cx="4572000" cy="94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L" sz="2400" i="1" smtClean="0">
                          <a:solidFill>
                            <a:srgbClr val="000000"/>
                          </a:solidFill>
                          <a:latin typeface="Cambria Math" panose="02040503050406030204" pitchFamily="18" charset="0"/>
                        </a:rPr>
                        <m:t>𝑇</m:t>
                      </m:r>
                      <m:r>
                        <a:rPr lang="es-CL" sz="2400" i="1" smtClean="0">
                          <a:solidFill>
                            <a:srgbClr val="000000"/>
                          </a:solidFill>
                          <a:latin typeface="Cambria Math" panose="02040503050406030204" pitchFamily="18" charset="0"/>
                        </a:rPr>
                        <m:t>=</m:t>
                      </m:r>
                      <m:f>
                        <m:fPr>
                          <m:ctrlPr>
                            <a:rPr lang="es-CL" sz="2400" i="1">
                              <a:solidFill>
                                <a:srgbClr val="000000"/>
                              </a:solidFill>
                              <a:latin typeface="Cambria Math" panose="02040503050406030204" pitchFamily="18" charset="0"/>
                            </a:rPr>
                          </m:ctrlPr>
                        </m:fPr>
                        <m:num>
                          <m:r>
                            <a:rPr lang="es-ES" sz="2400" b="0" i="1" smtClean="0">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2</m:t>
                          </m:r>
                          <m:r>
                            <m:rPr>
                              <m:sty m:val="p"/>
                            </m:rPr>
                            <a:rPr lang="es-CL" sz="2400" i="1">
                              <a:solidFill>
                                <a:srgbClr val="000000"/>
                              </a:solidFill>
                              <a:latin typeface="Cambria Math" panose="02040503050406030204" pitchFamily="18" charset="0"/>
                            </a:rPr>
                            <m:t>Ω</m:t>
                          </m:r>
                        </m:num>
                        <m:den>
                          <m:r>
                            <a:rPr lang="es-CL" sz="2400" i="1">
                              <a:solidFill>
                                <a:srgbClr val="000000"/>
                              </a:solidFill>
                              <a:latin typeface="Cambria Math" panose="02040503050406030204" pitchFamily="18" charset="0"/>
                            </a:rPr>
                            <m:t>𝑚</m:t>
                          </m:r>
                          <m:r>
                            <a:rPr lang="es-CL" sz="2400" i="1">
                              <a:solidFill>
                                <a:srgbClr val="000000"/>
                              </a:solidFill>
                              <a:latin typeface="Cambria Math" panose="02040503050406030204" pitchFamily="18" charset="0"/>
                            </a:rPr>
                            <m:t> </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𝑜</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m:t>
                              </m:r>
                              <m:r>
                                <a:rPr lang="es-CL" sz="2400" i="1">
                                  <a:solidFill>
                                    <a:srgbClr val="000000"/>
                                  </a:solidFill>
                                  <a:latin typeface="Cambria Math" panose="02040503050406030204" pitchFamily="18" charset="0"/>
                                </a:rPr>
                                <m:t> </m:t>
                              </m:r>
                            </m:e>
                          </m:rad>
                          <m:r>
                            <a:rPr lang="es-CL" sz="2400" i="1">
                              <a:solidFill>
                                <a:srgbClr val="000000"/>
                              </a:solidFill>
                              <a:latin typeface="Cambria Math" panose="02040503050406030204" pitchFamily="18" charset="0"/>
                            </a:rPr>
                            <m:t> </m:t>
                          </m:r>
                        </m:den>
                      </m:f>
                      <m:d>
                        <m:dPr>
                          <m:ctrlPr>
                            <a:rPr lang="es-CL" sz="2400" i="1">
                              <a:solidFill>
                                <a:srgbClr val="000000"/>
                              </a:solidFill>
                              <a:latin typeface="Cambria Math" panose="02040503050406030204" pitchFamily="18" charset="0"/>
                            </a:rPr>
                          </m:ctrlPr>
                        </m:dPr>
                        <m:e>
                          <m:sSup>
                            <m:sSupPr>
                              <m:ctrlPr>
                                <a:rPr lang="es-CL" sz="2400" i="1">
                                  <a:solidFill>
                                    <a:srgbClr val="000000"/>
                                  </a:solidFill>
                                  <a:latin typeface="Cambria Math" panose="02040503050406030204" pitchFamily="18" charset="0"/>
                                </a:rPr>
                              </m:ctrlPr>
                            </m:sSupPr>
                            <m:e>
                              <m:r>
                                <a:rPr lang="es-ES" sz="2400" b="0" i="1" smtClean="0">
                                  <a:solidFill>
                                    <a:srgbClr val="000000"/>
                                  </a:solidFill>
                                  <a:latin typeface="Cambria Math" panose="02040503050406030204" pitchFamily="18" charset="0"/>
                                </a:rPr>
                                <m:t>1,2</m:t>
                              </m:r>
                            </m:e>
                            <m:sup>
                              <m:r>
                                <a:rPr lang="es-CL" sz="2400" i="1">
                                  <a:solidFill>
                                    <a:srgbClr val="000000"/>
                                  </a:solidFill>
                                  <a:latin typeface="Cambria Math" panose="02040503050406030204" pitchFamily="18" charset="0"/>
                                </a:rPr>
                                <m:t>1/2</m:t>
                              </m:r>
                            </m:sup>
                          </m:sSup>
                          <m:r>
                            <a:rPr lang="es-CL" sz="2400" i="1">
                              <a:solidFill>
                                <a:srgbClr val="000000"/>
                              </a:solidFill>
                              <a:latin typeface="Cambria Math" panose="02040503050406030204" pitchFamily="18" charset="0"/>
                            </a:rPr>
                            <m:t>−</m:t>
                          </m:r>
                          <m:sSup>
                            <m:sSupPr>
                              <m:ctrlPr>
                                <a:rPr lang="es-CL" sz="2400" i="1">
                                  <a:solidFill>
                                    <a:srgbClr val="000000"/>
                                  </a:solidFill>
                                  <a:latin typeface="Cambria Math" panose="02040503050406030204" pitchFamily="18" charset="0"/>
                                </a:rPr>
                              </m:ctrlPr>
                            </m:sSupPr>
                            <m:e>
                              <m:r>
                                <a:rPr lang="es-ES" sz="2400" b="0" i="1" smtClean="0">
                                  <a:solidFill>
                                    <a:srgbClr val="000000"/>
                                  </a:solidFill>
                                  <a:latin typeface="Cambria Math" panose="02040503050406030204" pitchFamily="18" charset="0"/>
                                </a:rPr>
                                <m:t>1,8</m:t>
                              </m:r>
                            </m:e>
                            <m:sup>
                              <m:r>
                                <a:rPr lang="es-CL" sz="2400" i="1">
                                  <a:solidFill>
                                    <a:srgbClr val="000000"/>
                                  </a:solidFill>
                                  <a:latin typeface="Cambria Math" panose="02040503050406030204" pitchFamily="18" charset="0"/>
                                </a:rPr>
                                <m:t>1/2</m:t>
                              </m:r>
                            </m:sup>
                          </m:sSup>
                        </m:e>
                      </m:d>
                    </m:oMath>
                  </m:oMathPara>
                </a14:m>
                <a:endParaRPr lang="es-CL" sz="2400" dirty="0"/>
              </a:p>
            </p:txBody>
          </p:sp>
        </mc:Choice>
        <mc:Fallback xmlns="">
          <p:sp>
            <p:nvSpPr>
              <p:cNvPr id="7" name="CuadroTexto 6">
                <a:extLst>
                  <a:ext uri="{FF2B5EF4-FFF2-40B4-BE49-F238E27FC236}">
                    <a16:creationId xmlns:a16="http://schemas.microsoft.com/office/drawing/2014/main" id="{869653AC-5E49-03DB-93E5-2DC0DF3B4994}"/>
                  </a:ext>
                </a:extLst>
              </p:cNvPr>
              <p:cNvSpPr txBox="1">
                <a:spLocks noRot="1" noChangeAspect="1" noMove="1" noResize="1" noEditPoints="1" noAdjustHandles="1" noChangeArrowheads="1" noChangeShapeType="1" noTextEdit="1"/>
              </p:cNvSpPr>
              <p:nvPr/>
            </p:nvSpPr>
            <p:spPr>
              <a:xfrm>
                <a:off x="695986" y="2598310"/>
                <a:ext cx="4572000" cy="941220"/>
              </a:xfrm>
              <a:prstGeom prst="rect">
                <a:avLst/>
              </a:prstGeom>
              <a:blipFill>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49741900-5772-D5A0-FE7B-6F4972A72A8F}"/>
                  </a:ext>
                </a:extLst>
              </p:cNvPr>
              <p:cNvSpPr txBox="1"/>
              <p:nvPr/>
            </p:nvSpPr>
            <p:spPr>
              <a:xfrm>
                <a:off x="662696" y="4060533"/>
                <a:ext cx="7848872" cy="1136786"/>
              </a:xfrm>
              <a:prstGeom prst="rect">
                <a:avLst/>
              </a:prstGeom>
              <a:noFill/>
            </p:spPr>
            <p:txBody>
              <a:bodyPr wrap="square">
                <a:spAutoFit/>
              </a:bodyPr>
              <a:lstStyle/>
              <a:p>
                <a14:m>
                  <m:oMath xmlns:m="http://schemas.openxmlformats.org/officeDocument/2006/math">
                    <m:r>
                      <a:rPr lang="es-CL" sz="2400" i="1">
                        <a:solidFill>
                          <a:srgbClr val="000000"/>
                        </a:solidFill>
                        <a:latin typeface="Cambria Math" panose="02040503050406030204" pitchFamily="18" charset="0"/>
                      </a:rPr>
                      <m:t>𝑇</m:t>
                    </m:r>
                    <m:r>
                      <a:rPr lang="es-CL" sz="2400" i="1">
                        <a:solidFill>
                          <a:srgbClr val="000000"/>
                        </a:solidFill>
                        <a:latin typeface="Cambria Math" panose="02040503050406030204" pitchFamily="18" charset="0"/>
                      </a:rPr>
                      <m:t>=</m:t>
                    </m:r>
                    <m:f>
                      <m:fPr>
                        <m:ctrlPr>
                          <a:rPr lang="es-CL" sz="2400" i="1">
                            <a:solidFill>
                              <a:srgbClr val="000000"/>
                            </a:solidFill>
                            <a:latin typeface="Cambria Math" panose="02040503050406030204" pitchFamily="18" charset="0"/>
                          </a:rPr>
                        </m:ctrlPr>
                      </m:fPr>
                      <m:num>
                        <m:r>
                          <a:rPr lang="es-CL" sz="2400" i="1">
                            <a:solidFill>
                              <a:srgbClr val="000000"/>
                            </a:solidFill>
                            <a:latin typeface="Cambria Math" panose="02040503050406030204" pitchFamily="18" charset="0"/>
                          </a:rPr>
                          <m:t>2</m:t>
                        </m:r>
                        <m:f>
                          <m:fPr>
                            <m:ctrlPr>
                              <a:rPr lang="es-CL" sz="2400" i="1">
                                <a:solidFill>
                                  <a:srgbClr val="000000"/>
                                </a:solidFill>
                                <a:latin typeface="Cambria Math" panose="02040503050406030204" pitchFamily="18" charset="0"/>
                              </a:rPr>
                            </m:ctrlPr>
                          </m:fPr>
                          <m:num>
                            <m:sSup>
                              <m:sSupPr>
                                <m:ctrlPr>
                                  <a:rPr lang="es-CL" sz="2400" i="1">
                                    <a:solidFill>
                                      <a:srgbClr val="000000"/>
                                    </a:solidFill>
                                    <a:latin typeface="Cambria Math" panose="02040503050406030204" pitchFamily="18" charset="0"/>
                                  </a:rPr>
                                </m:ctrlPr>
                              </m:sSupPr>
                              <m:e>
                                <m:d>
                                  <m:dPr>
                                    <m:ctrlPr>
                                      <a:rPr lang="es-CL" sz="2400" i="1">
                                        <a:solidFill>
                                          <a:srgbClr val="000000"/>
                                        </a:solidFill>
                                        <a:latin typeface="Cambria Math" panose="02040503050406030204" pitchFamily="18" charset="0"/>
                                      </a:rPr>
                                    </m:ctrlPr>
                                  </m:dPr>
                                  <m:e>
                                    <m:r>
                                      <a:rPr lang="es-MX" sz="2400" i="1">
                                        <a:solidFill>
                                          <a:srgbClr val="000000"/>
                                        </a:solidFill>
                                        <a:latin typeface="Cambria Math" panose="02040503050406030204" pitchFamily="18" charset="0"/>
                                      </a:rPr>
                                      <m:t>1,2</m:t>
                                    </m:r>
                                    <m:r>
                                      <a:rPr lang="es-MX" sz="2400" i="1">
                                        <a:solidFill>
                                          <a:srgbClr val="000000"/>
                                        </a:solidFill>
                                        <a:latin typeface="Cambria Math" panose="02040503050406030204" pitchFamily="18" charset="0"/>
                                      </a:rPr>
                                      <m:t>𝑚</m:t>
                                    </m:r>
                                  </m:e>
                                </m:d>
                              </m:e>
                              <m:sup>
                                <m:r>
                                  <a:rPr lang="es-MX" sz="2400" i="1">
                                    <a:solidFill>
                                      <a:srgbClr val="000000"/>
                                    </a:solidFill>
                                    <a:latin typeface="Cambria Math" panose="02040503050406030204" pitchFamily="18" charset="0"/>
                                  </a:rPr>
                                  <m:t>2</m:t>
                                </m:r>
                              </m:sup>
                            </m:sSup>
                          </m:num>
                          <m:den>
                            <m:r>
                              <a:rPr lang="es-MX" sz="2400" i="1">
                                <a:solidFill>
                                  <a:srgbClr val="000000"/>
                                </a:solidFill>
                                <a:latin typeface="Cambria Math" panose="02040503050406030204" pitchFamily="18" charset="0"/>
                              </a:rPr>
                              <m:t>4</m:t>
                            </m:r>
                          </m:den>
                        </m:f>
                      </m:num>
                      <m:den>
                        <m:r>
                          <a:rPr lang="es-MX" sz="2400" i="1">
                            <a:solidFill>
                              <a:srgbClr val="000000"/>
                            </a:solidFill>
                            <a:latin typeface="Cambria Math" panose="02040503050406030204" pitchFamily="18" charset="0"/>
                          </a:rPr>
                          <m:t>0,942</m:t>
                        </m:r>
                        <m:r>
                          <a:rPr lang="es-CL" sz="2400" i="1">
                            <a:solidFill>
                              <a:srgbClr val="000000"/>
                            </a:solidFill>
                            <a:latin typeface="Cambria Math" panose="02040503050406030204" pitchFamily="18" charset="0"/>
                          </a:rPr>
                          <m:t> </m:t>
                        </m:r>
                        <m:f>
                          <m:fPr>
                            <m:ctrlPr>
                              <a:rPr lang="es-CL" sz="2400" i="1">
                                <a:solidFill>
                                  <a:srgbClr val="000000"/>
                                </a:solidFill>
                                <a:latin typeface="Cambria Math" panose="02040503050406030204" pitchFamily="18" charset="0"/>
                              </a:rPr>
                            </m:ctrlPr>
                          </m:fPr>
                          <m:num>
                            <m:sSup>
                              <m:sSupPr>
                                <m:ctrlPr>
                                  <a:rPr lang="es-CL" sz="2400" i="1">
                                    <a:solidFill>
                                      <a:srgbClr val="000000"/>
                                    </a:solidFill>
                                    <a:latin typeface="Cambria Math" panose="02040503050406030204" pitchFamily="18" charset="0"/>
                                  </a:rPr>
                                </m:ctrlPr>
                              </m:sSupPr>
                              <m:e>
                                <m:d>
                                  <m:dPr>
                                    <m:ctrlPr>
                                      <a:rPr lang="es-CL" sz="2400" i="1">
                                        <a:solidFill>
                                          <a:srgbClr val="000000"/>
                                        </a:solidFill>
                                        <a:latin typeface="Cambria Math" panose="02040503050406030204" pitchFamily="18" charset="0"/>
                                      </a:rPr>
                                    </m:ctrlPr>
                                  </m:dPr>
                                  <m:e>
                                    <m:r>
                                      <a:rPr lang="es-MX" sz="2400" i="1">
                                        <a:solidFill>
                                          <a:srgbClr val="000000"/>
                                        </a:solidFill>
                                        <a:latin typeface="Cambria Math" panose="02040503050406030204" pitchFamily="18" charset="0"/>
                                      </a:rPr>
                                      <m:t>0,075</m:t>
                                    </m:r>
                                    <m:r>
                                      <a:rPr lang="es-MX" sz="2400" i="1">
                                        <a:solidFill>
                                          <a:srgbClr val="000000"/>
                                        </a:solidFill>
                                        <a:latin typeface="Cambria Math" panose="02040503050406030204" pitchFamily="18" charset="0"/>
                                      </a:rPr>
                                      <m:t>𝑚</m:t>
                                    </m:r>
                                  </m:e>
                                </m:d>
                              </m:e>
                              <m:sup>
                                <m:r>
                                  <a:rPr lang="es-MX" sz="2400" i="1">
                                    <a:solidFill>
                                      <a:srgbClr val="000000"/>
                                    </a:solidFill>
                                    <a:latin typeface="Cambria Math" panose="02040503050406030204" pitchFamily="18" charset="0"/>
                                  </a:rPr>
                                  <m:t>2</m:t>
                                </m:r>
                              </m:sup>
                            </m:sSup>
                          </m:num>
                          <m:den>
                            <m:r>
                              <a:rPr lang="es-MX" sz="2400" i="1">
                                <a:solidFill>
                                  <a:srgbClr val="000000"/>
                                </a:solidFill>
                                <a:latin typeface="Cambria Math" panose="02040503050406030204" pitchFamily="18" charset="0"/>
                              </a:rPr>
                              <m:t>4</m:t>
                            </m:r>
                          </m:den>
                        </m:f>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MX" sz="2400" i="1">
                                <a:solidFill>
                                  <a:srgbClr val="000000"/>
                                </a:solidFill>
                                <a:latin typeface="Cambria Math" panose="02040503050406030204" pitchFamily="18" charset="0"/>
                              </a:rPr>
                              <m:t>9,81 </m:t>
                            </m:r>
                            <m:f>
                              <m:fPr>
                                <m:ctrlPr>
                                  <a:rPr lang="es-MX" sz="2400" i="1">
                                    <a:solidFill>
                                      <a:srgbClr val="000000"/>
                                    </a:solidFill>
                                    <a:latin typeface="Cambria Math" panose="02040503050406030204" pitchFamily="18" charset="0"/>
                                  </a:rPr>
                                </m:ctrlPr>
                              </m:fPr>
                              <m:num>
                                <m:r>
                                  <a:rPr lang="es-MX" sz="2400" i="1">
                                    <a:solidFill>
                                      <a:srgbClr val="000000"/>
                                    </a:solidFill>
                                    <a:latin typeface="Cambria Math" panose="02040503050406030204" pitchFamily="18" charset="0"/>
                                  </a:rPr>
                                  <m:t>𝑚</m:t>
                                </m:r>
                              </m:num>
                              <m:den>
                                <m:sSup>
                                  <m:sSupPr>
                                    <m:ctrlPr>
                                      <a:rPr lang="es-MX" sz="2400" i="1">
                                        <a:solidFill>
                                          <a:srgbClr val="000000"/>
                                        </a:solidFill>
                                        <a:latin typeface="Cambria Math" panose="02040503050406030204" pitchFamily="18" charset="0"/>
                                      </a:rPr>
                                    </m:ctrlPr>
                                  </m:sSupPr>
                                  <m:e>
                                    <m:r>
                                      <a:rPr lang="es-MX" sz="2400" i="1">
                                        <a:solidFill>
                                          <a:srgbClr val="000000"/>
                                        </a:solidFill>
                                        <a:latin typeface="Cambria Math" panose="02040503050406030204" pitchFamily="18" charset="0"/>
                                      </a:rPr>
                                      <m:t>𝑠</m:t>
                                    </m:r>
                                  </m:e>
                                  <m:sup>
                                    <m:r>
                                      <a:rPr lang="es-MX" sz="2400" i="1">
                                        <a:solidFill>
                                          <a:srgbClr val="000000"/>
                                        </a:solidFill>
                                        <a:latin typeface="Cambria Math" panose="02040503050406030204" pitchFamily="18" charset="0"/>
                                      </a:rPr>
                                      <m:t>2</m:t>
                                    </m:r>
                                  </m:sup>
                                </m:sSup>
                              </m:den>
                            </m:f>
                          </m:e>
                        </m:rad>
                        <m:r>
                          <a:rPr lang="es-CL" sz="2400" i="1">
                            <a:solidFill>
                              <a:srgbClr val="000000"/>
                            </a:solidFill>
                            <a:latin typeface="Cambria Math" panose="02040503050406030204" pitchFamily="18" charset="0"/>
                          </a:rPr>
                          <m:t> </m:t>
                        </m:r>
                      </m:den>
                    </m:f>
                    <m:d>
                      <m:dPr>
                        <m:ctrlPr>
                          <a:rPr lang="es-CL" sz="2400" i="1">
                            <a:solidFill>
                              <a:srgbClr val="000000"/>
                            </a:solidFill>
                            <a:latin typeface="Cambria Math" panose="02040503050406030204" pitchFamily="18" charset="0"/>
                          </a:rPr>
                        </m:ctrlPr>
                      </m:dPr>
                      <m:e>
                        <m:sSup>
                          <m:sSupPr>
                            <m:ctrlPr>
                              <a:rPr lang="es-CL" sz="2400" i="1">
                                <a:solidFill>
                                  <a:srgbClr val="000000"/>
                                </a:solidFill>
                                <a:latin typeface="Cambria Math" panose="02040503050406030204" pitchFamily="18" charset="0"/>
                              </a:rPr>
                            </m:ctrlPr>
                          </m:sSupPr>
                          <m:e>
                            <m:r>
                              <a:rPr lang="es-MX" sz="2400" i="1">
                                <a:solidFill>
                                  <a:srgbClr val="000000"/>
                                </a:solidFill>
                                <a:latin typeface="Cambria Math" panose="02040503050406030204" pitchFamily="18" charset="0"/>
                              </a:rPr>
                              <m:t>1,8</m:t>
                            </m:r>
                            <m:r>
                              <a:rPr lang="es-MX" sz="2400" i="1">
                                <a:solidFill>
                                  <a:srgbClr val="000000"/>
                                </a:solidFill>
                                <a:latin typeface="Cambria Math" panose="02040503050406030204" pitchFamily="18" charset="0"/>
                              </a:rPr>
                              <m:t>𝑚</m:t>
                            </m:r>
                          </m:e>
                          <m:sup>
                            <m:r>
                              <a:rPr lang="es-CL" sz="2400" i="1">
                                <a:solidFill>
                                  <a:srgbClr val="000000"/>
                                </a:solidFill>
                                <a:latin typeface="Cambria Math" panose="02040503050406030204" pitchFamily="18" charset="0"/>
                              </a:rPr>
                              <m:t>1/2</m:t>
                            </m:r>
                          </m:sup>
                        </m:sSup>
                        <m:r>
                          <a:rPr lang="es-CL" sz="2400" i="1">
                            <a:solidFill>
                              <a:srgbClr val="000000"/>
                            </a:solidFill>
                            <a:latin typeface="Cambria Math" panose="02040503050406030204" pitchFamily="18" charset="0"/>
                          </a:rPr>
                          <m:t>−</m:t>
                        </m:r>
                        <m:sSup>
                          <m:sSupPr>
                            <m:ctrlPr>
                              <a:rPr lang="es-CL" sz="2400" i="1">
                                <a:solidFill>
                                  <a:srgbClr val="000000"/>
                                </a:solidFill>
                                <a:latin typeface="Cambria Math" panose="02040503050406030204" pitchFamily="18" charset="0"/>
                              </a:rPr>
                            </m:ctrlPr>
                          </m:sSupPr>
                          <m:e>
                            <m:r>
                              <a:rPr lang="es-MX" sz="2400" i="1">
                                <a:solidFill>
                                  <a:srgbClr val="000000"/>
                                </a:solidFill>
                                <a:latin typeface="Cambria Math" panose="02040503050406030204" pitchFamily="18" charset="0"/>
                              </a:rPr>
                              <m:t>1,2</m:t>
                            </m:r>
                            <m:r>
                              <a:rPr lang="es-MX" sz="2400" i="1">
                                <a:solidFill>
                                  <a:srgbClr val="000000"/>
                                </a:solidFill>
                                <a:latin typeface="Cambria Math" panose="02040503050406030204" pitchFamily="18" charset="0"/>
                              </a:rPr>
                              <m:t>𝑚</m:t>
                            </m:r>
                          </m:e>
                          <m:sup>
                            <m:r>
                              <a:rPr lang="es-CL" sz="2400" i="1">
                                <a:solidFill>
                                  <a:srgbClr val="000000"/>
                                </a:solidFill>
                                <a:latin typeface="Cambria Math" panose="02040503050406030204" pitchFamily="18" charset="0"/>
                              </a:rPr>
                              <m:t>1/2</m:t>
                            </m:r>
                          </m:sup>
                        </m:sSup>
                      </m:e>
                    </m:d>
                  </m:oMath>
                </a14:m>
                <a:r>
                  <a:rPr lang="es-CL" sz="2400" dirty="0"/>
                  <a:t>=30,2 s</a:t>
                </a:r>
              </a:p>
            </p:txBody>
          </p:sp>
        </mc:Choice>
        <mc:Fallback xmlns="">
          <p:sp>
            <p:nvSpPr>
              <p:cNvPr id="8" name="CuadroTexto 7">
                <a:extLst>
                  <a:ext uri="{FF2B5EF4-FFF2-40B4-BE49-F238E27FC236}">
                    <a16:creationId xmlns:a16="http://schemas.microsoft.com/office/drawing/2014/main" id="{49741900-5772-D5A0-FE7B-6F4972A72A8F}"/>
                  </a:ext>
                </a:extLst>
              </p:cNvPr>
              <p:cNvSpPr txBox="1">
                <a:spLocks noRot="1" noChangeAspect="1" noMove="1" noResize="1" noEditPoints="1" noAdjustHandles="1" noChangeArrowheads="1" noChangeShapeType="1" noTextEdit="1"/>
              </p:cNvSpPr>
              <p:nvPr/>
            </p:nvSpPr>
            <p:spPr>
              <a:xfrm>
                <a:off x="662696" y="4060533"/>
                <a:ext cx="7848872" cy="1136786"/>
              </a:xfrm>
              <a:prstGeom prst="rect">
                <a:avLst/>
              </a:prstGeom>
              <a:blipFill>
                <a:blip r:embed="rId3"/>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020DA7A-48D0-3912-DA7A-D61BB3E81CEA}"/>
                  </a:ext>
                </a:extLst>
              </p:cNvPr>
              <p:cNvSpPr txBox="1"/>
              <p:nvPr/>
            </p:nvSpPr>
            <p:spPr>
              <a:xfrm>
                <a:off x="7752184" y="5669468"/>
                <a:ext cx="1872208" cy="461665"/>
              </a:xfrm>
              <a:prstGeom prst="rect">
                <a:avLst/>
              </a:prstGeom>
              <a:noFill/>
            </p:spPr>
            <p:txBody>
              <a:bodyPr wrap="square">
                <a:spAutoFit/>
              </a:bodyPr>
              <a:lstStyle/>
              <a:p>
                <a14:m>
                  <m:oMath xmlns:m="http://schemas.openxmlformats.org/officeDocument/2006/math">
                    <m:r>
                      <a:rPr lang="es-CL" sz="2400" b="1" i="1" smtClean="0">
                        <a:solidFill>
                          <a:srgbClr val="FF0000"/>
                        </a:solidFill>
                        <a:latin typeface="Cambria Math" panose="02040503050406030204" pitchFamily="18" charset="0"/>
                      </a:rPr>
                      <m:t>𝑻</m:t>
                    </m:r>
                    <m:r>
                      <a:rPr lang="es-CL" sz="2400" b="1" i="1" smtClean="0">
                        <a:solidFill>
                          <a:srgbClr val="FF0000"/>
                        </a:solidFill>
                        <a:latin typeface="Cambria Math" panose="02040503050406030204" pitchFamily="18" charset="0"/>
                      </a:rPr>
                      <m:t>=</m:t>
                    </m:r>
                  </m:oMath>
                </a14:m>
                <a:r>
                  <a:rPr lang="es-CL" sz="2400" b="1" dirty="0">
                    <a:solidFill>
                      <a:srgbClr val="FF0000"/>
                    </a:solidFill>
                  </a:rPr>
                  <a:t>30,2 s</a:t>
                </a:r>
              </a:p>
            </p:txBody>
          </p:sp>
        </mc:Choice>
        <mc:Fallback xmlns="">
          <p:sp>
            <p:nvSpPr>
              <p:cNvPr id="10" name="CuadroTexto 9">
                <a:extLst>
                  <a:ext uri="{FF2B5EF4-FFF2-40B4-BE49-F238E27FC236}">
                    <a16:creationId xmlns:a16="http://schemas.microsoft.com/office/drawing/2014/main" id="{9020DA7A-48D0-3912-DA7A-D61BB3E81CEA}"/>
                  </a:ext>
                </a:extLst>
              </p:cNvPr>
              <p:cNvSpPr txBox="1">
                <a:spLocks noRot="1" noChangeAspect="1" noMove="1" noResize="1" noEditPoints="1" noAdjustHandles="1" noChangeArrowheads="1" noChangeShapeType="1" noTextEdit="1"/>
              </p:cNvSpPr>
              <p:nvPr/>
            </p:nvSpPr>
            <p:spPr>
              <a:xfrm>
                <a:off x="7752184" y="5669468"/>
                <a:ext cx="1872208" cy="461665"/>
              </a:xfrm>
              <a:prstGeom prst="rect">
                <a:avLst/>
              </a:prstGeom>
              <a:blipFill>
                <a:blip r:embed="rId4"/>
                <a:stretch>
                  <a:fillRect l="-977" t="-10526" b="-28947"/>
                </a:stretch>
              </a:blipFill>
            </p:spPr>
            <p:txBody>
              <a:bodyPr/>
              <a:lstStyle/>
              <a:p>
                <a:r>
                  <a:rPr lang="es-AR">
                    <a:noFill/>
                  </a:rPr>
                  <a:t> </a:t>
                </a:r>
              </a:p>
            </p:txBody>
          </p:sp>
        </mc:Fallback>
      </mc:AlternateContent>
      <p:sp>
        <p:nvSpPr>
          <p:cNvPr id="2" name="CuadroTexto 1">
            <a:extLst>
              <a:ext uri="{FF2B5EF4-FFF2-40B4-BE49-F238E27FC236}">
                <a16:creationId xmlns:a16="http://schemas.microsoft.com/office/drawing/2014/main" id="{FBFCD2E3-0502-5F51-42FE-FC02998DA4C7}"/>
              </a:ext>
            </a:extLst>
          </p:cNvPr>
          <p:cNvSpPr txBox="1"/>
          <p:nvPr/>
        </p:nvSpPr>
        <p:spPr>
          <a:xfrm>
            <a:off x="5831751" y="1188532"/>
            <a:ext cx="6096000" cy="646331"/>
          </a:xfrm>
          <a:prstGeom prst="rect">
            <a:avLst/>
          </a:prstGeom>
          <a:noFill/>
        </p:spPr>
        <p:txBody>
          <a:bodyPr wrap="square">
            <a:spAutoFit/>
          </a:bodyPr>
          <a:lstStyle/>
          <a:p>
            <a:pPr algn="l"/>
            <a:r>
              <a:rPr lang="es-ES" sz="1800" b="0" i="0" u="none" strike="noStrike" baseline="0" dirty="0">
                <a:latin typeface="Arial" panose="020B0604020202020204" pitchFamily="34" charset="0"/>
              </a:rPr>
              <a:t>Si el depósito es cilíndrico la sección es constante sale fuera de la integral</a:t>
            </a:r>
            <a:endParaRPr lang="es-AR" dirty="0"/>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C011C4F8-FD43-5A20-936A-F5F8FE4857F1}"/>
                  </a:ext>
                </a:extLst>
              </p:cNvPr>
              <p:cNvSpPr txBox="1"/>
              <p:nvPr/>
            </p:nvSpPr>
            <p:spPr>
              <a:xfrm>
                <a:off x="270653" y="1000395"/>
                <a:ext cx="5040560" cy="10252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L" sz="2400" i="1" smtClean="0">
                          <a:solidFill>
                            <a:srgbClr val="000000"/>
                          </a:solidFill>
                          <a:latin typeface="Cambria Math" panose="02040503050406030204" pitchFamily="18" charset="0"/>
                        </a:rPr>
                        <m:t>𝑇</m:t>
                      </m:r>
                      <m:r>
                        <a:rPr lang="es-CL" sz="2400" i="1" smtClean="0">
                          <a:solidFill>
                            <a:srgbClr val="000000"/>
                          </a:solidFill>
                          <a:latin typeface="Cambria Math" panose="02040503050406030204" pitchFamily="18" charset="0"/>
                        </a:rPr>
                        <m:t>=</m:t>
                      </m:r>
                      <m:f>
                        <m:fPr>
                          <m:ctrlPr>
                            <a:rPr lang="es-CL" sz="2400" i="1">
                              <a:solidFill>
                                <a:srgbClr val="000000"/>
                              </a:solidFill>
                              <a:latin typeface="Cambria Math" panose="02040503050406030204" pitchFamily="18" charset="0"/>
                            </a:rPr>
                          </m:ctrlPr>
                        </m:fPr>
                        <m:num>
                          <m:r>
                            <a:rPr lang="es-ES" sz="2400" b="0" i="1" smtClean="0">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2</m:t>
                          </m:r>
                          <m:r>
                            <m:rPr>
                              <m:sty m:val="p"/>
                            </m:rPr>
                            <a:rPr lang="es-CL" sz="2400" i="1">
                              <a:solidFill>
                                <a:srgbClr val="000000"/>
                              </a:solidFill>
                              <a:latin typeface="Cambria Math" panose="02040503050406030204" pitchFamily="18" charset="0"/>
                            </a:rPr>
                            <m:t>Ω</m:t>
                          </m:r>
                        </m:num>
                        <m:den>
                          <m:r>
                            <a:rPr lang="es-CL" sz="2400" i="1">
                              <a:solidFill>
                                <a:srgbClr val="000000"/>
                              </a:solidFill>
                              <a:latin typeface="Cambria Math" panose="02040503050406030204" pitchFamily="18" charset="0"/>
                            </a:rPr>
                            <m:t>𝑚</m:t>
                          </m:r>
                          <m:r>
                            <a:rPr lang="es-CL" sz="2400" i="1">
                              <a:solidFill>
                                <a:srgbClr val="000000"/>
                              </a:solidFill>
                              <a:latin typeface="Cambria Math" panose="02040503050406030204" pitchFamily="18" charset="0"/>
                            </a:rPr>
                            <m:t> </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𝑜</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m:t>
                              </m:r>
                              <m:r>
                                <a:rPr lang="es-CL" sz="2400" i="1">
                                  <a:solidFill>
                                    <a:srgbClr val="000000"/>
                                  </a:solidFill>
                                  <a:latin typeface="Cambria Math" panose="02040503050406030204" pitchFamily="18" charset="0"/>
                                </a:rPr>
                                <m:t> </m:t>
                              </m:r>
                            </m:e>
                          </m:rad>
                          <m:r>
                            <a:rPr lang="es-CL" sz="2400" i="1">
                              <a:solidFill>
                                <a:srgbClr val="000000"/>
                              </a:solidFill>
                              <a:latin typeface="Cambria Math" panose="02040503050406030204" pitchFamily="18" charset="0"/>
                            </a:rPr>
                            <m:t> </m:t>
                          </m:r>
                        </m:den>
                      </m:f>
                      <m:nary>
                        <m:naryPr>
                          <m:ctrlPr>
                            <a:rPr lang="es-CL" sz="2400" i="1" smtClean="0">
                              <a:solidFill>
                                <a:srgbClr val="000000"/>
                              </a:solidFill>
                              <a:latin typeface="Cambria Math" panose="02040503050406030204" pitchFamily="18" charset="0"/>
                            </a:rPr>
                          </m:ctrlPr>
                        </m:naryPr>
                        <m:sub>
                          <m:r>
                            <m:rPr>
                              <m:brk m:alnAt="23"/>
                            </m:rPr>
                            <a:rPr lang="es-ES" sz="2400" b="0" i="1" smtClean="0">
                              <a:solidFill>
                                <a:srgbClr val="000000"/>
                              </a:solidFill>
                              <a:latin typeface="Cambria Math" panose="02040503050406030204" pitchFamily="18" charset="0"/>
                            </a:rPr>
                            <m:t>1</m:t>
                          </m:r>
                          <m:r>
                            <a:rPr lang="es-ES" sz="2400" b="0" i="1" smtClean="0">
                              <a:solidFill>
                                <a:srgbClr val="000000"/>
                              </a:solidFill>
                              <a:latin typeface="Cambria Math" panose="02040503050406030204" pitchFamily="18" charset="0"/>
                            </a:rPr>
                            <m:t>,8</m:t>
                          </m:r>
                        </m:sub>
                        <m:sup>
                          <m:r>
                            <a:rPr lang="es-ES" sz="2400" b="0" i="1" smtClean="0">
                              <a:solidFill>
                                <a:srgbClr val="000000"/>
                              </a:solidFill>
                              <a:latin typeface="Cambria Math" panose="02040503050406030204" pitchFamily="18" charset="0"/>
                            </a:rPr>
                            <m:t>1,2</m:t>
                          </m:r>
                        </m:sup>
                        <m:e>
                          <m:sSup>
                            <m:sSupPr>
                              <m:ctrlPr>
                                <a:rPr lang="es-CL" sz="2400" i="1" smtClean="0">
                                  <a:solidFill>
                                    <a:srgbClr val="000000"/>
                                  </a:solidFill>
                                  <a:latin typeface="Cambria Math" panose="02040503050406030204" pitchFamily="18" charset="0"/>
                                </a:rPr>
                              </m:ctrlPr>
                            </m:sSupPr>
                            <m:e>
                              <m:r>
                                <a:rPr lang="es-ES" sz="2400" b="0" i="1" smtClean="0">
                                  <a:solidFill>
                                    <a:srgbClr val="000000"/>
                                  </a:solidFill>
                                  <a:latin typeface="Cambria Math" panose="02040503050406030204" pitchFamily="18" charset="0"/>
                                </a:rPr>
                                <m:t>𝑧</m:t>
                              </m:r>
                            </m:e>
                            <m:sup>
                              <m:r>
                                <a:rPr lang="es-ES" sz="2400" b="0" i="1" smtClean="0">
                                  <a:solidFill>
                                    <a:srgbClr val="000000"/>
                                  </a:solidFill>
                                  <a:latin typeface="Cambria Math" panose="02040503050406030204" pitchFamily="18" charset="0"/>
                                </a:rPr>
                                <m:t>−1/2</m:t>
                              </m:r>
                            </m:sup>
                          </m:sSup>
                        </m:e>
                      </m:nary>
                      <m:r>
                        <a:rPr lang="es-ES" sz="2400" b="0" i="1" smtClean="0">
                          <a:solidFill>
                            <a:srgbClr val="000000"/>
                          </a:solidFill>
                          <a:latin typeface="Cambria Math" panose="02040503050406030204" pitchFamily="18" charset="0"/>
                        </a:rPr>
                        <m:t>𝑑𝑧</m:t>
                      </m:r>
                    </m:oMath>
                  </m:oMathPara>
                </a14:m>
                <a:endParaRPr lang="es-CL" sz="2400" dirty="0"/>
              </a:p>
            </p:txBody>
          </p:sp>
        </mc:Choice>
        <mc:Fallback xmlns="">
          <p:sp>
            <p:nvSpPr>
              <p:cNvPr id="3" name="CuadroTexto 2">
                <a:extLst>
                  <a:ext uri="{FF2B5EF4-FFF2-40B4-BE49-F238E27FC236}">
                    <a16:creationId xmlns:a16="http://schemas.microsoft.com/office/drawing/2014/main" id="{C011C4F8-FD43-5A20-936A-F5F8FE4857F1}"/>
                  </a:ext>
                </a:extLst>
              </p:cNvPr>
              <p:cNvSpPr txBox="1">
                <a:spLocks noRot="1" noChangeAspect="1" noMove="1" noResize="1" noEditPoints="1" noAdjustHandles="1" noChangeArrowheads="1" noChangeShapeType="1" noTextEdit="1"/>
              </p:cNvSpPr>
              <p:nvPr/>
            </p:nvSpPr>
            <p:spPr>
              <a:xfrm>
                <a:off x="270653" y="1000395"/>
                <a:ext cx="5040560" cy="1025281"/>
              </a:xfrm>
              <a:prstGeom prst="rect">
                <a:avLst/>
              </a:prstGeom>
              <a:blipFill>
                <a:blip r:embed="rId5"/>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20194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0" name="Freeform 18"/>
          <p:cNvSpPr>
            <a:spLocks/>
          </p:cNvSpPr>
          <p:nvPr/>
        </p:nvSpPr>
        <p:spPr bwMode="auto">
          <a:xfrm>
            <a:off x="842315" y="437491"/>
            <a:ext cx="3724275" cy="1889125"/>
          </a:xfrm>
          <a:custGeom>
            <a:avLst/>
            <a:gdLst/>
            <a:ahLst/>
            <a:cxnLst>
              <a:cxn ang="0">
                <a:pos x="0" y="525"/>
              </a:cxn>
              <a:cxn ang="0">
                <a:pos x="630" y="1425"/>
              </a:cxn>
              <a:cxn ang="0">
                <a:pos x="1050" y="2205"/>
              </a:cxn>
              <a:cxn ang="0">
                <a:pos x="1440" y="2715"/>
              </a:cxn>
              <a:cxn ang="0">
                <a:pos x="2715" y="2940"/>
              </a:cxn>
              <a:cxn ang="0">
                <a:pos x="3735" y="2775"/>
              </a:cxn>
              <a:cxn ang="0">
                <a:pos x="4680" y="1740"/>
              </a:cxn>
              <a:cxn ang="0">
                <a:pos x="5175" y="330"/>
              </a:cxn>
              <a:cxn ang="0">
                <a:pos x="5865" y="0"/>
              </a:cxn>
            </a:cxnLst>
            <a:rect l="0" t="0" r="r" b="b"/>
            <a:pathLst>
              <a:path w="5865" h="2975">
                <a:moveTo>
                  <a:pt x="0" y="525"/>
                </a:moveTo>
                <a:cubicBezTo>
                  <a:pt x="227" y="835"/>
                  <a:pt x="455" y="1145"/>
                  <a:pt x="630" y="1425"/>
                </a:cubicBezTo>
                <a:cubicBezTo>
                  <a:pt x="805" y="1705"/>
                  <a:pt x="915" y="1990"/>
                  <a:pt x="1050" y="2205"/>
                </a:cubicBezTo>
                <a:cubicBezTo>
                  <a:pt x="1185" y="2420"/>
                  <a:pt x="1162" y="2592"/>
                  <a:pt x="1440" y="2715"/>
                </a:cubicBezTo>
                <a:cubicBezTo>
                  <a:pt x="1718" y="2838"/>
                  <a:pt x="2333" y="2930"/>
                  <a:pt x="2715" y="2940"/>
                </a:cubicBezTo>
                <a:cubicBezTo>
                  <a:pt x="3097" y="2950"/>
                  <a:pt x="3407" y="2975"/>
                  <a:pt x="3735" y="2775"/>
                </a:cubicBezTo>
                <a:cubicBezTo>
                  <a:pt x="4063" y="2575"/>
                  <a:pt x="4440" y="2147"/>
                  <a:pt x="4680" y="1740"/>
                </a:cubicBezTo>
                <a:cubicBezTo>
                  <a:pt x="4920" y="1333"/>
                  <a:pt x="4978" y="620"/>
                  <a:pt x="5175" y="330"/>
                </a:cubicBezTo>
                <a:cubicBezTo>
                  <a:pt x="5372" y="40"/>
                  <a:pt x="5618" y="20"/>
                  <a:pt x="5865"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3569" name="AutoShape 17"/>
          <p:cNvSpPr>
            <a:spLocks noChangeShapeType="1"/>
          </p:cNvSpPr>
          <p:nvPr/>
        </p:nvSpPr>
        <p:spPr bwMode="auto">
          <a:xfrm>
            <a:off x="2518715" y="615290"/>
            <a:ext cx="9525" cy="1123950"/>
          </a:xfrm>
          <a:prstGeom prst="straightConnector1">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3568" name="AutoShape 16"/>
          <p:cNvSpPr>
            <a:spLocks noChangeShapeType="1"/>
          </p:cNvSpPr>
          <p:nvPr/>
        </p:nvSpPr>
        <p:spPr bwMode="auto">
          <a:xfrm>
            <a:off x="2528239" y="2013878"/>
            <a:ext cx="0" cy="346075"/>
          </a:xfrm>
          <a:prstGeom prst="straightConnector1">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3567" name="AutoShape 15"/>
          <p:cNvSpPr>
            <a:spLocks noChangeShapeType="1"/>
          </p:cNvSpPr>
          <p:nvPr/>
        </p:nvSpPr>
        <p:spPr bwMode="auto">
          <a:xfrm>
            <a:off x="1051864" y="1061377"/>
            <a:ext cx="1466850" cy="0"/>
          </a:xfrm>
          <a:prstGeom prst="straightConnector1">
            <a:avLst/>
          </a:prstGeom>
          <a:noFill/>
          <a:ln w="9525">
            <a:solidFill>
              <a:srgbClr val="00B0F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3566" name="AutoShape 14"/>
          <p:cNvSpPr>
            <a:spLocks noChangeShapeType="1"/>
          </p:cNvSpPr>
          <p:nvPr/>
        </p:nvSpPr>
        <p:spPr bwMode="auto">
          <a:xfrm flipV="1">
            <a:off x="2528239" y="1424916"/>
            <a:ext cx="1352550" cy="9525"/>
          </a:xfrm>
          <a:prstGeom prst="straightConnector1">
            <a:avLst/>
          </a:prstGeom>
          <a:noFill/>
          <a:ln w="9525">
            <a:solidFill>
              <a:srgbClr val="00B0F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3565" name="Arc 13"/>
          <p:cNvSpPr>
            <a:spLocks/>
          </p:cNvSpPr>
          <p:nvPr/>
        </p:nvSpPr>
        <p:spPr bwMode="auto">
          <a:xfrm rot="-1918936">
            <a:off x="2404415" y="1966252"/>
            <a:ext cx="257175" cy="1714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B0F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3564" name="Arc 12"/>
          <p:cNvSpPr>
            <a:spLocks/>
          </p:cNvSpPr>
          <p:nvPr/>
        </p:nvSpPr>
        <p:spPr bwMode="auto">
          <a:xfrm rot="2905248" flipV="1">
            <a:off x="2442515" y="1566203"/>
            <a:ext cx="257175" cy="3333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B0F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3563" name="AutoShape 11"/>
          <p:cNvSpPr>
            <a:spLocks noChangeShapeType="1"/>
          </p:cNvSpPr>
          <p:nvPr/>
        </p:nvSpPr>
        <p:spPr bwMode="auto">
          <a:xfrm>
            <a:off x="1690039" y="1894815"/>
            <a:ext cx="1733550" cy="0"/>
          </a:xfrm>
          <a:prstGeom prst="straightConnector1">
            <a:avLst/>
          </a:prstGeom>
          <a:noFill/>
          <a:ln w="28575">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es-ES"/>
          </a:p>
        </p:txBody>
      </p:sp>
      <p:sp>
        <p:nvSpPr>
          <p:cNvPr id="23562" name="AutoShape 10"/>
          <p:cNvSpPr>
            <a:spLocks noChangeShapeType="1"/>
          </p:cNvSpPr>
          <p:nvPr/>
        </p:nvSpPr>
        <p:spPr bwMode="auto">
          <a:xfrm>
            <a:off x="2918765" y="1061377"/>
            <a:ext cx="9525" cy="361950"/>
          </a:xfrm>
          <a:prstGeom prst="straightConnector1">
            <a:avLst/>
          </a:prstGeom>
          <a:noFill/>
          <a:ln w="317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s-ES"/>
          </a:p>
        </p:txBody>
      </p:sp>
      <p:sp>
        <p:nvSpPr>
          <p:cNvPr id="23561" name="Text Box 9"/>
          <p:cNvSpPr txBox="1">
            <a:spLocks noChangeArrowheads="1"/>
          </p:cNvSpPr>
          <p:nvPr/>
        </p:nvSpPr>
        <p:spPr bwMode="auto">
          <a:xfrm>
            <a:off x="2898294" y="1000469"/>
            <a:ext cx="352425" cy="27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CL" sz="2400" dirty="0">
                <a:latin typeface="Arial" pitchFamily="34" charset="0"/>
                <a:ea typeface="Times New Roman" pitchFamily="18" charset="0"/>
                <a:cs typeface="Arial" pitchFamily="34" charset="0"/>
              </a:rPr>
              <a:t>z</a:t>
            </a:r>
            <a:endParaRPr lang="es-CL" sz="2400" dirty="0">
              <a:latin typeface="Arial" pitchFamily="34" charset="0"/>
              <a:cs typeface="Arial" pitchFamily="34" charset="0"/>
            </a:endParaRPr>
          </a:p>
        </p:txBody>
      </p:sp>
      <p:sp>
        <p:nvSpPr>
          <p:cNvPr id="23560" name="AutoShape 8"/>
          <p:cNvSpPr>
            <a:spLocks noChangeShapeType="1"/>
          </p:cNvSpPr>
          <p:nvPr/>
        </p:nvSpPr>
        <p:spPr bwMode="auto">
          <a:xfrm>
            <a:off x="1690040" y="1061378"/>
            <a:ext cx="9525" cy="811213"/>
          </a:xfrm>
          <a:prstGeom prst="straightConnector1">
            <a:avLst/>
          </a:prstGeom>
          <a:noFill/>
          <a:ln w="317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s-ES"/>
          </a:p>
        </p:txBody>
      </p:sp>
      <p:sp>
        <p:nvSpPr>
          <p:cNvPr id="23559" name="Text Box 7"/>
          <p:cNvSpPr txBox="1">
            <a:spLocks noChangeArrowheads="1"/>
          </p:cNvSpPr>
          <p:nvPr/>
        </p:nvSpPr>
        <p:spPr bwMode="auto">
          <a:xfrm>
            <a:off x="1660572" y="1315379"/>
            <a:ext cx="352425" cy="27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CL" sz="2400" dirty="0">
                <a:latin typeface="Arial" pitchFamily="34" charset="0"/>
                <a:ea typeface="Times New Roman" pitchFamily="18" charset="0"/>
                <a:cs typeface="Arial" pitchFamily="34" charset="0"/>
              </a:rPr>
              <a:t>x</a:t>
            </a:r>
            <a:endParaRPr lang="es-CL" sz="2400" dirty="0">
              <a:latin typeface="Arial" pitchFamily="34" charset="0"/>
              <a:cs typeface="Arial" pitchFamily="34" charset="0"/>
            </a:endParaRPr>
          </a:p>
        </p:txBody>
      </p:sp>
      <p:sp>
        <p:nvSpPr>
          <p:cNvPr id="23558" name="AutoShape 6"/>
          <p:cNvSpPr>
            <a:spLocks noChangeShapeType="1"/>
          </p:cNvSpPr>
          <p:nvPr/>
        </p:nvSpPr>
        <p:spPr bwMode="auto">
          <a:xfrm>
            <a:off x="3118789" y="1434440"/>
            <a:ext cx="0" cy="449262"/>
          </a:xfrm>
          <a:prstGeom prst="straightConnector1">
            <a:avLst/>
          </a:prstGeom>
          <a:noFill/>
          <a:ln w="317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s-ES"/>
          </a:p>
        </p:txBody>
      </p:sp>
      <p:sp>
        <p:nvSpPr>
          <p:cNvPr id="23557" name="Text Box 5"/>
          <p:cNvSpPr txBox="1">
            <a:spLocks noChangeArrowheads="1"/>
          </p:cNvSpPr>
          <p:nvPr/>
        </p:nvSpPr>
        <p:spPr bwMode="auto">
          <a:xfrm>
            <a:off x="3118790" y="1433002"/>
            <a:ext cx="352425" cy="27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CL" sz="2400" dirty="0">
                <a:latin typeface="Arial" pitchFamily="34" charset="0"/>
                <a:ea typeface="Times New Roman" pitchFamily="18" charset="0"/>
                <a:cs typeface="Arial" pitchFamily="34" charset="0"/>
              </a:rPr>
              <a:t>y</a:t>
            </a:r>
            <a:endParaRPr lang="es-CL" sz="2400" dirty="0">
              <a:latin typeface="Arial" pitchFamily="34" charset="0"/>
              <a:cs typeface="Arial" pitchFamily="34" charset="0"/>
            </a:endParaRPr>
          </a:p>
        </p:txBody>
      </p:sp>
      <p:sp>
        <p:nvSpPr>
          <p:cNvPr id="23556" name="AutoShape 4"/>
          <p:cNvSpPr>
            <a:spLocks noChangeShapeType="1"/>
          </p:cNvSpPr>
          <p:nvPr/>
        </p:nvSpPr>
        <p:spPr bwMode="auto">
          <a:xfrm>
            <a:off x="1032815" y="997877"/>
            <a:ext cx="1476375" cy="0"/>
          </a:xfrm>
          <a:prstGeom prst="straightConnector1">
            <a:avLst/>
          </a:prstGeom>
          <a:noFill/>
          <a:ln w="317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s-ES"/>
          </a:p>
        </p:txBody>
      </p:sp>
      <p:sp>
        <p:nvSpPr>
          <p:cNvPr id="23555" name="AutoShape 3"/>
          <p:cNvSpPr>
            <a:spLocks noChangeShapeType="1"/>
          </p:cNvSpPr>
          <p:nvPr/>
        </p:nvSpPr>
        <p:spPr bwMode="auto">
          <a:xfrm>
            <a:off x="2528239" y="1404277"/>
            <a:ext cx="1352550" cy="0"/>
          </a:xfrm>
          <a:prstGeom prst="straightConnector1">
            <a:avLst/>
          </a:prstGeom>
          <a:noFill/>
          <a:ln w="317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s-ES"/>
          </a:p>
        </p:txBody>
      </p:sp>
      <p:sp>
        <p:nvSpPr>
          <p:cNvPr id="23554" name="Text Box 2"/>
          <p:cNvSpPr txBox="1">
            <a:spLocks noChangeArrowheads="1"/>
          </p:cNvSpPr>
          <p:nvPr/>
        </p:nvSpPr>
        <p:spPr bwMode="auto">
          <a:xfrm>
            <a:off x="1613839" y="604178"/>
            <a:ext cx="747236" cy="388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CL" sz="2400" dirty="0">
                <a:latin typeface="Arial" pitchFamily="34" charset="0"/>
                <a:ea typeface="Times New Roman" pitchFamily="18" charset="0"/>
                <a:cs typeface="Arial" pitchFamily="34" charset="0"/>
              </a:rPr>
              <a:t>Ωx</a:t>
            </a:r>
            <a:endParaRPr lang="es-CL" sz="2400" dirty="0">
              <a:latin typeface="Arial" pitchFamily="34" charset="0"/>
              <a:cs typeface="Arial" pitchFamily="34" charset="0"/>
            </a:endParaRPr>
          </a:p>
        </p:txBody>
      </p:sp>
      <p:sp>
        <p:nvSpPr>
          <p:cNvPr id="23553" name="Text Box 1"/>
          <p:cNvSpPr txBox="1">
            <a:spLocks noChangeArrowheads="1"/>
          </p:cNvSpPr>
          <p:nvPr/>
        </p:nvSpPr>
        <p:spPr bwMode="auto">
          <a:xfrm>
            <a:off x="3301577" y="909415"/>
            <a:ext cx="804386" cy="51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CL" sz="2400" dirty="0">
                <a:latin typeface="Arial" pitchFamily="34" charset="0"/>
                <a:ea typeface="Times New Roman" pitchFamily="18" charset="0"/>
                <a:cs typeface="Arial" pitchFamily="34" charset="0"/>
              </a:rPr>
              <a:t>Ωy</a:t>
            </a:r>
            <a:endParaRPr lang="es-CL" sz="2400" dirty="0">
              <a:latin typeface="Arial" pitchFamily="34" charset="0"/>
              <a:cs typeface="Arial" pitchFamily="34" charset="0"/>
            </a:endParaRPr>
          </a:p>
        </p:txBody>
      </p:sp>
      <p:sp>
        <p:nvSpPr>
          <p:cNvPr id="23571" name="Rectangle 19"/>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S">
              <a:latin typeface="Arial" pitchFamily="34" charset="0"/>
              <a:cs typeface="Arial" pitchFamily="34" charset="0"/>
            </a:endParaRPr>
          </a:p>
        </p:txBody>
      </p:sp>
      <p:sp>
        <p:nvSpPr>
          <p:cNvPr id="22" name="21 CuadroTexto"/>
          <p:cNvSpPr txBox="1"/>
          <p:nvPr/>
        </p:nvSpPr>
        <p:spPr>
          <a:xfrm>
            <a:off x="4943872" y="76560"/>
            <a:ext cx="6807949" cy="584775"/>
          </a:xfrm>
          <a:prstGeom prst="rect">
            <a:avLst/>
          </a:prstGeom>
          <a:noFill/>
        </p:spPr>
        <p:txBody>
          <a:bodyPr wrap="square" rtlCol="0">
            <a:spAutoFit/>
          </a:bodyPr>
          <a:lstStyle/>
          <a:p>
            <a:r>
              <a:rPr lang="es-CL" sz="3200" b="1" dirty="0">
                <a:solidFill>
                  <a:srgbClr val="0070C0"/>
                </a:solidFill>
              </a:rPr>
              <a:t>Tiempo de vaciado: Orificio sumergido</a:t>
            </a:r>
            <a:endParaRPr lang="es-ES" sz="3200" b="1" dirty="0">
              <a:solidFill>
                <a:srgbClr val="0070C0"/>
              </a:solidFill>
            </a:endParaRPr>
          </a:p>
        </p:txBody>
      </p:sp>
      <p:sp>
        <p:nvSpPr>
          <p:cNvPr id="23579" name="Rectangle 27"/>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mc:AlternateContent xmlns:mc="http://schemas.openxmlformats.org/markup-compatibility/2006" xmlns:a14="http://schemas.microsoft.com/office/drawing/2010/main">
        <mc:Choice Requires="a14">
          <p:sp>
            <p:nvSpPr>
              <p:cNvPr id="23578" name="Object 26"/>
              <p:cNvSpPr txBox="1"/>
              <p:nvPr/>
            </p:nvSpPr>
            <p:spPr bwMode="auto">
              <a:xfrm>
                <a:off x="710071" y="2541048"/>
                <a:ext cx="1580207" cy="519126"/>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s-CL" sz="2400" i="1">
                          <a:solidFill>
                            <a:srgbClr val="000000"/>
                          </a:solidFill>
                          <a:latin typeface="Cambria Math" panose="02040503050406030204" pitchFamily="18" charset="0"/>
                        </a:rPr>
                        <m:t>𝑥</m:t>
                      </m:r>
                      <m:r>
                        <a:rPr lang="es-CL" sz="2400" i="1">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𝑦</m:t>
                      </m:r>
                      <m:r>
                        <a:rPr lang="es-CL" sz="2400" i="1">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𝑧</m:t>
                      </m:r>
                    </m:oMath>
                  </m:oMathPara>
                </a14:m>
                <a:endParaRPr lang="es-CL" sz="2400" dirty="0"/>
              </a:p>
            </p:txBody>
          </p:sp>
        </mc:Choice>
        <mc:Fallback xmlns="">
          <p:sp>
            <p:nvSpPr>
              <p:cNvPr id="23578" name="Object 26"/>
              <p:cNvSpPr txBox="1">
                <a:spLocks noRot="1" noChangeAspect="1" noMove="1" noResize="1" noEditPoints="1" noAdjustHandles="1" noChangeArrowheads="1" noChangeShapeType="1" noTextEdit="1"/>
              </p:cNvSpPr>
              <p:nvPr/>
            </p:nvSpPr>
            <p:spPr bwMode="auto">
              <a:xfrm>
                <a:off x="710071" y="2541048"/>
                <a:ext cx="1580207" cy="519126"/>
              </a:xfrm>
              <a:prstGeom prst="rect">
                <a:avLst/>
              </a:prstGeom>
              <a:blipFill>
                <a:blip r:embed="rId2"/>
                <a:stretch>
                  <a:fillRect/>
                </a:stretch>
              </a:blipFill>
            </p:spPr>
            <p:txBody>
              <a:bodyPr/>
              <a:lstStyle/>
              <a:p>
                <a:r>
                  <a:rPr lang="es-AR">
                    <a:noFill/>
                  </a:rPr>
                  <a:t> </a:t>
                </a:r>
              </a:p>
            </p:txBody>
          </p:sp>
        </mc:Fallback>
      </mc:AlternateContent>
      <p:sp>
        <p:nvSpPr>
          <p:cNvPr id="23580" name="Rectangle 28"/>
          <p:cNvSpPr>
            <a:spLocks noChangeArrowheads="1"/>
          </p:cNvSpPr>
          <p:nvPr/>
        </p:nvSpPr>
        <p:spPr bwMode="auto">
          <a:xfrm>
            <a:off x="654989" y="364079"/>
            <a:ext cx="27122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sz="1200">
                <a:latin typeface="Arial" pitchFamily="34" charset="0"/>
                <a:ea typeface="Times New Roman" pitchFamily="18" charset="0"/>
                <a:cs typeface="Arial" pitchFamily="34" charset="0"/>
              </a:rPr>
              <a:t>  </a:t>
            </a:r>
            <a:endParaRPr lang="es-ES">
              <a:latin typeface="Arial" pitchFamily="34" charset="0"/>
              <a:cs typeface="Arial" pitchFamily="34" charset="0"/>
            </a:endParaRPr>
          </a:p>
        </p:txBody>
      </p:sp>
      <p:sp>
        <p:nvSpPr>
          <p:cNvPr id="23582" name="Rectangle 30"/>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mc:AlternateContent xmlns:mc="http://schemas.openxmlformats.org/markup-compatibility/2006" xmlns:a14="http://schemas.microsoft.com/office/drawing/2010/main">
        <mc:Choice Requires="a14">
          <p:sp>
            <p:nvSpPr>
              <p:cNvPr id="23581" name="Object 29"/>
              <p:cNvSpPr txBox="1"/>
              <p:nvPr/>
            </p:nvSpPr>
            <p:spPr bwMode="auto">
              <a:xfrm>
                <a:off x="710071" y="3156395"/>
                <a:ext cx="2286022" cy="600101"/>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s-CL" sz="2400" i="1">
                          <a:solidFill>
                            <a:srgbClr val="000000"/>
                          </a:solidFill>
                          <a:latin typeface="Cambria Math" panose="02040503050406030204" pitchFamily="18" charset="0"/>
                        </a:rPr>
                        <m:t>𝑑𝑥</m:t>
                      </m:r>
                      <m:r>
                        <a:rPr lang="es-CL" sz="2400" i="1">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𝑑𝑦</m:t>
                      </m:r>
                      <m:r>
                        <a:rPr lang="es-CL" sz="2400" i="1">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𝑑𝑧</m:t>
                      </m:r>
                    </m:oMath>
                  </m:oMathPara>
                </a14:m>
                <a:endParaRPr lang="es-CL" sz="2400" dirty="0"/>
              </a:p>
            </p:txBody>
          </p:sp>
        </mc:Choice>
        <mc:Fallback xmlns="">
          <p:sp>
            <p:nvSpPr>
              <p:cNvPr id="23581" name="Object 29"/>
              <p:cNvSpPr txBox="1">
                <a:spLocks noRot="1" noChangeAspect="1" noMove="1" noResize="1" noEditPoints="1" noAdjustHandles="1" noChangeArrowheads="1" noChangeShapeType="1" noTextEdit="1"/>
              </p:cNvSpPr>
              <p:nvPr/>
            </p:nvSpPr>
            <p:spPr bwMode="auto">
              <a:xfrm>
                <a:off x="710071" y="3156395"/>
                <a:ext cx="2286022" cy="600101"/>
              </a:xfrm>
              <a:prstGeom prst="rect">
                <a:avLst/>
              </a:prstGeom>
              <a:blipFill>
                <a:blip r:embed="rId3"/>
                <a:stretch>
                  <a:fillRect l="-800"/>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3583" name="Object 31"/>
              <p:cNvSpPr txBox="1"/>
              <p:nvPr/>
            </p:nvSpPr>
            <p:spPr bwMode="auto">
              <a:xfrm>
                <a:off x="705707" y="3682525"/>
                <a:ext cx="2413082" cy="74780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s-CL" sz="2400" i="1" smtClean="0">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𝑄</m:t>
                          </m:r>
                        </m:e>
                        <m:sub>
                          <m:r>
                            <a:rPr lang="es-ES" sz="2400" b="0" i="1" smtClean="0">
                              <a:solidFill>
                                <a:srgbClr val="000000"/>
                              </a:solidFill>
                              <a:latin typeface="Cambria Math" panose="02040503050406030204" pitchFamily="18" charset="0"/>
                            </a:rPr>
                            <m:t>𝑆</m:t>
                          </m:r>
                        </m:sub>
                      </m:sSub>
                      <m:r>
                        <a:rPr lang="es-CL" sz="2400" i="1">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𝑚</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𝑜</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𝑔𝑧</m:t>
                          </m:r>
                        </m:e>
                      </m:rad>
                    </m:oMath>
                  </m:oMathPara>
                </a14:m>
                <a:endParaRPr lang="es-CL" sz="2400" dirty="0"/>
              </a:p>
            </p:txBody>
          </p:sp>
        </mc:Choice>
        <mc:Fallback xmlns="">
          <p:sp>
            <p:nvSpPr>
              <p:cNvPr id="23583" name="Object 31"/>
              <p:cNvSpPr txBox="1">
                <a:spLocks noRot="1" noChangeAspect="1" noMove="1" noResize="1" noEditPoints="1" noAdjustHandles="1" noChangeArrowheads="1" noChangeShapeType="1" noTextEdit="1"/>
              </p:cNvSpPr>
              <p:nvPr/>
            </p:nvSpPr>
            <p:spPr bwMode="auto">
              <a:xfrm>
                <a:off x="705707" y="3682525"/>
                <a:ext cx="2413082" cy="747803"/>
              </a:xfrm>
              <a:prstGeom prst="rect">
                <a:avLst/>
              </a:prstGeom>
              <a:blipFill>
                <a:blip r:embed="rId4"/>
                <a:stretch>
                  <a:fillRect/>
                </a:stretch>
              </a:blipFill>
              <a:ln>
                <a:noFill/>
              </a:ln>
              <a:effectLst/>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3585" name="Object 33"/>
              <p:cNvSpPr txBox="1"/>
              <p:nvPr/>
            </p:nvSpPr>
            <p:spPr bwMode="auto">
              <a:xfrm>
                <a:off x="422517" y="4899897"/>
                <a:ext cx="3205162" cy="59590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s-CL" sz="2400" i="1">
                          <a:solidFill>
                            <a:srgbClr val="000000"/>
                          </a:solidFill>
                          <a:latin typeface="Cambria Math" panose="02040503050406030204" pitchFamily="18" charset="0"/>
                        </a:rPr>
                        <m:t>−</m:t>
                      </m:r>
                      <m:sSub>
                        <m:sSubPr>
                          <m:ctrlPr>
                            <a:rPr lang="es-CL" sz="2400" i="1">
                              <a:solidFill>
                                <a:srgbClr val="000000"/>
                              </a:solidFill>
                              <a:latin typeface="Cambria Math" panose="02040503050406030204" pitchFamily="18" charset="0"/>
                            </a:rPr>
                          </m:ctrlPr>
                        </m:sSubPr>
                        <m:e>
                          <m:r>
                            <m:rPr>
                              <m:sty m:val="p"/>
                            </m:rPr>
                            <a:rPr lang="es-CL" sz="2400" i="1">
                              <a:solidFill>
                                <a:srgbClr val="000000"/>
                              </a:solidFill>
                              <a:latin typeface="Cambria Math" panose="02040503050406030204" pitchFamily="18" charset="0"/>
                            </a:rPr>
                            <m:t>Ω</m:t>
                          </m:r>
                        </m:e>
                        <m:sub>
                          <m:r>
                            <a:rPr lang="es-CL" sz="2400" i="1">
                              <a:solidFill>
                                <a:srgbClr val="000000"/>
                              </a:solidFill>
                              <a:latin typeface="Cambria Math" panose="02040503050406030204" pitchFamily="18" charset="0"/>
                            </a:rPr>
                            <m:t>𝑥</m:t>
                          </m:r>
                        </m:sub>
                      </m:sSub>
                      <m:r>
                        <a:rPr lang="es-CL" sz="2400" i="1">
                          <a:solidFill>
                            <a:srgbClr val="000000"/>
                          </a:solidFill>
                          <a:latin typeface="Cambria Math" panose="02040503050406030204" pitchFamily="18" charset="0"/>
                        </a:rPr>
                        <m:t>𝑑𝑥</m:t>
                      </m:r>
                      <m:r>
                        <a:rPr lang="es-CL" sz="2400" i="1">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𝑚</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0</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𝑔𝑧</m:t>
                          </m:r>
                        </m:e>
                      </m:rad>
                      <m:r>
                        <a:rPr lang="es-CL" sz="2400" i="1">
                          <a:solidFill>
                            <a:srgbClr val="000000"/>
                          </a:solidFill>
                          <a:latin typeface="Cambria Math" panose="02040503050406030204" pitchFamily="18" charset="0"/>
                        </a:rPr>
                        <m:t>𝑑𝑡</m:t>
                      </m:r>
                    </m:oMath>
                  </m:oMathPara>
                </a14:m>
                <a:endParaRPr lang="es-CL" sz="2400" dirty="0"/>
              </a:p>
            </p:txBody>
          </p:sp>
        </mc:Choice>
        <mc:Fallback xmlns="">
          <p:sp>
            <p:nvSpPr>
              <p:cNvPr id="23585" name="Object 33"/>
              <p:cNvSpPr txBox="1">
                <a:spLocks noRot="1" noChangeAspect="1" noMove="1" noResize="1" noEditPoints="1" noAdjustHandles="1" noChangeArrowheads="1" noChangeShapeType="1" noTextEdit="1"/>
              </p:cNvSpPr>
              <p:nvPr/>
            </p:nvSpPr>
            <p:spPr bwMode="auto">
              <a:xfrm>
                <a:off x="422517" y="4899897"/>
                <a:ext cx="3205162" cy="595907"/>
              </a:xfrm>
              <a:prstGeom prst="rect">
                <a:avLst/>
              </a:prstGeom>
              <a:blipFill>
                <a:blip r:embed="rId5"/>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3584" name="Object 32"/>
              <p:cNvSpPr txBox="1"/>
              <p:nvPr/>
            </p:nvSpPr>
            <p:spPr bwMode="auto">
              <a:xfrm>
                <a:off x="535899" y="5857531"/>
                <a:ext cx="3317119" cy="747729"/>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s-CL" sz="2400" i="1">
                          <a:solidFill>
                            <a:srgbClr val="000000"/>
                          </a:solidFill>
                          <a:latin typeface="Cambria Math" panose="02040503050406030204" pitchFamily="18" charset="0"/>
                        </a:rPr>
                        <m:t>𝑑𝑥</m:t>
                      </m:r>
                      <m:r>
                        <a:rPr lang="es-CL" sz="2400" i="1">
                          <a:solidFill>
                            <a:srgbClr val="000000"/>
                          </a:solidFill>
                          <a:latin typeface="Cambria Math" panose="02040503050406030204" pitchFamily="18" charset="0"/>
                        </a:rPr>
                        <m:t>=</m:t>
                      </m:r>
                      <m:f>
                        <m:fPr>
                          <m:ctrlPr>
                            <a:rPr lang="es-CL" sz="2400" i="1">
                              <a:solidFill>
                                <a:srgbClr val="000000"/>
                              </a:solidFill>
                              <a:latin typeface="Cambria Math" panose="02040503050406030204" pitchFamily="18" charset="0"/>
                            </a:rPr>
                          </m:ctrlPr>
                        </m:fPr>
                        <m:num>
                          <m:r>
                            <a:rPr lang="es-CL" sz="2400" i="1">
                              <a:solidFill>
                                <a:srgbClr val="000000"/>
                              </a:solidFill>
                              <a:latin typeface="Cambria Math" panose="02040503050406030204" pitchFamily="18" charset="0"/>
                            </a:rPr>
                            <m:t>−1</m:t>
                          </m:r>
                        </m:num>
                        <m:den>
                          <m:sSub>
                            <m:sSubPr>
                              <m:ctrlPr>
                                <a:rPr lang="es-CL" sz="2400" i="1">
                                  <a:solidFill>
                                    <a:srgbClr val="000000"/>
                                  </a:solidFill>
                                  <a:latin typeface="Cambria Math" panose="02040503050406030204" pitchFamily="18" charset="0"/>
                                </a:rPr>
                              </m:ctrlPr>
                            </m:sSubPr>
                            <m:e>
                              <m:r>
                                <m:rPr>
                                  <m:sty m:val="p"/>
                                </m:rPr>
                                <a:rPr lang="es-CL" sz="2400" i="1">
                                  <a:solidFill>
                                    <a:srgbClr val="000000"/>
                                  </a:solidFill>
                                  <a:latin typeface="Cambria Math" panose="02040503050406030204" pitchFamily="18" charset="0"/>
                                </a:rPr>
                                <m:t>Ω</m:t>
                              </m:r>
                            </m:e>
                            <m:sub>
                              <m:r>
                                <a:rPr lang="es-CL" sz="2400" i="1">
                                  <a:solidFill>
                                    <a:srgbClr val="000000"/>
                                  </a:solidFill>
                                  <a:latin typeface="Cambria Math" panose="02040503050406030204" pitchFamily="18" charset="0"/>
                                </a:rPr>
                                <m:t>𝑥</m:t>
                              </m:r>
                            </m:sub>
                          </m:sSub>
                        </m:den>
                      </m:f>
                      <m:r>
                        <a:rPr lang="es-CL" sz="2400" i="1">
                          <a:solidFill>
                            <a:srgbClr val="000000"/>
                          </a:solidFill>
                          <a:latin typeface="Cambria Math" panose="02040503050406030204" pitchFamily="18" charset="0"/>
                        </a:rPr>
                        <m:t>𝑚</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0</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𝑔𝑧</m:t>
                          </m:r>
                        </m:e>
                      </m:rad>
                      <m:r>
                        <a:rPr lang="es-CL" sz="2400" i="1">
                          <a:solidFill>
                            <a:srgbClr val="000000"/>
                          </a:solidFill>
                          <a:latin typeface="Cambria Math" panose="02040503050406030204" pitchFamily="18" charset="0"/>
                        </a:rPr>
                        <m:t>𝑑𝑡</m:t>
                      </m:r>
                    </m:oMath>
                  </m:oMathPara>
                </a14:m>
                <a:endParaRPr lang="es-CL" sz="2400" dirty="0"/>
              </a:p>
            </p:txBody>
          </p:sp>
        </mc:Choice>
        <mc:Fallback xmlns="">
          <p:sp>
            <p:nvSpPr>
              <p:cNvPr id="23584" name="Object 32"/>
              <p:cNvSpPr txBox="1">
                <a:spLocks noRot="1" noChangeAspect="1" noMove="1" noResize="1" noEditPoints="1" noAdjustHandles="1" noChangeArrowheads="1" noChangeShapeType="1" noTextEdit="1"/>
              </p:cNvSpPr>
              <p:nvPr/>
            </p:nvSpPr>
            <p:spPr bwMode="auto">
              <a:xfrm>
                <a:off x="535899" y="5857531"/>
                <a:ext cx="3317119" cy="747729"/>
              </a:xfrm>
              <a:prstGeom prst="rect">
                <a:avLst/>
              </a:prstGeom>
              <a:blipFill>
                <a:blip r:embed="rId6"/>
                <a:stretch>
                  <a:fillRect b="-5691"/>
                </a:stretch>
              </a:blipFill>
            </p:spPr>
            <p:txBody>
              <a:bodyPr/>
              <a:lstStyle/>
              <a:p>
                <a:r>
                  <a:rPr lang="es-AR">
                    <a:noFill/>
                  </a:rPr>
                  <a:t> </a:t>
                </a:r>
              </a:p>
            </p:txBody>
          </p:sp>
        </mc:Fallback>
      </mc:AlternateContent>
      <p:sp>
        <p:nvSpPr>
          <p:cNvPr id="23586" name="Rectangle 34"/>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3587" name="Rectangle 35"/>
          <p:cNvSpPr>
            <a:spLocks noChangeArrowheads="1"/>
          </p:cNvSpPr>
          <p:nvPr/>
        </p:nvSpPr>
        <p:spPr bwMode="auto">
          <a:xfrm>
            <a:off x="654989" y="301778"/>
            <a:ext cx="35779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sz="1200">
                <a:latin typeface="Arial" pitchFamily="34" charset="0"/>
                <a:ea typeface="Times New Roman" pitchFamily="18" charset="0"/>
                <a:cs typeface="Arial" pitchFamily="34" charset="0"/>
              </a:rPr>
              <a:t>    </a:t>
            </a:r>
            <a:endParaRPr lang="es-ES" sz="800">
              <a:latin typeface="Arial" pitchFamily="34" charset="0"/>
              <a:cs typeface="Arial" pitchFamily="34" charset="0"/>
            </a:endParaRPr>
          </a:p>
          <a:p>
            <a:pPr eaLnBrk="0" fontAlgn="base" hangingPunct="0">
              <a:spcBef>
                <a:spcPct val="0"/>
              </a:spcBef>
              <a:spcAft>
                <a:spcPct val="0"/>
              </a:spcAft>
            </a:pPr>
            <a:endParaRPr lang="es-ES">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590" name="Object 38"/>
              <p:cNvSpPr txBox="1"/>
              <p:nvPr/>
            </p:nvSpPr>
            <p:spPr bwMode="auto">
              <a:xfrm>
                <a:off x="7104112" y="1340060"/>
                <a:ext cx="4023328" cy="49132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s-CL" sz="2400" i="1">
                              <a:solidFill>
                                <a:srgbClr val="000000"/>
                              </a:solidFill>
                              <a:latin typeface="Cambria Math" panose="02040503050406030204" pitchFamily="18" charset="0"/>
                            </a:rPr>
                          </m:ctrlPr>
                        </m:sSubPr>
                        <m:e>
                          <m:r>
                            <m:rPr>
                              <m:sty m:val="p"/>
                            </m:rPr>
                            <a:rPr lang="es-CL" sz="2400" i="1">
                              <a:solidFill>
                                <a:srgbClr val="000000"/>
                              </a:solidFill>
                              <a:latin typeface="Cambria Math" panose="02040503050406030204" pitchFamily="18" charset="0"/>
                            </a:rPr>
                            <m:t>Ω</m:t>
                          </m:r>
                        </m:e>
                        <m:sub>
                          <m:r>
                            <a:rPr lang="es-CL" sz="2400" i="1">
                              <a:solidFill>
                                <a:srgbClr val="000000"/>
                              </a:solidFill>
                              <a:latin typeface="Cambria Math" panose="02040503050406030204" pitchFamily="18" charset="0"/>
                            </a:rPr>
                            <m:t>𝑦</m:t>
                          </m:r>
                        </m:sub>
                      </m:sSub>
                      <m:r>
                        <a:rPr lang="es-CL" sz="2400" i="1">
                          <a:solidFill>
                            <a:srgbClr val="000000"/>
                          </a:solidFill>
                          <a:latin typeface="Cambria Math" panose="02040503050406030204" pitchFamily="18" charset="0"/>
                        </a:rPr>
                        <m:t>𝑑𝑦</m:t>
                      </m:r>
                      <m:r>
                        <a:rPr lang="es-CL" sz="2400" i="1">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𝑚</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0</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𝑔𝑧</m:t>
                          </m:r>
                        </m:e>
                      </m:rad>
                      <m:r>
                        <a:rPr lang="es-CL" sz="2400" i="1">
                          <a:solidFill>
                            <a:srgbClr val="000000"/>
                          </a:solidFill>
                          <a:latin typeface="Cambria Math" panose="02040503050406030204" pitchFamily="18" charset="0"/>
                        </a:rPr>
                        <m:t>𝑑𝑡</m:t>
                      </m:r>
                    </m:oMath>
                  </m:oMathPara>
                </a14:m>
                <a:endParaRPr lang="es-CL" sz="2400" dirty="0"/>
              </a:p>
            </p:txBody>
          </p:sp>
        </mc:Choice>
        <mc:Fallback xmlns="">
          <p:sp>
            <p:nvSpPr>
              <p:cNvPr id="23590" name="Object 38"/>
              <p:cNvSpPr txBox="1">
                <a:spLocks noRot="1" noChangeAspect="1" noMove="1" noResize="1" noEditPoints="1" noAdjustHandles="1" noChangeArrowheads="1" noChangeShapeType="1" noTextEdit="1"/>
              </p:cNvSpPr>
              <p:nvPr/>
            </p:nvSpPr>
            <p:spPr bwMode="auto">
              <a:xfrm>
                <a:off x="7104112" y="1340060"/>
                <a:ext cx="4023328" cy="491327"/>
              </a:xfrm>
              <a:prstGeom prst="rect">
                <a:avLst/>
              </a:prstGeom>
              <a:blipFill>
                <a:blip r:embed="rId7"/>
                <a:stretch>
                  <a:fillRect b="-1250"/>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3589" name="Object 37"/>
              <p:cNvSpPr txBox="1"/>
              <p:nvPr/>
            </p:nvSpPr>
            <p:spPr bwMode="auto">
              <a:xfrm>
                <a:off x="7375243" y="2123635"/>
                <a:ext cx="3314824" cy="1019179"/>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s-CL" sz="2400" i="1">
                          <a:solidFill>
                            <a:srgbClr val="000000"/>
                          </a:solidFill>
                          <a:latin typeface="Cambria Math" panose="02040503050406030204" pitchFamily="18" charset="0"/>
                        </a:rPr>
                        <m:t>𝑑𝑦</m:t>
                      </m:r>
                      <m:r>
                        <a:rPr lang="es-CL" sz="2400" i="1">
                          <a:solidFill>
                            <a:srgbClr val="000000"/>
                          </a:solidFill>
                          <a:latin typeface="Cambria Math" panose="02040503050406030204" pitchFamily="18" charset="0"/>
                        </a:rPr>
                        <m:t>=</m:t>
                      </m:r>
                      <m:f>
                        <m:fPr>
                          <m:ctrlPr>
                            <a:rPr lang="es-CL" sz="2400" i="1">
                              <a:solidFill>
                                <a:srgbClr val="000000"/>
                              </a:solidFill>
                              <a:latin typeface="Cambria Math" panose="02040503050406030204" pitchFamily="18" charset="0"/>
                            </a:rPr>
                          </m:ctrlPr>
                        </m:fPr>
                        <m:num>
                          <m:r>
                            <a:rPr lang="es-CL" sz="2400" i="1">
                              <a:solidFill>
                                <a:srgbClr val="000000"/>
                              </a:solidFill>
                              <a:latin typeface="Cambria Math" panose="02040503050406030204" pitchFamily="18" charset="0"/>
                            </a:rPr>
                            <m:t>1</m:t>
                          </m:r>
                        </m:num>
                        <m:den>
                          <m:sSub>
                            <m:sSubPr>
                              <m:ctrlPr>
                                <a:rPr lang="es-CL" sz="2400" i="1">
                                  <a:solidFill>
                                    <a:srgbClr val="000000"/>
                                  </a:solidFill>
                                  <a:latin typeface="Cambria Math" panose="02040503050406030204" pitchFamily="18" charset="0"/>
                                </a:rPr>
                              </m:ctrlPr>
                            </m:sSubPr>
                            <m:e>
                              <m:r>
                                <m:rPr>
                                  <m:sty m:val="p"/>
                                </m:rPr>
                                <a:rPr lang="es-CL" sz="2400" i="1">
                                  <a:solidFill>
                                    <a:srgbClr val="000000"/>
                                  </a:solidFill>
                                  <a:latin typeface="Cambria Math" panose="02040503050406030204" pitchFamily="18" charset="0"/>
                                </a:rPr>
                                <m:t>Ω</m:t>
                              </m:r>
                            </m:e>
                            <m:sub>
                              <m:r>
                                <a:rPr lang="es-CL" sz="2400" i="1">
                                  <a:solidFill>
                                    <a:srgbClr val="000000"/>
                                  </a:solidFill>
                                  <a:latin typeface="Cambria Math" panose="02040503050406030204" pitchFamily="18" charset="0"/>
                                </a:rPr>
                                <m:t>𝑦</m:t>
                              </m:r>
                            </m:sub>
                          </m:sSub>
                        </m:den>
                      </m:f>
                      <m:r>
                        <a:rPr lang="es-CL" sz="2400" i="1">
                          <a:solidFill>
                            <a:srgbClr val="000000"/>
                          </a:solidFill>
                          <a:latin typeface="Cambria Math" panose="02040503050406030204" pitchFamily="18" charset="0"/>
                        </a:rPr>
                        <m:t>𝑚</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0</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𝑔𝑧</m:t>
                          </m:r>
                        </m:e>
                      </m:rad>
                      <m:r>
                        <a:rPr lang="es-CL" sz="2400" i="1">
                          <a:solidFill>
                            <a:srgbClr val="000000"/>
                          </a:solidFill>
                          <a:latin typeface="Cambria Math" panose="02040503050406030204" pitchFamily="18" charset="0"/>
                        </a:rPr>
                        <m:t>𝑑𝑡</m:t>
                      </m:r>
                    </m:oMath>
                  </m:oMathPara>
                </a14:m>
                <a:endParaRPr lang="es-CL" sz="2400" dirty="0"/>
              </a:p>
            </p:txBody>
          </p:sp>
        </mc:Choice>
        <mc:Fallback xmlns="">
          <p:sp>
            <p:nvSpPr>
              <p:cNvPr id="23589" name="Object 37"/>
              <p:cNvSpPr txBox="1">
                <a:spLocks noRot="1" noChangeAspect="1" noMove="1" noResize="1" noEditPoints="1" noAdjustHandles="1" noChangeArrowheads="1" noChangeShapeType="1" noTextEdit="1"/>
              </p:cNvSpPr>
              <p:nvPr/>
            </p:nvSpPr>
            <p:spPr bwMode="auto">
              <a:xfrm>
                <a:off x="7375243" y="2123635"/>
                <a:ext cx="3314824" cy="1019179"/>
              </a:xfrm>
              <a:prstGeom prst="rect">
                <a:avLst/>
              </a:prstGeom>
              <a:blipFill>
                <a:blip r:embed="rId8"/>
                <a:stretch>
                  <a:fillRect/>
                </a:stretch>
              </a:blipFill>
            </p:spPr>
            <p:txBody>
              <a:bodyPr/>
              <a:lstStyle/>
              <a:p>
                <a:r>
                  <a:rPr lang="es-AR">
                    <a:noFill/>
                  </a:rPr>
                  <a:t> </a:t>
                </a:r>
              </a:p>
            </p:txBody>
          </p:sp>
        </mc:Fallback>
      </mc:AlternateContent>
      <p:sp>
        <p:nvSpPr>
          <p:cNvPr id="23591" name="Rectangle 39"/>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3595" name="Rectangle 4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3597" name="Object 45"/>
          <p:cNvSpPr txBox="1"/>
          <p:nvPr/>
        </p:nvSpPr>
        <p:spPr bwMode="auto">
          <a:xfrm>
            <a:off x="654989" y="321603"/>
            <a:ext cx="114300" cy="219075"/>
          </a:xfrm>
          <a:prstGeom prst="rect">
            <a:avLst/>
          </a:prstGeom>
          <a:noFill/>
        </p:spPr>
        <p:txBody>
          <a:bodyPr>
            <a:normAutofit fontScale="55000" lnSpcReduction="20000"/>
          </a:bodyPr>
          <a:lstStyle/>
          <a:p>
            <a:endParaRPr lang="es-CL"/>
          </a:p>
        </p:txBody>
      </p:sp>
      <p:sp>
        <p:nvSpPr>
          <p:cNvPr id="23598" name="Rectangle 46"/>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3599" name="Rectangle 47"/>
          <p:cNvSpPr>
            <a:spLocks noChangeArrowheads="1"/>
          </p:cNvSpPr>
          <p:nvPr/>
        </p:nvSpPr>
        <p:spPr bwMode="auto">
          <a:xfrm>
            <a:off x="654990" y="356011"/>
            <a:ext cx="184731"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S"/>
          </a:p>
        </p:txBody>
      </p:sp>
      <mc:AlternateContent xmlns:mc="http://schemas.openxmlformats.org/markup-compatibility/2006" xmlns:a14="http://schemas.microsoft.com/office/drawing/2010/main">
        <mc:Choice Requires="a14">
          <p:sp>
            <p:nvSpPr>
              <p:cNvPr id="23600" name="Object 48"/>
              <p:cNvSpPr txBox="1"/>
              <p:nvPr/>
            </p:nvSpPr>
            <p:spPr bwMode="auto">
              <a:xfrm>
                <a:off x="5594680" y="3706029"/>
                <a:ext cx="6318062" cy="114009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s-CL" sz="2400" i="1">
                          <a:solidFill>
                            <a:srgbClr val="000000"/>
                          </a:solidFill>
                          <a:latin typeface="Cambria Math" panose="02040503050406030204" pitchFamily="18" charset="0"/>
                        </a:rPr>
                        <m:t>𝑑𝑧</m:t>
                      </m:r>
                      <m:r>
                        <a:rPr lang="es-CL" sz="2400" i="1">
                          <a:solidFill>
                            <a:srgbClr val="000000"/>
                          </a:solidFill>
                          <a:latin typeface="Cambria Math" panose="02040503050406030204" pitchFamily="18" charset="0"/>
                        </a:rPr>
                        <m:t>=−</m:t>
                      </m:r>
                      <m:d>
                        <m:dPr>
                          <m:ctrlPr>
                            <a:rPr lang="es-CL" sz="2400" i="1">
                              <a:solidFill>
                                <a:srgbClr val="000000"/>
                              </a:solidFill>
                              <a:latin typeface="Cambria Math" panose="02040503050406030204" pitchFamily="18" charset="0"/>
                            </a:rPr>
                          </m:ctrlPr>
                        </m:dPr>
                        <m:e>
                          <m:f>
                            <m:fPr>
                              <m:ctrlPr>
                                <a:rPr lang="es-CL" sz="2400" i="1">
                                  <a:solidFill>
                                    <a:srgbClr val="000000"/>
                                  </a:solidFill>
                                  <a:latin typeface="Cambria Math" panose="02040503050406030204" pitchFamily="18" charset="0"/>
                                </a:rPr>
                              </m:ctrlPr>
                            </m:fPr>
                            <m:num>
                              <m:r>
                                <a:rPr lang="es-CL" sz="2400" i="1">
                                  <a:solidFill>
                                    <a:srgbClr val="000000"/>
                                  </a:solidFill>
                                  <a:latin typeface="Cambria Math" panose="02040503050406030204" pitchFamily="18" charset="0"/>
                                </a:rPr>
                                <m:t>1</m:t>
                              </m:r>
                            </m:num>
                            <m:den>
                              <m:sSub>
                                <m:sSubPr>
                                  <m:ctrlPr>
                                    <a:rPr lang="es-CL" sz="2400" i="1">
                                      <a:solidFill>
                                        <a:srgbClr val="000000"/>
                                      </a:solidFill>
                                      <a:latin typeface="Cambria Math" panose="02040503050406030204" pitchFamily="18" charset="0"/>
                                    </a:rPr>
                                  </m:ctrlPr>
                                </m:sSubPr>
                                <m:e>
                                  <m:r>
                                    <m:rPr>
                                      <m:sty m:val="p"/>
                                    </m:rPr>
                                    <a:rPr lang="es-CL" sz="2400" i="1">
                                      <a:solidFill>
                                        <a:srgbClr val="000000"/>
                                      </a:solidFill>
                                      <a:latin typeface="Cambria Math" panose="02040503050406030204" pitchFamily="18" charset="0"/>
                                    </a:rPr>
                                    <m:t>Ω</m:t>
                                  </m:r>
                                </m:e>
                                <m:sub>
                                  <m:r>
                                    <a:rPr lang="es-CL" sz="2400" i="1">
                                      <a:solidFill>
                                        <a:srgbClr val="000000"/>
                                      </a:solidFill>
                                      <a:latin typeface="Cambria Math" panose="02040503050406030204" pitchFamily="18" charset="0"/>
                                    </a:rPr>
                                    <m:t>𝑥</m:t>
                                  </m:r>
                                </m:sub>
                              </m:sSub>
                            </m:den>
                          </m:f>
                          <m:r>
                            <a:rPr lang="es-CL" sz="2400" i="1">
                              <a:solidFill>
                                <a:srgbClr val="000000"/>
                              </a:solidFill>
                              <a:latin typeface="Cambria Math" panose="02040503050406030204" pitchFamily="18" charset="0"/>
                            </a:rPr>
                            <m:t>𝑚</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0</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𝑔𝑧</m:t>
                              </m:r>
                            </m:e>
                          </m:rad>
                          <m:r>
                            <a:rPr lang="es-CL" sz="2400" i="1">
                              <a:solidFill>
                                <a:srgbClr val="000000"/>
                              </a:solidFill>
                              <a:latin typeface="Cambria Math" panose="02040503050406030204" pitchFamily="18" charset="0"/>
                            </a:rPr>
                            <m:t>𝑑𝑡</m:t>
                          </m:r>
                          <m:r>
                            <a:rPr lang="es-CL" sz="2400" i="1">
                              <a:solidFill>
                                <a:srgbClr val="000000"/>
                              </a:solidFill>
                              <a:latin typeface="Cambria Math" panose="02040503050406030204" pitchFamily="18" charset="0"/>
                            </a:rPr>
                            <m:t>+</m:t>
                          </m:r>
                          <m:f>
                            <m:fPr>
                              <m:ctrlPr>
                                <a:rPr lang="es-CL" sz="2400" i="1">
                                  <a:solidFill>
                                    <a:srgbClr val="000000"/>
                                  </a:solidFill>
                                  <a:latin typeface="Cambria Math" panose="02040503050406030204" pitchFamily="18" charset="0"/>
                                </a:rPr>
                              </m:ctrlPr>
                            </m:fPr>
                            <m:num>
                              <m:r>
                                <a:rPr lang="es-CL" sz="2400" i="1">
                                  <a:solidFill>
                                    <a:srgbClr val="000000"/>
                                  </a:solidFill>
                                  <a:latin typeface="Cambria Math" panose="02040503050406030204" pitchFamily="18" charset="0"/>
                                </a:rPr>
                                <m:t>1</m:t>
                              </m:r>
                            </m:num>
                            <m:den>
                              <m:sSub>
                                <m:sSubPr>
                                  <m:ctrlPr>
                                    <a:rPr lang="es-CL" sz="2400" i="1">
                                      <a:solidFill>
                                        <a:srgbClr val="000000"/>
                                      </a:solidFill>
                                      <a:latin typeface="Cambria Math" panose="02040503050406030204" pitchFamily="18" charset="0"/>
                                    </a:rPr>
                                  </m:ctrlPr>
                                </m:sSubPr>
                                <m:e>
                                  <m:r>
                                    <m:rPr>
                                      <m:sty m:val="p"/>
                                    </m:rPr>
                                    <a:rPr lang="es-CL" sz="2400" i="1">
                                      <a:solidFill>
                                        <a:srgbClr val="000000"/>
                                      </a:solidFill>
                                      <a:latin typeface="Cambria Math" panose="02040503050406030204" pitchFamily="18" charset="0"/>
                                    </a:rPr>
                                    <m:t>Ω</m:t>
                                  </m:r>
                                </m:e>
                                <m:sub>
                                  <m:r>
                                    <a:rPr lang="es-CL" sz="2400" i="1">
                                      <a:solidFill>
                                        <a:srgbClr val="000000"/>
                                      </a:solidFill>
                                      <a:latin typeface="Cambria Math" panose="02040503050406030204" pitchFamily="18" charset="0"/>
                                    </a:rPr>
                                    <m:t>𝑦</m:t>
                                  </m:r>
                                </m:sub>
                              </m:sSub>
                            </m:den>
                          </m:f>
                          <m:r>
                            <a:rPr lang="es-CL" sz="2400" i="1">
                              <a:solidFill>
                                <a:srgbClr val="000000"/>
                              </a:solidFill>
                              <a:latin typeface="Cambria Math" panose="02040503050406030204" pitchFamily="18" charset="0"/>
                            </a:rPr>
                            <m:t>𝑚</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0</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𝑔𝑧</m:t>
                              </m:r>
                            </m:e>
                          </m:rad>
                          <m:r>
                            <a:rPr lang="es-CL" sz="2400" i="1">
                              <a:solidFill>
                                <a:srgbClr val="000000"/>
                              </a:solidFill>
                              <a:latin typeface="Cambria Math" panose="02040503050406030204" pitchFamily="18" charset="0"/>
                            </a:rPr>
                            <m:t>𝑑𝑡</m:t>
                          </m:r>
                        </m:e>
                      </m:d>
                    </m:oMath>
                  </m:oMathPara>
                </a14:m>
                <a:endParaRPr lang="es-CL" sz="2400" dirty="0"/>
              </a:p>
            </p:txBody>
          </p:sp>
        </mc:Choice>
        <mc:Fallback xmlns="">
          <p:sp>
            <p:nvSpPr>
              <p:cNvPr id="23600" name="Object 48"/>
              <p:cNvSpPr txBox="1">
                <a:spLocks noRot="1" noChangeAspect="1" noMove="1" noResize="1" noEditPoints="1" noAdjustHandles="1" noChangeArrowheads="1" noChangeShapeType="1" noTextEdit="1"/>
              </p:cNvSpPr>
              <p:nvPr/>
            </p:nvSpPr>
            <p:spPr bwMode="auto">
              <a:xfrm>
                <a:off x="5594680" y="3706029"/>
                <a:ext cx="6318062" cy="1140090"/>
              </a:xfrm>
              <a:prstGeom prst="rect">
                <a:avLst/>
              </a:prstGeom>
              <a:blipFill>
                <a:blip r:embed="rId9"/>
                <a:stretch>
                  <a:fillRect/>
                </a:stretch>
              </a:blipFill>
              <a:ln>
                <a:noFill/>
              </a:ln>
              <a:effectLst/>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3601" name="Object 49"/>
              <p:cNvSpPr txBox="1"/>
              <p:nvPr/>
            </p:nvSpPr>
            <p:spPr bwMode="auto">
              <a:xfrm>
                <a:off x="5934547" y="2898548"/>
                <a:ext cx="5476875" cy="8441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
                        <m:fPr>
                          <m:ctrlPr>
                            <a:rPr lang="es-CL" sz="2400" i="1">
                              <a:solidFill>
                                <a:srgbClr val="000000"/>
                              </a:solidFill>
                              <a:latin typeface="Cambria Math" panose="02040503050406030204" pitchFamily="18" charset="0"/>
                            </a:rPr>
                          </m:ctrlPr>
                        </m:fPr>
                        <m:num>
                          <m:r>
                            <a:rPr lang="es-CL" sz="2400" i="1">
                              <a:solidFill>
                                <a:srgbClr val="000000"/>
                              </a:solidFill>
                              <a:latin typeface="Cambria Math" panose="02040503050406030204" pitchFamily="18" charset="0"/>
                            </a:rPr>
                            <m:t>−1</m:t>
                          </m:r>
                        </m:num>
                        <m:den>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𝑥</m:t>
                              </m:r>
                            </m:sub>
                          </m:sSub>
                        </m:den>
                      </m:f>
                      <m:r>
                        <a:rPr lang="es-CL" sz="2400" i="1">
                          <a:solidFill>
                            <a:srgbClr val="000000"/>
                          </a:solidFill>
                          <a:latin typeface="Cambria Math" panose="02040503050406030204" pitchFamily="18" charset="0"/>
                        </a:rPr>
                        <m:t>𝑚</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0</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𝑔𝑧</m:t>
                          </m:r>
                        </m:e>
                      </m:rad>
                      <m:r>
                        <a:rPr lang="es-CL" sz="2400" i="1">
                          <a:solidFill>
                            <a:srgbClr val="000000"/>
                          </a:solidFill>
                          <a:latin typeface="Cambria Math" panose="02040503050406030204" pitchFamily="18" charset="0"/>
                        </a:rPr>
                        <m:t>𝑑𝑡</m:t>
                      </m:r>
                      <m:r>
                        <a:rPr lang="es-CL" sz="2400" i="1">
                          <a:solidFill>
                            <a:srgbClr val="000000"/>
                          </a:solidFill>
                          <a:latin typeface="Cambria Math" panose="02040503050406030204" pitchFamily="18" charset="0"/>
                        </a:rPr>
                        <m:t>=</m:t>
                      </m:r>
                      <m:f>
                        <m:fPr>
                          <m:ctrlPr>
                            <a:rPr lang="es-CL" sz="2400" i="1">
                              <a:solidFill>
                                <a:srgbClr val="000000"/>
                              </a:solidFill>
                              <a:latin typeface="Cambria Math" panose="02040503050406030204" pitchFamily="18" charset="0"/>
                            </a:rPr>
                          </m:ctrlPr>
                        </m:fPr>
                        <m:num>
                          <m:r>
                            <a:rPr lang="es-CL" sz="2400" i="1">
                              <a:solidFill>
                                <a:srgbClr val="000000"/>
                              </a:solidFill>
                              <a:latin typeface="Cambria Math" panose="02040503050406030204" pitchFamily="18" charset="0"/>
                            </a:rPr>
                            <m:t>1</m:t>
                          </m:r>
                        </m:num>
                        <m:den>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𝑦</m:t>
                              </m:r>
                            </m:sub>
                          </m:sSub>
                        </m:den>
                      </m:f>
                      <m:r>
                        <a:rPr lang="es-CL" sz="2400" i="1">
                          <a:solidFill>
                            <a:srgbClr val="000000"/>
                          </a:solidFill>
                          <a:latin typeface="Cambria Math" panose="02040503050406030204" pitchFamily="18" charset="0"/>
                        </a:rPr>
                        <m:t>𝑚</m:t>
                      </m:r>
                      <m:sSub>
                        <m:sSubPr>
                          <m:ctrlPr>
                            <a:rPr lang="es-CL" sz="2400" i="1">
                              <a:solidFill>
                                <a:srgbClr val="000000"/>
                              </a:solidFill>
                              <a:latin typeface="Cambria Math" panose="02040503050406030204" pitchFamily="18" charset="0"/>
                            </a:rPr>
                          </m:ctrlPr>
                        </m:sSubPr>
                        <m:e>
                          <m:r>
                            <a:rPr lang="es-CL" sz="2400" i="1">
                              <a:solidFill>
                                <a:srgbClr val="000000"/>
                              </a:solidFill>
                              <a:latin typeface="Cambria Math" panose="02040503050406030204" pitchFamily="18" charset="0"/>
                            </a:rPr>
                            <m:t>𝜔</m:t>
                          </m:r>
                        </m:e>
                        <m:sub>
                          <m:r>
                            <a:rPr lang="es-CL" sz="2400" i="1">
                              <a:solidFill>
                                <a:srgbClr val="000000"/>
                              </a:solidFill>
                              <a:latin typeface="Cambria Math" panose="02040503050406030204" pitchFamily="18" charset="0"/>
                            </a:rPr>
                            <m:t>0</m:t>
                          </m:r>
                        </m:sub>
                      </m:sSub>
                      <m:rad>
                        <m:radPr>
                          <m:degHide m:val="on"/>
                          <m:ctrlPr>
                            <a:rPr lang="es-CL" sz="2400" i="1">
                              <a:solidFill>
                                <a:srgbClr val="000000"/>
                              </a:solidFill>
                              <a:latin typeface="Cambria Math" panose="02040503050406030204" pitchFamily="18" charset="0"/>
                            </a:rPr>
                          </m:ctrlPr>
                        </m:radPr>
                        <m:deg/>
                        <m:e>
                          <m:r>
                            <a:rPr lang="es-CL" sz="2400" i="1">
                              <a:solidFill>
                                <a:srgbClr val="000000"/>
                              </a:solidFill>
                              <a:latin typeface="Cambria Math" panose="02040503050406030204" pitchFamily="18" charset="0"/>
                            </a:rPr>
                            <m:t>2</m:t>
                          </m:r>
                          <m:r>
                            <a:rPr lang="es-CL" sz="2400" i="1">
                              <a:solidFill>
                                <a:srgbClr val="000000"/>
                              </a:solidFill>
                              <a:latin typeface="Cambria Math" panose="02040503050406030204" pitchFamily="18" charset="0"/>
                            </a:rPr>
                            <m:t>𝑔𝑧</m:t>
                          </m:r>
                        </m:e>
                      </m:rad>
                      <m:r>
                        <a:rPr lang="es-CL" sz="2400" i="1">
                          <a:solidFill>
                            <a:srgbClr val="000000"/>
                          </a:solidFill>
                          <a:latin typeface="Cambria Math" panose="02040503050406030204" pitchFamily="18" charset="0"/>
                        </a:rPr>
                        <m:t>𝑑𝑡</m:t>
                      </m:r>
                      <m:r>
                        <a:rPr lang="es-CL" sz="2400" i="1">
                          <a:solidFill>
                            <a:srgbClr val="000000"/>
                          </a:solidFill>
                          <a:latin typeface="Cambria Math" panose="02040503050406030204" pitchFamily="18" charset="0"/>
                        </a:rPr>
                        <m:t>+</m:t>
                      </m:r>
                      <m:r>
                        <a:rPr lang="es-CL" sz="2400" i="1">
                          <a:solidFill>
                            <a:srgbClr val="000000"/>
                          </a:solidFill>
                          <a:latin typeface="Cambria Math" panose="02040503050406030204" pitchFamily="18" charset="0"/>
                        </a:rPr>
                        <m:t>𝑑𝑧</m:t>
                      </m:r>
                    </m:oMath>
                  </m:oMathPara>
                </a14:m>
                <a:endParaRPr lang="es-CL" sz="2400" dirty="0"/>
              </a:p>
            </p:txBody>
          </p:sp>
        </mc:Choice>
        <mc:Fallback xmlns="">
          <p:sp>
            <p:nvSpPr>
              <p:cNvPr id="23601" name="Object 49"/>
              <p:cNvSpPr txBox="1">
                <a:spLocks noRot="1" noChangeAspect="1" noMove="1" noResize="1" noEditPoints="1" noAdjustHandles="1" noChangeArrowheads="1" noChangeShapeType="1" noTextEdit="1"/>
              </p:cNvSpPr>
              <p:nvPr/>
            </p:nvSpPr>
            <p:spPr bwMode="auto">
              <a:xfrm>
                <a:off x="5934547" y="2898548"/>
                <a:ext cx="5476875" cy="844100"/>
              </a:xfrm>
              <a:prstGeom prst="rect">
                <a:avLst/>
              </a:prstGeom>
              <a:blipFill>
                <a:blip r:embed="rId10"/>
                <a:stretch>
                  <a:fillRect/>
                </a:stretch>
              </a:blipFill>
              <a:ln>
                <a:noFill/>
              </a:ln>
              <a:effectLst/>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3603" name="Object 51"/>
              <p:cNvSpPr txBox="1"/>
              <p:nvPr/>
            </p:nvSpPr>
            <p:spPr bwMode="auto">
              <a:xfrm>
                <a:off x="6480128" y="5060594"/>
                <a:ext cx="5105053" cy="1371195"/>
              </a:xfrm>
              <a:prstGeom prst="rect">
                <a:avLst/>
              </a:prstGeom>
              <a:solidFill>
                <a:srgbClr val="FFFF00"/>
              </a:solidFill>
              <a:ln w="9525">
                <a:solidFill>
                  <a:srgbClr val="FF0000"/>
                </a:solidFill>
                <a:miter lim="800000"/>
                <a:headEnd/>
                <a:tailEnd/>
              </a:ln>
              <a:effectLst/>
            </p:spPr>
            <p:txBody>
              <a:bodyPr>
                <a:noAutofit/>
              </a:bodyPr>
              <a:lstStyle/>
              <a:p>
                <a:pPr/>
                <a14:m>
                  <m:oMathPara xmlns:m="http://schemas.openxmlformats.org/officeDocument/2006/math">
                    <m:oMathParaPr>
                      <m:jc m:val="left"/>
                    </m:oMathParaPr>
                    <m:oMath xmlns:m="http://schemas.openxmlformats.org/officeDocument/2006/math">
                      <m:r>
                        <a:rPr lang="es-CL" sz="2400" i="1">
                          <a:solidFill>
                            <a:srgbClr val="000000"/>
                          </a:solidFill>
                          <a:highlight>
                            <a:srgbClr val="FFFF00"/>
                          </a:highlight>
                          <a:latin typeface="Cambria Math" panose="02040503050406030204" pitchFamily="18" charset="0"/>
                        </a:rPr>
                        <m:t>𝑇</m:t>
                      </m:r>
                      <m:r>
                        <a:rPr lang="es-CL" sz="2400" i="1">
                          <a:solidFill>
                            <a:srgbClr val="000000"/>
                          </a:solidFill>
                          <a:highlight>
                            <a:srgbClr val="FFFF00"/>
                          </a:highlight>
                          <a:latin typeface="Cambria Math" panose="02040503050406030204" pitchFamily="18" charset="0"/>
                        </a:rPr>
                        <m:t>=</m:t>
                      </m:r>
                      <m:f>
                        <m:fPr>
                          <m:ctrlPr>
                            <a:rPr lang="es-CL" sz="2400" i="1">
                              <a:solidFill>
                                <a:srgbClr val="000000"/>
                              </a:solidFill>
                              <a:highlight>
                                <a:srgbClr val="FFFF00"/>
                              </a:highlight>
                              <a:latin typeface="Cambria Math" panose="02040503050406030204" pitchFamily="18" charset="0"/>
                            </a:rPr>
                          </m:ctrlPr>
                        </m:fPr>
                        <m:num>
                          <m:r>
                            <a:rPr lang="es-CL" sz="2400" i="1">
                              <a:solidFill>
                                <a:srgbClr val="000000"/>
                              </a:solidFill>
                              <a:highlight>
                                <a:srgbClr val="FFFF00"/>
                              </a:highlight>
                              <a:latin typeface="Cambria Math" panose="02040503050406030204" pitchFamily="18" charset="0"/>
                            </a:rPr>
                            <m:t>1</m:t>
                          </m:r>
                        </m:num>
                        <m:den>
                          <m:r>
                            <a:rPr lang="es-CL" sz="2400" i="1">
                              <a:solidFill>
                                <a:srgbClr val="000000"/>
                              </a:solidFill>
                              <a:highlight>
                                <a:srgbClr val="FFFF00"/>
                              </a:highlight>
                              <a:latin typeface="Cambria Math" panose="02040503050406030204" pitchFamily="18" charset="0"/>
                            </a:rPr>
                            <m:t>𝑚</m:t>
                          </m:r>
                          <m:sSub>
                            <m:sSubPr>
                              <m:ctrlPr>
                                <a:rPr lang="es-CL" sz="2400" i="1">
                                  <a:solidFill>
                                    <a:srgbClr val="000000"/>
                                  </a:solidFill>
                                  <a:highlight>
                                    <a:srgbClr val="FFFF00"/>
                                  </a:highlight>
                                  <a:latin typeface="Cambria Math" panose="02040503050406030204" pitchFamily="18" charset="0"/>
                                </a:rPr>
                              </m:ctrlPr>
                            </m:sSubPr>
                            <m:e>
                              <m:r>
                                <a:rPr lang="es-CL" sz="2400" i="1">
                                  <a:solidFill>
                                    <a:srgbClr val="000000"/>
                                  </a:solidFill>
                                  <a:highlight>
                                    <a:srgbClr val="FFFF00"/>
                                  </a:highlight>
                                  <a:latin typeface="Cambria Math" panose="02040503050406030204" pitchFamily="18" charset="0"/>
                                </a:rPr>
                                <m:t>𝜔</m:t>
                              </m:r>
                            </m:e>
                            <m:sub>
                              <m:r>
                                <a:rPr lang="es-CL" sz="2400" i="1">
                                  <a:solidFill>
                                    <a:srgbClr val="000000"/>
                                  </a:solidFill>
                                  <a:highlight>
                                    <a:srgbClr val="FFFF00"/>
                                  </a:highlight>
                                  <a:latin typeface="Cambria Math" panose="02040503050406030204" pitchFamily="18" charset="0"/>
                                </a:rPr>
                                <m:t>𝑜</m:t>
                              </m:r>
                            </m:sub>
                          </m:sSub>
                          <m:rad>
                            <m:radPr>
                              <m:degHide m:val="on"/>
                              <m:ctrlPr>
                                <a:rPr lang="es-CL" sz="2400" i="1">
                                  <a:solidFill>
                                    <a:srgbClr val="000000"/>
                                  </a:solidFill>
                                  <a:highlight>
                                    <a:srgbClr val="FFFF00"/>
                                  </a:highlight>
                                  <a:latin typeface="Cambria Math" panose="02040503050406030204" pitchFamily="18" charset="0"/>
                                </a:rPr>
                              </m:ctrlPr>
                            </m:radPr>
                            <m:deg/>
                            <m:e>
                              <m:r>
                                <a:rPr lang="es-CL" sz="2400" i="1">
                                  <a:solidFill>
                                    <a:srgbClr val="000000"/>
                                  </a:solidFill>
                                  <a:highlight>
                                    <a:srgbClr val="FFFF00"/>
                                  </a:highlight>
                                  <a:latin typeface="Cambria Math" panose="02040503050406030204" pitchFamily="18" charset="0"/>
                                </a:rPr>
                                <m:t>2</m:t>
                              </m:r>
                              <m:r>
                                <a:rPr lang="es-CL" sz="2400" i="1">
                                  <a:solidFill>
                                    <a:srgbClr val="000000"/>
                                  </a:solidFill>
                                  <a:highlight>
                                    <a:srgbClr val="FFFF00"/>
                                  </a:highlight>
                                  <a:latin typeface="Cambria Math" panose="02040503050406030204" pitchFamily="18" charset="0"/>
                                </a:rPr>
                                <m:t>𝑔</m:t>
                              </m:r>
                            </m:e>
                          </m:rad>
                        </m:den>
                      </m:f>
                      <m:nary>
                        <m:naryPr>
                          <m:limLoc m:val="undOvr"/>
                          <m:ctrlPr>
                            <a:rPr lang="es-CL" sz="2400" i="1">
                              <a:solidFill>
                                <a:srgbClr val="000000"/>
                              </a:solidFill>
                              <a:highlight>
                                <a:srgbClr val="FFFF00"/>
                              </a:highlight>
                              <a:latin typeface="Cambria Math" panose="02040503050406030204" pitchFamily="18" charset="0"/>
                            </a:rPr>
                          </m:ctrlPr>
                        </m:naryPr>
                        <m:sub>
                          <m:r>
                            <a:rPr lang="es-CL" sz="2400" i="1">
                              <a:solidFill>
                                <a:srgbClr val="000000"/>
                              </a:solidFill>
                              <a:highlight>
                                <a:srgbClr val="FFFF00"/>
                              </a:highlight>
                              <a:latin typeface="Cambria Math" panose="02040503050406030204" pitchFamily="18" charset="0"/>
                            </a:rPr>
                            <m:t>𝑜</m:t>
                          </m:r>
                        </m:sub>
                        <m:sup>
                          <m:r>
                            <m:rPr>
                              <m:sty m:val="p"/>
                            </m:rPr>
                            <a:rPr lang="es-CL" sz="2400" i="1">
                              <a:solidFill>
                                <a:srgbClr val="000000"/>
                              </a:solidFill>
                              <a:highlight>
                                <a:srgbClr val="FFFF00"/>
                              </a:highlight>
                              <a:latin typeface="Cambria Math" panose="02040503050406030204" pitchFamily="18" charset="0"/>
                            </a:rPr>
                            <m:t>Δ</m:t>
                          </m:r>
                          <m:r>
                            <a:rPr lang="es-CL" sz="2400" i="1">
                              <a:solidFill>
                                <a:srgbClr val="000000"/>
                              </a:solidFill>
                              <a:highlight>
                                <a:srgbClr val="FFFF00"/>
                              </a:highlight>
                              <a:latin typeface="Cambria Math" panose="02040503050406030204" pitchFamily="18" charset="0"/>
                            </a:rPr>
                            <m:t>h</m:t>
                          </m:r>
                        </m:sup>
                        <m:e>
                          <m:f>
                            <m:fPr>
                              <m:ctrlPr>
                                <a:rPr lang="es-CL" sz="2400" i="1">
                                  <a:solidFill>
                                    <a:srgbClr val="000000"/>
                                  </a:solidFill>
                                  <a:highlight>
                                    <a:srgbClr val="FFFF00"/>
                                  </a:highlight>
                                  <a:latin typeface="Cambria Math" panose="02040503050406030204" pitchFamily="18" charset="0"/>
                                </a:rPr>
                              </m:ctrlPr>
                            </m:fPr>
                            <m:num>
                              <m:sSub>
                                <m:sSubPr>
                                  <m:ctrlPr>
                                    <a:rPr lang="es-CL" sz="2400" i="1">
                                      <a:solidFill>
                                        <a:srgbClr val="000000"/>
                                      </a:solidFill>
                                      <a:highlight>
                                        <a:srgbClr val="FFFF00"/>
                                      </a:highlight>
                                      <a:latin typeface="Cambria Math" panose="02040503050406030204" pitchFamily="18" charset="0"/>
                                    </a:rPr>
                                  </m:ctrlPr>
                                </m:sSubPr>
                                <m:e>
                                  <m:r>
                                    <m:rPr>
                                      <m:sty m:val="p"/>
                                    </m:rPr>
                                    <a:rPr lang="es-CL" sz="2400" i="1">
                                      <a:solidFill>
                                        <a:srgbClr val="000000"/>
                                      </a:solidFill>
                                      <a:highlight>
                                        <a:srgbClr val="FFFF00"/>
                                      </a:highlight>
                                      <a:latin typeface="Cambria Math" panose="02040503050406030204" pitchFamily="18" charset="0"/>
                                    </a:rPr>
                                    <m:t>Ω</m:t>
                                  </m:r>
                                </m:e>
                                <m:sub>
                                  <m:r>
                                    <a:rPr lang="es-CL" sz="2400" i="1">
                                      <a:solidFill>
                                        <a:srgbClr val="000000"/>
                                      </a:solidFill>
                                      <a:highlight>
                                        <a:srgbClr val="FFFF00"/>
                                      </a:highlight>
                                      <a:latin typeface="Cambria Math" panose="02040503050406030204" pitchFamily="18" charset="0"/>
                                    </a:rPr>
                                    <m:t>𝑥</m:t>
                                  </m:r>
                                </m:sub>
                              </m:sSub>
                              <m:sSub>
                                <m:sSubPr>
                                  <m:ctrlPr>
                                    <a:rPr lang="es-CL" sz="2400" i="1">
                                      <a:solidFill>
                                        <a:srgbClr val="000000"/>
                                      </a:solidFill>
                                      <a:highlight>
                                        <a:srgbClr val="FFFF00"/>
                                      </a:highlight>
                                      <a:latin typeface="Cambria Math" panose="02040503050406030204" pitchFamily="18" charset="0"/>
                                    </a:rPr>
                                  </m:ctrlPr>
                                </m:sSubPr>
                                <m:e>
                                  <m:r>
                                    <m:rPr>
                                      <m:sty m:val="p"/>
                                    </m:rPr>
                                    <a:rPr lang="es-CL" sz="2400" i="1">
                                      <a:solidFill>
                                        <a:srgbClr val="000000"/>
                                      </a:solidFill>
                                      <a:highlight>
                                        <a:srgbClr val="FFFF00"/>
                                      </a:highlight>
                                      <a:latin typeface="Cambria Math" panose="02040503050406030204" pitchFamily="18" charset="0"/>
                                    </a:rPr>
                                    <m:t>Ω</m:t>
                                  </m:r>
                                </m:e>
                                <m:sub>
                                  <m:r>
                                    <a:rPr lang="es-CL" sz="2400" i="1">
                                      <a:solidFill>
                                        <a:srgbClr val="000000"/>
                                      </a:solidFill>
                                      <a:highlight>
                                        <a:srgbClr val="FFFF00"/>
                                      </a:highlight>
                                      <a:latin typeface="Cambria Math" panose="02040503050406030204" pitchFamily="18" charset="0"/>
                                    </a:rPr>
                                    <m:t>𝑦</m:t>
                                  </m:r>
                                </m:sub>
                              </m:sSub>
                            </m:num>
                            <m:den>
                              <m:d>
                                <m:dPr>
                                  <m:ctrlPr>
                                    <a:rPr lang="es-CL" sz="2400" i="1">
                                      <a:solidFill>
                                        <a:srgbClr val="000000"/>
                                      </a:solidFill>
                                      <a:highlight>
                                        <a:srgbClr val="FFFF00"/>
                                      </a:highlight>
                                      <a:latin typeface="Cambria Math" panose="02040503050406030204" pitchFamily="18" charset="0"/>
                                    </a:rPr>
                                  </m:ctrlPr>
                                </m:dPr>
                                <m:e>
                                  <m:sSub>
                                    <m:sSubPr>
                                      <m:ctrlPr>
                                        <a:rPr lang="es-CL" sz="2400" i="1">
                                          <a:solidFill>
                                            <a:srgbClr val="000000"/>
                                          </a:solidFill>
                                          <a:highlight>
                                            <a:srgbClr val="FFFF00"/>
                                          </a:highlight>
                                          <a:latin typeface="Cambria Math" panose="02040503050406030204" pitchFamily="18" charset="0"/>
                                        </a:rPr>
                                      </m:ctrlPr>
                                    </m:sSubPr>
                                    <m:e>
                                      <m:r>
                                        <m:rPr>
                                          <m:sty m:val="p"/>
                                        </m:rPr>
                                        <a:rPr lang="es-CL" sz="2400" i="1">
                                          <a:solidFill>
                                            <a:srgbClr val="000000"/>
                                          </a:solidFill>
                                          <a:highlight>
                                            <a:srgbClr val="FFFF00"/>
                                          </a:highlight>
                                          <a:latin typeface="Cambria Math" panose="02040503050406030204" pitchFamily="18" charset="0"/>
                                        </a:rPr>
                                        <m:t>Ω</m:t>
                                      </m:r>
                                    </m:e>
                                    <m:sub>
                                      <m:r>
                                        <a:rPr lang="es-CL" sz="2400" i="1">
                                          <a:solidFill>
                                            <a:srgbClr val="000000"/>
                                          </a:solidFill>
                                          <a:highlight>
                                            <a:srgbClr val="FFFF00"/>
                                          </a:highlight>
                                          <a:latin typeface="Cambria Math" panose="02040503050406030204" pitchFamily="18" charset="0"/>
                                        </a:rPr>
                                        <m:t>𝑦</m:t>
                                      </m:r>
                                    </m:sub>
                                  </m:sSub>
                                  <m:r>
                                    <a:rPr lang="es-CL" sz="2400" i="1">
                                      <a:solidFill>
                                        <a:srgbClr val="000000"/>
                                      </a:solidFill>
                                      <a:highlight>
                                        <a:srgbClr val="FFFF00"/>
                                      </a:highlight>
                                      <a:latin typeface="Cambria Math" panose="02040503050406030204" pitchFamily="18" charset="0"/>
                                    </a:rPr>
                                    <m:t>+</m:t>
                                  </m:r>
                                  <m:sSub>
                                    <m:sSubPr>
                                      <m:ctrlPr>
                                        <a:rPr lang="es-CL" sz="2400" i="1">
                                          <a:solidFill>
                                            <a:srgbClr val="000000"/>
                                          </a:solidFill>
                                          <a:highlight>
                                            <a:srgbClr val="FFFF00"/>
                                          </a:highlight>
                                          <a:latin typeface="Cambria Math" panose="02040503050406030204" pitchFamily="18" charset="0"/>
                                        </a:rPr>
                                      </m:ctrlPr>
                                    </m:sSubPr>
                                    <m:e>
                                      <m:r>
                                        <m:rPr>
                                          <m:sty m:val="p"/>
                                        </m:rPr>
                                        <a:rPr lang="es-CL" sz="2400" i="1">
                                          <a:solidFill>
                                            <a:srgbClr val="000000"/>
                                          </a:solidFill>
                                          <a:highlight>
                                            <a:srgbClr val="FFFF00"/>
                                          </a:highlight>
                                          <a:latin typeface="Cambria Math" panose="02040503050406030204" pitchFamily="18" charset="0"/>
                                        </a:rPr>
                                        <m:t>Ω</m:t>
                                      </m:r>
                                    </m:e>
                                    <m:sub>
                                      <m:r>
                                        <a:rPr lang="es-CL" sz="2400" i="1">
                                          <a:solidFill>
                                            <a:srgbClr val="000000"/>
                                          </a:solidFill>
                                          <a:highlight>
                                            <a:srgbClr val="FFFF00"/>
                                          </a:highlight>
                                          <a:latin typeface="Cambria Math" panose="02040503050406030204" pitchFamily="18" charset="0"/>
                                        </a:rPr>
                                        <m:t>𝑥</m:t>
                                      </m:r>
                                    </m:sub>
                                  </m:sSub>
                                </m:e>
                              </m:d>
                            </m:den>
                          </m:f>
                        </m:e>
                      </m:nary>
                      <m:sSup>
                        <m:sSupPr>
                          <m:ctrlPr>
                            <a:rPr lang="es-CL" sz="2400" i="1">
                              <a:solidFill>
                                <a:srgbClr val="000000"/>
                              </a:solidFill>
                              <a:highlight>
                                <a:srgbClr val="FFFF00"/>
                              </a:highlight>
                              <a:latin typeface="Cambria Math" panose="02040503050406030204" pitchFamily="18" charset="0"/>
                            </a:rPr>
                          </m:ctrlPr>
                        </m:sSupPr>
                        <m:e>
                          <m:r>
                            <a:rPr lang="es-CL" sz="2400" i="1">
                              <a:solidFill>
                                <a:srgbClr val="000000"/>
                              </a:solidFill>
                              <a:highlight>
                                <a:srgbClr val="FFFF00"/>
                              </a:highlight>
                              <a:latin typeface="Cambria Math" panose="02040503050406030204" pitchFamily="18" charset="0"/>
                            </a:rPr>
                            <m:t>𝑧</m:t>
                          </m:r>
                        </m:e>
                        <m:sup>
                          <m:r>
                            <a:rPr lang="es-CL" sz="2400" i="1">
                              <a:solidFill>
                                <a:srgbClr val="000000"/>
                              </a:solidFill>
                              <a:highlight>
                                <a:srgbClr val="FFFF00"/>
                              </a:highlight>
                              <a:latin typeface="Cambria Math" panose="02040503050406030204" pitchFamily="18" charset="0"/>
                            </a:rPr>
                            <m:t>−1/2</m:t>
                          </m:r>
                        </m:sup>
                      </m:sSup>
                      <m:r>
                        <a:rPr lang="es-CL" sz="2400" i="1">
                          <a:solidFill>
                            <a:srgbClr val="000000"/>
                          </a:solidFill>
                          <a:highlight>
                            <a:srgbClr val="FFFF00"/>
                          </a:highlight>
                          <a:latin typeface="Cambria Math" panose="02040503050406030204" pitchFamily="18" charset="0"/>
                        </a:rPr>
                        <m:t>𝑑𝑧</m:t>
                      </m:r>
                    </m:oMath>
                  </m:oMathPara>
                </a14:m>
                <a:endParaRPr lang="es-CL" sz="2400" dirty="0">
                  <a:highlight>
                    <a:srgbClr val="FFFF00"/>
                  </a:highlight>
                </a:endParaRPr>
              </a:p>
            </p:txBody>
          </p:sp>
        </mc:Choice>
        <mc:Fallback xmlns="">
          <p:sp>
            <p:nvSpPr>
              <p:cNvPr id="23603" name="Object 51"/>
              <p:cNvSpPr txBox="1">
                <a:spLocks noRot="1" noChangeAspect="1" noMove="1" noResize="1" noEditPoints="1" noAdjustHandles="1" noChangeArrowheads="1" noChangeShapeType="1" noTextEdit="1"/>
              </p:cNvSpPr>
              <p:nvPr/>
            </p:nvSpPr>
            <p:spPr bwMode="auto">
              <a:xfrm>
                <a:off x="6480128" y="5060594"/>
                <a:ext cx="5105053" cy="1371195"/>
              </a:xfrm>
              <a:prstGeom prst="rect">
                <a:avLst/>
              </a:prstGeom>
              <a:blipFill>
                <a:blip r:embed="rId11"/>
                <a:stretch>
                  <a:fillRect/>
                </a:stretch>
              </a:blipFill>
              <a:ln w="9525">
                <a:solidFill>
                  <a:srgbClr val="FF0000"/>
                </a:solidFill>
                <a:miter lim="800000"/>
                <a:headEnd/>
                <a:tailEnd/>
              </a:ln>
              <a:effectLst/>
            </p:spPr>
            <p:txBody>
              <a:bodyPr/>
              <a:lstStyle/>
              <a:p>
                <a:r>
                  <a:rPr lang="es-AR">
                    <a:noFill/>
                  </a:rPr>
                  <a:t> </a:t>
                </a:r>
              </a:p>
            </p:txBody>
          </p:sp>
        </mc:Fallback>
      </mc:AlternateContent>
      <p:sp>
        <p:nvSpPr>
          <p:cNvPr id="2" name="CuadroTexto 1">
            <a:extLst>
              <a:ext uri="{FF2B5EF4-FFF2-40B4-BE49-F238E27FC236}">
                <a16:creationId xmlns:a16="http://schemas.microsoft.com/office/drawing/2014/main" id="{68B6F84F-3728-5885-B913-A33A2069D16C}"/>
              </a:ext>
            </a:extLst>
          </p:cNvPr>
          <p:cNvSpPr txBox="1"/>
          <p:nvPr/>
        </p:nvSpPr>
        <p:spPr>
          <a:xfrm>
            <a:off x="3783686" y="1449602"/>
            <a:ext cx="2762882" cy="1015663"/>
          </a:xfrm>
          <a:prstGeom prst="rect">
            <a:avLst/>
          </a:prstGeom>
          <a:noFill/>
        </p:spPr>
        <p:txBody>
          <a:bodyPr wrap="square">
            <a:spAutoFit/>
          </a:bodyPr>
          <a:lstStyle/>
          <a:p>
            <a:pPr fontAlgn="base">
              <a:spcBef>
                <a:spcPct val="0"/>
              </a:spcBef>
              <a:spcAft>
                <a:spcPct val="0"/>
              </a:spcAft>
            </a:pPr>
            <a:r>
              <a:rPr lang="es-CL" sz="2000" dirty="0">
                <a:solidFill>
                  <a:srgbClr val="17365D"/>
                </a:solidFill>
                <a:latin typeface="Calibri" pitchFamily="34" charset="0"/>
                <a:ea typeface="Calibri" pitchFamily="34" charset="0"/>
                <a:cs typeface="Times New Roman" pitchFamily="18" charset="0"/>
              </a:rPr>
              <a:t>x = carga aguas arriba</a:t>
            </a:r>
          </a:p>
          <a:p>
            <a:pPr fontAlgn="base">
              <a:spcBef>
                <a:spcPct val="0"/>
              </a:spcBef>
              <a:spcAft>
                <a:spcPct val="0"/>
              </a:spcAft>
            </a:pPr>
            <a:r>
              <a:rPr lang="es-CL" sz="2000" dirty="0">
                <a:solidFill>
                  <a:srgbClr val="17365D"/>
                </a:solidFill>
                <a:latin typeface="Calibri" pitchFamily="34" charset="0"/>
                <a:ea typeface="Calibri" pitchFamily="34" charset="0"/>
                <a:cs typeface="Times New Roman" pitchFamily="18" charset="0"/>
              </a:rPr>
              <a:t>y = carga aguas abajo</a:t>
            </a:r>
          </a:p>
          <a:p>
            <a:pPr fontAlgn="base">
              <a:spcBef>
                <a:spcPct val="0"/>
              </a:spcBef>
              <a:spcAft>
                <a:spcPct val="0"/>
              </a:spcAft>
            </a:pPr>
            <a:r>
              <a:rPr lang="es-CL" sz="2000" dirty="0">
                <a:solidFill>
                  <a:srgbClr val="17365D"/>
                </a:solidFill>
                <a:latin typeface="Calibri" pitchFamily="34" charset="0"/>
                <a:cs typeface="Times New Roman" pitchFamily="18" charset="0"/>
              </a:rPr>
              <a:t>z = carga sobre orificio</a:t>
            </a:r>
            <a:endParaRPr lang="es-CL" sz="2000" dirty="0">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2AE7AE1A-B7A0-1EAE-5CA1-0688FABD38B3}"/>
                  </a:ext>
                </a:extLst>
              </p:cNvPr>
              <p:cNvSpPr txBox="1"/>
              <p:nvPr/>
            </p:nvSpPr>
            <p:spPr>
              <a:xfrm>
                <a:off x="261054" y="4431759"/>
                <a:ext cx="5315422" cy="400110"/>
              </a:xfrm>
              <a:prstGeom prst="rect">
                <a:avLst/>
              </a:prstGeom>
              <a:noFill/>
            </p:spPr>
            <p:txBody>
              <a:bodyPr wrap="square">
                <a:spAutoFit/>
              </a:bodyPr>
              <a:lstStyle/>
              <a:p>
                <a:pPr fontAlgn="base">
                  <a:spcBef>
                    <a:spcPct val="0"/>
                  </a:spcBef>
                  <a:spcAft>
                    <a:spcPct val="0"/>
                  </a:spcAft>
                </a:pPr>
                <a:r>
                  <a:rPr lang="es-CL" sz="2000" dirty="0">
                    <a:solidFill>
                      <a:srgbClr val="17365D"/>
                    </a:solidFill>
                    <a:latin typeface="Calibri" pitchFamily="34" charset="0"/>
                    <a:ea typeface="Calibri" pitchFamily="34" charset="0"/>
                    <a:cs typeface="Times New Roman" pitchFamily="18" charset="0"/>
                  </a:rPr>
                  <a:t>Disminución volumen aguas arriba = </a:t>
                </a:r>
                <a14:m>
                  <m:oMath xmlns:m="http://schemas.openxmlformats.org/officeDocument/2006/math">
                    <m:sSub>
                      <m:sSubPr>
                        <m:ctrlPr>
                          <a:rPr lang="es-CL" sz="2000" i="1" smtClean="0">
                            <a:solidFill>
                              <a:srgbClr val="000000"/>
                            </a:solidFill>
                            <a:latin typeface="Cambria Math" panose="02040503050406030204" pitchFamily="18" charset="0"/>
                          </a:rPr>
                        </m:ctrlPr>
                      </m:sSubPr>
                      <m:e>
                        <m:r>
                          <a:rPr lang="es-CL" sz="2000" i="1">
                            <a:solidFill>
                              <a:srgbClr val="000000"/>
                            </a:solidFill>
                            <a:latin typeface="Cambria Math" panose="02040503050406030204" pitchFamily="18" charset="0"/>
                          </a:rPr>
                          <m:t>𝑄</m:t>
                        </m:r>
                      </m:e>
                      <m:sub>
                        <m:r>
                          <a:rPr lang="es-ES" sz="2000" b="0" i="1" smtClean="0">
                            <a:solidFill>
                              <a:srgbClr val="000000"/>
                            </a:solidFill>
                            <a:latin typeface="Cambria Math" panose="02040503050406030204" pitchFamily="18" charset="0"/>
                          </a:rPr>
                          <m:t>𝑆</m:t>
                        </m:r>
                      </m:sub>
                    </m:sSub>
                  </m:oMath>
                </a14:m>
                <a:r>
                  <a:rPr lang="es-CL" sz="2000" dirty="0">
                    <a:solidFill>
                      <a:srgbClr val="17365D"/>
                    </a:solidFill>
                    <a:latin typeface="Calibri" pitchFamily="34" charset="0"/>
                    <a:ea typeface="Calibri" pitchFamily="34" charset="0"/>
                    <a:cs typeface="Times New Roman" pitchFamily="18" charset="0"/>
                  </a:rPr>
                  <a:t> orificio</a:t>
                </a:r>
              </a:p>
            </p:txBody>
          </p:sp>
        </mc:Choice>
        <mc:Fallback>
          <p:sp>
            <p:nvSpPr>
              <p:cNvPr id="4" name="CuadroTexto 3">
                <a:extLst>
                  <a:ext uri="{FF2B5EF4-FFF2-40B4-BE49-F238E27FC236}">
                    <a16:creationId xmlns:a16="http://schemas.microsoft.com/office/drawing/2014/main" id="{2AE7AE1A-B7A0-1EAE-5CA1-0688FABD38B3}"/>
                  </a:ext>
                </a:extLst>
              </p:cNvPr>
              <p:cNvSpPr txBox="1">
                <a:spLocks noRot="1" noChangeAspect="1" noMove="1" noResize="1" noEditPoints="1" noAdjustHandles="1" noChangeArrowheads="1" noChangeShapeType="1" noTextEdit="1"/>
              </p:cNvSpPr>
              <p:nvPr/>
            </p:nvSpPr>
            <p:spPr>
              <a:xfrm>
                <a:off x="261054" y="4431759"/>
                <a:ext cx="5315422" cy="400110"/>
              </a:xfrm>
              <a:prstGeom prst="rect">
                <a:avLst/>
              </a:prstGeom>
              <a:blipFill>
                <a:blip r:embed="rId12"/>
                <a:stretch>
                  <a:fillRect l="-1261" t="-9091" b="-25758"/>
                </a:stretch>
              </a:blipFill>
            </p:spPr>
            <p:txBody>
              <a:bodyPr/>
              <a:lstStyle/>
              <a:p>
                <a:r>
                  <a:rPr lang="es-AR">
                    <a:noFill/>
                  </a:rPr>
                  <a:t> </a:t>
                </a:r>
              </a:p>
            </p:txBody>
          </p:sp>
        </mc:Fallback>
      </mc:AlternateContent>
      <p:sp>
        <p:nvSpPr>
          <p:cNvPr id="3" name="CuadroTexto 2">
            <a:extLst>
              <a:ext uri="{FF2B5EF4-FFF2-40B4-BE49-F238E27FC236}">
                <a16:creationId xmlns:a16="http://schemas.microsoft.com/office/drawing/2014/main" id="{26B7D16E-B21D-CC68-6D98-BBF2F4F06437}"/>
              </a:ext>
            </a:extLst>
          </p:cNvPr>
          <p:cNvSpPr txBox="1"/>
          <p:nvPr/>
        </p:nvSpPr>
        <p:spPr>
          <a:xfrm>
            <a:off x="240583" y="5504982"/>
            <a:ext cx="5315422" cy="400110"/>
          </a:xfrm>
          <a:prstGeom prst="rect">
            <a:avLst/>
          </a:prstGeom>
          <a:noFill/>
        </p:spPr>
        <p:txBody>
          <a:bodyPr wrap="square">
            <a:spAutoFit/>
          </a:bodyPr>
          <a:lstStyle/>
          <a:p>
            <a:pPr fontAlgn="base">
              <a:spcBef>
                <a:spcPct val="0"/>
              </a:spcBef>
              <a:spcAft>
                <a:spcPct val="0"/>
              </a:spcAft>
            </a:pPr>
            <a:r>
              <a:rPr lang="es-ES" sz="2000" dirty="0">
                <a:solidFill>
                  <a:srgbClr val="17365D"/>
                </a:solidFill>
                <a:latin typeface="Calibri" pitchFamily="34" charset="0"/>
                <a:ea typeface="Calibri" pitchFamily="34" charset="0"/>
                <a:cs typeface="Times New Roman" pitchFamily="18" charset="0"/>
              </a:rPr>
              <a:t>dx disminuye a medida que aumenta tiempo</a:t>
            </a:r>
            <a:endParaRPr lang="es-CL" sz="2000" dirty="0">
              <a:solidFill>
                <a:srgbClr val="17365D"/>
              </a:solidFill>
              <a:latin typeface="Calibri" pitchFamily="34" charset="0"/>
              <a:ea typeface="Calibri" pitchFamily="34" charset="0"/>
              <a:cs typeface="Times New Roman" pitchFamily="18" charset="0"/>
            </a:endParaRPr>
          </a:p>
        </p:txBody>
      </p:sp>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A664B465-0E2A-07E7-4DBA-0F1C1AE6E689}"/>
                  </a:ext>
                </a:extLst>
              </p:cNvPr>
              <p:cNvSpPr txBox="1"/>
              <p:nvPr/>
            </p:nvSpPr>
            <p:spPr>
              <a:xfrm>
                <a:off x="6096000" y="875318"/>
                <a:ext cx="5315422" cy="400110"/>
              </a:xfrm>
              <a:prstGeom prst="rect">
                <a:avLst/>
              </a:prstGeom>
              <a:noFill/>
            </p:spPr>
            <p:txBody>
              <a:bodyPr wrap="square">
                <a:spAutoFit/>
              </a:bodyPr>
              <a:lstStyle/>
              <a:p>
                <a:pPr fontAlgn="base">
                  <a:spcBef>
                    <a:spcPct val="0"/>
                  </a:spcBef>
                  <a:spcAft>
                    <a:spcPct val="0"/>
                  </a:spcAft>
                </a:pPr>
                <a:r>
                  <a:rPr lang="es-CL" sz="2000" dirty="0">
                    <a:solidFill>
                      <a:srgbClr val="17365D"/>
                    </a:solidFill>
                    <a:latin typeface="Calibri" pitchFamily="34" charset="0"/>
                    <a:ea typeface="Calibri" pitchFamily="34" charset="0"/>
                    <a:cs typeface="Times New Roman" pitchFamily="18" charset="0"/>
                  </a:rPr>
                  <a:t>Aumento volumen aguas abajo = </a:t>
                </a:r>
                <a14:m>
                  <m:oMath xmlns:m="http://schemas.openxmlformats.org/officeDocument/2006/math">
                    <m:sSub>
                      <m:sSubPr>
                        <m:ctrlPr>
                          <a:rPr lang="es-CL" sz="2000" i="1" smtClean="0">
                            <a:solidFill>
                              <a:srgbClr val="000000"/>
                            </a:solidFill>
                            <a:latin typeface="Cambria Math" panose="02040503050406030204" pitchFamily="18" charset="0"/>
                          </a:rPr>
                        </m:ctrlPr>
                      </m:sSubPr>
                      <m:e>
                        <m:r>
                          <a:rPr lang="es-CL" sz="2000" i="1">
                            <a:solidFill>
                              <a:srgbClr val="000000"/>
                            </a:solidFill>
                            <a:latin typeface="Cambria Math" panose="02040503050406030204" pitchFamily="18" charset="0"/>
                          </a:rPr>
                          <m:t>𝑄</m:t>
                        </m:r>
                      </m:e>
                      <m:sub>
                        <m:r>
                          <a:rPr lang="es-ES" sz="2000" b="0" i="1" smtClean="0">
                            <a:solidFill>
                              <a:srgbClr val="000000"/>
                            </a:solidFill>
                            <a:latin typeface="Cambria Math" panose="02040503050406030204" pitchFamily="18" charset="0"/>
                          </a:rPr>
                          <m:t>𝑆</m:t>
                        </m:r>
                      </m:sub>
                    </m:sSub>
                  </m:oMath>
                </a14:m>
                <a:r>
                  <a:rPr lang="es-CL" sz="2000" dirty="0">
                    <a:solidFill>
                      <a:srgbClr val="17365D"/>
                    </a:solidFill>
                    <a:latin typeface="Calibri" pitchFamily="34" charset="0"/>
                    <a:ea typeface="Calibri" pitchFamily="34" charset="0"/>
                    <a:cs typeface="Times New Roman" pitchFamily="18" charset="0"/>
                  </a:rPr>
                  <a:t> orificio</a:t>
                </a:r>
              </a:p>
            </p:txBody>
          </p:sp>
        </mc:Choice>
        <mc:Fallback>
          <p:sp>
            <p:nvSpPr>
              <p:cNvPr id="5" name="CuadroTexto 4">
                <a:extLst>
                  <a:ext uri="{FF2B5EF4-FFF2-40B4-BE49-F238E27FC236}">
                    <a16:creationId xmlns:a16="http://schemas.microsoft.com/office/drawing/2014/main" id="{A664B465-0E2A-07E7-4DBA-0F1C1AE6E689}"/>
                  </a:ext>
                </a:extLst>
              </p:cNvPr>
              <p:cNvSpPr txBox="1">
                <a:spLocks noRot="1" noChangeAspect="1" noMove="1" noResize="1" noEditPoints="1" noAdjustHandles="1" noChangeArrowheads="1" noChangeShapeType="1" noTextEdit="1"/>
              </p:cNvSpPr>
              <p:nvPr/>
            </p:nvSpPr>
            <p:spPr>
              <a:xfrm>
                <a:off x="6096000" y="875318"/>
                <a:ext cx="5315422" cy="400110"/>
              </a:xfrm>
              <a:prstGeom prst="rect">
                <a:avLst/>
              </a:prstGeom>
              <a:blipFill>
                <a:blip r:embed="rId13"/>
                <a:stretch>
                  <a:fillRect l="-1147" t="-9231" b="-27692"/>
                </a:stretch>
              </a:blipFill>
            </p:spPr>
            <p:txBody>
              <a:bodyPr/>
              <a:lstStyle/>
              <a:p>
                <a:r>
                  <a:rPr lang="es-AR">
                    <a:noFill/>
                  </a:rPr>
                  <a:t> </a:t>
                </a:r>
              </a:p>
            </p:txBody>
          </p:sp>
        </mc:Fallback>
      </mc:AlternateContent>
      <p:sp>
        <p:nvSpPr>
          <p:cNvPr id="6" name="CuadroTexto 5">
            <a:extLst>
              <a:ext uri="{FF2B5EF4-FFF2-40B4-BE49-F238E27FC236}">
                <a16:creationId xmlns:a16="http://schemas.microsoft.com/office/drawing/2014/main" id="{CDE91162-4902-4C05-8C78-EF451AF7A5AD}"/>
              </a:ext>
            </a:extLst>
          </p:cNvPr>
          <p:cNvSpPr txBox="1"/>
          <p:nvPr/>
        </p:nvSpPr>
        <p:spPr>
          <a:xfrm>
            <a:off x="983198" y="94304"/>
            <a:ext cx="3178159" cy="400110"/>
          </a:xfrm>
          <a:prstGeom prst="rect">
            <a:avLst/>
          </a:prstGeom>
          <a:noFill/>
        </p:spPr>
        <p:txBody>
          <a:bodyPr wrap="square">
            <a:spAutoFit/>
          </a:bodyPr>
          <a:lstStyle/>
          <a:p>
            <a:pPr fontAlgn="base">
              <a:spcBef>
                <a:spcPct val="0"/>
              </a:spcBef>
              <a:spcAft>
                <a:spcPct val="0"/>
              </a:spcAft>
            </a:pPr>
            <a:r>
              <a:rPr lang="es-ES" sz="2000" dirty="0">
                <a:solidFill>
                  <a:srgbClr val="17365D"/>
                </a:solidFill>
                <a:latin typeface="Calibri" pitchFamily="34" charset="0"/>
                <a:ea typeface="Calibri" pitchFamily="34" charset="0"/>
                <a:cs typeface="Times New Roman" pitchFamily="18" charset="0"/>
              </a:rPr>
              <a:t>Depósitos comunicados</a:t>
            </a:r>
            <a:endParaRPr lang="es-CL" sz="2000" dirty="0">
              <a:solidFill>
                <a:srgbClr val="17365D"/>
              </a:solidFill>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5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58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59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58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60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60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8" grpId="0"/>
      <p:bldP spid="23581" grpId="0"/>
      <p:bldP spid="23583" grpId="0"/>
      <p:bldP spid="23585" grpId="0"/>
      <p:bldP spid="23584" grpId="0"/>
      <p:bldP spid="23590" grpId="0"/>
      <p:bldP spid="23589" grpId="0"/>
      <p:bldP spid="23600" grpId="0"/>
      <p:bldP spid="23601" grpId="0"/>
      <p:bldP spid="23603" grpId="0" animBg="1"/>
      <p:bldP spid="4" grpId="0"/>
      <p:bldP spid="3"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html.scribdassets.com/6hjkb2s3ls5sg2ow/images/116-b59ffe73f3.jpg"/>
          <p:cNvPicPr>
            <a:picLocks noChangeAspect="1" noChangeArrowheads="1"/>
          </p:cNvPicPr>
          <p:nvPr/>
        </p:nvPicPr>
        <p:blipFill>
          <a:blip r:embed="rId2"/>
          <a:srcRect/>
          <a:stretch>
            <a:fillRect/>
          </a:stretch>
        </p:blipFill>
        <p:spPr bwMode="auto">
          <a:xfrm>
            <a:off x="1566863" y="12695238"/>
            <a:ext cx="6705600" cy="4924425"/>
          </a:xfrm>
          <a:prstGeom prst="rect">
            <a:avLst/>
          </a:prstGeom>
          <a:noFill/>
        </p:spPr>
      </p:pic>
      <p:pic>
        <p:nvPicPr>
          <p:cNvPr id="24579" name="Picture 3" descr="https://html.scribdassets.com/6hjkb2s3ls5sg2ow/images/116-b59ffe73f3.jpg"/>
          <p:cNvPicPr>
            <a:picLocks noChangeAspect="1" noChangeArrowheads="1"/>
          </p:cNvPicPr>
          <p:nvPr/>
        </p:nvPicPr>
        <p:blipFill>
          <a:blip r:embed="rId2"/>
          <a:srcRect/>
          <a:stretch>
            <a:fillRect/>
          </a:stretch>
        </p:blipFill>
        <p:spPr bwMode="auto">
          <a:xfrm>
            <a:off x="9390063" y="12695238"/>
            <a:ext cx="6705600" cy="4924425"/>
          </a:xfrm>
          <a:prstGeom prst="rect">
            <a:avLst/>
          </a:prstGeom>
          <a:noFill/>
        </p:spPr>
      </p:pic>
      <p:pic>
        <p:nvPicPr>
          <p:cNvPr id="24580" name="Picture 4" descr="https://html.scribdassets.com/6hjkb2s3ls5sg2ow/images/116-b59ffe73f3.jpg"/>
          <p:cNvPicPr>
            <a:picLocks noChangeAspect="1" noChangeArrowheads="1"/>
          </p:cNvPicPr>
          <p:nvPr/>
        </p:nvPicPr>
        <p:blipFill>
          <a:blip r:embed="rId2"/>
          <a:srcRect/>
          <a:stretch>
            <a:fillRect/>
          </a:stretch>
        </p:blipFill>
        <p:spPr bwMode="auto">
          <a:xfrm>
            <a:off x="18737263" y="12695238"/>
            <a:ext cx="6705600" cy="4924425"/>
          </a:xfrm>
          <a:prstGeom prst="rect">
            <a:avLst/>
          </a:prstGeom>
          <a:noFill/>
        </p:spPr>
      </p:pic>
      <p:sp>
        <p:nvSpPr>
          <p:cNvPr id="6" name="5 CuadroTexto"/>
          <p:cNvSpPr txBox="1"/>
          <p:nvPr/>
        </p:nvSpPr>
        <p:spPr>
          <a:xfrm>
            <a:off x="263352" y="153539"/>
            <a:ext cx="11449271" cy="2308324"/>
          </a:xfrm>
          <a:prstGeom prst="rect">
            <a:avLst/>
          </a:prstGeom>
          <a:noFill/>
        </p:spPr>
        <p:txBody>
          <a:bodyPr wrap="square" rtlCol="0">
            <a:spAutoFit/>
          </a:bodyPr>
          <a:lstStyle/>
          <a:p>
            <a:pPr algn="just"/>
            <a:r>
              <a:rPr lang="es-AR" sz="2400" b="1" dirty="0"/>
              <a:t>Ejercicio 4</a:t>
            </a:r>
          </a:p>
          <a:p>
            <a:pPr algn="just"/>
            <a:r>
              <a:rPr lang="es-ES" sz="2400" dirty="0"/>
              <a:t>Dos depósitos de base cuadrada tienen una pared común en la que hay un orificio de 230 cm</a:t>
            </a:r>
            <a:r>
              <a:rPr lang="es-ES" sz="2400" baseline="30000" dirty="0"/>
              <a:t>2</a:t>
            </a:r>
            <a:r>
              <a:rPr lang="es-ES" sz="2400" dirty="0"/>
              <a:t> y un coeficiente de gasto (m) igual a 0,80. El primer depósito tiene 2,4 m de lado y el nivel inicial de agua está a 3 m por encima del orificio. El segundo depósito  tiene 1,2 m  de lado y el nivel de agua inicial es de 0,9 m por encima del orificio. ¿Cuánto tiempo tardará el agua en alcanzar el mismo nivel en los dos depósitos?</a:t>
            </a:r>
          </a:p>
        </p:txBody>
      </p:sp>
      <mc:AlternateContent xmlns:mc="http://schemas.openxmlformats.org/markup-compatibility/2006" xmlns:a14="http://schemas.microsoft.com/office/drawing/2010/main">
        <mc:Choice Requires="a14">
          <p:sp>
            <p:nvSpPr>
              <p:cNvPr id="24581" name="Object 5"/>
              <p:cNvSpPr txBox="1"/>
              <p:nvPr/>
            </p:nvSpPr>
            <p:spPr bwMode="auto">
              <a:xfrm>
                <a:off x="444809" y="3356233"/>
                <a:ext cx="4715087" cy="1266465"/>
              </a:xfrm>
              <a:prstGeom prst="rect">
                <a:avLst/>
              </a:prstGeom>
              <a:noFill/>
              <a:ln w="9525">
                <a:noFill/>
                <a:miter lim="800000"/>
                <a:headEnd/>
                <a:tailEnd/>
              </a:ln>
              <a:effectLst/>
            </p:spPr>
            <p:txBody>
              <a:bodyPr>
                <a:noAutofit/>
              </a:bodyPr>
              <a:lstStyle/>
              <a:p>
                <a:pPr/>
                <a14:m>
                  <m:oMathPara xmlns:m="http://schemas.openxmlformats.org/officeDocument/2006/math">
                    <m:oMathParaPr>
                      <m:jc m:val="left"/>
                    </m:oMathParaPr>
                    <m:oMath xmlns:m="http://schemas.openxmlformats.org/officeDocument/2006/math">
                      <m:r>
                        <a:rPr lang="es-CL" sz="2200" i="1">
                          <a:solidFill>
                            <a:srgbClr val="000000"/>
                          </a:solidFill>
                          <a:latin typeface="Cambria Math" panose="02040503050406030204" pitchFamily="18" charset="0"/>
                        </a:rPr>
                        <m:t>𝑇</m:t>
                      </m:r>
                      <m:r>
                        <a:rPr lang="es-CL" sz="2200" i="1">
                          <a:solidFill>
                            <a:srgbClr val="000000"/>
                          </a:solidFill>
                          <a:latin typeface="Cambria Math" panose="02040503050406030204" pitchFamily="18" charset="0"/>
                        </a:rPr>
                        <m:t>=</m:t>
                      </m:r>
                      <m:f>
                        <m:fPr>
                          <m:ctrlPr>
                            <a:rPr lang="es-CL" sz="2200" i="1">
                              <a:solidFill>
                                <a:srgbClr val="000000"/>
                              </a:solidFill>
                              <a:latin typeface="Cambria Math" panose="02040503050406030204" pitchFamily="18" charset="0"/>
                            </a:rPr>
                          </m:ctrlPr>
                        </m:fPr>
                        <m:num>
                          <m:r>
                            <a:rPr lang="es-CL" sz="2200" i="1">
                              <a:solidFill>
                                <a:srgbClr val="000000"/>
                              </a:solidFill>
                              <a:latin typeface="Cambria Math" panose="02040503050406030204" pitchFamily="18" charset="0"/>
                            </a:rPr>
                            <m:t>1</m:t>
                          </m:r>
                        </m:num>
                        <m:den>
                          <m:r>
                            <a:rPr lang="es-CL" sz="2200" i="1">
                              <a:solidFill>
                                <a:srgbClr val="000000"/>
                              </a:solidFill>
                              <a:latin typeface="Cambria Math" panose="02040503050406030204" pitchFamily="18" charset="0"/>
                            </a:rPr>
                            <m:t>𝑚</m:t>
                          </m:r>
                          <m:sSub>
                            <m:sSubPr>
                              <m:ctrlPr>
                                <a:rPr lang="es-CL" sz="2200" i="1">
                                  <a:solidFill>
                                    <a:srgbClr val="000000"/>
                                  </a:solidFill>
                                  <a:latin typeface="Cambria Math" panose="02040503050406030204" pitchFamily="18" charset="0"/>
                                </a:rPr>
                              </m:ctrlPr>
                            </m:sSubPr>
                            <m:e>
                              <m:r>
                                <a:rPr lang="es-CL" sz="2200" i="1">
                                  <a:solidFill>
                                    <a:srgbClr val="000000"/>
                                  </a:solidFill>
                                  <a:latin typeface="Cambria Math" panose="02040503050406030204" pitchFamily="18" charset="0"/>
                                </a:rPr>
                                <m:t>𝜔</m:t>
                              </m:r>
                            </m:e>
                            <m:sub>
                              <m:r>
                                <a:rPr lang="es-CL" sz="2200" i="1">
                                  <a:solidFill>
                                    <a:srgbClr val="000000"/>
                                  </a:solidFill>
                                  <a:latin typeface="Cambria Math" panose="02040503050406030204" pitchFamily="18" charset="0"/>
                                </a:rPr>
                                <m:t>𝑜</m:t>
                              </m:r>
                            </m:sub>
                          </m:sSub>
                          <m:rad>
                            <m:radPr>
                              <m:degHide m:val="on"/>
                              <m:ctrlPr>
                                <a:rPr lang="es-CL" sz="2200" i="1">
                                  <a:solidFill>
                                    <a:srgbClr val="000000"/>
                                  </a:solidFill>
                                  <a:latin typeface="Cambria Math" panose="02040503050406030204" pitchFamily="18" charset="0"/>
                                </a:rPr>
                              </m:ctrlPr>
                            </m:radPr>
                            <m:deg/>
                            <m:e>
                              <m:r>
                                <a:rPr lang="es-CL" sz="2200" i="1">
                                  <a:solidFill>
                                    <a:srgbClr val="000000"/>
                                  </a:solidFill>
                                  <a:latin typeface="Cambria Math" panose="02040503050406030204" pitchFamily="18" charset="0"/>
                                </a:rPr>
                                <m:t>2</m:t>
                              </m:r>
                              <m:r>
                                <a:rPr lang="es-CL" sz="2200" i="1">
                                  <a:solidFill>
                                    <a:srgbClr val="000000"/>
                                  </a:solidFill>
                                  <a:latin typeface="Cambria Math" panose="02040503050406030204" pitchFamily="18" charset="0"/>
                                </a:rPr>
                                <m:t>𝑔</m:t>
                              </m:r>
                            </m:e>
                          </m:rad>
                        </m:den>
                      </m:f>
                      <m:d>
                        <m:dPr>
                          <m:begChr m:val="["/>
                          <m:endChr m:val="]"/>
                          <m:ctrlPr>
                            <a:rPr lang="es-CL" sz="2200" i="1">
                              <a:solidFill>
                                <a:srgbClr val="000000"/>
                              </a:solidFill>
                              <a:latin typeface="Cambria Math" panose="02040503050406030204" pitchFamily="18" charset="0"/>
                            </a:rPr>
                          </m:ctrlPr>
                        </m:dPr>
                        <m:e>
                          <m:f>
                            <m:fPr>
                              <m:ctrlPr>
                                <a:rPr lang="es-CL" sz="2200" i="1">
                                  <a:solidFill>
                                    <a:srgbClr val="000000"/>
                                  </a:solidFill>
                                  <a:latin typeface="Cambria Math" panose="02040503050406030204" pitchFamily="18" charset="0"/>
                                </a:rPr>
                              </m:ctrlPr>
                            </m:fPr>
                            <m:num>
                              <m:sSub>
                                <m:sSubPr>
                                  <m:ctrlPr>
                                    <a:rPr lang="es-CL" sz="2200" i="1">
                                      <a:solidFill>
                                        <a:srgbClr val="000000"/>
                                      </a:solidFill>
                                      <a:latin typeface="Cambria Math" panose="02040503050406030204" pitchFamily="18" charset="0"/>
                                    </a:rPr>
                                  </m:ctrlPr>
                                </m:sSubPr>
                                <m:e>
                                  <m:r>
                                    <m:rPr>
                                      <m:sty m:val="p"/>
                                    </m:rPr>
                                    <a:rPr lang="es-CL" sz="2200" i="1">
                                      <a:solidFill>
                                        <a:srgbClr val="000000"/>
                                      </a:solidFill>
                                      <a:latin typeface="Cambria Math" panose="02040503050406030204" pitchFamily="18" charset="0"/>
                                    </a:rPr>
                                    <m:t>Ω</m:t>
                                  </m:r>
                                </m:e>
                                <m:sub>
                                  <m:r>
                                    <a:rPr lang="es-CL" sz="2200" i="1">
                                      <a:solidFill>
                                        <a:srgbClr val="000000"/>
                                      </a:solidFill>
                                      <a:latin typeface="Cambria Math" panose="02040503050406030204" pitchFamily="18" charset="0"/>
                                    </a:rPr>
                                    <m:t>𝑥</m:t>
                                  </m:r>
                                </m:sub>
                              </m:sSub>
                              <m:sSub>
                                <m:sSubPr>
                                  <m:ctrlPr>
                                    <a:rPr lang="es-CL" sz="2200" i="1">
                                      <a:solidFill>
                                        <a:srgbClr val="000000"/>
                                      </a:solidFill>
                                      <a:latin typeface="Cambria Math" panose="02040503050406030204" pitchFamily="18" charset="0"/>
                                    </a:rPr>
                                  </m:ctrlPr>
                                </m:sSubPr>
                                <m:e>
                                  <m:r>
                                    <m:rPr>
                                      <m:sty m:val="p"/>
                                    </m:rPr>
                                    <a:rPr lang="es-CL" sz="2200" i="1">
                                      <a:solidFill>
                                        <a:srgbClr val="000000"/>
                                      </a:solidFill>
                                      <a:latin typeface="Cambria Math" panose="02040503050406030204" pitchFamily="18" charset="0"/>
                                    </a:rPr>
                                    <m:t>Ω</m:t>
                                  </m:r>
                                </m:e>
                                <m:sub>
                                  <m:r>
                                    <a:rPr lang="es-CL" sz="2200" i="1">
                                      <a:solidFill>
                                        <a:srgbClr val="000000"/>
                                      </a:solidFill>
                                      <a:latin typeface="Cambria Math" panose="02040503050406030204" pitchFamily="18" charset="0"/>
                                    </a:rPr>
                                    <m:t>𝑦</m:t>
                                  </m:r>
                                </m:sub>
                              </m:sSub>
                            </m:num>
                            <m:den>
                              <m:d>
                                <m:dPr>
                                  <m:ctrlPr>
                                    <a:rPr lang="es-CL" sz="2200" i="1">
                                      <a:solidFill>
                                        <a:srgbClr val="000000"/>
                                      </a:solidFill>
                                      <a:latin typeface="Cambria Math" panose="02040503050406030204" pitchFamily="18" charset="0"/>
                                    </a:rPr>
                                  </m:ctrlPr>
                                </m:dPr>
                                <m:e>
                                  <m:sSub>
                                    <m:sSubPr>
                                      <m:ctrlPr>
                                        <a:rPr lang="es-CL" sz="2200" i="1">
                                          <a:solidFill>
                                            <a:srgbClr val="000000"/>
                                          </a:solidFill>
                                          <a:latin typeface="Cambria Math" panose="02040503050406030204" pitchFamily="18" charset="0"/>
                                        </a:rPr>
                                      </m:ctrlPr>
                                    </m:sSubPr>
                                    <m:e>
                                      <m:r>
                                        <m:rPr>
                                          <m:sty m:val="p"/>
                                        </m:rPr>
                                        <a:rPr lang="es-CL" sz="2200" i="1">
                                          <a:solidFill>
                                            <a:srgbClr val="000000"/>
                                          </a:solidFill>
                                          <a:latin typeface="Cambria Math" panose="02040503050406030204" pitchFamily="18" charset="0"/>
                                        </a:rPr>
                                        <m:t>Ω</m:t>
                                      </m:r>
                                    </m:e>
                                    <m:sub>
                                      <m:r>
                                        <a:rPr lang="es-CL" sz="2200" i="1">
                                          <a:solidFill>
                                            <a:srgbClr val="000000"/>
                                          </a:solidFill>
                                          <a:latin typeface="Cambria Math" panose="02040503050406030204" pitchFamily="18" charset="0"/>
                                        </a:rPr>
                                        <m:t>𝑦</m:t>
                                      </m:r>
                                    </m:sub>
                                  </m:sSub>
                                  <m:r>
                                    <a:rPr lang="es-CL" sz="2200" i="1">
                                      <a:solidFill>
                                        <a:srgbClr val="000000"/>
                                      </a:solidFill>
                                      <a:latin typeface="Cambria Math" panose="02040503050406030204" pitchFamily="18" charset="0"/>
                                    </a:rPr>
                                    <m:t>+</m:t>
                                  </m:r>
                                  <m:sSub>
                                    <m:sSubPr>
                                      <m:ctrlPr>
                                        <a:rPr lang="es-CL" sz="2200" i="1">
                                          <a:solidFill>
                                            <a:srgbClr val="000000"/>
                                          </a:solidFill>
                                          <a:latin typeface="Cambria Math" panose="02040503050406030204" pitchFamily="18" charset="0"/>
                                        </a:rPr>
                                      </m:ctrlPr>
                                    </m:sSubPr>
                                    <m:e>
                                      <m:r>
                                        <m:rPr>
                                          <m:sty m:val="p"/>
                                        </m:rPr>
                                        <a:rPr lang="es-CL" sz="2200" i="1">
                                          <a:solidFill>
                                            <a:srgbClr val="000000"/>
                                          </a:solidFill>
                                          <a:latin typeface="Cambria Math" panose="02040503050406030204" pitchFamily="18" charset="0"/>
                                        </a:rPr>
                                        <m:t>Ω</m:t>
                                      </m:r>
                                    </m:e>
                                    <m:sub>
                                      <m:r>
                                        <a:rPr lang="es-CL" sz="2200" i="1">
                                          <a:solidFill>
                                            <a:srgbClr val="000000"/>
                                          </a:solidFill>
                                          <a:latin typeface="Cambria Math" panose="02040503050406030204" pitchFamily="18" charset="0"/>
                                        </a:rPr>
                                        <m:t>𝑥</m:t>
                                      </m:r>
                                    </m:sub>
                                  </m:sSub>
                                </m:e>
                              </m:d>
                            </m:den>
                          </m:f>
                        </m:e>
                      </m:d>
                      <m:nary>
                        <m:naryPr>
                          <m:limLoc m:val="undOvr"/>
                          <m:ctrlPr>
                            <a:rPr lang="es-CL" sz="2200" i="1">
                              <a:solidFill>
                                <a:srgbClr val="000000"/>
                              </a:solidFill>
                              <a:latin typeface="Cambria Math" panose="02040503050406030204" pitchFamily="18" charset="0"/>
                            </a:rPr>
                          </m:ctrlPr>
                        </m:naryPr>
                        <m:sub>
                          <m:r>
                            <a:rPr lang="es-CL" sz="2200" i="1">
                              <a:solidFill>
                                <a:srgbClr val="000000"/>
                              </a:solidFill>
                              <a:latin typeface="Cambria Math" panose="02040503050406030204" pitchFamily="18" charset="0"/>
                            </a:rPr>
                            <m:t>𝑜</m:t>
                          </m:r>
                        </m:sub>
                        <m:sup>
                          <m:r>
                            <m:rPr>
                              <m:sty m:val="p"/>
                            </m:rPr>
                            <a:rPr lang="es-CL" sz="2200" i="1">
                              <a:solidFill>
                                <a:srgbClr val="000000"/>
                              </a:solidFill>
                              <a:latin typeface="Cambria Math" panose="02040503050406030204" pitchFamily="18" charset="0"/>
                            </a:rPr>
                            <m:t>Δ</m:t>
                          </m:r>
                          <m:r>
                            <a:rPr lang="es-CL" sz="2200" i="1">
                              <a:solidFill>
                                <a:srgbClr val="000000"/>
                              </a:solidFill>
                              <a:latin typeface="Cambria Math" panose="02040503050406030204" pitchFamily="18" charset="0"/>
                            </a:rPr>
                            <m:t>h</m:t>
                          </m:r>
                        </m:sup>
                        <m:e>
                          <m:sSup>
                            <m:sSupPr>
                              <m:ctrlPr>
                                <a:rPr lang="es-CL" sz="2200" i="1">
                                  <a:solidFill>
                                    <a:srgbClr val="000000"/>
                                  </a:solidFill>
                                  <a:latin typeface="Cambria Math" panose="02040503050406030204" pitchFamily="18" charset="0"/>
                                </a:rPr>
                              </m:ctrlPr>
                            </m:sSupPr>
                            <m:e>
                              <m:r>
                                <a:rPr lang="es-CL" sz="2200" i="1">
                                  <a:solidFill>
                                    <a:srgbClr val="000000"/>
                                  </a:solidFill>
                                  <a:latin typeface="Cambria Math" panose="02040503050406030204" pitchFamily="18" charset="0"/>
                                </a:rPr>
                                <m:t>𝑧</m:t>
                              </m:r>
                            </m:e>
                            <m:sup>
                              <m:r>
                                <a:rPr lang="es-CL" sz="2200" i="1">
                                  <a:solidFill>
                                    <a:srgbClr val="000000"/>
                                  </a:solidFill>
                                  <a:latin typeface="Cambria Math" panose="02040503050406030204" pitchFamily="18" charset="0"/>
                                </a:rPr>
                                <m:t>−1/2</m:t>
                              </m:r>
                            </m:sup>
                          </m:sSup>
                          <m:r>
                            <a:rPr lang="es-CL" sz="2200" i="1">
                              <a:solidFill>
                                <a:srgbClr val="000000"/>
                              </a:solidFill>
                              <a:latin typeface="Cambria Math" panose="02040503050406030204" pitchFamily="18" charset="0"/>
                            </a:rPr>
                            <m:t>𝑑𝑧</m:t>
                          </m:r>
                        </m:e>
                      </m:nary>
                    </m:oMath>
                  </m:oMathPara>
                </a14:m>
                <a:endParaRPr lang="es-CL" sz="2200" dirty="0"/>
              </a:p>
            </p:txBody>
          </p:sp>
        </mc:Choice>
        <mc:Fallback xmlns="">
          <p:sp>
            <p:nvSpPr>
              <p:cNvPr id="24581" name="Object 5"/>
              <p:cNvSpPr txBox="1">
                <a:spLocks noRot="1" noChangeAspect="1" noMove="1" noResize="1" noEditPoints="1" noAdjustHandles="1" noChangeArrowheads="1" noChangeShapeType="1" noTextEdit="1"/>
              </p:cNvSpPr>
              <p:nvPr/>
            </p:nvSpPr>
            <p:spPr bwMode="auto">
              <a:xfrm>
                <a:off x="444809" y="3356233"/>
                <a:ext cx="4715087" cy="1266465"/>
              </a:xfrm>
              <a:prstGeom prst="rect">
                <a:avLst/>
              </a:prstGeom>
              <a:blipFill>
                <a:blip r:embed="rId3"/>
                <a:stretch>
                  <a:fillRect/>
                </a:stretch>
              </a:blipFill>
              <a:ln w="9525">
                <a:noFill/>
                <a:miter lim="800000"/>
                <a:headEnd/>
                <a:tailEnd/>
              </a:ln>
              <a:effectLst/>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4583" name="Object 7"/>
              <p:cNvSpPr txBox="1"/>
              <p:nvPr/>
            </p:nvSpPr>
            <p:spPr bwMode="auto">
              <a:xfrm>
                <a:off x="1717432" y="2552147"/>
                <a:ext cx="4378567" cy="533901"/>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s-CL" sz="2400" i="1">
                              <a:solidFill>
                                <a:srgbClr val="000000"/>
                              </a:solidFill>
                              <a:latin typeface="Cambria Math" panose="02040503050406030204" pitchFamily="18" charset="0"/>
                            </a:rPr>
                          </m:ctrlPr>
                        </m:sSubPr>
                        <m:e>
                          <m:r>
                            <m:rPr>
                              <m:sty m:val="p"/>
                            </m:rPr>
                            <a:rPr lang="es-CL" sz="2400" i="1">
                              <a:solidFill>
                                <a:srgbClr val="000000"/>
                              </a:solidFill>
                              <a:latin typeface="Cambria Math" panose="02040503050406030204" pitchFamily="18" charset="0"/>
                            </a:rPr>
                            <m:t>Ω</m:t>
                          </m:r>
                        </m:e>
                        <m:sub>
                          <m:r>
                            <a:rPr lang="es-CL" sz="2400" i="1">
                              <a:solidFill>
                                <a:srgbClr val="000000"/>
                              </a:solidFill>
                              <a:latin typeface="Cambria Math" panose="02040503050406030204" pitchFamily="18" charset="0"/>
                            </a:rPr>
                            <m:t>𝑥</m:t>
                          </m:r>
                        </m:sub>
                      </m:sSub>
                      <m:r>
                        <a:rPr lang="es-CL" sz="2400" i="1">
                          <a:solidFill>
                            <a:srgbClr val="000000"/>
                          </a:solidFill>
                          <a:latin typeface="Cambria Math" panose="02040503050406030204" pitchFamily="18" charset="0"/>
                        </a:rPr>
                        <m:t>=2,4</m:t>
                      </m:r>
                      <m:r>
                        <a:rPr lang="es-CL" sz="2400" i="1">
                          <a:solidFill>
                            <a:srgbClr val="000000"/>
                          </a:solidFill>
                          <a:latin typeface="Cambria Math" panose="02040503050406030204" pitchFamily="18" charset="0"/>
                        </a:rPr>
                        <m:t>𝑚</m:t>
                      </m:r>
                      <m:r>
                        <a:rPr lang="es-CL" sz="2400" i="1">
                          <a:solidFill>
                            <a:srgbClr val="000000"/>
                          </a:solidFill>
                          <a:latin typeface="Cambria Math" panose="02040503050406030204" pitchFamily="18" charset="0"/>
                        </a:rPr>
                        <m:t>×2,4</m:t>
                      </m:r>
                      <m:r>
                        <a:rPr lang="es-CL" sz="2400" i="1">
                          <a:solidFill>
                            <a:srgbClr val="000000"/>
                          </a:solidFill>
                          <a:latin typeface="Cambria Math" panose="02040503050406030204" pitchFamily="18" charset="0"/>
                        </a:rPr>
                        <m:t>𝑚</m:t>
                      </m:r>
                      <m:r>
                        <a:rPr lang="es-CL" sz="2400" i="1">
                          <a:solidFill>
                            <a:srgbClr val="000000"/>
                          </a:solidFill>
                          <a:latin typeface="Cambria Math" panose="02040503050406030204" pitchFamily="18" charset="0"/>
                        </a:rPr>
                        <m:t>=5,76</m:t>
                      </m:r>
                      <m:sSup>
                        <m:sSupPr>
                          <m:ctrlPr>
                            <a:rPr lang="es-CL" sz="2400" i="1">
                              <a:solidFill>
                                <a:srgbClr val="000000"/>
                              </a:solidFill>
                              <a:latin typeface="Cambria Math" panose="02040503050406030204" pitchFamily="18" charset="0"/>
                            </a:rPr>
                          </m:ctrlPr>
                        </m:sSupPr>
                        <m:e>
                          <m:r>
                            <a:rPr lang="es-CL" sz="2400" i="1">
                              <a:solidFill>
                                <a:srgbClr val="000000"/>
                              </a:solidFill>
                              <a:latin typeface="Cambria Math" panose="02040503050406030204" pitchFamily="18" charset="0"/>
                            </a:rPr>
                            <m:t>𝑚</m:t>
                          </m:r>
                        </m:e>
                        <m:sup>
                          <m:r>
                            <a:rPr lang="es-CL" sz="2400" i="1">
                              <a:solidFill>
                                <a:srgbClr val="000000"/>
                              </a:solidFill>
                              <a:latin typeface="Cambria Math" panose="02040503050406030204" pitchFamily="18" charset="0"/>
                            </a:rPr>
                            <m:t>2</m:t>
                          </m:r>
                        </m:sup>
                      </m:sSup>
                    </m:oMath>
                  </m:oMathPara>
                </a14:m>
                <a:endParaRPr lang="es-CL" sz="2400" dirty="0"/>
              </a:p>
            </p:txBody>
          </p:sp>
        </mc:Choice>
        <mc:Fallback xmlns="">
          <p:sp>
            <p:nvSpPr>
              <p:cNvPr id="24583" name="Object 7"/>
              <p:cNvSpPr txBox="1">
                <a:spLocks noRot="1" noChangeAspect="1" noMove="1" noResize="1" noEditPoints="1" noAdjustHandles="1" noChangeArrowheads="1" noChangeShapeType="1" noTextEdit="1"/>
              </p:cNvSpPr>
              <p:nvPr/>
            </p:nvSpPr>
            <p:spPr bwMode="auto">
              <a:xfrm>
                <a:off x="1717432" y="2552147"/>
                <a:ext cx="4378567" cy="533901"/>
              </a:xfrm>
              <a:prstGeom prst="rect">
                <a:avLst/>
              </a:prstGeom>
              <a:blipFill>
                <a:blip r:embed="rId4"/>
                <a:stretch>
                  <a:fillRect l="-418"/>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4582" name="Object 6"/>
              <p:cNvSpPr txBox="1"/>
              <p:nvPr/>
            </p:nvSpPr>
            <p:spPr bwMode="auto">
              <a:xfrm>
                <a:off x="6309963" y="2503101"/>
                <a:ext cx="4187155" cy="436978"/>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s-CL" sz="2400" i="1">
                              <a:solidFill>
                                <a:srgbClr val="000000"/>
                              </a:solidFill>
                              <a:latin typeface="Cambria Math" panose="02040503050406030204" pitchFamily="18" charset="0"/>
                            </a:rPr>
                          </m:ctrlPr>
                        </m:sSubPr>
                        <m:e>
                          <m:r>
                            <m:rPr>
                              <m:sty m:val="p"/>
                            </m:rPr>
                            <a:rPr lang="es-CL" sz="2400" i="1">
                              <a:solidFill>
                                <a:srgbClr val="000000"/>
                              </a:solidFill>
                              <a:latin typeface="Cambria Math" panose="02040503050406030204" pitchFamily="18" charset="0"/>
                            </a:rPr>
                            <m:t>Ω</m:t>
                          </m:r>
                        </m:e>
                        <m:sub>
                          <m:r>
                            <a:rPr lang="es-CL" sz="2400" i="1">
                              <a:solidFill>
                                <a:srgbClr val="000000"/>
                              </a:solidFill>
                              <a:latin typeface="Cambria Math" panose="02040503050406030204" pitchFamily="18" charset="0"/>
                            </a:rPr>
                            <m:t>𝑦</m:t>
                          </m:r>
                        </m:sub>
                      </m:sSub>
                      <m:r>
                        <a:rPr lang="es-CL" sz="2400" i="1">
                          <a:solidFill>
                            <a:srgbClr val="000000"/>
                          </a:solidFill>
                          <a:latin typeface="Cambria Math" panose="02040503050406030204" pitchFamily="18" charset="0"/>
                        </a:rPr>
                        <m:t>=1,2</m:t>
                      </m:r>
                      <m:r>
                        <a:rPr lang="es-CL" sz="2400" i="1">
                          <a:solidFill>
                            <a:srgbClr val="000000"/>
                          </a:solidFill>
                          <a:latin typeface="Cambria Math" panose="02040503050406030204" pitchFamily="18" charset="0"/>
                        </a:rPr>
                        <m:t>𝑚</m:t>
                      </m:r>
                      <m:r>
                        <a:rPr lang="es-CL" sz="2400" i="1">
                          <a:solidFill>
                            <a:srgbClr val="000000"/>
                          </a:solidFill>
                          <a:latin typeface="Cambria Math" panose="02040503050406030204" pitchFamily="18" charset="0"/>
                        </a:rPr>
                        <m:t>×1,2</m:t>
                      </m:r>
                      <m:r>
                        <a:rPr lang="es-CL" sz="2400" i="1">
                          <a:solidFill>
                            <a:srgbClr val="000000"/>
                          </a:solidFill>
                          <a:latin typeface="Cambria Math" panose="02040503050406030204" pitchFamily="18" charset="0"/>
                        </a:rPr>
                        <m:t>𝑚</m:t>
                      </m:r>
                      <m:r>
                        <a:rPr lang="es-CL" sz="2400" i="1">
                          <a:solidFill>
                            <a:srgbClr val="000000"/>
                          </a:solidFill>
                          <a:latin typeface="Cambria Math" panose="02040503050406030204" pitchFamily="18" charset="0"/>
                        </a:rPr>
                        <m:t>=1,44</m:t>
                      </m:r>
                      <m:sSup>
                        <m:sSupPr>
                          <m:ctrlPr>
                            <a:rPr lang="es-CL" sz="2400" i="1">
                              <a:solidFill>
                                <a:srgbClr val="000000"/>
                              </a:solidFill>
                              <a:latin typeface="Cambria Math" panose="02040503050406030204" pitchFamily="18" charset="0"/>
                            </a:rPr>
                          </m:ctrlPr>
                        </m:sSupPr>
                        <m:e>
                          <m:r>
                            <a:rPr lang="es-CL" sz="2400" i="1">
                              <a:solidFill>
                                <a:srgbClr val="000000"/>
                              </a:solidFill>
                              <a:latin typeface="Cambria Math" panose="02040503050406030204" pitchFamily="18" charset="0"/>
                            </a:rPr>
                            <m:t>𝑚</m:t>
                          </m:r>
                        </m:e>
                        <m:sup>
                          <m:r>
                            <a:rPr lang="es-CL" sz="2400" i="1">
                              <a:solidFill>
                                <a:srgbClr val="000000"/>
                              </a:solidFill>
                              <a:latin typeface="Cambria Math" panose="02040503050406030204" pitchFamily="18" charset="0"/>
                            </a:rPr>
                            <m:t>2</m:t>
                          </m:r>
                        </m:sup>
                      </m:sSup>
                    </m:oMath>
                  </m:oMathPara>
                </a14:m>
                <a:endParaRPr lang="es-CL" sz="2400" dirty="0"/>
              </a:p>
            </p:txBody>
          </p:sp>
        </mc:Choice>
        <mc:Fallback xmlns="">
          <p:sp>
            <p:nvSpPr>
              <p:cNvPr id="24582" name="Object 6"/>
              <p:cNvSpPr txBox="1">
                <a:spLocks noRot="1" noChangeAspect="1" noMove="1" noResize="1" noEditPoints="1" noAdjustHandles="1" noChangeArrowheads="1" noChangeShapeType="1" noTextEdit="1"/>
              </p:cNvSpPr>
              <p:nvPr/>
            </p:nvSpPr>
            <p:spPr bwMode="auto">
              <a:xfrm>
                <a:off x="6309963" y="2503101"/>
                <a:ext cx="4187155" cy="436978"/>
              </a:xfrm>
              <a:prstGeom prst="rect">
                <a:avLst/>
              </a:prstGeom>
              <a:blipFill>
                <a:blip r:embed="rId5"/>
                <a:stretch>
                  <a:fillRect l="-291" b="-21127"/>
                </a:stretch>
              </a:blipFill>
            </p:spPr>
            <p:txBody>
              <a:bodyPr/>
              <a:lstStyle/>
              <a:p>
                <a:r>
                  <a:rPr lang="es-AR">
                    <a:noFill/>
                  </a:rPr>
                  <a:t> </a:t>
                </a:r>
              </a:p>
            </p:txBody>
          </p:sp>
        </mc:Fallback>
      </mc:AlternateContent>
      <p:sp>
        <p:nvSpPr>
          <p:cNvPr id="24584"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4585" name="Rectangle 9"/>
          <p:cNvSpPr>
            <a:spLocks noChangeArrowheads="1"/>
          </p:cNvSpPr>
          <p:nvPr/>
        </p:nvSpPr>
        <p:spPr bwMode="auto">
          <a:xfrm>
            <a:off x="1524001" y="7392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3" name="12 Rectángulo"/>
          <p:cNvSpPr/>
          <p:nvPr/>
        </p:nvSpPr>
        <p:spPr>
          <a:xfrm>
            <a:off x="5159896" y="3356233"/>
            <a:ext cx="6912768" cy="1323439"/>
          </a:xfrm>
          <a:prstGeom prst="rect">
            <a:avLst/>
          </a:prstGeom>
        </p:spPr>
        <p:txBody>
          <a:bodyPr wrap="square">
            <a:spAutoFit/>
          </a:bodyPr>
          <a:lstStyle/>
          <a:p>
            <a:r>
              <a:rPr lang="es-ES" sz="2000" dirty="0"/>
              <a:t>Recordar que z es la diferencia de nivel entre los dos depósitos. </a:t>
            </a:r>
          </a:p>
          <a:p>
            <a:endParaRPr lang="es-ES" sz="2000" dirty="0"/>
          </a:p>
          <a:p>
            <a:r>
              <a:rPr lang="es-ES" sz="2000" dirty="0"/>
              <a:t>En t = 0 el desnivel z = 3 m - 0,9 m = 2,1 m</a:t>
            </a:r>
          </a:p>
          <a:p>
            <a:r>
              <a:rPr lang="es-ES" sz="2000" dirty="0"/>
              <a:t>En t = T el desnivel es z = 0</a:t>
            </a: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DF745575-4120-1908-E8C2-D1B9242B4FF7}"/>
                  </a:ext>
                </a:extLst>
              </p:cNvPr>
              <p:cNvSpPr txBox="1"/>
              <p:nvPr/>
            </p:nvSpPr>
            <p:spPr>
              <a:xfrm>
                <a:off x="400876" y="4860241"/>
                <a:ext cx="10375644" cy="11927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L" sz="2200" i="1" smtClean="0">
                          <a:solidFill>
                            <a:srgbClr val="000000"/>
                          </a:solidFill>
                          <a:latin typeface="Cambria Math" panose="02040503050406030204" pitchFamily="18" charset="0"/>
                        </a:rPr>
                        <m:t>𝑇</m:t>
                      </m:r>
                      <m:r>
                        <a:rPr lang="es-CL" sz="2200" i="1" smtClean="0">
                          <a:solidFill>
                            <a:srgbClr val="000000"/>
                          </a:solidFill>
                          <a:latin typeface="Cambria Math" panose="02040503050406030204" pitchFamily="18" charset="0"/>
                        </a:rPr>
                        <m:t>=</m:t>
                      </m:r>
                      <m:f>
                        <m:fPr>
                          <m:ctrlPr>
                            <a:rPr lang="es-CL" sz="2200" i="1">
                              <a:solidFill>
                                <a:srgbClr val="000000"/>
                              </a:solidFill>
                              <a:latin typeface="Cambria Math" panose="02040503050406030204" pitchFamily="18" charset="0"/>
                            </a:rPr>
                          </m:ctrlPr>
                        </m:fPr>
                        <m:num>
                          <m:r>
                            <a:rPr lang="es-CL" sz="2200" i="1">
                              <a:solidFill>
                                <a:srgbClr val="000000"/>
                              </a:solidFill>
                              <a:latin typeface="Cambria Math" panose="02040503050406030204" pitchFamily="18" charset="0"/>
                            </a:rPr>
                            <m:t>1</m:t>
                          </m:r>
                        </m:num>
                        <m:den>
                          <m:r>
                            <a:rPr lang="es-CL" sz="2200" i="1">
                              <a:solidFill>
                                <a:srgbClr val="000000"/>
                              </a:solidFill>
                              <a:latin typeface="Cambria Math" panose="02040503050406030204" pitchFamily="18" charset="0"/>
                            </a:rPr>
                            <m:t>0,80 </m:t>
                          </m:r>
                          <m:r>
                            <a:rPr lang="es-CL" sz="2200" i="1">
                              <a:solidFill>
                                <a:srgbClr val="000000"/>
                              </a:solidFill>
                              <a:latin typeface="Cambria Math" panose="02040503050406030204" pitchFamily="18" charset="0"/>
                              <a:ea typeface="Cambria Math" panose="02040503050406030204" pitchFamily="18" charset="0"/>
                            </a:rPr>
                            <m:t>×</m:t>
                          </m:r>
                          <m:r>
                            <a:rPr lang="es-CL" sz="2200" i="1">
                              <a:solidFill>
                                <a:srgbClr val="000000"/>
                              </a:solidFill>
                              <a:latin typeface="Cambria Math" panose="02040503050406030204" pitchFamily="18" charset="0"/>
                            </a:rPr>
                            <m:t>0,023 </m:t>
                          </m:r>
                          <m:sSup>
                            <m:sSupPr>
                              <m:ctrlPr>
                                <a:rPr lang="es-CL" sz="2200" i="1">
                                  <a:solidFill>
                                    <a:srgbClr val="000000"/>
                                  </a:solidFill>
                                  <a:latin typeface="Cambria Math" panose="02040503050406030204" pitchFamily="18" charset="0"/>
                                </a:rPr>
                              </m:ctrlPr>
                            </m:sSupPr>
                            <m:e>
                              <m:r>
                                <a:rPr lang="es-CL" sz="2200" i="1">
                                  <a:solidFill>
                                    <a:srgbClr val="000000"/>
                                  </a:solidFill>
                                  <a:latin typeface="Cambria Math" panose="02040503050406030204" pitchFamily="18" charset="0"/>
                                </a:rPr>
                                <m:t>𝑚</m:t>
                              </m:r>
                            </m:e>
                            <m:sup>
                              <m:r>
                                <a:rPr lang="es-CL" sz="2200" i="1">
                                  <a:solidFill>
                                    <a:srgbClr val="000000"/>
                                  </a:solidFill>
                                  <a:latin typeface="Cambria Math" panose="02040503050406030204" pitchFamily="18" charset="0"/>
                                </a:rPr>
                                <m:t>2</m:t>
                              </m:r>
                            </m:sup>
                          </m:sSup>
                          <m:rad>
                            <m:radPr>
                              <m:degHide m:val="on"/>
                              <m:ctrlPr>
                                <a:rPr lang="es-CL" sz="2200" i="1">
                                  <a:solidFill>
                                    <a:srgbClr val="000000"/>
                                  </a:solidFill>
                                  <a:latin typeface="Cambria Math" panose="02040503050406030204" pitchFamily="18" charset="0"/>
                                </a:rPr>
                              </m:ctrlPr>
                            </m:radPr>
                            <m:deg/>
                            <m:e>
                              <m:r>
                                <a:rPr lang="es-CL" sz="2200" i="1">
                                  <a:solidFill>
                                    <a:srgbClr val="000000"/>
                                  </a:solidFill>
                                  <a:latin typeface="Cambria Math" panose="02040503050406030204" pitchFamily="18" charset="0"/>
                                </a:rPr>
                                <m:t>2</m:t>
                              </m:r>
                              <m:r>
                                <a:rPr lang="es-CL" sz="2200" i="1">
                                  <a:solidFill>
                                    <a:srgbClr val="000000"/>
                                  </a:solidFill>
                                  <a:latin typeface="Cambria Math" panose="02040503050406030204" pitchFamily="18" charset="0"/>
                                  <a:ea typeface="Cambria Math" panose="02040503050406030204" pitchFamily="18" charset="0"/>
                                </a:rPr>
                                <m:t>×9,81</m:t>
                              </m:r>
                              <m:f>
                                <m:fPr>
                                  <m:ctrlPr>
                                    <a:rPr lang="es-CL" sz="2200" i="1">
                                      <a:solidFill>
                                        <a:srgbClr val="000000"/>
                                      </a:solidFill>
                                      <a:latin typeface="Cambria Math" panose="02040503050406030204" pitchFamily="18" charset="0"/>
                                      <a:ea typeface="Cambria Math" panose="02040503050406030204" pitchFamily="18" charset="0"/>
                                    </a:rPr>
                                  </m:ctrlPr>
                                </m:fPr>
                                <m:num>
                                  <m:r>
                                    <a:rPr lang="es-CL" sz="2200" i="1">
                                      <a:solidFill>
                                        <a:srgbClr val="000000"/>
                                      </a:solidFill>
                                      <a:latin typeface="Cambria Math" panose="02040503050406030204" pitchFamily="18" charset="0"/>
                                      <a:ea typeface="Cambria Math" panose="02040503050406030204" pitchFamily="18" charset="0"/>
                                    </a:rPr>
                                    <m:t>𝑚</m:t>
                                  </m:r>
                                </m:num>
                                <m:den>
                                  <m:sSup>
                                    <m:sSupPr>
                                      <m:ctrlPr>
                                        <a:rPr lang="es-CL" sz="2200" i="1">
                                          <a:solidFill>
                                            <a:srgbClr val="000000"/>
                                          </a:solidFill>
                                          <a:latin typeface="Cambria Math" panose="02040503050406030204" pitchFamily="18" charset="0"/>
                                          <a:ea typeface="Cambria Math" panose="02040503050406030204" pitchFamily="18" charset="0"/>
                                        </a:rPr>
                                      </m:ctrlPr>
                                    </m:sSupPr>
                                    <m:e>
                                      <m:r>
                                        <a:rPr lang="es-CL" sz="2200" i="1">
                                          <a:solidFill>
                                            <a:srgbClr val="000000"/>
                                          </a:solidFill>
                                          <a:latin typeface="Cambria Math" panose="02040503050406030204" pitchFamily="18" charset="0"/>
                                          <a:ea typeface="Cambria Math" panose="02040503050406030204" pitchFamily="18" charset="0"/>
                                        </a:rPr>
                                        <m:t>𝑠</m:t>
                                      </m:r>
                                    </m:e>
                                    <m:sup>
                                      <m:r>
                                        <a:rPr lang="es-CL" sz="2200" i="1">
                                          <a:solidFill>
                                            <a:srgbClr val="000000"/>
                                          </a:solidFill>
                                          <a:latin typeface="Cambria Math" panose="02040503050406030204" pitchFamily="18" charset="0"/>
                                          <a:ea typeface="Cambria Math" panose="02040503050406030204" pitchFamily="18" charset="0"/>
                                        </a:rPr>
                                        <m:t>2</m:t>
                                      </m:r>
                                    </m:sup>
                                  </m:sSup>
                                </m:den>
                              </m:f>
                            </m:e>
                          </m:rad>
                        </m:den>
                      </m:f>
                      <m:d>
                        <m:dPr>
                          <m:begChr m:val="["/>
                          <m:endChr m:val="]"/>
                          <m:ctrlPr>
                            <a:rPr lang="es-CL" sz="2200" i="1">
                              <a:solidFill>
                                <a:srgbClr val="000000"/>
                              </a:solidFill>
                              <a:latin typeface="Cambria Math" panose="02040503050406030204" pitchFamily="18" charset="0"/>
                            </a:rPr>
                          </m:ctrlPr>
                        </m:dPr>
                        <m:e>
                          <m:f>
                            <m:fPr>
                              <m:ctrlPr>
                                <a:rPr lang="es-CL" sz="2200" i="1">
                                  <a:solidFill>
                                    <a:srgbClr val="000000"/>
                                  </a:solidFill>
                                  <a:latin typeface="Cambria Math" panose="02040503050406030204" pitchFamily="18" charset="0"/>
                                </a:rPr>
                              </m:ctrlPr>
                            </m:fPr>
                            <m:num>
                              <m:r>
                                <a:rPr lang="es-CL" sz="2200" i="1">
                                  <a:solidFill>
                                    <a:srgbClr val="000000"/>
                                  </a:solidFill>
                                  <a:latin typeface="Cambria Math" panose="02040503050406030204" pitchFamily="18" charset="0"/>
                                </a:rPr>
                                <m:t>5,76</m:t>
                              </m:r>
                              <m:sSup>
                                <m:sSupPr>
                                  <m:ctrlPr>
                                    <a:rPr lang="es-CL" sz="2200" i="1">
                                      <a:solidFill>
                                        <a:srgbClr val="000000"/>
                                      </a:solidFill>
                                      <a:latin typeface="Cambria Math" panose="02040503050406030204" pitchFamily="18" charset="0"/>
                                    </a:rPr>
                                  </m:ctrlPr>
                                </m:sSupPr>
                                <m:e>
                                  <m:r>
                                    <a:rPr lang="es-CL" sz="2200" i="1">
                                      <a:solidFill>
                                        <a:srgbClr val="000000"/>
                                      </a:solidFill>
                                      <a:latin typeface="Cambria Math" panose="02040503050406030204" pitchFamily="18" charset="0"/>
                                    </a:rPr>
                                    <m:t>𝑚</m:t>
                                  </m:r>
                                </m:e>
                                <m:sup>
                                  <m:r>
                                    <a:rPr lang="es-CL" sz="2200" i="1">
                                      <a:solidFill>
                                        <a:srgbClr val="000000"/>
                                      </a:solidFill>
                                      <a:latin typeface="Cambria Math" panose="02040503050406030204" pitchFamily="18" charset="0"/>
                                    </a:rPr>
                                    <m:t>2</m:t>
                                  </m:r>
                                </m:sup>
                              </m:sSup>
                              <m:r>
                                <a:rPr lang="es-CL" sz="2200" i="1">
                                  <a:solidFill>
                                    <a:srgbClr val="000000"/>
                                  </a:solidFill>
                                  <a:latin typeface="Cambria Math" panose="02040503050406030204" pitchFamily="18" charset="0"/>
                                  <a:ea typeface="Cambria Math" panose="02040503050406030204" pitchFamily="18" charset="0"/>
                                </a:rPr>
                                <m:t>×</m:t>
                              </m:r>
                              <m:r>
                                <a:rPr lang="es-CL" sz="2200" i="1">
                                  <a:solidFill>
                                    <a:srgbClr val="000000"/>
                                  </a:solidFill>
                                  <a:latin typeface="Cambria Math" panose="02040503050406030204" pitchFamily="18" charset="0"/>
                                </a:rPr>
                                <m:t>1,44</m:t>
                              </m:r>
                              <m:sSup>
                                <m:sSupPr>
                                  <m:ctrlPr>
                                    <a:rPr lang="es-CL" sz="2200" i="1">
                                      <a:solidFill>
                                        <a:srgbClr val="000000"/>
                                      </a:solidFill>
                                      <a:latin typeface="Cambria Math" panose="02040503050406030204" pitchFamily="18" charset="0"/>
                                    </a:rPr>
                                  </m:ctrlPr>
                                </m:sSupPr>
                                <m:e>
                                  <m:r>
                                    <a:rPr lang="es-CL" sz="2200" i="1">
                                      <a:solidFill>
                                        <a:srgbClr val="000000"/>
                                      </a:solidFill>
                                      <a:latin typeface="Cambria Math" panose="02040503050406030204" pitchFamily="18" charset="0"/>
                                    </a:rPr>
                                    <m:t>𝑚</m:t>
                                  </m:r>
                                </m:e>
                                <m:sup>
                                  <m:r>
                                    <a:rPr lang="es-CL" sz="2200" i="1">
                                      <a:solidFill>
                                        <a:srgbClr val="000000"/>
                                      </a:solidFill>
                                      <a:latin typeface="Cambria Math" panose="02040503050406030204" pitchFamily="18" charset="0"/>
                                    </a:rPr>
                                    <m:t>2</m:t>
                                  </m:r>
                                </m:sup>
                              </m:sSup>
                            </m:num>
                            <m:den>
                              <m:d>
                                <m:dPr>
                                  <m:ctrlPr>
                                    <a:rPr lang="es-CL" sz="2200" i="1">
                                      <a:solidFill>
                                        <a:srgbClr val="000000"/>
                                      </a:solidFill>
                                      <a:latin typeface="Cambria Math" panose="02040503050406030204" pitchFamily="18" charset="0"/>
                                    </a:rPr>
                                  </m:ctrlPr>
                                </m:dPr>
                                <m:e>
                                  <m:r>
                                    <a:rPr lang="es-CL" sz="2200" i="1">
                                      <a:solidFill>
                                        <a:srgbClr val="000000"/>
                                      </a:solidFill>
                                      <a:latin typeface="Cambria Math" panose="02040503050406030204" pitchFamily="18" charset="0"/>
                                    </a:rPr>
                                    <m:t>5,76</m:t>
                                  </m:r>
                                  <m:sSup>
                                    <m:sSupPr>
                                      <m:ctrlPr>
                                        <a:rPr lang="es-CL" sz="2200" i="1">
                                          <a:solidFill>
                                            <a:srgbClr val="000000"/>
                                          </a:solidFill>
                                          <a:latin typeface="Cambria Math" panose="02040503050406030204" pitchFamily="18" charset="0"/>
                                        </a:rPr>
                                      </m:ctrlPr>
                                    </m:sSupPr>
                                    <m:e>
                                      <m:r>
                                        <a:rPr lang="es-CL" sz="2200" i="1">
                                          <a:solidFill>
                                            <a:srgbClr val="000000"/>
                                          </a:solidFill>
                                          <a:latin typeface="Cambria Math" panose="02040503050406030204" pitchFamily="18" charset="0"/>
                                        </a:rPr>
                                        <m:t>𝑚</m:t>
                                      </m:r>
                                    </m:e>
                                    <m:sup>
                                      <m:r>
                                        <a:rPr lang="es-CL" sz="2200" i="1">
                                          <a:solidFill>
                                            <a:srgbClr val="000000"/>
                                          </a:solidFill>
                                          <a:latin typeface="Cambria Math" panose="02040503050406030204" pitchFamily="18" charset="0"/>
                                        </a:rPr>
                                        <m:t>2</m:t>
                                      </m:r>
                                    </m:sup>
                                  </m:sSup>
                                  <m:r>
                                    <a:rPr lang="es-CL" sz="2200" i="1">
                                      <a:solidFill>
                                        <a:srgbClr val="000000"/>
                                      </a:solidFill>
                                      <a:latin typeface="Cambria Math" panose="02040503050406030204" pitchFamily="18" charset="0"/>
                                    </a:rPr>
                                    <m:t>+1,44</m:t>
                                  </m:r>
                                  <m:sSup>
                                    <m:sSupPr>
                                      <m:ctrlPr>
                                        <a:rPr lang="es-CL" sz="2200" i="1">
                                          <a:solidFill>
                                            <a:srgbClr val="000000"/>
                                          </a:solidFill>
                                          <a:latin typeface="Cambria Math" panose="02040503050406030204" pitchFamily="18" charset="0"/>
                                        </a:rPr>
                                      </m:ctrlPr>
                                    </m:sSupPr>
                                    <m:e>
                                      <m:r>
                                        <a:rPr lang="es-CL" sz="2200" i="1">
                                          <a:solidFill>
                                            <a:srgbClr val="000000"/>
                                          </a:solidFill>
                                          <a:latin typeface="Cambria Math" panose="02040503050406030204" pitchFamily="18" charset="0"/>
                                        </a:rPr>
                                        <m:t>𝑚</m:t>
                                      </m:r>
                                    </m:e>
                                    <m:sup>
                                      <m:r>
                                        <a:rPr lang="es-CL" sz="2200" i="1">
                                          <a:solidFill>
                                            <a:srgbClr val="000000"/>
                                          </a:solidFill>
                                          <a:latin typeface="Cambria Math" panose="02040503050406030204" pitchFamily="18" charset="0"/>
                                        </a:rPr>
                                        <m:t>2</m:t>
                                      </m:r>
                                    </m:sup>
                                  </m:sSup>
                                </m:e>
                              </m:d>
                            </m:den>
                          </m:f>
                        </m:e>
                      </m:d>
                      <m:r>
                        <a:rPr lang="es-CL" sz="2200">
                          <a:solidFill>
                            <a:srgbClr val="000000"/>
                          </a:solidFill>
                          <a:latin typeface="Cambria Math" panose="02040503050406030204" pitchFamily="18" charset="0"/>
                        </a:rPr>
                        <m:t> 2 </m:t>
                      </m:r>
                      <m:d>
                        <m:dPr>
                          <m:ctrlPr>
                            <a:rPr lang="es-CL" sz="2200" i="1">
                              <a:solidFill>
                                <a:srgbClr val="000000"/>
                              </a:solidFill>
                              <a:latin typeface="Cambria Math" panose="02040503050406030204" pitchFamily="18" charset="0"/>
                            </a:rPr>
                          </m:ctrlPr>
                        </m:dPr>
                        <m:e>
                          <m:rad>
                            <m:radPr>
                              <m:degHide m:val="on"/>
                              <m:ctrlPr>
                                <a:rPr lang="es-CL" sz="2200" i="1">
                                  <a:solidFill>
                                    <a:srgbClr val="000000"/>
                                  </a:solidFill>
                                  <a:latin typeface="Cambria Math" panose="02040503050406030204" pitchFamily="18" charset="0"/>
                                </a:rPr>
                              </m:ctrlPr>
                            </m:radPr>
                            <m:deg/>
                            <m:e>
                              <m:r>
                                <a:rPr lang="es-CL" sz="2200" i="1">
                                  <a:solidFill>
                                    <a:srgbClr val="000000"/>
                                  </a:solidFill>
                                  <a:latin typeface="Cambria Math" panose="02040503050406030204" pitchFamily="18" charset="0"/>
                                </a:rPr>
                                <m:t>2,1</m:t>
                              </m:r>
                              <m:r>
                                <a:rPr lang="es-CL" sz="2200" i="1">
                                  <a:solidFill>
                                    <a:srgbClr val="000000"/>
                                  </a:solidFill>
                                  <a:latin typeface="Cambria Math" panose="02040503050406030204" pitchFamily="18" charset="0"/>
                                </a:rPr>
                                <m:t>𝑚</m:t>
                              </m:r>
                            </m:e>
                          </m:rad>
                          <m:r>
                            <a:rPr lang="es-CL" sz="2200" i="1">
                              <a:solidFill>
                                <a:srgbClr val="000000"/>
                              </a:solidFill>
                              <a:latin typeface="Cambria Math" panose="02040503050406030204" pitchFamily="18" charset="0"/>
                            </a:rPr>
                            <m:t>−</m:t>
                          </m:r>
                          <m:rad>
                            <m:radPr>
                              <m:degHide m:val="on"/>
                              <m:ctrlPr>
                                <a:rPr lang="es-CL" sz="2200" i="1">
                                  <a:solidFill>
                                    <a:srgbClr val="000000"/>
                                  </a:solidFill>
                                  <a:latin typeface="Cambria Math" panose="02040503050406030204" pitchFamily="18" charset="0"/>
                                </a:rPr>
                              </m:ctrlPr>
                            </m:radPr>
                            <m:deg/>
                            <m:e>
                              <m:r>
                                <a:rPr lang="es-CL" sz="2200" i="1">
                                  <a:solidFill>
                                    <a:srgbClr val="000000"/>
                                  </a:solidFill>
                                  <a:latin typeface="Cambria Math" panose="02040503050406030204" pitchFamily="18" charset="0"/>
                                </a:rPr>
                                <m:t>0</m:t>
                              </m:r>
                            </m:e>
                          </m:rad>
                        </m:e>
                      </m:d>
                      <m:r>
                        <a:rPr lang="es-ES" sz="2200" b="0" i="1" smtClean="0">
                          <a:solidFill>
                            <a:srgbClr val="000000"/>
                          </a:solidFill>
                          <a:latin typeface="Cambria Math" panose="02040503050406030204" pitchFamily="18" charset="0"/>
                        </a:rPr>
                        <m:t>=</m:t>
                      </m:r>
                      <m:r>
                        <a:rPr lang="es-ES" sz="2200" b="1" i="1" smtClean="0">
                          <a:solidFill>
                            <a:srgbClr val="FF0000"/>
                          </a:solidFill>
                          <a:latin typeface="Cambria Math" panose="02040503050406030204" pitchFamily="18" charset="0"/>
                        </a:rPr>
                        <m:t>𝟎</m:t>
                      </m:r>
                      <m:r>
                        <a:rPr lang="es-ES" sz="2200" b="1" i="1" smtClean="0">
                          <a:solidFill>
                            <a:srgbClr val="FF0000"/>
                          </a:solidFill>
                          <a:latin typeface="Cambria Math" panose="02040503050406030204" pitchFamily="18" charset="0"/>
                        </a:rPr>
                        <m:t>,</m:t>
                      </m:r>
                      <m:r>
                        <a:rPr lang="es-ES" sz="2200" b="1" i="1" smtClean="0">
                          <a:solidFill>
                            <a:srgbClr val="FF0000"/>
                          </a:solidFill>
                          <a:latin typeface="Cambria Math" panose="02040503050406030204" pitchFamily="18" charset="0"/>
                        </a:rPr>
                        <m:t>𝟒𝟏</m:t>
                      </m:r>
                      <m:r>
                        <a:rPr lang="es-ES" sz="2200" b="1" i="1" smtClean="0">
                          <a:solidFill>
                            <a:srgbClr val="FF0000"/>
                          </a:solidFill>
                          <a:latin typeface="Cambria Math" panose="02040503050406030204" pitchFamily="18" charset="0"/>
                        </a:rPr>
                        <m:t> </m:t>
                      </m:r>
                      <m:r>
                        <a:rPr lang="es-ES" sz="2200" b="1" i="1" smtClean="0">
                          <a:solidFill>
                            <a:srgbClr val="FF0000"/>
                          </a:solidFill>
                          <a:latin typeface="Cambria Math" panose="02040503050406030204" pitchFamily="18" charset="0"/>
                        </a:rPr>
                        <m:t>𝒔</m:t>
                      </m:r>
                    </m:oMath>
                  </m:oMathPara>
                </a14:m>
                <a:endParaRPr lang="es-CL" sz="2200" b="1" dirty="0"/>
              </a:p>
            </p:txBody>
          </p:sp>
        </mc:Choice>
        <mc:Fallback xmlns="">
          <p:sp>
            <p:nvSpPr>
              <p:cNvPr id="7" name="CuadroTexto 6">
                <a:extLst>
                  <a:ext uri="{FF2B5EF4-FFF2-40B4-BE49-F238E27FC236}">
                    <a16:creationId xmlns:a16="http://schemas.microsoft.com/office/drawing/2014/main" id="{DF745575-4120-1908-E8C2-D1B9242B4FF7}"/>
                  </a:ext>
                </a:extLst>
              </p:cNvPr>
              <p:cNvSpPr txBox="1">
                <a:spLocks noRot="1" noChangeAspect="1" noMove="1" noResize="1" noEditPoints="1" noAdjustHandles="1" noChangeArrowheads="1" noChangeShapeType="1" noTextEdit="1"/>
              </p:cNvSpPr>
              <p:nvPr/>
            </p:nvSpPr>
            <p:spPr>
              <a:xfrm>
                <a:off x="400876" y="4860241"/>
                <a:ext cx="10375644" cy="1192762"/>
              </a:xfrm>
              <a:prstGeom prst="rect">
                <a:avLst/>
              </a:prstGeom>
              <a:blipFill>
                <a:blip r:embed="rId6"/>
                <a:stretch>
                  <a:fillRect/>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3" grpId="0"/>
      <p:bldP spid="24582"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20B0745C-6BD3-DC85-61B7-EE52B96AC767}"/>
              </a:ext>
            </a:extLst>
          </p:cNvPr>
          <p:cNvSpPr>
            <a:spLocks noChangeArrowheads="1"/>
          </p:cNvSpPr>
          <p:nvPr/>
        </p:nvSpPr>
        <p:spPr bwMode="auto">
          <a:xfrm>
            <a:off x="3790950" y="2590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185347" name="Rectangle 3">
            <a:extLst>
              <a:ext uri="{FF2B5EF4-FFF2-40B4-BE49-F238E27FC236}">
                <a16:creationId xmlns:a16="http://schemas.microsoft.com/office/drawing/2014/main" id="{8D542E2B-AF9D-C505-4306-5BA219763A5A}"/>
              </a:ext>
            </a:extLst>
          </p:cNvPr>
          <p:cNvSpPr>
            <a:spLocks noChangeArrowheads="1"/>
          </p:cNvSpPr>
          <p:nvPr/>
        </p:nvSpPr>
        <p:spPr bwMode="auto">
          <a:xfrm>
            <a:off x="3624263" y="25527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185348" name="Rectangle 4">
            <a:extLst>
              <a:ext uri="{FF2B5EF4-FFF2-40B4-BE49-F238E27FC236}">
                <a16:creationId xmlns:a16="http://schemas.microsoft.com/office/drawing/2014/main" id="{7B2567A3-6B74-EC47-6277-96260079EB8D}"/>
              </a:ext>
            </a:extLst>
          </p:cNvPr>
          <p:cNvSpPr>
            <a:spLocks noChangeArrowheads="1"/>
          </p:cNvSpPr>
          <p:nvPr/>
        </p:nvSpPr>
        <p:spPr bwMode="auto">
          <a:xfrm>
            <a:off x="882326" y="138753"/>
            <a:ext cx="54838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800" dirty="0"/>
              <a:t>PÉRDIDAS DE CARGAS SINGULARES</a:t>
            </a:r>
            <a:r>
              <a:rPr lang="es-ES" altLang="es-AR" dirty="0"/>
              <a:t> </a:t>
            </a:r>
          </a:p>
        </p:txBody>
      </p:sp>
      <p:sp>
        <p:nvSpPr>
          <p:cNvPr id="185349" name="Rectangle 5">
            <a:extLst>
              <a:ext uri="{FF2B5EF4-FFF2-40B4-BE49-F238E27FC236}">
                <a16:creationId xmlns:a16="http://schemas.microsoft.com/office/drawing/2014/main" id="{9FFA6D19-D45A-F6FB-EB91-D77F160CF594}"/>
              </a:ext>
            </a:extLst>
          </p:cNvPr>
          <p:cNvSpPr>
            <a:spLocks noChangeArrowheads="1"/>
          </p:cNvSpPr>
          <p:nvPr/>
        </p:nvSpPr>
        <p:spPr bwMode="auto">
          <a:xfrm>
            <a:off x="551384" y="736715"/>
            <a:ext cx="4931606"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r>
              <a:rPr lang="es-AR" altLang="es-AR" sz="2300" dirty="0">
                <a:solidFill>
                  <a:srgbClr val="3333CC"/>
                </a:solidFill>
                <a:latin typeface="+mn-lt"/>
              </a:rPr>
              <a:t>En general serán:</a:t>
            </a:r>
          </a:p>
          <a:p>
            <a:endParaRPr lang="es-AR" altLang="es-AR" sz="1200" dirty="0">
              <a:solidFill>
                <a:srgbClr val="3333CC"/>
              </a:solidFill>
              <a:latin typeface="+mn-lt"/>
            </a:endParaRPr>
          </a:p>
          <a:p>
            <a:r>
              <a:rPr lang="es-AR" altLang="es-AR" sz="2300" dirty="0">
                <a:solidFill>
                  <a:srgbClr val="3333CC"/>
                </a:solidFill>
                <a:latin typeface="+mn-lt"/>
              </a:rPr>
              <a:t>Cambio de Sección (brusca o gradual).</a:t>
            </a:r>
            <a:endParaRPr lang="es-ES" altLang="es-AR" sz="2300" dirty="0">
              <a:solidFill>
                <a:srgbClr val="3333CC"/>
              </a:solidFill>
              <a:latin typeface="+mn-lt"/>
            </a:endParaRPr>
          </a:p>
          <a:p>
            <a:r>
              <a:rPr lang="es-AR" altLang="es-AR" sz="2300" dirty="0">
                <a:solidFill>
                  <a:srgbClr val="3333CC"/>
                </a:solidFill>
                <a:latin typeface="+mn-lt"/>
              </a:rPr>
              <a:t>Cambio de dirección (brusca o gradual).</a:t>
            </a:r>
          </a:p>
        </p:txBody>
      </p:sp>
      <p:sp>
        <p:nvSpPr>
          <p:cNvPr id="185351" name="Rectangle 7">
            <a:extLst>
              <a:ext uri="{FF2B5EF4-FFF2-40B4-BE49-F238E27FC236}">
                <a16:creationId xmlns:a16="http://schemas.microsoft.com/office/drawing/2014/main" id="{36F63AD0-AAC8-E3D8-FF8C-DEB9FD45D41F}"/>
              </a:ext>
            </a:extLst>
          </p:cNvPr>
          <p:cNvSpPr>
            <a:spLocks noChangeArrowheads="1"/>
          </p:cNvSpPr>
          <p:nvPr/>
        </p:nvSpPr>
        <p:spPr bwMode="auto">
          <a:xfrm>
            <a:off x="1524001" y="30204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5350" name="Object 6">
            <a:extLst>
              <a:ext uri="{FF2B5EF4-FFF2-40B4-BE49-F238E27FC236}">
                <a16:creationId xmlns:a16="http://schemas.microsoft.com/office/drawing/2014/main" id="{BCA2FDBF-73A8-FDBA-3EED-BC32DFAE8EEE}"/>
              </a:ext>
            </a:extLst>
          </p:cNvPr>
          <p:cNvGraphicFramePr>
            <a:graphicFrameLocks noChangeAspect="1"/>
          </p:cNvGraphicFramePr>
          <p:nvPr>
            <p:extLst>
              <p:ext uri="{D42A27DB-BD31-4B8C-83A1-F6EECF244321}">
                <p14:modId xmlns:p14="http://schemas.microsoft.com/office/powerpoint/2010/main" val="2348306411"/>
              </p:ext>
            </p:extLst>
          </p:nvPr>
        </p:nvGraphicFramePr>
        <p:xfrm>
          <a:off x="10200456" y="608494"/>
          <a:ext cx="1403350" cy="1030288"/>
        </p:xfrm>
        <a:graphic>
          <a:graphicData uri="http://schemas.openxmlformats.org/presentationml/2006/ole">
            <mc:AlternateContent xmlns:mc="http://schemas.openxmlformats.org/markup-compatibility/2006">
              <mc:Choice xmlns:v="urn:schemas-microsoft-com:vml" Requires="v">
                <p:oleObj name="Ecuación" r:id="rId2" imgW="609336" imgH="444307" progId="Equation.3">
                  <p:embed/>
                </p:oleObj>
              </mc:Choice>
              <mc:Fallback>
                <p:oleObj name="Ecuación" r:id="rId2" imgW="609336" imgH="444307" progId="Equation.3">
                  <p:embed/>
                  <p:pic>
                    <p:nvPicPr>
                      <p:cNvPr id="185350" name="Object 6">
                        <a:extLst>
                          <a:ext uri="{FF2B5EF4-FFF2-40B4-BE49-F238E27FC236}">
                            <a16:creationId xmlns:a16="http://schemas.microsoft.com/office/drawing/2014/main" id="{BCA2FDBF-73A8-FDBA-3EED-BC32DFAE8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0456" y="608494"/>
                        <a:ext cx="1403350" cy="103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5352" name="Rectangle 8">
            <a:extLst>
              <a:ext uri="{FF2B5EF4-FFF2-40B4-BE49-F238E27FC236}">
                <a16:creationId xmlns:a16="http://schemas.microsoft.com/office/drawing/2014/main" id="{2F543376-CE01-C1DE-4EF8-03F24E9055CA}"/>
              </a:ext>
            </a:extLst>
          </p:cNvPr>
          <p:cNvSpPr>
            <a:spLocks noChangeArrowheads="1"/>
          </p:cNvSpPr>
          <p:nvPr/>
        </p:nvSpPr>
        <p:spPr bwMode="auto">
          <a:xfrm>
            <a:off x="530349" y="2078765"/>
            <a:ext cx="1123324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s-AR" altLang="es-AR" sz="2400" dirty="0">
                <a:solidFill>
                  <a:srgbClr val="3333CC"/>
                </a:solidFill>
              </a:rPr>
              <a:t>Se aplica el teorema de la variación de la cantidad de movimiento a la masa fluida limitada por secciones terminales 1 y 2 que encierran las características de la singularidad, y este estudio analítico da origen a lo que se denomina el TEOREMA DE BORDA.</a:t>
            </a:r>
            <a:r>
              <a:rPr lang="es-ES" altLang="es-AR" sz="2400" dirty="0">
                <a:solidFill>
                  <a:srgbClr val="3333CC"/>
                </a:solidFill>
              </a:rPr>
              <a:t> </a:t>
            </a:r>
          </a:p>
        </p:txBody>
      </p:sp>
      <p:sp>
        <p:nvSpPr>
          <p:cNvPr id="185353" name="Rectangle 9">
            <a:extLst>
              <a:ext uri="{FF2B5EF4-FFF2-40B4-BE49-F238E27FC236}">
                <a16:creationId xmlns:a16="http://schemas.microsoft.com/office/drawing/2014/main" id="{8EEECB58-0EF0-344E-9D8B-DC6BA6DAFE3B}"/>
              </a:ext>
            </a:extLst>
          </p:cNvPr>
          <p:cNvSpPr>
            <a:spLocks noChangeArrowheads="1"/>
          </p:cNvSpPr>
          <p:nvPr/>
        </p:nvSpPr>
        <p:spPr bwMode="auto">
          <a:xfrm>
            <a:off x="4440224" y="3644760"/>
            <a:ext cx="32395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Ensanchamiento Brusco</a:t>
            </a:r>
            <a:r>
              <a:rPr lang="es-ES" altLang="es-AR" sz="2400" dirty="0"/>
              <a:t> </a:t>
            </a:r>
          </a:p>
        </p:txBody>
      </p:sp>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9FB69A16-3EFC-5ABE-209B-90967E32A70E}"/>
                  </a:ext>
                </a:extLst>
              </p:cNvPr>
              <p:cNvSpPr txBox="1"/>
              <p:nvPr/>
            </p:nvSpPr>
            <p:spPr>
              <a:xfrm>
                <a:off x="6365097" y="842089"/>
                <a:ext cx="3779407" cy="1015663"/>
              </a:xfrm>
              <a:prstGeom prst="rect">
                <a:avLst/>
              </a:prstGeom>
              <a:noFill/>
            </p:spPr>
            <p:txBody>
              <a:bodyPr wrap="square">
                <a:spAutoFit/>
              </a:bodyPr>
              <a:lstStyle/>
              <a:p>
                <a:r>
                  <a:rPr lang="es-AR" altLang="es-AR" sz="2000" dirty="0">
                    <a:latin typeface="+mn-lt"/>
                  </a:rPr>
                  <a:t>Se expresan como un porcentaje de la altura de velocidad a través del factor de resistencia </a:t>
                </a:r>
                <a14:m>
                  <m:oMath xmlns:m="http://schemas.openxmlformats.org/officeDocument/2006/math">
                    <m:r>
                      <a:rPr lang="es-AR" altLang="es-AR" sz="2000" i="1" smtClean="0">
                        <a:latin typeface="Cambria Math" panose="02040503050406030204" pitchFamily="18" charset="0"/>
                        <a:ea typeface="Cambria Math" panose="02040503050406030204" pitchFamily="18" charset="0"/>
                      </a:rPr>
                      <m:t>𝜆</m:t>
                    </m:r>
                  </m:oMath>
                </a14:m>
                <a:r>
                  <a:rPr lang="es-ES" altLang="es-AR" sz="2000" dirty="0">
                    <a:latin typeface="+mn-lt"/>
                  </a:rPr>
                  <a:t>:</a:t>
                </a:r>
              </a:p>
            </p:txBody>
          </p:sp>
        </mc:Choice>
        <mc:Fallback>
          <p:sp>
            <p:nvSpPr>
              <p:cNvPr id="3" name="CuadroTexto 2">
                <a:extLst>
                  <a:ext uri="{FF2B5EF4-FFF2-40B4-BE49-F238E27FC236}">
                    <a16:creationId xmlns:a16="http://schemas.microsoft.com/office/drawing/2014/main" id="{9FB69A16-3EFC-5ABE-209B-90967E32A70E}"/>
                  </a:ext>
                </a:extLst>
              </p:cNvPr>
              <p:cNvSpPr txBox="1">
                <a:spLocks noRot="1" noChangeAspect="1" noMove="1" noResize="1" noEditPoints="1" noAdjustHandles="1" noChangeArrowheads="1" noChangeShapeType="1" noTextEdit="1"/>
              </p:cNvSpPr>
              <p:nvPr/>
            </p:nvSpPr>
            <p:spPr>
              <a:xfrm>
                <a:off x="6365097" y="842089"/>
                <a:ext cx="3779407" cy="1015663"/>
              </a:xfrm>
              <a:prstGeom prst="rect">
                <a:avLst/>
              </a:prstGeom>
              <a:blipFill>
                <a:blip r:embed="rId4"/>
                <a:stretch>
                  <a:fillRect l="-1613" t="-2994" b="-9581"/>
                </a:stretch>
              </a:blipFill>
            </p:spPr>
            <p:txBody>
              <a:bodyPr/>
              <a:lstStyle/>
              <a:p>
                <a:r>
                  <a:rPr lang="es-AR">
                    <a:noFill/>
                  </a:rPr>
                  <a:t> </a:t>
                </a:r>
              </a:p>
            </p:txBody>
          </p:sp>
        </mc:Fallback>
      </mc:AlternateContent>
      <p:sp>
        <p:nvSpPr>
          <p:cNvPr id="4" name="Rectangle 4">
            <a:extLst>
              <a:ext uri="{FF2B5EF4-FFF2-40B4-BE49-F238E27FC236}">
                <a16:creationId xmlns:a16="http://schemas.microsoft.com/office/drawing/2014/main" id="{0C8484A3-08CE-A323-0E51-42A2B1B9C535}"/>
              </a:ext>
            </a:extLst>
          </p:cNvPr>
          <p:cNvSpPr>
            <a:spLocks noChangeArrowheads="1"/>
          </p:cNvSpPr>
          <p:nvPr/>
        </p:nvSpPr>
        <p:spPr bwMode="auto">
          <a:xfrm>
            <a:off x="526595" y="3644012"/>
            <a:ext cx="32643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 altLang="es-AR" sz="2800" dirty="0"/>
              <a:t>TEOREMA DE BORDA</a:t>
            </a:r>
            <a:endParaRPr lang="es-ES" altLang="es-AR" dirty="0"/>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6C73F42F-EF63-CBED-EAD2-4C082AC1BEE3}"/>
                  </a:ext>
                </a:extLst>
              </p:cNvPr>
              <p:cNvSpPr txBox="1"/>
              <p:nvPr/>
            </p:nvSpPr>
            <p:spPr>
              <a:xfrm>
                <a:off x="335358" y="4112448"/>
                <a:ext cx="11449272" cy="1477328"/>
              </a:xfrm>
              <a:prstGeom prst="rect">
                <a:avLst/>
              </a:prstGeom>
              <a:noFill/>
            </p:spPr>
            <p:txBody>
              <a:bodyPr wrap="square">
                <a:spAutoFit/>
              </a:bodyPr>
              <a:lstStyle/>
              <a:p>
                <a:pPr algn="just"/>
                <a:r>
                  <a:rPr lang="es-ES" sz="2200" b="0" i="0" u="none" strike="noStrike" baseline="0" dirty="0">
                    <a:latin typeface="Calibri" panose="020F0502020204030204" pitchFamily="34" charset="0"/>
                    <a:cs typeface="Calibri" panose="020F0502020204030204" pitchFamily="34" charset="0"/>
                  </a:rPr>
                  <a:t>Se supone una tubería en la cual existe un ensanche brusco de la misma, y se consideran dos secciones transversales 1 y 2, y se definen las alturas de posición, presión y de velocidad de cada una de ellas</a:t>
                </a:r>
                <a:r>
                  <a:rPr lang="es-ES" sz="2200" dirty="0">
                    <a:latin typeface="Calibri" panose="020F0502020204030204" pitchFamily="34" charset="0"/>
                    <a:cs typeface="Calibri" panose="020F0502020204030204" pitchFamily="34" charset="0"/>
                  </a:rPr>
                  <a:t> y </a:t>
                </a:r>
                <a:r>
                  <a:rPr lang="es-ES" sz="2200" b="0" i="0" u="none" strike="noStrike" baseline="0" dirty="0"/>
                  <a:t>la pérdida de carga entre dichas secciones, </a:t>
                </a:r>
                <a14:m>
                  <m:oMath xmlns:m="http://schemas.openxmlformats.org/officeDocument/2006/math">
                    <m:r>
                      <m:rPr>
                        <m:sty m:val="p"/>
                      </m:rPr>
                      <a:rPr lang="el-GR" sz="2200" b="0" i="1" u="none" strike="noStrike" baseline="0" smtClean="0">
                        <a:latin typeface="Cambria Math" panose="02040503050406030204" pitchFamily="18" charset="0"/>
                        <a:ea typeface="Cambria Math" panose="02040503050406030204" pitchFamily="18" charset="0"/>
                      </a:rPr>
                      <m:t>Δ</m:t>
                    </m:r>
                  </m:oMath>
                </a14:m>
                <a:r>
                  <a:rPr lang="es-ES" sz="2200" b="0" i="0" u="none" strike="noStrike" baseline="0" dirty="0"/>
                  <a:t>, que es justamente lo que es necesario calcular para poder cuantificar el factor de resistencia correspondiente </a:t>
                </a:r>
                <a14:m>
                  <m:oMath xmlns:m="http://schemas.openxmlformats.org/officeDocument/2006/math">
                    <m:r>
                      <a:rPr lang="es-AR" altLang="es-AR" sz="2400" i="1">
                        <a:latin typeface="Cambria Math" panose="02040503050406030204" pitchFamily="18" charset="0"/>
                        <a:ea typeface="Cambria Math" panose="02040503050406030204" pitchFamily="18" charset="0"/>
                      </a:rPr>
                      <m:t>𝜆</m:t>
                    </m:r>
                  </m:oMath>
                </a14:m>
                <a:r>
                  <a:rPr lang="es-AR" sz="2200" dirty="0">
                    <a:cs typeface="Calibri" panose="020F0502020204030204" pitchFamily="34" charset="0"/>
                  </a:rPr>
                  <a:t>.</a:t>
                </a:r>
              </a:p>
            </p:txBody>
          </p:sp>
        </mc:Choice>
        <mc:Fallback xmlns="">
          <p:sp>
            <p:nvSpPr>
              <p:cNvPr id="6" name="CuadroTexto 5">
                <a:extLst>
                  <a:ext uri="{FF2B5EF4-FFF2-40B4-BE49-F238E27FC236}">
                    <a16:creationId xmlns:a16="http://schemas.microsoft.com/office/drawing/2014/main" id="{6C73F42F-EF63-CBED-EAD2-4C082AC1BEE3}"/>
                  </a:ext>
                </a:extLst>
              </p:cNvPr>
              <p:cNvSpPr txBox="1">
                <a:spLocks noRot="1" noChangeAspect="1" noMove="1" noResize="1" noEditPoints="1" noAdjustHandles="1" noChangeArrowheads="1" noChangeShapeType="1" noTextEdit="1"/>
              </p:cNvSpPr>
              <p:nvPr/>
            </p:nvSpPr>
            <p:spPr>
              <a:xfrm>
                <a:off x="335358" y="4112448"/>
                <a:ext cx="11449272" cy="1477328"/>
              </a:xfrm>
              <a:prstGeom prst="rect">
                <a:avLst/>
              </a:prstGeom>
              <a:blipFill>
                <a:blip r:embed="rId5"/>
                <a:stretch>
                  <a:fillRect l="-692" t="-2893" r="-692" b="-7025"/>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2824D07B-4473-50E9-739B-4145C34131D3}"/>
                  </a:ext>
                </a:extLst>
              </p:cNvPr>
              <p:cNvSpPr txBox="1"/>
              <p:nvPr/>
            </p:nvSpPr>
            <p:spPr>
              <a:xfrm>
                <a:off x="332541" y="5589776"/>
                <a:ext cx="11233246" cy="1107996"/>
              </a:xfrm>
              <a:prstGeom prst="rect">
                <a:avLst/>
              </a:prstGeom>
              <a:noFill/>
            </p:spPr>
            <p:txBody>
              <a:bodyPr wrap="square">
                <a:spAutoFit/>
              </a:bodyPr>
              <a:lstStyle/>
              <a:p>
                <a:pPr algn="just"/>
                <a:r>
                  <a:rPr lang="es-ES" sz="2200" b="0" i="0" u="none" strike="noStrike" baseline="0" dirty="0">
                    <a:latin typeface="+mj-lt"/>
                  </a:rPr>
                  <a:t>Dada una tubería de sección </a:t>
                </a:r>
                <a14:m>
                  <m:oMath xmlns:m="http://schemas.openxmlformats.org/officeDocument/2006/math">
                    <m:sSub>
                      <m:sSubPr>
                        <m:ctrlPr>
                          <a:rPr lang="es-ES" sz="2200" b="0" i="1" u="none" strike="noStrike" baseline="0" smtClean="0">
                            <a:latin typeface="Cambria Math" panose="02040503050406030204" pitchFamily="18" charset="0"/>
                          </a:rPr>
                        </m:ctrlPr>
                      </m:sSubPr>
                      <m:e>
                        <m:r>
                          <a:rPr lang="es-ES" sz="2200" b="0" i="1" u="none" strike="noStrike" baseline="0" smtClean="0">
                            <a:latin typeface="Cambria Math" panose="02040503050406030204" pitchFamily="18" charset="0"/>
                            <a:ea typeface="Cambria Math" panose="02040503050406030204" pitchFamily="18" charset="0"/>
                          </a:rPr>
                          <m:t>𝜔</m:t>
                        </m:r>
                      </m:e>
                      <m:sub>
                        <m:r>
                          <a:rPr lang="es-ES" sz="2200" b="0" i="1" u="none" strike="noStrike" baseline="0" smtClean="0">
                            <a:latin typeface="Cambria Math" panose="02040503050406030204" pitchFamily="18" charset="0"/>
                          </a:rPr>
                          <m:t>1</m:t>
                        </m:r>
                      </m:sub>
                    </m:sSub>
                  </m:oMath>
                </a14:m>
                <a:r>
                  <a:rPr lang="es-ES" sz="2200" b="0" i="0" u="none" strike="noStrike" baseline="0" dirty="0">
                    <a:latin typeface="+mj-lt"/>
                  </a:rPr>
                  <a:t> que se ensancha a otra sección mayor </a:t>
                </a:r>
                <a14:m>
                  <m:oMath xmlns:m="http://schemas.openxmlformats.org/officeDocument/2006/math">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b="0" i="1" smtClean="0">
                            <a:latin typeface="Cambria Math" panose="02040503050406030204" pitchFamily="18" charset="0"/>
                            <a:ea typeface="Cambria Math" panose="02040503050406030204" pitchFamily="18" charset="0"/>
                          </a:rPr>
                          <m:t>2</m:t>
                        </m:r>
                      </m:sub>
                    </m:sSub>
                  </m:oMath>
                </a14:m>
                <a:r>
                  <a:rPr lang="es-ES" sz="2200" b="0" i="0" u="none" strike="noStrike" baseline="0" dirty="0">
                    <a:latin typeface="+mj-lt"/>
                  </a:rPr>
                  <a:t> y debido a la inercia con que viene el fluido, al llegar a la sección </a:t>
                </a:r>
                <a14:m>
                  <m:oMath xmlns:m="http://schemas.openxmlformats.org/officeDocument/2006/math">
                    <m:sSub>
                      <m:sSubPr>
                        <m:ctrlPr>
                          <a:rPr lang="es-ES" sz="2200" i="1" smtClean="0">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b="0" i="1" smtClean="0">
                            <a:latin typeface="Cambria Math" panose="02040503050406030204" pitchFamily="18" charset="0"/>
                            <a:ea typeface="Cambria Math" panose="02040503050406030204" pitchFamily="18" charset="0"/>
                          </a:rPr>
                          <m:t>2</m:t>
                        </m:r>
                      </m:sub>
                    </m:sSub>
                  </m:oMath>
                </a14:m>
                <a:r>
                  <a:rPr lang="es-ES" sz="2200" b="0" i="0" u="none" strike="noStrike" baseline="0" dirty="0">
                    <a:latin typeface="+mj-lt"/>
                  </a:rPr>
                  <a:t> se producirá un ensanchamiento gradual en una longitud “l”, hasta llenar nuevamente el agua en movimiento toda la sección </a:t>
                </a:r>
                <a14:m>
                  <m:oMath xmlns:m="http://schemas.openxmlformats.org/officeDocument/2006/math">
                    <m:sSub>
                      <m:sSubPr>
                        <m:ctrlPr>
                          <a:rPr lang="es-ES" sz="2200" i="1" smtClean="0">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b="0" i="1" smtClean="0">
                            <a:latin typeface="Cambria Math" panose="02040503050406030204" pitchFamily="18" charset="0"/>
                            <a:ea typeface="Cambria Math" panose="02040503050406030204" pitchFamily="18" charset="0"/>
                          </a:rPr>
                          <m:t>2</m:t>
                        </m:r>
                      </m:sub>
                    </m:sSub>
                    <m:r>
                      <a:rPr lang="es-ES" sz="2200" b="0" i="0" smtClean="0">
                        <a:latin typeface="Cambria Math" panose="02040503050406030204" pitchFamily="18" charset="0"/>
                        <a:ea typeface="Cambria Math" panose="02040503050406030204" pitchFamily="18" charset="0"/>
                      </a:rPr>
                      <m:t>.</m:t>
                    </m:r>
                  </m:oMath>
                </a14:m>
                <a:endParaRPr lang="es-AR" sz="2200" dirty="0">
                  <a:latin typeface="+mj-lt"/>
                </a:endParaRPr>
              </a:p>
            </p:txBody>
          </p:sp>
        </mc:Choice>
        <mc:Fallback xmlns="">
          <p:sp>
            <p:nvSpPr>
              <p:cNvPr id="8" name="CuadroTexto 7">
                <a:extLst>
                  <a:ext uri="{FF2B5EF4-FFF2-40B4-BE49-F238E27FC236}">
                    <a16:creationId xmlns:a16="http://schemas.microsoft.com/office/drawing/2014/main" id="{2824D07B-4473-50E9-739B-4145C34131D3}"/>
                  </a:ext>
                </a:extLst>
              </p:cNvPr>
              <p:cNvSpPr txBox="1">
                <a:spLocks noRot="1" noChangeAspect="1" noMove="1" noResize="1" noEditPoints="1" noAdjustHandles="1" noChangeArrowheads="1" noChangeShapeType="1" noTextEdit="1"/>
              </p:cNvSpPr>
              <p:nvPr/>
            </p:nvSpPr>
            <p:spPr>
              <a:xfrm>
                <a:off x="332541" y="5589776"/>
                <a:ext cx="11233246" cy="1107996"/>
              </a:xfrm>
              <a:prstGeom prst="rect">
                <a:avLst/>
              </a:prstGeom>
              <a:blipFill>
                <a:blip r:embed="rId6"/>
                <a:stretch>
                  <a:fillRect l="-706" t="-3846" r="-760" b="-9890"/>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3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3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34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53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535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853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p:bldP spid="185349" grpId="0"/>
      <p:bldP spid="185352" grpId="0"/>
      <p:bldP spid="185353" grpId="0"/>
      <p:bldP spid="185353" grpId="1"/>
      <p:bldP spid="3" grpId="0"/>
      <p:bldP spid="4" grpId="0"/>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E2FBC7-D44A-36A1-4D6F-DF95F0F83B2C}"/>
              </a:ext>
            </a:extLst>
          </p:cNvPr>
          <p:cNvPicPr>
            <a:picLocks noChangeAspect="1"/>
          </p:cNvPicPr>
          <p:nvPr/>
        </p:nvPicPr>
        <p:blipFill rotWithShape="1">
          <a:blip r:embed="rId2"/>
          <a:srcRect l="6023" r="4223"/>
          <a:stretch/>
        </p:blipFill>
        <p:spPr>
          <a:xfrm>
            <a:off x="38452" y="70366"/>
            <a:ext cx="7596734" cy="6858000"/>
          </a:xfrm>
          <a:prstGeom prst="rect">
            <a:avLst/>
          </a:prstGeom>
        </p:spPr>
      </p:pic>
      <p:sp>
        <p:nvSpPr>
          <p:cNvPr id="186370" name="Rectangle 2">
            <a:extLst>
              <a:ext uri="{FF2B5EF4-FFF2-40B4-BE49-F238E27FC236}">
                <a16:creationId xmlns:a16="http://schemas.microsoft.com/office/drawing/2014/main" id="{0CC30C09-CB6C-14E9-3AAC-63B48C948BEE}"/>
              </a:ext>
            </a:extLst>
          </p:cNvPr>
          <p:cNvSpPr>
            <a:spLocks noChangeArrowheads="1"/>
          </p:cNvSpPr>
          <p:nvPr/>
        </p:nvSpPr>
        <p:spPr bwMode="auto">
          <a:xfrm>
            <a:off x="3790950" y="2590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186374" name="Rectangle 6">
            <a:extLst>
              <a:ext uri="{FF2B5EF4-FFF2-40B4-BE49-F238E27FC236}">
                <a16:creationId xmlns:a16="http://schemas.microsoft.com/office/drawing/2014/main" id="{7AA86E7C-4D83-1F52-51D0-068845364698}"/>
              </a:ext>
            </a:extLst>
          </p:cNvPr>
          <p:cNvSpPr>
            <a:spLocks noChangeArrowheads="1"/>
          </p:cNvSpPr>
          <p:nvPr/>
        </p:nvSpPr>
        <p:spPr bwMode="auto">
          <a:xfrm>
            <a:off x="1524001"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6373" name="Object 5">
            <a:extLst>
              <a:ext uri="{FF2B5EF4-FFF2-40B4-BE49-F238E27FC236}">
                <a16:creationId xmlns:a16="http://schemas.microsoft.com/office/drawing/2014/main" id="{31BAC367-8CF3-3941-34D7-9A57466F0AA8}"/>
              </a:ext>
            </a:extLst>
          </p:cNvPr>
          <p:cNvGraphicFramePr>
            <a:graphicFrameLocks noChangeAspect="1"/>
          </p:cNvGraphicFramePr>
          <p:nvPr>
            <p:extLst>
              <p:ext uri="{D42A27DB-BD31-4B8C-83A1-F6EECF244321}">
                <p14:modId xmlns:p14="http://schemas.microsoft.com/office/powerpoint/2010/main" val="3557318659"/>
              </p:ext>
            </p:extLst>
          </p:nvPr>
        </p:nvGraphicFramePr>
        <p:xfrm>
          <a:off x="279297" y="485775"/>
          <a:ext cx="1908175" cy="709613"/>
        </p:xfrm>
        <a:graphic>
          <a:graphicData uri="http://schemas.openxmlformats.org/presentationml/2006/ole">
            <mc:AlternateContent xmlns:mc="http://schemas.openxmlformats.org/markup-compatibility/2006">
              <mc:Choice xmlns:v="urn:schemas-microsoft-com:vml" Requires="v">
                <p:oleObj name="Ecuación" r:id="rId3" imgW="1155700" imgH="431800" progId="Equation.3">
                  <p:embed/>
                </p:oleObj>
              </mc:Choice>
              <mc:Fallback>
                <p:oleObj name="Ecuación" r:id="rId3" imgW="1155700" imgH="431800" progId="Equation.3">
                  <p:embed/>
                  <p:pic>
                    <p:nvPicPr>
                      <p:cNvPr id="186373" name="Object 5">
                        <a:extLst>
                          <a:ext uri="{FF2B5EF4-FFF2-40B4-BE49-F238E27FC236}">
                            <a16:creationId xmlns:a16="http://schemas.microsoft.com/office/drawing/2014/main" id="{31BAC367-8CF3-3941-34D7-9A57466F0A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97" y="485775"/>
                        <a:ext cx="1908175"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376" name="Rectangle 8">
            <a:extLst>
              <a:ext uri="{FF2B5EF4-FFF2-40B4-BE49-F238E27FC236}">
                <a16:creationId xmlns:a16="http://schemas.microsoft.com/office/drawing/2014/main" id="{CD95BF16-6E32-1715-6949-F73B35C59884}"/>
              </a:ext>
            </a:extLst>
          </p:cNvPr>
          <p:cNvSpPr>
            <a:spLocks noChangeArrowheads="1"/>
          </p:cNvSpPr>
          <p:nvPr/>
        </p:nvSpPr>
        <p:spPr bwMode="auto">
          <a:xfrm>
            <a:off x="1524001"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6375" name="Object 7">
            <a:extLst>
              <a:ext uri="{FF2B5EF4-FFF2-40B4-BE49-F238E27FC236}">
                <a16:creationId xmlns:a16="http://schemas.microsoft.com/office/drawing/2014/main" id="{54DBC138-CC61-7840-DEDC-EE689E5F90A7}"/>
              </a:ext>
            </a:extLst>
          </p:cNvPr>
          <p:cNvGraphicFramePr>
            <a:graphicFrameLocks noChangeAspect="1"/>
          </p:cNvGraphicFramePr>
          <p:nvPr>
            <p:extLst>
              <p:ext uri="{D42A27DB-BD31-4B8C-83A1-F6EECF244321}">
                <p14:modId xmlns:p14="http://schemas.microsoft.com/office/powerpoint/2010/main" val="426112025"/>
              </p:ext>
            </p:extLst>
          </p:nvPr>
        </p:nvGraphicFramePr>
        <p:xfrm>
          <a:off x="119336" y="1508920"/>
          <a:ext cx="2124075" cy="741362"/>
        </p:xfrm>
        <a:graphic>
          <a:graphicData uri="http://schemas.openxmlformats.org/presentationml/2006/ole">
            <mc:AlternateContent xmlns:mc="http://schemas.openxmlformats.org/markup-compatibility/2006">
              <mc:Choice xmlns:v="urn:schemas-microsoft-com:vml" Requires="v">
                <p:oleObj name="Ecuación" r:id="rId5" imgW="1231366" imgH="431613" progId="Equation.3">
                  <p:embed/>
                </p:oleObj>
              </mc:Choice>
              <mc:Fallback>
                <p:oleObj name="Ecuación" r:id="rId5" imgW="1231366" imgH="431613" progId="Equation.3">
                  <p:embed/>
                  <p:pic>
                    <p:nvPicPr>
                      <p:cNvPr id="186375" name="Object 7">
                        <a:extLst>
                          <a:ext uri="{FF2B5EF4-FFF2-40B4-BE49-F238E27FC236}">
                            <a16:creationId xmlns:a16="http://schemas.microsoft.com/office/drawing/2014/main" id="{54DBC138-CC61-7840-DEDC-EE689E5F90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336" y="1508920"/>
                        <a:ext cx="2124075" cy="7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380" name="Rectangle 12">
            <a:extLst>
              <a:ext uri="{FF2B5EF4-FFF2-40B4-BE49-F238E27FC236}">
                <a16:creationId xmlns:a16="http://schemas.microsoft.com/office/drawing/2014/main" id="{69628306-B20C-7CC4-F437-1D7F3B7B5345}"/>
              </a:ext>
            </a:extLst>
          </p:cNvPr>
          <p:cNvSpPr>
            <a:spLocks noChangeArrowheads="1"/>
          </p:cNvSpPr>
          <p:nvPr/>
        </p:nvSpPr>
        <p:spPr bwMode="auto">
          <a:xfrm>
            <a:off x="1524001" y="31443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6379" name="Object 11">
            <a:extLst>
              <a:ext uri="{FF2B5EF4-FFF2-40B4-BE49-F238E27FC236}">
                <a16:creationId xmlns:a16="http://schemas.microsoft.com/office/drawing/2014/main" id="{73818BFB-59BD-5D25-C736-F08504DB9E05}"/>
              </a:ext>
            </a:extLst>
          </p:cNvPr>
          <p:cNvGraphicFramePr>
            <a:graphicFrameLocks noChangeAspect="1"/>
          </p:cNvGraphicFramePr>
          <p:nvPr>
            <p:extLst>
              <p:ext uri="{D42A27DB-BD31-4B8C-83A1-F6EECF244321}">
                <p14:modId xmlns:p14="http://schemas.microsoft.com/office/powerpoint/2010/main" val="1300593486"/>
              </p:ext>
            </p:extLst>
          </p:nvPr>
        </p:nvGraphicFramePr>
        <p:xfrm>
          <a:off x="7588250" y="230605"/>
          <a:ext cx="1549400" cy="422275"/>
        </p:xfrm>
        <a:graphic>
          <a:graphicData uri="http://schemas.openxmlformats.org/presentationml/2006/ole">
            <mc:AlternateContent xmlns:mc="http://schemas.openxmlformats.org/markup-compatibility/2006">
              <mc:Choice xmlns:v="urn:schemas-microsoft-com:vml" Requires="v">
                <p:oleObj name="Ecuación" r:id="rId7" imgW="736600" imgH="203200" progId="Equation.3">
                  <p:embed/>
                </p:oleObj>
              </mc:Choice>
              <mc:Fallback>
                <p:oleObj name="Ecuación" r:id="rId7" imgW="736600" imgH="203200" progId="Equation.3">
                  <p:embed/>
                  <p:pic>
                    <p:nvPicPr>
                      <p:cNvPr id="186379" name="Object 11">
                        <a:extLst>
                          <a:ext uri="{FF2B5EF4-FFF2-40B4-BE49-F238E27FC236}">
                            <a16:creationId xmlns:a16="http://schemas.microsoft.com/office/drawing/2014/main" id="{73818BFB-59BD-5D25-C736-F08504DB9E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88250" y="230605"/>
                        <a:ext cx="1549400"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382" name="Rectangle 14">
            <a:extLst>
              <a:ext uri="{FF2B5EF4-FFF2-40B4-BE49-F238E27FC236}">
                <a16:creationId xmlns:a16="http://schemas.microsoft.com/office/drawing/2014/main" id="{A7B4B184-5638-9527-B033-C40F641255F9}"/>
              </a:ext>
            </a:extLst>
          </p:cNvPr>
          <p:cNvSpPr>
            <a:spLocks noChangeArrowheads="1"/>
          </p:cNvSpPr>
          <p:nvPr/>
        </p:nvSpPr>
        <p:spPr bwMode="auto">
          <a:xfrm>
            <a:off x="1524001"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6381" name="Object 13">
            <a:extLst>
              <a:ext uri="{FF2B5EF4-FFF2-40B4-BE49-F238E27FC236}">
                <a16:creationId xmlns:a16="http://schemas.microsoft.com/office/drawing/2014/main" id="{30949861-C808-DE4B-C4AB-A032DD4157C2}"/>
              </a:ext>
            </a:extLst>
          </p:cNvPr>
          <p:cNvGraphicFramePr>
            <a:graphicFrameLocks noChangeAspect="1"/>
          </p:cNvGraphicFramePr>
          <p:nvPr>
            <p:extLst>
              <p:ext uri="{D42A27DB-BD31-4B8C-83A1-F6EECF244321}">
                <p14:modId xmlns:p14="http://schemas.microsoft.com/office/powerpoint/2010/main" val="3532059427"/>
              </p:ext>
            </p:extLst>
          </p:nvPr>
        </p:nvGraphicFramePr>
        <p:xfrm>
          <a:off x="7716070" y="676616"/>
          <a:ext cx="3887787" cy="858837"/>
        </p:xfrm>
        <a:graphic>
          <a:graphicData uri="http://schemas.openxmlformats.org/presentationml/2006/ole">
            <mc:AlternateContent xmlns:mc="http://schemas.openxmlformats.org/markup-compatibility/2006">
              <mc:Choice xmlns:v="urn:schemas-microsoft-com:vml" Requires="v">
                <p:oleObj name="Ecuación" r:id="rId9" imgW="2057400" imgH="457200" progId="Equation.3">
                  <p:embed/>
                </p:oleObj>
              </mc:Choice>
              <mc:Fallback>
                <p:oleObj name="Ecuación" r:id="rId9" imgW="2057400" imgH="457200" progId="Equation.3">
                  <p:embed/>
                  <p:pic>
                    <p:nvPicPr>
                      <p:cNvPr id="186381" name="Object 13">
                        <a:extLst>
                          <a:ext uri="{FF2B5EF4-FFF2-40B4-BE49-F238E27FC236}">
                            <a16:creationId xmlns:a16="http://schemas.microsoft.com/office/drawing/2014/main" id="{30949861-C808-DE4B-C4AB-A032DD4157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6070" y="676616"/>
                        <a:ext cx="3887787"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384" name="Rectangle 16">
            <a:extLst>
              <a:ext uri="{FF2B5EF4-FFF2-40B4-BE49-F238E27FC236}">
                <a16:creationId xmlns:a16="http://schemas.microsoft.com/office/drawing/2014/main" id="{3AEF8FE1-6375-5DEC-CA5A-5C035C6BC7E8}"/>
              </a:ext>
            </a:extLst>
          </p:cNvPr>
          <p:cNvSpPr>
            <a:spLocks noChangeArrowheads="1"/>
          </p:cNvSpPr>
          <p:nvPr/>
        </p:nvSpPr>
        <p:spPr bwMode="auto">
          <a:xfrm>
            <a:off x="1524001" y="31443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6383" name="Object 15">
            <a:extLst>
              <a:ext uri="{FF2B5EF4-FFF2-40B4-BE49-F238E27FC236}">
                <a16:creationId xmlns:a16="http://schemas.microsoft.com/office/drawing/2014/main" id="{DAD3B86C-E088-E235-9F3D-EF3F1B882E30}"/>
              </a:ext>
            </a:extLst>
          </p:cNvPr>
          <p:cNvGraphicFramePr>
            <a:graphicFrameLocks noChangeAspect="1"/>
          </p:cNvGraphicFramePr>
          <p:nvPr>
            <p:extLst>
              <p:ext uri="{D42A27DB-BD31-4B8C-83A1-F6EECF244321}">
                <p14:modId xmlns:p14="http://schemas.microsoft.com/office/powerpoint/2010/main" val="3685226465"/>
              </p:ext>
            </p:extLst>
          </p:nvPr>
        </p:nvGraphicFramePr>
        <p:xfrm>
          <a:off x="9985399" y="149379"/>
          <a:ext cx="1597025" cy="417513"/>
        </p:xfrm>
        <a:graphic>
          <a:graphicData uri="http://schemas.openxmlformats.org/presentationml/2006/ole">
            <mc:AlternateContent xmlns:mc="http://schemas.openxmlformats.org/markup-compatibility/2006">
              <mc:Choice xmlns:v="urn:schemas-microsoft-com:vml" Requires="v">
                <p:oleObj name="Ecuación" r:id="rId11" imgW="812520" imgH="215640" progId="Equation.3">
                  <p:embed/>
                </p:oleObj>
              </mc:Choice>
              <mc:Fallback>
                <p:oleObj name="Ecuación" r:id="rId11" imgW="812520" imgH="215640" progId="Equation.3">
                  <p:embed/>
                  <p:pic>
                    <p:nvPicPr>
                      <p:cNvPr id="186383" name="Object 15">
                        <a:extLst>
                          <a:ext uri="{FF2B5EF4-FFF2-40B4-BE49-F238E27FC236}">
                            <a16:creationId xmlns:a16="http://schemas.microsoft.com/office/drawing/2014/main" id="{DAD3B86C-E088-E235-9F3D-EF3F1B882E3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85399" y="149379"/>
                        <a:ext cx="1597025"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386" name="Rectangle 18">
            <a:extLst>
              <a:ext uri="{FF2B5EF4-FFF2-40B4-BE49-F238E27FC236}">
                <a16:creationId xmlns:a16="http://schemas.microsoft.com/office/drawing/2014/main" id="{27D49BE8-C45C-384F-1D8E-2695067528A8}"/>
              </a:ext>
            </a:extLst>
          </p:cNvPr>
          <p:cNvSpPr>
            <a:spLocks noChangeArrowheads="1"/>
          </p:cNvSpPr>
          <p:nvPr/>
        </p:nvSpPr>
        <p:spPr bwMode="auto">
          <a:xfrm>
            <a:off x="1524001" y="3058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186390" name="Rectangle 22">
            <a:extLst>
              <a:ext uri="{FF2B5EF4-FFF2-40B4-BE49-F238E27FC236}">
                <a16:creationId xmlns:a16="http://schemas.microsoft.com/office/drawing/2014/main" id="{598997D7-2608-12EB-9DC5-7E38197121BB}"/>
              </a:ext>
            </a:extLst>
          </p:cNvPr>
          <p:cNvSpPr>
            <a:spLocks noChangeArrowheads="1"/>
          </p:cNvSpPr>
          <p:nvPr/>
        </p:nvSpPr>
        <p:spPr bwMode="auto">
          <a:xfrm>
            <a:off x="1524001" y="31443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186392" name="Rectangle 24">
            <a:extLst>
              <a:ext uri="{FF2B5EF4-FFF2-40B4-BE49-F238E27FC236}">
                <a16:creationId xmlns:a16="http://schemas.microsoft.com/office/drawing/2014/main" id="{1DB50BBB-12CB-1091-1E4D-A3B25DD74FB6}"/>
              </a:ext>
            </a:extLst>
          </p:cNvPr>
          <p:cNvSpPr>
            <a:spLocks noChangeArrowheads="1"/>
          </p:cNvSpPr>
          <p:nvPr/>
        </p:nvSpPr>
        <p:spPr bwMode="auto">
          <a:xfrm>
            <a:off x="1524001" y="31300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4" name="Rectangle 9">
            <a:extLst>
              <a:ext uri="{FF2B5EF4-FFF2-40B4-BE49-F238E27FC236}">
                <a16:creationId xmlns:a16="http://schemas.microsoft.com/office/drawing/2014/main" id="{C9176EF1-E80B-B2A7-34D2-92A09EB4B8C1}"/>
              </a:ext>
            </a:extLst>
          </p:cNvPr>
          <p:cNvSpPr>
            <a:spLocks noChangeArrowheads="1"/>
          </p:cNvSpPr>
          <p:nvPr/>
        </p:nvSpPr>
        <p:spPr bwMode="auto">
          <a:xfrm>
            <a:off x="2604079" y="1822176"/>
            <a:ext cx="20403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 altLang="es-AR" sz="2400" dirty="0">
                <a:solidFill>
                  <a:srgbClr val="3333CC"/>
                </a:solidFill>
              </a:rPr>
              <a:t>Aguas muertas</a:t>
            </a:r>
            <a:endParaRPr lang="es-ES" altLang="es-AR" sz="2400" dirty="0"/>
          </a:p>
        </p:txBody>
      </p:sp>
      <p:cxnSp>
        <p:nvCxnSpPr>
          <p:cNvPr id="6" name="Conector recto de flecha 5">
            <a:extLst>
              <a:ext uri="{FF2B5EF4-FFF2-40B4-BE49-F238E27FC236}">
                <a16:creationId xmlns:a16="http://schemas.microsoft.com/office/drawing/2014/main" id="{FB6814EF-68C1-2C27-066A-3AB997499910}"/>
              </a:ext>
            </a:extLst>
          </p:cNvPr>
          <p:cNvCxnSpPr>
            <a:cxnSpLocks/>
          </p:cNvCxnSpPr>
          <p:nvPr/>
        </p:nvCxnSpPr>
        <p:spPr>
          <a:xfrm>
            <a:off x="3215680" y="2302818"/>
            <a:ext cx="504056" cy="7272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84682A63-B410-09A3-47AD-2E349C80D253}"/>
              </a:ext>
            </a:extLst>
          </p:cNvPr>
          <p:cNvSpPr txBox="1"/>
          <p:nvPr/>
        </p:nvSpPr>
        <p:spPr>
          <a:xfrm>
            <a:off x="7523104" y="1482613"/>
            <a:ext cx="4549560" cy="5262979"/>
          </a:xfrm>
          <a:prstGeom prst="rect">
            <a:avLst/>
          </a:prstGeom>
          <a:noFill/>
        </p:spPr>
        <p:txBody>
          <a:bodyPr wrap="square">
            <a:spAutoFit/>
          </a:bodyPr>
          <a:lstStyle/>
          <a:p>
            <a:pPr algn="just"/>
            <a:r>
              <a:rPr lang="es-ES" sz="2100" b="0" i="0" u="none" strike="noStrike" baseline="0" dirty="0"/>
              <a:t>Hay fuerzas que colaboran al movimiento del agua y otras que se oponen al mismo.</a:t>
            </a:r>
          </a:p>
          <a:p>
            <a:pPr algn="just"/>
            <a:r>
              <a:rPr lang="es-ES" sz="2100" dirty="0"/>
              <a:t>1 </a:t>
            </a:r>
            <a:r>
              <a:rPr lang="es-ES" sz="2100" b="0" i="0" u="none" strike="noStrike" baseline="0" dirty="0"/>
              <a:t>Los empujes del agua producto de la presión en cada sección transversal, colaboran al </a:t>
            </a:r>
            <a:r>
              <a:rPr lang="es-AR" sz="2100" b="0" i="0" u="none" strike="noStrike" baseline="0" dirty="0"/>
              <a:t>escurrimiento.</a:t>
            </a:r>
          </a:p>
          <a:p>
            <a:pPr algn="just"/>
            <a:r>
              <a:rPr lang="es-ES" sz="2100" dirty="0"/>
              <a:t>2</a:t>
            </a:r>
            <a:r>
              <a:rPr lang="es-ES" sz="2100" b="0" i="0" u="none" strike="noStrike" baseline="0" dirty="0"/>
              <a:t> La componente del peso en la dirección del movimiento, en este caso se opone, ya que </a:t>
            </a:r>
            <a:r>
              <a:rPr lang="es-AR" sz="2100" b="0" i="0" u="none" strike="noStrike" baseline="0" dirty="0"/>
              <a:t>la tubería es ascendente.</a:t>
            </a:r>
          </a:p>
          <a:p>
            <a:pPr algn="just"/>
            <a:r>
              <a:rPr lang="es-ES" sz="2100" dirty="0"/>
              <a:t>3</a:t>
            </a:r>
            <a:r>
              <a:rPr lang="es-ES" sz="2100" b="0" i="0" u="none" strike="noStrike" baseline="0" dirty="0"/>
              <a:t> La presión del agua muerta en el cambio de sección, se opone al movimiento.</a:t>
            </a:r>
          </a:p>
          <a:p>
            <a:pPr algn="just"/>
            <a:r>
              <a:rPr lang="es-ES" sz="2100" dirty="0"/>
              <a:t>4</a:t>
            </a:r>
            <a:r>
              <a:rPr lang="es-ES" sz="2100" b="0" i="0" u="none" strike="noStrike" baseline="0" dirty="0"/>
              <a:t> La fuerza de frotamiento en las paredes de la tubería, se opone al movimiento.</a:t>
            </a:r>
            <a:endParaRPr lang="es-AR" sz="2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63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63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63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63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63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EE5F8380-CAFE-E1A5-89F2-B014D2EC1667}"/>
              </a:ext>
            </a:extLst>
          </p:cNvPr>
          <p:cNvSpPr txBox="1"/>
          <p:nvPr/>
        </p:nvSpPr>
        <p:spPr>
          <a:xfrm>
            <a:off x="259429" y="337051"/>
            <a:ext cx="11233240" cy="954107"/>
          </a:xfrm>
          <a:prstGeom prst="rect">
            <a:avLst/>
          </a:prstGeom>
          <a:noFill/>
        </p:spPr>
        <p:txBody>
          <a:bodyPr wrap="square" rtlCol="0">
            <a:spAutoFit/>
          </a:bodyPr>
          <a:lstStyle/>
          <a:p>
            <a:pPr algn="just"/>
            <a:r>
              <a:rPr lang="es-ES" sz="2800" b="1" dirty="0">
                <a:solidFill>
                  <a:srgbClr val="0070C0"/>
                </a:solidFill>
              </a:rPr>
              <a:t>Orificio pared gruesa: </a:t>
            </a:r>
            <a:r>
              <a:rPr lang="es-MX" sz="2800" dirty="0"/>
              <a:t>el contacto de la vena se produce en un plano o superficie mojando toda la pared del orificio a la salida.</a:t>
            </a:r>
            <a:endParaRPr lang="es-ES" sz="2800" b="1" dirty="0">
              <a:solidFill>
                <a:srgbClr val="0070C0"/>
              </a:solidFill>
            </a:endParaRPr>
          </a:p>
        </p:txBody>
      </p:sp>
      <p:sp>
        <p:nvSpPr>
          <p:cNvPr id="8" name="CuadroTexto 7">
            <a:extLst>
              <a:ext uri="{FF2B5EF4-FFF2-40B4-BE49-F238E27FC236}">
                <a16:creationId xmlns:a16="http://schemas.microsoft.com/office/drawing/2014/main" id="{0C09289C-AB22-197F-5ACB-C7E95573DDD8}"/>
              </a:ext>
            </a:extLst>
          </p:cNvPr>
          <p:cNvSpPr txBox="1"/>
          <p:nvPr/>
        </p:nvSpPr>
        <p:spPr>
          <a:xfrm>
            <a:off x="7608168" y="3140968"/>
            <a:ext cx="3816424" cy="2492990"/>
          </a:xfrm>
          <a:custGeom>
            <a:avLst/>
            <a:gdLst>
              <a:gd name="connsiteX0" fmla="*/ 0 w 3168352"/>
              <a:gd name="connsiteY0" fmla="*/ 0 h 2893100"/>
              <a:gd name="connsiteX1" fmla="*/ 496375 w 3168352"/>
              <a:gd name="connsiteY1" fmla="*/ 0 h 2893100"/>
              <a:gd name="connsiteX2" fmla="*/ 1056117 w 3168352"/>
              <a:gd name="connsiteY2" fmla="*/ 0 h 2893100"/>
              <a:gd name="connsiteX3" fmla="*/ 1647543 w 3168352"/>
              <a:gd name="connsiteY3" fmla="*/ 0 h 2893100"/>
              <a:gd name="connsiteX4" fmla="*/ 2238969 w 3168352"/>
              <a:gd name="connsiteY4" fmla="*/ 0 h 2893100"/>
              <a:gd name="connsiteX5" fmla="*/ 3168352 w 3168352"/>
              <a:gd name="connsiteY5" fmla="*/ 0 h 2893100"/>
              <a:gd name="connsiteX6" fmla="*/ 3168352 w 3168352"/>
              <a:gd name="connsiteY6" fmla="*/ 520758 h 2893100"/>
              <a:gd name="connsiteX7" fmla="*/ 3168352 w 3168352"/>
              <a:gd name="connsiteY7" fmla="*/ 1157240 h 2893100"/>
              <a:gd name="connsiteX8" fmla="*/ 3168352 w 3168352"/>
              <a:gd name="connsiteY8" fmla="*/ 1677998 h 2893100"/>
              <a:gd name="connsiteX9" fmla="*/ 3168352 w 3168352"/>
              <a:gd name="connsiteY9" fmla="*/ 2285549 h 2893100"/>
              <a:gd name="connsiteX10" fmla="*/ 3168352 w 3168352"/>
              <a:gd name="connsiteY10" fmla="*/ 2893100 h 2893100"/>
              <a:gd name="connsiteX11" fmla="*/ 2640293 w 3168352"/>
              <a:gd name="connsiteY11" fmla="*/ 2893100 h 2893100"/>
              <a:gd name="connsiteX12" fmla="*/ 2080551 w 3168352"/>
              <a:gd name="connsiteY12" fmla="*/ 2893100 h 2893100"/>
              <a:gd name="connsiteX13" fmla="*/ 1520809 w 3168352"/>
              <a:gd name="connsiteY13" fmla="*/ 2893100 h 2893100"/>
              <a:gd name="connsiteX14" fmla="*/ 1024434 w 3168352"/>
              <a:gd name="connsiteY14" fmla="*/ 2893100 h 2893100"/>
              <a:gd name="connsiteX15" fmla="*/ 528059 w 3168352"/>
              <a:gd name="connsiteY15" fmla="*/ 2893100 h 2893100"/>
              <a:gd name="connsiteX16" fmla="*/ 0 w 3168352"/>
              <a:gd name="connsiteY16" fmla="*/ 2893100 h 2893100"/>
              <a:gd name="connsiteX17" fmla="*/ 0 w 3168352"/>
              <a:gd name="connsiteY17" fmla="*/ 2285549 h 2893100"/>
              <a:gd name="connsiteX18" fmla="*/ 0 w 3168352"/>
              <a:gd name="connsiteY18" fmla="*/ 1677998 h 2893100"/>
              <a:gd name="connsiteX19" fmla="*/ 0 w 3168352"/>
              <a:gd name="connsiteY19" fmla="*/ 1186171 h 2893100"/>
              <a:gd name="connsiteX20" fmla="*/ 0 w 3168352"/>
              <a:gd name="connsiteY20" fmla="*/ 578620 h 2893100"/>
              <a:gd name="connsiteX21" fmla="*/ 0 w 3168352"/>
              <a:gd name="connsiteY21" fmla="*/ 0 h 28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68352" h="2893100" fill="none" extrusionOk="0">
                <a:moveTo>
                  <a:pt x="0" y="0"/>
                </a:moveTo>
                <a:cubicBezTo>
                  <a:pt x="114029" y="-2850"/>
                  <a:pt x="278574" y="28175"/>
                  <a:pt x="496375" y="0"/>
                </a:cubicBezTo>
                <a:cubicBezTo>
                  <a:pt x="714176" y="-28175"/>
                  <a:pt x="845002" y="34152"/>
                  <a:pt x="1056117" y="0"/>
                </a:cubicBezTo>
                <a:cubicBezTo>
                  <a:pt x="1267232" y="-34152"/>
                  <a:pt x="1511896" y="14030"/>
                  <a:pt x="1647543" y="0"/>
                </a:cubicBezTo>
                <a:cubicBezTo>
                  <a:pt x="1783190" y="-14030"/>
                  <a:pt x="2111330" y="33959"/>
                  <a:pt x="2238969" y="0"/>
                </a:cubicBezTo>
                <a:cubicBezTo>
                  <a:pt x="2366608" y="-33959"/>
                  <a:pt x="2932094" y="64387"/>
                  <a:pt x="3168352" y="0"/>
                </a:cubicBezTo>
                <a:cubicBezTo>
                  <a:pt x="3199744" y="229212"/>
                  <a:pt x="3152143" y="362752"/>
                  <a:pt x="3168352" y="520758"/>
                </a:cubicBezTo>
                <a:cubicBezTo>
                  <a:pt x="3184561" y="678764"/>
                  <a:pt x="3114931" y="909015"/>
                  <a:pt x="3168352" y="1157240"/>
                </a:cubicBezTo>
                <a:cubicBezTo>
                  <a:pt x="3221773" y="1405465"/>
                  <a:pt x="3120041" y="1446942"/>
                  <a:pt x="3168352" y="1677998"/>
                </a:cubicBezTo>
                <a:cubicBezTo>
                  <a:pt x="3216663" y="1909054"/>
                  <a:pt x="3165459" y="2093611"/>
                  <a:pt x="3168352" y="2285549"/>
                </a:cubicBezTo>
                <a:cubicBezTo>
                  <a:pt x="3171245" y="2477487"/>
                  <a:pt x="3104017" y="2599924"/>
                  <a:pt x="3168352" y="2893100"/>
                </a:cubicBezTo>
                <a:cubicBezTo>
                  <a:pt x="3049884" y="2907331"/>
                  <a:pt x="2761776" y="2837450"/>
                  <a:pt x="2640293" y="2893100"/>
                </a:cubicBezTo>
                <a:cubicBezTo>
                  <a:pt x="2518810" y="2948750"/>
                  <a:pt x="2359476" y="2856908"/>
                  <a:pt x="2080551" y="2893100"/>
                </a:cubicBezTo>
                <a:cubicBezTo>
                  <a:pt x="1801626" y="2929292"/>
                  <a:pt x="1688891" y="2887325"/>
                  <a:pt x="1520809" y="2893100"/>
                </a:cubicBezTo>
                <a:cubicBezTo>
                  <a:pt x="1352727" y="2898875"/>
                  <a:pt x="1130802" y="2866410"/>
                  <a:pt x="1024434" y="2893100"/>
                </a:cubicBezTo>
                <a:cubicBezTo>
                  <a:pt x="918066" y="2919790"/>
                  <a:pt x="772200" y="2841749"/>
                  <a:pt x="528059" y="2893100"/>
                </a:cubicBezTo>
                <a:cubicBezTo>
                  <a:pt x="283918" y="2944451"/>
                  <a:pt x="213911" y="2839337"/>
                  <a:pt x="0" y="2893100"/>
                </a:cubicBezTo>
                <a:cubicBezTo>
                  <a:pt x="-72783" y="2595086"/>
                  <a:pt x="8553" y="2482090"/>
                  <a:pt x="0" y="2285549"/>
                </a:cubicBezTo>
                <a:cubicBezTo>
                  <a:pt x="-8553" y="2089008"/>
                  <a:pt x="32064" y="1856906"/>
                  <a:pt x="0" y="1677998"/>
                </a:cubicBezTo>
                <a:cubicBezTo>
                  <a:pt x="-32064" y="1499090"/>
                  <a:pt x="45918" y="1351066"/>
                  <a:pt x="0" y="1186171"/>
                </a:cubicBezTo>
                <a:cubicBezTo>
                  <a:pt x="-45918" y="1021276"/>
                  <a:pt x="41434" y="835559"/>
                  <a:pt x="0" y="578620"/>
                </a:cubicBezTo>
                <a:cubicBezTo>
                  <a:pt x="-41434" y="321681"/>
                  <a:pt x="48677" y="236568"/>
                  <a:pt x="0" y="0"/>
                </a:cubicBezTo>
                <a:close/>
              </a:path>
              <a:path w="3168352" h="2893100" stroke="0" extrusionOk="0">
                <a:moveTo>
                  <a:pt x="0" y="0"/>
                </a:moveTo>
                <a:cubicBezTo>
                  <a:pt x="241920" y="-1084"/>
                  <a:pt x="374415" y="43953"/>
                  <a:pt x="559742" y="0"/>
                </a:cubicBezTo>
                <a:cubicBezTo>
                  <a:pt x="745069" y="-43953"/>
                  <a:pt x="881359" y="38002"/>
                  <a:pt x="1056117" y="0"/>
                </a:cubicBezTo>
                <a:cubicBezTo>
                  <a:pt x="1230876" y="-38002"/>
                  <a:pt x="1411512" y="1012"/>
                  <a:pt x="1647543" y="0"/>
                </a:cubicBezTo>
                <a:cubicBezTo>
                  <a:pt x="1883574" y="-1012"/>
                  <a:pt x="1913039" y="4868"/>
                  <a:pt x="2080551" y="0"/>
                </a:cubicBezTo>
                <a:cubicBezTo>
                  <a:pt x="2248063" y="-4868"/>
                  <a:pt x="2391834" y="61416"/>
                  <a:pt x="2608610" y="0"/>
                </a:cubicBezTo>
                <a:cubicBezTo>
                  <a:pt x="2825386" y="-61416"/>
                  <a:pt x="3022797" y="15146"/>
                  <a:pt x="3168352" y="0"/>
                </a:cubicBezTo>
                <a:cubicBezTo>
                  <a:pt x="3184539" y="139803"/>
                  <a:pt x="3167557" y="335684"/>
                  <a:pt x="3168352" y="549689"/>
                </a:cubicBezTo>
                <a:cubicBezTo>
                  <a:pt x="3169147" y="763694"/>
                  <a:pt x="3107817" y="999246"/>
                  <a:pt x="3168352" y="1157240"/>
                </a:cubicBezTo>
                <a:cubicBezTo>
                  <a:pt x="3228887" y="1315234"/>
                  <a:pt x="3142130" y="1543048"/>
                  <a:pt x="3168352" y="1793722"/>
                </a:cubicBezTo>
                <a:cubicBezTo>
                  <a:pt x="3194574" y="2044396"/>
                  <a:pt x="3163793" y="2193027"/>
                  <a:pt x="3168352" y="2314480"/>
                </a:cubicBezTo>
                <a:cubicBezTo>
                  <a:pt x="3172911" y="2435933"/>
                  <a:pt x="3103667" y="2614113"/>
                  <a:pt x="3168352" y="2893100"/>
                </a:cubicBezTo>
                <a:cubicBezTo>
                  <a:pt x="3003181" y="2899727"/>
                  <a:pt x="2822293" y="2872768"/>
                  <a:pt x="2735344" y="2893100"/>
                </a:cubicBezTo>
                <a:cubicBezTo>
                  <a:pt x="2648395" y="2913432"/>
                  <a:pt x="2436921" y="2857073"/>
                  <a:pt x="2207285" y="2893100"/>
                </a:cubicBezTo>
                <a:cubicBezTo>
                  <a:pt x="1977649" y="2929127"/>
                  <a:pt x="1940266" y="2854883"/>
                  <a:pt x="1774277" y="2893100"/>
                </a:cubicBezTo>
                <a:cubicBezTo>
                  <a:pt x="1608288" y="2931317"/>
                  <a:pt x="1504276" y="2870699"/>
                  <a:pt x="1277902" y="2893100"/>
                </a:cubicBezTo>
                <a:cubicBezTo>
                  <a:pt x="1051528" y="2915501"/>
                  <a:pt x="901909" y="2849757"/>
                  <a:pt x="781527" y="2893100"/>
                </a:cubicBezTo>
                <a:cubicBezTo>
                  <a:pt x="661146" y="2936443"/>
                  <a:pt x="219220" y="2831390"/>
                  <a:pt x="0" y="2893100"/>
                </a:cubicBezTo>
                <a:cubicBezTo>
                  <a:pt x="-5060" y="2727076"/>
                  <a:pt x="31423" y="2521934"/>
                  <a:pt x="0" y="2372342"/>
                </a:cubicBezTo>
                <a:cubicBezTo>
                  <a:pt x="-31423" y="2222750"/>
                  <a:pt x="18344" y="2064520"/>
                  <a:pt x="0" y="1822653"/>
                </a:cubicBezTo>
                <a:cubicBezTo>
                  <a:pt x="-18344" y="1580786"/>
                  <a:pt x="34523" y="1402407"/>
                  <a:pt x="0" y="1272964"/>
                </a:cubicBezTo>
                <a:cubicBezTo>
                  <a:pt x="-34523" y="1143521"/>
                  <a:pt x="65292" y="852116"/>
                  <a:pt x="0" y="665413"/>
                </a:cubicBezTo>
                <a:cubicBezTo>
                  <a:pt x="-65292" y="478710"/>
                  <a:pt x="71261" y="171115"/>
                  <a:pt x="0" y="0"/>
                </a:cubicBezTo>
                <a:close/>
              </a:path>
            </a:pathLst>
          </a:custGeom>
          <a:solidFill>
            <a:srgbClr val="FFFF66"/>
          </a:solidFill>
          <a:ln>
            <a:solidFill>
              <a:schemeClr val="tx1"/>
            </a:solidFill>
            <a:extLst>
              <a:ext uri="{C807C97D-BFC1-408E-A445-0C87EB9F89A2}">
                <ask:lineSketchStyleProps xmlns:ask="http://schemas.microsoft.com/office/drawing/2018/sketchyshapes" sd="1363887920">
                  <a:custGeom>
                    <a:avLst/>
                    <a:gdLst>
                      <a:gd name="connsiteX0" fmla="*/ 0 w 3816424"/>
                      <a:gd name="connsiteY0" fmla="*/ 0 h 2492990"/>
                      <a:gd name="connsiteX1" fmla="*/ 597906 w 3816424"/>
                      <a:gd name="connsiteY1" fmla="*/ 0 h 2492990"/>
                      <a:gd name="connsiteX2" fmla="*/ 1272140 w 3816424"/>
                      <a:gd name="connsiteY2" fmla="*/ 0 h 2492990"/>
                      <a:gd name="connsiteX3" fmla="*/ 1984540 w 3816424"/>
                      <a:gd name="connsiteY3" fmla="*/ 0 h 2492990"/>
                      <a:gd name="connsiteX4" fmla="*/ 2696939 w 3816424"/>
                      <a:gd name="connsiteY4" fmla="*/ 0 h 2492990"/>
                      <a:gd name="connsiteX5" fmla="*/ 3816424 w 3816424"/>
                      <a:gd name="connsiteY5" fmla="*/ 0 h 2492990"/>
                      <a:gd name="connsiteX6" fmla="*/ 3816424 w 3816424"/>
                      <a:gd name="connsiteY6" fmla="*/ 448738 h 2492990"/>
                      <a:gd name="connsiteX7" fmla="*/ 3816424 w 3816424"/>
                      <a:gd name="connsiteY7" fmla="*/ 997196 h 2492990"/>
                      <a:gd name="connsiteX8" fmla="*/ 3816424 w 3816424"/>
                      <a:gd name="connsiteY8" fmla="*/ 1445934 h 2492990"/>
                      <a:gd name="connsiteX9" fmla="*/ 3816424 w 3816424"/>
                      <a:gd name="connsiteY9" fmla="*/ 1969462 h 2492990"/>
                      <a:gd name="connsiteX10" fmla="*/ 3816424 w 3816424"/>
                      <a:gd name="connsiteY10" fmla="*/ 2492990 h 2492990"/>
                      <a:gd name="connsiteX11" fmla="*/ 3180352 w 3816424"/>
                      <a:gd name="connsiteY11" fmla="*/ 2492990 h 2492990"/>
                      <a:gd name="connsiteX12" fmla="*/ 2506118 w 3816424"/>
                      <a:gd name="connsiteY12" fmla="*/ 2492990 h 2492990"/>
                      <a:gd name="connsiteX13" fmla="*/ 1831883 w 3816424"/>
                      <a:gd name="connsiteY13" fmla="*/ 2492990 h 2492990"/>
                      <a:gd name="connsiteX14" fmla="*/ 1233977 w 3816424"/>
                      <a:gd name="connsiteY14" fmla="*/ 2492990 h 2492990"/>
                      <a:gd name="connsiteX15" fmla="*/ 636071 w 3816424"/>
                      <a:gd name="connsiteY15" fmla="*/ 2492990 h 2492990"/>
                      <a:gd name="connsiteX16" fmla="*/ 0 w 3816424"/>
                      <a:gd name="connsiteY16" fmla="*/ 2492990 h 2492990"/>
                      <a:gd name="connsiteX17" fmla="*/ 0 w 3816424"/>
                      <a:gd name="connsiteY17" fmla="*/ 1969462 h 2492990"/>
                      <a:gd name="connsiteX18" fmla="*/ 0 w 3816424"/>
                      <a:gd name="connsiteY18" fmla="*/ 1445934 h 2492990"/>
                      <a:gd name="connsiteX19" fmla="*/ 0 w 3816424"/>
                      <a:gd name="connsiteY19" fmla="*/ 1022125 h 2492990"/>
                      <a:gd name="connsiteX20" fmla="*/ 0 w 3816424"/>
                      <a:gd name="connsiteY20" fmla="*/ 498598 h 2492990"/>
                      <a:gd name="connsiteX21" fmla="*/ 0 w 3816424"/>
                      <a:gd name="connsiteY21" fmla="*/ 0 h 2492990"/>
                      <a:gd name="connsiteX0" fmla="*/ 0 w 3816424"/>
                      <a:gd name="connsiteY0" fmla="*/ 0 h 2492990"/>
                      <a:gd name="connsiteX1" fmla="*/ 674234 w 3816424"/>
                      <a:gd name="connsiteY1" fmla="*/ 0 h 2492990"/>
                      <a:gd name="connsiteX2" fmla="*/ 1272140 w 3816424"/>
                      <a:gd name="connsiteY2" fmla="*/ 0 h 2492990"/>
                      <a:gd name="connsiteX3" fmla="*/ 1984540 w 3816424"/>
                      <a:gd name="connsiteY3" fmla="*/ 0 h 2492990"/>
                      <a:gd name="connsiteX4" fmla="*/ 2506118 w 3816424"/>
                      <a:gd name="connsiteY4" fmla="*/ 0 h 2492990"/>
                      <a:gd name="connsiteX5" fmla="*/ 3142189 w 3816424"/>
                      <a:gd name="connsiteY5" fmla="*/ 0 h 2492990"/>
                      <a:gd name="connsiteX6" fmla="*/ 3816424 w 3816424"/>
                      <a:gd name="connsiteY6" fmla="*/ 0 h 2492990"/>
                      <a:gd name="connsiteX7" fmla="*/ 3816424 w 3816424"/>
                      <a:gd name="connsiteY7" fmla="*/ 473668 h 2492990"/>
                      <a:gd name="connsiteX8" fmla="*/ 3816424 w 3816424"/>
                      <a:gd name="connsiteY8" fmla="*/ 997196 h 2492990"/>
                      <a:gd name="connsiteX9" fmla="*/ 3816424 w 3816424"/>
                      <a:gd name="connsiteY9" fmla="*/ 1545653 h 2492990"/>
                      <a:gd name="connsiteX10" fmla="*/ 3816424 w 3816424"/>
                      <a:gd name="connsiteY10" fmla="*/ 1994392 h 2492990"/>
                      <a:gd name="connsiteX11" fmla="*/ 3816424 w 3816424"/>
                      <a:gd name="connsiteY11" fmla="*/ 2492990 h 2492990"/>
                      <a:gd name="connsiteX12" fmla="*/ 3294846 w 3816424"/>
                      <a:gd name="connsiteY12" fmla="*/ 2492990 h 2492990"/>
                      <a:gd name="connsiteX13" fmla="*/ 2658775 w 3816424"/>
                      <a:gd name="connsiteY13" fmla="*/ 2492990 h 2492990"/>
                      <a:gd name="connsiteX14" fmla="*/ 2137197 w 3816424"/>
                      <a:gd name="connsiteY14" fmla="*/ 2492990 h 2492990"/>
                      <a:gd name="connsiteX15" fmla="*/ 1539291 w 3816424"/>
                      <a:gd name="connsiteY15" fmla="*/ 2492990 h 2492990"/>
                      <a:gd name="connsiteX16" fmla="*/ 941384 w 3816424"/>
                      <a:gd name="connsiteY16" fmla="*/ 2492990 h 2492990"/>
                      <a:gd name="connsiteX17" fmla="*/ 0 w 3816424"/>
                      <a:gd name="connsiteY17" fmla="*/ 2492990 h 2492990"/>
                      <a:gd name="connsiteX18" fmla="*/ 0 w 3816424"/>
                      <a:gd name="connsiteY18" fmla="*/ 2044251 h 2492990"/>
                      <a:gd name="connsiteX19" fmla="*/ 0 w 3816424"/>
                      <a:gd name="connsiteY19" fmla="*/ 1570583 h 2492990"/>
                      <a:gd name="connsiteX20" fmla="*/ 0 w 3816424"/>
                      <a:gd name="connsiteY20" fmla="*/ 1096915 h 2492990"/>
                      <a:gd name="connsiteX21" fmla="*/ 0 w 3816424"/>
                      <a:gd name="connsiteY21" fmla="*/ 573387 h 2492990"/>
                      <a:gd name="connsiteX22" fmla="*/ 0 w 3816424"/>
                      <a:gd name="connsiteY22" fmla="*/ 0 h 249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16424" h="2492990" fill="none" extrusionOk="0">
                        <a:moveTo>
                          <a:pt x="0" y="0"/>
                        </a:moveTo>
                        <a:cubicBezTo>
                          <a:pt x="97627" y="-7798"/>
                          <a:pt x="336229" y="15805"/>
                          <a:pt x="597906" y="0"/>
                        </a:cubicBezTo>
                        <a:cubicBezTo>
                          <a:pt x="839390" y="-27921"/>
                          <a:pt x="1016544" y="46455"/>
                          <a:pt x="1272140" y="0"/>
                        </a:cubicBezTo>
                        <a:cubicBezTo>
                          <a:pt x="1550216" y="-14163"/>
                          <a:pt x="1830353" y="24984"/>
                          <a:pt x="1984540" y="0"/>
                        </a:cubicBezTo>
                        <a:cubicBezTo>
                          <a:pt x="2117042" y="-27832"/>
                          <a:pt x="2538737" y="67469"/>
                          <a:pt x="2696939" y="0"/>
                        </a:cubicBezTo>
                        <a:cubicBezTo>
                          <a:pt x="2864118" y="14644"/>
                          <a:pt x="3538042" y="107649"/>
                          <a:pt x="3816424" y="0"/>
                        </a:cubicBezTo>
                        <a:cubicBezTo>
                          <a:pt x="3858936" y="196841"/>
                          <a:pt x="3792536" y="275914"/>
                          <a:pt x="3816424" y="448738"/>
                        </a:cubicBezTo>
                        <a:cubicBezTo>
                          <a:pt x="3853323" y="561333"/>
                          <a:pt x="3784719" y="765829"/>
                          <a:pt x="3816424" y="997196"/>
                        </a:cubicBezTo>
                        <a:cubicBezTo>
                          <a:pt x="3872273" y="1215688"/>
                          <a:pt x="3763245" y="1275172"/>
                          <a:pt x="3816424" y="1445934"/>
                        </a:cubicBezTo>
                        <a:cubicBezTo>
                          <a:pt x="3869613" y="1647667"/>
                          <a:pt x="3843718" y="1783963"/>
                          <a:pt x="3816424" y="1969462"/>
                        </a:cubicBezTo>
                        <a:cubicBezTo>
                          <a:pt x="3819257" y="2138328"/>
                          <a:pt x="3718081" y="2270075"/>
                          <a:pt x="3816424" y="2492990"/>
                        </a:cubicBezTo>
                        <a:cubicBezTo>
                          <a:pt x="3681874" y="2512808"/>
                          <a:pt x="3332368" y="2477986"/>
                          <a:pt x="3180352" y="2492990"/>
                        </a:cubicBezTo>
                        <a:cubicBezTo>
                          <a:pt x="3011230" y="2499271"/>
                          <a:pt x="2844850" y="2466279"/>
                          <a:pt x="2506118" y="2492990"/>
                        </a:cubicBezTo>
                        <a:cubicBezTo>
                          <a:pt x="2177691" y="2526595"/>
                          <a:pt x="2027666" y="2449514"/>
                          <a:pt x="1831883" y="2492990"/>
                        </a:cubicBezTo>
                        <a:cubicBezTo>
                          <a:pt x="1647992" y="2508955"/>
                          <a:pt x="1387417" y="2459271"/>
                          <a:pt x="1233977" y="2492990"/>
                        </a:cubicBezTo>
                        <a:cubicBezTo>
                          <a:pt x="1082271" y="2495427"/>
                          <a:pt x="894876" y="2454569"/>
                          <a:pt x="636071" y="2492990"/>
                        </a:cubicBezTo>
                        <a:cubicBezTo>
                          <a:pt x="330893" y="2562526"/>
                          <a:pt x="247330" y="2460377"/>
                          <a:pt x="0" y="2492990"/>
                        </a:cubicBezTo>
                        <a:cubicBezTo>
                          <a:pt x="-68229" y="2226132"/>
                          <a:pt x="-1745" y="2153106"/>
                          <a:pt x="0" y="1969462"/>
                        </a:cubicBezTo>
                        <a:cubicBezTo>
                          <a:pt x="-41399" y="1782899"/>
                          <a:pt x="27257" y="1600170"/>
                          <a:pt x="0" y="1445934"/>
                        </a:cubicBezTo>
                        <a:cubicBezTo>
                          <a:pt x="-29996" y="1278798"/>
                          <a:pt x="63867" y="1158009"/>
                          <a:pt x="0" y="1022125"/>
                        </a:cubicBezTo>
                        <a:cubicBezTo>
                          <a:pt x="-104352" y="901454"/>
                          <a:pt x="47238" y="736981"/>
                          <a:pt x="0" y="498598"/>
                        </a:cubicBezTo>
                        <a:cubicBezTo>
                          <a:pt x="-36069" y="244859"/>
                          <a:pt x="45916" y="189283"/>
                          <a:pt x="0" y="0"/>
                        </a:cubicBezTo>
                        <a:close/>
                      </a:path>
                      <a:path w="3816424" h="2492990" stroke="0" extrusionOk="0">
                        <a:moveTo>
                          <a:pt x="0" y="0"/>
                        </a:moveTo>
                        <a:cubicBezTo>
                          <a:pt x="273996" y="-5652"/>
                          <a:pt x="475019" y="25763"/>
                          <a:pt x="674234" y="0"/>
                        </a:cubicBezTo>
                        <a:cubicBezTo>
                          <a:pt x="873158" y="-38834"/>
                          <a:pt x="1049050" y="63291"/>
                          <a:pt x="1272140" y="0"/>
                        </a:cubicBezTo>
                        <a:cubicBezTo>
                          <a:pt x="1501424" y="-41718"/>
                          <a:pt x="1701190" y="-36135"/>
                          <a:pt x="1984540" y="0"/>
                        </a:cubicBezTo>
                        <a:cubicBezTo>
                          <a:pt x="2271441" y="-10071"/>
                          <a:pt x="2302965" y="13893"/>
                          <a:pt x="2506118" y="0"/>
                        </a:cubicBezTo>
                        <a:cubicBezTo>
                          <a:pt x="2744191" y="12534"/>
                          <a:pt x="2836527" y="31751"/>
                          <a:pt x="3142189" y="0"/>
                        </a:cubicBezTo>
                        <a:cubicBezTo>
                          <a:pt x="3440378" y="-35342"/>
                          <a:pt x="3649209" y="-5572"/>
                          <a:pt x="3816424" y="0"/>
                        </a:cubicBezTo>
                        <a:cubicBezTo>
                          <a:pt x="3861487" y="86069"/>
                          <a:pt x="3782677" y="288964"/>
                          <a:pt x="3816424" y="473668"/>
                        </a:cubicBezTo>
                        <a:cubicBezTo>
                          <a:pt x="3822168" y="642411"/>
                          <a:pt x="3731127" y="842920"/>
                          <a:pt x="3816424" y="997196"/>
                        </a:cubicBezTo>
                        <a:cubicBezTo>
                          <a:pt x="3899666" y="1106814"/>
                          <a:pt x="3788746" y="1356365"/>
                          <a:pt x="3816424" y="1545653"/>
                        </a:cubicBezTo>
                        <a:cubicBezTo>
                          <a:pt x="3844202" y="1780200"/>
                          <a:pt x="3807674" y="1891894"/>
                          <a:pt x="3816424" y="1994392"/>
                        </a:cubicBezTo>
                        <a:cubicBezTo>
                          <a:pt x="3805546" y="2137955"/>
                          <a:pt x="3739405" y="2215096"/>
                          <a:pt x="3816424" y="2492990"/>
                        </a:cubicBezTo>
                        <a:cubicBezTo>
                          <a:pt x="3622744" y="2516195"/>
                          <a:pt x="3413630" y="2486660"/>
                          <a:pt x="3294846" y="2492990"/>
                        </a:cubicBezTo>
                        <a:cubicBezTo>
                          <a:pt x="3192027" y="2486988"/>
                          <a:pt x="2906909" y="2472544"/>
                          <a:pt x="2658775" y="2492990"/>
                        </a:cubicBezTo>
                        <a:cubicBezTo>
                          <a:pt x="2386280" y="2535528"/>
                          <a:pt x="2319202" y="2468325"/>
                          <a:pt x="2137197" y="2492990"/>
                        </a:cubicBezTo>
                        <a:cubicBezTo>
                          <a:pt x="1936731" y="2493964"/>
                          <a:pt x="1800953" y="2455389"/>
                          <a:pt x="1539291" y="2492990"/>
                        </a:cubicBezTo>
                        <a:cubicBezTo>
                          <a:pt x="1296123" y="2526520"/>
                          <a:pt x="1103739" y="2434379"/>
                          <a:pt x="941384" y="2492990"/>
                        </a:cubicBezTo>
                        <a:cubicBezTo>
                          <a:pt x="827870" y="2561269"/>
                          <a:pt x="274104" y="2439938"/>
                          <a:pt x="0" y="2492990"/>
                        </a:cubicBezTo>
                        <a:cubicBezTo>
                          <a:pt x="-26558" y="2364664"/>
                          <a:pt x="65416" y="2181404"/>
                          <a:pt x="0" y="2044251"/>
                        </a:cubicBezTo>
                        <a:cubicBezTo>
                          <a:pt x="-26389" y="1930543"/>
                          <a:pt x="4322" y="1815538"/>
                          <a:pt x="0" y="1570583"/>
                        </a:cubicBezTo>
                        <a:cubicBezTo>
                          <a:pt x="5370" y="1367402"/>
                          <a:pt x="36108" y="1203256"/>
                          <a:pt x="0" y="1096915"/>
                        </a:cubicBezTo>
                        <a:cubicBezTo>
                          <a:pt x="-72669" y="942614"/>
                          <a:pt x="58957" y="748052"/>
                          <a:pt x="0" y="573387"/>
                        </a:cubicBezTo>
                        <a:cubicBezTo>
                          <a:pt x="-83197" y="400841"/>
                          <a:pt x="125768" y="161725"/>
                          <a:pt x="0" y="0"/>
                        </a:cubicBezTo>
                        <a:close/>
                      </a:path>
                      <a:path w="3816424" h="2492990" fill="none" stroke="0" extrusionOk="0">
                        <a:moveTo>
                          <a:pt x="0" y="0"/>
                        </a:moveTo>
                        <a:cubicBezTo>
                          <a:pt x="181632" y="-28540"/>
                          <a:pt x="371286" y="15760"/>
                          <a:pt x="597906" y="0"/>
                        </a:cubicBezTo>
                        <a:cubicBezTo>
                          <a:pt x="869220" y="-47708"/>
                          <a:pt x="1034048" y="51941"/>
                          <a:pt x="1272140" y="0"/>
                        </a:cubicBezTo>
                        <a:cubicBezTo>
                          <a:pt x="1522219" y="-35052"/>
                          <a:pt x="1821719" y="24406"/>
                          <a:pt x="1984540" y="0"/>
                        </a:cubicBezTo>
                        <a:cubicBezTo>
                          <a:pt x="2186550" y="-17722"/>
                          <a:pt x="2502334" y="43133"/>
                          <a:pt x="2696939" y="0"/>
                        </a:cubicBezTo>
                        <a:cubicBezTo>
                          <a:pt x="2895530" y="-83688"/>
                          <a:pt x="3526478" y="9683"/>
                          <a:pt x="3816424" y="0"/>
                        </a:cubicBezTo>
                        <a:cubicBezTo>
                          <a:pt x="3837782" y="170107"/>
                          <a:pt x="3784061" y="318882"/>
                          <a:pt x="3816424" y="448738"/>
                        </a:cubicBezTo>
                        <a:cubicBezTo>
                          <a:pt x="3852003" y="588973"/>
                          <a:pt x="3765130" y="781500"/>
                          <a:pt x="3816424" y="997196"/>
                        </a:cubicBezTo>
                        <a:cubicBezTo>
                          <a:pt x="3896606" y="1225357"/>
                          <a:pt x="3764486" y="1251434"/>
                          <a:pt x="3816424" y="1445934"/>
                        </a:cubicBezTo>
                        <a:cubicBezTo>
                          <a:pt x="3845882" y="1638657"/>
                          <a:pt x="3777600" y="1816131"/>
                          <a:pt x="3816424" y="1969462"/>
                        </a:cubicBezTo>
                        <a:cubicBezTo>
                          <a:pt x="3815970" y="2139888"/>
                          <a:pt x="3750850" y="2205224"/>
                          <a:pt x="3816424" y="2492990"/>
                        </a:cubicBezTo>
                        <a:cubicBezTo>
                          <a:pt x="3686337" y="2510664"/>
                          <a:pt x="3309601" y="2439413"/>
                          <a:pt x="3180352" y="2492990"/>
                        </a:cubicBezTo>
                        <a:cubicBezTo>
                          <a:pt x="2989675" y="2517099"/>
                          <a:pt x="2803318" y="2510292"/>
                          <a:pt x="2506118" y="2492990"/>
                        </a:cubicBezTo>
                        <a:cubicBezTo>
                          <a:pt x="2137772" y="2536350"/>
                          <a:pt x="2037690" y="2486755"/>
                          <a:pt x="1831883" y="2492990"/>
                        </a:cubicBezTo>
                        <a:cubicBezTo>
                          <a:pt x="1631016" y="2503400"/>
                          <a:pt x="1359626" y="2496755"/>
                          <a:pt x="1233977" y="2492990"/>
                        </a:cubicBezTo>
                        <a:cubicBezTo>
                          <a:pt x="1075563" y="2510412"/>
                          <a:pt x="938203" y="2457346"/>
                          <a:pt x="636071" y="2492990"/>
                        </a:cubicBezTo>
                        <a:cubicBezTo>
                          <a:pt x="338659" y="2532734"/>
                          <a:pt x="251262" y="2445626"/>
                          <a:pt x="0" y="2492990"/>
                        </a:cubicBezTo>
                        <a:cubicBezTo>
                          <a:pt x="-101718" y="2249022"/>
                          <a:pt x="-11753" y="2107386"/>
                          <a:pt x="0" y="1969462"/>
                        </a:cubicBezTo>
                        <a:cubicBezTo>
                          <a:pt x="18968" y="1787971"/>
                          <a:pt x="42053" y="1643183"/>
                          <a:pt x="0" y="1445934"/>
                        </a:cubicBezTo>
                        <a:cubicBezTo>
                          <a:pt x="-21591" y="1264408"/>
                          <a:pt x="42669" y="1157156"/>
                          <a:pt x="0" y="1022125"/>
                        </a:cubicBezTo>
                        <a:cubicBezTo>
                          <a:pt x="-63331" y="875161"/>
                          <a:pt x="71260" y="721124"/>
                          <a:pt x="0" y="498598"/>
                        </a:cubicBezTo>
                        <a:cubicBezTo>
                          <a:pt x="-48831" y="264631"/>
                          <a:pt x="59228" y="242956"/>
                          <a:pt x="0" y="0"/>
                        </a:cubicBezTo>
                        <a:close/>
                      </a:path>
                    </a:pathLst>
                  </a:custGeom>
                  <ask:type>
                    <ask:lineSketchScribble/>
                  </ask:type>
                </ask:lineSketchStyleProps>
              </a:ext>
            </a:extLst>
          </a:ln>
        </p:spPr>
        <p:txBody>
          <a:bodyPr wrap="square" rtlCol="0">
            <a:spAutoFit/>
          </a:bodyPr>
          <a:lstStyle/>
          <a:p>
            <a:r>
              <a:rPr lang="es-CL" sz="2600" dirty="0">
                <a:latin typeface="Dreaming Outloud Script Pro" panose="020B0604020202020204" pitchFamily="66" charset="0"/>
                <a:cs typeface="Dreaming Outloud Script Pro" panose="020B0604020202020204" pitchFamily="66" charset="0"/>
              </a:rPr>
              <a:t>Concepto clave:</a:t>
            </a:r>
          </a:p>
          <a:p>
            <a:r>
              <a:rPr lang="es-CL" sz="2600" dirty="0">
                <a:latin typeface="Dreaming Outloud Script Pro" panose="020B0604020202020204" pitchFamily="66" charset="0"/>
                <a:cs typeface="Dreaming Outloud Script Pro" panose="020B0604020202020204" pitchFamily="66" charset="0"/>
              </a:rPr>
              <a:t>Pérdidas de energía, por embocadura y por frotamientos entre el líquido y la pared del orificio</a:t>
            </a:r>
          </a:p>
        </p:txBody>
      </p:sp>
      <p:grpSp>
        <p:nvGrpSpPr>
          <p:cNvPr id="5" name="Grupo 4">
            <a:extLst>
              <a:ext uri="{FF2B5EF4-FFF2-40B4-BE49-F238E27FC236}">
                <a16:creationId xmlns:a16="http://schemas.microsoft.com/office/drawing/2014/main" id="{20A344EA-DC85-D907-A793-893AE7171582}"/>
              </a:ext>
            </a:extLst>
          </p:cNvPr>
          <p:cNvGrpSpPr/>
          <p:nvPr/>
        </p:nvGrpSpPr>
        <p:grpSpPr>
          <a:xfrm>
            <a:off x="1919536" y="1900330"/>
            <a:ext cx="4860540" cy="4515921"/>
            <a:chOff x="1955541" y="1969676"/>
            <a:chExt cx="4860540" cy="4515921"/>
          </a:xfrm>
        </p:grpSpPr>
        <p:pic>
          <p:nvPicPr>
            <p:cNvPr id="7" name="1 Imagen">
              <a:extLst>
                <a:ext uri="{FF2B5EF4-FFF2-40B4-BE49-F238E27FC236}">
                  <a16:creationId xmlns:a16="http://schemas.microsoft.com/office/drawing/2014/main" id="{12B96116-A970-F154-25D1-67CEE97E09AE}"/>
                </a:ext>
              </a:extLst>
            </p:cNvPr>
            <p:cNvPicPr/>
            <p:nvPr/>
          </p:nvPicPr>
          <p:blipFill>
            <a:blip r:embed="rId2"/>
            <a:srcRect/>
            <a:stretch>
              <a:fillRect/>
            </a:stretch>
          </p:blipFill>
          <p:spPr bwMode="auto">
            <a:xfrm>
              <a:off x="2549242" y="2709981"/>
              <a:ext cx="3528392" cy="3775616"/>
            </a:xfrm>
            <a:prstGeom prst="rect">
              <a:avLst/>
            </a:prstGeom>
            <a:noFill/>
            <a:ln w="9525">
              <a:noFill/>
              <a:miter lim="800000"/>
              <a:headEnd/>
              <a:tailEnd/>
            </a:ln>
          </p:spPr>
        </p:pic>
        <p:grpSp>
          <p:nvGrpSpPr>
            <p:cNvPr id="3" name="Grupo 2">
              <a:extLst>
                <a:ext uri="{FF2B5EF4-FFF2-40B4-BE49-F238E27FC236}">
                  <a16:creationId xmlns:a16="http://schemas.microsoft.com/office/drawing/2014/main" id="{09F8356A-4831-C30E-9A4A-A60626E3719F}"/>
                </a:ext>
              </a:extLst>
            </p:cNvPr>
            <p:cNvGrpSpPr/>
            <p:nvPr/>
          </p:nvGrpSpPr>
          <p:grpSpPr>
            <a:xfrm>
              <a:off x="1955541" y="1969676"/>
              <a:ext cx="4860540" cy="3007404"/>
              <a:chOff x="1955541" y="1969676"/>
              <a:chExt cx="4860540" cy="3007404"/>
            </a:xfrm>
          </p:grpSpPr>
          <p:cxnSp>
            <p:nvCxnSpPr>
              <p:cNvPr id="10" name="Conector recto de flecha 9">
                <a:extLst>
                  <a:ext uri="{FF2B5EF4-FFF2-40B4-BE49-F238E27FC236}">
                    <a16:creationId xmlns:a16="http://schemas.microsoft.com/office/drawing/2014/main" id="{DEDDC21F-B6B7-8072-4C12-FD34251CA40B}"/>
                  </a:ext>
                </a:extLst>
              </p:cNvPr>
              <p:cNvCxnSpPr/>
              <p:nvPr/>
            </p:nvCxnSpPr>
            <p:spPr>
              <a:xfrm flipH="1">
                <a:off x="3791744" y="2492896"/>
                <a:ext cx="1872208"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C7D165BC-416F-20D5-9EAD-E0B45A441062}"/>
                  </a:ext>
                </a:extLst>
              </p:cNvPr>
              <p:cNvCxnSpPr/>
              <p:nvPr/>
            </p:nvCxnSpPr>
            <p:spPr>
              <a:xfrm flipV="1">
                <a:off x="2423592" y="4149080"/>
                <a:ext cx="0" cy="82800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143DD281-D3AE-99EE-8087-E0F7A23C2637}"/>
                  </a:ext>
                </a:extLst>
              </p:cNvPr>
              <p:cNvCxnSpPr/>
              <p:nvPr/>
            </p:nvCxnSpPr>
            <p:spPr>
              <a:xfrm flipH="1">
                <a:off x="2279752" y="4149080"/>
                <a:ext cx="158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FA7D384F-FD0E-53B2-4211-0A58564545E9}"/>
                  </a:ext>
                </a:extLst>
              </p:cNvPr>
              <p:cNvCxnSpPr/>
              <p:nvPr/>
            </p:nvCxnSpPr>
            <p:spPr>
              <a:xfrm flipH="1">
                <a:off x="2207744" y="4941168"/>
                <a:ext cx="158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7B74658F-B280-B002-3AAD-F9119E49B794}"/>
                  </a:ext>
                </a:extLst>
              </p:cNvPr>
              <p:cNvSpPr txBox="1"/>
              <p:nvPr/>
            </p:nvSpPr>
            <p:spPr>
              <a:xfrm>
                <a:off x="4511825" y="1969676"/>
                <a:ext cx="936103" cy="523220"/>
              </a:xfrm>
              <a:prstGeom prst="rect">
                <a:avLst/>
              </a:prstGeom>
              <a:noFill/>
            </p:spPr>
            <p:txBody>
              <a:bodyPr wrap="square" rtlCol="0">
                <a:spAutoFit/>
              </a:bodyPr>
              <a:lstStyle/>
              <a:p>
                <a:r>
                  <a:rPr lang="es-CL" sz="2800" i="1" dirty="0"/>
                  <a:t>e</a:t>
                </a:r>
              </a:p>
            </p:txBody>
          </p:sp>
          <p:sp>
            <p:nvSpPr>
              <p:cNvPr id="19" name="CuadroTexto 18">
                <a:extLst>
                  <a:ext uri="{FF2B5EF4-FFF2-40B4-BE49-F238E27FC236}">
                    <a16:creationId xmlns:a16="http://schemas.microsoft.com/office/drawing/2014/main" id="{767A103D-62C3-1856-54FF-935D4EF6B2A6}"/>
                  </a:ext>
                </a:extLst>
              </p:cNvPr>
              <p:cNvSpPr txBox="1"/>
              <p:nvPr/>
            </p:nvSpPr>
            <p:spPr>
              <a:xfrm>
                <a:off x="1955541" y="4261870"/>
                <a:ext cx="936103" cy="523220"/>
              </a:xfrm>
              <a:prstGeom prst="rect">
                <a:avLst/>
              </a:prstGeom>
              <a:noFill/>
            </p:spPr>
            <p:txBody>
              <a:bodyPr wrap="square" rtlCol="0">
                <a:spAutoFit/>
              </a:bodyPr>
              <a:lstStyle/>
              <a:p>
                <a:r>
                  <a:rPr lang="es-CL" sz="2800" i="1" dirty="0"/>
                  <a:t>a</a:t>
                </a:r>
              </a:p>
            </p:txBody>
          </p:sp>
          <p:pic>
            <p:nvPicPr>
              <p:cNvPr id="21" name="Imagen 20">
                <a:extLst>
                  <a:ext uri="{FF2B5EF4-FFF2-40B4-BE49-F238E27FC236}">
                    <a16:creationId xmlns:a16="http://schemas.microsoft.com/office/drawing/2014/main" id="{C6FEFDEA-26F0-D2C7-0895-9860A012226F}"/>
                  </a:ext>
                </a:extLst>
              </p:cNvPr>
              <p:cNvPicPr>
                <a:picLocks noChangeAspect="1"/>
              </p:cNvPicPr>
              <p:nvPr/>
            </p:nvPicPr>
            <p:blipFill rotWithShape="1">
              <a:blip r:embed="rId3"/>
              <a:srcRect r="26887"/>
              <a:stretch/>
            </p:blipFill>
            <p:spPr>
              <a:xfrm>
                <a:off x="5789601" y="2087990"/>
                <a:ext cx="1026480" cy="1052978"/>
              </a:xfrm>
              <a:prstGeom prst="rect">
                <a:avLst/>
              </a:prstGeom>
            </p:spPr>
          </p:pic>
        </p:grpSp>
      </p:gr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38E58216-12A1-5BE5-4643-58EBA53E3196}"/>
                  </a:ext>
                </a:extLst>
              </p:cNvPr>
              <p:cNvSpPr txBox="1"/>
              <p:nvPr/>
            </p:nvSpPr>
            <p:spPr>
              <a:xfrm>
                <a:off x="254818" y="1930269"/>
                <a:ext cx="2820233" cy="76944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s-CL" sz="2200" i="1" smtClean="0">
                          <a:latin typeface="Cambria Math" panose="02040503050406030204" pitchFamily="18" charset="0"/>
                        </a:rPr>
                        <m:t>𝑎</m:t>
                      </m:r>
                      <m:r>
                        <a:rPr lang="es-CL" sz="2200" i="1" smtClean="0">
                          <a:latin typeface="Cambria Math" panose="02040503050406030204" pitchFamily="18" charset="0"/>
                        </a:rPr>
                        <m:t> </m:t>
                      </m:r>
                      <m:r>
                        <a:rPr lang="es-CL" sz="2200" i="1" smtClean="0">
                          <a:latin typeface="Cambria Math" panose="02040503050406030204" pitchFamily="18" charset="0"/>
                        </a:rPr>
                        <m:t>𝑒𝑠</m:t>
                      </m:r>
                      <m:r>
                        <a:rPr lang="es-CL" sz="2200" i="1" smtClean="0">
                          <a:latin typeface="Cambria Math" panose="02040503050406030204" pitchFamily="18" charset="0"/>
                        </a:rPr>
                        <m:t> </m:t>
                      </m:r>
                      <m:r>
                        <a:rPr lang="es-ES" sz="2200" b="0" i="1" smtClean="0">
                          <a:latin typeface="Cambria Math" panose="02040503050406030204" pitchFamily="18" charset="0"/>
                        </a:rPr>
                        <m:t>𝑙𝑎</m:t>
                      </m:r>
                      <m:r>
                        <a:rPr lang="es-ES" sz="2200" b="0" i="1" smtClean="0">
                          <a:latin typeface="Cambria Math" panose="02040503050406030204" pitchFamily="18" charset="0"/>
                        </a:rPr>
                        <m:t> </m:t>
                      </m:r>
                      <m:r>
                        <a:rPr lang="es-CL" sz="2200" i="1" smtClean="0">
                          <a:latin typeface="Cambria Math" panose="02040503050406030204" pitchFamily="18" charset="0"/>
                        </a:rPr>
                        <m:t>𝑚</m:t>
                      </m:r>
                      <m:r>
                        <a:rPr lang="es-ES" sz="2200" b="0" i="1" smtClean="0">
                          <a:latin typeface="Cambria Math" panose="02040503050406030204" pitchFamily="18" charset="0"/>
                        </a:rPr>
                        <m:t>𝑎𝑦</m:t>
                      </m:r>
                      <m:r>
                        <a:rPr lang="es-CL" sz="2200" i="1" smtClean="0">
                          <a:latin typeface="Cambria Math" panose="02040503050406030204" pitchFamily="18" charset="0"/>
                        </a:rPr>
                        <m:t>𝑜𝑟</m:t>
                      </m:r>
                      <m:r>
                        <a:rPr lang="es-CL" sz="2200" i="1" smtClean="0">
                          <a:latin typeface="Cambria Math" panose="02040503050406030204" pitchFamily="18" charset="0"/>
                        </a:rPr>
                        <m:t> </m:t>
                      </m:r>
                    </m:oMath>
                  </m:oMathPara>
                </a14:m>
                <a:endParaRPr lang="es-CL" sz="22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s-CL" sz="2200" i="1">
                          <a:latin typeface="Cambria Math" panose="02040503050406030204" pitchFamily="18" charset="0"/>
                        </a:rPr>
                        <m:t>𝑑𝑖𝑚𝑒𝑛𝑠𝑖</m:t>
                      </m:r>
                      <m:r>
                        <a:rPr lang="es-CL" sz="2200" i="1">
                          <a:latin typeface="Cambria Math" panose="02040503050406030204" pitchFamily="18" charset="0"/>
                        </a:rPr>
                        <m:t>ó</m:t>
                      </m:r>
                      <m:r>
                        <a:rPr lang="es-CL" sz="2200" i="1">
                          <a:latin typeface="Cambria Math" panose="02040503050406030204" pitchFamily="18" charset="0"/>
                        </a:rPr>
                        <m:t>𝑛</m:t>
                      </m:r>
                      <m:r>
                        <a:rPr lang="es-CL" sz="2200" i="1">
                          <a:latin typeface="Cambria Math" panose="02040503050406030204" pitchFamily="18" charset="0"/>
                        </a:rPr>
                        <m:t> </m:t>
                      </m:r>
                      <m:r>
                        <a:rPr lang="es-CL" sz="2200" i="1">
                          <a:latin typeface="Cambria Math" panose="02040503050406030204" pitchFamily="18" charset="0"/>
                        </a:rPr>
                        <m:t>𝑑𝑒𝑙</m:t>
                      </m:r>
                      <m:r>
                        <a:rPr lang="es-CL" sz="2200" i="1">
                          <a:latin typeface="Cambria Math" panose="02040503050406030204" pitchFamily="18" charset="0"/>
                        </a:rPr>
                        <m:t> </m:t>
                      </m:r>
                      <m:r>
                        <a:rPr lang="es-CL" sz="2200" i="1">
                          <a:latin typeface="Cambria Math" panose="02040503050406030204" pitchFamily="18" charset="0"/>
                        </a:rPr>
                        <m:t>𝑜𝑟𝑖𝑓𝑖𝑐𝑖𝑜</m:t>
                      </m:r>
                    </m:oMath>
                  </m:oMathPara>
                </a14:m>
                <a:endParaRPr lang="es-CL" sz="2200" dirty="0">
                  <a:latin typeface="Cambria Math" panose="02040503050406030204" pitchFamily="18" charset="0"/>
                  <a:ea typeface="Cambria Math" panose="02040503050406030204" pitchFamily="18" charset="0"/>
                </a:endParaRPr>
              </a:p>
            </p:txBody>
          </p:sp>
        </mc:Choice>
        <mc:Fallback xmlns="">
          <p:sp>
            <p:nvSpPr>
              <p:cNvPr id="4" name="CuadroTexto 3">
                <a:extLst>
                  <a:ext uri="{FF2B5EF4-FFF2-40B4-BE49-F238E27FC236}">
                    <a16:creationId xmlns:a16="http://schemas.microsoft.com/office/drawing/2014/main" id="{38E58216-12A1-5BE5-4643-58EBA53E3196}"/>
                  </a:ext>
                </a:extLst>
              </p:cNvPr>
              <p:cNvSpPr txBox="1">
                <a:spLocks noRot="1" noChangeAspect="1" noMove="1" noResize="1" noEditPoints="1" noAdjustHandles="1" noChangeArrowheads="1" noChangeShapeType="1" noTextEdit="1"/>
              </p:cNvSpPr>
              <p:nvPr/>
            </p:nvSpPr>
            <p:spPr>
              <a:xfrm>
                <a:off x="254818" y="1930269"/>
                <a:ext cx="2820233" cy="769441"/>
              </a:xfrm>
              <a:prstGeom prst="rect">
                <a:avLst/>
              </a:prstGeom>
              <a:blipFill>
                <a:blip r:embed="rId4"/>
                <a:stretch>
                  <a:fillRect l="-433" r="-8009" b="-10317"/>
                </a:stretch>
              </a:blipFill>
            </p:spPr>
            <p:txBody>
              <a:bodyPr/>
              <a:lstStyle/>
              <a:p>
                <a:r>
                  <a:rPr lang="es-AR">
                    <a:noFill/>
                  </a:rPr>
                  <a:t> </a:t>
                </a:r>
              </a:p>
            </p:txBody>
          </p:sp>
        </mc:Fallback>
      </mc:AlternateContent>
    </p:spTree>
    <p:extLst>
      <p:ext uri="{BB962C8B-B14F-4D97-AF65-F5344CB8AC3E}">
        <p14:creationId xmlns:p14="http://schemas.microsoft.com/office/powerpoint/2010/main" val="317235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228B49F9-07A5-FEB2-298A-67A05C96448B}"/>
              </a:ext>
            </a:extLst>
          </p:cNvPr>
          <p:cNvPicPr>
            <a:picLocks noChangeAspect="1"/>
          </p:cNvPicPr>
          <p:nvPr/>
        </p:nvPicPr>
        <p:blipFill>
          <a:blip r:embed="rId2"/>
          <a:stretch>
            <a:fillRect/>
          </a:stretch>
        </p:blipFill>
        <p:spPr>
          <a:xfrm>
            <a:off x="316041" y="5318930"/>
            <a:ext cx="3589586" cy="1504070"/>
          </a:xfrm>
          <a:prstGeom prst="rect">
            <a:avLst/>
          </a:prstGeom>
        </p:spPr>
      </p:pic>
      <p:sp>
        <p:nvSpPr>
          <p:cNvPr id="180226" name="Rectangle 2">
            <a:extLst>
              <a:ext uri="{FF2B5EF4-FFF2-40B4-BE49-F238E27FC236}">
                <a16:creationId xmlns:a16="http://schemas.microsoft.com/office/drawing/2014/main" id="{4ECC83CF-21A5-20D7-F67C-00D4FAB209E0}"/>
              </a:ext>
            </a:extLst>
          </p:cNvPr>
          <p:cNvSpPr>
            <a:spLocks noChangeArrowheads="1"/>
          </p:cNvSpPr>
          <p:nvPr/>
        </p:nvSpPr>
        <p:spPr bwMode="auto">
          <a:xfrm>
            <a:off x="3790950" y="2590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180229" name="Rectangle 5">
            <a:extLst>
              <a:ext uri="{FF2B5EF4-FFF2-40B4-BE49-F238E27FC236}">
                <a16:creationId xmlns:a16="http://schemas.microsoft.com/office/drawing/2014/main" id="{59CEC973-1DF8-EC2E-4413-9FA523374A1E}"/>
              </a:ext>
            </a:extLst>
          </p:cNvPr>
          <p:cNvSpPr>
            <a:spLocks noChangeArrowheads="1"/>
          </p:cNvSpPr>
          <p:nvPr/>
        </p:nvSpPr>
        <p:spPr bwMode="auto">
          <a:xfrm>
            <a:off x="1524001" y="3058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mc:AlternateContent xmlns:mc="http://schemas.openxmlformats.org/markup-compatibility/2006" xmlns:a14="http://schemas.microsoft.com/office/drawing/2010/main">
        <mc:Choice Requires="a14">
          <p:sp>
            <p:nvSpPr>
              <p:cNvPr id="180228" name="Object 4">
                <a:extLst>
                  <a:ext uri="{FF2B5EF4-FFF2-40B4-BE49-F238E27FC236}">
                    <a16:creationId xmlns:a16="http://schemas.microsoft.com/office/drawing/2014/main" id="{0561EE53-115C-30F8-2EE9-4816DC19FEF1}"/>
                  </a:ext>
                </a:extLst>
              </p:cNvPr>
              <p:cNvSpPr txBox="1"/>
              <p:nvPr/>
            </p:nvSpPr>
            <p:spPr bwMode="auto">
              <a:xfrm>
                <a:off x="418182" y="614498"/>
                <a:ext cx="4199570" cy="80645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f>
                        <m:fPr>
                          <m:ctrlPr>
                            <a:rPr lang="es-AR" sz="2200" i="1" smtClean="0">
                              <a:solidFill>
                                <a:srgbClr val="000000"/>
                              </a:solidFill>
                              <a:latin typeface="Cambria Math" panose="02040503050406030204" pitchFamily="18" charset="0"/>
                            </a:rPr>
                          </m:ctrlPr>
                        </m:fPr>
                        <m:num>
                          <m:r>
                            <a:rPr lang="es-AR" sz="2200" i="1">
                              <a:solidFill>
                                <a:srgbClr val="000000"/>
                              </a:solidFill>
                              <a:latin typeface="Cambria Math" panose="02040503050406030204" pitchFamily="18" charset="0"/>
                            </a:rPr>
                            <m:t>𝑚</m:t>
                          </m:r>
                        </m:num>
                        <m:den>
                          <m:r>
                            <a:rPr lang="es-AR" sz="2200" i="1">
                              <a:solidFill>
                                <a:srgbClr val="000000"/>
                              </a:solidFill>
                              <a:latin typeface="Cambria Math" panose="02040503050406030204" pitchFamily="18" charset="0"/>
                            </a:rPr>
                            <m:t>𝑑𝑡</m:t>
                          </m:r>
                        </m:den>
                      </m:f>
                      <m:r>
                        <a:rPr lang="es-AR" sz="2200" i="1">
                          <a:solidFill>
                            <a:srgbClr val="000000"/>
                          </a:solidFill>
                          <a:latin typeface="Cambria Math" panose="02040503050406030204" pitchFamily="18" charset="0"/>
                        </a:rPr>
                        <m:t>=</m:t>
                      </m:r>
                      <m:r>
                        <a:rPr lang="es-AR" sz="2200" i="1">
                          <a:solidFill>
                            <a:srgbClr val="000000"/>
                          </a:solidFill>
                          <a:latin typeface="Cambria Math" panose="02040503050406030204" pitchFamily="18" charset="0"/>
                        </a:rPr>
                        <m:t>𝛿</m:t>
                      </m:r>
                      <m:r>
                        <a:rPr lang="es-AR" sz="2200" i="1">
                          <a:solidFill>
                            <a:srgbClr val="000000"/>
                          </a:solidFill>
                          <a:latin typeface="Cambria Math" panose="02040503050406030204" pitchFamily="18" charset="0"/>
                        </a:rPr>
                        <m:t> </m:t>
                      </m:r>
                      <m:r>
                        <a:rPr lang="es-AR" sz="2200" i="1">
                          <a:solidFill>
                            <a:srgbClr val="000000"/>
                          </a:solidFill>
                          <a:latin typeface="Cambria Math" panose="02040503050406030204" pitchFamily="18" charset="0"/>
                        </a:rPr>
                        <m:t>𝑄</m:t>
                      </m:r>
                      <m:r>
                        <a:rPr lang="es-ES" sz="2200" b="0" i="1" smtClean="0">
                          <a:solidFill>
                            <a:srgbClr val="000000"/>
                          </a:solidFill>
                          <a:latin typeface="Cambria Math" panose="02040503050406030204" pitchFamily="18" charset="0"/>
                        </a:rPr>
                        <m:t>=</m:t>
                      </m:r>
                      <m:r>
                        <a:rPr lang="es-ES" sz="2200" b="0" i="1" smtClean="0">
                          <a:solidFill>
                            <a:srgbClr val="000000"/>
                          </a:solidFill>
                          <a:latin typeface="Cambria Math" panose="02040503050406030204" pitchFamily="18" charset="0"/>
                        </a:rPr>
                        <m:t>𝑣𝑎𝑟𝑖𝑎𝑐𝑖𝑜𝑛</m:t>
                      </m:r>
                      <m:r>
                        <a:rPr lang="es-ES" sz="2200" b="0" i="1" smtClean="0">
                          <a:solidFill>
                            <a:srgbClr val="000000"/>
                          </a:solidFill>
                          <a:latin typeface="Cambria Math" panose="02040503050406030204" pitchFamily="18" charset="0"/>
                        </a:rPr>
                        <m:t> </m:t>
                      </m:r>
                      <m:r>
                        <a:rPr lang="es-ES" sz="2200" b="0" i="1" smtClean="0">
                          <a:solidFill>
                            <a:srgbClr val="000000"/>
                          </a:solidFill>
                          <a:latin typeface="Cambria Math" panose="02040503050406030204" pitchFamily="18" charset="0"/>
                        </a:rPr>
                        <m:t>𝑑𝑒</m:t>
                      </m:r>
                      <m:r>
                        <a:rPr lang="es-ES" sz="2200" b="0" i="1" smtClean="0">
                          <a:solidFill>
                            <a:srgbClr val="000000"/>
                          </a:solidFill>
                          <a:latin typeface="Cambria Math" panose="02040503050406030204" pitchFamily="18" charset="0"/>
                        </a:rPr>
                        <m:t> </m:t>
                      </m:r>
                      <m:r>
                        <a:rPr lang="es-ES" sz="2200" b="0" i="1" smtClean="0">
                          <a:solidFill>
                            <a:srgbClr val="000000"/>
                          </a:solidFill>
                          <a:latin typeface="Cambria Math" panose="02040503050406030204" pitchFamily="18" charset="0"/>
                        </a:rPr>
                        <m:t>𝑚</m:t>
                      </m:r>
                      <m:r>
                        <a:rPr lang="es-ES" sz="2200" b="0" i="1" smtClean="0">
                          <a:solidFill>
                            <a:srgbClr val="000000"/>
                          </a:solidFill>
                          <a:latin typeface="Cambria Math" panose="02040503050406030204" pitchFamily="18" charset="0"/>
                        </a:rPr>
                        <m:t> </m:t>
                      </m:r>
                      <m:r>
                        <a:rPr lang="es-ES" sz="2200" b="0" i="1" smtClean="0">
                          <a:solidFill>
                            <a:srgbClr val="000000"/>
                          </a:solidFill>
                          <a:latin typeface="Cambria Math" panose="02040503050406030204" pitchFamily="18" charset="0"/>
                        </a:rPr>
                        <m:t>𝑒𝑛</m:t>
                      </m:r>
                      <m:r>
                        <a:rPr lang="es-ES" sz="2200" b="0" i="1" smtClean="0">
                          <a:solidFill>
                            <a:srgbClr val="000000"/>
                          </a:solidFill>
                          <a:latin typeface="Cambria Math" panose="02040503050406030204" pitchFamily="18" charset="0"/>
                        </a:rPr>
                        <m:t> </m:t>
                      </m:r>
                      <m:r>
                        <a:rPr lang="es-ES" sz="2200" b="0" i="1" smtClean="0">
                          <a:solidFill>
                            <a:srgbClr val="000000"/>
                          </a:solidFill>
                          <a:latin typeface="Cambria Math" panose="02040503050406030204" pitchFamily="18" charset="0"/>
                        </a:rPr>
                        <m:t>𝑡</m:t>
                      </m:r>
                    </m:oMath>
                  </m:oMathPara>
                </a14:m>
                <a:endParaRPr lang="es-AR" sz="2200" dirty="0"/>
              </a:p>
            </p:txBody>
          </p:sp>
        </mc:Choice>
        <mc:Fallback xmlns="">
          <p:sp>
            <p:nvSpPr>
              <p:cNvPr id="180228" name="Object 4">
                <a:extLst>
                  <a:ext uri="{FF2B5EF4-FFF2-40B4-BE49-F238E27FC236}">
                    <a16:creationId xmlns:a16="http://schemas.microsoft.com/office/drawing/2014/main" id="{0561EE53-115C-30F8-2EE9-4816DC19FEF1}"/>
                  </a:ext>
                </a:extLst>
              </p:cNvPr>
              <p:cNvSpPr txBox="1">
                <a:spLocks noRot="1" noChangeAspect="1" noMove="1" noResize="1" noEditPoints="1" noAdjustHandles="1" noChangeArrowheads="1" noChangeShapeType="1" noTextEdit="1"/>
              </p:cNvSpPr>
              <p:nvPr/>
            </p:nvSpPr>
            <p:spPr bwMode="auto">
              <a:xfrm>
                <a:off x="418182" y="614498"/>
                <a:ext cx="4199570" cy="806450"/>
              </a:xfrm>
              <a:prstGeom prst="rect">
                <a:avLst/>
              </a:prstGeom>
              <a:blipFill>
                <a:blip r:embed="rId3"/>
                <a:stretch>
                  <a:fillRect/>
                </a:stretch>
              </a:blipFill>
            </p:spPr>
            <p:txBody>
              <a:bodyPr/>
              <a:lstStyle/>
              <a:p>
                <a:r>
                  <a:rPr lang="es-AR">
                    <a:noFill/>
                  </a:rPr>
                  <a:t> </a:t>
                </a:r>
              </a:p>
            </p:txBody>
          </p:sp>
        </mc:Fallback>
      </mc:AlternateContent>
      <p:sp>
        <p:nvSpPr>
          <p:cNvPr id="180231" name="Rectangle 7">
            <a:extLst>
              <a:ext uri="{FF2B5EF4-FFF2-40B4-BE49-F238E27FC236}">
                <a16:creationId xmlns:a16="http://schemas.microsoft.com/office/drawing/2014/main" id="{5FD8424A-F356-8629-E1A4-A6728977E988}"/>
              </a:ext>
            </a:extLst>
          </p:cNvPr>
          <p:cNvSpPr>
            <a:spLocks noChangeArrowheads="1"/>
          </p:cNvSpPr>
          <p:nvPr/>
        </p:nvSpPr>
        <p:spPr bwMode="auto">
          <a:xfrm>
            <a:off x="1524001" y="31443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mc:AlternateContent xmlns:mc="http://schemas.openxmlformats.org/markup-compatibility/2006" xmlns:a14="http://schemas.microsoft.com/office/drawing/2010/main">
        <mc:Choice Requires="a14">
          <p:sp>
            <p:nvSpPr>
              <p:cNvPr id="180230" name="Object 6">
                <a:extLst>
                  <a:ext uri="{FF2B5EF4-FFF2-40B4-BE49-F238E27FC236}">
                    <a16:creationId xmlns:a16="http://schemas.microsoft.com/office/drawing/2014/main" id="{FEE7053C-4D4C-DBF7-5FA6-39303746F10A}"/>
                  </a:ext>
                </a:extLst>
              </p:cNvPr>
              <p:cNvSpPr txBox="1"/>
              <p:nvPr/>
            </p:nvSpPr>
            <p:spPr bwMode="auto">
              <a:xfrm>
                <a:off x="5808391" y="1544634"/>
                <a:ext cx="5640225" cy="465137"/>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s-AR" sz="2200" i="1" smtClean="0">
                          <a:solidFill>
                            <a:srgbClr val="000000"/>
                          </a:solidFill>
                          <a:latin typeface="Cambria Math" panose="02040503050406030204" pitchFamily="18" charset="0"/>
                        </a:rPr>
                        <m:t>𝑑𝑢</m:t>
                      </m:r>
                      <m:r>
                        <a:rPr lang="es-AR" sz="2200" i="1" smtClean="0">
                          <a:solidFill>
                            <a:srgbClr val="000000"/>
                          </a:solidFill>
                          <a:latin typeface="Cambria Math" panose="02040503050406030204" pitchFamily="18" charset="0"/>
                        </a:rPr>
                        <m:t>=</m:t>
                      </m:r>
                      <m:d>
                        <m:dPr>
                          <m:ctrlPr>
                            <a:rPr lang="es-AR" sz="2200" i="1">
                              <a:solidFill>
                                <a:srgbClr val="000000"/>
                              </a:solidFill>
                              <a:latin typeface="Cambria Math" panose="02040503050406030204" pitchFamily="18" charset="0"/>
                            </a:rPr>
                          </m:ctrlPr>
                        </m:dPr>
                        <m:e>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1</m:t>
                              </m:r>
                            </m:sub>
                          </m:sSub>
                        </m:e>
                      </m:d>
                      <m:r>
                        <a:rPr lang="es-ES" sz="2200" b="0" i="1" smtClean="0">
                          <a:solidFill>
                            <a:srgbClr val="000000"/>
                          </a:solidFill>
                          <a:latin typeface="Cambria Math" panose="02040503050406030204" pitchFamily="18" charset="0"/>
                        </a:rPr>
                        <m:t>=</m:t>
                      </m:r>
                      <m:r>
                        <a:rPr lang="es-ES" sz="2200" b="0" i="1" smtClean="0">
                          <a:solidFill>
                            <a:srgbClr val="000000"/>
                          </a:solidFill>
                          <a:latin typeface="Cambria Math" panose="02040503050406030204" pitchFamily="18" charset="0"/>
                        </a:rPr>
                        <m:t>𝑣𝑎𝑟𝑖𝑎𝑐𝑖𝑜𝑛</m:t>
                      </m:r>
                      <m:r>
                        <a:rPr lang="es-ES" sz="2200" b="0" i="1" smtClean="0">
                          <a:solidFill>
                            <a:srgbClr val="000000"/>
                          </a:solidFill>
                          <a:latin typeface="Cambria Math" panose="02040503050406030204" pitchFamily="18" charset="0"/>
                        </a:rPr>
                        <m:t> </m:t>
                      </m:r>
                      <m:r>
                        <a:rPr lang="es-ES" sz="2200" b="0" i="1" smtClean="0">
                          <a:solidFill>
                            <a:srgbClr val="000000"/>
                          </a:solidFill>
                          <a:latin typeface="Cambria Math" panose="02040503050406030204" pitchFamily="18" charset="0"/>
                        </a:rPr>
                        <m:t>𝑑𝑒</m:t>
                      </m:r>
                      <m:r>
                        <a:rPr lang="es-ES" sz="2200" b="0" i="1" smtClean="0">
                          <a:solidFill>
                            <a:srgbClr val="000000"/>
                          </a:solidFill>
                          <a:latin typeface="Cambria Math" panose="02040503050406030204" pitchFamily="18" charset="0"/>
                        </a:rPr>
                        <m:t> </m:t>
                      </m:r>
                      <m:r>
                        <a:rPr lang="es-ES" sz="2200" b="0" i="1" smtClean="0">
                          <a:solidFill>
                            <a:srgbClr val="000000"/>
                          </a:solidFill>
                          <a:latin typeface="Cambria Math" panose="02040503050406030204" pitchFamily="18" charset="0"/>
                        </a:rPr>
                        <m:t>𝑣𝑒𝑙𝑜𝑐𝑖𝑑𝑎𝑑</m:t>
                      </m:r>
                    </m:oMath>
                  </m:oMathPara>
                </a14:m>
                <a:endParaRPr lang="es-AR" sz="2200" dirty="0"/>
              </a:p>
            </p:txBody>
          </p:sp>
        </mc:Choice>
        <mc:Fallback xmlns="">
          <p:sp>
            <p:nvSpPr>
              <p:cNvPr id="180230" name="Object 6">
                <a:extLst>
                  <a:ext uri="{FF2B5EF4-FFF2-40B4-BE49-F238E27FC236}">
                    <a16:creationId xmlns:a16="http://schemas.microsoft.com/office/drawing/2014/main" id="{FEE7053C-4D4C-DBF7-5FA6-39303746F10A}"/>
                  </a:ext>
                </a:extLst>
              </p:cNvPr>
              <p:cNvSpPr txBox="1">
                <a:spLocks noRot="1" noChangeAspect="1" noMove="1" noResize="1" noEditPoints="1" noAdjustHandles="1" noChangeArrowheads="1" noChangeShapeType="1" noTextEdit="1"/>
              </p:cNvSpPr>
              <p:nvPr/>
            </p:nvSpPr>
            <p:spPr bwMode="auto">
              <a:xfrm>
                <a:off x="5808391" y="1544634"/>
                <a:ext cx="5640225" cy="465137"/>
              </a:xfrm>
              <a:prstGeom prst="rect">
                <a:avLst/>
              </a:prstGeom>
              <a:blipFill>
                <a:blip r:embed="rId4"/>
                <a:stretch>
                  <a:fillRect l="-216"/>
                </a:stretch>
              </a:blipFill>
            </p:spPr>
            <p:txBody>
              <a:bodyPr/>
              <a:lstStyle/>
              <a:p>
                <a:r>
                  <a:rPr lang="es-AR">
                    <a:noFill/>
                  </a:rPr>
                  <a:t> </a:t>
                </a:r>
              </a:p>
            </p:txBody>
          </p:sp>
        </mc:Fallback>
      </mc:AlternateContent>
      <p:sp>
        <p:nvSpPr>
          <p:cNvPr id="180233" name="Rectangle 9">
            <a:extLst>
              <a:ext uri="{FF2B5EF4-FFF2-40B4-BE49-F238E27FC236}">
                <a16:creationId xmlns:a16="http://schemas.microsoft.com/office/drawing/2014/main" id="{3D4631CF-6268-8CA5-6FAD-871659EB20E9}"/>
              </a:ext>
            </a:extLst>
          </p:cNvPr>
          <p:cNvSpPr>
            <a:spLocks noChangeArrowheads="1"/>
          </p:cNvSpPr>
          <p:nvPr/>
        </p:nvSpPr>
        <p:spPr bwMode="auto">
          <a:xfrm>
            <a:off x="1524001" y="31443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mc:AlternateContent xmlns:mc="http://schemas.openxmlformats.org/markup-compatibility/2006" xmlns:a14="http://schemas.microsoft.com/office/drawing/2010/main">
        <mc:Choice Requires="a14">
          <p:sp>
            <p:nvSpPr>
              <p:cNvPr id="180232" name="Object 8">
                <a:extLst>
                  <a:ext uri="{FF2B5EF4-FFF2-40B4-BE49-F238E27FC236}">
                    <a16:creationId xmlns:a16="http://schemas.microsoft.com/office/drawing/2014/main" id="{7D9B0DAB-1B9E-CF37-F333-B03082DED5FD}"/>
                  </a:ext>
                </a:extLst>
              </p:cNvPr>
              <p:cNvSpPr txBox="1"/>
              <p:nvPr/>
            </p:nvSpPr>
            <p:spPr bwMode="auto">
              <a:xfrm>
                <a:off x="1127448" y="2100262"/>
                <a:ext cx="8964612" cy="452438"/>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𝑝</m:t>
                          </m:r>
                        </m:e>
                        <m:sub>
                          <m:r>
                            <a:rPr lang="es-AR" sz="2200" i="1">
                              <a:solidFill>
                                <a:srgbClr val="000000"/>
                              </a:solidFill>
                              <a:latin typeface="Cambria Math" panose="02040503050406030204" pitchFamily="18" charset="0"/>
                            </a:rPr>
                            <m:t>1</m:t>
                          </m:r>
                        </m:sub>
                      </m:sSub>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𝑝</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 ℓ 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 </m:t>
                      </m:r>
                      <m:r>
                        <a:rPr lang="es-AR" sz="2200" i="1">
                          <a:solidFill>
                            <a:srgbClr val="000000"/>
                          </a:solidFill>
                          <a:latin typeface="Cambria Math" panose="02040503050406030204" pitchFamily="18" charset="0"/>
                        </a:rPr>
                        <m:t>𝑠𝑒𝑛</m:t>
                      </m:r>
                      <m:r>
                        <a:rPr lang="es-AR" sz="2200" i="1">
                          <a:solidFill>
                            <a:srgbClr val="000000"/>
                          </a:solidFill>
                          <a:latin typeface="Cambria Math" panose="02040503050406030204" pitchFamily="18" charset="0"/>
                        </a:rPr>
                        <m:t>(</m:t>
                      </m:r>
                      <m:r>
                        <a:rPr lang="es-AR" sz="2200" i="1">
                          <a:solidFill>
                            <a:srgbClr val="000000"/>
                          </a:solidFill>
                          <a:latin typeface="Cambria Math" panose="02040503050406030204" pitchFamily="18" charset="0"/>
                        </a:rPr>
                        <m:t>𝑖</m:t>
                      </m:r>
                      <m:r>
                        <a:rPr lang="es-AR" sz="2200" i="1">
                          <a:solidFill>
                            <a:srgbClr val="000000"/>
                          </a:solidFill>
                          <a:latin typeface="Cambria Math" panose="02040503050406030204" pitchFamily="18" charset="0"/>
                        </a:rPr>
                        <m:t>)−</m:t>
                      </m:r>
                      <m:r>
                        <a:rPr lang="es-AR" sz="2200" i="1">
                          <a:solidFill>
                            <a:srgbClr val="000000"/>
                          </a:solidFill>
                          <a:latin typeface="Cambria Math" panose="02040503050406030204" pitchFamily="18" charset="0"/>
                        </a:rPr>
                        <m:t>𝑝</m:t>
                      </m:r>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𝐹</m:t>
                          </m:r>
                        </m:e>
                        <m:sub>
                          <m:r>
                            <a:rPr lang="es-AR" sz="2200" i="1">
                              <a:solidFill>
                                <a:srgbClr val="000000"/>
                              </a:solidFill>
                              <a:latin typeface="Cambria Math" panose="02040503050406030204" pitchFamily="18" charset="0"/>
                            </a:rPr>
                            <m:t>𝑟</m:t>
                          </m:r>
                        </m:sub>
                      </m:sSub>
                      <m:r>
                        <a:rPr lang="es-AR" sz="2200" i="1">
                          <a:solidFill>
                            <a:srgbClr val="000000"/>
                          </a:solidFill>
                          <a:latin typeface="Cambria Math" panose="02040503050406030204" pitchFamily="18" charset="0"/>
                        </a:rPr>
                        <m:t>=</m:t>
                      </m:r>
                      <m:r>
                        <a:rPr lang="es-AR" sz="2200" i="1">
                          <a:solidFill>
                            <a:srgbClr val="000000"/>
                          </a:solidFill>
                          <a:latin typeface="Cambria Math" panose="02040503050406030204" pitchFamily="18" charset="0"/>
                        </a:rPr>
                        <m:t>𝛿</m:t>
                      </m:r>
                      <m:r>
                        <a:rPr lang="es-AR" sz="2200" i="1">
                          <a:solidFill>
                            <a:srgbClr val="000000"/>
                          </a:solidFill>
                          <a:latin typeface="Cambria Math" panose="02040503050406030204" pitchFamily="18" charset="0"/>
                        </a:rPr>
                        <m:t>×</m:t>
                      </m:r>
                      <m:r>
                        <a:rPr lang="es-AR" sz="2200" i="1">
                          <a:solidFill>
                            <a:srgbClr val="000000"/>
                          </a:solidFill>
                          <a:latin typeface="Cambria Math" panose="02040503050406030204" pitchFamily="18" charset="0"/>
                        </a:rPr>
                        <m:t>𝑄</m:t>
                      </m:r>
                      <m:r>
                        <a:rPr lang="es-AR" sz="2200" i="1">
                          <a:solidFill>
                            <a:srgbClr val="000000"/>
                          </a:solidFill>
                          <a:latin typeface="Cambria Math" panose="02040503050406030204" pitchFamily="18" charset="0"/>
                        </a:rPr>
                        <m:t>×</m:t>
                      </m:r>
                      <m:d>
                        <m:dPr>
                          <m:ctrlPr>
                            <a:rPr lang="es-AR" sz="2200" i="1">
                              <a:solidFill>
                                <a:srgbClr val="000000"/>
                              </a:solidFill>
                              <a:latin typeface="Cambria Math" panose="02040503050406030204" pitchFamily="18" charset="0"/>
                            </a:rPr>
                          </m:ctrlPr>
                        </m:dPr>
                        <m:e>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1</m:t>
                              </m:r>
                            </m:sub>
                          </m:sSub>
                        </m:e>
                      </m:d>
                    </m:oMath>
                  </m:oMathPara>
                </a14:m>
                <a:endParaRPr lang="es-AR" sz="2200" dirty="0"/>
              </a:p>
            </p:txBody>
          </p:sp>
        </mc:Choice>
        <mc:Fallback xmlns="">
          <p:sp>
            <p:nvSpPr>
              <p:cNvPr id="180232" name="Object 8">
                <a:extLst>
                  <a:ext uri="{FF2B5EF4-FFF2-40B4-BE49-F238E27FC236}">
                    <a16:creationId xmlns:a16="http://schemas.microsoft.com/office/drawing/2014/main" id="{7D9B0DAB-1B9E-CF37-F333-B03082DED5FD}"/>
                  </a:ext>
                </a:extLst>
              </p:cNvPr>
              <p:cNvSpPr txBox="1">
                <a:spLocks noRot="1" noChangeAspect="1" noMove="1" noResize="1" noEditPoints="1" noAdjustHandles="1" noChangeArrowheads="1" noChangeShapeType="1" noTextEdit="1"/>
              </p:cNvSpPr>
              <p:nvPr/>
            </p:nvSpPr>
            <p:spPr bwMode="auto">
              <a:xfrm>
                <a:off x="1127448" y="2100262"/>
                <a:ext cx="8964612" cy="452438"/>
              </a:xfrm>
              <a:prstGeom prst="rect">
                <a:avLst/>
              </a:prstGeom>
              <a:blipFill>
                <a:blip r:embed="rId5"/>
                <a:stretch>
                  <a:fillRect l="-136" b="-10811"/>
                </a:stretch>
              </a:blipFill>
            </p:spPr>
            <p:txBody>
              <a:bodyPr/>
              <a:lstStyle/>
              <a:p>
                <a:r>
                  <a:rPr lang="es-AR">
                    <a:noFill/>
                  </a:rPr>
                  <a:t> </a:t>
                </a:r>
              </a:p>
            </p:txBody>
          </p:sp>
        </mc:Fallback>
      </mc:AlternateContent>
      <p:sp>
        <p:nvSpPr>
          <p:cNvPr id="180235" name="Rectangle 11">
            <a:extLst>
              <a:ext uri="{FF2B5EF4-FFF2-40B4-BE49-F238E27FC236}">
                <a16:creationId xmlns:a16="http://schemas.microsoft.com/office/drawing/2014/main" id="{E5478C52-51A5-2F18-D0B5-3E9F6AF12523}"/>
              </a:ext>
            </a:extLst>
          </p:cNvPr>
          <p:cNvSpPr>
            <a:spLocks noChangeArrowheads="1"/>
          </p:cNvSpPr>
          <p:nvPr/>
        </p:nvSpPr>
        <p:spPr bwMode="auto">
          <a:xfrm>
            <a:off x="1524001" y="28299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mc:AlternateContent xmlns:mc="http://schemas.openxmlformats.org/markup-compatibility/2006" xmlns:a14="http://schemas.microsoft.com/office/drawing/2010/main">
        <mc:Choice Requires="a14">
          <p:sp>
            <p:nvSpPr>
              <p:cNvPr id="180234" name="Object 10">
                <a:extLst>
                  <a:ext uri="{FF2B5EF4-FFF2-40B4-BE49-F238E27FC236}">
                    <a16:creationId xmlns:a16="http://schemas.microsoft.com/office/drawing/2014/main" id="{1A7266E7-0E25-07CB-4280-913505DB5055}"/>
                  </a:ext>
                </a:extLst>
              </p:cNvPr>
              <p:cNvSpPr txBox="1"/>
              <p:nvPr/>
            </p:nvSpPr>
            <p:spPr bwMode="auto">
              <a:xfrm>
                <a:off x="404526" y="3042610"/>
                <a:ext cx="9435889" cy="887211"/>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f>
                        <m:fPr>
                          <m:ctrlPr>
                            <a:rPr lang="es-AR" sz="2200" i="1">
                              <a:solidFill>
                                <a:srgbClr val="000000"/>
                              </a:solidFill>
                              <a:latin typeface="Cambria Math" panose="02040503050406030204" pitchFamily="18" charset="0"/>
                            </a:rPr>
                          </m:ctrlPr>
                        </m:fPr>
                        <m:num>
                          <m:r>
                            <a:rPr lang="es-AR" sz="2200" i="1">
                              <a:solidFill>
                                <a:srgbClr val="000000"/>
                              </a:solidFill>
                              <a:latin typeface="Cambria Math" panose="02040503050406030204" pitchFamily="18" charset="0"/>
                            </a:rPr>
                            <m:t>𝛿</m:t>
                          </m:r>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
                            <m:dPr>
                              <m:ctrlPr>
                                <a:rPr lang="es-AR" sz="2200" i="1">
                                  <a:solidFill>
                                    <a:srgbClr val="000000"/>
                                  </a:solidFill>
                                  <a:latin typeface="Cambria Math" panose="02040503050406030204" pitchFamily="18" charset="0"/>
                                </a:rPr>
                              </m:ctrlPr>
                            </m:dPr>
                            <m:e>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1</m:t>
                                  </m:r>
                                </m:sub>
                              </m:sSub>
                            </m:e>
                          </m:d>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𝑝</m:t>
                              </m:r>
                            </m:e>
                            <m:sub>
                              <m:r>
                                <a:rPr lang="es-AR" sz="2200" i="1">
                                  <a:solidFill>
                                    <a:srgbClr val="000000"/>
                                  </a:solidFill>
                                  <a:latin typeface="Cambria Math" panose="02040503050406030204" pitchFamily="18" charset="0"/>
                                </a:rPr>
                                <m:t>1</m:t>
                              </m:r>
                            </m:sub>
                          </m:sSub>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𝑝</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 </m:t>
                          </m:r>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 ℓ 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 </m:t>
                          </m:r>
                          <m:r>
                            <a:rPr lang="es-AR" sz="2200" i="1">
                              <a:solidFill>
                                <a:srgbClr val="000000"/>
                              </a:solidFill>
                              <a:latin typeface="Cambria Math" panose="02040503050406030204" pitchFamily="18" charset="0"/>
                            </a:rPr>
                            <m:t>𝑠𝑒𝑛</m:t>
                          </m:r>
                          <m:r>
                            <a:rPr lang="es-AR" sz="2200" i="1">
                              <a:solidFill>
                                <a:srgbClr val="000000"/>
                              </a:solidFill>
                              <a:latin typeface="Cambria Math" panose="02040503050406030204" pitchFamily="18" charset="0"/>
                            </a:rPr>
                            <m:t>(</m:t>
                          </m:r>
                          <m:r>
                            <a:rPr lang="es-AR" sz="2200" i="1">
                              <a:solidFill>
                                <a:srgbClr val="000000"/>
                              </a:solidFill>
                              <a:latin typeface="Cambria Math" panose="02040503050406030204" pitchFamily="18" charset="0"/>
                            </a:rPr>
                            <m:t>𝑖</m:t>
                          </m:r>
                          <m:r>
                            <a:rPr lang="es-AR" sz="2200" i="1">
                              <a:solidFill>
                                <a:srgbClr val="000000"/>
                              </a:solidFill>
                              <a:latin typeface="Cambria Math" panose="02040503050406030204" pitchFamily="18" charset="0"/>
                            </a:rPr>
                            <m:t>)</m:t>
                          </m:r>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r>
                            <a:rPr lang="es-AR" sz="2200" i="1">
                              <a:solidFill>
                                <a:srgbClr val="000000"/>
                              </a:solidFill>
                              <a:latin typeface="Cambria Math" panose="02040503050406030204" pitchFamily="18" charset="0"/>
                            </a:rPr>
                            <m:t>𝑝</m:t>
                          </m:r>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r>
                            <a:rPr lang="es-AR" sz="2200" i="1">
                              <a:solidFill>
                                <a:srgbClr val="000000"/>
                              </a:solidFill>
                              <a:latin typeface="Cambria Math" panose="02040503050406030204" pitchFamily="18" charset="0"/>
                            </a:rPr>
                            <m:t>)</m:t>
                          </m:r>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𝐹</m:t>
                              </m:r>
                            </m:e>
                            <m:sub>
                              <m:r>
                                <a:rPr lang="es-AR" sz="2200" i="1">
                                  <a:solidFill>
                                    <a:srgbClr val="000000"/>
                                  </a:solidFill>
                                  <a:latin typeface="Cambria Math" panose="02040503050406030204" pitchFamily="18" charset="0"/>
                                </a:rPr>
                                <m:t>𝑟</m:t>
                              </m:r>
                            </m:sub>
                          </m:sSub>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oMath>
                  </m:oMathPara>
                </a14:m>
                <a:br>
                  <a:rPr lang="es-AR" i="1" dirty="0">
                    <a:solidFill>
                      <a:srgbClr val="000000"/>
                    </a:solidFill>
                    <a:latin typeface="Cambria Math" panose="02040503050406030204" pitchFamily="18" charset="0"/>
                  </a:rPr>
                </a:br>
                <a:endParaRPr lang="es-AR" dirty="0"/>
              </a:p>
            </p:txBody>
          </p:sp>
        </mc:Choice>
        <mc:Fallback xmlns="">
          <p:sp>
            <p:nvSpPr>
              <p:cNvPr id="180234" name="Object 10">
                <a:extLst>
                  <a:ext uri="{FF2B5EF4-FFF2-40B4-BE49-F238E27FC236}">
                    <a16:creationId xmlns:a16="http://schemas.microsoft.com/office/drawing/2014/main" id="{1A7266E7-0E25-07CB-4280-913505DB5055}"/>
                  </a:ext>
                </a:extLst>
              </p:cNvPr>
              <p:cNvSpPr txBox="1">
                <a:spLocks noRot="1" noChangeAspect="1" noMove="1" noResize="1" noEditPoints="1" noAdjustHandles="1" noChangeArrowheads="1" noChangeShapeType="1" noTextEdit="1"/>
              </p:cNvSpPr>
              <p:nvPr/>
            </p:nvSpPr>
            <p:spPr bwMode="auto">
              <a:xfrm>
                <a:off x="404526" y="3042610"/>
                <a:ext cx="9435889" cy="887211"/>
              </a:xfrm>
              <a:prstGeom prst="rect">
                <a:avLst/>
              </a:prstGeom>
              <a:blipFill>
                <a:blip r:embed="rId6"/>
                <a:stretch>
                  <a:fillRect/>
                </a:stretch>
              </a:blipFill>
            </p:spPr>
            <p:txBody>
              <a:bodyPr/>
              <a:lstStyle/>
              <a:p>
                <a:r>
                  <a:rPr lang="es-AR">
                    <a:noFill/>
                  </a:rPr>
                  <a:t> </a:t>
                </a:r>
              </a:p>
            </p:txBody>
          </p:sp>
        </mc:Fallback>
      </mc:AlternateContent>
      <p:sp>
        <p:nvSpPr>
          <p:cNvPr id="180240" name="Rectangle 16">
            <a:extLst>
              <a:ext uri="{FF2B5EF4-FFF2-40B4-BE49-F238E27FC236}">
                <a16:creationId xmlns:a16="http://schemas.microsoft.com/office/drawing/2014/main" id="{B9FEE14F-FC4D-5025-FC37-CFFD23CB72C0}"/>
              </a:ext>
            </a:extLst>
          </p:cNvPr>
          <p:cNvSpPr>
            <a:spLocks noChangeArrowheads="1"/>
          </p:cNvSpPr>
          <p:nvPr/>
        </p:nvSpPr>
        <p:spPr bwMode="auto">
          <a:xfrm>
            <a:off x="4894263" y="3765958"/>
            <a:ext cx="2584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1200">
                <a:cs typeface="Times New Roman" panose="02020603050405020304" pitchFamily="18" charset="0"/>
              </a:rPr>
              <a:t>, </a:t>
            </a:r>
            <a:endParaRPr lang="es-AR" altLang="es-AR"/>
          </a:p>
        </p:txBody>
      </p:sp>
      <p:sp>
        <p:nvSpPr>
          <p:cNvPr id="180241" name="Rectangle 17">
            <a:extLst>
              <a:ext uri="{FF2B5EF4-FFF2-40B4-BE49-F238E27FC236}">
                <a16:creationId xmlns:a16="http://schemas.microsoft.com/office/drawing/2014/main" id="{5C837646-5077-7E3E-918E-6CE9837575A0}"/>
              </a:ext>
            </a:extLst>
          </p:cNvPr>
          <p:cNvSpPr>
            <a:spLocks noChangeArrowheads="1"/>
          </p:cNvSpPr>
          <p:nvPr/>
        </p:nvSpPr>
        <p:spPr bwMode="auto">
          <a:xfrm>
            <a:off x="209127" y="2587407"/>
            <a:ext cx="56467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Dividiendo por </a:t>
            </a:r>
            <a:r>
              <a:rPr lang="es-AR" altLang="es-AR" sz="2400" dirty="0">
                <a:solidFill>
                  <a:srgbClr val="3333CC"/>
                </a:solidFill>
                <a:sym typeface="Symbol" panose="05050102010706020507" pitchFamily="18" charset="2"/>
              </a:rPr>
              <a:t></a:t>
            </a:r>
            <a:r>
              <a:rPr lang="es-AR" altLang="es-AR" sz="2400" baseline="-25000" dirty="0">
                <a:solidFill>
                  <a:srgbClr val="3333CC"/>
                </a:solidFill>
                <a:sym typeface="Symbol" panose="05050102010706020507" pitchFamily="18" charset="2"/>
              </a:rPr>
              <a:t>2</a:t>
            </a:r>
            <a:r>
              <a:rPr lang="es-AR" altLang="es-AR" sz="2400" dirty="0">
                <a:solidFill>
                  <a:srgbClr val="3333CC"/>
                </a:solidFill>
                <a:sym typeface="Symbol" panose="05050102010706020507" pitchFamily="18" charset="2"/>
              </a:rPr>
              <a:t> y remplazando Q = U</a:t>
            </a:r>
            <a:r>
              <a:rPr lang="es-AR" altLang="es-AR" sz="2400" baseline="-25000" dirty="0">
                <a:solidFill>
                  <a:srgbClr val="3333CC"/>
                </a:solidFill>
                <a:sym typeface="Symbol" panose="05050102010706020507" pitchFamily="18" charset="2"/>
              </a:rPr>
              <a:t>2</a:t>
            </a:r>
            <a:r>
              <a:rPr lang="es-AR" altLang="es-AR" sz="2400" dirty="0">
                <a:solidFill>
                  <a:srgbClr val="3333CC"/>
                </a:solidFill>
                <a:sym typeface="Symbol" panose="05050102010706020507" pitchFamily="18" charset="2"/>
              </a:rPr>
              <a:t></a:t>
            </a:r>
            <a:r>
              <a:rPr lang="es-AR" altLang="es-AR" sz="2400" baseline="-25000" dirty="0">
                <a:solidFill>
                  <a:srgbClr val="3333CC"/>
                </a:solidFill>
                <a:sym typeface="Symbol" panose="05050102010706020507" pitchFamily="18" charset="2"/>
              </a:rPr>
              <a:t>2</a:t>
            </a:r>
            <a:r>
              <a:rPr lang="es-ES" altLang="es-AR" dirty="0"/>
              <a:t> </a:t>
            </a:r>
          </a:p>
        </p:txBody>
      </p:sp>
      <p:sp>
        <p:nvSpPr>
          <p:cNvPr id="180243" name="Rectangle 19">
            <a:extLst>
              <a:ext uri="{FF2B5EF4-FFF2-40B4-BE49-F238E27FC236}">
                <a16:creationId xmlns:a16="http://schemas.microsoft.com/office/drawing/2014/main" id="{545534EE-E4BB-8C70-1406-B7419465BF89}"/>
              </a:ext>
            </a:extLst>
          </p:cNvPr>
          <p:cNvSpPr>
            <a:spLocks noChangeArrowheads="1"/>
          </p:cNvSpPr>
          <p:nvPr/>
        </p:nvSpPr>
        <p:spPr bwMode="auto">
          <a:xfrm>
            <a:off x="1524001" y="29538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mc:AlternateContent xmlns:mc="http://schemas.openxmlformats.org/markup-compatibility/2006" xmlns:a14="http://schemas.microsoft.com/office/drawing/2010/main">
        <mc:Choice Requires="a14">
          <p:sp>
            <p:nvSpPr>
              <p:cNvPr id="180242" name="Object 18">
                <a:extLst>
                  <a:ext uri="{FF2B5EF4-FFF2-40B4-BE49-F238E27FC236}">
                    <a16:creationId xmlns:a16="http://schemas.microsoft.com/office/drawing/2014/main" id="{14D4D782-AF2A-3DD9-5DC6-21A6EAC1EF62}"/>
                  </a:ext>
                </a:extLst>
              </p:cNvPr>
              <p:cNvSpPr txBox="1"/>
              <p:nvPr/>
            </p:nvSpPr>
            <p:spPr bwMode="auto">
              <a:xfrm>
                <a:off x="191216" y="4669050"/>
                <a:ext cx="8316913" cy="1296988"/>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f>
                        <m:fPr>
                          <m:ctrlPr>
                            <a:rPr lang="es-AR" sz="2200" i="1">
                              <a:solidFill>
                                <a:srgbClr val="000000"/>
                              </a:solidFill>
                              <a:latin typeface="Cambria Math" panose="02040503050406030204" pitchFamily="18" charset="0"/>
                            </a:rPr>
                          </m:ctrlPr>
                        </m:fPr>
                        <m:num>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 </m:t>
                          </m:r>
                          <m:d>
                            <m:dPr>
                              <m:ctrlPr>
                                <a:rPr lang="es-AR" sz="2200" i="1">
                                  <a:solidFill>
                                    <a:srgbClr val="000000"/>
                                  </a:solidFill>
                                  <a:latin typeface="Cambria Math" panose="02040503050406030204" pitchFamily="18" charset="0"/>
                                </a:rPr>
                              </m:ctrlPr>
                            </m:dPr>
                            <m:e>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1</m:t>
                                  </m:r>
                                </m:sub>
                              </m:sSub>
                            </m:e>
                          </m:d>
                        </m:num>
                        <m:den>
                          <m:r>
                            <a:rPr lang="es-AR" sz="2200" i="1">
                              <a:solidFill>
                                <a:srgbClr val="000000"/>
                              </a:solidFill>
                              <a:latin typeface="Cambria Math" panose="02040503050406030204" pitchFamily="18" charset="0"/>
                            </a:rPr>
                            <m:t>𝑔</m:t>
                          </m:r>
                          <m:r>
                            <a:rPr lang="es-AR" sz="2200" i="1">
                              <a:solidFill>
                                <a:srgbClr val="000000"/>
                              </a:solidFill>
                              <a:latin typeface="Cambria Math" panose="02040503050406030204" pitchFamily="18" charset="0"/>
                            </a:rPr>
                            <m:t> </m:t>
                          </m:r>
                        </m:den>
                      </m:f>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𝑝</m:t>
                              </m:r>
                            </m:e>
                            <m:sub>
                              <m:r>
                                <a:rPr lang="es-AR" sz="2200" i="1">
                                  <a:solidFill>
                                    <a:srgbClr val="000000"/>
                                  </a:solidFill>
                                  <a:latin typeface="Cambria Math" panose="02040503050406030204" pitchFamily="18" charset="0"/>
                                </a:rPr>
                                <m:t>1</m:t>
                              </m:r>
                            </m:sub>
                          </m:sSub>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𝑝</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  </m:t>
                          </m:r>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m:t>
                          </m:r>
                        </m:den>
                      </m:f>
                      <m:r>
                        <a:rPr lang="es-AR" sz="2200" i="1">
                          <a:solidFill>
                            <a:srgbClr val="000000"/>
                          </a:solidFill>
                          <a:latin typeface="Cambria Math" panose="02040503050406030204" pitchFamily="18" charset="0"/>
                        </a:rPr>
                        <m:t>−</m:t>
                      </m:r>
                      <m:d>
                        <m:dPr>
                          <m:ctrlPr>
                            <a:rPr lang="es-AR" sz="2200" i="1">
                              <a:solidFill>
                                <a:srgbClr val="000000"/>
                              </a:solidFill>
                              <a:latin typeface="Cambria Math" panose="02040503050406030204" pitchFamily="18" charset="0"/>
                            </a:rPr>
                          </m:ctrlPr>
                        </m:dPr>
                        <m:e>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𝑧</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𝑧</m:t>
                              </m:r>
                            </m:e>
                            <m:sub>
                              <m:r>
                                <a:rPr lang="es-AR" sz="2200" i="1">
                                  <a:solidFill>
                                    <a:srgbClr val="000000"/>
                                  </a:solidFill>
                                  <a:latin typeface="Cambria Math" panose="02040503050406030204" pitchFamily="18" charset="0"/>
                                </a:rPr>
                                <m:t>1</m:t>
                              </m:r>
                            </m:sub>
                          </m:sSub>
                        </m:e>
                      </m:d>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r>
                            <a:rPr lang="es-AR" sz="2200" i="1">
                              <a:solidFill>
                                <a:srgbClr val="000000"/>
                              </a:solidFill>
                              <a:latin typeface="Cambria Math" panose="02040503050406030204" pitchFamily="18" charset="0"/>
                            </a:rPr>
                            <m:t>𝑝</m:t>
                          </m:r>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m:t>
                          </m:r>
                        </m:den>
                      </m:f>
                      <m:r>
                        <a:rPr lang="es-AR" sz="2200" i="1">
                          <a:solidFill>
                            <a:srgbClr val="000000"/>
                          </a:solidFill>
                          <a:latin typeface="Cambria Math" panose="02040503050406030204" pitchFamily="18" charset="0"/>
                        </a:rPr>
                        <m:t>(1−</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num>
                        <m:den>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r>
                        <a:rPr lang="es-AR" sz="2200" i="1">
                          <a:solidFill>
                            <a:srgbClr val="000000"/>
                          </a:solidFill>
                          <a:latin typeface="Cambria Math" panose="02040503050406030204" pitchFamily="18" charset="0"/>
                        </a:rPr>
                        <m:t>)−</m:t>
                      </m:r>
                      <m:limLow>
                        <m:limLowPr>
                          <m:ctrlPr>
                            <a:rPr lang="es-AR" sz="2200" i="1">
                              <a:solidFill>
                                <a:srgbClr val="000000"/>
                              </a:solidFill>
                              <a:latin typeface="Cambria Math" panose="02040503050406030204" pitchFamily="18" charset="0"/>
                            </a:rPr>
                          </m:ctrlPr>
                        </m:limLowPr>
                        <m:e>
                          <m:groupChr>
                            <m:groupChrPr>
                              <m:chr m:val="⏟"/>
                              <m:ctrlPr>
                                <a:rPr lang="es-AR" sz="2200" i="1">
                                  <a:solidFill>
                                    <a:srgbClr val="000000"/>
                                  </a:solidFill>
                                  <a:latin typeface="Cambria Math" panose="02040503050406030204" pitchFamily="18" charset="0"/>
                                </a:rPr>
                              </m:ctrlPr>
                            </m:groupChrPr>
                            <m:e>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𝐹</m:t>
                                      </m:r>
                                    </m:e>
                                    <m:sub>
                                      <m:r>
                                        <a:rPr lang="es-AR" sz="2200" i="1">
                                          <a:solidFill>
                                            <a:srgbClr val="000000"/>
                                          </a:solidFill>
                                          <a:latin typeface="Cambria Math" panose="02040503050406030204" pitchFamily="18" charset="0"/>
                                        </a:rPr>
                                        <m:t>𝑟</m:t>
                                      </m:r>
                                    </m:sub>
                                  </m:sSub>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e>
                          </m:groupChr>
                        </m:e>
                        <m:li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𝐹</m:t>
                              </m:r>
                            </m:e>
                            <m:sub>
                              <m:r>
                                <a:rPr lang="es-AR" sz="2200" i="1">
                                  <a:solidFill>
                                    <a:srgbClr val="000000"/>
                                  </a:solidFill>
                                  <a:latin typeface="Cambria Math" panose="02040503050406030204" pitchFamily="18" charset="0"/>
                                </a:rPr>
                                <m:t>𝑟</m:t>
                              </m:r>
                            </m:sub>
                          </m:sSub>
                          <m:r>
                            <a:rPr lang="es-AR" sz="2200" i="1">
                              <a:solidFill>
                                <a:srgbClr val="000000"/>
                              </a:solidFill>
                              <a:latin typeface="Cambria Math" panose="02040503050406030204" pitchFamily="18" charset="0"/>
                            </a:rPr>
                            <m:t>´</m:t>
                          </m:r>
                        </m:lim>
                      </m:limLow>
                    </m:oMath>
                  </m:oMathPara>
                </a14:m>
                <a:endParaRPr lang="es-AR" sz="2200" dirty="0"/>
              </a:p>
            </p:txBody>
          </p:sp>
        </mc:Choice>
        <mc:Fallback xmlns="">
          <p:sp>
            <p:nvSpPr>
              <p:cNvPr id="180242" name="Object 18">
                <a:extLst>
                  <a:ext uri="{FF2B5EF4-FFF2-40B4-BE49-F238E27FC236}">
                    <a16:creationId xmlns:a16="http://schemas.microsoft.com/office/drawing/2014/main" id="{14D4D782-AF2A-3DD9-5DC6-21A6EAC1EF62}"/>
                  </a:ext>
                </a:extLst>
              </p:cNvPr>
              <p:cNvSpPr txBox="1">
                <a:spLocks noRot="1" noChangeAspect="1" noMove="1" noResize="1" noEditPoints="1" noAdjustHandles="1" noChangeArrowheads="1" noChangeShapeType="1" noTextEdit="1"/>
              </p:cNvSpPr>
              <p:nvPr/>
            </p:nvSpPr>
            <p:spPr bwMode="auto">
              <a:xfrm>
                <a:off x="191216" y="4669050"/>
                <a:ext cx="8316913" cy="1296988"/>
              </a:xfrm>
              <a:prstGeom prst="rect">
                <a:avLst/>
              </a:prstGeom>
              <a:blipFill>
                <a:blip r:embed="rId7"/>
                <a:stretch>
                  <a:fillRect/>
                </a:stretch>
              </a:blipFill>
            </p:spPr>
            <p:txBody>
              <a:bodyPr/>
              <a:lstStyle/>
              <a:p>
                <a:r>
                  <a:rPr lang="es-AR">
                    <a:noFill/>
                  </a:rPr>
                  <a:t> </a:t>
                </a:r>
              </a:p>
            </p:txBody>
          </p:sp>
        </mc:Fallback>
      </mc:AlternateContent>
      <p:sp>
        <p:nvSpPr>
          <p:cNvPr id="180245" name="Rectangle 21">
            <a:extLst>
              <a:ext uri="{FF2B5EF4-FFF2-40B4-BE49-F238E27FC236}">
                <a16:creationId xmlns:a16="http://schemas.microsoft.com/office/drawing/2014/main" id="{E1D87230-A96A-4648-D962-4ABF3FFF4482}"/>
              </a:ext>
            </a:extLst>
          </p:cNvPr>
          <p:cNvSpPr>
            <a:spLocks noChangeArrowheads="1"/>
          </p:cNvSpPr>
          <p:nvPr/>
        </p:nvSpPr>
        <p:spPr bwMode="auto">
          <a:xfrm>
            <a:off x="1524001" y="30395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mc:AlternateContent xmlns:mc="http://schemas.openxmlformats.org/markup-compatibility/2006" xmlns:a14="http://schemas.microsoft.com/office/drawing/2010/main">
        <mc:Choice Requires="a14">
          <p:sp>
            <p:nvSpPr>
              <p:cNvPr id="180244" name="Object 20">
                <a:extLst>
                  <a:ext uri="{FF2B5EF4-FFF2-40B4-BE49-F238E27FC236}">
                    <a16:creationId xmlns:a16="http://schemas.microsoft.com/office/drawing/2014/main" id="{C8CCCF34-BC86-7EB2-9F41-E82092323A36}"/>
                  </a:ext>
                </a:extLst>
              </p:cNvPr>
              <p:cNvSpPr txBox="1"/>
              <p:nvPr/>
            </p:nvSpPr>
            <p:spPr bwMode="auto">
              <a:xfrm>
                <a:off x="4314518" y="5872537"/>
                <a:ext cx="7634287" cy="87312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f>
                        <m:fPr>
                          <m:ctrlPr>
                            <a:rPr lang="es-AR" sz="2200" i="1">
                              <a:solidFill>
                                <a:srgbClr val="000000"/>
                              </a:solidFill>
                              <a:latin typeface="Cambria Math" panose="02040503050406030204" pitchFamily="18" charset="0"/>
                            </a:rPr>
                          </m:ctrlPr>
                        </m:fPr>
                        <m:num>
                          <m:r>
                            <a:rPr lang="es-AR" sz="2200" i="1">
                              <a:solidFill>
                                <a:srgbClr val="000000"/>
                              </a:solidFill>
                              <a:latin typeface="Cambria Math" panose="02040503050406030204" pitchFamily="18" charset="0"/>
                            </a:rPr>
                            <m:t> 2</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 </m:t>
                          </m:r>
                          <m:d>
                            <m:dPr>
                              <m:ctrlPr>
                                <a:rPr lang="es-AR" sz="2200" i="1">
                                  <a:solidFill>
                                    <a:srgbClr val="000000"/>
                                  </a:solidFill>
                                  <a:latin typeface="Cambria Math" panose="02040503050406030204" pitchFamily="18" charset="0"/>
                                </a:rPr>
                              </m:ctrlPr>
                            </m:dPr>
                            <m:e>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1</m:t>
                                  </m:r>
                                </m:sub>
                              </m:sSub>
                            </m:e>
                          </m:d>
                        </m:num>
                        <m:den>
                          <m:r>
                            <a:rPr lang="es-AR" sz="2200" i="1">
                              <a:solidFill>
                                <a:srgbClr val="000000"/>
                              </a:solidFill>
                              <a:latin typeface="Cambria Math" panose="02040503050406030204" pitchFamily="18" charset="0"/>
                            </a:rPr>
                            <m:t>2</m:t>
                          </m:r>
                          <m:r>
                            <a:rPr lang="es-AR" sz="2200" i="1">
                              <a:solidFill>
                                <a:srgbClr val="000000"/>
                              </a:solidFill>
                              <a:latin typeface="Cambria Math" panose="02040503050406030204" pitchFamily="18" charset="0"/>
                            </a:rPr>
                            <m:t>𝑔</m:t>
                          </m:r>
                          <m:r>
                            <a:rPr lang="es-AR" sz="2200" i="1">
                              <a:solidFill>
                                <a:srgbClr val="000000"/>
                              </a:solidFill>
                              <a:latin typeface="Cambria Math" panose="02040503050406030204" pitchFamily="18" charset="0"/>
                            </a:rPr>
                            <m:t> </m:t>
                          </m:r>
                        </m:den>
                      </m:f>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𝑝</m:t>
                              </m:r>
                            </m:e>
                            <m:sub>
                              <m:r>
                                <a:rPr lang="es-AR" sz="2200" i="1">
                                  <a:solidFill>
                                    <a:srgbClr val="000000"/>
                                  </a:solidFill>
                                  <a:latin typeface="Cambria Math" panose="02040503050406030204" pitchFamily="18" charset="0"/>
                                </a:rPr>
                                <m:t>1</m:t>
                              </m:r>
                            </m:sub>
                          </m:sSub>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𝑝</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  </m:t>
                          </m:r>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m:t>
                          </m:r>
                        </m:den>
                      </m:f>
                      <m:r>
                        <a:rPr lang="es-AR" sz="2200" i="1">
                          <a:solidFill>
                            <a:srgbClr val="000000"/>
                          </a:solidFill>
                          <a:latin typeface="Cambria Math" panose="02040503050406030204" pitchFamily="18" charset="0"/>
                        </a:rPr>
                        <m:t>−</m:t>
                      </m:r>
                      <m:d>
                        <m:dPr>
                          <m:ctrlPr>
                            <a:rPr lang="es-AR" sz="2200" i="1">
                              <a:solidFill>
                                <a:srgbClr val="000000"/>
                              </a:solidFill>
                              <a:latin typeface="Cambria Math" panose="02040503050406030204" pitchFamily="18" charset="0"/>
                            </a:rPr>
                          </m:ctrlPr>
                        </m:dPr>
                        <m:e>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𝑧</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𝑧</m:t>
                              </m:r>
                            </m:e>
                            <m:sub>
                              <m:r>
                                <a:rPr lang="es-AR" sz="2200" i="1">
                                  <a:solidFill>
                                    <a:srgbClr val="000000"/>
                                  </a:solidFill>
                                  <a:latin typeface="Cambria Math" panose="02040503050406030204" pitchFamily="18" charset="0"/>
                                </a:rPr>
                                <m:t>1</m:t>
                              </m:r>
                            </m:sub>
                          </m:sSub>
                        </m:e>
                      </m:d>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r>
                            <a:rPr lang="es-AR" sz="2200" i="1">
                              <a:solidFill>
                                <a:srgbClr val="000000"/>
                              </a:solidFill>
                              <a:latin typeface="Cambria Math" panose="02040503050406030204" pitchFamily="18" charset="0"/>
                            </a:rPr>
                            <m:t>𝑝</m:t>
                          </m:r>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m:t>
                          </m:r>
                        </m:den>
                      </m:f>
                      <m:r>
                        <a:rPr lang="es-AR" sz="2200" i="1">
                          <a:solidFill>
                            <a:srgbClr val="000000"/>
                          </a:solidFill>
                          <a:latin typeface="Cambria Math" panose="02040503050406030204" pitchFamily="18" charset="0"/>
                        </a:rPr>
                        <m:t>(1−</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num>
                        <m:den>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𝐹</m:t>
                          </m:r>
                        </m:e>
                        <m:sub>
                          <m:r>
                            <a:rPr lang="es-AR" sz="2200" i="1">
                              <a:solidFill>
                                <a:srgbClr val="000000"/>
                              </a:solidFill>
                              <a:latin typeface="Cambria Math" panose="02040503050406030204" pitchFamily="18" charset="0"/>
                            </a:rPr>
                            <m:t>𝑟</m:t>
                          </m:r>
                        </m:sub>
                      </m:sSub>
                      <m:r>
                        <a:rPr lang="es-AR" sz="2200" i="1">
                          <a:solidFill>
                            <a:srgbClr val="000000"/>
                          </a:solidFill>
                          <a:latin typeface="Cambria Math" panose="02040503050406030204" pitchFamily="18" charset="0"/>
                        </a:rPr>
                        <m:t>′</m:t>
                      </m:r>
                    </m:oMath>
                  </m:oMathPara>
                </a14:m>
                <a:endParaRPr lang="es-AR" sz="2200" dirty="0"/>
              </a:p>
            </p:txBody>
          </p:sp>
        </mc:Choice>
        <mc:Fallback xmlns="">
          <p:sp>
            <p:nvSpPr>
              <p:cNvPr id="180244" name="Object 20">
                <a:extLst>
                  <a:ext uri="{FF2B5EF4-FFF2-40B4-BE49-F238E27FC236}">
                    <a16:creationId xmlns:a16="http://schemas.microsoft.com/office/drawing/2014/main" id="{C8CCCF34-BC86-7EB2-9F41-E82092323A36}"/>
                  </a:ext>
                </a:extLst>
              </p:cNvPr>
              <p:cNvSpPr txBox="1">
                <a:spLocks noRot="1" noChangeAspect="1" noMove="1" noResize="1" noEditPoints="1" noAdjustHandles="1" noChangeArrowheads="1" noChangeShapeType="1" noTextEdit="1"/>
              </p:cNvSpPr>
              <p:nvPr/>
            </p:nvSpPr>
            <p:spPr bwMode="auto">
              <a:xfrm>
                <a:off x="4314518" y="5872537"/>
                <a:ext cx="7634287" cy="873125"/>
              </a:xfrm>
              <a:prstGeom prst="rect">
                <a:avLst/>
              </a:prstGeom>
              <a:blipFill>
                <a:blip r:embed="rId8"/>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 name="Object 19">
                <a:extLst>
                  <a:ext uri="{FF2B5EF4-FFF2-40B4-BE49-F238E27FC236}">
                    <a16:creationId xmlns:a16="http://schemas.microsoft.com/office/drawing/2014/main" id="{F608E684-685B-7EBF-9AAC-7AB607EE6A3D}"/>
                  </a:ext>
                </a:extLst>
              </p:cNvPr>
              <p:cNvSpPr txBox="1"/>
              <p:nvPr/>
            </p:nvSpPr>
            <p:spPr bwMode="auto">
              <a:xfrm>
                <a:off x="320975" y="113073"/>
                <a:ext cx="2016125" cy="59170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𝐸</m:t>
                          </m:r>
                        </m:e>
                        <m:sub>
                          <m:r>
                            <a:rPr lang="es-AR" sz="2200" i="1">
                              <a:solidFill>
                                <a:srgbClr val="000000"/>
                              </a:solidFill>
                              <a:latin typeface="Cambria Math" panose="02040503050406030204" pitchFamily="18" charset="0"/>
                            </a:rPr>
                            <m:t>1</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𝑝</m:t>
                          </m:r>
                        </m:e>
                        <m:sub>
                          <m:r>
                            <a:rPr lang="es-AR" sz="2200" i="1">
                              <a:solidFill>
                                <a:srgbClr val="000000"/>
                              </a:solidFill>
                              <a:latin typeface="Cambria Math" panose="02040503050406030204" pitchFamily="18" charset="0"/>
                            </a:rPr>
                            <m:t>1</m:t>
                          </m:r>
                        </m:sub>
                      </m:sSub>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oMath>
                  </m:oMathPara>
                </a14:m>
                <a:br>
                  <a:rPr lang="es-AR" sz="2200" i="1" dirty="0">
                    <a:solidFill>
                      <a:srgbClr val="000000"/>
                    </a:solidFill>
                    <a:latin typeface="Cambria Math" panose="02040503050406030204" pitchFamily="18" charset="0"/>
                  </a:rPr>
                </a:br>
                <a:endParaRPr lang="es-AR" sz="2200" dirty="0"/>
              </a:p>
            </p:txBody>
          </p:sp>
        </mc:Choice>
        <mc:Fallback xmlns="">
          <p:sp>
            <p:nvSpPr>
              <p:cNvPr id="2" name="Object 19">
                <a:extLst>
                  <a:ext uri="{FF2B5EF4-FFF2-40B4-BE49-F238E27FC236}">
                    <a16:creationId xmlns:a16="http://schemas.microsoft.com/office/drawing/2014/main" id="{F608E684-685B-7EBF-9AAC-7AB607EE6A3D}"/>
                  </a:ext>
                </a:extLst>
              </p:cNvPr>
              <p:cNvSpPr txBox="1">
                <a:spLocks noRot="1" noChangeAspect="1" noMove="1" noResize="1" noEditPoints="1" noAdjustHandles="1" noChangeArrowheads="1" noChangeShapeType="1" noTextEdit="1"/>
              </p:cNvSpPr>
              <p:nvPr/>
            </p:nvSpPr>
            <p:spPr bwMode="auto">
              <a:xfrm>
                <a:off x="320975" y="113073"/>
                <a:ext cx="2016125" cy="591705"/>
              </a:xfrm>
              <a:prstGeom prst="rect">
                <a:avLst/>
              </a:prstGeom>
              <a:blipFill>
                <a:blip r:embed="rId9"/>
                <a:stretch>
                  <a:fillRect l="-303"/>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 name="Object 17">
                <a:extLst>
                  <a:ext uri="{FF2B5EF4-FFF2-40B4-BE49-F238E27FC236}">
                    <a16:creationId xmlns:a16="http://schemas.microsoft.com/office/drawing/2014/main" id="{9287DCF4-CDE3-A1C4-68DF-155C0EC54236}"/>
                  </a:ext>
                </a:extLst>
              </p:cNvPr>
              <p:cNvSpPr txBox="1"/>
              <p:nvPr/>
            </p:nvSpPr>
            <p:spPr bwMode="auto">
              <a:xfrm>
                <a:off x="352397" y="1367406"/>
                <a:ext cx="4744996" cy="765175"/>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s-AR" sz="2200" i="1" smtClean="0">
                          <a:solidFill>
                            <a:srgbClr val="000000"/>
                          </a:solidFill>
                          <a:latin typeface="Cambria Math" panose="02040503050406030204" pitchFamily="18" charset="0"/>
                        </a:rPr>
                        <m:t>𝐹</m:t>
                      </m:r>
                      <m:r>
                        <a:rPr lang="es-AR" sz="2200" i="1" smtClean="0">
                          <a:solidFill>
                            <a:srgbClr val="000000"/>
                          </a:solidFill>
                          <a:latin typeface="Cambria Math" panose="02040503050406030204" pitchFamily="18" charset="0"/>
                        </a:rPr>
                        <m:t> =</m:t>
                      </m:r>
                      <m:f>
                        <m:fPr>
                          <m:ctrlPr>
                            <a:rPr lang="es-AR" sz="2200" i="1">
                              <a:solidFill>
                                <a:srgbClr val="000000"/>
                              </a:solidFill>
                              <a:latin typeface="Cambria Math" panose="02040503050406030204" pitchFamily="18" charset="0"/>
                            </a:rPr>
                          </m:ctrlPr>
                        </m:fPr>
                        <m:num>
                          <m:r>
                            <a:rPr lang="es-AR" sz="2200" i="1">
                              <a:solidFill>
                                <a:srgbClr val="000000"/>
                              </a:solidFill>
                              <a:latin typeface="Cambria Math" panose="02040503050406030204" pitchFamily="18" charset="0"/>
                            </a:rPr>
                            <m:t>𝑚</m:t>
                          </m:r>
                        </m:num>
                        <m:den>
                          <m:r>
                            <a:rPr lang="es-AR" sz="2200" i="1">
                              <a:solidFill>
                                <a:srgbClr val="000000"/>
                              </a:solidFill>
                              <a:latin typeface="Cambria Math" panose="02040503050406030204" pitchFamily="18" charset="0"/>
                            </a:rPr>
                            <m:t>𝑑𝑡</m:t>
                          </m:r>
                        </m:den>
                      </m:f>
                      <m:r>
                        <a:rPr lang="es-AR" sz="2200" i="1">
                          <a:solidFill>
                            <a:srgbClr val="000000"/>
                          </a:solidFill>
                          <a:latin typeface="Cambria Math" panose="02040503050406030204" pitchFamily="18" charset="0"/>
                        </a:rPr>
                        <m:t> </m:t>
                      </m:r>
                      <m:r>
                        <a:rPr lang="es-AR" sz="2200" i="1">
                          <a:solidFill>
                            <a:srgbClr val="000000"/>
                          </a:solidFill>
                          <a:latin typeface="Cambria Math" panose="02040503050406030204" pitchFamily="18" charset="0"/>
                        </a:rPr>
                        <m:t>𝑑𝑢</m:t>
                      </m:r>
                      <m:r>
                        <a:rPr lang="es-ES" sz="2200" b="0" i="1" smtClean="0">
                          <a:solidFill>
                            <a:srgbClr val="000000"/>
                          </a:solidFill>
                          <a:latin typeface="Cambria Math" panose="02040503050406030204" pitchFamily="18" charset="0"/>
                        </a:rPr>
                        <m:t>=2° </m:t>
                      </m:r>
                      <m:r>
                        <a:rPr lang="es-ES" sz="2200" b="0" i="1" smtClean="0">
                          <a:solidFill>
                            <a:srgbClr val="000000"/>
                          </a:solidFill>
                          <a:latin typeface="Cambria Math" panose="02040503050406030204" pitchFamily="18" charset="0"/>
                        </a:rPr>
                        <m:t>𝑝𝑟𝑖𝑛𝑐𝑖𝑝𝑖𝑜</m:t>
                      </m:r>
                      <m:r>
                        <a:rPr lang="es-ES" sz="2200" b="0" i="1" smtClean="0">
                          <a:solidFill>
                            <a:srgbClr val="000000"/>
                          </a:solidFill>
                          <a:latin typeface="Cambria Math" panose="02040503050406030204" pitchFamily="18" charset="0"/>
                        </a:rPr>
                        <m:t> </m:t>
                      </m:r>
                      <m:r>
                        <a:rPr lang="es-ES" sz="2200" b="0" i="1" smtClean="0">
                          <a:solidFill>
                            <a:srgbClr val="000000"/>
                          </a:solidFill>
                          <a:latin typeface="Cambria Math" panose="02040503050406030204" pitchFamily="18" charset="0"/>
                        </a:rPr>
                        <m:t>𝑚𝑒𝑐</m:t>
                      </m:r>
                      <m:r>
                        <a:rPr lang="es-ES" sz="2200" b="0" i="1" smtClean="0">
                          <a:solidFill>
                            <a:srgbClr val="000000"/>
                          </a:solidFill>
                          <a:latin typeface="Cambria Math" panose="02040503050406030204" pitchFamily="18" charset="0"/>
                        </a:rPr>
                        <m:t>á</m:t>
                      </m:r>
                      <m:r>
                        <a:rPr lang="es-ES" sz="2200" b="0" i="1" smtClean="0">
                          <a:solidFill>
                            <a:srgbClr val="000000"/>
                          </a:solidFill>
                          <a:latin typeface="Cambria Math" panose="02040503050406030204" pitchFamily="18" charset="0"/>
                        </a:rPr>
                        <m:t>𝑛𝑖𝑐𝑎</m:t>
                      </m:r>
                    </m:oMath>
                  </m:oMathPara>
                </a14:m>
                <a:endParaRPr lang="es-AR" sz="2200" dirty="0"/>
              </a:p>
            </p:txBody>
          </p:sp>
        </mc:Choice>
        <mc:Fallback xmlns="">
          <p:sp>
            <p:nvSpPr>
              <p:cNvPr id="3" name="Object 17">
                <a:extLst>
                  <a:ext uri="{FF2B5EF4-FFF2-40B4-BE49-F238E27FC236}">
                    <a16:creationId xmlns:a16="http://schemas.microsoft.com/office/drawing/2014/main" id="{9287DCF4-CDE3-A1C4-68DF-155C0EC54236}"/>
                  </a:ext>
                </a:extLst>
              </p:cNvPr>
              <p:cNvSpPr txBox="1">
                <a:spLocks noRot="1" noChangeAspect="1" noMove="1" noResize="1" noEditPoints="1" noAdjustHandles="1" noChangeArrowheads="1" noChangeShapeType="1" noTextEdit="1"/>
              </p:cNvSpPr>
              <p:nvPr/>
            </p:nvSpPr>
            <p:spPr bwMode="auto">
              <a:xfrm>
                <a:off x="352397" y="1367406"/>
                <a:ext cx="4744996" cy="765175"/>
              </a:xfrm>
              <a:prstGeom prst="rect">
                <a:avLst/>
              </a:prstGeom>
              <a:blipFill>
                <a:blip r:embed="rId10"/>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5" name="Object 21">
                <a:extLst>
                  <a:ext uri="{FF2B5EF4-FFF2-40B4-BE49-F238E27FC236}">
                    <a16:creationId xmlns:a16="http://schemas.microsoft.com/office/drawing/2014/main" id="{147B9700-956A-7F6E-EE86-92D353ADCB0F}"/>
                  </a:ext>
                </a:extLst>
              </p:cNvPr>
              <p:cNvSpPr txBox="1"/>
              <p:nvPr/>
            </p:nvSpPr>
            <p:spPr bwMode="auto">
              <a:xfrm>
                <a:off x="5424334" y="127523"/>
                <a:ext cx="6408340" cy="48736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s-AR" sz="2200" i="1" smtClean="0">
                          <a:solidFill>
                            <a:srgbClr val="000000"/>
                          </a:solidFill>
                          <a:latin typeface="Cambria Math" panose="02040503050406030204" pitchFamily="18" charset="0"/>
                        </a:rPr>
                        <m:t>−</m:t>
                      </m:r>
                      <m:r>
                        <a:rPr lang="es-AR" sz="2200" i="1" smtClean="0">
                          <a:solidFill>
                            <a:srgbClr val="000000"/>
                          </a:solidFill>
                          <a:latin typeface="Cambria Math" panose="02040503050406030204" pitchFamily="18" charset="0"/>
                        </a:rPr>
                        <m:t>𝛾</m:t>
                      </m:r>
                      <m:r>
                        <a:rPr lang="es-AR" sz="2200" i="1" smtClean="0">
                          <a:solidFill>
                            <a:srgbClr val="000000"/>
                          </a:solidFill>
                          <a:latin typeface="Cambria Math" panose="02040503050406030204" pitchFamily="18" charset="0"/>
                        </a:rPr>
                        <m:t> ℓ 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 </m:t>
                      </m:r>
                      <m:r>
                        <a:rPr lang="es-AR" sz="2200" i="1">
                          <a:solidFill>
                            <a:srgbClr val="000000"/>
                          </a:solidFill>
                          <a:latin typeface="Cambria Math" panose="02040503050406030204" pitchFamily="18" charset="0"/>
                        </a:rPr>
                        <m:t>𝑠𝑒𝑛</m:t>
                      </m:r>
                      <m:d>
                        <m:dPr>
                          <m:ctrlPr>
                            <a:rPr lang="es-AR" sz="2200" i="1">
                              <a:solidFill>
                                <a:srgbClr val="000000"/>
                              </a:solidFill>
                              <a:latin typeface="Cambria Math" panose="02040503050406030204" pitchFamily="18" charset="0"/>
                            </a:rPr>
                          </m:ctrlPr>
                        </m:dPr>
                        <m:e>
                          <m:r>
                            <a:rPr lang="es-AR" sz="2200" i="1">
                              <a:solidFill>
                                <a:srgbClr val="000000"/>
                              </a:solidFill>
                              <a:latin typeface="Cambria Math" panose="02040503050406030204" pitchFamily="18" charset="0"/>
                            </a:rPr>
                            <m:t>𝑖</m:t>
                          </m:r>
                        </m:e>
                      </m:d>
                      <m:r>
                        <a:rPr lang="es-ES" sz="2200" b="0" i="1" smtClean="0">
                          <a:solidFill>
                            <a:srgbClr val="000000"/>
                          </a:solidFill>
                          <a:latin typeface="Cambria Math" panose="02040503050406030204" pitchFamily="18" charset="0"/>
                        </a:rPr>
                        <m:t>=</m:t>
                      </m:r>
                      <m:r>
                        <a:rPr lang="es-ES" sz="2200" b="0" i="1" smtClean="0">
                          <a:solidFill>
                            <a:srgbClr val="000000"/>
                          </a:solidFill>
                          <a:latin typeface="Cambria Math" panose="02040503050406030204" pitchFamily="18" charset="0"/>
                        </a:rPr>
                        <m:t>𝑝𝑒𝑠𝑜</m:t>
                      </m:r>
                      <m:r>
                        <a:rPr lang="es-ES" sz="2200" b="0" i="1" smtClean="0">
                          <a:solidFill>
                            <a:srgbClr val="000000"/>
                          </a:solidFill>
                          <a:latin typeface="Cambria Math" panose="02040503050406030204" pitchFamily="18" charset="0"/>
                        </a:rPr>
                        <m:t> </m:t>
                      </m:r>
                      <m:r>
                        <a:rPr lang="es-ES" sz="2200" b="0" i="1" smtClean="0">
                          <a:solidFill>
                            <a:srgbClr val="000000"/>
                          </a:solidFill>
                          <a:latin typeface="Cambria Math" panose="02040503050406030204" pitchFamily="18" charset="0"/>
                        </a:rPr>
                        <m:t>𝑒𝑛</m:t>
                      </m:r>
                      <m:r>
                        <a:rPr lang="es-ES" sz="2200" b="0" i="1" smtClean="0">
                          <a:solidFill>
                            <a:srgbClr val="000000"/>
                          </a:solidFill>
                          <a:latin typeface="Cambria Math" panose="02040503050406030204" pitchFamily="18" charset="0"/>
                        </a:rPr>
                        <m:t> </m:t>
                      </m:r>
                      <m:r>
                        <a:rPr lang="es-ES" sz="2200" b="0" i="1" smtClean="0">
                          <a:solidFill>
                            <a:srgbClr val="000000"/>
                          </a:solidFill>
                          <a:latin typeface="Cambria Math" panose="02040503050406030204" pitchFamily="18" charset="0"/>
                        </a:rPr>
                        <m:t>𝑑𝑖𝑟𝑒𝑐𝑐𝑖𝑜𝑛</m:t>
                      </m:r>
                      <m:r>
                        <a:rPr lang="es-ES" sz="2200" b="0" i="1" smtClean="0">
                          <a:solidFill>
                            <a:srgbClr val="000000"/>
                          </a:solidFill>
                          <a:latin typeface="Cambria Math" panose="02040503050406030204" pitchFamily="18" charset="0"/>
                        </a:rPr>
                        <m:t> </m:t>
                      </m:r>
                      <m:r>
                        <a:rPr lang="es-ES" sz="2200" b="0" i="1" smtClean="0">
                          <a:solidFill>
                            <a:srgbClr val="000000"/>
                          </a:solidFill>
                          <a:latin typeface="Cambria Math" panose="02040503050406030204" pitchFamily="18" charset="0"/>
                        </a:rPr>
                        <m:t>𝑚𝑜𝑣𝑖𝑚𝑖𝑒𝑛𝑡𝑜</m:t>
                      </m:r>
                      <m:r>
                        <a:rPr lang="es-ES" sz="2200" b="0" i="1" smtClean="0">
                          <a:solidFill>
                            <a:srgbClr val="000000"/>
                          </a:solidFill>
                          <a:latin typeface="Cambria Math" panose="02040503050406030204" pitchFamily="18" charset="0"/>
                        </a:rPr>
                        <m:t> </m:t>
                      </m:r>
                    </m:oMath>
                  </m:oMathPara>
                </a14:m>
                <a:endParaRPr lang="es-AR" sz="2200" dirty="0"/>
              </a:p>
            </p:txBody>
          </p:sp>
        </mc:Choice>
        <mc:Fallback xmlns="">
          <p:sp>
            <p:nvSpPr>
              <p:cNvPr id="5" name="Object 21">
                <a:extLst>
                  <a:ext uri="{FF2B5EF4-FFF2-40B4-BE49-F238E27FC236}">
                    <a16:creationId xmlns:a16="http://schemas.microsoft.com/office/drawing/2014/main" id="{147B9700-956A-7F6E-EE86-92D353ADCB0F}"/>
                  </a:ext>
                </a:extLst>
              </p:cNvPr>
              <p:cNvSpPr txBox="1">
                <a:spLocks noRot="1" noChangeAspect="1" noMove="1" noResize="1" noEditPoints="1" noAdjustHandles="1" noChangeArrowheads="1" noChangeShapeType="1" noTextEdit="1"/>
              </p:cNvSpPr>
              <p:nvPr/>
            </p:nvSpPr>
            <p:spPr bwMode="auto">
              <a:xfrm>
                <a:off x="5424334" y="127523"/>
                <a:ext cx="6408340" cy="487363"/>
              </a:xfrm>
              <a:prstGeom prst="rect">
                <a:avLst/>
              </a:prstGeom>
              <a:blipFill>
                <a:blip r:embed="rId11"/>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6" name="Object 23">
                <a:extLst>
                  <a:ext uri="{FF2B5EF4-FFF2-40B4-BE49-F238E27FC236}">
                    <a16:creationId xmlns:a16="http://schemas.microsoft.com/office/drawing/2014/main" id="{CE5D3EC5-7D87-80B6-9B0B-C3ADBE5F0B78}"/>
                  </a:ext>
                </a:extLst>
              </p:cNvPr>
              <p:cNvSpPr txBox="1"/>
              <p:nvPr/>
            </p:nvSpPr>
            <p:spPr bwMode="auto">
              <a:xfrm>
                <a:off x="5774605" y="633936"/>
                <a:ext cx="5999213" cy="5715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es-AR" sz="2200" i="1" smtClean="0">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𝐹</m:t>
                          </m:r>
                        </m:e>
                        <m:sub>
                          <m:r>
                            <a:rPr lang="es-AR" sz="2200" i="1">
                              <a:solidFill>
                                <a:srgbClr val="000000"/>
                              </a:solidFill>
                              <a:latin typeface="Cambria Math" panose="02040503050406030204" pitchFamily="18" charset="0"/>
                            </a:rPr>
                            <m:t>𝑐</m:t>
                          </m:r>
                        </m:sub>
                      </m:sSub>
                      <m:r>
                        <a:rPr lang="es-AR" sz="2200" i="1">
                          <a:solidFill>
                            <a:srgbClr val="000000"/>
                          </a:solidFill>
                          <a:latin typeface="Cambria Math" panose="02040503050406030204" pitchFamily="18" charset="0"/>
                        </a:rPr>
                        <m:t>=−</m:t>
                      </m:r>
                      <m:r>
                        <a:rPr lang="es-AR" sz="2200" i="1">
                          <a:solidFill>
                            <a:srgbClr val="000000"/>
                          </a:solidFill>
                          <a:latin typeface="Cambria Math" panose="02040503050406030204" pitchFamily="18" charset="0"/>
                        </a:rPr>
                        <m:t>𝑝</m:t>
                      </m:r>
                      <m:d>
                        <m:dPr>
                          <m:ctrlPr>
                            <a:rPr lang="es-AR" sz="2200" i="1">
                              <a:solidFill>
                                <a:srgbClr val="000000"/>
                              </a:solidFill>
                              <a:latin typeface="Cambria Math" panose="02040503050406030204" pitchFamily="18" charset="0"/>
                            </a:rPr>
                          </m:ctrlPr>
                        </m:dPr>
                        <m:e>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e>
                      </m:d>
                      <m:r>
                        <a:rPr lang="es-ES" sz="2200" b="0" i="1" smtClean="0">
                          <a:solidFill>
                            <a:srgbClr val="000000"/>
                          </a:solidFill>
                          <a:latin typeface="Cambria Math" panose="02040503050406030204" pitchFamily="18" charset="0"/>
                        </a:rPr>
                        <m:t>=</m:t>
                      </m:r>
                      <m:r>
                        <a:rPr lang="es-ES" sz="2200" b="0" i="1" smtClean="0">
                          <a:solidFill>
                            <a:srgbClr val="000000"/>
                          </a:solidFill>
                          <a:latin typeface="Cambria Math" panose="02040503050406030204" pitchFamily="18" charset="0"/>
                        </a:rPr>
                        <m:t>𝑒𝑚𝑝𝑢𝑗𝑒</m:t>
                      </m:r>
                      <m:r>
                        <a:rPr lang="es-ES" sz="2200" b="0" i="1" smtClean="0">
                          <a:solidFill>
                            <a:srgbClr val="000000"/>
                          </a:solidFill>
                          <a:latin typeface="Cambria Math" panose="02040503050406030204" pitchFamily="18" charset="0"/>
                        </a:rPr>
                        <m:t> </m:t>
                      </m:r>
                      <m:r>
                        <a:rPr lang="es-ES" sz="2200" b="0" i="1" smtClean="0">
                          <a:solidFill>
                            <a:srgbClr val="000000"/>
                          </a:solidFill>
                          <a:latin typeface="Cambria Math" panose="02040503050406030204" pitchFamily="18" charset="0"/>
                        </a:rPr>
                        <m:t>𝑎𝑔𝑢𝑎𝑠</m:t>
                      </m:r>
                      <m:r>
                        <a:rPr lang="es-ES" sz="2200" b="0" i="1" smtClean="0">
                          <a:solidFill>
                            <a:srgbClr val="000000"/>
                          </a:solidFill>
                          <a:latin typeface="Cambria Math" panose="02040503050406030204" pitchFamily="18" charset="0"/>
                        </a:rPr>
                        <m:t> </m:t>
                      </m:r>
                      <m:r>
                        <a:rPr lang="es-ES" sz="2200" b="0" i="1" smtClean="0">
                          <a:solidFill>
                            <a:srgbClr val="000000"/>
                          </a:solidFill>
                          <a:latin typeface="Cambria Math" panose="02040503050406030204" pitchFamily="18" charset="0"/>
                        </a:rPr>
                        <m:t>𝑚𝑢𝑒𝑟𝑡𝑎𝑠</m:t>
                      </m:r>
                    </m:oMath>
                  </m:oMathPara>
                </a14:m>
                <a:endParaRPr lang="es-AR" sz="2200" dirty="0"/>
              </a:p>
            </p:txBody>
          </p:sp>
        </mc:Choice>
        <mc:Fallback xmlns="">
          <p:sp>
            <p:nvSpPr>
              <p:cNvPr id="6" name="Object 23">
                <a:extLst>
                  <a:ext uri="{FF2B5EF4-FFF2-40B4-BE49-F238E27FC236}">
                    <a16:creationId xmlns:a16="http://schemas.microsoft.com/office/drawing/2014/main" id="{CE5D3EC5-7D87-80B6-9B0B-C3ADBE5F0B78}"/>
                  </a:ext>
                </a:extLst>
              </p:cNvPr>
              <p:cNvSpPr txBox="1">
                <a:spLocks noRot="1" noChangeAspect="1" noMove="1" noResize="1" noEditPoints="1" noAdjustHandles="1" noChangeArrowheads="1" noChangeShapeType="1" noTextEdit="1"/>
              </p:cNvSpPr>
              <p:nvPr/>
            </p:nvSpPr>
            <p:spPr bwMode="auto">
              <a:xfrm>
                <a:off x="5774605" y="633936"/>
                <a:ext cx="5999213" cy="571500"/>
              </a:xfrm>
              <a:prstGeom prst="rect">
                <a:avLst/>
              </a:prstGeom>
              <a:blipFill>
                <a:blip r:embed="rId12"/>
                <a:stretch>
                  <a:fillRect l="-102"/>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E3FCB343-138D-C68A-A963-5EF9F3AFF71C}"/>
                  </a:ext>
                </a:extLst>
              </p:cNvPr>
              <p:cNvSpPr txBox="1"/>
              <p:nvPr/>
            </p:nvSpPr>
            <p:spPr>
              <a:xfrm>
                <a:off x="1917694" y="112338"/>
                <a:ext cx="2952167"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AR" sz="2200" i="1" smtClean="0">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𝐸</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𝑝</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oMath>
                  </m:oMathPara>
                </a14:m>
                <a:endParaRPr lang="es-AR" sz="2200" dirty="0"/>
              </a:p>
            </p:txBody>
          </p:sp>
        </mc:Choice>
        <mc:Fallback xmlns="">
          <p:sp>
            <p:nvSpPr>
              <p:cNvPr id="10" name="CuadroTexto 9">
                <a:extLst>
                  <a:ext uri="{FF2B5EF4-FFF2-40B4-BE49-F238E27FC236}">
                    <a16:creationId xmlns:a16="http://schemas.microsoft.com/office/drawing/2014/main" id="{E3FCB343-138D-C68A-A963-5EF9F3AFF71C}"/>
                  </a:ext>
                </a:extLst>
              </p:cNvPr>
              <p:cNvSpPr txBox="1">
                <a:spLocks noRot="1" noChangeAspect="1" noMove="1" noResize="1" noEditPoints="1" noAdjustHandles="1" noChangeArrowheads="1" noChangeShapeType="1" noTextEdit="1"/>
              </p:cNvSpPr>
              <p:nvPr/>
            </p:nvSpPr>
            <p:spPr>
              <a:xfrm>
                <a:off x="1917694" y="112338"/>
                <a:ext cx="2952167" cy="430887"/>
              </a:xfrm>
              <a:prstGeom prst="rect">
                <a:avLst/>
              </a:prstGeom>
              <a:blipFill>
                <a:blip r:embed="rId13"/>
                <a:stretch>
                  <a:fillRect b="-8451"/>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B8C3366D-DD12-7332-7181-64B7C0EDEDA4}"/>
                  </a:ext>
                </a:extLst>
              </p:cNvPr>
              <p:cNvSpPr txBox="1"/>
              <p:nvPr/>
            </p:nvSpPr>
            <p:spPr>
              <a:xfrm>
                <a:off x="6528048" y="1075596"/>
                <a:ext cx="2769667" cy="43088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s-AR" sz="2200" i="1" smtClean="0">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𝐹</m:t>
                          </m:r>
                        </m:e>
                        <m:sub>
                          <m:r>
                            <a:rPr lang="es-AR" sz="2200" i="1">
                              <a:solidFill>
                                <a:srgbClr val="000000"/>
                              </a:solidFill>
                              <a:latin typeface="Cambria Math" panose="02040503050406030204" pitchFamily="18" charset="0"/>
                            </a:rPr>
                            <m:t>𝑟</m:t>
                          </m:r>
                        </m:sub>
                      </m:sSub>
                      <m:r>
                        <a:rPr lang="es-ES" sz="2200" b="0" i="1" smtClean="0">
                          <a:solidFill>
                            <a:srgbClr val="000000"/>
                          </a:solidFill>
                          <a:latin typeface="Cambria Math" panose="02040503050406030204" pitchFamily="18" charset="0"/>
                        </a:rPr>
                        <m:t>=</m:t>
                      </m:r>
                      <m:r>
                        <a:rPr lang="es-ES" sz="2200" b="0" i="1" smtClean="0">
                          <a:solidFill>
                            <a:srgbClr val="000000"/>
                          </a:solidFill>
                          <a:latin typeface="Cambria Math" panose="02040503050406030204" pitchFamily="18" charset="0"/>
                        </a:rPr>
                        <m:t>𝑓𝑟𝑜𝑡𝑎𝑚𝑖𝑒𝑛𝑡𝑜𝑠</m:t>
                      </m:r>
                    </m:oMath>
                  </m:oMathPara>
                </a14:m>
                <a:endParaRPr lang="es-AR" sz="2200" dirty="0"/>
              </a:p>
            </p:txBody>
          </p:sp>
        </mc:Choice>
        <mc:Fallback xmlns="">
          <p:sp>
            <p:nvSpPr>
              <p:cNvPr id="26" name="CuadroTexto 25">
                <a:extLst>
                  <a:ext uri="{FF2B5EF4-FFF2-40B4-BE49-F238E27FC236}">
                    <a16:creationId xmlns:a16="http://schemas.microsoft.com/office/drawing/2014/main" id="{B8C3366D-DD12-7332-7181-64B7C0EDEDA4}"/>
                  </a:ext>
                </a:extLst>
              </p:cNvPr>
              <p:cNvSpPr txBox="1">
                <a:spLocks noRot="1" noChangeAspect="1" noMove="1" noResize="1" noEditPoints="1" noAdjustHandles="1" noChangeArrowheads="1" noChangeShapeType="1" noTextEdit="1"/>
              </p:cNvSpPr>
              <p:nvPr/>
            </p:nvSpPr>
            <p:spPr>
              <a:xfrm>
                <a:off x="6528048" y="1075596"/>
                <a:ext cx="2769667" cy="430887"/>
              </a:xfrm>
              <a:prstGeom prst="rect">
                <a:avLst/>
              </a:prstGeom>
              <a:blipFill>
                <a:blip r:embed="rId14"/>
                <a:stretch>
                  <a:fillRect l="-220" b="-15493"/>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0" name="CuadroTexto 29">
                <a:extLst>
                  <a:ext uri="{FF2B5EF4-FFF2-40B4-BE49-F238E27FC236}">
                    <a16:creationId xmlns:a16="http://schemas.microsoft.com/office/drawing/2014/main" id="{1F706450-DC63-B5DC-CB40-CE0A1D9E7080}"/>
                  </a:ext>
                </a:extLst>
              </p:cNvPr>
              <p:cNvSpPr txBox="1"/>
              <p:nvPr/>
            </p:nvSpPr>
            <p:spPr>
              <a:xfrm>
                <a:off x="3393777" y="3897869"/>
                <a:ext cx="9144000" cy="9413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AR" sz="2200" i="1" smtClean="0">
                              <a:solidFill>
                                <a:srgbClr val="000000"/>
                              </a:solidFill>
                              <a:latin typeface="Cambria Math" panose="02040503050406030204" pitchFamily="18" charset="0"/>
                            </a:rPr>
                          </m:ctrlPr>
                        </m:fPr>
                        <m:num>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 </m:t>
                          </m:r>
                          <m:d>
                            <m:dPr>
                              <m:ctrlPr>
                                <a:rPr lang="es-AR" sz="2200" i="1">
                                  <a:solidFill>
                                    <a:srgbClr val="000000"/>
                                  </a:solidFill>
                                  <a:latin typeface="Cambria Math" panose="02040503050406030204" pitchFamily="18" charset="0"/>
                                </a:rPr>
                              </m:ctrlPr>
                            </m:dPr>
                            <m:e>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1</m:t>
                                  </m:r>
                                </m:sub>
                              </m:sSub>
                            </m:e>
                          </m:d>
                        </m:num>
                        <m:den>
                          <m:r>
                            <a:rPr lang="es-AR" sz="2200" i="1">
                              <a:solidFill>
                                <a:srgbClr val="000000"/>
                              </a:solidFill>
                              <a:latin typeface="Cambria Math" panose="02040503050406030204" pitchFamily="18" charset="0"/>
                            </a:rPr>
                            <m:t>𝑔</m:t>
                          </m:r>
                          <m:r>
                            <a:rPr lang="es-AR" sz="2200" i="1">
                              <a:solidFill>
                                <a:srgbClr val="000000"/>
                              </a:solidFill>
                              <a:latin typeface="Cambria Math" panose="02040503050406030204" pitchFamily="18" charset="0"/>
                            </a:rPr>
                            <m:t> </m:t>
                          </m:r>
                        </m:den>
                      </m:f>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𝑝</m:t>
                              </m:r>
                            </m:e>
                            <m:sub>
                              <m:r>
                                <a:rPr lang="es-AR" sz="2200" i="1">
                                  <a:solidFill>
                                    <a:srgbClr val="000000"/>
                                  </a:solidFill>
                                  <a:latin typeface="Cambria Math" panose="02040503050406030204" pitchFamily="18" charset="0"/>
                                </a:rPr>
                                <m:t>1</m:t>
                              </m:r>
                            </m:sub>
                          </m:sSub>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𝑝</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  </m:t>
                          </m:r>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m:t>
                          </m:r>
                        </m:den>
                      </m:f>
                      <m:r>
                        <a:rPr lang="es-AR" sz="2200" i="1">
                          <a:solidFill>
                            <a:srgbClr val="000000"/>
                          </a:solidFill>
                          <a:latin typeface="Cambria Math" panose="02040503050406030204" pitchFamily="18" charset="0"/>
                        </a:rPr>
                        <m:t>−</m:t>
                      </m:r>
                      <m:limLow>
                        <m:limLowPr>
                          <m:ctrlPr>
                            <a:rPr lang="es-AR" sz="2200" i="1">
                              <a:solidFill>
                                <a:srgbClr val="000000"/>
                              </a:solidFill>
                              <a:latin typeface="Cambria Math" panose="02040503050406030204" pitchFamily="18" charset="0"/>
                            </a:rPr>
                          </m:ctrlPr>
                        </m:limLowPr>
                        <m:e>
                          <m:groupChr>
                            <m:groupChrPr>
                              <m:chr m:val="⏟"/>
                              <m:ctrlPr>
                                <a:rPr lang="es-AR" sz="2200" i="1">
                                  <a:solidFill>
                                    <a:srgbClr val="000000"/>
                                  </a:solidFill>
                                  <a:latin typeface="Cambria Math" panose="02040503050406030204" pitchFamily="18" charset="0"/>
                                </a:rPr>
                              </m:ctrlPr>
                            </m:groupChrPr>
                            <m:e>
                              <m:r>
                                <a:rPr lang="es-AR" sz="2200" i="1">
                                  <a:solidFill>
                                    <a:srgbClr val="000000"/>
                                  </a:solidFill>
                                  <a:latin typeface="Cambria Math" panose="02040503050406030204" pitchFamily="18" charset="0"/>
                                </a:rPr>
                                <m:t>ℓ  </m:t>
                              </m:r>
                              <m:r>
                                <a:rPr lang="es-AR" sz="2200" i="1">
                                  <a:solidFill>
                                    <a:srgbClr val="000000"/>
                                  </a:solidFill>
                                  <a:latin typeface="Cambria Math" panose="02040503050406030204" pitchFamily="18" charset="0"/>
                                </a:rPr>
                                <m:t>𝑠𝑒𝑛</m:t>
                              </m:r>
                              <m:r>
                                <a:rPr lang="es-AR" sz="2200" i="1">
                                  <a:solidFill>
                                    <a:srgbClr val="000000"/>
                                  </a:solidFill>
                                  <a:latin typeface="Cambria Math" panose="02040503050406030204" pitchFamily="18" charset="0"/>
                                </a:rPr>
                                <m:t>(</m:t>
                              </m:r>
                              <m:r>
                                <a:rPr lang="es-AR" sz="2200" i="1">
                                  <a:solidFill>
                                    <a:srgbClr val="000000"/>
                                  </a:solidFill>
                                  <a:latin typeface="Cambria Math" panose="02040503050406030204" pitchFamily="18" charset="0"/>
                                </a:rPr>
                                <m:t>𝑖</m:t>
                              </m:r>
                              <m:r>
                                <a:rPr lang="es-AR" sz="2200" i="1">
                                  <a:solidFill>
                                    <a:srgbClr val="000000"/>
                                  </a:solidFill>
                                  <a:latin typeface="Cambria Math" panose="02040503050406030204" pitchFamily="18" charset="0"/>
                                </a:rPr>
                                <m:t>)</m:t>
                              </m:r>
                            </m:e>
                          </m:groupChr>
                        </m:e>
                        <m:li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𝑧</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𝑧</m:t>
                              </m:r>
                            </m:e>
                            <m:sub>
                              <m:r>
                                <a:rPr lang="es-AR" sz="2200" i="1">
                                  <a:solidFill>
                                    <a:srgbClr val="000000"/>
                                  </a:solidFill>
                                  <a:latin typeface="Cambria Math" panose="02040503050406030204" pitchFamily="18" charset="0"/>
                                </a:rPr>
                                <m:t>1</m:t>
                              </m:r>
                            </m:sub>
                          </m:sSub>
                        </m:lim>
                      </m:limLow>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r>
                            <a:rPr lang="es-AR" sz="2200" i="1">
                              <a:solidFill>
                                <a:srgbClr val="000000"/>
                              </a:solidFill>
                              <a:latin typeface="Cambria Math" panose="02040503050406030204" pitchFamily="18" charset="0"/>
                            </a:rPr>
                            <m:t>𝑝</m:t>
                          </m:r>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m:t>
                          </m:r>
                        </m:den>
                      </m:f>
                      <m:r>
                        <a:rPr lang="es-AR" sz="2200" i="1">
                          <a:solidFill>
                            <a:srgbClr val="000000"/>
                          </a:solidFill>
                          <a:latin typeface="Cambria Math" panose="02040503050406030204" pitchFamily="18" charset="0"/>
                        </a:rPr>
                        <m:t>(1−</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num>
                        <m:den>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𝐹</m:t>
                              </m:r>
                            </m:e>
                            <m:sub>
                              <m:r>
                                <a:rPr lang="es-AR" sz="2200" i="1">
                                  <a:solidFill>
                                    <a:srgbClr val="000000"/>
                                  </a:solidFill>
                                  <a:latin typeface="Cambria Math" panose="02040503050406030204" pitchFamily="18" charset="0"/>
                                </a:rPr>
                                <m:t>𝑟</m:t>
                              </m:r>
                            </m:sub>
                          </m:sSub>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oMath>
                  </m:oMathPara>
                </a14:m>
                <a:endParaRPr lang="es-AR" sz="2200" dirty="0"/>
              </a:p>
            </p:txBody>
          </p:sp>
        </mc:Choice>
        <mc:Fallback xmlns="">
          <p:sp>
            <p:nvSpPr>
              <p:cNvPr id="30" name="CuadroTexto 29">
                <a:extLst>
                  <a:ext uri="{FF2B5EF4-FFF2-40B4-BE49-F238E27FC236}">
                    <a16:creationId xmlns:a16="http://schemas.microsoft.com/office/drawing/2014/main" id="{1F706450-DC63-B5DC-CB40-CE0A1D9E7080}"/>
                  </a:ext>
                </a:extLst>
              </p:cNvPr>
              <p:cNvSpPr txBox="1">
                <a:spLocks noRot="1" noChangeAspect="1" noMove="1" noResize="1" noEditPoints="1" noAdjustHandles="1" noChangeArrowheads="1" noChangeShapeType="1" noTextEdit="1"/>
              </p:cNvSpPr>
              <p:nvPr/>
            </p:nvSpPr>
            <p:spPr>
              <a:xfrm>
                <a:off x="3393777" y="3897869"/>
                <a:ext cx="9144000" cy="941348"/>
              </a:xfrm>
              <a:prstGeom prst="rect">
                <a:avLst/>
              </a:prstGeom>
              <a:blipFill>
                <a:blip r:embed="rId15"/>
                <a:stretch>
                  <a:fillRect/>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02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023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02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02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02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02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p:bldP spid="180232" grpId="0"/>
      <p:bldP spid="180234" grpId="0"/>
      <p:bldP spid="180241" grpId="0"/>
      <p:bldP spid="180242" grpId="0"/>
      <p:bldP spid="180244" grpId="0"/>
      <p:bldP spid="3" grpId="0"/>
      <p:bldP spid="5" grpId="0"/>
      <p:bldP spid="6" grpId="0"/>
      <p:bldP spid="10" grpId="0"/>
      <p:bldP spid="26"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8DE45D3C-E541-CFD8-7AA0-BABEFB3AD041}"/>
              </a:ext>
            </a:extLst>
          </p:cNvPr>
          <p:cNvSpPr>
            <a:spLocks noChangeArrowheads="1"/>
          </p:cNvSpPr>
          <p:nvPr/>
        </p:nvSpPr>
        <p:spPr bwMode="auto">
          <a:xfrm>
            <a:off x="3790950" y="2590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187395" name="Rectangle 3">
            <a:extLst>
              <a:ext uri="{FF2B5EF4-FFF2-40B4-BE49-F238E27FC236}">
                <a16:creationId xmlns:a16="http://schemas.microsoft.com/office/drawing/2014/main" id="{45D72472-01CB-D086-59D0-DB5368CCEB86}"/>
              </a:ext>
            </a:extLst>
          </p:cNvPr>
          <p:cNvSpPr>
            <a:spLocks noChangeArrowheads="1"/>
          </p:cNvSpPr>
          <p:nvPr/>
        </p:nvSpPr>
        <p:spPr bwMode="auto">
          <a:xfrm>
            <a:off x="3624263" y="25527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187397" name="Rectangle 5">
            <a:extLst>
              <a:ext uri="{FF2B5EF4-FFF2-40B4-BE49-F238E27FC236}">
                <a16:creationId xmlns:a16="http://schemas.microsoft.com/office/drawing/2014/main" id="{3BAA9D1C-D62C-0275-309C-9FB227CB3D75}"/>
              </a:ext>
            </a:extLst>
          </p:cNvPr>
          <p:cNvSpPr>
            <a:spLocks noChangeArrowheads="1"/>
          </p:cNvSpPr>
          <p:nvPr/>
        </p:nvSpPr>
        <p:spPr bwMode="auto">
          <a:xfrm>
            <a:off x="335360" y="163772"/>
            <a:ext cx="41354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cs typeface="Times New Roman" panose="02020603050405020304" pitchFamily="18" charset="0"/>
              </a:rPr>
              <a:t>Sumando en ambos miembros </a:t>
            </a:r>
            <a:endParaRPr lang="es-AR" altLang="es-AR" sz="2400" dirty="0">
              <a:solidFill>
                <a:srgbClr val="3333CC"/>
              </a:solidFill>
            </a:endParaRPr>
          </a:p>
        </p:txBody>
      </p:sp>
      <p:graphicFrame>
        <p:nvGraphicFramePr>
          <p:cNvPr id="187396" name="Object 4">
            <a:extLst>
              <a:ext uri="{FF2B5EF4-FFF2-40B4-BE49-F238E27FC236}">
                <a16:creationId xmlns:a16="http://schemas.microsoft.com/office/drawing/2014/main" id="{10FF068A-E9D2-DA55-3CED-A5835EB84BAA}"/>
              </a:ext>
            </a:extLst>
          </p:cNvPr>
          <p:cNvGraphicFramePr>
            <a:graphicFrameLocks noChangeAspect="1"/>
          </p:cNvGraphicFramePr>
          <p:nvPr>
            <p:extLst>
              <p:ext uri="{D42A27DB-BD31-4B8C-83A1-F6EECF244321}">
                <p14:modId xmlns:p14="http://schemas.microsoft.com/office/powerpoint/2010/main" val="1421125990"/>
              </p:ext>
            </p:extLst>
          </p:nvPr>
        </p:nvGraphicFramePr>
        <p:xfrm>
          <a:off x="4818063" y="3353"/>
          <a:ext cx="1260475" cy="835025"/>
        </p:xfrm>
        <a:graphic>
          <a:graphicData uri="http://schemas.openxmlformats.org/presentationml/2006/ole">
            <mc:AlternateContent xmlns:mc="http://schemas.openxmlformats.org/markup-compatibility/2006">
              <mc:Choice xmlns:v="urn:schemas-microsoft-com:vml" Requires="v">
                <p:oleObj name="Ecuación" r:id="rId2" imgW="672808" imgH="444307" progId="Equation.3">
                  <p:embed/>
                </p:oleObj>
              </mc:Choice>
              <mc:Fallback>
                <p:oleObj name="Ecuación" r:id="rId2" imgW="672808" imgH="444307" progId="Equation.3">
                  <p:embed/>
                  <p:pic>
                    <p:nvPicPr>
                      <p:cNvPr id="187396" name="Object 4">
                        <a:extLst>
                          <a:ext uri="{FF2B5EF4-FFF2-40B4-BE49-F238E27FC236}">
                            <a16:creationId xmlns:a16="http://schemas.microsoft.com/office/drawing/2014/main" id="{10FF068A-E9D2-DA55-3CED-A5835EB84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63" y="3353"/>
                        <a:ext cx="1260475"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398" name="Rectangle 6">
            <a:extLst>
              <a:ext uri="{FF2B5EF4-FFF2-40B4-BE49-F238E27FC236}">
                <a16:creationId xmlns:a16="http://schemas.microsoft.com/office/drawing/2014/main" id="{2FDE6A61-6B37-2530-B112-357541BCEEC5}"/>
              </a:ext>
            </a:extLst>
          </p:cNvPr>
          <p:cNvSpPr>
            <a:spLocks noChangeArrowheads="1"/>
          </p:cNvSpPr>
          <p:nvPr/>
        </p:nvSpPr>
        <p:spPr bwMode="auto">
          <a:xfrm>
            <a:off x="4960938" y="3651658"/>
            <a:ext cx="2455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1200">
                <a:cs typeface="Times New Roman" panose="02020603050405020304" pitchFamily="18" charset="0"/>
              </a:rPr>
              <a:t> </a:t>
            </a:r>
            <a:r>
              <a:rPr lang="es-ES" altLang="es-AR" sz="900"/>
              <a:t> </a:t>
            </a:r>
            <a:endParaRPr lang="es-ES" altLang="es-AR"/>
          </a:p>
        </p:txBody>
      </p:sp>
      <p:sp>
        <p:nvSpPr>
          <p:cNvPr id="187399" name="Rectangle 7">
            <a:extLst>
              <a:ext uri="{FF2B5EF4-FFF2-40B4-BE49-F238E27FC236}">
                <a16:creationId xmlns:a16="http://schemas.microsoft.com/office/drawing/2014/main" id="{78EE0039-9A7C-82EC-8047-8DDB6AFC4C97}"/>
              </a:ext>
            </a:extLst>
          </p:cNvPr>
          <p:cNvSpPr>
            <a:spLocks noChangeArrowheads="1"/>
          </p:cNvSpPr>
          <p:nvPr/>
        </p:nvSpPr>
        <p:spPr bwMode="auto">
          <a:xfrm>
            <a:off x="280322" y="926272"/>
            <a:ext cx="59417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Sumando y restando en el segundo miembro</a:t>
            </a:r>
            <a:r>
              <a:rPr lang="es-AR" altLang="es-AR" dirty="0"/>
              <a:t> </a:t>
            </a:r>
          </a:p>
        </p:txBody>
      </p:sp>
      <p:sp>
        <p:nvSpPr>
          <p:cNvPr id="187401" name="Rectangle 9">
            <a:extLst>
              <a:ext uri="{FF2B5EF4-FFF2-40B4-BE49-F238E27FC236}">
                <a16:creationId xmlns:a16="http://schemas.microsoft.com/office/drawing/2014/main" id="{2FAA4685-F2B6-2A2B-48F6-AED4E09B0E5C}"/>
              </a:ext>
            </a:extLst>
          </p:cNvPr>
          <p:cNvSpPr>
            <a:spLocks noChangeArrowheads="1"/>
          </p:cNvSpPr>
          <p:nvPr/>
        </p:nvSpPr>
        <p:spPr bwMode="auto">
          <a:xfrm>
            <a:off x="1524001" y="3034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7400" name="Object 8">
            <a:extLst>
              <a:ext uri="{FF2B5EF4-FFF2-40B4-BE49-F238E27FC236}">
                <a16:creationId xmlns:a16="http://schemas.microsoft.com/office/drawing/2014/main" id="{99C6BEED-E75A-652B-474D-640829772A63}"/>
              </a:ext>
            </a:extLst>
          </p:cNvPr>
          <p:cNvGraphicFramePr>
            <a:graphicFrameLocks noChangeAspect="1"/>
          </p:cNvGraphicFramePr>
          <p:nvPr>
            <p:extLst>
              <p:ext uri="{D42A27DB-BD31-4B8C-83A1-F6EECF244321}">
                <p14:modId xmlns:p14="http://schemas.microsoft.com/office/powerpoint/2010/main" val="620943080"/>
              </p:ext>
            </p:extLst>
          </p:nvPr>
        </p:nvGraphicFramePr>
        <p:xfrm>
          <a:off x="6452104" y="761698"/>
          <a:ext cx="396329" cy="757540"/>
        </p:xfrm>
        <a:graphic>
          <a:graphicData uri="http://schemas.openxmlformats.org/presentationml/2006/ole">
            <mc:AlternateContent xmlns:mc="http://schemas.openxmlformats.org/markup-compatibility/2006">
              <mc:Choice xmlns:v="urn:schemas-microsoft-com:vml" Requires="v">
                <p:oleObj name="Ecuación" r:id="rId4" imgW="215806" imgH="418918" progId="Equation.3">
                  <p:embed/>
                </p:oleObj>
              </mc:Choice>
              <mc:Fallback>
                <p:oleObj name="Ecuación" r:id="rId4" imgW="215806" imgH="418918" progId="Equation.3">
                  <p:embed/>
                  <p:pic>
                    <p:nvPicPr>
                      <p:cNvPr id="187400" name="Object 8">
                        <a:extLst>
                          <a:ext uri="{FF2B5EF4-FFF2-40B4-BE49-F238E27FC236}">
                            <a16:creationId xmlns:a16="http://schemas.microsoft.com/office/drawing/2014/main" id="{99C6BEED-E75A-652B-474D-640829772A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104" y="761698"/>
                        <a:ext cx="396329" cy="757540"/>
                      </a:xfrm>
                      <a:prstGeom prst="rect">
                        <a:avLst/>
                      </a:prstGeom>
                      <a:noFill/>
                    </p:spPr>
                  </p:pic>
                </p:oleObj>
              </mc:Fallback>
            </mc:AlternateContent>
          </a:graphicData>
        </a:graphic>
      </p:graphicFrame>
      <p:sp>
        <p:nvSpPr>
          <p:cNvPr id="187403" name="Rectangle 11">
            <a:extLst>
              <a:ext uri="{FF2B5EF4-FFF2-40B4-BE49-F238E27FC236}">
                <a16:creationId xmlns:a16="http://schemas.microsoft.com/office/drawing/2014/main" id="{640E7DA7-2ED4-EFB8-D330-4CD2E85F8586}"/>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7402" name="Object 10">
            <a:extLst>
              <a:ext uri="{FF2B5EF4-FFF2-40B4-BE49-F238E27FC236}">
                <a16:creationId xmlns:a16="http://schemas.microsoft.com/office/drawing/2014/main" id="{87239428-EBF0-C4C0-99FA-167227B8A0A0}"/>
              </a:ext>
            </a:extLst>
          </p:cNvPr>
          <p:cNvGraphicFramePr>
            <a:graphicFrameLocks noChangeAspect="1"/>
          </p:cNvGraphicFramePr>
          <p:nvPr>
            <p:extLst>
              <p:ext uri="{D42A27DB-BD31-4B8C-83A1-F6EECF244321}">
                <p14:modId xmlns:p14="http://schemas.microsoft.com/office/powerpoint/2010/main" val="96959415"/>
              </p:ext>
            </p:extLst>
          </p:nvPr>
        </p:nvGraphicFramePr>
        <p:xfrm>
          <a:off x="360778" y="1458917"/>
          <a:ext cx="9144000" cy="722312"/>
        </p:xfrm>
        <a:graphic>
          <a:graphicData uri="http://schemas.openxmlformats.org/presentationml/2006/ole">
            <mc:AlternateContent xmlns:mc="http://schemas.openxmlformats.org/markup-compatibility/2006">
              <mc:Choice xmlns:v="urn:schemas-microsoft-com:vml" Requires="v">
                <p:oleObj name="Ecuación" r:id="rId6" imgW="5791200" imgH="457200" progId="Equation.3">
                  <p:embed/>
                </p:oleObj>
              </mc:Choice>
              <mc:Fallback>
                <p:oleObj name="Ecuación" r:id="rId6" imgW="5791200" imgH="457200" progId="Equation.3">
                  <p:embed/>
                  <p:pic>
                    <p:nvPicPr>
                      <p:cNvPr id="187402" name="Object 10">
                        <a:extLst>
                          <a:ext uri="{FF2B5EF4-FFF2-40B4-BE49-F238E27FC236}">
                            <a16:creationId xmlns:a16="http://schemas.microsoft.com/office/drawing/2014/main" id="{87239428-EBF0-C4C0-99FA-167227B8A0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778" y="1458917"/>
                        <a:ext cx="9144000"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405" name="Rectangle 13">
            <a:extLst>
              <a:ext uri="{FF2B5EF4-FFF2-40B4-BE49-F238E27FC236}">
                <a16:creationId xmlns:a16="http://schemas.microsoft.com/office/drawing/2014/main" id="{D8BE7B5A-A4C4-1F44-724F-52FE61480B98}"/>
              </a:ext>
            </a:extLst>
          </p:cNvPr>
          <p:cNvSpPr>
            <a:spLocks noChangeArrowheads="1"/>
          </p:cNvSpPr>
          <p:nvPr/>
        </p:nvSpPr>
        <p:spPr bwMode="auto">
          <a:xfrm>
            <a:off x="1524001" y="2863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7404" name="Object 12">
            <a:extLst>
              <a:ext uri="{FF2B5EF4-FFF2-40B4-BE49-F238E27FC236}">
                <a16:creationId xmlns:a16="http://schemas.microsoft.com/office/drawing/2014/main" id="{8200E8F0-CD37-9630-548C-15E6F90C926C}"/>
              </a:ext>
            </a:extLst>
          </p:cNvPr>
          <p:cNvGraphicFramePr>
            <a:graphicFrameLocks noChangeAspect="1"/>
          </p:cNvGraphicFramePr>
          <p:nvPr>
            <p:extLst>
              <p:ext uri="{D42A27DB-BD31-4B8C-83A1-F6EECF244321}">
                <p14:modId xmlns:p14="http://schemas.microsoft.com/office/powerpoint/2010/main" val="3471543609"/>
              </p:ext>
            </p:extLst>
          </p:nvPr>
        </p:nvGraphicFramePr>
        <p:xfrm>
          <a:off x="3251199" y="2435375"/>
          <a:ext cx="8677275" cy="1239838"/>
        </p:xfrm>
        <a:graphic>
          <a:graphicData uri="http://schemas.openxmlformats.org/presentationml/2006/ole">
            <mc:AlternateContent xmlns:mc="http://schemas.openxmlformats.org/markup-compatibility/2006">
              <mc:Choice xmlns:v="urn:schemas-microsoft-com:vml" Requires="v">
                <p:oleObj name="Ecuación" r:id="rId8" imgW="5334000" imgH="762000" progId="Equation.3">
                  <p:embed/>
                </p:oleObj>
              </mc:Choice>
              <mc:Fallback>
                <p:oleObj name="Ecuación" r:id="rId8" imgW="5334000" imgH="762000" progId="Equation.3">
                  <p:embed/>
                  <p:pic>
                    <p:nvPicPr>
                      <p:cNvPr id="187404" name="Object 12">
                        <a:extLst>
                          <a:ext uri="{FF2B5EF4-FFF2-40B4-BE49-F238E27FC236}">
                            <a16:creationId xmlns:a16="http://schemas.microsoft.com/office/drawing/2014/main" id="{8200E8F0-CD37-9630-548C-15E6F90C92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1199" y="2435375"/>
                        <a:ext cx="8677275" cy="1239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407" name="Rectangle 15">
            <a:extLst>
              <a:ext uri="{FF2B5EF4-FFF2-40B4-BE49-F238E27FC236}">
                <a16:creationId xmlns:a16="http://schemas.microsoft.com/office/drawing/2014/main" id="{24BF228D-37BE-E94E-EA34-9C1F24843C7C}"/>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mc:AlternateContent xmlns:mc="http://schemas.openxmlformats.org/markup-compatibility/2006" xmlns:a14="http://schemas.microsoft.com/office/drawing/2010/main">
        <mc:Choice Requires="a14">
          <p:sp>
            <p:nvSpPr>
              <p:cNvPr id="187406" name="Object 14">
                <a:extLst>
                  <a:ext uri="{FF2B5EF4-FFF2-40B4-BE49-F238E27FC236}">
                    <a16:creationId xmlns:a16="http://schemas.microsoft.com/office/drawing/2014/main" id="{6126E954-5FA9-D30E-280D-F402967576C7}"/>
                  </a:ext>
                </a:extLst>
              </p:cNvPr>
              <p:cNvSpPr txBox="1"/>
              <p:nvPr/>
            </p:nvSpPr>
            <p:spPr bwMode="auto">
              <a:xfrm>
                <a:off x="247650" y="3641725"/>
                <a:ext cx="6805613" cy="98266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f>
                        <m:fPr>
                          <m:ctrlPr>
                            <a:rPr lang="es-AR" sz="2200" i="1">
                              <a:solidFill>
                                <a:srgbClr val="000000"/>
                              </a:solidFill>
                              <a:latin typeface="Cambria Math" panose="02040503050406030204" pitchFamily="18" charset="0"/>
                            </a:rPr>
                          </m:ctrlPr>
                        </m:fPr>
                        <m:num>
                          <m:sSup>
                            <m:sSupPr>
                              <m:ctrlPr>
                                <a:rPr lang="es-AR" sz="2200" i="1">
                                  <a:solidFill>
                                    <a:srgbClr val="000000"/>
                                  </a:solidFill>
                                  <a:latin typeface="Cambria Math" panose="02040503050406030204" pitchFamily="18" charset="0"/>
                                </a:rPr>
                              </m:ctrlPr>
                            </m:sSupPr>
                            <m:e>
                              <m:d>
                                <m:dPr>
                                  <m:ctrlPr>
                                    <a:rPr lang="es-AR" sz="2200" i="1">
                                      <a:solidFill>
                                        <a:srgbClr val="000000"/>
                                      </a:solidFill>
                                      <a:latin typeface="Cambria Math" panose="02040503050406030204" pitchFamily="18" charset="0"/>
                                    </a:rPr>
                                  </m:ctrlPr>
                                </m:dPr>
                                <m:e>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1</m:t>
                                      </m:r>
                                    </m:sub>
                                  </m:sSub>
                                </m:e>
                              </m:d>
                            </m:e>
                            <m:sup>
                              <m:r>
                                <a:rPr lang="es-AR" sz="2200" i="1">
                                  <a:solidFill>
                                    <a:srgbClr val="000000"/>
                                  </a:solidFill>
                                  <a:latin typeface="Cambria Math" panose="02040503050406030204" pitchFamily="18" charset="0"/>
                                </a:rPr>
                                <m:t>2</m:t>
                              </m:r>
                            </m:sup>
                          </m:sSup>
                        </m:num>
                        <m:den>
                          <m:r>
                            <a:rPr lang="es-AR" sz="2200" i="1">
                              <a:solidFill>
                                <a:srgbClr val="000000"/>
                              </a:solidFill>
                              <a:latin typeface="Cambria Math" panose="02040503050406030204" pitchFamily="18" charset="0"/>
                            </a:rPr>
                            <m:t>2</m:t>
                          </m:r>
                          <m:r>
                            <a:rPr lang="es-AR" sz="2200" i="1">
                              <a:solidFill>
                                <a:srgbClr val="000000"/>
                              </a:solidFill>
                              <a:latin typeface="Cambria Math" panose="02040503050406030204" pitchFamily="18" charset="0"/>
                            </a:rPr>
                            <m:t>𝑔</m:t>
                          </m:r>
                        </m:den>
                      </m:f>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𝐵</m:t>
                          </m:r>
                        </m:e>
                        <m:sub>
                          <m:r>
                            <a:rPr lang="es-AR" sz="2200" i="1">
                              <a:solidFill>
                                <a:srgbClr val="000000"/>
                              </a:solidFill>
                              <a:latin typeface="Cambria Math" panose="02040503050406030204" pitchFamily="18" charset="0"/>
                            </a:rPr>
                            <m:t>1</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𝐵</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𝑝</m:t>
                              </m:r>
                            </m:e>
                            <m:sub>
                              <m:r>
                                <a:rPr lang="es-AR" sz="2200" i="1">
                                  <a:solidFill>
                                    <a:srgbClr val="000000"/>
                                  </a:solidFill>
                                  <a:latin typeface="Cambria Math" panose="02040503050406030204" pitchFamily="18" charset="0"/>
                                </a:rPr>
                                <m:t>1</m:t>
                              </m:r>
                            </m:sub>
                          </m:sSub>
                        </m:num>
                        <m:den>
                          <m:r>
                            <a:rPr lang="es-AR" sz="2200" i="1">
                              <a:solidFill>
                                <a:srgbClr val="000000"/>
                              </a:solidFill>
                              <a:latin typeface="Cambria Math" panose="02040503050406030204" pitchFamily="18" charset="0"/>
                            </a:rPr>
                            <m:t>𝛾</m:t>
                          </m:r>
                        </m:den>
                      </m:f>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𝑝</m:t>
                              </m:r>
                            </m:e>
                            <m:sub>
                              <m:r>
                                <a:rPr lang="es-AR" sz="2200" i="1">
                                  <a:solidFill>
                                    <a:srgbClr val="000000"/>
                                  </a:solidFill>
                                  <a:latin typeface="Cambria Math" panose="02040503050406030204" pitchFamily="18" charset="0"/>
                                </a:rPr>
                                <m:t>1</m:t>
                              </m:r>
                            </m:sub>
                          </m:sSub>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r>
                            <a:rPr lang="es-AR" sz="2200" i="1">
                              <a:solidFill>
                                <a:srgbClr val="000000"/>
                              </a:solidFill>
                              <a:latin typeface="Cambria Math" panose="02040503050406030204" pitchFamily="18" charset="0"/>
                            </a:rPr>
                            <m:t>𝑝</m:t>
                          </m:r>
                        </m:num>
                        <m:den>
                          <m:r>
                            <a:rPr lang="es-AR" sz="2200" i="1">
                              <a:solidFill>
                                <a:srgbClr val="000000"/>
                              </a:solidFill>
                              <a:latin typeface="Cambria Math" panose="02040503050406030204" pitchFamily="18" charset="0"/>
                            </a:rPr>
                            <m:t>𝛾</m:t>
                          </m:r>
                        </m:den>
                      </m:f>
                      <m:d>
                        <m:dPr>
                          <m:ctrlPr>
                            <a:rPr lang="es-AR" sz="2200" i="1">
                              <a:solidFill>
                                <a:srgbClr val="000000"/>
                              </a:solidFill>
                              <a:latin typeface="Cambria Math" panose="02040503050406030204" pitchFamily="18" charset="0"/>
                            </a:rPr>
                          </m:ctrlPr>
                        </m:dPr>
                        <m:e>
                          <m:r>
                            <a:rPr lang="es-AR" sz="2200" i="1">
                              <a:solidFill>
                                <a:srgbClr val="000000"/>
                              </a:solidFill>
                              <a:latin typeface="Cambria Math" panose="02040503050406030204" pitchFamily="18" charset="0"/>
                            </a:rPr>
                            <m:t>1−</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num>
                            <m:den>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e>
                      </m:d>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𝐹</m:t>
                          </m:r>
                        </m:e>
                        <m:sub>
                          <m:r>
                            <a:rPr lang="es-AR" sz="2200" i="1">
                              <a:solidFill>
                                <a:srgbClr val="000000"/>
                              </a:solidFill>
                              <a:latin typeface="Cambria Math" panose="02040503050406030204" pitchFamily="18" charset="0"/>
                            </a:rPr>
                            <m:t>𝑟</m:t>
                          </m:r>
                        </m:sub>
                      </m:sSub>
                      <m:r>
                        <a:rPr lang="es-AR" sz="2200" i="1">
                          <a:solidFill>
                            <a:srgbClr val="000000"/>
                          </a:solidFill>
                          <a:latin typeface="Cambria Math" panose="02040503050406030204" pitchFamily="18" charset="0"/>
                        </a:rPr>
                        <m:t>´</m:t>
                      </m:r>
                    </m:oMath>
                  </m:oMathPara>
                </a14:m>
                <a:endParaRPr lang="es-AR" sz="2200" dirty="0"/>
              </a:p>
            </p:txBody>
          </p:sp>
        </mc:Choice>
        <mc:Fallback xmlns="">
          <p:sp>
            <p:nvSpPr>
              <p:cNvPr id="187406" name="Object 14">
                <a:extLst>
                  <a:ext uri="{FF2B5EF4-FFF2-40B4-BE49-F238E27FC236}">
                    <a16:creationId xmlns:a16="http://schemas.microsoft.com/office/drawing/2014/main" id="{6126E954-5FA9-D30E-280D-F402967576C7}"/>
                  </a:ext>
                </a:extLst>
              </p:cNvPr>
              <p:cNvSpPr txBox="1">
                <a:spLocks noRot="1" noChangeAspect="1" noMove="1" noResize="1" noEditPoints="1" noAdjustHandles="1" noChangeArrowheads="1" noChangeShapeType="1" noTextEdit="1"/>
              </p:cNvSpPr>
              <p:nvPr/>
            </p:nvSpPr>
            <p:spPr bwMode="auto">
              <a:xfrm>
                <a:off x="247650" y="3641725"/>
                <a:ext cx="6805613" cy="982663"/>
              </a:xfrm>
              <a:prstGeom prst="rect">
                <a:avLst/>
              </a:prstGeom>
              <a:blipFill>
                <a:blip r:embed="rId10"/>
                <a:stretch>
                  <a:fillRect/>
                </a:stretch>
              </a:blipFill>
            </p:spPr>
            <p:txBody>
              <a:bodyPr/>
              <a:lstStyle/>
              <a:p>
                <a:r>
                  <a:rPr lang="es-AR">
                    <a:noFill/>
                  </a:rPr>
                  <a:t> </a:t>
                </a:r>
              </a:p>
            </p:txBody>
          </p:sp>
        </mc:Fallback>
      </mc:AlternateContent>
      <p:sp>
        <p:nvSpPr>
          <p:cNvPr id="187409" name="Rectangle 17">
            <a:extLst>
              <a:ext uri="{FF2B5EF4-FFF2-40B4-BE49-F238E27FC236}">
                <a16:creationId xmlns:a16="http://schemas.microsoft.com/office/drawing/2014/main" id="{140507E4-68FE-553A-4416-436D7A548E8E}"/>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mc:AlternateContent xmlns:mc="http://schemas.openxmlformats.org/markup-compatibility/2006" xmlns:a14="http://schemas.microsoft.com/office/drawing/2010/main">
        <mc:Choice Requires="a14">
          <p:sp>
            <p:nvSpPr>
              <p:cNvPr id="187408" name="Object 16">
                <a:extLst>
                  <a:ext uri="{FF2B5EF4-FFF2-40B4-BE49-F238E27FC236}">
                    <a16:creationId xmlns:a16="http://schemas.microsoft.com/office/drawing/2014/main" id="{50DA099D-F3BB-9047-EFC5-EB27E31E6E3C}"/>
                  </a:ext>
                </a:extLst>
              </p:cNvPr>
              <p:cNvSpPr txBox="1"/>
              <p:nvPr/>
            </p:nvSpPr>
            <p:spPr bwMode="auto">
              <a:xfrm>
                <a:off x="6096000" y="4565650"/>
                <a:ext cx="5761038" cy="935038"/>
              </a:xfrm>
              <a:prstGeom prst="rect">
                <a:avLst/>
              </a:prstGeom>
              <a:noFill/>
            </p:spPr>
            <p:txBody>
              <a:bodyPr>
                <a:normAutofit fontScale="92500"/>
              </a:bodyPr>
              <a:lstStyle/>
              <a:p>
                <a:pPr/>
                <a14:m>
                  <m:oMathPara xmlns:m="http://schemas.openxmlformats.org/officeDocument/2006/math">
                    <m:oMathParaPr>
                      <m:jc m:val="left"/>
                    </m:oMathParaPr>
                    <m:oMath xmlns:m="http://schemas.openxmlformats.org/officeDocument/2006/math">
                      <m:f>
                        <m:fPr>
                          <m:ctrlPr>
                            <a:rPr lang="es-AR" sz="2200" i="1">
                              <a:solidFill>
                                <a:srgbClr val="000000"/>
                              </a:solidFill>
                              <a:latin typeface="Cambria Math" panose="02040503050406030204" pitchFamily="18" charset="0"/>
                            </a:rPr>
                          </m:ctrlPr>
                        </m:fPr>
                        <m:num>
                          <m:sSup>
                            <m:sSupPr>
                              <m:ctrlPr>
                                <a:rPr lang="es-AR" sz="2200" i="1">
                                  <a:solidFill>
                                    <a:srgbClr val="000000"/>
                                  </a:solidFill>
                                  <a:latin typeface="Cambria Math" panose="02040503050406030204" pitchFamily="18" charset="0"/>
                                </a:rPr>
                              </m:ctrlPr>
                            </m:sSupPr>
                            <m:e>
                              <m:d>
                                <m:dPr>
                                  <m:ctrlPr>
                                    <a:rPr lang="es-AR" sz="2200" i="1">
                                      <a:solidFill>
                                        <a:srgbClr val="000000"/>
                                      </a:solidFill>
                                      <a:latin typeface="Cambria Math" panose="02040503050406030204" pitchFamily="18" charset="0"/>
                                    </a:rPr>
                                  </m:ctrlPr>
                                </m:dPr>
                                <m:e>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1</m:t>
                                      </m:r>
                                    </m:sub>
                                  </m:sSub>
                                </m:e>
                              </m:d>
                            </m:e>
                            <m:sup>
                              <m:r>
                                <a:rPr lang="es-AR" sz="2200" i="1">
                                  <a:solidFill>
                                    <a:srgbClr val="000000"/>
                                  </a:solidFill>
                                  <a:latin typeface="Cambria Math" panose="02040503050406030204" pitchFamily="18" charset="0"/>
                                </a:rPr>
                                <m:t>2</m:t>
                              </m:r>
                            </m:sup>
                          </m:sSup>
                        </m:num>
                        <m:den>
                          <m:r>
                            <a:rPr lang="es-AR" sz="2200" i="1">
                              <a:solidFill>
                                <a:srgbClr val="000000"/>
                              </a:solidFill>
                              <a:latin typeface="Cambria Math" panose="02040503050406030204" pitchFamily="18" charset="0"/>
                            </a:rPr>
                            <m:t>2</m:t>
                          </m:r>
                          <m:r>
                            <a:rPr lang="es-AR" sz="2200" i="1">
                              <a:solidFill>
                                <a:srgbClr val="000000"/>
                              </a:solidFill>
                              <a:latin typeface="Cambria Math" panose="02040503050406030204" pitchFamily="18" charset="0"/>
                            </a:rPr>
                            <m:t>𝑔</m:t>
                          </m:r>
                        </m:den>
                      </m:f>
                      <m:r>
                        <a:rPr lang="es-AR" sz="2200" i="1">
                          <a:solidFill>
                            <a:srgbClr val="000000"/>
                          </a:solidFill>
                          <a:latin typeface="Cambria Math" panose="02040503050406030204" pitchFamily="18" charset="0"/>
                        </a:rPr>
                        <m:t>=</m:t>
                      </m:r>
                      <m:r>
                        <m:rPr>
                          <m:sty m:val="p"/>
                        </m:rPr>
                        <a:rPr lang="es-AR" sz="2200" i="1">
                          <a:solidFill>
                            <a:srgbClr val="000000"/>
                          </a:solidFill>
                          <a:latin typeface="Cambria Math" panose="02040503050406030204" pitchFamily="18" charset="0"/>
                        </a:rPr>
                        <m:t>Δ</m:t>
                      </m:r>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𝑝</m:t>
                              </m:r>
                            </m:e>
                            <m:sub>
                              <m:r>
                                <a:rPr lang="es-AR" sz="2200" i="1">
                                  <a:solidFill>
                                    <a:srgbClr val="000000"/>
                                  </a:solidFill>
                                  <a:latin typeface="Cambria Math" panose="02040503050406030204" pitchFamily="18" charset="0"/>
                                </a:rPr>
                                <m:t>1</m:t>
                              </m:r>
                            </m:sub>
                          </m:sSub>
                        </m:num>
                        <m:den>
                          <m:r>
                            <a:rPr lang="es-AR" sz="2200" i="1">
                              <a:solidFill>
                                <a:srgbClr val="000000"/>
                              </a:solidFill>
                              <a:latin typeface="Cambria Math" panose="02040503050406030204" pitchFamily="18" charset="0"/>
                            </a:rPr>
                            <m:t>𝛾</m:t>
                          </m:r>
                        </m:den>
                      </m:f>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𝑝</m:t>
                              </m:r>
                            </m:e>
                            <m:sub>
                              <m:r>
                                <a:rPr lang="es-AR" sz="2200" i="1">
                                  <a:solidFill>
                                    <a:srgbClr val="000000"/>
                                  </a:solidFill>
                                  <a:latin typeface="Cambria Math" panose="02040503050406030204" pitchFamily="18" charset="0"/>
                                </a:rPr>
                                <m:t>1</m:t>
                              </m:r>
                            </m:sub>
                          </m:sSub>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num>
                        <m:den>
                          <m:r>
                            <a:rPr lang="es-AR" sz="2200" i="1">
                              <a:solidFill>
                                <a:srgbClr val="000000"/>
                              </a:solidFill>
                              <a:latin typeface="Cambria Math" panose="02040503050406030204" pitchFamily="18" charset="0"/>
                            </a:rPr>
                            <m:t>𝛾</m:t>
                          </m:r>
                          <m:r>
                            <a:rPr lang="es-AR" sz="2200" i="1">
                              <a:solidFill>
                                <a:srgbClr val="000000"/>
                              </a:solidFill>
                              <a:latin typeface="Cambria Math" panose="02040503050406030204" pitchFamily="18" charset="0"/>
                            </a:rPr>
                            <m:t> </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r>
                            <a:rPr lang="es-AR" sz="2200" i="1">
                              <a:solidFill>
                                <a:srgbClr val="000000"/>
                              </a:solidFill>
                              <a:latin typeface="Cambria Math" panose="02040503050406030204" pitchFamily="18" charset="0"/>
                            </a:rPr>
                            <m:t>𝑝</m:t>
                          </m:r>
                        </m:num>
                        <m:den>
                          <m:r>
                            <a:rPr lang="es-AR" sz="2200" i="1">
                              <a:solidFill>
                                <a:srgbClr val="000000"/>
                              </a:solidFill>
                              <a:latin typeface="Cambria Math" panose="02040503050406030204" pitchFamily="18" charset="0"/>
                            </a:rPr>
                            <m:t>𝛾</m:t>
                          </m:r>
                        </m:den>
                      </m:f>
                      <m:d>
                        <m:dPr>
                          <m:ctrlPr>
                            <a:rPr lang="es-AR" sz="2200" i="1">
                              <a:solidFill>
                                <a:srgbClr val="000000"/>
                              </a:solidFill>
                              <a:latin typeface="Cambria Math" panose="02040503050406030204" pitchFamily="18" charset="0"/>
                            </a:rPr>
                          </m:ctrlPr>
                        </m:dPr>
                        <m:e>
                          <m:r>
                            <a:rPr lang="es-AR" sz="2200" i="1">
                              <a:solidFill>
                                <a:srgbClr val="000000"/>
                              </a:solidFill>
                              <a:latin typeface="Cambria Math" panose="02040503050406030204" pitchFamily="18" charset="0"/>
                            </a:rPr>
                            <m:t>1−</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num>
                            <m:den>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e>
                      </m:d>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𝐹</m:t>
                          </m:r>
                        </m:e>
                        <m:sub>
                          <m:r>
                            <a:rPr lang="es-AR" sz="2200" i="1">
                              <a:solidFill>
                                <a:srgbClr val="000000"/>
                              </a:solidFill>
                              <a:latin typeface="Cambria Math" panose="02040503050406030204" pitchFamily="18" charset="0"/>
                            </a:rPr>
                            <m:t>𝑟</m:t>
                          </m:r>
                        </m:sub>
                      </m:sSub>
                      <m:r>
                        <a:rPr lang="es-AR" sz="2200" i="1">
                          <a:solidFill>
                            <a:srgbClr val="000000"/>
                          </a:solidFill>
                          <a:latin typeface="Cambria Math" panose="02040503050406030204" pitchFamily="18" charset="0"/>
                        </a:rPr>
                        <m:t>´</m:t>
                      </m:r>
                    </m:oMath>
                  </m:oMathPara>
                </a14:m>
                <a:endParaRPr lang="es-AR" sz="2200" dirty="0"/>
              </a:p>
            </p:txBody>
          </p:sp>
        </mc:Choice>
        <mc:Fallback xmlns="">
          <p:sp>
            <p:nvSpPr>
              <p:cNvPr id="187408" name="Object 16">
                <a:extLst>
                  <a:ext uri="{FF2B5EF4-FFF2-40B4-BE49-F238E27FC236}">
                    <a16:creationId xmlns:a16="http://schemas.microsoft.com/office/drawing/2014/main" id="{50DA099D-F3BB-9047-EFC5-EB27E31E6E3C}"/>
                  </a:ext>
                </a:extLst>
              </p:cNvPr>
              <p:cNvSpPr txBox="1">
                <a:spLocks noRot="1" noChangeAspect="1" noMove="1" noResize="1" noEditPoints="1" noAdjustHandles="1" noChangeArrowheads="1" noChangeShapeType="1" noTextEdit="1"/>
              </p:cNvSpPr>
              <p:nvPr/>
            </p:nvSpPr>
            <p:spPr bwMode="auto">
              <a:xfrm>
                <a:off x="6096000" y="4565650"/>
                <a:ext cx="5761038" cy="935038"/>
              </a:xfrm>
              <a:prstGeom prst="rect">
                <a:avLst/>
              </a:prstGeom>
              <a:blipFill>
                <a:blip r:embed="rId11"/>
                <a:stretch>
                  <a:fillRect/>
                </a:stretch>
              </a:blipFill>
            </p:spPr>
            <p:txBody>
              <a:bodyPr/>
              <a:lstStyle/>
              <a:p>
                <a:r>
                  <a:rPr lang="es-AR">
                    <a:noFill/>
                  </a:rPr>
                  <a:t> </a:t>
                </a:r>
              </a:p>
            </p:txBody>
          </p:sp>
        </mc:Fallback>
      </mc:AlternateContent>
      <p:sp>
        <p:nvSpPr>
          <p:cNvPr id="187411" name="Rectangle 19">
            <a:extLst>
              <a:ext uri="{FF2B5EF4-FFF2-40B4-BE49-F238E27FC236}">
                <a16:creationId xmlns:a16="http://schemas.microsoft.com/office/drawing/2014/main" id="{5913BF44-10C7-EE58-08C8-FF97CF6A8567}"/>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mc:AlternateContent xmlns:mc="http://schemas.openxmlformats.org/markup-compatibility/2006" xmlns:a14="http://schemas.microsoft.com/office/drawing/2010/main">
        <mc:Choice Requires="a14">
          <p:sp>
            <p:nvSpPr>
              <p:cNvPr id="187410" name="Object 18">
                <a:extLst>
                  <a:ext uri="{FF2B5EF4-FFF2-40B4-BE49-F238E27FC236}">
                    <a16:creationId xmlns:a16="http://schemas.microsoft.com/office/drawing/2014/main" id="{C7DA007B-0490-8831-0507-29234C3A7013}"/>
                  </a:ext>
                </a:extLst>
              </p:cNvPr>
              <p:cNvSpPr txBox="1"/>
              <p:nvPr/>
            </p:nvSpPr>
            <p:spPr bwMode="auto">
              <a:xfrm>
                <a:off x="1382713" y="5638800"/>
                <a:ext cx="6297463" cy="86995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f>
                        <m:fPr>
                          <m:ctrlPr>
                            <a:rPr lang="es-AR" sz="2200" i="1">
                              <a:solidFill>
                                <a:srgbClr val="000000"/>
                              </a:solidFill>
                              <a:latin typeface="Cambria Math" panose="02040503050406030204" pitchFamily="18" charset="0"/>
                            </a:rPr>
                          </m:ctrlPr>
                        </m:fPr>
                        <m:num>
                          <m:sSup>
                            <m:sSupPr>
                              <m:ctrlPr>
                                <a:rPr lang="es-AR" sz="2200" i="1">
                                  <a:solidFill>
                                    <a:srgbClr val="000000"/>
                                  </a:solidFill>
                                  <a:latin typeface="Cambria Math" panose="02040503050406030204" pitchFamily="18" charset="0"/>
                                </a:rPr>
                              </m:ctrlPr>
                            </m:sSupPr>
                            <m:e>
                              <m:d>
                                <m:dPr>
                                  <m:ctrlPr>
                                    <a:rPr lang="es-AR" sz="2200" i="1">
                                      <a:solidFill>
                                        <a:srgbClr val="000000"/>
                                      </a:solidFill>
                                      <a:latin typeface="Cambria Math" panose="02040503050406030204" pitchFamily="18" charset="0"/>
                                    </a:rPr>
                                  </m:ctrlPr>
                                </m:dPr>
                                <m:e>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1</m:t>
                                      </m:r>
                                    </m:sub>
                                  </m:sSub>
                                </m:e>
                              </m:d>
                            </m:e>
                            <m:sup>
                              <m:r>
                                <a:rPr lang="es-AR" sz="2200" i="1">
                                  <a:solidFill>
                                    <a:srgbClr val="000000"/>
                                  </a:solidFill>
                                  <a:latin typeface="Cambria Math" panose="02040503050406030204" pitchFamily="18" charset="0"/>
                                </a:rPr>
                                <m:t>2</m:t>
                              </m:r>
                            </m:sup>
                          </m:sSup>
                        </m:num>
                        <m:den>
                          <m:r>
                            <a:rPr lang="es-AR" sz="2200" i="1">
                              <a:solidFill>
                                <a:srgbClr val="000000"/>
                              </a:solidFill>
                              <a:latin typeface="Cambria Math" panose="02040503050406030204" pitchFamily="18" charset="0"/>
                            </a:rPr>
                            <m:t>2</m:t>
                          </m:r>
                          <m:r>
                            <a:rPr lang="es-AR" sz="2200" i="1">
                              <a:solidFill>
                                <a:srgbClr val="000000"/>
                              </a:solidFill>
                              <a:latin typeface="Cambria Math" panose="02040503050406030204" pitchFamily="18" charset="0"/>
                            </a:rPr>
                            <m:t>𝑔</m:t>
                          </m:r>
                        </m:den>
                      </m:f>
                      <m:r>
                        <a:rPr lang="es-AR" sz="2200" i="1">
                          <a:solidFill>
                            <a:srgbClr val="000000"/>
                          </a:solidFill>
                          <a:latin typeface="Cambria Math" panose="02040503050406030204" pitchFamily="18" charset="0"/>
                        </a:rPr>
                        <m:t>=</m:t>
                      </m:r>
                      <m:r>
                        <m:rPr>
                          <m:sty m:val="p"/>
                        </m:rPr>
                        <a:rPr lang="es-AR" sz="2200" i="1">
                          <a:solidFill>
                            <a:srgbClr val="000000"/>
                          </a:solidFill>
                          <a:latin typeface="Cambria Math" panose="02040503050406030204" pitchFamily="18" charset="0"/>
                        </a:rPr>
                        <m:t>Δ</m:t>
                      </m:r>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𝑝</m:t>
                              </m:r>
                            </m:e>
                            <m:sub>
                              <m:r>
                                <a:rPr lang="es-AR" sz="2200" i="1">
                                  <a:solidFill>
                                    <a:srgbClr val="000000"/>
                                  </a:solidFill>
                                  <a:latin typeface="Cambria Math" panose="02040503050406030204" pitchFamily="18" charset="0"/>
                                </a:rPr>
                                <m:t>1</m:t>
                              </m:r>
                            </m:sub>
                          </m:sSub>
                        </m:num>
                        <m:den>
                          <m:r>
                            <a:rPr lang="es-AR" sz="2200" i="1">
                              <a:solidFill>
                                <a:srgbClr val="000000"/>
                              </a:solidFill>
                              <a:latin typeface="Cambria Math" panose="02040503050406030204" pitchFamily="18" charset="0"/>
                            </a:rPr>
                            <m:t>𝛾</m:t>
                          </m:r>
                        </m:den>
                      </m:f>
                      <m:d>
                        <m:dPr>
                          <m:ctrlPr>
                            <a:rPr lang="es-AR" sz="2200" i="1">
                              <a:solidFill>
                                <a:srgbClr val="000000"/>
                              </a:solidFill>
                              <a:latin typeface="Cambria Math" panose="02040503050406030204" pitchFamily="18" charset="0"/>
                            </a:rPr>
                          </m:ctrlPr>
                        </m:dPr>
                        <m:e>
                          <m:r>
                            <a:rPr lang="es-AR" sz="2200" i="1">
                              <a:solidFill>
                                <a:srgbClr val="000000"/>
                              </a:solidFill>
                              <a:latin typeface="Cambria Math" panose="02040503050406030204" pitchFamily="18" charset="0"/>
                            </a:rPr>
                            <m:t>1−</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num>
                            <m:den>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e>
                      </m:d>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r>
                            <a:rPr lang="es-AR" sz="2200" i="1">
                              <a:solidFill>
                                <a:srgbClr val="000000"/>
                              </a:solidFill>
                              <a:latin typeface="Cambria Math" panose="02040503050406030204" pitchFamily="18" charset="0"/>
                            </a:rPr>
                            <m:t>𝑝</m:t>
                          </m:r>
                        </m:num>
                        <m:den>
                          <m:r>
                            <a:rPr lang="es-AR" sz="2200" i="1">
                              <a:solidFill>
                                <a:srgbClr val="000000"/>
                              </a:solidFill>
                              <a:latin typeface="Cambria Math" panose="02040503050406030204" pitchFamily="18" charset="0"/>
                            </a:rPr>
                            <m:t>𝛾</m:t>
                          </m:r>
                        </m:den>
                      </m:f>
                      <m:d>
                        <m:dPr>
                          <m:ctrlPr>
                            <a:rPr lang="es-AR" sz="2200" i="1">
                              <a:solidFill>
                                <a:srgbClr val="000000"/>
                              </a:solidFill>
                              <a:latin typeface="Cambria Math" panose="02040503050406030204" pitchFamily="18" charset="0"/>
                            </a:rPr>
                          </m:ctrlPr>
                        </m:dPr>
                        <m:e>
                          <m:r>
                            <a:rPr lang="es-AR" sz="2200" i="1">
                              <a:solidFill>
                                <a:srgbClr val="000000"/>
                              </a:solidFill>
                              <a:latin typeface="Cambria Math" panose="02040503050406030204" pitchFamily="18" charset="0"/>
                            </a:rPr>
                            <m:t>1−</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num>
                            <m:den>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e>
                      </m:d>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𝐹</m:t>
                          </m:r>
                        </m:e>
                        <m:sub>
                          <m:r>
                            <a:rPr lang="es-AR" sz="2200" i="1">
                              <a:solidFill>
                                <a:srgbClr val="000000"/>
                              </a:solidFill>
                              <a:latin typeface="Cambria Math" panose="02040503050406030204" pitchFamily="18" charset="0"/>
                            </a:rPr>
                            <m:t>𝑟</m:t>
                          </m:r>
                        </m:sub>
                      </m:sSub>
                      <m:r>
                        <a:rPr lang="es-AR" sz="2200" i="1">
                          <a:solidFill>
                            <a:srgbClr val="000000"/>
                          </a:solidFill>
                          <a:latin typeface="Cambria Math" panose="02040503050406030204" pitchFamily="18" charset="0"/>
                        </a:rPr>
                        <m:t>´</m:t>
                      </m:r>
                    </m:oMath>
                  </m:oMathPara>
                </a14:m>
                <a:endParaRPr lang="es-AR" sz="2200" dirty="0"/>
              </a:p>
            </p:txBody>
          </p:sp>
        </mc:Choice>
        <mc:Fallback xmlns="">
          <p:sp>
            <p:nvSpPr>
              <p:cNvPr id="187410" name="Object 18">
                <a:extLst>
                  <a:ext uri="{FF2B5EF4-FFF2-40B4-BE49-F238E27FC236}">
                    <a16:creationId xmlns:a16="http://schemas.microsoft.com/office/drawing/2014/main" id="{C7DA007B-0490-8831-0507-29234C3A7013}"/>
                  </a:ext>
                </a:extLst>
              </p:cNvPr>
              <p:cNvSpPr txBox="1">
                <a:spLocks noRot="1" noChangeAspect="1" noMove="1" noResize="1" noEditPoints="1" noAdjustHandles="1" noChangeArrowheads="1" noChangeShapeType="1" noTextEdit="1"/>
              </p:cNvSpPr>
              <p:nvPr/>
            </p:nvSpPr>
            <p:spPr bwMode="auto">
              <a:xfrm>
                <a:off x="1382713" y="5638800"/>
                <a:ext cx="6297463" cy="869950"/>
              </a:xfrm>
              <a:prstGeom prst="rect">
                <a:avLst/>
              </a:prstGeom>
              <a:blipFill>
                <a:blip r:embed="rId12"/>
                <a:stretch>
                  <a:fillRect/>
                </a:stretch>
              </a:blipFill>
            </p:spPr>
            <p:txBody>
              <a:bodyPr/>
              <a:lstStyle/>
              <a:p>
                <a:r>
                  <a:rPr lang="es-AR">
                    <a:noFill/>
                  </a:rPr>
                  <a:t> </a:t>
                </a:r>
              </a:p>
            </p:txBody>
          </p:sp>
        </mc:Fallback>
      </mc:AlternateContent>
      <p:sp>
        <p:nvSpPr>
          <p:cNvPr id="187413" name="Rectangle 21">
            <a:extLst>
              <a:ext uri="{FF2B5EF4-FFF2-40B4-BE49-F238E27FC236}">
                <a16:creationId xmlns:a16="http://schemas.microsoft.com/office/drawing/2014/main" id="{D8C6D8DB-DEEA-6F7D-C3A2-9A1E7794F305}"/>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8" name="Elipse 7">
            <a:extLst>
              <a:ext uri="{FF2B5EF4-FFF2-40B4-BE49-F238E27FC236}">
                <a16:creationId xmlns:a16="http://schemas.microsoft.com/office/drawing/2014/main" id="{32803371-3E8B-3BCA-2B71-58EBF8D8253F}"/>
              </a:ext>
            </a:extLst>
          </p:cNvPr>
          <p:cNvSpPr/>
          <p:nvPr/>
        </p:nvSpPr>
        <p:spPr>
          <a:xfrm>
            <a:off x="1991544" y="3675213"/>
            <a:ext cx="936104" cy="89043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72FB6535-31E7-8A16-35B5-D89741D885CD}"/>
                  </a:ext>
                </a:extLst>
              </p:cNvPr>
              <p:cNvSpPr txBox="1"/>
              <p:nvPr/>
            </p:nvSpPr>
            <p:spPr>
              <a:xfrm>
                <a:off x="2333760" y="4599138"/>
                <a:ext cx="2516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Δ</m:t>
                      </m:r>
                    </m:oMath>
                  </m:oMathPara>
                </a14:m>
                <a:endParaRPr lang="es-AR" sz="2400" dirty="0"/>
              </a:p>
            </p:txBody>
          </p:sp>
        </mc:Choice>
        <mc:Fallback xmlns="">
          <p:sp>
            <p:nvSpPr>
              <p:cNvPr id="9" name="CuadroTexto 8">
                <a:extLst>
                  <a:ext uri="{FF2B5EF4-FFF2-40B4-BE49-F238E27FC236}">
                    <a16:creationId xmlns:a16="http://schemas.microsoft.com/office/drawing/2014/main" id="{72FB6535-31E7-8A16-35B5-D89741D885CD}"/>
                  </a:ext>
                </a:extLst>
              </p:cNvPr>
              <p:cNvSpPr txBox="1">
                <a:spLocks noRot="1" noChangeAspect="1" noMove="1" noResize="1" noEditPoints="1" noAdjustHandles="1" noChangeArrowheads="1" noChangeShapeType="1" noTextEdit="1"/>
              </p:cNvSpPr>
              <p:nvPr/>
            </p:nvSpPr>
            <p:spPr>
              <a:xfrm>
                <a:off x="2333760" y="4599138"/>
                <a:ext cx="251671" cy="369332"/>
              </a:xfrm>
              <a:prstGeom prst="rect">
                <a:avLst/>
              </a:prstGeom>
              <a:blipFill>
                <a:blip r:embed="rId13"/>
                <a:stretch>
                  <a:fillRect l="-29268" r="-29268" b="-6557"/>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73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73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74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74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74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74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74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p:bldP spid="187399" grpId="0"/>
      <p:bldP spid="187406" grpId="0"/>
      <p:bldP spid="187408" grpId="0"/>
      <p:bldP spid="187410" grpId="0"/>
      <p:bldP spid="8"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8BA5B34D-DCDE-8595-9971-5AF0B4E46D17}"/>
              </a:ext>
            </a:extLst>
          </p:cNvPr>
          <p:cNvSpPr>
            <a:spLocks noChangeArrowheads="1"/>
          </p:cNvSpPr>
          <p:nvPr/>
        </p:nvSpPr>
        <p:spPr bwMode="auto">
          <a:xfrm>
            <a:off x="3790950" y="2590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188419" name="Rectangle 3">
            <a:extLst>
              <a:ext uri="{FF2B5EF4-FFF2-40B4-BE49-F238E27FC236}">
                <a16:creationId xmlns:a16="http://schemas.microsoft.com/office/drawing/2014/main" id="{E901E453-11DA-3A79-B740-EB0B93F61E4B}"/>
              </a:ext>
            </a:extLst>
          </p:cNvPr>
          <p:cNvSpPr>
            <a:spLocks noChangeArrowheads="1"/>
          </p:cNvSpPr>
          <p:nvPr/>
        </p:nvSpPr>
        <p:spPr bwMode="auto">
          <a:xfrm>
            <a:off x="3624263" y="25527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graphicFrame>
        <p:nvGraphicFramePr>
          <p:cNvPr id="188420" name="Object 4">
            <a:extLst>
              <a:ext uri="{FF2B5EF4-FFF2-40B4-BE49-F238E27FC236}">
                <a16:creationId xmlns:a16="http://schemas.microsoft.com/office/drawing/2014/main" id="{914963BB-1890-D1E0-44F2-76EA052AE9E7}"/>
              </a:ext>
            </a:extLst>
          </p:cNvPr>
          <p:cNvGraphicFramePr>
            <a:graphicFrameLocks noChangeAspect="1"/>
          </p:cNvGraphicFramePr>
          <p:nvPr/>
        </p:nvGraphicFramePr>
        <p:xfrm>
          <a:off x="3324226" y="152401"/>
          <a:ext cx="5148263" cy="879475"/>
        </p:xfrm>
        <a:graphic>
          <a:graphicData uri="http://schemas.openxmlformats.org/presentationml/2006/ole">
            <mc:AlternateContent xmlns:mc="http://schemas.openxmlformats.org/markup-compatibility/2006">
              <mc:Choice xmlns:v="urn:schemas-microsoft-com:vml" Requires="v">
                <p:oleObj name="Ecuación" r:id="rId2" imgW="2679700" imgH="457200" progId="Equation.3">
                  <p:embed/>
                </p:oleObj>
              </mc:Choice>
              <mc:Fallback>
                <p:oleObj name="Ecuación" r:id="rId2" imgW="2679700" imgH="457200" progId="Equation.3">
                  <p:embed/>
                  <p:pic>
                    <p:nvPicPr>
                      <p:cNvPr id="188420" name="Object 4">
                        <a:extLst>
                          <a:ext uri="{FF2B5EF4-FFF2-40B4-BE49-F238E27FC236}">
                            <a16:creationId xmlns:a16="http://schemas.microsoft.com/office/drawing/2014/main" id="{914963BB-1890-D1E0-44F2-76EA052AE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226" y="152401"/>
                        <a:ext cx="5148263"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22" name="Rectangle 6">
            <a:extLst>
              <a:ext uri="{FF2B5EF4-FFF2-40B4-BE49-F238E27FC236}">
                <a16:creationId xmlns:a16="http://schemas.microsoft.com/office/drawing/2014/main" id="{A0B13C78-D38C-4E00-8AA9-E068B71A139F}"/>
              </a:ext>
            </a:extLst>
          </p:cNvPr>
          <p:cNvSpPr>
            <a:spLocks noChangeArrowheads="1"/>
          </p:cNvSpPr>
          <p:nvPr/>
        </p:nvSpPr>
        <p:spPr bwMode="auto">
          <a:xfrm>
            <a:off x="1524001"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8421" name="Object 5">
            <a:extLst>
              <a:ext uri="{FF2B5EF4-FFF2-40B4-BE49-F238E27FC236}">
                <a16:creationId xmlns:a16="http://schemas.microsoft.com/office/drawing/2014/main" id="{70231BD7-226D-F3F9-21A2-FDCBCE6DAD2B}"/>
              </a:ext>
            </a:extLst>
          </p:cNvPr>
          <p:cNvGraphicFramePr>
            <a:graphicFrameLocks noChangeAspect="1"/>
          </p:cNvGraphicFramePr>
          <p:nvPr>
            <p:extLst>
              <p:ext uri="{D42A27DB-BD31-4B8C-83A1-F6EECF244321}">
                <p14:modId xmlns:p14="http://schemas.microsoft.com/office/powerpoint/2010/main" val="3857782280"/>
              </p:ext>
            </p:extLst>
          </p:nvPr>
        </p:nvGraphicFramePr>
        <p:xfrm>
          <a:off x="951721" y="965597"/>
          <a:ext cx="1908175" cy="885825"/>
        </p:xfrm>
        <a:graphic>
          <a:graphicData uri="http://schemas.openxmlformats.org/presentationml/2006/ole">
            <mc:AlternateContent xmlns:mc="http://schemas.openxmlformats.org/markup-compatibility/2006">
              <mc:Choice xmlns:v="urn:schemas-microsoft-com:vml" Requires="v">
                <p:oleObj name="Ecuación" r:id="rId4" imgW="927100" imgH="431800" progId="Equation.3">
                  <p:embed/>
                </p:oleObj>
              </mc:Choice>
              <mc:Fallback>
                <p:oleObj name="Ecuación" r:id="rId4" imgW="927100" imgH="431800" progId="Equation.3">
                  <p:embed/>
                  <p:pic>
                    <p:nvPicPr>
                      <p:cNvPr id="188421" name="Object 5">
                        <a:extLst>
                          <a:ext uri="{FF2B5EF4-FFF2-40B4-BE49-F238E27FC236}">
                            <a16:creationId xmlns:a16="http://schemas.microsoft.com/office/drawing/2014/main" id="{70231BD7-226D-F3F9-21A2-FDCBCE6DAD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721" y="965597"/>
                        <a:ext cx="1908175"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23" name="Rectangle 7">
            <a:extLst>
              <a:ext uri="{FF2B5EF4-FFF2-40B4-BE49-F238E27FC236}">
                <a16:creationId xmlns:a16="http://schemas.microsoft.com/office/drawing/2014/main" id="{B77B7004-A4C6-3708-AEC4-FD019327B7AD}"/>
              </a:ext>
            </a:extLst>
          </p:cNvPr>
          <p:cNvSpPr>
            <a:spLocks noChangeArrowheads="1"/>
          </p:cNvSpPr>
          <p:nvPr/>
        </p:nvSpPr>
        <p:spPr bwMode="auto">
          <a:xfrm>
            <a:off x="3180383" y="1136121"/>
            <a:ext cx="63507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Expresión experimental del TEOREMA DE BORDA</a:t>
            </a:r>
            <a:r>
              <a:rPr lang="es-ES" altLang="es-AR" sz="2400" dirty="0">
                <a:solidFill>
                  <a:srgbClr val="3333CC"/>
                </a:solidFill>
              </a:rPr>
              <a:t> </a:t>
            </a:r>
          </a:p>
        </p:txBody>
      </p:sp>
      <p:sp>
        <p:nvSpPr>
          <p:cNvPr id="188425" name="Rectangle 9">
            <a:extLst>
              <a:ext uri="{FF2B5EF4-FFF2-40B4-BE49-F238E27FC236}">
                <a16:creationId xmlns:a16="http://schemas.microsoft.com/office/drawing/2014/main" id="{489858E7-1431-5F2E-C8E7-C0BEE2859A5C}"/>
              </a:ext>
            </a:extLst>
          </p:cNvPr>
          <p:cNvSpPr>
            <a:spLocks noChangeArrowheads="1"/>
          </p:cNvSpPr>
          <p:nvPr/>
        </p:nvSpPr>
        <p:spPr bwMode="auto">
          <a:xfrm>
            <a:off x="1524001" y="30204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8424" name="Object 8">
            <a:extLst>
              <a:ext uri="{FF2B5EF4-FFF2-40B4-BE49-F238E27FC236}">
                <a16:creationId xmlns:a16="http://schemas.microsoft.com/office/drawing/2014/main" id="{5E156C99-AC5D-6D40-04BF-500B9244745C}"/>
              </a:ext>
            </a:extLst>
          </p:cNvPr>
          <p:cNvGraphicFramePr>
            <a:graphicFrameLocks noChangeAspect="1"/>
          </p:cNvGraphicFramePr>
          <p:nvPr>
            <p:extLst>
              <p:ext uri="{D42A27DB-BD31-4B8C-83A1-F6EECF244321}">
                <p14:modId xmlns:p14="http://schemas.microsoft.com/office/powerpoint/2010/main" val="3889828594"/>
              </p:ext>
            </p:extLst>
          </p:nvPr>
        </p:nvGraphicFramePr>
        <p:xfrm>
          <a:off x="409090" y="2414747"/>
          <a:ext cx="3382963" cy="908050"/>
        </p:xfrm>
        <a:graphic>
          <a:graphicData uri="http://schemas.openxmlformats.org/presentationml/2006/ole">
            <mc:AlternateContent xmlns:mc="http://schemas.openxmlformats.org/markup-compatibility/2006">
              <mc:Choice xmlns:v="urn:schemas-microsoft-com:vml" Requires="v">
                <p:oleObj name="Ecuación" r:id="rId6" imgW="1663700" imgH="444500" progId="Equation.3">
                  <p:embed/>
                </p:oleObj>
              </mc:Choice>
              <mc:Fallback>
                <p:oleObj name="Ecuación" r:id="rId6" imgW="1663700" imgH="444500" progId="Equation.3">
                  <p:embed/>
                  <p:pic>
                    <p:nvPicPr>
                      <p:cNvPr id="188424" name="Object 8">
                        <a:extLst>
                          <a:ext uri="{FF2B5EF4-FFF2-40B4-BE49-F238E27FC236}">
                            <a16:creationId xmlns:a16="http://schemas.microsoft.com/office/drawing/2014/main" id="{5E156C99-AC5D-6D40-04BF-500B924474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090" y="2414747"/>
                        <a:ext cx="3382963"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8426" name="Object 10">
            <a:extLst>
              <a:ext uri="{FF2B5EF4-FFF2-40B4-BE49-F238E27FC236}">
                <a16:creationId xmlns:a16="http://schemas.microsoft.com/office/drawing/2014/main" id="{CB484EF7-3AD6-5CFD-7739-3C022BEA551A}"/>
              </a:ext>
            </a:extLst>
          </p:cNvPr>
          <p:cNvGraphicFramePr>
            <a:graphicFrameLocks noChangeAspect="1"/>
          </p:cNvGraphicFramePr>
          <p:nvPr>
            <p:extLst>
              <p:ext uri="{D42A27DB-BD31-4B8C-83A1-F6EECF244321}">
                <p14:modId xmlns:p14="http://schemas.microsoft.com/office/powerpoint/2010/main" val="2749257362"/>
              </p:ext>
            </p:extLst>
          </p:nvPr>
        </p:nvGraphicFramePr>
        <p:xfrm>
          <a:off x="8342563" y="2269107"/>
          <a:ext cx="3240088" cy="1362075"/>
        </p:xfrm>
        <a:graphic>
          <a:graphicData uri="http://schemas.openxmlformats.org/presentationml/2006/ole">
            <mc:AlternateContent xmlns:mc="http://schemas.openxmlformats.org/markup-compatibility/2006">
              <mc:Choice xmlns:v="urn:schemas-microsoft-com:vml" Requires="v">
                <p:oleObj name="Ecuación" r:id="rId8" imgW="1562100" imgH="660400" progId="Equation.3">
                  <p:embed/>
                </p:oleObj>
              </mc:Choice>
              <mc:Fallback>
                <p:oleObj name="Ecuación" r:id="rId8" imgW="1562100" imgH="660400" progId="Equation.3">
                  <p:embed/>
                  <p:pic>
                    <p:nvPicPr>
                      <p:cNvPr id="188426" name="Object 10">
                        <a:extLst>
                          <a:ext uri="{FF2B5EF4-FFF2-40B4-BE49-F238E27FC236}">
                            <a16:creationId xmlns:a16="http://schemas.microsoft.com/office/drawing/2014/main" id="{CB484EF7-3AD6-5CFD-7739-3C022BEA55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42563" y="2269107"/>
                        <a:ext cx="3240088"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29" name="Rectangle 13">
            <a:extLst>
              <a:ext uri="{FF2B5EF4-FFF2-40B4-BE49-F238E27FC236}">
                <a16:creationId xmlns:a16="http://schemas.microsoft.com/office/drawing/2014/main" id="{F4B0E040-ABED-4892-F4DE-21CD1250159E}"/>
              </a:ext>
            </a:extLst>
          </p:cNvPr>
          <p:cNvSpPr>
            <a:spLocks noChangeArrowheads="1"/>
          </p:cNvSpPr>
          <p:nvPr/>
        </p:nvSpPr>
        <p:spPr bwMode="auto">
          <a:xfrm>
            <a:off x="1524001" y="29252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8428" name="Object 12">
            <a:extLst>
              <a:ext uri="{FF2B5EF4-FFF2-40B4-BE49-F238E27FC236}">
                <a16:creationId xmlns:a16="http://schemas.microsoft.com/office/drawing/2014/main" id="{862FCAC6-F813-BB75-26E7-22321E7BC038}"/>
              </a:ext>
            </a:extLst>
          </p:cNvPr>
          <p:cNvGraphicFramePr>
            <a:graphicFrameLocks noChangeAspect="1"/>
          </p:cNvGraphicFramePr>
          <p:nvPr>
            <p:extLst>
              <p:ext uri="{D42A27DB-BD31-4B8C-83A1-F6EECF244321}">
                <p14:modId xmlns:p14="http://schemas.microsoft.com/office/powerpoint/2010/main" val="1426783363"/>
              </p:ext>
            </p:extLst>
          </p:nvPr>
        </p:nvGraphicFramePr>
        <p:xfrm>
          <a:off x="263351" y="3753310"/>
          <a:ext cx="5834063" cy="1206500"/>
        </p:xfrm>
        <a:graphic>
          <a:graphicData uri="http://schemas.openxmlformats.org/presentationml/2006/ole">
            <mc:AlternateContent xmlns:mc="http://schemas.openxmlformats.org/markup-compatibility/2006">
              <mc:Choice xmlns:v="urn:schemas-microsoft-com:vml" Requires="v">
                <p:oleObj name="Ecuación" r:id="rId10" imgW="3086100" imgH="635000" progId="Equation.3">
                  <p:embed/>
                </p:oleObj>
              </mc:Choice>
              <mc:Fallback>
                <p:oleObj name="Ecuación" r:id="rId10" imgW="3086100" imgH="635000" progId="Equation.3">
                  <p:embed/>
                  <p:pic>
                    <p:nvPicPr>
                      <p:cNvPr id="188428" name="Object 12">
                        <a:extLst>
                          <a:ext uri="{FF2B5EF4-FFF2-40B4-BE49-F238E27FC236}">
                            <a16:creationId xmlns:a16="http://schemas.microsoft.com/office/drawing/2014/main" id="{862FCAC6-F813-BB75-26E7-22321E7BC03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351" y="3753310"/>
                        <a:ext cx="5834063" cy="120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31" name="Rectangle 15">
            <a:extLst>
              <a:ext uri="{FF2B5EF4-FFF2-40B4-BE49-F238E27FC236}">
                <a16:creationId xmlns:a16="http://schemas.microsoft.com/office/drawing/2014/main" id="{8718E7EB-E726-6885-7272-AF70B0E6398C}"/>
              </a:ext>
            </a:extLst>
          </p:cNvPr>
          <p:cNvSpPr>
            <a:spLocks noChangeArrowheads="1"/>
          </p:cNvSpPr>
          <p:nvPr/>
        </p:nvSpPr>
        <p:spPr bwMode="auto">
          <a:xfrm>
            <a:off x="1524001" y="3001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8430" name="Object 14">
            <a:extLst>
              <a:ext uri="{FF2B5EF4-FFF2-40B4-BE49-F238E27FC236}">
                <a16:creationId xmlns:a16="http://schemas.microsoft.com/office/drawing/2014/main" id="{ECAB27DE-F4EF-5D49-0B43-D456A7E373DE}"/>
              </a:ext>
            </a:extLst>
          </p:cNvPr>
          <p:cNvGraphicFramePr>
            <a:graphicFrameLocks noChangeAspect="1"/>
          </p:cNvGraphicFramePr>
          <p:nvPr>
            <p:extLst>
              <p:ext uri="{D42A27DB-BD31-4B8C-83A1-F6EECF244321}">
                <p14:modId xmlns:p14="http://schemas.microsoft.com/office/powerpoint/2010/main" val="1218187163"/>
              </p:ext>
            </p:extLst>
          </p:nvPr>
        </p:nvGraphicFramePr>
        <p:xfrm>
          <a:off x="9634405" y="4145878"/>
          <a:ext cx="2125662" cy="1052513"/>
        </p:xfrm>
        <a:graphic>
          <a:graphicData uri="http://schemas.openxmlformats.org/presentationml/2006/ole">
            <mc:AlternateContent xmlns:mc="http://schemas.openxmlformats.org/markup-compatibility/2006">
              <mc:Choice xmlns:v="urn:schemas-microsoft-com:vml" Requires="v">
                <p:oleObj name="Ecuación" r:id="rId12" imgW="977476" imgH="482391" progId="Equation.3">
                  <p:embed/>
                </p:oleObj>
              </mc:Choice>
              <mc:Fallback>
                <p:oleObj name="Ecuación" r:id="rId12" imgW="977476" imgH="482391" progId="Equation.3">
                  <p:embed/>
                  <p:pic>
                    <p:nvPicPr>
                      <p:cNvPr id="188430" name="Object 14">
                        <a:extLst>
                          <a:ext uri="{FF2B5EF4-FFF2-40B4-BE49-F238E27FC236}">
                            <a16:creationId xmlns:a16="http://schemas.microsoft.com/office/drawing/2014/main" id="{ECAB27DE-F4EF-5D49-0B43-D456A7E373D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34405" y="4145878"/>
                        <a:ext cx="2125662" cy="105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33" name="Rectangle 17">
            <a:extLst>
              <a:ext uri="{FF2B5EF4-FFF2-40B4-BE49-F238E27FC236}">
                <a16:creationId xmlns:a16="http://schemas.microsoft.com/office/drawing/2014/main" id="{426E4AC7-3938-34C3-CF24-7E6E51C8FF16}"/>
              </a:ext>
            </a:extLst>
          </p:cNvPr>
          <p:cNvSpPr>
            <a:spLocks noChangeArrowheads="1"/>
          </p:cNvSpPr>
          <p:nvPr/>
        </p:nvSpPr>
        <p:spPr bwMode="auto">
          <a:xfrm>
            <a:off x="1524001" y="29252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8432" name="Object 16">
            <a:extLst>
              <a:ext uri="{FF2B5EF4-FFF2-40B4-BE49-F238E27FC236}">
                <a16:creationId xmlns:a16="http://schemas.microsoft.com/office/drawing/2014/main" id="{93863FFD-8E37-B89A-5EB1-5E677865F2AF}"/>
              </a:ext>
            </a:extLst>
          </p:cNvPr>
          <p:cNvGraphicFramePr>
            <a:graphicFrameLocks noChangeAspect="1"/>
          </p:cNvGraphicFramePr>
          <p:nvPr>
            <p:extLst>
              <p:ext uri="{D42A27DB-BD31-4B8C-83A1-F6EECF244321}">
                <p14:modId xmlns:p14="http://schemas.microsoft.com/office/powerpoint/2010/main" val="418854432"/>
              </p:ext>
            </p:extLst>
          </p:nvPr>
        </p:nvGraphicFramePr>
        <p:xfrm>
          <a:off x="358931" y="5497636"/>
          <a:ext cx="5437188" cy="1120775"/>
        </p:xfrm>
        <a:graphic>
          <a:graphicData uri="http://schemas.openxmlformats.org/presentationml/2006/ole">
            <mc:AlternateContent xmlns:mc="http://schemas.openxmlformats.org/markup-compatibility/2006">
              <mc:Choice xmlns:v="urn:schemas-microsoft-com:vml" Requires="v">
                <p:oleObj name="Ecuación" r:id="rId14" imgW="3098800" imgH="635000" progId="Equation.3">
                  <p:embed/>
                </p:oleObj>
              </mc:Choice>
              <mc:Fallback>
                <p:oleObj name="Ecuación" r:id="rId14" imgW="3098800" imgH="635000" progId="Equation.3">
                  <p:embed/>
                  <p:pic>
                    <p:nvPicPr>
                      <p:cNvPr id="188432" name="Object 16">
                        <a:extLst>
                          <a:ext uri="{FF2B5EF4-FFF2-40B4-BE49-F238E27FC236}">
                            <a16:creationId xmlns:a16="http://schemas.microsoft.com/office/drawing/2014/main" id="{93863FFD-8E37-B89A-5EB1-5E677865F2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931" y="5497636"/>
                        <a:ext cx="5437188"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35" name="Rectangle 19">
            <a:extLst>
              <a:ext uri="{FF2B5EF4-FFF2-40B4-BE49-F238E27FC236}">
                <a16:creationId xmlns:a16="http://schemas.microsoft.com/office/drawing/2014/main" id="{9B5F9621-39B4-FD1E-D449-843FBEE8BD33}"/>
              </a:ext>
            </a:extLst>
          </p:cNvPr>
          <p:cNvSpPr>
            <a:spLocks noChangeArrowheads="1"/>
          </p:cNvSpPr>
          <p:nvPr/>
        </p:nvSpPr>
        <p:spPr bwMode="auto">
          <a:xfrm>
            <a:off x="1524001" y="3001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8434" name="Object 18">
            <a:extLst>
              <a:ext uri="{FF2B5EF4-FFF2-40B4-BE49-F238E27FC236}">
                <a16:creationId xmlns:a16="http://schemas.microsoft.com/office/drawing/2014/main" id="{A488D244-23E0-1EF1-CFF5-9D1F0C24561E}"/>
              </a:ext>
            </a:extLst>
          </p:cNvPr>
          <p:cNvGraphicFramePr>
            <a:graphicFrameLocks noChangeAspect="1"/>
          </p:cNvGraphicFramePr>
          <p:nvPr>
            <p:extLst>
              <p:ext uri="{D42A27DB-BD31-4B8C-83A1-F6EECF244321}">
                <p14:modId xmlns:p14="http://schemas.microsoft.com/office/powerpoint/2010/main" val="174786720"/>
              </p:ext>
            </p:extLst>
          </p:nvPr>
        </p:nvGraphicFramePr>
        <p:xfrm>
          <a:off x="9634405" y="5497636"/>
          <a:ext cx="2017712" cy="1019175"/>
        </p:xfrm>
        <a:graphic>
          <a:graphicData uri="http://schemas.openxmlformats.org/presentationml/2006/ole">
            <mc:AlternateContent xmlns:mc="http://schemas.openxmlformats.org/markup-compatibility/2006">
              <mc:Choice xmlns:v="urn:schemas-microsoft-com:vml" Requires="v">
                <p:oleObj name="Ecuación" r:id="rId16" imgW="965200" imgH="482600" progId="Equation.3">
                  <p:embed/>
                </p:oleObj>
              </mc:Choice>
              <mc:Fallback>
                <p:oleObj name="Ecuación" r:id="rId16" imgW="965200" imgH="482600" progId="Equation.3">
                  <p:embed/>
                  <p:pic>
                    <p:nvPicPr>
                      <p:cNvPr id="188434" name="Object 18">
                        <a:extLst>
                          <a:ext uri="{FF2B5EF4-FFF2-40B4-BE49-F238E27FC236}">
                            <a16:creationId xmlns:a16="http://schemas.microsoft.com/office/drawing/2014/main" id="{A488D244-23E0-1EF1-CFF5-9D1F0C24561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634405" y="5497636"/>
                        <a:ext cx="2017712" cy="101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7">
            <a:extLst>
              <a:ext uri="{FF2B5EF4-FFF2-40B4-BE49-F238E27FC236}">
                <a16:creationId xmlns:a16="http://schemas.microsoft.com/office/drawing/2014/main" id="{5CE674A5-DD25-760C-AC6C-2118853EAEFF}"/>
              </a:ext>
            </a:extLst>
          </p:cNvPr>
          <p:cNvSpPr>
            <a:spLocks noChangeArrowheads="1"/>
          </p:cNvSpPr>
          <p:nvPr/>
        </p:nvSpPr>
        <p:spPr bwMode="auto">
          <a:xfrm>
            <a:off x="173812" y="1897847"/>
            <a:ext cx="31504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Pueden darse dos casos</a:t>
            </a:r>
            <a:endParaRPr lang="es-AR" altLang="es-AR" dirty="0"/>
          </a:p>
        </p:txBody>
      </p:sp>
      <p:sp>
        <p:nvSpPr>
          <p:cNvPr id="4" name="CuadroTexto 3">
            <a:extLst>
              <a:ext uri="{FF2B5EF4-FFF2-40B4-BE49-F238E27FC236}">
                <a16:creationId xmlns:a16="http://schemas.microsoft.com/office/drawing/2014/main" id="{1F5CAEE0-D7F8-E427-D25B-78974246E44C}"/>
              </a:ext>
            </a:extLst>
          </p:cNvPr>
          <p:cNvSpPr txBox="1"/>
          <p:nvPr/>
        </p:nvSpPr>
        <p:spPr>
          <a:xfrm>
            <a:off x="3923594" y="2514829"/>
            <a:ext cx="4548895" cy="707886"/>
          </a:xfrm>
          <a:prstGeom prst="rect">
            <a:avLst/>
          </a:prstGeom>
          <a:noFill/>
        </p:spPr>
        <p:txBody>
          <a:bodyPr wrap="square">
            <a:spAutoFit/>
          </a:bodyPr>
          <a:lstStyle/>
          <a:p>
            <a:pPr algn="l"/>
            <a:r>
              <a:rPr lang="es-ES" sz="2000" dirty="0">
                <a:latin typeface="+mj-lt"/>
              </a:rPr>
              <a:t>A</a:t>
            </a:r>
            <a:r>
              <a:rPr lang="es-ES" sz="2000" b="0" i="0" u="none" strike="noStrike" baseline="0" dirty="0">
                <a:latin typeface="+mj-lt"/>
              </a:rPr>
              <a:t>mbos términos se anulan entre sí porque </a:t>
            </a:r>
            <a:r>
              <a:rPr lang="es-AR" sz="2000" b="0" i="0" u="none" strike="noStrike" baseline="0" dirty="0">
                <a:latin typeface="+mj-lt"/>
              </a:rPr>
              <a:t>tienen signos distintos.</a:t>
            </a:r>
            <a:endParaRPr lang="es-AR" sz="2000" dirty="0">
              <a:latin typeface="+mj-lt"/>
            </a:endParaRPr>
          </a:p>
        </p:txBody>
      </p:sp>
      <p:pic>
        <p:nvPicPr>
          <p:cNvPr id="7" name="Imagen 6">
            <a:extLst>
              <a:ext uri="{FF2B5EF4-FFF2-40B4-BE49-F238E27FC236}">
                <a16:creationId xmlns:a16="http://schemas.microsoft.com/office/drawing/2014/main" id="{A181C678-C4EF-C4EE-54EA-7DDAE0A4C83A}"/>
              </a:ext>
            </a:extLst>
          </p:cNvPr>
          <p:cNvPicPr>
            <a:picLocks noChangeAspect="1"/>
          </p:cNvPicPr>
          <p:nvPr/>
        </p:nvPicPr>
        <p:blipFill>
          <a:blip r:embed="rId18"/>
          <a:stretch>
            <a:fillRect/>
          </a:stretch>
        </p:blipFill>
        <p:spPr>
          <a:xfrm>
            <a:off x="6355772" y="4729846"/>
            <a:ext cx="2657847" cy="12936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84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84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4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84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84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8843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8843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8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3" grpId="0"/>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F3BCCE05-A523-E1C4-B5BE-D304AF3D034C}"/>
              </a:ext>
            </a:extLst>
          </p:cNvPr>
          <p:cNvSpPr>
            <a:spLocks noChangeArrowheads="1"/>
          </p:cNvSpPr>
          <p:nvPr/>
        </p:nvSpPr>
        <p:spPr bwMode="auto">
          <a:xfrm>
            <a:off x="3790950" y="2590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189443" name="Rectangle 3">
            <a:extLst>
              <a:ext uri="{FF2B5EF4-FFF2-40B4-BE49-F238E27FC236}">
                <a16:creationId xmlns:a16="http://schemas.microsoft.com/office/drawing/2014/main" id="{14DE7D26-7B55-4533-FF54-18B12D67FA2B}"/>
              </a:ext>
            </a:extLst>
          </p:cNvPr>
          <p:cNvSpPr>
            <a:spLocks noChangeArrowheads="1"/>
          </p:cNvSpPr>
          <p:nvPr/>
        </p:nvSpPr>
        <p:spPr bwMode="auto">
          <a:xfrm>
            <a:off x="3624263" y="25527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189444" name="Rectangle 4">
            <a:extLst>
              <a:ext uri="{FF2B5EF4-FFF2-40B4-BE49-F238E27FC236}">
                <a16:creationId xmlns:a16="http://schemas.microsoft.com/office/drawing/2014/main" id="{38835CED-8B26-718B-7D5B-B9F1B75721D1}"/>
              </a:ext>
            </a:extLst>
          </p:cNvPr>
          <p:cNvSpPr>
            <a:spLocks noChangeArrowheads="1"/>
          </p:cNvSpPr>
          <p:nvPr/>
        </p:nvSpPr>
        <p:spPr bwMode="auto">
          <a:xfrm>
            <a:off x="388285" y="149681"/>
            <a:ext cx="74562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200" dirty="0">
                <a:solidFill>
                  <a:srgbClr val="3333CC"/>
                </a:solidFill>
              </a:rPr>
              <a:t>Algunos investigadores posteriormente agregaron correcciones</a:t>
            </a:r>
            <a:r>
              <a:rPr lang="es-AR" altLang="es-AR" sz="2200" dirty="0"/>
              <a:t> </a:t>
            </a:r>
          </a:p>
        </p:txBody>
      </p:sp>
      <p:sp>
        <p:nvSpPr>
          <p:cNvPr id="189446" name="Rectangle 6">
            <a:extLst>
              <a:ext uri="{FF2B5EF4-FFF2-40B4-BE49-F238E27FC236}">
                <a16:creationId xmlns:a16="http://schemas.microsoft.com/office/drawing/2014/main" id="{7FAC4501-5007-CCD4-3D73-A5B306244647}"/>
              </a:ext>
            </a:extLst>
          </p:cNvPr>
          <p:cNvSpPr>
            <a:spLocks noChangeArrowheads="1"/>
          </p:cNvSpPr>
          <p:nvPr/>
        </p:nvSpPr>
        <p:spPr bwMode="auto">
          <a:xfrm>
            <a:off x="1524001" y="3001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9445" name="Object 5">
            <a:extLst>
              <a:ext uri="{FF2B5EF4-FFF2-40B4-BE49-F238E27FC236}">
                <a16:creationId xmlns:a16="http://schemas.microsoft.com/office/drawing/2014/main" id="{8A6DFC41-BB28-D713-466A-ACC1BB023BF4}"/>
              </a:ext>
            </a:extLst>
          </p:cNvPr>
          <p:cNvGraphicFramePr>
            <a:graphicFrameLocks noChangeAspect="1"/>
          </p:cNvGraphicFramePr>
          <p:nvPr>
            <p:extLst>
              <p:ext uri="{D42A27DB-BD31-4B8C-83A1-F6EECF244321}">
                <p14:modId xmlns:p14="http://schemas.microsoft.com/office/powerpoint/2010/main" val="1748572078"/>
              </p:ext>
            </p:extLst>
          </p:nvPr>
        </p:nvGraphicFramePr>
        <p:xfrm>
          <a:off x="783848" y="668882"/>
          <a:ext cx="2233613" cy="882650"/>
        </p:xfrm>
        <a:graphic>
          <a:graphicData uri="http://schemas.openxmlformats.org/presentationml/2006/ole">
            <mc:AlternateContent xmlns:mc="http://schemas.openxmlformats.org/markup-compatibility/2006">
              <mc:Choice xmlns:v="urn:schemas-microsoft-com:vml" Requires="v">
                <p:oleObj name="Ecuación" r:id="rId2" imgW="1231366" imgH="482391" progId="Equation.3">
                  <p:embed/>
                </p:oleObj>
              </mc:Choice>
              <mc:Fallback>
                <p:oleObj name="Ecuación" r:id="rId2" imgW="1231366" imgH="482391" progId="Equation.3">
                  <p:embed/>
                  <p:pic>
                    <p:nvPicPr>
                      <p:cNvPr id="189445" name="Object 5">
                        <a:extLst>
                          <a:ext uri="{FF2B5EF4-FFF2-40B4-BE49-F238E27FC236}">
                            <a16:creationId xmlns:a16="http://schemas.microsoft.com/office/drawing/2014/main" id="{8A6DFC41-BB28-D713-466A-ACC1BB023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48" y="668882"/>
                        <a:ext cx="2233613"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9448" name="Rectangle 8">
            <a:extLst>
              <a:ext uri="{FF2B5EF4-FFF2-40B4-BE49-F238E27FC236}">
                <a16:creationId xmlns:a16="http://schemas.microsoft.com/office/drawing/2014/main" id="{34968897-A4FE-9932-9B36-F637AB7D8269}"/>
              </a:ext>
            </a:extLst>
          </p:cNvPr>
          <p:cNvSpPr>
            <a:spLocks noChangeArrowheads="1"/>
          </p:cNvSpPr>
          <p:nvPr/>
        </p:nvSpPr>
        <p:spPr bwMode="auto">
          <a:xfrm>
            <a:off x="1524001" y="3001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9447" name="Object 7">
            <a:extLst>
              <a:ext uri="{FF2B5EF4-FFF2-40B4-BE49-F238E27FC236}">
                <a16:creationId xmlns:a16="http://schemas.microsoft.com/office/drawing/2014/main" id="{82EEB94A-4F60-DF3B-C0D9-10CE2BD7CDBF}"/>
              </a:ext>
            </a:extLst>
          </p:cNvPr>
          <p:cNvGraphicFramePr>
            <a:graphicFrameLocks noChangeAspect="1"/>
          </p:cNvGraphicFramePr>
          <p:nvPr>
            <p:extLst>
              <p:ext uri="{D42A27DB-BD31-4B8C-83A1-F6EECF244321}">
                <p14:modId xmlns:p14="http://schemas.microsoft.com/office/powerpoint/2010/main" val="3651481117"/>
              </p:ext>
            </p:extLst>
          </p:nvPr>
        </p:nvGraphicFramePr>
        <p:xfrm>
          <a:off x="7842595" y="739149"/>
          <a:ext cx="2447925" cy="974725"/>
        </p:xfrm>
        <a:graphic>
          <a:graphicData uri="http://schemas.openxmlformats.org/presentationml/2006/ole">
            <mc:AlternateContent xmlns:mc="http://schemas.openxmlformats.org/markup-compatibility/2006">
              <mc:Choice xmlns:v="urn:schemas-microsoft-com:vml" Requires="v">
                <p:oleObj name="Ecuación" r:id="rId4" imgW="1218671" imgH="482391" progId="Equation.3">
                  <p:embed/>
                </p:oleObj>
              </mc:Choice>
              <mc:Fallback>
                <p:oleObj name="Ecuación" r:id="rId4" imgW="1218671" imgH="482391" progId="Equation.3">
                  <p:embed/>
                  <p:pic>
                    <p:nvPicPr>
                      <p:cNvPr id="189447" name="Object 7">
                        <a:extLst>
                          <a:ext uri="{FF2B5EF4-FFF2-40B4-BE49-F238E27FC236}">
                            <a16:creationId xmlns:a16="http://schemas.microsoft.com/office/drawing/2014/main" id="{82EEB94A-4F60-DF3B-C0D9-10CE2BD7CD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2595" y="739149"/>
                        <a:ext cx="2447925"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9449" name="Rectangle 9">
            <a:extLst>
              <a:ext uri="{FF2B5EF4-FFF2-40B4-BE49-F238E27FC236}">
                <a16:creationId xmlns:a16="http://schemas.microsoft.com/office/drawing/2014/main" id="{D4942C89-B053-5E68-ECBB-B67DF0E766A3}"/>
              </a:ext>
            </a:extLst>
          </p:cNvPr>
          <p:cNvSpPr>
            <a:spLocks noChangeArrowheads="1"/>
          </p:cNvSpPr>
          <p:nvPr/>
        </p:nvSpPr>
        <p:spPr bwMode="auto">
          <a:xfrm>
            <a:off x="507536" y="1810070"/>
            <a:ext cx="203292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200" dirty="0">
                <a:solidFill>
                  <a:srgbClr val="3333CC"/>
                </a:solidFill>
              </a:rPr>
              <a:t>Según Hanoncq</a:t>
            </a:r>
            <a:r>
              <a:rPr lang="es-ES" altLang="es-AR" sz="2200" dirty="0">
                <a:solidFill>
                  <a:srgbClr val="3333CC"/>
                </a:solidFill>
              </a:rPr>
              <a:t> </a:t>
            </a:r>
          </a:p>
        </p:txBody>
      </p:sp>
      <p:sp>
        <p:nvSpPr>
          <p:cNvPr id="189451" name="Rectangle 11">
            <a:extLst>
              <a:ext uri="{FF2B5EF4-FFF2-40B4-BE49-F238E27FC236}">
                <a16:creationId xmlns:a16="http://schemas.microsoft.com/office/drawing/2014/main" id="{4DBB4207-6A0A-34DB-F5EB-473521BDF319}"/>
              </a:ext>
            </a:extLst>
          </p:cNvPr>
          <p:cNvSpPr>
            <a:spLocks noChangeArrowheads="1"/>
          </p:cNvSpPr>
          <p:nvPr/>
        </p:nvSpPr>
        <p:spPr bwMode="auto">
          <a:xfrm>
            <a:off x="1524001" y="3001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89450" name="Object 10">
            <a:extLst>
              <a:ext uri="{FF2B5EF4-FFF2-40B4-BE49-F238E27FC236}">
                <a16:creationId xmlns:a16="http://schemas.microsoft.com/office/drawing/2014/main" id="{82AAF814-4156-377C-58A5-ACACC0F2236C}"/>
              </a:ext>
            </a:extLst>
          </p:cNvPr>
          <p:cNvGraphicFramePr>
            <a:graphicFrameLocks noChangeAspect="1"/>
          </p:cNvGraphicFramePr>
          <p:nvPr>
            <p:extLst>
              <p:ext uri="{D42A27DB-BD31-4B8C-83A1-F6EECF244321}">
                <p14:modId xmlns:p14="http://schemas.microsoft.com/office/powerpoint/2010/main" val="2662036146"/>
              </p:ext>
            </p:extLst>
          </p:nvPr>
        </p:nvGraphicFramePr>
        <p:xfrm>
          <a:off x="2966438" y="1569115"/>
          <a:ext cx="3744912" cy="949325"/>
        </p:xfrm>
        <a:graphic>
          <a:graphicData uri="http://schemas.openxmlformats.org/presentationml/2006/ole">
            <mc:AlternateContent xmlns:mc="http://schemas.openxmlformats.org/markup-compatibility/2006">
              <mc:Choice xmlns:v="urn:schemas-microsoft-com:vml" Requires="v">
                <p:oleObj name="Ecuación" r:id="rId6" imgW="1916868" imgH="482391" progId="Equation.3">
                  <p:embed/>
                </p:oleObj>
              </mc:Choice>
              <mc:Fallback>
                <p:oleObj name="Ecuación" r:id="rId6" imgW="1916868" imgH="482391" progId="Equation.3">
                  <p:embed/>
                  <p:pic>
                    <p:nvPicPr>
                      <p:cNvPr id="189450" name="Object 10">
                        <a:extLst>
                          <a:ext uri="{FF2B5EF4-FFF2-40B4-BE49-F238E27FC236}">
                            <a16:creationId xmlns:a16="http://schemas.microsoft.com/office/drawing/2014/main" id="{82AAF814-4156-377C-58A5-ACACC0F223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6438" y="1569115"/>
                        <a:ext cx="3744912"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9453" name="Rectangle 13">
            <a:extLst>
              <a:ext uri="{FF2B5EF4-FFF2-40B4-BE49-F238E27FC236}">
                <a16:creationId xmlns:a16="http://schemas.microsoft.com/office/drawing/2014/main" id="{C5337A73-79EE-2044-D2A7-718258E444E4}"/>
              </a:ext>
            </a:extLst>
          </p:cNvPr>
          <p:cNvSpPr>
            <a:spLocks noChangeArrowheads="1"/>
          </p:cNvSpPr>
          <p:nvPr/>
        </p:nvSpPr>
        <p:spPr bwMode="auto">
          <a:xfrm>
            <a:off x="1524001" y="327023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mc:AlternateContent xmlns:mc="http://schemas.openxmlformats.org/markup-compatibility/2006" xmlns:a14="http://schemas.microsoft.com/office/drawing/2010/main">
        <mc:Choice Requires="a14">
          <p:sp>
            <p:nvSpPr>
              <p:cNvPr id="189452" name="Object 12">
                <a:extLst>
                  <a:ext uri="{FF2B5EF4-FFF2-40B4-BE49-F238E27FC236}">
                    <a16:creationId xmlns:a16="http://schemas.microsoft.com/office/drawing/2014/main" id="{34240837-7714-8317-002F-7FB774646440}"/>
                  </a:ext>
                </a:extLst>
              </p:cNvPr>
              <p:cNvSpPr txBox="1"/>
              <p:nvPr/>
            </p:nvSpPr>
            <p:spPr bwMode="auto">
              <a:xfrm>
                <a:off x="3624263" y="2564904"/>
                <a:ext cx="1368425" cy="515937"/>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=2</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oMath>
                  </m:oMathPara>
                </a14:m>
                <a:endParaRPr lang="es-AR" sz="2200" dirty="0"/>
              </a:p>
            </p:txBody>
          </p:sp>
        </mc:Choice>
        <mc:Fallback xmlns="">
          <p:sp>
            <p:nvSpPr>
              <p:cNvPr id="189452" name="Object 12">
                <a:extLst>
                  <a:ext uri="{FF2B5EF4-FFF2-40B4-BE49-F238E27FC236}">
                    <a16:creationId xmlns:a16="http://schemas.microsoft.com/office/drawing/2014/main" id="{34240837-7714-8317-002F-7FB774646440}"/>
                  </a:ext>
                </a:extLst>
              </p:cNvPr>
              <p:cNvSpPr txBox="1">
                <a:spLocks noRot="1" noChangeAspect="1" noMove="1" noResize="1" noEditPoints="1" noAdjustHandles="1" noChangeArrowheads="1" noChangeShapeType="1" noTextEdit="1"/>
              </p:cNvSpPr>
              <p:nvPr/>
            </p:nvSpPr>
            <p:spPr bwMode="auto">
              <a:xfrm>
                <a:off x="3624263" y="2564904"/>
                <a:ext cx="1368425" cy="515937"/>
              </a:xfrm>
              <a:prstGeom prst="rect">
                <a:avLst/>
              </a:prstGeom>
              <a:blipFill>
                <a:blip r:embed="rId8"/>
                <a:stretch>
                  <a:fillRect/>
                </a:stretch>
              </a:blipFill>
            </p:spPr>
            <p:txBody>
              <a:bodyPr/>
              <a:lstStyle/>
              <a:p>
                <a:r>
                  <a:rPr lang="es-AR">
                    <a:noFill/>
                  </a:rPr>
                  <a:t> </a:t>
                </a:r>
              </a:p>
            </p:txBody>
          </p:sp>
        </mc:Fallback>
      </mc:AlternateContent>
      <p:graphicFrame>
        <p:nvGraphicFramePr>
          <p:cNvPr id="189454" name="Object 14">
            <a:extLst>
              <a:ext uri="{FF2B5EF4-FFF2-40B4-BE49-F238E27FC236}">
                <a16:creationId xmlns:a16="http://schemas.microsoft.com/office/drawing/2014/main" id="{7C760C32-75C9-2BAE-D0C0-A2DF2E40964F}"/>
              </a:ext>
            </a:extLst>
          </p:cNvPr>
          <p:cNvGraphicFramePr>
            <a:graphicFrameLocks noChangeAspect="1"/>
          </p:cNvGraphicFramePr>
          <p:nvPr>
            <p:extLst>
              <p:ext uri="{D42A27DB-BD31-4B8C-83A1-F6EECF244321}">
                <p14:modId xmlns:p14="http://schemas.microsoft.com/office/powerpoint/2010/main" val="1973942252"/>
              </p:ext>
            </p:extLst>
          </p:nvPr>
        </p:nvGraphicFramePr>
        <p:xfrm>
          <a:off x="396710" y="3186113"/>
          <a:ext cx="4287510" cy="1626237"/>
        </p:xfrm>
        <a:graphic>
          <a:graphicData uri="http://schemas.openxmlformats.org/presentationml/2006/ole">
            <mc:AlternateContent xmlns:mc="http://schemas.openxmlformats.org/markup-compatibility/2006">
              <mc:Choice xmlns:v="urn:schemas-microsoft-com:vml" Requires="v">
                <p:oleObj name="Ecuación" r:id="rId9" imgW="2286000" imgH="863600" progId="Equation.3">
                  <p:embed/>
                </p:oleObj>
              </mc:Choice>
              <mc:Fallback>
                <p:oleObj name="Ecuación" r:id="rId9" imgW="2286000" imgH="863600" progId="Equation.3">
                  <p:embed/>
                  <p:pic>
                    <p:nvPicPr>
                      <p:cNvPr id="189454" name="Object 14">
                        <a:extLst>
                          <a:ext uri="{FF2B5EF4-FFF2-40B4-BE49-F238E27FC236}">
                            <a16:creationId xmlns:a16="http://schemas.microsoft.com/office/drawing/2014/main" id="{7C760C32-75C9-2BAE-D0C0-A2DF2E4096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710" y="3186113"/>
                        <a:ext cx="4287510" cy="1626237"/>
                      </a:xfrm>
                      <a:prstGeom prst="rect">
                        <a:avLst/>
                      </a:prstGeom>
                      <a:noFill/>
                    </p:spPr>
                  </p:pic>
                </p:oleObj>
              </mc:Fallback>
            </mc:AlternateContent>
          </a:graphicData>
        </a:graphic>
      </p:graphicFrame>
      <p:graphicFrame>
        <p:nvGraphicFramePr>
          <p:cNvPr id="189456" name="Object 16">
            <a:extLst>
              <a:ext uri="{FF2B5EF4-FFF2-40B4-BE49-F238E27FC236}">
                <a16:creationId xmlns:a16="http://schemas.microsoft.com/office/drawing/2014/main" id="{4942BBBC-7C21-BC06-D977-C7E3E40C5BFF}"/>
              </a:ext>
            </a:extLst>
          </p:cNvPr>
          <p:cNvGraphicFramePr>
            <a:graphicFrameLocks noChangeAspect="1"/>
          </p:cNvGraphicFramePr>
          <p:nvPr>
            <p:extLst>
              <p:ext uri="{D42A27DB-BD31-4B8C-83A1-F6EECF244321}">
                <p14:modId xmlns:p14="http://schemas.microsoft.com/office/powerpoint/2010/main" val="1859254488"/>
              </p:ext>
            </p:extLst>
          </p:nvPr>
        </p:nvGraphicFramePr>
        <p:xfrm>
          <a:off x="5834843" y="3023522"/>
          <a:ext cx="5308906" cy="1485598"/>
        </p:xfrm>
        <a:graphic>
          <a:graphicData uri="http://schemas.openxmlformats.org/presentationml/2006/ole">
            <mc:AlternateContent xmlns:mc="http://schemas.openxmlformats.org/markup-compatibility/2006">
              <mc:Choice xmlns:v="urn:schemas-microsoft-com:vml" Requires="v">
                <p:oleObj name="Ecuación" r:id="rId11" imgW="2552700" imgH="711200" progId="Equation.3">
                  <p:embed/>
                </p:oleObj>
              </mc:Choice>
              <mc:Fallback>
                <p:oleObj name="Ecuación" r:id="rId11" imgW="2552700" imgH="711200" progId="Equation.3">
                  <p:embed/>
                  <p:pic>
                    <p:nvPicPr>
                      <p:cNvPr id="189456" name="Object 16">
                        <a:extLst>
                          <a:ext uri="{FF2B5EF4-FFF2-40B4-BE49-F238E27FC236}">
                            <a16:creationId xmlns:a16="http://schemas.microsoft.com/office/drawing/2014/main" id="{4942BBBC-7C21-BC06-D977-C7E3E40C5BF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4843" y="3023522"/>
                        <a:ext cx="5308906" cy="1485598"/>
                      </a:xfrm>
                      <a:prstGeom prst="rect">
                        <a:avLst/>
                      </a:prstGeom>
                      <a:noFill/>
                    </p:spPr>
                  </p:pic>
                </p:oleObj>
              </mc:Fallback>
            </mc:AlternateContent>
          </a:graphicData>
        </a:graphic>
      </p:graphicFrame>
      <p:sp>
        <p:nvSpPr>
          <p:cNvPr id="4" name="Rectangle 9">
            <a:extLst>
              <a:ext uri="{FF2B5EF4-FFF2-40B4-BE49-F238E27FC236}">
                <a16:creationId xmlns:a16="http://schemas.microsoft.com/office/drawing/2014/main" id="{B4C4C968-3885-22BC-5F82-1939487FB3EA}"/>
              </a:ext>
            </a:extLst>
          </p:cNvPr>
          <p:cNvSpPr>
            <a:spLocks noChangeArrowheads="1"/>
          </p:cNvSpPr>
          <p:nvPr/>
        </p:nvSpPr>
        <p:spPr bwMode="auto">
          <a:xfrm>
            <a:off x="507536" y="2615854"/>
            <a:ext cx="164737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 altLang="es-AR" sz="2200" dirty="0">
                <a:solidFill>
                  <a:srgbClr val="3333CC"/>
                </a:solidFill>
              </a:rPr>
              <a:t>Por ejemplo:</a:t>
            </a:r>
          </a:p>
        </p:txBody>
      </p:sp>
      <mc:AlternateContent xmlns:mc="http://schemas.openxmlformats.org/markup-compatibility/2006" xmlns:a14="http://schemas.microsoft.com/office/drawing/2010/main">
        <mc:Choice Requires="a14">
          <p:sp>
            <p:nvSpPr>
              <p:cNvPr id="2" name="Object 14">
                <a:extLst>
                  <a:ext uri="{FF2B5EF4-FFF2-40B4-BE49-F238E27FC236}">
                    <a16:creationId xmlns:a16="http://schemas.microsoft.com/office/drawing/2014/main" id="{B906B195-B855-E3FB-4684-4C92081E7E7D}"/>
                  </a:ext>
                </a:extLst>
              </p:cNvPr>
              <p:cNvSpPr txBox="1"/>
              <p:nvPr/>
            </p:nvSpPr>
            <p:spPr bwMode="auto">
              <a:xfrm>
                <a:off x="363542" y="5010472"/>
                <a:ext cx="4868361" cy="162560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𝜆</m:t>
                          </m:r>
                        </m:e>
                        <m: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1</m:t>
                              </m:r>
                            </m:sub>
                          </m:sSub>
                          <m:r>
                            <a:rPr lang="es-AR" sz="2200" i="1">
                              <a:solidFill>
                                <a:srgbClr val="000000"/>
                              </a:solidFill>
                              <a:latin typeface="Cambria Math" panose="02040503050406030204" pitchFamily="18" charset="0"/>
                            </a:rPr>
                            <m:t>)</m:t>
                          </m:r>
                        </m:sub>
                      </m:sSub>
                      <m:r>
                        <a:rPr lang="es-AR" sz="2200" i="1">
                          <a:solidFill>
                            <a:srgbClr val="000000"/>
                          </a:solidFill>
                          <a:latin typeface="Cambria Math" panose="02040503050406030204" pitchFamily="18" charset="0"/>
                        </a:rPr>
                        <m:t>=</m:t>
                      </m:r>
                      <m:sSup>
                        <m:sSupPr>
                          <m:ctrlPr>
                            <a:rPr lang="es-AR" sz="2200" i="1">
                              <a:solidFill>
                                <a:srgbClr val="000000"/>
                              </a:solidFill>
                              <a:latin typeface="Cambria Math" panose="02040503050406030204" pitchFamily="18" charset="0"/>
                            </a:rPr>
                          </m:ctrlPr>
                        </m:sSupPr>
                        <m:e>
                          <m:d>
                            <m:dPr>
                              <m:ctrlPr>
                                <a:rPr lang="es-AR" sz="2200" i="1">
                                  <a:solidFill>
                                    <a:srgbClr val="000000"/>
                                  </a:solidFill>
                                  <a:latin typeface="Cambria Math" panose="02040503050406030204" pitchFamily="18" charset="0"/>
                                </a:rPr>
                              </m:ctrlPr>
                            </m:dPr>
                            <m:e>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num>
                                <m:den>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r>
                                <a:rPr lang="es-AR" sz="2200" i="1">
                                  <a:solidFill>
                                    <a:srgbClr val="000000"/>
                                  </a:solidFill>
                                  <a:latin typeface="Cambria Math" panose="02040503050406030204" pitchFamily="18" charset="0"/>
                                </a:rPr>
                                <m:t>−1</m:t>
                              </m:r>
                            </m:e>
                          </m:d>
                        </m:e>
                        <m:sup>
                          <m:r>
                            <a:rPr lang="es-AR" sz="2200" i="1">
                              <a:solidFill>
                                <a:srgbClr val="000000"/>
                              </a:solidFill>
                              <a:latin typeface="Cambria Math" panose="02040503050406030204" pitchFamily="18" charset="0"/>
                            </a:rPr>
                            <m:t>2</m:t>
                          </m:r>
                        </m:sup>
                      </m:sSup>
                      <m:r>
                        <a:rPr lang="es-AR" sz="2200" i="1">
                          <a:solidFill>
                            <a:srgbClr val="000000"/>
                          </a:solidFill>
                          <a:latin typeface="Cambria Math" panose="02040503050406030204" pitchFamily="18" charset="0"/>
                        </a:rPr>
                        <m:t>=</m:t>
                      </m:r>
                      <m:sSup>
                        <m:sSupPr>
                          <m:ctrlPr>
                            <a:rPr lang="es-AR" sz="2200" i="1">
                              <a:solidFill>
                                <a:srgbClr val="000000"/>
                              </a:solidFill>
                              <a:latin typeface="Cambria Math" panose="02040503050406030204" pitchFamily="18" charset="0"/>
                            </a:rPr>
                          </m:ctrlPr>
                        </m:sSupPr>
                        <m:e>
                          <m:d>
                            <m:dPr>
                              <m:ctrlPr>
                                <a:rPr lang="es-AR" sz="2200" i="1">
                                  <a:solidFill>
                                    <a:srgbClr val="000000"/>
                                  </a:solidFill>
                                  <a:latin typeface="Cambria Math" panose="02040503050406030204" pitchFamily="18" charset="0"/>
                                </a:rPr>
                              </m:ctrlPr>
                            </m:dPr>
                            <m:e>
                              <m:r>
                                <a:rPr lang="es-AR" sz="2200" i="1">
                                  <a:solidFill>
                                    <a:srgbClr val="000000"/>
                                  </a:solidFill>
                                  <a:latin typeface="Cambria Math" panose="02040503050406030204" pitchFamily="18" charset="0"/>
                                </a:rPr>
                                <m:t>0,50−1</m:t>
                              </m:r>
                            </m:e>
                          </m:d>
                        </m:e>
                        <m:sup>
                          <m:r>
                            <a:rPr lang="es-AR" sz="2200" i="1">
                              <a:solidFill>
                                <a:srgbClr val="000000"/>
                              </a:solidFill>
                              <a:latin typeface="Cambria Math" panose="02040503050406030204" pitchFamily="18" charset="0"/>
                            </a:rPr>
                            <m:t>2</m:t>
                          </m:r>
                        </m:sup>
                      </m:sSup>
                    </m:oMath>
                  </m:oMathPara>
                </a14:m>
                <a:endParaRPr lang="es-AR" sz="2200" i="1" dirty="0">
                  <a:solidFill>
                    <a:srgbClr val="000000"/>
                  </a:solidFill>
                  <a:latin typeface="Cambria Math" panose="02040503050406030204" pitchFamily="18" charset="0"/>
                </a:endParaRPr>
              </a:p>
              <a:p>
                <a:pPr/>
                <a:br>
                  <a:rPr lang="es-AR" sz="2200"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𝜆</m:t>
                          </m:r>
                        </m:e>
                        <m: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1</m:t>
                              </m:r>
                            </m:sub>
                          </m:sSub>
                          <m:r>
                            <a:rPr lang="es-AR" sz="2200" i="1">
                              <a:solidFill>
                                <a:srgbClr val="000000"/>
                              </a:solidFill>
                              <a:latin typeface="Cambria Math" panose="02040503050406030204" pitchFamily="18" charset="0"/>
                            </a:rPr>
                            <m:t>)</m:t>
                          </m:r>
                        </m:sub>
                      </m:sSub>
                      <m:r>
                        <a:rPr lang="es-AR" sz="2200" i="1">
                          <a:solidFill>
                            <a:srgbClr val="000000"/>
                          </a:solidFill>
                          <a:latin typeface="Cambria Math" panose="02040503050406030204" pitchFamily="18" charset="0"/>
                        </a:rPr>
                        <m:t>=0,25</m:t>
                      </m:r>
                    </m:oMath>
                  </m:oMathPara>
                </a14:m>
                <a:endParaRPr lang="es-AR" sz="2200" dirty="0"/>
              </a:p>
            </p:txBody>
          </p:sp>
        </mc:Choice>
        <mc:Fallback xmlns="">
          <p:sp>
            <p:nvSpPr>
              <p:cNvPr id="2" name="Object 14">
                <a:extLst>
                  <a:ext uri="{FF2B5EF4-FFF2-40B4-BE49-F238E27FC236}">
                    <a16:creationId xmlns:a16="http://schemas.microsoft.com/office/drawing/2014/main" id="{B906B195-B855-E3FB-4684-4C92081E7E7D}"/>
                  </a:ext>
                </a:extLst>
              </p:cNvPr>
              <p:cNvSpPr txBox="1">
                <a:spLocks noRot="1" noChangeAspect="1" noMove="1" noResize="1" noEditPoints="1" noAdjustHandles="1" noChangeArrowheads="1" noChangeShapeType="1" noTextEdit="1"/>
              </p:cNvSpPr>
              <p:nvPr/>
            </p:nvSpPr>
            <p:spPr bwMode="auto">
              <a:xfrm>
                <a:off x="363542" y="5010472"/>
                <a:ext cx="4868361" cy="1625600"/>
              </a:xfrm>
              <a:prstGeom prst="rect">
                <a:avLst/>
              </a:prstGeom>
              <a:blipFill>
                <a:blip r:embed="rId13"/>
                <a:stretch>
                  <a:fillRect l="-251" b="-2622"/>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6" name="Object 16">
                <a:extLst>
                  <a:ext uri="{FF2B5EF4-FFF2-40B4-BE49-F238E27FC236}">
                    <a16:creationId xmlns:a16="http://schemas.microsoft.com/office/drawing/2014/main" id="{C2461EAD-7DD9-8821-F0B7-E408B929E90D}"/>
                  </a:ext>
                </a:extLst>
              </p:cNvPr>
              <p:cNvSpPr txBox="1"/>
              <p:nvPr/>
            </p:nvSpPr>
            <p:spPr bwMode="auto">
              <a:xfrm>
                <a:off x="6117507" y="5010472"/>
                <a:ext cx="5310187" cy="148590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s-AR" sz="2200" i="1" smtClean="0">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𝜆</m:t>
                          </m:r>
                        </m:e>
                        <m: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ub>
                      </m:sSub>
                      <m:r>
                        <a:rPr lang="es-AR" sz="2200" i="1">
                          <a:solidFill>
                            <a:srgbClr val="000000"/>
                          </a:solidFill>
                          <a:latin typeface="Cambria Math" panose="02040503050406030204" pitchFamily="18" charset="0"/>
                        </a:rPr>
                        <m:t>=</m:t>
                      </m:r>
                      <m:sSup>
                        <m:sSupPr>
                          <m:ctrlPr>
                            <a:rPr lang="es-AR" sz="2200" i="1">
                              <a:solidFill>
                                <a:srgbClr val="000000"/>
                              </a:solidFill>
                              <a:latin typeface="Cambria Math" panose="02040503050406030204" pitchFamily="18" charset="0"/>
                            </a:rPr>
                          </m:ctrlPr>
                        </m:sSupPr>
                        <m:e>
                          <m:d>
                            <m:dPr>
                              <m:ctrlPr>
                                <a:rPr lang="es-AR" sz="2200" i="1">
                                  <a:solidFill>
                                    <a:srgbClr val="000000"/>
                                  </a:solidFill>
                                  <a:latin typeface="Cambria Math" panose="02040503050406030204" pitchFamily="18" charset="0"/>
                                </a:rPr>
                              </m:ctrlPr>
                            </m:dPr>
                            <m:e>
                              <m:r>
                                <a:rPr lang="es-AR" sz="2200" i="1">
                                  <a:solidFill>
                                    <a:srgbClr val="000000"/>
                                  </a:solidFill>
                                  <a:latin typeface="Cambria Math" panose="02040503050406030204" pitchFamily="18" charset="0"/>
                                </a:rPr>
                                <m:t>1−</m:t>
                              </m:r>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num>
                                <m:den>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den>
                              </m:f>
                            </m:e>
                          </m:d>
                        </m:e>
                        <m:sup>
                          <m:r>
                            <a:rPr lang="es-AR" sz="2200" i="1">
                              <a:solidFill>
                                <a:srgbClr val="000000"/>
                              </a:solidFill>
                              <a:latin typeface="Cambria Math" panose="02040503050406030204" pitchFamily="18" charset="0"/>
                            </a:rPr>
                            <m:t>2</m:t>
                          </m:r>
                        </m:sup>
                      </m:sSup>
                      <m:r>
                        <a:rPr lang="es-AR" sz="2200" i="1">
                          <a:solidFill>
                            <a:srgbClr val="000000"/>
                          </a:solidFill>
                          <a:latin typeface="Cambria Math" panose="02040503050406030204" pitchFamily="18" charset="0"/>
                        </a:rPr>
                        <m:t>=</m:t>
                      </m:r>
                      <m:sSup>
                        <m:sSupPr>
                          <m:ctrlPr>
                            <a:rPr lang="es-AR" sz="2200" i="1">
                              <a:solidFill>
                                <a:srgbClr val="000000"/>
                              </a:solidFill>
                              <a:latin typeface="Cambria Math" panose="02040503050406030204" pitchFamily="18" charset="0"/>
                            </a:rPr>
                          </m:ctrlPr>
                        </m:sSupPr>
                        <m:e>
                          <m:d>
                            <m:dPr>
                              <m:ctrlPr>
                                <a:rPr lang="es-AR" sz="2200" i="1">
                                  <a:solidFill>
                                    <a:srgbClr val="000000"/>
                                  </a:solidFill>
                                  <a:latin typeface="Cambria Math" panose="02040503050406030204" pitchFamily="18" charset="0"/>
                                </a:rPr>
                              </m:ctrlPr>
                            </m:dPr>
                            <m:e>
                              <m:r>
                                <a:rPr lang="es-AR" sz="2200" i="1">
                                  <a:solidFill>
                                    <a:srgbClr val="000000"/>
                                  </a:solidFill>
                                  <a:latin typeface="Cambria Math" panose="02040503050406030204" pitchFamily="18" charset="0"/>
                                </a:rPr>
                                <m:t>1−2</m:t>
                              </m:r>
                            </m:e>
                          </m:d>
                        </m:e>
                        <m:sup>
                          <m:r>
                            <a:rPr lang="es-AR" sz="2200" i="1">
                              <a:solidFill>
                                <a:srgbClr val="000000"/>
                              </a:solidFill>
                              <a:latin typeface="Cambria Math" panose="02040503050406030204" pitchFamily="18" charset="0"/>
                            </a:rPr>
                            <m:t>2</m:t>
                          </m:r>
                        </m:sup>
                      </m:sSup>
                    </m:oMath>
                  </m:oMathPara>
                </a14:m>
                <a:endParaRPr lang="es-ES" sz="2200" i="1" dirty="0">
                  <a:solidFill>
                    <a:srgbClr val="000000"/>
                  </a:solidFill>
                  <a:latin typeface="Cambria Math" panose="02040503050406030204" pitchFamily="18" charset="0"/>
                </a:endParaRPr>
              </a:p>
              <a:p>
                <a:pPr/>
                <a:br>
                  <a:rPr lang="es-AR" sz="2200"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𝜆</m:t>
                          </m:r>
                        </m:e>
                        <m: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2</m:t>
                              </m:r>
                            </m:sub>
                          </m:sSub>
                          <m:r>
                            <a:rPr lang="es-AR" sz="2200" i="1">
                              <a:solidFill>
                                <a:srgbClr val="000000"/>
                              </a:solidFill>
                              <a:latin typeface="Cambria Math" panose="02040503050406030204" pitchFamily="18" charset="0"/>
                            </a:rPr>
                            <m:t>)</m:t>
                          </m:r>
                        </m:sub>
                      </m:sSub>
                      <m:r>
                        <a:rPr lang="es-AR" sz="2200" i="1">
                          <a:solidFill>
                            <a:srgbClr val="000000"/>
                          </a:solidFill>
                          <a:latin typeface="Cambria Math" panose="02040503050406030204" pitchFamily="18" charset="0"/>
                        </a:rPr>
                        <m:t>=1</m:t>
                      </m:r>
                    </m:oMath>
                  </m:oMathPara>
                </a14:m>
                <a:endParaRPr lang="es-AR" sz="2200" dirty="0"/>
              </a:p>
            </p:txBody>
          </p:sp>
        </mc:Choice>
        <mc:Fallback xmlns="">
          <p:sp>
            <p:nvSpPr>
              <p:cNvPr id="6" name="Object 16">
                <a:extLst>
                  <a:ext uri="{FF2B5EF4-FFF2-40B4-BE49-F238E27FC236}">
                    <a16:creationId xmlns:a16="http://schemas.microsoft.com/office/drawing/2014/main" id="{C2461EAD-7DD9-8821-F0B7-E408B929E90D}"/>
                  </a:ext>
                </a:extLst>
              </p:cNvPr>
              <p:cNvSpPr txBox="1">
                <a:spLocks noRot="1" noChangeAspect="1" noMove="1" noResize="1" noEditPoints="1" noAdjustHandles="1" noChangeArrowheads="1" noChangeShapeType="1" noTextEdit="1"/>
              </p:cNvSpPr>
              <p:nvPr/>
            </p:nvSpPr>
            <p:spPr bwMode="auto">
              <a:xfrm>
                <a:off x="6117507" y="5010472"/>
                <a:ext cx="5310187" cy="1485900"/>
              </a:xfrm>
              <a:prstGeom prst="rect">
                <a:avLst/>
              </a:prstGeom>
              <a:blipFill>
                <a:blip r:embed="rId14"/>
                <a:stretch>
                  <a:fillRect l="-230" b="-12295"/>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94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94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94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4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945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945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894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p:bldP spid="189449" grpId="0"/>
      <p:bldP spid="189452" grpId="0"/>
      <p:bldP spid="4" grpId="0"/>
      <p:bldP spid="2"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1D953DB9-F811-19DE-E453-4F977087F2AD}"/>
              </a:ext>
            </a:extLst>
          </p:cNvPr>
          <p:cNvSpPr>
            <a:spLocks noChangeArrowheads="1"/>
          </p:cNvSpPr>
          <p:nvPr/>
        </p:nvSpPr>
        <p:spPr bwMode="auto">
          <a:xfrm>
            <a:off x="3790950" y="2590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190468" name="Rectangle 4">
            <a:extLst>
              <a:ext uri="{FF2B5EF4-FFF2-40B4-BE49-F238E27FC236}">
                <a16:creationId xmlns:a16="http://schemas.microsoft.com/office/drawing/2014/main" id="{FC2DE614-694D-369F-B2F4-26474D4794F2}"/>
              </a:ext>
            </a:extLst>
          </p:cNvPr>
          <p:cNvSpPr>
            <a:spLocks noChangeArrowheads="1"/>
          </p:cNvSpPr>
          <p:nvPr/>
        </p:nvSpPr>
        <p:spPr bwMode="auto">
          <a:xfrm>
            <a:off x="407368" y="167297"/>
            <a:ext cx="4690387"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300" dirty="0">
                <a:solidFill>
                  <a:srgbClr val="3333CC"/>
                </a:solidFill>
              </a:rPr>
              <a:t>Llegada de una tubería a un depósito</a:t>
            </a:r>
            <a:r>
              <a:rPr lang="es-ES" altLang="es-AR" sz="2300" dirty="0"/>
              <a:t> </a:t>
            </a:r>
          </a:p>
        </p:txBody>
      </p:sp>
      <p:sp>
        <p:nvSpPr>
          <p:cNvPr id="190470" name="Rectangle 6">
            <a:extLst>
              <a:ext uri="{FF2B5EF4-FFF2-40B4-BE49-F238E27FC236}">
                <a16:creationId xmlns:a16="http://schemas.microsoft.com/office/drawing/2014/main" id="{6A847C9E-24E2-A5E2-CCDA-0F8BD12DAC83}"/>
              </a:ext>
            </a:extLst>
          </p:cNvPr>
          <p:cNvSpPr>
            <a:spLocks noChangeArrowheads="1"/>
          </p:cNvSpPr>
          <p:nvPr/>
        </p:nvSpPr>
        <p:spPr bwMode="auto">
          <a:xfrm>
            <a:off x="1524001" y="27823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mc:AlternateContent xmlns:mc="http://schemas.openxmlformats.org/markup-compatibility/2006" xmlns:a14="http://schemas.microsoft.com/office/drawing/2010/main">
        <mc:Choice Requires="a14">
          <p:sp>
            <p:nvSpPr>
              <p:cNvPr id="190469" name="Object 5">
                <a:extLst>
                  <a:ext uri="{FF2B5EF4-FFF2-40B4-BE49-F238E27FC236}">
                    <a16:creationId xmlns:a16="http://schemas.microsoft.com/office/drawing/2014/main" id="{E67F58C2-763F-1BB9-CEAF-C9D9678ADA0A}"/>
                  </a:ext>
                </a:extLst>
              </p:cNvPr>
              <p:cNvSpPr txBox="1"/>
              <p:nvPr/>
            </p:nvSpPr>
            <p:spPr bwMode="auto">
              <a:xfrm>
                <a:off x="7976487" y="712173"/>
                <a:ext cx="3841498" cy="179705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es-AR" sz="2200" i="1" smtClean="0">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𝜆</m:t>
                          </m:r>
                        </m:e>
                        <m: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1</m:t>
                              </m:r>
                            </m:sub>
                          </m:sSub>
                          <m:r>
                            <a:rPr lang="es-AR" sz="2200" i="1">
                              <a:solidFill>
                                <a:srgbClr val="000000"/>
                              </a:solidFill>
                              <a:latin typeface="Cambria Math" panose="02040503050406030204" pitchFamily="18" charset="0"/>
                            </a:rPr>
                            <m:t>)</m:t>
                          </m:r>
                        </m:sub>
                      </m:sSub>
                      <m:r>
                        <a:rPr lang="es-AR" sz="2200" i="1">
                          <a:solidFill>
                            <a:srgbClr val="000000"/>
                          </a:solidFill>
                          <a:latin typeface="Cambria Math" panose="02040503050406030204" pitchFamily="18" charset="0"/>
                        </a:rPr>
                        <m:t>=</m:t>
                      </m:r>
                      <m:sSup>
                        <m:sSupPr>
                          <m:ctrlPr>
                            <a:rPr lang="es-AR" sz="2200" i="1">
                              <a:solidFill>
                                <a:srgbClr val="000000"/>
                              </a:solidFill>
                              <a:latin typeface="Cambria Math" panose="02040503050406030204" pitchFamily="18" charset="0"/>
                            </a:rPr>
                          </m:ctrlPr>
                        </m:sSupPr>
                        <m:e>
                          <m:d>
                            <m:dPr>
                              <m:ctrlPr>
                                <a:rPr lang="es-AR" sz="2200" i="1">
                                  <a:solidFill>
                                    <a:srgbClr val="000000"/>
                                  </a:solidFill>
                                  <a:latin typeface="Cambria Math" panose="02040503050406030204" pitchFamily="18" charset="0"/>
                                </a:rPr>
                              </m:ctrlPr>
                            </m:dPr>
                            <m:e>
                              <m:f>
                                <m:fPr>
                                  <m:ctrlPr>
                                    <a:rPr lang="es-AR" sz="2200" i="1">
                                      <a:solidFill>
                                        <a:srgbClr val="000000"/>
                                      </a:solidFill>
                                      <a:latin typeface="Cambria Math" panose="02040503050406030204" pitchFamily="18" charset="0"/>
                                    </a:rPr>
                                  </m:ctrlPr>
                                </m:fPr>
                                <m:num>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1</m:t>
                                      </m:r>
                                    </m:sub>
                                  </m:sSub>
                                </m:num>
                                <m:den>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𝜔</m:t>
                                      </m:r>
                                    </m:e>
                                    <m:sub>
                                      <m:r>
                                        <a:rPr lang="es-AR" sz="2200" i="1">
                                          <a:solidFill>
                                            <a:srgbClr val="000000"/>
                                          </a:solidFill>
                                          <a:latin typeface="Cambria Math" panose="02040503050406030204" pitchFamily="18" charset="0"/>
                                        </a:rPr>
                                        <m:t>2</m:t>
                                      </m:r>
                                    </m:sub>
                                  </m:sSub>
                                </m:den>
                              </m:f>
                              <m:r>
                                <a:rPr lang="es-AR" sz="2200" i="1">
                                  <a:solidFill>
                                    <a:srgbClr val="000000"/>
                                  </a:solidFill>
                                  <a:latin typeface="Cambria Math" panose="02040503050406030204" pitchFamily="18" charset="0"/>
                                </a:rPr>
                                <m:t>−1</m:t>
                              </m:r>
                            </m:e>
                          </m:d>
                        </m:e>
                        <m:sup>
                          <m:r>
                            <a:rPr lang="es-AR" sz="2200" i="1">
                              <a:solidFill>
                                <a:srgbClr val="000000"/>
                              </a:solidFill>
                              <a:latin typeface="Cambria Math" panose="02040503050406030204" pitchFamily="18" charset="0"/>
                            </a:rPr>
                            <m:t>2</m:t>
                          </m:r>
                        </m:sup>
                      </m:sSup>
                      <m:r>
                        <a:rPr lang="es-AR" sz="2200" i="1">
                          <a:solidFill>
                            <a:srgbClr val="000000"/>
                          </a:solidFill>
                          <a:latin typeface="Cambria Math" panose="02040503050406030204" pitchFamily="18" charset="0"/>
                        </a:rPr>
                        <m:t>=</m:t>
                      </m:r>
                      <m:sSup>
                        <m:sSupPr>
                          <m:ctrlPr>
                            <a:rPr lang="es-AR" sz="2200" i="1">
                              <a:solidFill>
                                <a:srgbClr val="000000"/>
                              </a:solidFill>
                              <a:latin typeface="Cambria Math" panose="02040503050406030204" pitchFamily="18" charset="0"/>
                            </a:rPr>
                          </m:ctrlPr>
                        </m:sSupPr>
                        <m:e>
                          <m:d>
                            <m:dPr>
                              <m:ctrlPr>
                                <a:rPr lang="es-AR" sz="2200" i="1">
                                  <a:solidFill>
                                    <a:srgbClr val="000000"/>
                                  </a:solidFill>
                                  <a:latin typeface="Cambria Math" panose="02040503050406030204" pitchFamily="18" charset="0"/>
                                </a:rPr>
                              </m:ctrlPr>
                            </m:dPr>
                            <m:e>
                              <m:r>
                                <a:rPr lang="es-AR" sz="2200" i="1">
                                  <a:solidFill>
                                    <a:srgbClr val="000000"/>
                                  </a:solidFill>
                                  <a:latin typeface="Cambria Math" panose="02040503050406030204" pitchFamily="18" charset="0"/>
                                </a:rPr>
                                <m:t>0−1</m:t>
                              </m:r>
                            </m:e>
                          </m:d>
                        </m:e>
                        <m:sup>
                          <m:r>
                            <a:rPr lang="es-AR" sz="2200" i="1">
                              <a:solidFill>
                                <a:srgbClr val="000000"/>
                              </a:solidFill>
                              <a:latin typeface="Cambria Math" panose="02040503050406030204" pitchFamily="18" charset="0"/>
                            </a:rPr>
                            <m:t>2</m:t>
                          </m:r>
                        </m:sup>
                      </m:sSup>
                    </m:oMath>
                    <m:oMath xmlns:m="http://schemas.openxmlformats.org/officeDocument/2006/math">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𝜆</m:t>
                          </m:r>
                        </m:e>
                        <m:sub>
                          <m:r>
                            <a:rPr lang="es-AR" sz="2200" i="1">
                              <a:solidFill>
                                <a:srgbClr val="000000"/>
                              </a:solidFill>
                              <a:latin typeface="Cambria Math" panose="02040503050406030204" pitchFamily="18" charset="0"/>
                            </a:rPr>
                            <m:t>(</m:t>
                          </m:r>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AR" sz="2200" i="1">
                                  <a:solidFill>
                                    <a:srgbClr val="000000"/>
                                  </a:solidFill>
                                  <a:latin typeface="Cambria Math" panose="02040503050406030204" pitchFamily="18" charset="0"/>
                                </a:rPr>
                                <m:t>1</m:t>
                              </m:r>
                            </m:sub>
                          </m:sSub>
                          <m:r>
                            <a:rPr lang="es-AR" sz="2200" i="1">
                              <a:solidFill>
                                <a:srgbClr val="000000"/>
                              </a:solidFill>
                              <a:latin typeface="Cambria Math" panose="02040503050406030204" pitchFamily="18" charset="0"/>
                            </a:rPr>
                            <m:t>)</m:t>
                          </m:r>
                        </m:sub>
                      </m:sSub>
                      <m:r>
                        <a:rPr lang="es-AR" sz="2200" i="1">
                          <a:solidFill>
                            <a:srgbClr val="000000"/>
                          </a:solidFill>
                          <a:latin typeface="Cambria Math" panose="02040503050406030204" pitchFamily="18" charset="0"/>
                        </a:rPr>
                        <m:t>=1∴</m:t>
                      </m:r>
                      <m:r>
                        <m:rPr>
                          <m:sty m:val="p"/>
                        </m:rPr>
                        <a:rPr lang="es-AR" sz="2200" i="1">
                          <a:solidFill>
                            <a:srgbClr val="000000"/>
                          </a:solidFill>
                          <a:latin typeface="Cambria Math" panose="02040503050406030204" pitchFamily="18" charset="0"/>
                        </a:rPr>
                        <m:t>Δ</m:t>
                      </m:r>
                      <m:r>
                        <a:rPr lang="es-AR" sz="2200" i="1">
                          <a:solidFill>
                            <a:srgbClr val="000000"/>
                          </a:solidFill>
                          <a:latin typeface="Cambria Math" panose="02040503050406030204" pitchFamily="18" charset="0"/>
                        </a:rPr>
                        <m:t>=</m:t>
                      </m:r>
                      <m:f>
                        <m:fPr>
                          <m:ctrlPr>
                            <a:rPr lang="es-AR" sz="2200" i="1">
                              <a:solidFill>
                                <a:srgbClr val="000000"/>
                              </a:solidFill>
                              <a:latin typeface="Cambria Math" panose="02040503050406030204" pitchFamily="18" charset="0"/>
                            </a:rPr>
                          </m:ctrlPr>
                        </m:fPr>
                        <m:num>
                          <m:sSup>
                            <m:sSupPr>
                              <m:ctrlPr>
                                <a:rPr lang="es-AR" sz="2200" i="1">
                                  <a:solidFill>
                                    <a:srgbClr val="000000"/>
                                  </a:solidFill>
                                  <a:latin typeface="Cambria Math" panose="02040503050406030204" pitchFamily="18" charset="0"/>
                                </a:rPr>
                              </m:ctrlPr>
                            </m:sSupPr>
                            <m:e>
                              <m:sSub>
                                <m:sSubPr>
                                  <m:ctrlPr>
                                    <a:rPr lang="es-AR" sz="2200" i="1">
                                      <a:solidFill>
                                        <a:srgbClr val="000000"/>
                                      </a:solidFill>
                                      <a:latin typeface="Cambria Math" panose="02040503050406030204" pitchFamily="18" charset="0"/>
                                    </a:rPr>
                                  </m:ctrlPr>
                                </m:sSubPr>
                                <m:e>
                                  <m:r>
                                    <a:rPr lang="es-AR" sz="2200" i="1">
                                      <a:solidFill>
                                        <a:srgbClr val="000000"/>
                                      </a:solidFill>
                                      <a:latin typeface="Cambria Math" panose="02040503050406030204" pitchFamily="18" charset="0"/>
                                    </a:rPr>
                                    <m:t>𝑈</m:t>
                                  </m:r>
                                </m:e>
                                <m:sub>
                                  <m:r>
                                    <a:rPr lang="es-ES" sz="2200" b="0" i="1" smtClean="0">
                                      <a:solidFill>
                                        <a:srgbClr val="000000"/>
                                      </a:solidFill>
                                      <a:latin typeface="Cambria Math" panose="02040503050406030204" pitchFamily="18" charset="0"/>
                                    </a:rPr>
                                    <m:t>1</m:t>
                                  </m:r>
                                </m:sub>
                              </m:sSub>
                            </m:e>
                            <m:sup>
                              <m:r>
                                <a:rPr lang="es-AR" sz="2200" i="1">
                                  <a:solidFill>
                                    <a:srgbClr val="000000"/>
                                  </a:solidFill>
                                  <a:latin typeface="Cambria Math" panose="02040503050406030204" pitchFamily="18" charset="0"/>
                                </a:rPr>
                                <m:t>2</m:t>
                              </m:r>
                            </m:sup>
                          </m:sSup>
                        </m:num>
                        <m:den>
                          <m:r>
                            <a:rPr lang="es-AR" sz="2200" i="1">
                              <a:solidFill>
                                <a:srgbClr val="000000"/>
                              </a:solidFill>
                              <a:latin typeface="Cambria Math" panose="02040503050406030204" pitchFamily="18" charset="0"/>
                            </a:rPr>
                            <m:t>2</m:t>
                          </m:r>
                          <m:r>
                            <a:rPr lang="es-AR" sz="2200" i="1">
                              <a:solidFill>
                                <a:srgbClr val="000000"/>
                              </a:solidFill>
                              <a:latin typeface="Cambria Math" panose="02040503050406030204" pitchFamily="18" charset="0"/>
                            </a:rPr>
                            <m:t>𝑔</m:t>
                          </m:r>
                        </m:den>
                      </m:f>
                    </m:oMath>
                  </m:oMathPara>
                </a14:m>
                <a:endParaRPr lang="es-AR" sz="2200" dirty="0"/>
              </a:p>
            </p:txBody>
          </p:sp>
        </mc:Choice>
        <mc:Fallback xmlns="">
          <p:sp>
            <p:nvSpPr>
              <p:cNvPr id="190469" name="Object 5">
                <a:extLst>
                  <a:ext uri="{FF2B5EF4-FFF2-40B4-BE49-F238E27FC236}">
                    <a16:creationId xmlns:a16="http://schemas.microsoft.com/office/drawing/2014/main" id="{E67F58C2-763F-1BB9-CEAF-C9D9678ADA0A}"/>
                  </a:ext>
                </a:extLst>
              </p:cNvPr>
              <p:cNvSpPr txBox="1">
                <a:spLocks noRot="1" noChangeAspect="1" noMove="1" noResize="1" noEditPoints="1" noAdjustHandles="1" noChangeArrowheads="1" noChangeShapeType="1" noTextEdit="1"/>
              </p:cNvSpPr>
              <p:nvPr/>
            </p:nvSpPr>
            <p:spPr bwMode="auto">
              <a:xfrm>
                <a:off x="7976487" y="712173"/>
                <a:ext cx="3841498" cy="1797050"/>
              </a:xfrm>
              <a:prstGeom prst="rect">
                <a:avLst/>
              </a:prstGeom>
              <a:blipFill>
                <a:blip r:embed="rId2"/>
                <a:stretch>
                  <a:fillRect/>
                </a:stretch>
              </a:blipFill>
            </p:spPr>
            <p:txBody>
              <a:bodyPr/>
              <a:lstStyle/>
              <a:p>
                <a:r>
                  <a:rPr lang="es-AR">
                    <a:noFill/>
                  </a:rPr>
                  <a:t> </a:t>
                </a:r>
              </a:p>
            </p:txBody>
          </p:sp>
        </mc:Fallback>
      </mc:AlternateContent>
      <p:pic>
        <p:nvPicPr>
          <p:cNvPr id="190471" name="Picture 7">
            <a:extLst>
              <a:ext uri="{FF2B5EF4-FFF2-40B4-BE49-F238E27FC236}">
                <a16:creationId xmlns:a16="http://schemas.microsoft.com/office/drawing/2014/main" id="{D5AD729B-4E54-7E7B-C853-C7CEDB96D0E2}"/>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5299126" y="402081"/>
            <a:ext cx="2519363"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2" name="Rectangle 8">
            <a:extLst>
              <a:ext uri="{FF2B5EF4-FFF2-40B4-BE49-F238E27FC236}">
                <a16:creationId xmlns:a16="http://schemas.microsoft.com/office/drawing/2014/main" id="{14F5AB59-86DC-779B-2E40-2BE6C8EB1559}"/>
              </a:ext>
            </a:extLst>
          </p:cNvPr>
          <p:cNvSpPr>
            <a:spLocks noChangeArrowheads="1"/>
          </p:cNvSpPr>
          <p:nvPr/>
        </p:nvSpPr>
        <p:spPr bwMode="auto">
          <a:xfrm>
            <a:off x="407368" y="3156981"/>
            <a:ext cx="33796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Ensanchamiento gradual</a:t>
            </a:r>
            <a:r>
              <a:rPr lang="es-ES" altLang="es-AR" dirty="0"/>
              <a:t> </a:t>
            </a:r>
          </a:p>
        </p:txBody>
      </p:sp>
      <p:pic>
        <p:nvPicPr>
          <p:cNvPr id="190473" name="Picture 9">
            <a:extLst>
              <a:ext uri="{FF2B5EF4-FFF2-40B4-BE49-F238E27FC236}">
                <a16:creationId xmlns:a16="http://schemas.microsoft.com/office/drawing/2014/main" id="{07B11144-A6F5-E08E-C49A-8CCCFA9FE1CF}"/>
              </a:ext>
            </a:extLst>
          </p:cNvPr>
          <p:cNvPicPr>
            <a:picLocks noChangeAspect="1" noChangeArrowheads="1"/>
          </p:cNvPicPr>
          <p:nvPr/>
        </p:nvPicPr>
        <p:blipFill>
          <a:blip r:embed="rId4">
            <a:lum contrast="12000"/>
            <a:extLst>
              <a:ext uri="{28A0092B-C50C-407E-A947-70E740481C1C}">
                <a14:useLocalDpi xmlns:a14="http://schemas.microsoft.com/office/drawing/2010/main" val="0"/>
              </a:ext>
            </a:extLst>
          </a:blip>
          <a:srcRect l="5977" t="6296" r="4887"/>
          <a:stretch>
            <a:fillRect/>
          </a:stretch>
        </p:blipFill>
        <p:spPr bwMode="auto">
          <a:xfrm>
            <a:off x="6708378" y="3128310"/>
            <a:ext cx="5148262"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4" name="Rectangle 10">
            <a:extLst>
              <a:ext uri="{FF2B5EF4-FFF2-40B4-BE49-F238E27FC236}">
                <a16:creationId xmlns:a16="http://schemas.microsoft.com/office/drawing/2014/main" id="{D8B46FC0-288D-AFC1-6ED3-D8119C88E5B7}"/>
              </a:ext>
            </a:extLst>
          </p:cNvPr>
          <p:cNvSpPr>
            <a:spLocks noChangeArrowheads="1"/>
          </p:cNvSpPr>
          <p:nvPr/>
        </p:nvSpPr>
        <p:spPr bwMode="auto">
          <a:xfrm>
            <a:off x="435968" y="3631845"/>
            <a:ext cx="48349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t>Si l &gt; D/2 podemos admitir que </a:t>
            </a:r>
            <a:r>
              <a:rPr lang="es-AR" altLang="es-AR" sz="2400" dirty="0">
                <a:sym typeface="Symbol" panose="05050102010706020507" pitchFamily="18" charset="2"/>
              </a:rPr>
              <a:t>  </a:t>
            </a:r>
            <a:r>
              <a:rPr lang="es-AR" altLang="es-AR" sz="2400" dirty="0"/>
              <a:t>0</a:t>
            </a:r>
            <a:r>
              <a:rPr lang="es-ES" altLang="es-AR" sz="2400" dirty="0">
                <a:sym typeface="Symbol" panose="05050102010706020507" pitchFamily="18" charset="2"/>
              </a:rPr>
              <a:t> </a:t>
            </a:r>
          </a:p>
        </p:txBody>
      </p:sp>
      <p:sp>
        <p:nvSpPr>
          <p:cNvPr id="3" name="CuadroTexto 2">
            <a:extLst>
              <a:ext uri="{FF2B5EF4-FFF2-40B4-BE49-F238E27FC236}">
                <a16:creationId xmlns:a16="http://schemas.microsoft.com/office/drawing/2014/main" id="{A0841F87-F7AA-7019-FEF1-F486B23E9ADE}"/>
              </a:ext>
            </a:extLst>
          </p:cNvPr>
          <p:cNvSpPr txBox="1"/>
          <p:nvPr/>
        </p:nvSpPr>
        <p:spPr>
          <a:xfrm>
            <a:off x="374015" y="581032"/>
            <a:ext cx="5034807" cy="2554545"/>
          </a:xfrm>
          <a:prstGeom prst="rect">
            <a:avLst/>
          </a:prstGeom>
          <a:noFill/>
        </p:spPr>
        <p:txBody>
          <a:bodyPr wrap="square">
            <a:spAutoFit/>
          </a:bodyPr>
          <a:lstStyle/>
          <a:p>
            <a:pPr algn="just"/>
            <a:r>
              <a:rPr lang="es-ES" sz="2000" dirty="0">
                <a:latin typeface="Calibri" panose="020F0502020204030204" pitchFamily="34" charset="0"/>
                <a:cs typeface="Calibri" panose="020F0502020204030204" pitchFamily="34" charset="0"/>
              </a:rPr>
              <a:t>C</a:t>
            </a:r>
            <a:r>
              <a:rPr lang="es-ES" sz="2000" b="0" i="0" u="none" strike="noStrike" baseline="0" dirty="0">
                <a:latin typeface="Calibri" panose="020F0502020204030204" pitchFamily="34" charset="0"/>
                <a:cs typeface="Calibri" panose="020F0502020204030204" pitchFamily="34" charset="0"/>
              </a:rPr>
              <a:t>aso de una tubería que desemboca en un depósito, despreciando el término correctivo 1/9. La velocidad aguas abajo de la desembocadura de la tubería es nula, porque se trata de un depósito.</a:t>
            </a:r>
          </a:p>
          <a:p>
            <a:pPr algn="l"/>
            <a:r>
              <a:rPr lang="es-ES" sz="2000" b="0" i="0" u="none" strike="noStrike" baseline="0" dirty="0">
                <a:latin typeface="Calibri" panose="020F0502020204030204" pitchFamily="34" charset="0"/>
                <a:cs typeface="Calibri" panose="020F0502020204030204" pitchFamily="34" charset="0"/>
              </a:rPr>
              <a:t>La sección aguas abajo es mucho mayor que la de aguas arriba, de modo que el cociente de </a:t>
            </a:r>
            <a:r>
              <a:rPr lang="es-AR" sz="2000" b="0" i="0" u="none" strike="noStrike" baseline="0" dirty="0">
                <a:latin typeface="Calibri" panose="020F0502020204030204" pitchFamily="34" charset="0"/>
                <a:cs typeface="Calibri" panose="020F0502020204030204" pitchFamily="34" charset="0"/>
              </a:rPr>
              <a:t>ambas resulta cero:</a:t>
            </a:r>
            <a:endParaRPr lang="es-AR" sz="2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888FB074-16CF-D94B-CCD0-A5D05842EDE9}"/>
                  </a:ext>
                </a:extLst>
              </p:cNvPr>
              <p:cNvSpPr txBox="1"/>
              <p:nvPr/>
            </p:nvSpPr>
            <p:spPr>
              <a:xfrm>
                <a:off x="4782520" y="3617161"/>
                <a:ext cx="2102745"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AR" sz="2200" i="1" smtClean="0">
                              <a:latin typeface="Cambria Math" panose="02040503050406030204" pitchFamily="18" charset="0"/>
                            </a:rPr>
                          </m:ctrlPr>
                        </m:sSubPr>
                        <m:e>
                          <m:r>
                            <a:rPr lang="es-ES" sz="2200" b="0" i="1" smtClean="0">
                              <a:latin typeface="Cambria Math" panose="02040503050406030204" pitchFamily="18" charset="0"/>
                            </a:rPr>
                            <m:t>𝑈</m:t>
                          </m:r>
                        </m:e>
                        <m:sub>
                          <m:r>
                            <a:rPr lang="es-ES" sz="2200" b="0" i="1" smtClean="0">
                              <a:latin typeface="Cambria Math" panose="02040503050406030204" pitchFamily="18" charset="0"/>
                            </a:rPr>
                            <m:t>2</m:t>
                          </m:r>
                        </m:sub>
                      </m:sSub>
                      <m:r>
                        <a:rPr lang="es-ES" sz="2200" b="0" i="1" smtClean="0">
                          <a:latin typeface="Cambria Math" panose="02040503050406030204" pitchFamily="18" charset="0"/>
                        </a:rPr>
                        <m:t>&lt;</m:t>
                      </m:r>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𝑈</m:t>
                          </m:r>
                        </m:e>
                        <m:sub>
                          <m:r>
                            <a:rPr lang="es-ES" sz="2200" b="0" i="1" smtClean="0">
                              <a:latin typeface="Cambria Math" panose="02040503050406030204" pitchFamily="18" charset="0"/>
                            </a:rPr>
                            <m:t>1</m:t>
                          </m:r>
                        </m:sub>
                      </m:sSub>
                    </m:oMath>
                  </m:oMathPara>
                </a14:m>
                <a:endParaRPr lang="es-AR" sz="2200" dirty="0"/>
              </a:p>
            </p:txBody>
          </p:sp>
        </mc:Choice>
        <mc:Fallback xmlns="">
          <p:sp>
            <p:nvSpPr>
              <p:cNvPr id="8" name="CuadroTexto 7">
                <a:extLst>
                  <a:ext uri="{FF2B5EF4-FFF2-40B4-BE49-F238E27FC236}">
                    <a16:creationId xmlns:a16="http://schemas.microsoft.com/office/drawing/2014/main" id="{888FB074-16CF-D94B-CCD0-A5D05842EDE9}"/>
                  </a:ext>
                </a:extLst>
              </p:cNvPr>
              <p:cNvSpPr txBox="1">
                <a:spLocks noRot="1" noChangeAspect="1" noMove="1" noResize="1" noEditPoints="1" noAdjustHandles="1" noChangeArrowheads="1" noChangeShapeType="1" noTextEdit="1"/>
              </p:cNvSpPr>
              <p:nvPr/>
            </p:nvSpPr>
            <p:spPr>
              <a:xfrm>
                <a:off x="4782520" y="3617161"/>
                <a:ext cx="2102745" cy="430887"/>
              </a:xfrm>
              <a:prstGeom prst="rect">
                <a:avLst/>
              </a:prstGeom>
              <a:blipFill>
                <a:blip r:embed="rId5"/>
                <a:stretch>
                  <a:fillRect/>
                </a:stretch>
              </a:blipFill>
            </p:spPr>
            <p:txBody>
              <a:bodyPr/>
              <a:lstStyle/>
              <a:p>
                <a:r>
                  <a:rPr lang="es-AR">
                    <a:noFill/>
                  </a:rPr>
                  <a:t> </a:t>
                </a:r>
              </a:p>
            </p:txBody>
          </p:sp>
        </mc:Fallback>
      </mc:AlternateContent>
      <p:sp>
        <p:nvSpPr>
          <p:cNvPr id="10" name="CuadroTexto 9">
            <a:extLst>
              <a:ext uri="{FF2B5EF4-FFF2-40B4-BE49-F238E27FC236}">
                <a16:creationId xmlns:a16="http://schemas.microsoft.com/office/drawing/2014/main" id="{4AFA3458-0E7B-CCF5-5BFD-4AD08222BF55}"/>
              </a:ext>
            </a:extLst>
          </p:cNvPr>
          <p:cNvSpPr txBox="1"/>
          <p:nvPr/>
        </p:nvSpPr>
        <p:spPr>
          <a:xfrm>
            <a:off x="443023" y="4158891"/>
            <a:ext cx="6469626" cy="430887"/>
          </a:xfrm>
          <a:prstGeom prst="rect">
            <a:avLst/>
          </a:prstGeom>
          <a:noFill/>
        </p:spPr>
        <p:txBody>
          <a:bodyPr wrap="square">
            <a:spAutoFit/>
          </a:bodyPr>
          <a:lstStyle/>
          <a:p>
            <a:r>
              <a:rPr lang="es-ES" sz="2200" dirty="0">
                <a:latin typeface="Calibri" panose="020F0502020204030204" pitchFamily="34" charset="0"/>
                <a:cs typeface="Calibri" panose="020F0502020204030204" pitchFamily="34" charset="0"/>
              </a:rPr>
              <a:t>S</a:t>
            </a:r>
            <a:r>
              <a:rPr lang="es-ES" sz="2200" b="0" i="0" u="none" strike="noStrike" baseline="0" dirty="0">
                <a:latin typeface="Calibri" panose="020F0502020204030204" pitchFamily="34" charset="0"/>
                <a:cs typeface="Calibri" panose="020F0502020204030204" pitchFamily="34" charset="0"/>
              </a:rPr>
              <a:t>e transforma la energía cinética en energía de presión.</a:t>
            </a:r>
            <a:endParaRPr lang="es-AR" sz="22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932DD518-83C7-A718-34B1-69849EA0101D}"/>
                  </a:ext>
                </a:extLst>
              </p:cNvPr>
              <p:cNvSpPr txBox="1"/>
              <p:nvPr/>
            </p:nvSpPr>
            <p:spPr>
              <a:xfrm>
                <a:off x="548061" y="4675031"/>
                <a:ext cx="2321341" cy="7440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AR" sz="2200" i="1" smtClean="0">
                              <a:latin typeface="Cambria Math" panose="02040503050406030204" pitchFamily="18" charset="0"/>
                            </a:rPr>
                          </m:ctrlPr>
                        </m:fPr>
                        <m:num>
                          <m:sSub>
                            <m:sSubPr>
                              <m:ctrlPr>
                                <a:rPr lang="es-AR" sz="2200" i="1" smtClean="0">
                                  <a:latin typeface="Cambria Math" panose="02040503050406030204" pitchFamily="18" charset="0"/>
                                </a:rPr>
                              </m:ctrlPr>
                            </m:sSubPr>
                            <m:e>
                              <m:r>
                                <a:rPr lang="es-ES" sz="2200" b="0" i="1" smtClean="0">
                                  <a:latin typeface="Cambria Math" panose="02040503050406030204" pitchFamily="18" charset="0"/>
                                </a:rPr>
                                <m:t>𝑝</m:t>
                              </m:r>
                            </m:e>
                            <m:sub>
                              <m:r>
                                <a:rPr lang="es-ES" sz="2200" b="0" i="1" smtClean="0">
                                  <a:latin typeface="Cambria Math" panose="02040503050406030204" pitchFamily="18" charset="0"/>
                                </a:rPr>
                                <m:t>1</m:t>
                              </m:r>
                            </m:sub>
                          </m:sSub>
                        </m:num>
                        <m:den>
                          <m:r>
                            <a:rPr lang="es-AR" sz="2200" i="1" smtClean="0">
                              <a:latin typeface="Cambria Math" panose="02040503050406030204" pitchFamily="18" charset="0"/>
                              <a:ea typeface="Cambria Math" panose="02040503050406030204" pitchFamily="18" charset="0"/>
                            </a:rPr>
                            <m:t>𝛾</m:t>
                          </m:r>
                        </m:den>
                      </m:f>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sSubSup>
                            <m:sSubSupPr>
                              <m:ctrlPr>
                                <a:rPr lang="es-ES" sz="2200" b="0" i="1" smtClean="0">
                                  <a:latin typeface="Cambria Math" panose="02040503050406030204" pitchFamily="18" charset="0"/>
                                </a:rPr>
                              </m:ctrlPr>
                            </m:sSubSupPr>
                            <m:e>
                              <m:r>
                                <a:rPr lang="es-ES" sz="2200" b="0" i="1" smtClean="0">
                                  <a:latin typeface="Cambria Math" panose="02040503050406030204" pitchFamily="18" charset="0"/>
                                </a:rPr>
                                <m:t>𝑈</m:t>
                              </m:r>
                            </m:e>
                            <m:sub>
                              <m:r>
                                <a:rPr lang="es-ES" sz="2200" b="0" i="1" smtClean="0">
                                  <a:latin typeface="Cambria Math" panose="02040503050406030204" pitchFamily="18" charset="0"/>
                                </a:rPr>
                                <m:t>1</m:t>
                              </m:r>
                            </m:sub>
                            <m:sup>
                              <m:r>
                                <a:rPr lang="es-ES" sz="2200" b="0" i="1" smtClean="0">
                                  <a:latin typeface="Cambria Math" panose="02040503050406030204" pitchFamily="18" charset="0"/>
                                </a:rPr>
                                <m:t>2</m:t>
                              </m:r>
                            </m:sup>
                          </m:sSubSup>
                        </m:num>
                        <m:den>
                          <m:r>
                            <a:rPr lang="es-ES" sz="2200" b="0" i="1" smtClean="0">
                              <a:latin typeface="Cambria Math" panose="02040503050406030204" pitchFamily="18" charset="0"/>
                            </a:rPr>
                            <m:t>2</m:t>
                          </m:r>
                          <m:r>
                            <a:rPr lang="es-ES" sz="2200" b="0" i="1" smtClean="0">
                              <a:latin typeface="Cambria Math" panose="02040503050406030204" pitchFamily="18" charset="0"/>
                            </a:rPr>
                            <m:t>𝑔</m:t>
                          </m:r>
                        </m:den>
                      </m:f>
                      <m:r>
                        <a:rPr lang="es-ES" sz="2200" b="0" i="1" smtClean="0">
                          <a:latin typeface="Cambria Math" panose="02040503050406030204" pitchFamily="18" charset="0"/>
                        </a:rPr>
                        <m:t>=</m:t>
                      </m:r>
                      <m:f>
                        <m:fPr>
                          <m:ctrlPr>
                            <a:rPr lang="es-AR" sz="2200" i="1">
                              <a:latin typeface="Cambria Math" panose="02040503050406030204" pitchFamily="18" charset="0"/>
                            </a:rPr>
                          </m:ctrlPr>
                        </m:fPr>
                        <m:num>
                          <m:sSub>
                            <m:sSubPr>
                              <m:ctrlPr>
                                <a:rPr lang="es-AR" sz="2200" i="1">
                                  <a:latin typeface="Cambria Math" panose="02040503050406030204" pitchFamily="18" charset="0"/>
                                </a:rPr>
                              </m:ctrlPr>
                            </m:sSubPr>
                            <m:e>
                              <m:r>
                                <a:rPr lang="es-ES" sz="2200" i="1">
                                  <a:latin typeface="Cambria Math" panose="02040503050406030204" pitchFamily="18" charset="0"/>
                                </a:rPr>
                                <m:t>𝑝</m:t>
                              </m:r>
                            </m:e>
                            <m:sub>
                              <m:r>
                                <a:rPr lang="es-ES" sz="2200" b="0" i="1" smtClean="0">
                                  <a:latin typeface="Cambria Math" panose="02040503050406030204" pitchFamily="18" charset="0"/>
                                </a:rPr>
                                <m:t>2</m:t>
                              </m:r>
                            </m:sub>
                          </m:sSub>
                        </m:num>
                        <m:den>
                          <m:r>
                            <a:rPr lang="es-AR" sz="2200" i="1">
                              <a:latin typeface="Cambria Math" panose="02040503050406030204" pitchFamily="18" charset="0"/>
                              <a:ea typeface="Cambria Math" panose="02040503050406030204" pitchFamily="18" charset="0"/>
                            </a:rPr>
                            <m:t>𝛾</m:t>
                          </m:r>
                        </m:den>
                      </m:f>
                      <m:r>
                        <a:rPr lang="es-ES" sz="2200" i="1">
                          <a:latin typeface="Cambria Math" panose="02040503050406030204" pitchFamily="18" charset="0"/>
                        </a:rPr>
                        <m:t>+</m:t>
                      </m:r>
                      <m:f>
                        <m:fPr>
                          <m:ctrlPr>
                            <a:rPr lang="es-ES" sz="2200" i="1">
                              <a:latin typeface="Cambria Math" panose="02040503050406030204" pitchFamily="18" charset="0"/>
                            </a:rPr>
                          </m:ctrlPr>
                        </m:fPr>
                        <m:num>
                          <m:sSubSup>
                            <m:sSubSupPr>
                              <m:ctrlPr>
                                <a:rPr lang="es-ES" sz="2200" i="1">
                                  <a:latin typeface="Cambria Math" panose="02040503050406030204" pitchFamily="18" charset="0"/>
                                </a:rPr>
                              </m:ctrlPr>
                            </m:sSubSupPr>
                            <m:e>
                              <m:r>
                                <a:rPr lang="es-ES" sz="2200" i="1">
                                  <a:latin typeface="Cambria Math" panose="02040503050406030204" pitchFamily="18" charset="0"/>
                                </a:rPr>
                                <m:t>𝑈</m:t>
                              </m:r>
                            </m:e>
                            <m:sub>
                              <m:r>
                                <a:rPr lang="es-ES" sz="2200" b="0" i="1" smtClean="0">
                                  <a:latin typeface="Cambria Math" panose="02040503050406030204" pitchFamily="18" charset="0"/>
                                </a:rPr>
                                <m:t>2</m:t>
                              </m:r>
                            </m:sub>
                            <m:sup>
                              <m:r>
                                <a:rPr lang="es-ES" sz="2200" i="1">
                                  <a:latin typeface="Cambria Math" panose="02040503050406030204" pitchFamily="18" charset="0"/>
                                </a:rPr>
                                <m:t>2</m:t>
                              </m:r>
                            </m:sup>
                          </m:sSubSup>
                        </m:num>
                        <m:den>
                          <m:r>
                            <a:rPr lang="es-ES" sz="2200" i="1">
                              <a:latin typeface="Cambria Math" panose="02040503050406030204" pitchFamily="18" charset="0"/>
                            </a:rPr>
                            <m:t>2</m:t>
                          </m:r>
                          <m:r>
                            <a:rPr lang="es-ES" sz="2200" i="1">
                              <a:latin typeface="Cambria Math" panose="02040503050406030204" pitchFamily="18" charset="0"/>
                            </a:rPr>
                            <m:t>𝑔</m:t>
                          </m:r>
                        </m:den>
                      </m:f>
                    </m:oMath>
                  </m:oMathPara>
                </a14:m>
                <a:endParaRPr lang="es-AR" sz="2200" dirty="0"/>
              </a:p>
            </p:txBody>
          </p:sp>
        </mc:Choice>
        <mc:Fallback xmlns="">
          <p:sp>
            <p:nvSpPr>
              <p:cNvPr id="11" name="CuadroTexto 10">
                <a:extLst>
                  <a:ext uri="{FF2B5EF4-FFF2-40B4-BE49-F238E27FC236}">
                    <a16:creationId xmlns:a16="http://schemas.microsoft.com/office/drawing/2014/main" id="{932DD518-83C7-A718-34B1-69849EA0101D}"/>
                  </a:ext>
                </a:extLst>
              </p:cNvPr>
              <p:cNvSpPr txBox="1">
                <a:spLocks noRot="1" noChangeAspect="1" noMove="1" noResize="1" noEditPoints="1" noAdjustHandles="1" noChangeArrowheads="1" noChangeShapeType="1" noTextEdit="1"/>
              </p:cNvSpPr>
              <p:nvPr/>
            </p:nvSpPr>
            <p:spPr>
              <a:xfrm>
                <a:off x="548061" y="4675031"/>
                <a:ext cx="2321341" cy="744050"/>
              </a:xfrm>
              <a:prstGeom prst="rect">
                <a:avLst/>
              </a:prstGeom>
              <a:blipFill>
                <a:blip r:embed="rId6"/>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D2A61D67-DC22-20C2-5614-C4547C14BC27}"/>
                  </a:ext>
                </a:extLst>
              </p:cNvPr>
              <p:cNvSpPr txBox="1"/>
              <p:nvPr/>
            </p:nvSpPr>
            <p:spPr>
              <a:xfrm>
                <a:off x="5231905" y="5324505"/>
                <a:ext cx="6696744" cy="1107996"/>
              </a:xfrm>
              <a:prstGeom prst="rect">
                <a:avLst/>
              </a:prstGeom>
              <a:noFill/>
            </p:spPr>
            <p:txBody>
              <a:bodyPr wrap="square">
                <a:spAutoFit/>
              </a:bodyPr>
              <a:lstStyle/>
              <a:p>
                <a:pPr algn="just"/>
                <a:r>
                  <a:rPr lang="es-ES" sz="2200" dirty="0">
                    <a:latin typeface="CIDFont+F1"/>
                  </a:rPr>
                  <a:t>R</a:t>
                </a:r>
                <a:r>
                  <a:rPr lang="es-ES" sz="2200" b="0" i="0" u="none" strike="noStrike" baseline="0" dirty="0">
                    <a:latin typeface="CIDFont+F1"/>
                  </a:rPr>
                  <a:t>endimiento del difusor o Venturímetro a </a:t>
                </a:r>
                <a14:m>
                  <m:oMath xmlns:m="http://schemas.openxmlformats.org/officeDocument/2006/math">
                    <m:r>
                      <a:rPr lang="es-ES" sz="2200" b="0" i="1" u="none" strike="noStrike" baseline="0" smtClean="0">
                        <a:latin typeface="Cambria Math" panose="02040503050406030204" pitchFamily="18" charset="0"/>
                        <a:ea typeface="Cambria Math" panose="02040503050406030204" pitchFamily="18" charset="0"/>
                      </a:rPr>
                      <m:t>𝜂</m:t>
                    </m:r>
                  </m:oMath>
                </a14:m>
                <a:r>
                  <a:rPr lang="es-ES" sz="2200" b="0" i="0" u="none" strike="noStrike" baseline="0" dirty="0">
                    <a:latin typeface="CIDFont+F1"/>
                  </a:rPr>
                  <a:t>, el que mide la relación de transformación de energía cinética en energía de presión.</a:t>
                </a:r>
                <a:endParaRPr lang="es-AR" sz="2200" dirty="0"/>
              </a:p>
            </p:txBody>
          </p:sp>
        </mc:Choice>
        <mc:Fallback xmlns="">
          <p:sp>
            <p:nvSpPr>
              <p:cNvPr id="13" name="CuadroTexto 12">
                <a:extLst>
                  <a:ext uri="{FF2B5EF4-FFF2-40B4-BE49-F238E27FC236}">
                    <a16:creationId xmlns:a16="http://schemas.microsoft.com/office/drawing/2014/main" id="{D2A61D67-DC22-20C2-5614-C4547C14BC27}"/>
                  </a:ext>
                </a:extLst>
              </p:cNvPr>
              <p:cNvSpPr txBox="1">
                <a:spLocks noRot="1" noChangeAspect="1" noMove="1" noResize="1" noEditPoints="1" noAdjustHandles="1" noChangeArrowheads="1" noChangeShapeType="1" noTextEdit="1"/>
              </p:cNvSpPr>
              <p:nvPr/>
            </p:nvSpPr>
            <p:spPr>
              <a:xfrm>
                <a:off x="5231905" y="5324505"/>
                <a:ext cx="6696744" cy="1107996"/>
              </a:xfrm>
              <a:prstGeom prst="rect">
                <a:avLst/>
              </a:prstGeom>
              <a:blipFill>
                <a:blip r:embed="rId7"/>
                <a:stretch>
                  <a:fillRect l="-1183" t="-3297" r="-1092" b="-10440"/>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653B14C2-CBFC-2541-8F42-323D91F8814A}"/>
                  </a:ext>
                </a:extLst>
              </p:cNvPr>
              <p:cNvSpPr txBox="1"/>
              <p:nvPr/>
            </p:nvSpPr>
            <p:spPr>
              <a:xfrm>
                <a:off x="3164040" y="5374214"/>
                <a:ext cx="1591269" cy="12494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sz="2200" i="1" smtClean="0">
                          <a:latin typeface="Cambria Math" panose="02040503050406030204" pitchFamily="18" charset="0"/>
                          <a:ea typeface="Cambria Math" panose="02040503050406030204" pitchFamily="18" charset="0"/>
                        </a:rPr>
                        <m:t>𝜂</m:t>
                      </m:r>
                      <m:r>
                        <a:rPr lang="es-ES" sz="2200" b="0" i="1" smtClean="0">
                          <a:latin typeface="Cambria Math" panose="02040503050406030204" pitchFamily="18" charset="0"/>
                          <a:ea typeface="Cambria Math" panose="02040503050406030204" pitchFamily="18" charset="0"/>
                        </a:rPr>
                        <m:t>=</m:t>
                      </m:r>
                      <m:f>
                        <m:fPr>
                          <m:ctrlPr>
                            <a:rPr lang="es-ES" sz="2200" b="0" i="1" smtClean="0">
                              <a:latin typeface="Cambria Math" panose="02040503050406030204" pitchFamily="18" charset="0"/>
                              <a:ea typeface="Cambria Math" panose="02040503050406030204" pitchFamily="18" charset="0"/>
                            </a:rPr>
                          </m:ctrlPr>
                        </m:fPr>
                        <m:num>
                          <m:f>
                            <m:fPr>
                              <m:ctrlPr>
                                <a:rPr lang="es-AR" sz="2200" i="1">
                                  <a:latin typeface="Cambria Math" panose="02040503050406030204" pitchFamily="18" charset="0"/>
                                </a:rPr>
                              </m:ctrlPr>
                            </m:fPr>
                            <m:num>
                              <m:sSub>
                                <m:sSubPr>
                                  <m:ctrlPr>
                                    <a:rPr lang="es-AR"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2</m:t>
                                  </m:r>
                                </m:sub>
                              </m:sSub>
                            </m:num>
                            <m:den>
                              <m:r>
                                <a:rPr lang="es-AR" sz="2200" i="1">
                                  <a:latin typeface="Cambria Math" panose="02040503050406030204" pitchFamily="18" charset="0"/>
                                  <a:ea typeface="Cambria Math" panose="02040503050406030204" pitchFamily="18" charset="0"/>
                                </a:rPr>
                                <m:t>𝛾</m:t>
                              </m:r>
                            </m:den>
                          </m:f>
                          <m:r>
                            <a:rPr lang="es-ES" sz="2200" b="0" i="1" smtClean="0">
                              <a:latin typeface="Cambria Math" panose="02040503050406030204" pitchFamily="18" charset="0"/>
                              <a:ea typeface="Cambria Math" panose="02040503050406030204" pitchFamily="18" charset="0"/>
                            </a:rPr>
                            <m:t>−</m:t>
                          </m:r>
                          <m:f>
                            <m:fPr>
                              <m:ctrlPr>
                                <a:rPr lang="es-AR" sz="2200" i="1">
                                  <a:latin typeface="Cambria Math" panose="02040503050406030204" pitchFamily="18" charset="0"/>
                                </a:rPr>
                              </m:ctrlPr>
                            </m:fPr>
                            <m:num>
                              <m:sSub>
                                <m:sSubPr>
                                  <m:ctrlPr>
                                    <a:rPr lang="es-AR" sz="2200" i="1">
                                      <a:latin typeface="Cambria Math" panose="02040503050406030204" pitchFamily="18" charset="0"/>
                                    </a:rPr>
                                  </m:ctrlPr>
                                </m:sSubPr>
                                <m:e>
                                  <m:r>
                                    <a:rPr lang="es-ES" sz="2200" i="1">
                                      <a:latin typeface="Cambria Math" panose="02040503050406030204" pitchFamily="18" charset="0"/>
                                    </a:rPr>
                                    <m:t>𝑝</m:t>
                                  </m:r>
                                </m:e>
                                <m:sub>
                                  <m:r>
                                    <a:rPr lang="es-ES" sz="2200" i="1">
                                      <a:latin typeface="Cambria Math" panose="02040503050406030204" pitchFamily="18" charset="0"/>
                                    </a:rPr>
                                    <m:t>1</m:t>
                                  </m:r>
                                </m:sub>
                              </m:sSub>
                            </m:num>
                            <m:den>
                              <m:r>
                                <a:rPr lang="es-AR" sz="2200" i="1">
                                  <a:latin typeface="Cambria Math" panose="02040503050406030204" pitchFamily="18" charset="0"/>
                                  <a:ea typeface="Cambria Math" panose="02040503050406030204" pitchFamily="18" charset="0"/>
                                </a:rPr>
                                <m:t>𝛾</m:t>
                              </m:r>
                            </m:den>
                          </m:f>
                        </m:num>
                        <m:den>
                          <m:f>
                            <m:fPr>
                              <m:ctrlPr>
                                <a:rPr lang="es-ES" sz="2200" i="1">
                                  <a:latin typeface="Cambria Math" panose="02040503050406030204" pitchFamily="18" charset="0"/>
                                </a:rPr>
                              </m:ctrlPr>
                            </m:fPr>
                            <m:num>
                              <m:sSubSup>
                                <m:sSubSupPr>
                                  <m:ctrlPr>
                                    <a:rPr lang="es-ES" sz="2200" i="1">
                                      <a:latin typeface="Cambria Math" panose="02040503050406030204" pitchFamily="18" charset="0"/>
                                    </a:rPr>
                                  </m:ctrlPr>
                                </m:sSubSupPr>
                                <m:e>
                                  <m:r>
                                    <a:rPr lang="es-ES" sz="2200" i="1">
                                      <a:latin typeface="Cambria Math" panose="02040503050406030204" pitchFamily="18" charset="0"/>
                                    </a:rPr>
                                    <m:t>𝑈</m:t>
                                  </m:r>
                                </m:e>
                                <m:sub>
                                  <m:r>
                                    <a:rPr lang="es-ES" sz="2200" i="1">
                                      <a:latin typeface="Cambria Math" panose="02040503050406030204" pitchFamily="18" charset="0"/>
                                    </a:rPr>
                                    <m:t>1</m:t>
                                  </m:r>
                                </m:sub>
                                <m:sup>
                                  <m:r>
                                    <a:rPr lang="es-ES" sz="2200" i="1">
                                      <a:latin typeface="Cambria Math" panose="02040503050406030204" pitchFamily="18" charset="0"/>
                                    </a:rPr>
                                    <m:t>2</m:t>
                                  </m:r>
                                </m:sup>
                              </m:sSubSup>
                            </m:num>
                            <m:den>
                              <m:r>
                                <a:rPr lang="es-ES" sz="2200" i="1">
                                  <a:latin typeface="Cambria Math" panose="02040503050406030204" pitchFamily="18" charset="0"/>
                                </a:rPr>
                                <m:t>2</m:t>
                              </m:r>
                              <m:r>
                                <a:rPr lang="es-ES" sz="2200" i="1">
                                  <a:latin typeface="Cambria Math" panose="02040503050406030204" pitchFamily="18" charset="0"/>
                                </a:rPr>
                                <m:t>𝑔</m:t>
                              </m:r>
                            </m:den>
                          </m:f>
                          <m:r>
                            <a:rPr lang="es-ES" sz="2200" b="0" i="1" smtClean="0">
                              <a:latin typeface="Cambria Math" panose="02040503050406030204" pitchFamily="18" charset="0"/>
                            </a:rPr>
                            <m:t>−</m:t>
                          </m:r>
                          <m:f>
                            <m:fPr>
                              <m:ctrlPr>
                                <a:rPr lang="es-ES" sz="2200" i="1">
                                  <a:latin typeface="Cambria Math" panose="02040503050406030204" pitchFamily="18" charset="0"/>
                                </a:rPr>
                              </m:ctrlPr>
                            </m:fPr>
                            <m:num>
                              <m:sSubSup>
                                <m:sSubSupPr>
                                  <m:ctrlPr>
                                    <a:rPr lang="es-ES" sz="2200" i="1">
                                      <a:latin typeface="Cambria Math" panose="02040503050406030204" pitchFamily="18" charset="0"/>
                                    </a:rPr>
                                  </m:ctrlPr>
                                </m:sSubSupPr>
                                <m:e>
                                  <m:r>
                                    <a:rPr lang="es-ES" sz="2200" i="1">
                                      <a:latin typeface="Cambria Math" panose="02040503050406030204" pitchFamily="18" charset="0"/>
                                    </a:rPr>
                                    <m:t>𝑈</m:t>
                                  </m:r>
                                </m:e>
                                <m:sub>
                                  <m:r>
                                    <a:rPr lang="es-ES" sz="2200" i="1">
                                      <a:latin typeface="Cambria Math" panose="02040503050406030204" pitchFamily="18" charset="0"/>
                                    </a:rPr>
                                    <m:t>2</m:t>
                                  </m:r>
                                </m:sub>
                                <m:sup>
                                  <m:r>
                                    <a:rPr lang="es-ES" sz="2200" i="1">
                                      <a:latin typeface="Cambria Math" panose="02040503050406030204" pitchFamily="18" charset="0"/>
                                    </a:rPr>
                                    <m:t>2</m:t>
                                  </m:r>
                                </m:sup>
                              </m:sSubSup>
                            </m:num>
                            <m:den>
                              <m:r>
                                <a:rPr lang="es-ES" sz="2200" i="1">
                                  <a:latin typeface="Cambria Math" panose="02040503050406030204" pitchFamily="18" charset="0"/>
                                </a:rPr>
                                <m:t>2</m:t>
                              </m:r>
                              <m:r>
                                <a:rPr lang="es-ES" sz="2200" i="1">
                                  <a:latin typeface="Cambria Math" panose="02040503050406030204" pitchFamily="18" charset="0"/>
                                </a:rPr>
                                <m:t>𝑔</m:t>
                              </m:r>
                            </m:den>
                          </m:f>
                        </m:den>
                      </m:f>
                    </m:oMath>
                  </m:oMathPara>
                </a14:m>
                <a:endParaRPr lang="es-AR" sz="2200" dirty="0"/>
              </a:p>
            </p:txBody>
          </p:sp>
        </mc:Choice>
        <mc:Fallback xmlns="">
          <p:sp>
            <p:nvSpPr>
              <p:cNvPr id="14" name="CuadroTexto 13">
                <a:extLst>
                  <a:ext uri="{FF2B5EF4-FFF2-40B4-BE49-F238E27FC236}">
                    <a16:creationId xmlns:a16="http://schemas.microsoft.com/office/drawing/2014/main" id="{653B14C2-CBFC-2541-8F42-323D91F8814A}"/>
                  </a:ext>
                </a:extLst>
              </p:cNvPr>
              <p:cNvSpPr txBox="1">
                <a:spLocks noRot="1" noChangeAspect="1" noMove="1" noResize="1" noEditPoints="1" noAdjustHandles="1" noChangeArrowheads="1" noChangeShapeType="1" noTextEdit="1"/>
              </p:cNvSpPr>
              <p:nvPr/>
            </p:nvSpPr>
            <p:spPr>
              <a:xfrm>
                <a:off x="3164040" y="5374214"/>
                <a:ext cx="1591269" cy="1249445"/>
              </a:xfrm>
              <a:prstGeom prst="rect">
                <a:avLst/>
              </a:prstGeom>
              <a:blipFill>
                <a:blip r:embed="rId8"/>
                <a:stretch>
                  <a:fillRect/>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46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4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04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04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2" grpId="0"/>
      <p:bldP spid="190474" grpId="0"/>
      <p:bldP spid="8" grpId="0"/>
      <p:bldP spid="10" grpId="0"/>
      <p:bldP spid="11"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567B4313-C25C-C530-387B-D44ADCEF6D5F}"/>
              </a:ext>
            </a:extLst>
          </p:cNvPr>
          <p:cNvSpPr>
            <a:spLocks noChangeArrowheads="1"/>
          </p:cNvSpPr>
          <p:nvPr/>
        </p:nvSpPr>
        <p:spPr bwMode="auto">
          <a:xfrm>
            <a:off x="3790950" y="2590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191491" name="Rectangle 3">
            <a:extLst>
              <a:ext uri="{FF2B5EF4-FFF2-40B4-BE49-F238E27FC236}">
                <a16:creationId xmlns:a16="http://schemas.microsoft.com/office/drawing/2014/main" id="{83F27C95-3AB1-2C00-10FA-46CEA2774D21}"/>
              </a:ext>
            </a:extLst>
          </p:cNvPr>
          <p:cNvSpPr>
            <a:spLocks noChangeArrowheads="1"/>
          </p:cNvSpPr>
          <p:nvPr/>
        </p:nvSpPr>
        <p:spPr bwMode="auto">
          <a:xfrm>
            <a:off x="3624263" y="25527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pic>
        <p:nvPicPr>
          <p:cNvPr id="191492" name="Picture 4">
            <a:extLst>
              <a:ext uri="{FF2B5EF4-FFF2-40B4-BE49-F238E27FC236}">
                <a16:creationId xmlns:a16="http://schemas.microsoft.com/office/drawing/2014/main" id="{17AAFD26-D7DD-C6A7-38D1-D8D074A37757}"/>
              </a:ext>
            </a:extLst>
          </p:cNvPr>
          <p:cNvPicPr>
            <a:picLocks noChangeAspect="1" noChangeArrowheads="1"/>
          </p:cNvPicPr>
          <p:nvPr/>
        </p:nvPicPr>
        <p:blipFill>
          <a:blip r:embed="rId2">
            <a:lum contrast="18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02" t="5984" r="3529" b="3491"/>
          <a:stretch>
            <a:fillRect/>
          </a:stretch>
        </p:blipFill>
        <p:spPr bwMode="auto">
          <a:xfrm>
            <a:off x="767408" y="334759"/>
            <a:ext cx="6519166" cy="302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Rectangle 6">
            <a:extLst>
              <a:ext uri="{FF2B5EF4-FFF2-40B4-BE49-F238E27FC236}">
                <a16:creationId xmlns:a16="http://schemas.microsoft.com/office/drawing/2014/main" id="{FED2D616-8571-C09F-1945-E5AA5DCD96F5}"/>
              </a:ext>
            </a:extLst>
          </p:cNvPr>
          <p:cNvSpPr>
            <a:spLocks noChangeArrowheads="1"/>
          </p:cNvSpPr>
          <p:nvPr/>
        </p:nvSpPr>
        <p:spPr bwMode="auto">
          <a:xfrm>
            <a:off x="1524001"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191496" name="Rectangle 8">
            <a:extLst>
              <a:ext uri="{FF2B5EF4-FFF2-40B4-BE49-F238E27FC236}">
                <a16:creationId xmlns:a16="http://schemas.microsoft.com/office/drawing/2014/main" id="{8324F46E-297D-9D9C-5495-A3BE08AFD55E}"/>
              </a:ext>
            </a:extLst>
          </p:cNvPr>
          <p:cNvSpPr>
            <a:spLocks noChangeArrowheads="1"/>
          </p:cNvSpPr>
          <p:nvPr/>
        </p:nvSpPr>
        <p:spPr bwMode="auto">
          <a:xfrm>
            <a:off x="1524001"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91495" name="Object 7">
            <a:extLst>
              <a:ext uri="{FF2B5EF4-FFF2-40B4-BE49-F238E27FC236}">
                <a16:creationId xmlns:a16="http://schemas.microsoft.com/office/drawing/2014/main" id="{5D72670F-1B8A-06DF-B482-E1BC591BEFAF}"/>
              </a:ext>
            </a:extLst>
          </p:cNvPr>
          <p:cNvGraphicFramePr>
            <a:graphicFrameLocks noChangeAspect="1"/>
          </p:cNvGraphicFramePr>
          <p:nvPr>
            <p:extLst>
              <p:ext uri="{D42A27DB-BD31-4B8C-83A1-F6EECF244321}">
                <p14:modId xmlns:p14="http://schemas.microsoft.com/office/powerpoint/2010/main" val="2824549799"/>
              </p:ext>
            </p:extLst>
          </p:nvPr>
        </p:nvGraphicFramePr>
        <p:xfrm>
          <a:off x="8976320" y="493908"/>
          <a:ext cx="1433512" cy="1028700"/>
        </p:xfrm>
        <a:graphic>
          <a:graphicData uri="http://schemas.openxmlformats.org/presentationml/2006/ole">
            <mc:AlternateContent xmlns:mc="http://schemas.openxmlformats.org/markup-compatibility/2006">
              <mc:Choice xmlns:v="urn:schemas-microsoft-com:vml" Requires="v">
                <p:oleObj name="Ecuación" r:id="rId4" imgW="634680" imgH="457200" progId="Equation.3">
                  <p:embed/>
                </p:oleObj>
              </mc:Choice>
              <mc:Fallback>
                <p:oleObj name="Ecuación" r:id="rId4" imgW="634680" imgH="457200" progId="Equation.3">
                  <p:embed/>
                  <p:pic>
                    <p:nvPicPr>
                      <p:cNvPr id="191495" name="Object 7">
                        <a:extLst>
                          <a:ext uri="{FF2B5EF4-FFF2-40B4-BE49-F238E27FC236}">
                            <a16:creationId xmlns:a16="http://schemas.microsoft.com/office/drawing/2014/main" id="{5D72670F-1B8A-06DF-B482-E1BC591BEF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6320" y="493908"/>
                        <a:ext cx="1433512"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1497" name="Rectangle 9">
            <a:extLst>
              <a:ext uri="{FF2B5EF4-FFF2-40B4-BE49-F238E27FC236}">
                <a16:creationId xmlns:a16="http://schemas.microsoft.com/office/drawing/2014/main" id="{5A5E5496-97BC-3EC0-2002-C04DB65F3D36}"/>
              </a:ext>
            </a:extLst>
          </p:cNvPr>
          <p:cNvSpPr>
            <a:spLocks noChangeArrowheads="1"/>
          </p:cNvSpPr>
          <p:nvPr/>
        </p:nvSpPr>
        <p:spPr bwMode="auto">
          <a:xfrm>
            <a:off x="8585221" y="1847131"/>
            <a:ext cx="26271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Número de Gibson</a:t>
            </a:r>
            <a:r>
              <a:rPr lang="es-AR" altLang="es-AR" dirty="0"/>
              <a:t> </a:t>
            </a:r>
          </a:p>
        </p:txBody>
      </p:sp>
      <p:graphicFrame>
        <p:nvGraphicFramePr>
          <p:cNvPr id="191699" name="Group 211">
            <a:extLst>
              <a:ext uri="{FF2B5EF4-FFF2-40B4-BE49-F238E27FC236}">
                <a16:creationId xmlns:a16="http://schemas.microsoft.com/office/drawing/2014/main" id="{AC6B8443-B864-1E31-055C-E7280D641697}"/>
              </a:ext>
            </a:extLst>
          </p:cNvPr>
          <p:cNvGraphicFramePr>
            <a:graphicFrameLocks noGrp="1"/>
          </p:cNvGraphicFramePr>
          <p:nvPr>
            <p:extLst>
              <p:ext uri="{D42A27DB-BD31-4B8C-83A1-F6EECF244321}">
                <p14:modId xmlns:p14="http://schemas.microsoft.com/office/powerpoint/2010/main" val="3183646283"/>
              </p:ext>
            </p:extLst>
          </p:nvPr>
        </p:nvGraphicFramePr>
        <p:xfrm>
          <a:off x="3790950" y="4090953"/>
          <a:ext cx="4471989" cy="2098040"/>
        </p:xfrm>
        <a:graphic>
          <a:graphicData uri="http://schemas.openxmlformats.org/drawingml/2006/table">
            <a:tbl>
              <a:tblPr/>
              <a:tblGrid>
                <a:gridCol w="859542">
                  <a:extLst>
                    <a:ext uri="{9D8B030D-6E8A-4147-A177-3AD203B41FA5}">
                      <a16:colId xmlns:a16="http://schemas.microsoft.com/office/drawing/2014/main" val="962389541"/>
                    </a:ext>
                  </a:extLst>
                </a:gridCol>
                <a:gridCol w="722489">
                  <a:extLst>
                    <a:ext uri="{9D8B030D-6E8A-4147-A177-3AD203B41FA5}">
                      <a16:colId xmlns:a16="http://schemas.microsoft.com/office/drawing/2014/main" val="823961708"/>
                    </a:ext>
                  </a:extLst>
                </a:gridCol>
                <a:gridCol w="722490">
                  <a:extLst>
                    <a:ext uri="{9D8B030D-6E8A-4147-A177-3AD203B41FA5}">
                      <a16:colId xmlns:a16="http://schemas.microsoft.com/office/drawing/2014/main" val="1446939600"/>
                    </a:ext>
                  </a:extLst>
                </a:gridCol>
                <a:gridCol w="722489">
                  <a:extLst>
                    <a:ext uri="{9D8B030D-6E8A-4147-A177-3AD203B41FA5}">
                      <a16:colId xmlns:a16="http://schemas.microsoft.com/office/drawing/2014/main" val="2917078799"/>
                    </a:ext>
                  </a:extLst>
                </a:gridCol>
                <a:gridCol w="722490">
                  <a:extLst>
                    <a:ext uri="{9D8B030D-6E8A-4147-A177-3AD203B41FA5}">
                      <a16:colId xmlns:a16="http://schemas.microsoft.com/office/drawing/2014/main" val="4125219095"/>
                    </a:ext>
                  </a:extLst>
                </a:gridCol>
                <a:gridCol w="722489">
                  <a:extLst>
                    <a:ext uri="{9D8B030D-6E8A-4147-A177-3AD203B41FA5}">
                      <a16:colId xmlns:a16="http://schemas.microsoft.com/office/drawing/2014/main" val="522983634"/>
                    </a:ext>
                  </a:extLst>
                </a:gridCol>
              </a:tblGrid>
              <a:tr h="2460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t>
                      </a:r>
                      <a:r>
                        <a:rPr kumimoji="0" lang="es-AR" altLang="es-AR" sz="2000" b="1" i="0" u="none" strike="noStrike" cap="none" normalizeH="0" baseline="-3000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s-AR" altLang="es-AR"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t>
                      </a:r>
                      <a:r>
                        <a:rPr kumimoji="0" lang="es-AR" altLang="es-AR" sz="2000" b="1" i="0" u="none" strike="noStrike" cap="none" normalizeH="0" baseline="-3000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endPar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2º</a:t>
                      </a:r>
                      <a:endPar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10º</a:t>
                      </a:r>
                      <a:endPar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20º</a:t>
                      </a:r>
                      <a:endPar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30º</a:t>
                      </a:r>
                      <a:endPar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50º</a:t>
                      </a:r>
                      <a:endPar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9102588"/>
                  </a:ext>
                </a:extLst>
              </a:tr>
              <a:tr h="425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2249769"/>
                  </a:ext>
                </a:extLst>
              </a:tr>
              <a:tr h="425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0.26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4603225"/>
                  </a:ext>
                </a:extLst>
              </a:tr>
              <a:tr h="425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5862416"/>
                  </a:ext>
                </a:extLst>
              </a:tr>
              <a:tr h="425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0.66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271348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14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14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1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F559A8D2-3F45-4C02-69F7-0419193D8F79}"/>
              </a:ext>
            </a:extLst>
          </p:cNvPr>
          <p:cNvSpPr>
            <a:spLocks noChangeArrowheads="1"/>
          </p:cNvSpPr>
          <p:nvPr/>
        </p:nvSpPr>
        <p:spPr bwMode="auto">
          <a:xfrm>
            <a:off x="3790950" y="2590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192516" name="Rectangle 4">
            <a:extLst>
              <a:ext uri="{FF2B5EF4-FFF2-40B4-BE49-F238E27FC236}">
                <a16:creationId xmlns:a16="http://schemas.microsoft.com/office/drawing/2014/main" id="{62BF6358-2632-4A53-8E48-2A2F964026C5}"/>
              </a:ext>
            </a:extLst>
          </p:cNvPr>
          <p:cNvSpPr>
            <a:spLocks noChangeArrowheads="1"/>
          </p:cNvSpPr>
          <p:nvPr/>
        </p:nvSpPr>
        <p:spPr bwMode="auto">
          <a:xfrm>
            <a:off x="587180" y="97715"/>
            <a:ext cx="34212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b="1" dirty="0">
                <a:solidFill>
                  <a:srgbClr val="3333CC"/>
                </a:solidFill>
              </a:rPr>
              <a:t>Estrechamientos bruscos</a:t>
            </a:r>
            <a:r>
              <a:rPr lang="es-ES" altLang="es-AR" sz="2400" b="1" dirty="0">
                <a:solidFill>
                  <a:srgbClr val="3333CC"/>
                </a:solidFill>
              </a:rPr>
              <a:t> </a:t>
            </a:r>
          </a:p>
        </p:txBody>
      </p:sp>
      <p:pic>
        <p:nvPicPr>
          <p:cNvPr id="192517" name="Picture 5">
            <a:extLst>
              <a:ext uri="{FF2B5EF4-FFF2-40B4-BE49-F238E27FC236}">
                <a16:creationId xmlns:a16="http://schemas.microsoft.com/office/drawing/2014/main" id="{F7A56C96-0862-B0E1-E1EB-E9E13B7847AB}"/>
              </a:ext>
            </a:extLst>
          </p:cNvPr>
          <p:cNvPicPr>
            <a:picLocks noChangeAspect="1" noChangeArrowheads="1"/>
          </p:cNvPicPr>
          <p:nvPr/>
        </p:nvPicPr>
        <p:blipFill>
          <a:blip r:embed="rId2">
            <a:lum contrast="18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838" t="7533" r="3452"/>
          <a:stretch>
            <a:fillRect/>
          </a:stretch>
        </p:blipFill>
        <p:spPr bwMode="auto">
          <a:xfrm>
            <a:off x="587180" y="652399"/>
            <a:ext cx="52927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9" name="Rectangle 7">
            <a:extLst>
              <a:ext uri="{FF2B5EF4-FFF2-40B4-BE49-F238E27FC236}">
                <a16:creationId xmlns:a16="http://schemas.microsoft.com/office/drawing/2014/main" id="{5E27E42A-7AEB-AA42-C75E-07D9EDEE8E9A}"/>
              </a:ext>
            </a:extLst>
          </p:cNvPr>
          <p:cNvSpPr>
            <a:spLocks noChangeArrowheads="1"/>
          </p:cNvSpPr>
          <p:nvPr/>
        </p:nvSpPr>
        <p:spPr bwMode="auto">
          <a:xfrm>
            <a:off x="1524001" y="3001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92518" name="Object 6">
            <a:extLst>
              <a:ext uri="{FF2B5EF4-FFF2-40B4-BE49-F238E27FC236}">
                <a16:creationId xmlns:a16="http://schemas.microsoft.com/office/drawing/2014/main" id="{740D7D9D-709E-ACEF-2ED5-E3419C7498FE}"/>
              </a:ext>
            </a:extLst>
          </p:cNvPr>
          <p:cNvGraphicFramePr>
            <a:graphicFrameLocks noChangeAspect="1"/>
          </p:cNvGraphicFramePr>
          <p:nvPr>
            <p:extLst>
              <p:ext uri="{D42A27DB-BD31-4B8C-83A1-F6EECF244321}">
                <p14:modId xmlns:p14="http://schemas.microsoft.com/office/powerpoint/2010/main" val="2440241424"/>
              </p:ext>
            </p:extLst>
          </p:nvPr>
        </p:nvGraphicFramePr>
        <p:xfrm>
          <a:off x="730672" y="2935950"/>
          <a:ext cx="2089150" cy="887412"/>
        </p:xfrm>
        <a:graphic>
          <a:graphicData uri="http://schemas.openxmlformats.org/presentationml/2006/ole">
            <mc:AlternateContent xmlns:mc="http://schemas.openxmlformats.org/markup-compatibility/2006">
              <mc:Choice xmlns:v="urn:schemas-microsoft-com:vml" Requires="v">
                <p:oleObj name="Ecuación" r:id="rId4" imgW="1143000" imgH="482600" progId="Equation.3">
                  <p:embed/>
                </p:oleObj>
              </mc:Choice>
              <mc:Fallback>
                <p:oleObj name="Ecuación" r:id="rId4" imgW="1143000" imgH="482600" progId="Equation.3">
                  <p:embed/>
                  <p:pic>
                    <p:nvPicPr>
                      <p:cNvPr id="192518" name="Object 6">
                        <a:extLst>
                          <a:ext uri="{FF2B5EF4-FFF2-40B4-BE49-F238E27FC236}">
                            <a16:creationId xmlns:a16="http://schemas.microsoft.com/office/drawing/2014/main" id="{740D7D9D-709E-ACEF-2ED5-E3419C7498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672" y="2935950"/>
                        <a:ext cx="2089150" cy="88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521" name="Rectangle 9">
            <a:extLst>
              <a:ext uri="{FF2B5EF4-FFF2-40B4-BE49-F238E27FC236}">
                <a16:creationId xmlns:a16="http://schemas.microsoft.com/office/drawing/2014/main" id="{04A9EDF0-8546-0C81-BA85-161D7E3819A4}"/>
              </a:ext>
            </a:extLst>
          </p:cNvPr>
          <p:cNvSpPr>
            <a:spLocks noChangeArrowheads="1"/>
          </p:cNvSpPr>
          <p:nvPr/>
        </p:nvSpPr>
        <p:spPr bwMode="auto">
          <a:xfrm>
            <a:off x="1524001" y="3001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92520" name="Object 8">
            <a:extLst>
              <a:ext uri="{FF2B5EF4-FFF2-40B4-BE49-F238E27FC236}">
                <a16:creationId xmlns:a16="http://schemas.microsoft.com/office/drawing/2014/main" id="{1FF92713-966E-0093-627D-748B29ADB3F7}"/>
              </a:ext>
            </a:extLst>
          </p:cNvPr>
          <p:cNvGraphicFramePr>
            <a:graphicFrameLocks noChangeAspect="1"/>
          </p:cNvGraphicFramePr>
          <p:nvPr>
            <p:extLst>
              <p:ext uri="{D42A27DB-BD31-4B8C-83A1-F6EECF244321}">
                <p14:modId xmlns:p14="http://schemas.microsoft.com/office/powerpoint/2010/main" val="4021376250"/>
              </p:ext>
            </p:extLst>
          </p:nvPr>
        </p:nvGraphicFramePr>
        <p:xfrm>
          <a:off x="839416" y="4103752"/>
          <a:ext cx="1871663" cy="815975"/>
        </p:xfrm>
        <a:graphic>
          <a:graphicData uri="http://schemas.openxmlformats.org/presentationml/2006/ole">
            <mc:AlternateContent xmlns:mc="http://schemas.openxmlformats.org/markup-compatibility/2006">
              <mc:Choice xmlns:v="urn:schemas-microsoft-com:vml" Requires="v">
                <p:oleObj name="Ecuación" r:id="rId6" imgW="1117115" imgH="482391" progId="Equation.3">
                  <p:embed/>
                </p:oleObj>
              </mc:Choice>
              <mc:Fallback>
                <p:oleObj name="Ecuación" r:id="rId6" imgW="1117115" imgH="482391" progId="Equation.3">
                  <p:embed/>
                  <p:pic>
                    <p:nvPicPr>
                      <p:cNvPr id="192520" name="Object 8">
                        <a:extLst>
                          <a:ext uri="{FF2B5EF4-FFF2-40B4-BE49-F238E27FC236}">
                            <a16:creationId xmlns:a16="http://schemas.microsoft.com/office/drawing/2014/main" id="{1FF92713-966E-0093-627D-748B29ADB3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416" y="4103752"/>
                        <a:ext cx="1871663"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523" name="Rectangle 11">
            <a:extLst>
              <a:ext uri="{FF2B5EF4-FFF2-40B4-BE49-F238E27FC236}">
                <a16:creationId xmlns:a16="http://schemas.microsoft.com/office/drawing/2014/main" id="{A2BEA9AF-B5F8-89C0-442D-55EF57711B78}"/>
              </a:ext>
            </a:extLst>
          </p:cNvPr>
          <p:cNvSpPr>
            <a:spLocks noChangeArrowheads="1"/>
          </p:cNvSpPr>
          <p:nvPr/>
        </p:nvSpPr>
        <p:spPr bwMode="auto">
          <a:xfrm>
            <a:off x="1524001" y="3001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92522" name="Object 10">
            <a:extLst>
              <a:ext uri="{FF2B5EF4-FFF2-40B4-BE49-F238E27FC236}">
                <a16:creationId xmlns:a16="http://schemas.microsoft.com/office/drawing/2014/main" id="{C63A5190-911B-EFB1-B651-8822AD4BDD4D}"/>
              </a:ext>
            </a:extLst>
          </p:cNvPr>
          <p:cNvGraphicFramePr>
            <a:graphicFrameLocks noChangeAspect="1"/>
          </p:cNvGraphicFramePr>
          <p:nvPr>
            <p:extLst>
              <p:ext uri="{D42A27DB-BD31-4B8C-83A1-F6EECF244321}">
                <p14:modId xmlns:p14="http://schemas.microsoft.com/office/powerpoint/2010/main" val="1750246355"/>
              </p:ext>
            </p:extLst>
          </p:nvPr>
        </p:nvGraphicFramePr>
        <p:xfrm>
          <a:off x="6960096" y="3538523"/>
          <a:ext cx="1800225" cy="842963"/>
        </p:xfrm>
        <a:graphic>
          <a:graphicData uri="http://schemas.openxmlformats.org/presentationml/2006/ole">
            <mc:AlternateContent xmlns:mc="http://schemas.openxmlformats.org/markup-compatibility/2006">
              <mc:Choice xmlns:v="urn:schemas-microsoft-com:vml" Requires="v">
                <p:oleObj name="Ecuación" r:id="rId8" imgW="1040948" imgH="482391" progId="Equation.3">
                  <p:embed/>
                </p:oleObj>
              </mc:Choice>
              <mc:Fallback>
                <p:oleObj name="Ecuación" r:id="rId8" imgW="1040948" imgH="482391" progId="Equation.3">
                  <p:embed/>
                  <p:pic>
                    <p:nvPicPr>
                      <p:cNvPr id="192522" name="Object 10">
                        <a:extLst>
                          <a:ext uri="{FF2B5EF4-FFF2-40B4-BE49-F238E27FC236}">
                            <a16:creationId xmlns:a16="http://schemas.microsoft.com/office/drawing/2014/main" id="{C63A5190-911B-EFB1-B651-8822AD4BDD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0096" y="3538523"/>
                        <a:ext cx="1800225" cy="84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525" name="Rectangle 13">
            <a:extLst>
              <a:ext uri="{FF2B5EF4-FFF2-40B4-BE49-F238E27FC236}">
                <a16:creationId xmlns:a16="http://schemas.microsoft.com/office/drawing/2014/main" id="{68F124A0-DB10-C3D2-8D21-B2692596D512}"/>
              </a:ext>
            </a:extLst>
          </p:cNvPr>
          <p:cNvSpPr>
            <a:spLocks noChangeArrowheads="1"/>
          </p:cNvSpPr>
          <p:nvPr/>
        </p:nvSpPr>
        <p:spPr bwMode="auto">
          <a:xfrm>
            <a:off x="1524001"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92524" name="Object 12">
            <a:extLst>
              <a:ext uri="{FF2B5EF4-FFF2-40B4-BE49-F238E27FC236}">
                <a16:creationId xmlns:a16="http://schemas.microsoft.com/office/drawing/2014/main" id="{188B12EC-017E-2665-0493-C91FC8EBC157}"/>
              </a:ext>
            </a:extLst>
          </p:cNvPr>
          <p:cNvGraphicFramePr>
            <a:graphicFrameLocks noChangeAspect="1"/>
          </p:cNvGraphicFramePr>
          <p:nvPr>
            <p:extLst>
              <p:ext uri="{D42A27DB-BD31-4B8C-83A1-F6EECF244321}">
                <p14:modId xmlns:p14="http://schemas.microsoft.com/office/powerpoint/2010/main" val="1104524673"/>
              </p:ext>
            </p:extLst>
          </p:nvPr>
        </p:nvGraphicFramePr>
        <p:xfrm>
          <a:off x="9768408" y="3516288"/>
          <a:ext cx="1044575" cy="839788"/>
        </p:xfrm>
        <a:graphic>
          <a:graphicData uri="http://schemas.openxmlformats.org/presentationml/2006/ole">
            <mc:AlternateContent xmlns:mc="http://schemas.openxmlformats.org/markup-compatibility/2006">
              <mc:Choice xmlns:v="urn:schemas-microsoft-com:vml" Requires="v">
                <p:oleObj name="Ecuación" r:id="rId10" imgW="533169" imgH="431613" progId="Equation.3">
                  <p:embed/>
                </p:oleObj>
              </mc:Choice>
              <mc:Fallback>
                <p:oleObj name="Ecuación" r:id="rId10" imgW="533169" imgH="431613" progId="Equation.3">
                  <p:embed/>
                  <p:pic>
                    <p:nvPicPr>
                      <p:cNvPr id="192524" name="Object 12">
                        <a:extLst>
                          <a:ext uri="{FF2B5EF4-FFF2-40B4-BE49-F238E27FC236}">
                            <a16:creationId xmlns:a16="http://schemas.microsoft.com/office/drawing/2014/main" id="{188B12EC-017E-2665-0493-C91FC8EBC1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68408" y="3516288"/>
                        <a:ext cx="1044575"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527" name="Rectangle 15">
            <a:extLst>
              <a:ext uri="{FF2B5EF4-FFF2-40B4-BE49-F238E27FC236}">
                <a16:creationId xmlns:a16="http://schemas.microsoft.com/office/drawing/2014/main" id="{B16A5452-3C7D-162E-8459-5D20085CFCB8}"/>
              </a:ext>
            </a:extLst>
          </p:cNvPr>
          <p:cNvSpPr>
            <a:spLocks noChangeArrowheads="1"/>
          </p:cNvSpPr>
          <p:nvPr/>
        </p:nvSpPr>
        <p:spPr bwMode="auto">
          <a:xfrm>
            <a:off x="1524001" y="3001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92526" name="Object 14">
            <a:extLst>
              <a:ext uri="{FF2B5EF4-FFF2-40B4-BE49-F238E27FC236}">
                <a16:creationId xmlns:a16="http://schemas.microsoft.com/office/drawing/2014/main" id="{5C003357-AAE7-C35A-80AC-A53D3295FDC7}"/>
              </a:ext>
            </a:extLst>
          </p:cNvPr>
          <p:cNvGraphicFramePr>
            <a:graphicFrameLocks noChangeAspect="1"/>
          </p:cNvGraphicFramePr>
          <p:nvPr>
            <p:extLst>
              <p:ext uri="{D42A27DB-BD31-4B8C-83A1-F6EECF244321}">
                <p14:modId xmlns:p14="http://schemas.microsoft.com/office/powerpoint/2010/main" val="2756421419"/>
              </p:ext>
            </p:extLst>
          </p:nvPr>
        </p:nvGraphicFramePr>
        <p:xfrm>
          <a:off x="730672" y="5178488"/>
          <a:ext cx="2197100" cy="1027113"/>
        </p:xfrm>
        <a:graphic>
          <a:graphicData uri="http://schemas.openxmlformats.org/presentationml/2006/ole">
            <mc:AlternateContent xmlns:mc="http://schemas.openxmlformats.org/markup-compatibility/2006">
              <mc:Choice xmlns:v="urn:schemas-microsoft-com:vml" Requires="v">
                <p:oleObj name="Ecuación" r:id="rId12" imgW="1040948" imgH="482391" progId="Equation.3">
                  <p:embed/>
                </p:oleObj>
              </mc:Choice>
              <mc:Fallback>
                <p:oleObj name="Ecuación" r:id="rId12" imgW="1040948" imgH="482391" progId="Equation.3">
                  <p:embed/>
                  <p:pic>
                    <p:nvPicPr>
                      <p:cNvPr id="192526" name="Object 14">
                        <a:extLst>
                          <a:ext uri="{FF2B5EF4-FFF2-40B4-BE49-F238E27FC236}">
                            <a16:creationId xmlns:a16="http://schemas.microsoft.com/office/drawing/2014/main" id="{5C003357-AAE7-C35A-80AC-A53D3295FDC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0672" y="5178488"/>
                        <a:ext cx="2197100" cy="102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608" name="Group 96">
            <a:extLst>
              <a:ext uri="{FF2B5EF4-FFF2-40B4-BE49-F238E27FC236}">
                <a16:creationId xmlns:a16="http://schemas.microsoft.com/office/drawing/2014/main" id="{ADC323ED-FABF-DF2E-E75C-4103767D6794}"/>
              </a:ext>
            </a:extLst>
          </p:cNvPr>
          <p:cNvGraphicFramePr>
            <a:graphicFrameLocks noGrp="1"/>
          </p:cNvGraphicFramePr>
          <p:nvPr>
            <p:extLst>
              <p:ext uri="{D42A27DB-BD31-4B8C-83A1-F6EECF244321}">
                <p14:modId xmlns:p14="http://schemas.microsoft.com/office/powerpoint/2010/main" val="1655931391"/>
              </p:ext>
            </p:extLst>
          </p:nvPr>
        </p:nvGraphicFramePr>
        <p:xfrm>
          <a:off x="3264467" y="5295804"/>
          <a:ext cx="4423382" cy="792480"/>
        </p:xfrm>
        <a:graphic>
          <a:graphicData uri="http://schemas.openxmlformats.org/drawingml/2006/table">
            <a:tbl>
              <a:tblPr/>
              <a:tblGrid>
                <a:gridCol w="859315">
                  <a:extLst>
                    <a:ext uri="{9D8B030D-6E8A-4147-A177-3AD203B41FA5}">
                      <a16:colId xmlns:a16="http://schemas.microsoft.com/office/drawing/2014/main" val="4186518306"/>
                    </a:ext>
                  </a:extLst>
                </a:gridCol>
                <a:gridCol w="722298">
                  <a:extLst>
                    <a:ext uri="{9D8B030D-6E8A-4147-A177-3AD203B41FA5}">
                      <a16:colId xmlns:a16="http://schemas.microsoft.com/office/drawing/2014/main" val="3267029152"/>
                    </a:ext>
                  </a:extLst>
                </a:gridCol>
                <a:gridCol w="722299">
                  <a:extLst>
                    <a:ext uri="{9D8B030D-6E8A-4147-A177-3AD203B41FA5}">
                      <a16:colId xmlns:a16="http://schemas.microsoft.com/office/drawing/2014/main" val="1126892599"/>
                    </a:ext>
                  </a:extLst>
                </a:gridCol>
                <a:gridCol w="722298">
                  <a:extLst>
                    <a:ext uri="{9D8B030D-6E8A-4147-A177-3AD203B41FA5}">
                      <a16:colId xmlns:a16="http://schemas.microsoft.com/office/drawing/2014/main" val="998723238"/>
                    </a:ext>
                  </a:extLst>
                </a:gridCol>
                <a:gridCol w="722299">
                  <a:extLst>
                    <a:ext uri="{9D8B030D-6E8A-4147-A177-3AD203B41FA5}">
                      <a16:colId xmlns:a16="http://schemas.microsoft.com/office/drawing/2014/main" val="2763371138"/>
                    </a:ext>
                  </a:extLst>
                </a:gridCol>
                <a:gridCol w="674873">
                  <a:extLst>
                    <a:ext uri="{9D8B030D-6E8A-4147-A177-3AD203B41FA5}">
                      <a16:colId xmlns:a16="http://schemas.microsoft.com/office/drawing/2014/main" val="4288301762"/>
                    </a:ext>
                  </a:extLst>
                </a:gridCol>
              </a:tblGrid>
              <a:tr h="30025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t>
                      </a:r>
                      <a:r>
                        <a:rPr kumimoji="0" lang="es-AR" altLang="es-AR" sz="2000" b="1" i="0" u="none" strike="noStrike" cap="none" normalizeH="0" baseline="-3000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s-AR" altLang="es-AR"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t>
                      </a:r>
                      <a:r>
                        <a:rPr kumimoji="0" lang="es-AR" altLang="es-AR" sz="2000" b="1" i="0" u="none" strike="noStrike" cap="none" normalizeH="0" baseline="-3000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endPar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29398577"/>
                  </a:ext>
                </a:extLst>
              </a:tr>
              <a:tr h="260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a:t>
                      </a:r>
                      <a:r>
                        <a:rPr kumimoji="0" lang="es-AR" altLang="es-AR" sz="2000" b="1" i="0" u="none" strike="noStrike" cap="none" normalizeH="0" baseline="-3000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endPar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0.69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0.79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4677936"/>
                  </a:ext>
                </a:extLst>
              </a:tr>
            </a:tbl>
          </a:graphicData>
        </a:graphic>
      </p:graphicFrame>
      <p:sp>
        <p:nvSpPr>
          <p:cNvPr id="192612" name="Rectangle 100">
            <a:extLst>
              <a:ext uri="{FF2B5EF4-FFF2-40B4-BE49-F238E27FC236}">
                <a16:creationId xmlns:a16="http://schemas.microsoft.com/office/drawing/2014/main" id="{1D3134F6-6DD2-C1D7-4A19-858F8F749760}"/>
              </a:ext>
            </a:extLst>
          </p:cNvPr>
          <p:cNvSpPr>
            <a:spLocks noChangeArrowheads="1"/>
          </p:cNvSpPr>
          <p:nvPr/>
        </p:nvSpPr>
        <p:spPr bwMode="auto">
          <a:xfrm>
            <a:off x="1524001" y="29681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192614" name="Rectangle 102">
            <a:extLst>
              <a:ext uri="{FF2B5EF4-FFF2-40B4-BE49-F238E27FC236}">
                <a16:creationId xmlns:a16="http://schemas.microsoft.com/office/drawing/2014/main" id="{526FBB4C-82E1-2C5F-B9D1-E1A1DC374BF8}"/>
              </a:ext>
            </a:extLst>
          </p:cNvPr>
          <p:cNvSpPr>
            <a:spLocks noChangeArrowheads="1"/>
          </p:cNvSpPr>
          <p:nvPr/>
        </p:nvSpPr>
        <p:spPr bwMode="auto">
          <a:xfrm>
            <a:off x="1524001" y="29681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4E820BCB-BFB8-7A13-4058-D34C77D85696}"/>
                  </a:ext>
                </a:extLst>
              </p:cNvPr>
              <p:cNvSpPr txBox="1"/>
              <p:nvPr/>
            </p:nvSpPr>
            <p:spPr>
              <a:xfrm>
                <a:off x="6600056" y="702000"/>
                <a:ext cx="5124019" cy="2677656"/>
              </a:xfrm>
              <a:prstGeom prst="rect">
                <a:avLst/>
              </a:prstGeom>
              <a:noFill/>
            </p:spPr>
            <p:txBody>
              <a:bodyPr wrap="square">
                <a:spAutoFit/>
              </a:bodyPr>
              <a:lstStyle/>
              <a:p>
                <a:pPr algn="just"/>
                <a:r>
                  <a:rPr lang="es-ES" sz="2100" b="0" i="0" u="none" strike="noStrike" baseline="0" dirty="0">
                    <a:solidFill>
                      <a:srgbClr val="000000"/>
                    </a:solidFill>
                  </a:rPr>
                  <a:t>Geométricamente se experimenta un estrechamiento, pero hidráulicamente se produce un estrechamiento seguido de una contracción de la vena líquida y el posterior ensanchamiento.</a:t>
                </a:r>
              </a:p>
              <a:p>
                <a:pPr algn="just"/>
                <a:r>
                  <a:rPr lang="es-ES" sz="2100" dirty="0">
                    <a:solidFill>
                      <a:srgbClr val="000000"/>
                    </a:solidFill>
                  </a:rPr>
                  <a:t>Se </a:t>
                </a:r>
                <a:r>
                  <a:rPr lang="es-ES" sz="2100" b="0" i="0" u="none" strike="noStrike" baseline="0" dirty="0">
                    <a:solidFill>
                      <a:srgbClr val="000000"/>
                    </a:solidFill>
                  </a:rPr>
                  <a:t>pasa de una sección </a:t>
                </a:r>
                <a14:m>
                  <m:oMath xmlns:m="http://schemas.openxmlformats.org/officeDocument/2006/math">
                    <m:sSub>
                      <m:sSubPr>
                        <m:ctrlPr>
                          <a:rPr lang="es-ES" sz="2100" b="0" i="1" u="none" strike="noStrike" baseline="0" smtClean="0">
                            <a:solidFill>
                              <a:srgbClr val="000000"/>
                            </a:solidFill>
                            <a:latin typeface="Cambria Math" panose="02040503050406030204" pitchFamily="18" charset="0"/>
                          </a:rPr>
                        </m:ctrlPr>
                      </m:sSubPr>
                      <m:e>
                        <m:r>
                          <a:rPr lang="es-ES" sz="2100" b="0" i="1" u="none" strike="noStrike" baseline="0" smtClean="0">
                            <a:solidFill>
                              <a:srgbClr val="000000"/>
                            </a:solidFill>
                            <a:latin typeface="Cambria Math" panose="02040503050406030204" pitchFamily="18" charset="0"/>
                            <a:ea typeface="Cambria Math" panose="02040503050406030204" pitchFamily="18" charset="0"/>
                          </a:rPr>
                          <m:t>𝜔</m:t>
                        </m:r>
                      </m:e>
                      <m:sub>
                        <m:r>
                          <a:rPr lang="es-ES" sz="2100" b="0" i="1" u="none" strike="noStrike" baseline="0" smtClean="0">
                            <a:solidFill>
                              <a:srgbClr val="000000"/>
                            </a:solidFill>
                            <a:latin typeface="Cambria Math" panose="02040503050406030204" pitchFamily="18" charset="0"/>
                          </a:rPr>
                          <m:t>1</m:t>
                        </m:r>
                      </m:sub>
                    </m:sSub>
                  </m:oMath>
                </a14:m>
                <a:r>
                  <a:rPr lang="es-ES" sz="2100" b="0" i="0" u="none" strike="noStrike" baseline="0" dirty="0">
                    <a:solidFill>
                      <a:srgbClr val="000000"/>
                    </a:solidFill>
                  </a:rPr>
                  <a:t> a una sección contraída </a:t>
                </a:r>
                <a14:m>
                  <m:oMath xmlns:m="http://schemas.openxmlformats.org/officeDocument/2006/math">
                    <m:sSub>
                      <m:sSubPr>
                        <m:ctrlPr>
                          <a:rPr lang="es-ES" sz="2100" i="1">
                            <a:solidFill>
                              <a:srgbClr val="000000"/>
                            </a:solidFill>
                            <a:latin typeface="Cambria Math" panose="02040503050406030204" pitchFamily="18" charset="0"/>
                          </a:rPr>
                        </m:ctrlPr>
                      </m:sSubPr>
                      <m:e>
                        <m:r>
                          <a:rPr lang="es-ES" sz="2100" i="1">
                            <a:solidFill>
                              <a:srgbClr val="000000"/>
                            </a:solidFill>
                            <a:latin typeface="Cambria Math" panose="02040503050406030204" pitchFamily="18" charset="0"/>
                            <a:ea typeface="Cambria Math" panose="02040503050406030204" pitchFamily="18" charset="0"/>
                          </a:rPr>
                          <m:t>𝜔</m:t>
                        </m:r>
                      </m:e>
                      <m:sub>
                        <m:r>
                          <a:rPr lang="es-ES" sz="2100" b="0" i="1" smtClean="0">
                            <a:solidFill>
                              <a:srgbClr val="000000"/>
                            </a:solidFill>
                            <a:latin typeface="Cambria Math" panose="02040503050406030204" pitchFamily="18" charset="0"/>
                            <a:ea typeface="Cambria Math" panose="02040503050406030204" pitchFamily="18" charset="0"/>
                          </a:rPr>
                          <m:t>𝑐</m:t>
                        </m:r>
                      </m:sub>
                    </m:sSub>
                  </m:oMath>
                </a14:m>
                <a:r>
                  <a:rPr lang="es-ES" sz="2100" b="0" i="0" u="none" strike="noStrike" baseline="0" dirty="0">
                    <a:solidFill>
                      <a:srgbClr val="000000"/>
                    </a:solidFill>
                  </a:rPr>
                  <a:t>  para luego ensancharse </a:t>
                </a:r>
                <a:r>
                  <a:rPr lang="es-AR" sz="2100" b="0" i="0" u="none" strike="noStrike" baseline="0" dirty="0">
                    <a:solidFill>
                      <a:srgbClr val="000000"/>
                    </a:solidFill>
                  </a:rPr>
                  <a:t>hasta una sección </a:t>
                </a:r>
                <a14:m>
                  <m:oMath xmlns:m="http://schemas.openxmlformats.org/officeDocument/2006/math">
                    <m:sSub>
                      <m:sSubPr>
                        <m:ctrlPr>
                          <a:rPr lang="es-ES" sz="2100" b="0" i="1" u="none" strike="noStrike" baseline="0" smtClean="0">
                            <a:solidFill>
                              <a:srgbClr val="000000"/>
                            </a:solidFill>
                            <a:latin typeface="Cambria Math" panose="02040503050406030204" pitchFamily="18" charset="0"/>
                          </a:rPr>
                        </m:ctrlPr>
                      </m:sSubPr>
                      <m:e>
                        <m:r>
                          <a:rPr lang="es-ES" sz="2100" b="0" i="1" u="none" strike="noStrike" baseline="0" smtClean="0">
                            <a:solidFill>
                              <a:srgbClr val="000000"/>
                            </a:solidFill>
                            <a:latin typeface="Cambria Math" panose="02040503050406030204" pitchFamily="18" charset="0"/>
                            <a:ea typeface="Cambria Math" panose="02040503050406030204" pitchFamily="18" charset="0"/>
                          </a:rPr>
                          <m:t>𝜔</m:t>
                        </m:r>
                      </m:e>
                      <m:sub>
                        <m:r>
                          <a:rPr lang="es-ES" sz="2100" b="0" i="1" u="none" strike="noStrike" baseline="0" smtClean="0">
                            <a:solidFill>
                              <a:srgbClr val="000000"/>
                            </a:solidFill>
                            <a:latin typeface="Cambria Math" panose="02040503050406030204" pitchFamily="18" charset="0"/>
                            <a:ea typeface="Cambria Math" panose="02040503050406030204" pitchFamily="18" charset="0"/>
                          </a:rPr>
                          <m:t>2</m:t>
                        </m:r>
                      </m:sub>
                    </m:sSub>
                  </m:oMath>
                </a14:m>
                <a:r>
                  <a:rPr lang="es-ES" sz="2100" b="0" i="0" u="none" strike="noStrike" baseline="0" dirty="0">
                    <a:solidFill>
                      <a:srgbClr val="000000"/>
                    </a:solidFill>
                  </a:rPr>
                  <a:t> </a:t>
                </a:r>
                <a:endParaRPr lang="es-AR" sz="2100" dirty="0"/>
              </a:p>
            </p:txBody>
          </p:sp>
        </mc:Choice>
        <mc:Fallback xmlns="">
          <p:sp>
            <p:nvSpPr>
              <p:cNvPr id="3" name="CuadroTexto 2">
                <a:extLst>
                  <a:ext uri="{FF2B5EF4-FFF2-40B4-BE49-F238E27FC236}">
                    <a16:creationId xmlns:a16="http://schemas.microsoft.com/office/drawing/2014/main" id="{4E820BCB-BFB8-7A13-4058-D34C77D85696}"/>
                  </a:ext>
                </a:extLst>
              </p:cNvPr>
              <p:cNvSpPr txBox="1">
                <a:spLocks noRot="1" noChangeAspect="1" noMove="1" noResize="1" noEditPoints="1" noAdjustHandles="1" noChangeArrowheads="1" noChangeShapeType="1" noTextEdit="1"/>
              </p:cNvSpPr>
              <p:nvPr/>
            </p:nvSpPr>
            <p:spPr>
              <a:xfrm>
                <a:off x="6600056" y="702000"/>
                <a:ext cx="5124019" cy="2677656"/>
              </a:xfrm>
              <a:prstGeom prst="rect">
                <a:avLst/>
              </a:prstGeom>
              <a:blipFill>
                <a:blip r:embed="rId14"/>
                <a:stretch>
                  <a:fillRect l="-1429" t="-1367" r="-1429" b="-3872"/>
                </a:stretch>
              </a:blipFill>
            </p:spPr>
            <p:txBody>
              <a:bodyPr/>
              <a:lstStyle/>
              <a:p>
                <a:r>
                  <a:rPr lang="es-AR">
                    <a:noFill/>
                  </a:rPr>
                  <a:t> </a:t>
                </a:r>
              </a:p>
            </p:txBody>
          </p:sp>
        </mc:Fallback>
      </mc:AlternateContent>
      <p:sp>
        <p:nvSpPr>
          <p:cNvPr id="5" name="CuadroTexto 4">
            <a:extLst>
              <a:ext uri="{FF2B5EF4-FFF2-40B4-BE49-F238E27FC236}">
                <a16:creationId xmlns:a16="http://schemas.microsoft.com/office/drawing/2014/main" id="{5CD35EF4-2B79-CAAC-A0F2-A777C2F7A047}"/>
              </a:ext>
            </a:extLst>
          </p:cNvPr>
          <p:cNvSpPr txBox="1"/>
          <p:nvPr/>
        </p:nvSpPr>
        <p:spPr>
          <a:xfrm>
            <a:off x="3202006" y="3823362"/>
            <a:ext cx="2593737" cy="369332"/>
          </a:xfrm>
          <a:prstGeom prst="rect">
            <a:avLst/>
          </a:prstGeom>
          <a:noFill/>
        </p:spPr>
        <p:txBody>
          <a:bodyPr wrap="square">
            <a:spAutoFit/>
          </a:bodyPr>
          <a:lstStyle/>
          <a:p>
            <a:r>
              <a:rPr lang="es-ES" altLang="es-AR" b="1" dirty="0">
                <a:solidFill>
                  <a:srgbClr val="3333CC"/>
                </a:solidFill>
              </a:rPr>
              <a:t>TEOREMA DE BORDA</a:t>
            </a:r>
            <a:endParaRPr lang="es-ES" altLang="es-AR" sz="1800" b="1" dirty="0">
              <a:solidFill>
                <a:srgbClr val="3333CC"/>
              </a:solidFill>
            </a:endParaRPr>
          </a:p>
        </p:txBody>
      </p:sp>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64153B7A-F99D-F6A0-1278-9F5E3F399848}"/>
                  </a:ext>
                </a:extLst>
              </p:cNvPr>
              <p:cNvSpPr txBox="1"/>
              <p:nvPr/>
            </p:nvSpPr>
            <p:spPr>
              <a:xfrm>
                <a:off x="7860208" y="5030324"/>
                <a:ext cx="3950088" cy="1323439"/>
              </a:xfrm>
              <a:prstGeom prst="rect">
                <a:avLst/>
              </a:prstGeom>
              <a:noFill/>
            </p:spPr>
            <p:txBody>
              <a:bodyPr wrap="square">
                <a:spAutoFit/>
              </a:bodyPr>
              <a:lstStyle/>
              <a:p>
                <a:pPr algn="just"/>
                <a:r>
                  <a:rPr lang="es-ES" sz="2000" dirty="0">
                    <a:latin typeface="CIDFont+F1"/>
                  </a:rPr>
                  <a:t>E</a:t>
                </a:r>
                <a:r>
                  <a:rPr lang="es-ES" sz="2000" b="0" i="0" u="none" strike="noStrike" baseline="0" dirty="0">
                    <a:latin typeface="CIDFont+F1"/>
                  </a:rPr>
                  <a:t>l coeficiente de contracción para orificios perfectos vale </a:t>
                </a:r>
                <a14:m>
                  <m:oMath xmlns:m="http://schemas.openxmlformats.org/officeDocument/2006/math">
                    <m:r>
                      <a:rPr lang="es-ES" sz="2000" b="0" i="1" u="none" strike="noStrike" baseline="0" smtClean="0">
                        <a:latin typeface="Cambria Math" panose="02040503050406030204" pitchFamily="18" charset="0"/>
                        <a:ea typeface="Cambria Math" panose="02040503050406030204" pitchFamily="18" charset="0"/>
                      </a:rPr>
                      <m:t>𝜇</m:t>
                    </m:r>
                  </m:oMath>
                </a14:m>
                <a:r>
                  <a:rPr lang="es-ES" sz="2000" b="0" i="0" u="none" strike="noStrike" baseline="0" dirty="0">
                    <a:latin typeface="CIDFont+F1"/>
                  </a:rPr>
                  <a:t> = 0,60 que tiene correlación con K</a:t>
                </a:r>
                <a:r>
                  <a:rPr lang="es-ES" sz="1300" b="0" i="0" u="none" strike="noStrike" baseline="0" dirty="0">
                    <a:latin typeface="CIDFont+F1"/>
                  </a:rPr>
                  <a:t>1</a:t>
                </a:r>
                <a:r>
                  <a:rPr lang="es-ES" sz="2000" b="0" i="0" u="none" strike="noStrike" baseline="0" dirty="0">
                    <a:latin typeface="CIDFont+F1"/>
                  </a:rPr>
                  <a:t> para D</a:t>
                </a:r>
                <a:r>
                  <a:rPr lang="es-ES" sz="1300" b="0" i="0" u="none" strike="noStrike" baseline="0" dirty="0">
                    <a:latin typeface="CIDFont+F1"/>
                  </a:rPr>
                  <a:t>2</a:t>
                </a:r>
                <a:r>
                  <a:rPr lang="es-ES" sz="2000" b="0" i="0" u="none" strike="noStrike" baseline="0" dirty="0">
                    <a:latin typeface="CIDFont+F1"/>
                  </a:rPr>
                  <a:t>/D</a:t>
                </a:r>
                <a:r>
                  <a:rPr lang="es-ES" sz="1300" b="0" i="0" u="none" strike="noStrike" baseline="0" dirty="0">
                    <a:latin typeface="CIDFont+F1"/>
                  </a:rPr>
                  <a:t>1</a:t>
                </a:r>
                <a:r>
                  <a:rPr lang="es-ES" sz="2000" b="0" i="0" u="none" strike="noStrike" baseline="0" dirty="0">
                    <a:latin typeface="CIDFont+F1"/>
                  </a:rPr>
                  <a:t>=0,10.</a:t>
                </a:r>
                <a:endParaRPr lang="es-AR" sz="2000" dirty="0"/>
              </a:p>
            </p:txBody>
          </p:sp>
        </mc:Choice>
        <mc:Fallback>
          <p:sp>
            <p:nvSpPr>
              <p:cNvPr id="7" name="CuadroTexto 6">
                <a:extLst>
                  <a:ext uri="{FF2B5EF4-FFF2-40B4-BE49-F238E27FC236}">
                    <a16:creationId xmlns:a16="http://schemas.microsoft.com/office/drawing/2014/main" id="{64153B7A-F99D-F6A0-1278-9F5E3F399848}"/>
                  </a:ext>
                </a:extLst>
              </p:cNvPr>
              <p:cNvSpPr txBox="1">
                <a:spLocks noRot="1" noChangeAspect="1" noMove="1" noResize="1" noEditPoints="1" noAdjustHandles="1" noChangeArrowheads="1" noChangeShapeType="1" noTextEdit="1"/>
              </p:cNvSpPr>
              <p:nvPr/>
            </p:nvSpPr>
            <p:spPr>
              <a:xfrm>
                <a:off x="7860208" y="5030324"/>
                <a:ext cx="3950088" cy="1323439"/>
              </a:xfrm>
              <a:prstGeom prst="rect">
                <a:avLst/>
              </a:prstGeom>
              <a:blipFill>
                <a:blip r:embed="rId15"/>
                <a:stretch>
                  <a:fillRect l="-1543" t="-2304" r="-1698" b="-7373"/>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25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5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25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252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25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252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9260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F559A8D2-3F45-4C02-69F7-0419193D8F79}"/>
              </a:ext>
            </a:extLst>
          </p:cNvPr>
          <p:cNvSpPr>
            <a:spLocks noChangeArrowheads="1"/>
          </p:cNvSpPr>
          <p:nvPr/>
        </p:nvSpPr>
        <p:spPr bwMode="auto">
          <a:xfrm>
            <a:off x="3790950" y="2590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192519" name="Rectangle 7">
            <a:extLst>
              <a:ext uri="{FF2B5EF4-FFF2-40B4-BE49-F238E27FC236}">
                <a16:creationId xmlns:a16="http://schemas.microsoft.com/office/drawing/2014/main" id="{5E27E42A-7AEB-AA42-C75E-07D9EDEE8E9A}"/>
              </a:ext>
            </a:extLst>
          </p:cNvPr>
          <p:cNvSpPr>
            <a:spLocks noChangeArrowheads="1"/>
          </p:cNvSpPr>
          <p:nvPr/>
        </p:nvSpPr>
        <p:spPr bwMode="auto">
          <a:xfrm>
            <a:off x="1524001" y="3001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192521" name="Rectangle 9">
            <a:extLst>
              <a:ext uri="{FF2B5EF4-FFF2-40B4-BE49-F238E27FC236}">
                <a16:creationId xmlns:a16="http://schemas.microsoft.com/office/drawing/2014/main" id="{04A9EDF0-8546-0C81-BA85-161D7E3819A4}"/>
              </a:ext>
            </a:extLst>
          </p:cNvPr>
          <p:cNvSpPr>
            <a:spLocks noChangeArrowheads="1"/>
          </p:cNvSpPr>
          <p:nvPr/>
        </p:nvSpPr>
        <p:spPr bwMode="auto">
          <a:xfrm>
            <a:off x="1524001" y="3001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192523" name="Rectangle 11">
            <a:extLst>
              <a:ext uri="{FF2B5EF4-FFF2-40B4-BE49-F238E27FC236}">
                <a16:creationId xmlns:a16="http://schemas.microsoft.com/office/drawing/2014/main" id="{A2BEA9AF-B5F8-89C0-442D-55EF57711B78}"/>
              </a:ext>
            </a:extLst>
          </p:cNvPr>
          <p:cNvSpPr>
            <a:spLocks noChangeArrowheads="1"/>
          </p:cNvSpPr>
          <p:nvPr/>
        </p:nvSpPr>
        <p:spPr bwMode="auto">
          <a:xfrm>
            <a:off x="1524001" y="3001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192525" name="Rectangle 13">
            <a:extLst>
              <a:ext uri="{FF2B5EF4-FFF2-40B4-BE49-F238E27FC236}">
                <a16:creationId xmlns:a16="http://schemas.microsoft.com/office/drawing/2014/main" id="{68F124A0-DB10-C3D2-8D21-B2692596D512}"/>
              </a:ext>
            </a:extLst>
          </p:cNvPr>
          <p:cNvSpPr>
            <a:spLocks noChangeArrowheads="1"/>
          </p:cNvSpPr>
          <p:nvPr/>
        </p:nvSpPr>
        <p:spPr bwMode="auto">
          <a:xfrm>
            <a:off x="1524001" y="3030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192527" name="Rectangle 15">
            <a:extLst>
              <a:ext uri="{FF2B5EF4-FFF2-40B4-BE49-F238E27FC236}">
                <a16:creationId xmlns:a16="http://schemas.microsoft.com/office/drawing/2014/main" id="{B16A5452-3C7D-162E-8459-5D20085CFCB8}"/>
              </a:ext>
            </a:extLst>
          </p:cNvPr>
          <p:cNvSpPr>
            <a:spLocks noChangeArrowheads="1"/>
          </p:cNvSpPr>
          <p:nvPr/>
        </p:nvSpPr>
        <p:spPr bwMode="auto">
          <a:xfrm>
            <a:off x="1524001" y="3001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192609" name="Rectangle 97">
            <a:extLst>
              <a:ext uri="{FF2B5EF4-FFF2-40B4-BE49-F238E27FC236}">
                <a16:creationId xmlns:a16="http://schemas.microsoft.com/office/drawing/2014/main" id="{F43895DF-0EB0-3F8E-C086-723DF4252F1A}"/>
              </a:ext>
            </a:extLst>
          </p:cNvPr>
          <p:cNvSpPr>
            <a:spLocks noChangeArrowheads="1"/>
          </p:cNvSpPr>
          <p:nvPr/>
        </p:nvSpPr>
        <p:spPr bwMode="auto">
          <a:xfrm>
            <a:off x="471975" y="271461"/>
            <a:ext cx="112480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s-AR" altLang="es-AR" sz="2400" b="1" dirty="0">
                <a:solidFill>
                  <a:srgbClr val="3333CC"/>
                </a:solidFill>
              </a:rPr>
              <a:t>Diafragma en el interior de la tubería produciendo un estrechamiento de la corriente</a:t>
            </a:r>
            <a:r>
              <a:rPr lang="es-ES" altLang="es-AR" sz="2400" b="1" dirty="0">
                <a:solidFill>
                  <a:srgbClr val="3333CC"/>
                </a:solidFill>
              </a:rPr>
              <a:t> </a:t>
            </a:r>
          </a:p>
        </p:txBody>
      </p:sp>
      <p:pic>
        <p:nvPicPr>
          <p:cNvPr id="192610" name="Picture 98">
            <a:extLst>
              <a:ext uri="{FF2B5EF4-FFF2-40B4-BE49-F238E27FC236}">
                <a16:creationId xmlns:a16="http://schemas.microsoft.com/office/drawing/2014/main" id="{BD0794D4-E9D5-83EB-0CCC-3A37F676E6F8}"/>
              </a:ext>
            </a:extLst>
          </p:cNvPr>
          <p:cNvPicPr>
            <a:picLocks noChangeAspect="1" noChangeArrowheads="1"/>
          </p:cNvPicPr>
          <p:nvPr/>
        </p:nvPicPr>
        <p:blipFill>
          <a:blip r:embed="rId2">
            <a:lum contrast="12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432" t="3572" r="4022" b="4604"/>
          <a:stretch>
            <a:fillRect/>
          </a:stretch>
        </p:blipFill>
        <p:spPr bwMode="auto">
          <a:xfrm>
            <a:off x="587374" y="1226066"/>
            <a:ext cx="550862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612" name="Rectangle 100">
            <a:extLst>
              <a:ext uri="{FF2B5EF4-FFF2-40B4-BE49-F238E27FC236}">
                <a16:creationId xmlns:a16="http://schemas.microsoft.com/office/drawing/2014/main" id="{1D3134F6-6DD2-C1D7-4A19-858F8F749760}"/>
              </a:ext>
            </a:extLst>
          </p:cNvPr>
          <p:cNvSpPr>
            <a:spLocks noChangeArrowheads="1"/>
          </p:cNvSpPr>
          <p:nvPr/>
        </p:nvSpPr>
        <p:spPr bwMode="auto">
          <a:xfrm>
            <a:off x="1524001" y="29681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92611" name="Object 99">
            <a:extLst>
              <a:ext uri="{FF2B5EF4-FFF2-40B4-BE49-F238E27FC236}">
                <a16:creationId xmlns:a16="http://schemas.microsoft.com/office/drawing/2014/main" id="{ED33BC13-18FD-39D4-E2F9-950E994E9677}"/>
              </a:ext>
            </a:extLst>
          </p:cNvPr>
          <p:cNvGraphicFramePr>
            <a:graphicFrameLocks noChangeAspect="1"/>
          </p:cNvGraphicFramePr>
          <p:nvPr>
            <p:extLst>
              <p:ext uri="{D42A27DB-BD31-4B8C-83A1-F6EECF244321}">
                <p14:modId xmlns:p14="http://schemas.microsoft.com/office/powerpoint/2010/main" val="528128625"/>
              </p:ext>
            </p:extLst>
          </p:nvPr>
        </p:nvGraphicFramePr>
        <p:xfrm>
          <a:off x="695400" y="4116010"/>
          <a:ext cx="3790950" cy="1027113"/>
        </p:xfrm>
        <a:graphic>
          <a:graphicData uri="http://schemas.openxmlformats.org/presentationml/2006/ole">
            <mc:AlternateContent xmlns:mc="http://schemas.openxmlformats.org/markup-compatibility/2006">
              <mc:Choice xmlns:v="urn:schemas-microsoft-com:vml" Requires="v">
                <p:oleObj name="Ecuación" r:id="rId4" imgW="1879560" imgH="507960" progId="Equation.3">
                  <p:embed/>
                </p:oleObj>
              </mc:Choice>
              <mc:Fallback>
                <p:oleObj name="Ecuación" r:id="rId4" imgW="1879560" imgH="507960" progId="Equation.3">
                  <p:embed/>
                  <p:pic>
                    <p:nvPicPr>
                      <p:cNvPr id="192611" name="Object 99">
                        <a:extLst>
                          <a:ext uri="{FF2B5EF4-FFF2-40B4-BE49-F238E27FC236}">
                            <a16:creationId xmlns:a16="http://schemas.microsoft.com/office/drawing/2014/main" id="{ED33BC13-18FD-39D4-E2F9-950E994E96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00" y="4116010"/>
                        <a:ext cx="3790950" cy="102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4" name="Rectangle 102">
            <a:extLst>
              <a:ext uri="{FF2B5EF4-FFF2-40B4-BE49-F238E27FC236}">
                <a16:creationId xmlns:a16="http://schemas.microsoft.com/office/drawing/2014/main" id="{526FBB4C-82E1-2C5F-B9D1-E1A1DC374BF8}"/>
              </a:ext>
            </a:extLst>
          </p:cNvPr>
          <p:cNvSpPr>
            <a:spLocks noChangeArrowheads="1"/>
          </p:cNvSpPr>
          <p:nvPr/>
        </p:nvSpPr>
        <p:spPr bwMode="auto">
          <a:xfrm>
            <a:off x="1524001" y="29681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192613" name="Object 101">
            <a:extLst>
              <a:ext uri="{FF2B5EF4-FFF2-40B4-BE49-F238E27FC236}">
                <a16:creationId xmlns:a16="http://schemas.microsoft.com/office/drawing/2014/main" id="{F1657A86-6C61-8636-E435-ADB954674003}"/>
              </a:ext>
            </a:extLst>
          </p:cNvPr>
          <p:cNvGraphicFramePr>
            <a:graphicFrameLocks noChangeAspect="1"/>
          </p:cNvGraphicFramePr>
          <p:nvPr>
            <p:extLst>
              <p:ext uri="{D42A27DB-BD31-4B8C-83A1-F6EECF244321}">
                <p14:modId xmlns:p14="http://schemas.microsoft.com/office/powerpoint/2010/main" val="2708595930"/>
              </p:ext>
            </p:extLst>
          </p:nvPr>
        </p:nvGraphicFramePr>
        <p:xfrm>
          <a:off x="6286365" y="4233943"/>
          <a:ext cx="2771775" cy="962025"/>
        </p:xfrm>
        <a:graphic>
          <a:graphicData uri="http://schemas.openxmlformats.org/presentationml/2006/ole">
            <mc:AlternateContent xmlns:mc="http://schemas.openxmlformats.org/markup-compatibility/2006">
              <mc:Choice xmlns:v="urn:schemas-microsoft-com:vml" Requires="v">
                <p:oleObj name="Ecuación" r:id="rId6" imgW="1397000" imgH="482600" progId="Equation.3">
                  <p:embed/>
                </p:oleObj>
              </mc:Choice>
              <mc:Fallback>
                <p:oleObj name="Ecuación" r:id="rId6" imgW="1397000" imgH="482600" progId="Equation.3">
                  <p:embed/>
                  <p:pic>
                    <p:nvPicPr>
                      <p:cNvPr id="192613" name="Object 101">
                        <a:extLst>
                          <a:ext uri="{FF2B5EF4-FFF2-40B4-BE49-F238E27FC236}">
                            <a16:creationId xmlns:a16="http://schemas.microsoft.com/office/drawing/2014/main" id="{F1657A86-6C61-8636-E435-ADB9546740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365" y="4233943"/>
                        <a:ext cx="2771775"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uadroTexto 2">
            <a:extLst>
              <a:ext uri="{FF2B5EF4-FFF2-40B4-BE49-F238E27FC236}">
                <a16:creationId xmlns:a16="http://schemas.microsoft.com/office/drawing/2014/main" id="{F6FD0C89-DBAF-ED9B-3DF1-EB1A6A40913B}"/>
              </a:ext>
            </a:extLst>
          </p:cNvPr>
          <p:cNvSpPr txBox="1"/>
          <p:nvPr/>
        </p:nvSpPr>
        <p:spPr>
          <a:xfrm>
            <a:off x="6316679" y="1226066"/>
            <a:ext cx="5287947" cy="1631216"/>
          </a:xfrm>
          <a:prstGeom prst="rect">
            <a:avLst/>
          </a:prstGeom>
          <a:noFill/>
        </p:spPr>
        <p:txBody>
          <a:bodyPr wrap="square">
            <a:spAutoFit/>
          </a:bodyPr>
          <a:lstStyle/>
          <a:p>
            <a:pPr algn="just"/>
            <a:r>
              <a:rPr lang="es-ES" sz="2000" dirty="0">
                <a:latin typeface="Calibri" panose="020F0502020204030204" pitchFamily="34" charset="0"/>
                <a:cs typeface="Calibri" panose="020F0502020204030204" pitchFamily="34" charset="0"/>
              </a:rPr>
              <a:t>E</a:t>
            </a:r>
            <a:r>
              <a:rPr lang="es-ES" sz="2000" b="0" i="0" u="none" strike="noStrike" baseline="0" dirty="0">
                <a:latin typeface="Calibri" panose="020F0502020204030204" pitchFamily="34" charset="0"/>
                <a:cs typeface="Calibri" panose="020F0502020204030204" pitchFamily="34" charset="0"/>
              </a:rPr>
              <a:t>l diafragma en el interior de la tubería, que produce un estrechamiento de la corriente, es el fenómeno mediante el cual se produce una disminución de la presión por aumento de la velocidad del agua, por ejemplo, la placa orificio</a:t>
            </a:r>
            <a:endParaRPr lang="es-AR" sz="2000" dirty="0">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CE5F2A2B-617A-B238-D8B0-8875FB44FA30}"/>
              </a:ext>
            </a:extLst>
          </p:cNvPr>
          <p:cNvSpPr txBox="1"/>
          <p:nvPr/>
        </p:nvSpPr>
        <p:spPr>
          <a:xfrm>
            <a:off x="556137" y="3557627"/>
            <a:ext cx="5760542" cy="400110"/>
          </a:xfrm>
          <a:prstGeom prst="rect">
            <a:avLst/>
          </a:prstGeom>
          <a:noFill/>
        </p:spPr>
        <p:txBody>
          <a:bodyPr wrap="square">
            <a:spAutoFit/>
          </a:bodyPr>
          <a:lstStyle/>
          <a:p>
            <a:r>
              <a:rPr lang="es-ES" sz="2000" dirty="0">
                <a:latin typeface="Calibri" panose="020F0502020204030204" pitchFamily="34" charset="0"/>
                <a:cs typeface="Calibri" panose="020F0502020204030204" pitchFamily="34" charset="0"/>
              </a:rPr>
              <a:t>L</a:t>
            </a:r>
            <a:r>
              <a:rPr lang="es-ES" sz="2000" b="0" i="0" u="none" strike="noStrike" baseline="0" dirty="0">
                <a:latin typeface="Calibri" panose="020F0502020204030204" pitchFamily="34" charset="0"/>
                <a:cs typeface="Calibri" panose="020F0502020204030204" pitchFamily="34" charset="0"/>
              </a:rPr>
              <a:t>as secciones aguas abajo y aguas arriba son iguales</a:t>
            </a:r>
            <a:endParaRPr lang="es-AR" sz="2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24628AA7-FD23-5F78-5ACF-708822CC5F91}"/>
                  </a:ext>
                </a:extLst>
              </p:cNvPr>
              <p:cNvSpPr txBox="1"/>
              <p:nvPr/>
            </p:nvSpPr>
            <p:spPr>
              <a:xfrm>
                <a:off x="6460346" y="3557627"/>
                <a:ext cx="491499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AR" sz="2200" i="1" smtClean="0">
                              <a:latin typeface="Cambria Math" panose="02040503050406030204" pitchFamily="18" charset="0"/>
                            </a:rPr>
                          </m:ctrlPr>
                        </m:sSubPr>
                        <m:e>
                          <m:r>
                            <a:rPr lang="es-AR" sz="2200" i="1" smtClean="0">
                              <a:latin typeface="Cambria Math" panose="02040503050406030204" pitchFamily="18" charset="0"/>
                              <a:ea typeface="Cambria Math" panose="02040503050406030204" pitchFamily="18" charset="0"/>
                            </a:rPr>
                            <m:t>𝜔</m:t>
                          </m:r>
                        </m:e>
                        <m:sub>
                          <m:r>
                            <a:rPr lang="es-ES" sz="2200" b="0" i="1" smtClean="0">
                              <a:latin typeface="Cambria Math" panose="02040503050406030204" pitchFamily="18" charset="0"/>
                            </a:rPr>
                            <m:t>1</m:t>
                          </m:r>
                        </m:sub>
                      </m:sSub>
                      <m:r>
                        <a:rPr lang="es-ES" sz="2200" b="0" i="1" smtClean="0">
                          <a:latin typeface="Cambria Math" panose="02040503050406030204" pitchFamily="18" charset="0"/>
                        </a:rPr>
                        <m:t>=</m:t>
                      </m:r>
                      <m:sSub>
                        <m:sSubPr>
                          <m:ctrlPr>
                            <a:rPr lang="es-AR" sz="2200" i="1">
                              <a:latin typeface="Cambria Math" panose="02040503050406030204" pitchFamily="18" charset="0"/>
                            </a:rPr>
                          </m:ctrlPr>
                        </m:sSubPr>
                        <m:e>
                          <m:r>
                            <a:rPr lang="es-AR" sz="2200" i="1">
                              <a:latin typeface="Cambria Math" panose="02040503050406030204" pitchFamily="18" charset="0"/>
                              <a:ea typeface="Cambria Math" panose="02040503050406030204" pitchFamily="18" charset="0"/>
                            </a:rPr>
                            <m:t>𝜔</m:t>
                          </m:r>
                        </m:e>
                        <m:sub>
                          <m:r>
                            <a:rPr lang="es-ES" sz="2200" b="0" i="1" smtClean="0">
                              <a:latin typeface="Cambria Math" panose="02040503050406030204" pitchFamily="18" charset="0"/>
                            </a:rPr>
                            <m:t>2</m:t>
                          </m:r>
                        </m:sub>
                      </m:sSub>
                      <m:r>
                        <a:rPr lang="es-ES" sz="2200" b="0" i="1" smtClean="0">
                          <a:latin typeface="Cambria Math" panose="02040503050406030204" pitchFamily="18" charset="0"/>
                        </a:rPr>
                        <m:t>            </m:t>
                      </m:r>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ea typeface="Cambria Math" panose="02040503050406030204" pitchFamily="18" charset="0"/>
                            </a:rPr>
                            <m:t>𝜔</m:t>
                          </m:r>
                        </m:e>
                        <m:sub>
                          <m:r>
                            <a:rPr lang="es-ES" sz="2200" b="0" i="1" smtClean="0">
                              <a:latin typeface="Cambria Math" panose="02040503050406030204" pitchFamily="18" charset="0"/>
                            </a:rPr>
                            <m:t>0</m:t>
                          </m:r>
                        </m:sub>
                      </m:sSub>
                      <m:sSub>
                        <m:sSubPr>
                          <m:ctrlPr>
                            <a:rPr lang="es-AR" sz="2200" i="1">
                              <a:latin typeface="Cambria Math" panose="02040503050406030204" pitchFamily="18" charset="0"/>
                            </a:rPr>
                          </m:ctrlPr>
                        </m:sSubPr>
                        <m:e>
                          <m:r>
                            <a:rPr lang="es-AR" sz="2200" i="1" smtClean="0">
                              <a:latin typeface="Cambria Math" panose="02040503050406030204" pitchFamily="18" charset="0"/>
                              <a:ea typeface="Cambria Math" panose="02040503050406030204" pitchFamily="18" charset="0"/>
                            </a:rPr>
                            <m:t>&lt;</m:t>
                          </m:r>
                          <m:r>
                            <a:rPr lang="es-AR"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rPr>
                            <m:t>1</m:t>
                          </m:r>
                        </m:sub>
                      </m:sSub>
                      <m:r>
                        <a:rPr lang="es-ES" sz="2200" b="0" i="1" smtClean="0">
                          <a:latin typeface="Cambria Math" panose="02040503050406030204" pitchFamily="18" charset="0"/>
                        </a:rPr>
                        <m:t>              </m:t>
                      </m:r>
                      <m:sSub>
                        <m:sSubPr>
                          <m:ctrlPr>
                            <a:rPr lang="es-ES" sz="2200" i="1">
                              <a:latin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𝜔</m:t>
                          </m:r>
                        </m:e>
                        <m:sub>
                          <m:r>
                            <a:rPr lang="es-ES" sz="2200" b="0" i="1" smtClean="0">
                              <a:latin typeface="Cambria Math" panose="02040503050406030204" pitchFamily="18" charset="0"/>
                              <a:ea typeface="Cambria Math" panose="02040503050406030204" pitchFamily="18" charset="0"/>
                            </a:rPr>
                            <m:t>𝑐</m:t>
                          </m:r>
                        </m:sub>
                      </m:sSub>
                      <m:sSub>
                        <m:sSubPr>
                          <m:ctrlPr>
                            <a:rPr lang="es-AR" sz="2200" i="1">
                              <a:latin typeface="Cambria Math" panose="02040503050406030204" pitchFamily="18" charset="0"/>
                            </a:rPr>
                          </m:ctrlPr>
                        </m:sSubPr>
                        <m:e>
                          <m:r>
                            <a:rPr lang="es-AR" sz="2200" i="1">
                              <a:latin typeface="Cambria Math" panose="02040503050406030204" pitchFamily="18" charset="0"/>
                              <a:ea typeface="Cambria Math" panose="02040503050406030204" pitchFamily="18" charset="0"/>
                            </a:rPr>
                            <m:t>&lt;</m:t>
                          </m:r>
                          <m:r>
                            <a:rPr lang="es-AR" sz="2200" i="1">
                              <a:latin typeface="Cambria Math" panose="02040503050406030204" pitchFamily="18" charset="0"/>
                              <a:ea typeface="Cambria Math" panose="02040503050406030204" pitchFamily="18" charset="0"/>
                            </a:rPr>
                            <m:t>𝜔</m:t>
                          </m:r>
                        </m:e>
                        <m:sub>
                          <m:r>
                            <a:rPr lang="es-ES" sz="2200" b="0" i="1" smtClean="0">
                              <a:latin typeface="Cambria Math" panose="02040503050406030204" pitchFamily="18" charset="0"/>
                              <a:ea typeface="Cambria Math" panose="02040503050406030204" pitchFamily="18" charset="0"/>
                            </a:rPr>
                            <m:t>0</m:t>
                          </m:r>
                        </m:sub>
                      </m:sSub>
                    </m:oMath>
                  </m:oMathPara>
                </a14:m>
                <a:endParaRPr lang="es-AR" sz="2200" dirty="0"/>
              </a:p>
            </p:txBody>
          </p:sp>
        </mc:Choice>
        <mc:Fallback xmlns="">
          <p:sp>
            <p:nvSpPr>
              <p:cNvPr id="6" name="CuadroTexto 5">
                <a:extLst>
                  <a:ext uri="{FF2B5EF4-FFF2-40B4-BE49-F238E27FC236}">
                    <a16:creationId xmlns:a16="http://schemas.microsoft.com/office/drawing/2014/main" id="{24628AA7-FD23-5F78-5ACF-708822CC5F91}"/>
                  </a:ext>
                </a:extLst>
              </p:cNvPr>
              <p:cNvSpPr txBox="1">
                <a:spLocks noRot="1" noChangeAspect="1" noMove="1" noResize="1" noEditPoints="1" noAdjustHandles="1" noChangeArrowheads="1" noChangeShapeType="1" noTextEdit="1"/>
              </p:cNvSpPr>
              <p:nvPr/>
            </p:nvSpPr>
            <p:spPr>
              <a:xfrm>
                <a:off x="6460346" y="3557627"/>
                <a:ext cx="4914999" cy="338554"/>
              </a:xfrm>
              <a:prstGeom prst="rect">
                <a:avLst/>
              </a:prstGeom>
              <a:blipFill>
                <a:blip r:embed="rId8"/>
                <a:stretch>
                  <a:fillRect b="-14545"/>
                </a:stretch>
              </a:blipFill>
            </p:spPr>
            <p:txBody>
              <a:bodyPr/>
              <a:lstStyle/>
              <a:p>
                <a:r>
                  <a:rPr lang="es-AR">
                    <a:noFill/>
                  </a:rPr>
                  <a:t> </a:t>
                </a:r>
              </a:p>
            </p:txBody>
          </p:sp>
        </mc:Fallback>
      </mc:AlternateContent>
      <p:sp>
        <p:nvSpPr>
          <p:cNvPr id="193625" name="Rectangle 89">
            <a:extLst>
              <a:ext uri="{FF2B5EF4-FFF2-40B4-BE49-F238E27FC236}">
                <a16:creationId xmlns:a16="http://schemas.microsoft.com/office/drawing/2014/main" id="{E0678D1F-A5DC-8204-2F02-ADDBA6110D44}"/>
              </a:ext>
            </a:extLst>
          </p:cNvPr>
          <p:cNvSpPr>
            <a:spLocks noChangeArrowheads="1"/>
          </p:cNvSpPr>
          <p:nvPr/>
        </p:nvSpPr>
        <p:spPr bwMode="auto">
          <a:xfrm>
            <a:off x="1424402" y="5931109"/>
            <a:ext cx="23329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dirty="0">
                <a:solidFill>
                  <a:srgbClr val="3333CC"/>
                </a:solidFill>
              </a:rPr>
              <a:t>Según Weisbach </a:t>
            </a:r>
          </a:p>
        </p:txBody>
      </p:sp>
      <p:graphicFrame>
        <p:nvGraphicFramePr>
          <p:cNvPr id="193624" name="Group 88">
            <a:extLst>
              <a:ext uri="{FF2B5EF4-FFF2-40B4-BE49-F238E27FC236}">
                <a16:creationId xmlns:a16="http://schemas.microsoft.com/office/drawing/2014/main" id="{29740D4F-D0AC-0D98-B486-174F11F73017}"/>
              </a:ext>
            </a:extLst>
          </p:cNvPr>
          <p:cNvGraphicFramePr>
            <a:graphicFrameLocks noGrp="1"/>
          </p:cNvGraphicFramePr>
          <p:nvPr>
            <p:extLst>
              <p:ext uri="{D42A27DB-BD31-4B8C-83A1-F6EECF244321}">
                <p14:modId xmlns:p14="http://schemas.microsoft.com/office/powerpoint/2010/main" val="3631209679"/>
              </p:ext>
            </p:extLst>
          </p:nvPr>
        </p:nvGraphicFramePr>
        <p:xfrm>
          <a:off x="5015880" y="5610084"/>
          <a:ext cx="4624526" cy="918854"/>
        </p:xfrm>
        <a:graphic>
          <a:graphicData uri="http://schemas.openxmlformats.org/drawingml/2006/table">
            <a:tbl>
              <a:tblPr/>
              <a:tblGrid>
                <a:gridCol w="967032">
                  <a:extLst>
                    <a:ext uri="{9D8B030D-6E8A-4147-A177-3AD203B41FA5}">
                      <a16:colId xmlns:a16="http://schemas.microsoft.com/office/drawing/2014/main" val="913278453"/>
                    </a:ext>
                  </a:extLst>
                </a:gridCol>
                <a:gridCol w="764671">
                  <a:extLst>
                    <a:ext uri="{9D8B030D-6E8A-4147-A177-3AD203B41FA5}">
                      <a16:colId xmlns:a16="http://schemas.microsoft.com/office/drawing/2014/main" val="2969460693"/>
                    </a:ext>
                  </a:extLst>
                </a:gridCol>
                <a:gridCol w="764673">
                  <a:extLst>
                    <a:ext uri="{9D8B030D-6E8A-4147-A177-3AD203B41FA5}">
                      <a16:colId xmlns:a16="http://schemas.microsoft.com/office/drawing/2014/main" val="3903761827"/>
                    </a:ext>
                  </a:extLst>
                </a:gridCol>
                <a:gridCol w="764671">
                  <a:extLst>
                    <a:ext uri="{9D8B030D-6E8A-4147-A177-3AD203B41FA5}">
                      <a16:colId xmlns:a16="http://schemas.microsoft.com/office/drawing/2014/main" val="1209654387"/>
                    </a:ext>
                  </a:extLst>
                </a:gridCol>
                <a:gridCol w="764673">
                  <a:extLst>
                    <a:ext uri="{9D8B030D-6E8A-4147-A177-3AD203B41FA5}">
                      <a16:colId xmlns:a16="http://schemas.microsoft.com/office/drawing/2014/main" val="1008460774"/>
                    </a:ext>
                  </a:extLst>
                </a:gridCol>
                <a:gridCol w="598806">
                  <a:extLst>
                    <a:ext uri="{9D8B030D-6E8A-4147-A177-3AD203B41FA5}">
                      <a16:colId xmlns:a16="http://schemas.microsoft.com/office/drawing/2014/main" val="1011314004"/>
                    </a:ext>
                  </a:extLst>
                </a:gridCol>
              </a:tblGrid>
              <a:tr h="48321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s-AR" sz="2000" b="0"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s-AR" sz="2000" b="0" i="0" u="none" strike="noStrike" cap="none" normalizeH="0" baseline="-25000" dirty="0">
                          <a:ln>
                            <a:noFill/>
                          </a:ln>
                          <a:solidFill>
                            <a:schemeClr val="tx1"/>
                          </a:solidFill>
                          <a:effectLst/>
                          <a:latin typeface="Arial" panose="020B0604020202020204" pitchFamily="34" charset="0"/>
                          <a:sym typeface="Symbol" panose="05050102010706020507" pitchFamily="18" charset="2"/>
                        </a:rPr>
                        <a:t>o</a:t>
                      </a:r>
                      <a:r>
                        <a:rPr kumimoji="0" lang="en-US" altLang="es-AR" sz="2000" b="0"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s-AR" sz="2000" b="0" i="0" u="none" strike="noStrike" cap="none" normalizeH="0" baseline="-25000" dirty="0">
                          <a:ln>
                            <a:noFill/>
                          </a:ln>
                          <a:solidFill>
                            <a:schemeClr val="tx1"/>
                          </a:solidFill>
                          <a:effectLst/>
                          <a:latin typeface="Arial" panose="020B0604020202020204" pitchFamily="34" charset="0"/>
                          <a:sym typeface="Symbol" panose="05050102010706020507" pitchFamily="18" charset="2"/>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A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414525"/>
                  </a:ext>
                </a:extLst>
              </a:tr>
              <a:tr h="43564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AR"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a:t>
                      </a:r>
                      <a:r>
                        <a:rPr kumimoji="0" lang="en-US" altLang="es-AR" sz="2000" b="1"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kumimoji="0" lang="en-US" altLang="es-A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0.63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0.66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0.71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0.81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23307670"/>
                  </a:ext>
                </a:extLst>
              </a:tr>
            </a:tbl>
          </a:graphicData>
        </a:graphic>
      </p:graphicFrame>
    </p:spTree>
    <p:extLst>
      <p:ext uri="{BB962C8B-B14F-4D97-AF65-F5344CB8AC3E}">
        <p14:creationId xmlns:p14="http://schemas.microsoft.com/office/powerpoint/2010/main" val="759811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26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6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26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36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3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09" grpId="0"/>
      <p:bldP spid="5" grpId="0"/>
      <p:bldP spid="6" grpId="0"/>
      <p:bldP spid="19362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02BEF9E9-9C38-C96E-C098-5C0A147BB1BA}"/>
              </a:ext>
            </a:extLst>
          </p:cNvPr>
          <p:cNvSpPr>
            <a:spLocks noChangeArrowheads="1"/>
          </p:cNvSpPr>
          <p:nvPr/>
        </p:nvSpPr>
        <p:spPr bwMode="auto">
          <a:xfrm>
            <a:off x="3790950" y="2590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193539" name="Rectangle 3">
            <a:extLst>
              <a:ext uri="{FF2B5EF4-FFF2-40B4-BE49-F238E27FC236}">
                <a16:creationId xmlns:a16="http://schemas.microsoft.com/office/drawing/2014/main" id="{4861797D-A465-4DEF-9D2B-DD3C1FA27833}"/>
              </a:ext>
            </a:extLst>
          </p:cNvPr>
          <p:cNvSpPr>
            <a:spLocks noChangeArrowheads="1"/>
          </p:cNvSpPr>
          <p:nvPr/>
        </p:nvSpPr>
        <p:spPr bwMode="auto">
          <a:xfrm>
            <a:off x="3624263" y="25527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193626" name="Rectangle 90">
            <a:extLst>
              <a:ext uri="{FF2B5EF4-FFF2-40B4-BE49-F238E27FC236}">
                <a16:creationId xmlns:a16="http://schemas.microsoft.com/office/drawing/2014/main" id="{3556A858-67FF-38B4-2150-D81464712DEC}"/>
              </a:ext>
            </a:extLst>
          </p:cNvPr>
          <p:cNvSpPr>
            <a:spLocks noChangeArrowheads="1"/>
          </p:cNvSpPr>
          <p:nvPr/>
        </p:nvSpPr>
        <p:spPr bwMode="auto">
          <a:xfrm>
            <a:off x="432795" y="265663"/>
            <a:ext cx="36644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b="1" dirty="0">
                <a:solidFill>
                  <a:srgbClr val="3333CC"/>
                </a:solidFill>
              </a:rPr>
              <a:t>Estrechamientos graduales</a:t>
            </a:r>
            <a:r>
              <a:rPr lang="es-ES" altLang="es-AR" dirty="0"/>
              <a:t> </a:t>
            </a:r>
          </a:p>
        </p:txBody>
      </p:sp>
      <p:pic>
        <p:nvPicPr>
          <p:cNvPr id="193627" name="Picture 91">
            <a:extLst>
              <a:ext uri="{FF2B5EF4-FFF2-40B4-BE49-F238E27FC236}">
                <a16:creationId xmlns:a16="http://schemas.microsoft.com/office/drawing/2014/main" id="{5E1A046D-C980-5666-44BF-2CFA7C65E655}"/>
              </a:ext>
            </a:extLst>
          </p:cNvPr>
          <p:cNvPicPr>
            <a:picLocks noChangeAspect="1" noChangeArrowheads="1"/>
          </p:cNvPicPr>
          <p:nvPr/>
        </p:nvPicPr>
        <p:blipFill>
          <a:blip r:embed="rId2">
            <a:lum contrast="18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415" t="12344" r="8984" b="11957"/>
          <a:stretch>
            <a:fillRect/>
          </a:stretch>
        </p:blipFill>
        <p:spPr bwMode="auto">
          <a:xfrm>
            <a:off x="5298282" y="199016"/>
            <a:ext cx="5795962"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628" name="Rectangle 92">
            <a:extLst>
              <a:ext uri="{FF2B5EF4-FFF2-40B4-BE49-F238E27FC236}">
                <a16:creationId xmlns:a16="http://schemas.microsoft.com/office/drawing/2014/main" id="{1B1B994E-FFC4-CF53-8AE1-5391566788CB}"/>
              </a:ext>
            </a:extLst>
          </p:cNvPr>
          <p:cNvSpPr>
            <a:spLocks noChangeArrowheads="1"/>
          </p:cNvSpPr>
          <p:nvPr/>
        </p:nvSpPr>
        <p:spPr bwMode="auto">
          <a:xfrm>
            <a:off x="457724" y="2817353"/>
            <a:ext cx="110953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s-AR" altLang="es-AR" sz="2400" dirty="0">
                <a:solidFill>
                  <a:srgbClr val="3333CC"/>
                </a:solidFill>
              </a:rPr>
              <a:t>Si se considera que L &gt; D/2, la pérdida de energía producida por el estrechamiento gradual tiende a cero, </a:t>
            </a:r>
            <a:r>
              <a:rPr lang="es-AR" altLang="es-AR" sz="2400" dirty="0">
                <a:solidFill>
                  <a:srgbClr val="3333CC"/>
                </a:solidFill>
                <a:sym typeface="Wingdings" panose="05000000000000000000" pitchFamily="2" charset="2"/>
              </a:rPr>
              <a:t></a:t>
            </a:r>
            <a:r>
              <a:rPr lang="es-AR" altLang="es-AR" sz="2400" dirty="0">
                <a:solidFill>
                  <a:srgbClr val="3333CC"/>
                </a:solidFill>
              </a:rPr>
              <a:t>Δ = 0.</a:t>
            </a:r>
          </a:p>
        </p:txBody>
      </p:sp>
      <p:sp>
        <p:nvSpPr>
          <p:cNvPr id="2" name="Rectangle 62">
            <a:extLst>
              <a:ext uri="{FF2B5EF4-FFF2-40B4-BE49-F238E27FC236}">
                <a16:creationId xmlns:a16="http://schemas.microsoft.com/office/drawing/2014/main" id="{973E2160-0685-2C52-EC48-A8D6F3F3CE3D}"/>
              </a:ext>
            </a:extLst>
          </p:cNvPr>
          <p:cNvSpPr>
            <a:spLocks noChangeArrowheads="1"/>
          </p:cNvSpPr>
          <p:nvPr/>
        </p:nvSpPr>
        <p:spPr bwMode="auto">
          <a:xfrm>
            <a:off x="479376" y="3902842"/>
            <a:ext cx="52736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 altLang="es-AR" sz="2400" b="1" dirty="0">
                <a:solidFill>
                  <a:srgbClr val="3333CC"/>
                </a:solidFill>
              </a:rPr>
              <a:t>PERDIDAS POR CAMBIOS DE DIRECCIÓN</a:t>
            </a:r>
            <a:endParaRPr lang="es-ES" altLang="es-AR" dirty="0"/>
          </a:p>
        </p:txBody>
      </p:sp>
      <p:sp>
        <p:nvSpPr>
          <p:cNvPr id="4" name="CuadroTexto 3">
            <a:extLst>
              <a:ext uri="{FF2B5EF4-FFF2-40B4-BE49-F238E27FC236}">
                <a16:creationId xmlns:a16="http://schemas.microsoft.com/office/drawing/2014/main" id="{856CC9EF-BB5B-E8D0-866D-47C3F73BF0B4}"/>
              </a:ext>
            </a:extLst>
          </p:cNvPr>
          <p:cNvSpPr txBox="1"/>
          <p:nvPr/>
        </p:nvSpPr>
        <p:spPr>
          <a:xfrm>
            <a:off x="457724" y="4581128"/>
            <a:ext cx="11377264" cy="1446550"/>
          </a:xfrm>
          <a:prstGeom prst="rect">
            <a:avLst/>
          </a:prstGeom>
          <a:noFill/>
        </p:spPr>
        <p:txBody>
          <a:bodyPr wrap="square">
            <a:spAutoFit/>
          </a:bodyPr>
          <a:lstStyle/>
          <a:p>
            <a:pPr algn="l"/>
            <a:r>
              <a:rPr lang="es-AR" sz="2200" b="0" i="0" u="none" strike="noStrike" baseline="0" dirty="0"/>
              <a:t>Pueden ser:</a:t>
            </a:r>
          </a:p>
          <a:p>
            <a:pPr algn="l"/>
            <a:r>
              <a:rPr lang="es-ES" sz="2200" b="0" i="0" u="none" strike="noStrike" baseline="0" dirty="0"/>
              <a:t>Bruscos, como los codos.</a:t>
            </a:r>
          </a:p>
          <a:p>
            <a:pPr algn="l"/>
            <a:r>
              <a:rPr lang="es-ES" sz="2200" b="0" i="0" u="none" strike="noStrike" baseline="0" dirty="0"/>
              <a:t>Graduales, en los cuales se intercala una curva, por supuesto que éstos últimos ocupan más lugar que los primeros</a:t>
            </a:r>
            <a:endParaRPr lang="es-AR" sz="2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36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3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26" grpId="0"/>
      <p:bldP spid="193628" grpId="0"/>
      <p:bldP spid="2" grpId="0"/>
      <p:bldP spid="2" grpId="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22DD50-E567-0EC3-C631-AA410DDAA65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031708" y="296790"/>
            <a:ext cx="5636125" cy="2998343"/>
          </a:xfrm>
          <a:prstGeom prst="rect">
            <a:avLst/>
          </a:prstGeom>
        </p:spPr>
      </p:pic>
      <p:sp>
        <p:nvSpPr>
          <p:cNvPr id="194562" name="Rectangle 2">
            <a:extLst>
              <a:ext uri="{FF2B5EF4-FFF2-40B4-BE49-F238E27FC236}">
                <a16:creationId xmlns:a16="http://schemas.microsoft.com/office/drawing/2014/main" id="{F450F9BD-C187-07C8-F4C3-EDEFD09739B2}"/>
              </a:ext>
            </a:extLst>
          </p:cNvPr>
          <p:cNvSpPr>
            <a:spLocks noChangeArrowheads="1"/>
          </p:cNvSpPr>
          <p:nvPr/>
        </p:nvSpPr>
        <p:spPr bwMode="auto">
          <a:xfrm>
            <a:off x="3790950" y="25908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AR"/>
          </a:p>
        </p:txBody>
      </p:sp>
      <p:sp>
        <p:nvSpPr>
          <p:cNvPr id="194622" name="Rectangle 62">
            <a:extLst>
              <a:ext uri="{FF2B5EF4-FFF2-40B4-BE49-F238E27FC236}">
                <a16:creationId xmlns:a16="http://schemas.microsoft.com/office/drawing/2014/main" id="{38EF18FF-911E-5E7C-DD6D-8028B7369307}"/>
              </a:ext>
            </a:extLst>
          </p:cNvPr>
          <p:cNvSpPr>
            <a:spLocks noChangeArrowheads="1"/>
          </p:cNvSpPr>
          <p:nvPr/>
        </p:nvSpPr>
        <p:spPr bwMode="auto">
          <a:xfrm>
            <a:off x="335360" y="4186214"/>
            <a:ext cx="42573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400" b="1" dirty="0">
                <a:solidFill>
                  <a:srgbClr val="3333CC"/>
                </a:solidFill>
              </a:rPr>
              <a:t>Cambios Graduales de dirección</a:t>
            </a:r>
            <a:endParaRPr lang="es-ES" altLang="es-AR" dirty="0"/>
          </a:p>
        </p:txBody>
      </p:sp>
      <p:pic>
        <p:nvPicPr>
          <p:cNvPr id="194624" name="Picture 64">
            <a:extLst>
              <a:ext uri="{FF2B5EF4-FFF2-40B4-BE49-F238E27FC236}">
                <a16:creationId xmlns:a16="http://schemas.microsoft.com/office/drawing/2014/main" id="{A98A86B1-F21A-1E5B-1518-B0577286F9A1}"/>
              </a:ext>
            </a:extLst>
          </p:cNvPr>
          <p:cNvPicPr>
            <a:picLocks noChangeAspect="1" noChangeArrowheads="1"/>
          </p:cNvPicPr>
          <p:nvPr/>
        </p:nvPicPr>
        <p:blipFill>
          <a:blip r:embed="rId4">
            <a:lum contrast="12000"/>
            <a:extLst>
              <a:ext uri="{28A0092B-C50C-407E-A947-70E740481C1C}">
                <a14:useLocalDpi xmlns:a14="http://schemas.microsoft.com/office/drawing/2010/main" val="0"/>
              </a:ext>
            </a:extLst>
          </a:blip>
          <a:srcRect l="9952" t="8076" r="6000" b="7173"/>
          <a:stretch>
            <a:fillRect/>
          </a:stretch>
        </p:blipFill>
        <p:spPr bwMode="auto">
          <a:xfrm>
            <a:off x="4903273" y="4167103"/>
            <a:ext cx="2933939" cy="239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689" name="Group 129">
            <a:extLst>
              <a:ext uri="{FF2B5EF4-FFF2-40B4-BE49-F238E27FC236}">
                <a16:creationId xmlns:a16="http://schemas.microsoft.com/office/drawing/2014/main" id="{F62EF915-CBD5-4AD1-D035-C7D406A797BF}"/>
              </a:ext>
            </a:extLst>
          </p:cNvPr>
          <p:cNvGraphicFramePr>
            <a:graphicFrameLocks noGrp="1"/>
          </p:cNvGraphicFramePr>
          <p:nvPr>
            <p:extLst>
              <p:ext uri="{D42A27DB-BD31-4B8C-83A1-F6EECF244321}">
                <p14:modId xmlns:p14="http://schemas.microsoft.com/office/powerpoint/2010/main" val="2976715290"/>
              </p:ext>
            </p:extLst>
          </p:nvPr>
        </p:nvGraphicFramePr>
        <p:xfrm>
          <a:off x="10200456" y="4346143"/>
          <a:ext cx="1300163" cy="1981200"/>
        </p:xfrm>
        <a:graphic>
          <a:graphicData uri="http://schemas.openxmlformats.org/drawingml/2006/table">
            <a:tbl>
              <a:tblPr/>
              <a:tblGrid>
                <a:gridCol w="622300">
                  <a:extLst>
                    <a:ext uri="{9D8B030D-6E8A-4147-A177-3AD203B41FA5}">
                      <a16:colId xmlns:a16="http://schemas.microsoft.com/office/drawing/2014/main" val="1566649715"/>
                    </a:ext>
                  </a:extLst>
                </a:gridCol>
                <a:gridCol w="677863">
                  <a:extLst>
                    <a:ext uri="{9D8B030D-6E8A-4147-A177-3AD203B41FA5}">
                      <a16:colId xmlns:a16="http://schemas.microsoft.com/office/drawing/2014/main" val="1017076568"/>
                    </a:ext>
                  </a:extLst>
                </a:gridCol>
              </a:tblGrid>
              <a:tr h="260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D/R</a:t>
                      </a:r>
                      <a:endPar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644578"/>
                  </a:ext>
                </a:extLst>
              </a:tr>
              <a:tr h="260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4154482"/>
                  </a:ext>
                </a:extLst>
              </a:tr>
              <a:tr h="260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0992159"/>
                  </a:ext>
                </a:extLst>
              </a:tr>
              <a:tr h="260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1524986"/>
                  </a:ext>
                </a:extLst>
              </a:tr>
              <a:tr h="2603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8169931"/>
                  </a:ext>
                </a:extLst>
              </a:tr>
            </a:tbl>
          </a:graphicData>
        </a:graphic>
      </p:graphicFrame>
      <p:sp>
        <p:nvSpPr>
          <p:cNvPr id="5" name="Rectangle 62">
            <a:extLst>
              <a:ext uri="{FF2B5EF4-FFF2-40B4-BE49-F238E27FC236}">
                <a16:creationId xmlns:a16="http://schemas.microsoft.com/office/drawing/2014/main" id="{24CD8317-91FE-6752-0938-F4C86D3FC7F6}"/>
              </a:ext>
            </a:extLst>
          </p:cNvPr>
          <p:cNvSpPr>
            <a:spLocks noChangeArrowheads="1"/>
          </p:cNvSpPr>
          <p:nvPr/>
        </p:nvSpPr>
        <p:spPr bwMode="auto">
          <a:xfrm>
            <a:off x="335360" y="329293"/>
            <a:ext cx="4182235"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AR" altLang="es-AR" sz="2500" b="1" dirty="0">
                <a:solidFill>
                  <a:srgbClr val="3333CC"/>
                </a:solidFill>
              </a:rPr>
              <a:t>Cambios bruscos de dirección</a:t>
            </a:r>
            <a:r>
              <a:rPr lang="es-ES" altLang="es-AR" sz="2500" dirty="0"/>
              <a:t> </a:t>
            </a:r>
          </a:p>
        </p:txBody>
      </p:sp>
      <p:sp>
        <p:nvSpPr>
          <p:cNvPr id="9" name="CuadroTexto 8">
            <a:extLst>
              <a:ext uri="{FF2B5EF4-FFF2-40B4-BE49-F238E27FC236}">
                <a16:creationId xmlns:a16="http://schemas.microsoft.com/office/drawing/2014/main" id="{393520AC-6994-CDE7-9F8F-3831F5717548}"/>
              </a:ext>
            </a:extLst>
          </p:cNvPr>
          <p:cNvSpPr txBox="1"/>
          <p:nvPr/>
        </p:nvSpPr>
        <p:spPr>
          <a:xfrm>
            <a:off x="222820" y="1101028"/>
            <a:ext cx="6012602" cy="1107996"/>
          </a:xfrm>
          <a:prstGeom prst="rect">
            <a:avLst/>
          </a:prstGeom>
          <a:noFill/>
        </p:spPr>
        <p:txBody>
          <a:bodyPr wrap="square">
            <a:spAutoFit/>
          </a:bodyPr>
          <a:lstStyle/>
          <a:p>
            <a:pPr algn="just"/>
            <a:r>
              <a:rPr lang="es-ES" sz="2200" dirty="0">
                <a:latin typeface="Calibri" panose="020F0502020204030204" pitchFamily="34" charset="0"/>
                <a:cs typeface="Calibri" panose="020F0502020204030204" pitchFamily="34" charset="0"/>
              </a:rPr>
              <a:t>S</a:t>
            </a:r>
            <a:r>
              <a:rPr lang="es-ES" sz="2200" b="0" i="0" u="none" strike="noStrike" baseline="0" dirty="0">
                <a:latin typeface="Calibri" panose="020F0502020204030204" pitchFamily="34" charset="0"/>
                <a:cs typeface="Calibri" panose="020F0502020204030204" pitchFamily="34" charset="0"/>
              </a:rPr>
              <a:t>e produce una alteración en las líneas de corriente, la cual se traduce en contracción de la vena líquida y choque con las paredes.</a:t>
            </a:r>
            <a:endParaRPr lang="es-AR" sz="2200" dirty="0">
              <a:latin typeface="Calibri" panose="020F0502020204030204" pitchFamily="34" charset="0"/>
              <a:cs typeface="Calibri" panose="020F0502020204030204" pitchFamily="34" charset="0"/>
            </a:endParaRPr>
          </a:p>
        </p:txBody>
      </p:sp>
      <p:pic>
        <p:nvPicPr>
          <p:cNvPr id="11" name="Imagen 10">
            <a:extLst>
              <a:ext uri="{FF2B5EF4-FFF2-40B4-BE49-F238E27FC236}">
                <a16:creationId xmlns:a16="http://schemas.microsoft.com/office/drawing/2014/main" id="{F9719494-012C-AA08-DD63-C3D782FDF99B}"/>
              </a:ext>
            </a:extLst>
          </p:cNvPr>
          <p:cNvPicPr>
            <a:picLocks noChangeAspect="1"/>
          </p:cNvPicPr>
          <p:nvPr/>
        </p:nvPicPr>
        <p:blipFill rotWithShape="1">
          <a:blip r:embed="rId5"/>
          <a:srcRect t="4176" b="1"/>
          <a:stretch/>
        </p:blipFill>
        <p:spPr>
          <a:xfrm>
            <a:off x="2341678" y="2250654"/>
            <a:ext cx="1806501" cy="1332826"/>
          </a:xfrm>
          <a:prstGeom prst="rect">
            <a:avLst/>
          </a:prstGeom>
        </p:spPr>
      </p:pic>
      <p:sp>
        <p:nvSpPr>
          <p:cNvPr id="3" name="Rectangle 61">
            <a:extLst>
              <a:ext uri="{FF2B5EF4-FFF2-40B4-BE49-F238E27FC236}">
                <a16:creationId xmlns:a16="http://schemas.microsoft.com/office/drawing/2014/main" id="{F8B270E1-1846-C0C0-E53B-2BC1D7D89391}"/>
              </a:ext>
            </a:extLst>
          </p:cNvPr>
          <p:cNvSpPr>
            <a:spLocks noChangeArrowheads="1"/>
          </p:cNvSpPr>
          <p:nvPr/>
        </p:nvSpPr>
        <p:spPr bwMode="auto">
          <a:xfrm>
            <a:off x="222820" y="3562866"/>
            <a:ext cx="107225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s-AR" altLang="es-AR" sz="2400" dirty="0">
                <a:solidFill>
                  <a:srgbClr val="3333CC"/>
                </a:solidFill>
              </a:rPr>
              <a:t>Para ángulos menores de 50º las pérdidas de carga son despreciables</a:t>
            </a:r>
            <a:r>
              <a:rPr lang="es-ES" altLang="es-AR"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4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2" grpId="0"/>
      <p:bldP spid="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19E5AF99-E9EE-57BB-EFEC-03FA7C900521}"/>
                  </a:ext>
                </a:extLst>
              </p:cNvPr>
              <p:cNvSpPr txBox="1"/>
              <p:nvPr/>
            </p:nvSpPr>
            <p:spPr>
              <a:xfrm>
                <a:off x="1424272" y="1687575"/>
                <a:ext cx="2808312" cy="539571"/>
              </a:xfrm>
              <a:prstGeom prst="rect">
                <a:avLst/>
              </a:prstGeom>
              <a:solidFill>
                <a:srgbClr val="FFFF00"/>
              </a:solidFill>
              <a:ln w="381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L" sz="2400" i="1">
                              <a:highlight>
                                <a:srgbClr val="FFFF00"/>
                              </a:highlight>
                              <a:latin typeface="Cambria Math" panose="02040503050406030204" pitchFamily="18" charset="0"/>
                            </a:rPr>
                          </m:ctrlPr>
                        </m:sSubPr>
                        <m:e>
                          <m:r>
                            <a:rPr lang="es-CL" sz="2400" i="1">
                              <a:highlight>
                                <a:srgbClr val="FFFF00"/>
                              </a:highlight>
                              <a:latin typeface="Cambria Math" panose="02040503050406030204" pitchFamily="18" charset="0"/>
                            </a:rPr>
                            <m:t>𝑄</m:t>
                          </m:r>
                        </m:e>
                        <m:sub>
                          <m:r>
                            <a:rPr lang="es-CL" sz="2400" i="1">
                              <a:highlight>
                                <a:srgbClr val="FFFF00"/>
                              </a:highlight>
                              <a:latin typeface="Cambria Math" panose="02040503050406030204" pitchFamily="18" charset="0"/>
                            </a:rPr>
                            <m:t>𝑠</m:t>
                          </m:r>
                        </m:sub>
                      </m:sSub>
                      <m:r>
                        <a:rPr lang="es-CL" sz="2400" i="1">
                          <a:highlight>
                            <a:srgbClr val="FFFF00"/>
                          </a:highlight>
                          <a:latin typeface="Cambria Math" panose="02040503050406030204" pitchFamily="18" charset="0"/>
                        </a:rPr>
                        <m:t>=</m:t>
                      </m:r>
                      <m:sSub>
                        <m:sSubPr>
                          <m:ctrlPr>
                            <a:rPr lang="es-CL" sz="2400" i="1">
                              <a:highlight>
                                <a:srgbClr val="FFFF00"/>
                              </a:highlight>
                              <a:latin typeface="Cambria Math" panose="02040503050406030204" pitchFamily="18" charset="0"/>
                            </a:rPr>
                          </m:ctrlPr>
                        </m:sSubPr>
                        <m:e>
                          <m:r>
                            <a:rPr lang="es-CL" sz="2400" i="1">
                              <a:highlight>
                                <a:srgbClr val="FFFF00"/>
                              </a:highlight>
                              <a:latin typeface="Cambria Math" panose="02040503050406030204" pitchFamily="18" charset="0"/>
                              <a:ea typeface="Cambria Math" panose="02040503050406030204" pitchFamily="18" charset="0"/>
                            </a:rPr>
                            <m:t>𝜔</m:t>
                          </m:r>
                        </m:e>
                        <m:sub>
                          <m:r>
                            <a:rPr lang="es-CL" sz="2400" i="1">
                              <a:highlight>
                                <a:srgbClr val="FFFF00"/>
                              </a:highlight>
                              <a:latin typeface="Cambria Math" panose="02040503050406030204" pitchFamily="18" charset="0"/>
                            </a:rPr>
                            <m:t>𝑂</m:t>
                          </m:r>
                        </m:sub>
                      </m:sSub>
                      <m:r>
                        <a:rPr lang="es-CL" sz="2400" i="1">
                          <a:highlight>
                            <a:srgbClr val="FFFF00"/>
                          </a:highlight>
                          <a:latin typeface="Cambria Math" panose="02040503050406030204" pitchFamily="18" charset="0"/>
                        </a:rPr>
                        <m:t> </m:t>
                      </m:r>
                      <m:r>
                        <a:rPr lang="es-CL" sz="2400" i="1">
                          <a:highlight>
                            <a:srgbClr val="FFFF00"/>
                          </a:highlight>
                          <a:latin typeface="Cambria Math" panose="02040503050406030204" pitchFamily="18" charset="0"/>
                          <a:ea typeface="Cambria Math" panose="02040503050406030204" pitchFamily="18" charset="0"/>
                        </a:rPr>
                        <m:t>𝑚</m:t>
                      </m:r>
                      <m:rad>
                        <m:radPr>
                          <m:degHide m:val="on"/>
                          <m:ctrlPr>
                            <a:rPr lang="es-CL" sz="2400" i="1">
                              <a:highlight>
                                <a:srgbClr val="FFFF00"/>
                              </a:highlight>
                              <a:latin typeface="Cambria Math" panose="02040503050406030204" pitchFamily="18" charset="0"/>
                              <a:ea typeface="Cambria Math" panose="02040503050406030204" pitchFamily="18" charset="0"/>
                            </a:rPr>
                          </m:ctrlPr>
                        </m:radPr>
                        <m:deg/>
                        <m:e>
                          <m:r>
                            <a:rPr lang="es-CL" sz="2400" i="1">
                              <a:highlight>
                                <a:srgbClr val="FFFF00"/>
                              </a:highlight>
                              <a:latin typeface="Cambria Math" panose="02040503050406030204" pitchFamily="18" charset="0"/>
                              <a:ea typeface="Cambria Math" panose="02040503050406030204" pitchFamily="18" charset="0"/>
                            </a:rPr>
                            <m:t>2</m:t>
                          </m:r>
                          <m:r>
                            <a:rPr lang="es-CL" sz="2400" i="1">
                              <a:highlight>
                                <a:srgbClr val="FFFF00"/>
                              </a:highlight>
                              <a:latin typeface="Cambria Math" panose="02040503050406030204" pitchFamily="18" charset="0"/>
                              <a:ea typeface="Cambria Math" panose="02040503050406030204" pitchFamily="18" charset="0"/>
                            </a:rPr>
                            <m:t>𝑔h</m:t>
                          </m:r>
                        </m:e>
                      </m:rad>
                    </m:oMath>
                  </m:oMathPara>
                </a14:m>
                <a:endParaRPr lang="es-CL" sz="2400" dirty="0"/>
              </a:p>
            </p:txBody>
          </p:sp>
        </mc:Choice>
        <mc:Fallback xmlns="">
          <p:sp>
            <p:nvSpPr>
              <p:cNvPr id="12" name="CuadroTexto 11">
                <a:extLst>
                  <a:ext uri="{FF2B5EF4-FFF2-40B4-BE49-F238E27FC236}">
                    <a16:creationId xmlns:a16="http://schemas.microsoft.com/office/drawing/2014/main" id="{19E5AF99-E9EE-57BB-EFEC-03FA7C900521}"/>
                  </a:ext>
                </a:extLst>
              </p:cNvPr>
              <p:cNvSpPr txBox="1">
                <a:spLocks noRot="1" noChangeAspect="1" noMove="1" noResize="1" noEditPoints="1" noAdjustHandles="1" noChangeArrowheads="1" noChangeShapeType="1" noTextEdit="1"/>
              </p:cNvSpPr>
              <p:nvPr/>
            </p:nvSpPr>
            <p:spPr>
              <a:xfrm>
                <a:off x="1424272" y="1687575"/>
                <a:ext cx="2808312" cy="539571"/>
              </a:xfrm>
              <a:prstGeom prst="rect">
                <a:avLst/>
              </a:prstGeom>
              <a:blipFill>
                <a:blip r:embed="rId3"/>
                <a:stretch>
                  <a:fillRect/>
                </a:stretch>
              </a:blipFill>
              <a:ln w="38100">
                <a:solidFill>
                  <a:schemeClr val="tx1"/>
                </a:solidFill>
              </a:ln>
            </p:spPr>
            <p:txBody>
              <a:bodyPr/>
              <a:lstStyle/>
              <a:p>
                <a:r>
                  <a:rPr lang="es-AR">
                    <a:noFill/>
                  </a:rPr>
                  <a:t> </a:t>
                </a:r>
              </a:p>
            </p:txBody>
          </p:sp>
        </mc:Fallback>
      </mc:AlternateContent>
      <p:sp>
        <p:nvSpPr>
          <p:cNvPr id="13" name="CuadroTexto 12">
            <a:extLst>
              <a:ext uri="{FF2B5EF4-FFF2-40B4-BE49-F238E27FC236}">
                <a16:creationId xmlns:a16="http://schemas.microsoft.com/office/drawing/2014/main" id="{61B3A970-5C10-E52D-6B24-0B0375E3718A}"/>
              </a:ext>
            </a:extLst>
          </p:cNvPr>
          <p:cNvSpPr txBox="1"/>
          <p:nvPr/>
        </p:nvSpPr>
        <p:spPr>
          <a:xfrm>
            <a:off x="338949" y="1029005"/>
            <a:ext cx="6288559" cy="461665"/>
          </a:xfrm>
          <a:prstGeom prst="rect">
            <a:avLst/>
          </a:prstGeom>
          <a:noFill/>
        </p:spPr>
        <p:txBody>
          <a:bodyPr wrap="square" rtlCol="0">
            <a:spAutoFit/>
          </a:bodyPr>
          <a:lstStyle/>
          <a:p>
            <a:r>
              <a:rPr lang="es-CL" sz="2400" b="1" dirty="0"/>
              <a:t>Ecuación universal de gasto para orificio libre </a:t>
            </a: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1224B7C3-3482-49AD-4AC4-16B9E2E3F8FC}"/>
                  </a:ext>
                </a:extLst>
              </p:cNvPr>
              <p:cNvSpPr txBox="1"/>
              <p:nvPr/>
            </p:nvSpPr>
            <p:spPr>
              <a:xfrm>
                <a:off x="4839706" y="1732416"/>
                <a:ext cx="1975865" cy="461665"/>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s-CL" sz="2400" i="1">
                          <a:highlight>
                            <a:srgbClr val="FFFF00"/>
                          </a:highlight>
                          <a:latin typeface="Cambria Math" panose="02040503050406030204" pitchFamily="18" charset="0"/>
                          <a:ea typeface="Cambria Math" panose="02040503050406030204" pitchFamily="18" charset="0"/>
                        </a:rPr>
                        <m:t>𝑚</m:t>
                      </m:r>
                      <m:r>
                        <a:rPr lang="es-CL" sz="2400" i="1">
                          <a:highlight>
                            <a:srgbClr val="FFFF00"/>
                          </a:highlight>
                          <a:latin typeface="Cambria Math" panose="02040503050406030204" pitchFamily="18" charset="0"/>
                          <a:ea typeface="Cambria Math" panose="02040503050406030204" pitchFamily="18" charset="0"/>
                        </a:rPr>
                        <m:t>=</m:t>
                      </m:r>
                      <m:r>
                        <a:rPr lang="es-CL" sz="2400" i="1">
                          <a:highlight>
                            <a:srgbClr val="FFFF00"/>
                          </a:highlight>
                          <a:latin typeface="Cambria Math" panose="02040503050406030204" pitchFamily="18" charset="0"/>
                          <a:ea typeface="Cambria Math" panose="02040503050406030204" pitchFamily="18" charset="0"/>
                        </a:rPr>
                        <m:t>𝜇</m:t>
                      </m:r>
                      <m:r>
                        <a:rPr lang="es-CL" sz="2400" i="1">
                          <a:highlight>
                            <a:srgbClr val="FFFF00"/>
                          </a:highlight>
                          <a:latin typeface="Cambria Math" panose="02040503050406030204" pitchFamily="18" charset="0"/>
                          <a:ea typeface="Cambria Math" panose="02040503050406030204" pitchFamily="18" charset="0"/>
                        </a:rPr>
                        <m:t> </m:t>
                      </m:r>
                      <m:r>
                        <a:rPr lang="es-CL" sz="2400" i="1">
                          <a:highlight>
                            <a:srgbClr val="FFFF00"/>
                          </a:highlight>
                          <a:latin typeface="Cambria Math" panose="02040503050406030204" pitchFamily="18" charset="0"/>
                          <a:ea typeface="Cambria Math" panose="02040503050406030204" pitchFamily="18" charset="0"/>
                        </a:rPr>
                        <m:t>𝜑</m:t>
                      </m:r>
                    </m:oMath>
                  </m:oMathPara>
                </a14:m>
                <a:endParaRPr lang="es-CL" sz="2400" dirty="0"/>
              </a:p>
            </p:txBody>
          </p:sp>
        </mc:Choice>
        <mc:Fallback xmlns="">
          <p:sp>
            <p:nvSpPr>
              <p:cNvPr id="15" name="CuadroTexto 14">
                <a:extLst>
                  <a:ext uri="{FF2B5EF4-FFF2-40B4-BE49-F238E27FC236}">
                    <a16:creationId xmlns:a16="http://schemas.microsoft.com/office/drawing/2014/main" id="{1224B7C3-3482-49AD-4AC4-16B9E2E3F8FC}"/>
                  </a:ext>
                </a:extLst>
              </p:cNvPr>
              <p:cNvSpPr txBox="1">
                <a:spLocks noRot="1" noChangeAspect="1" noMove="1" noResize="1" noEditPoints="1" noAdjustHandles="1" noChangeArrowheads="1" noChangeShapeType="1" noTextEdit="1"/>
              </p:cNvSpPr>
              <p:nvPr/>
            </p:nvSpPr>
            <p:spPr>
              <a:xfrm>
                <a:off x="4839706" y="1732416"/>
                <a:ext cx="1975865" cy="461665"/>
              </a:xfrm>
              <a:prstGeom prst="rect">
                <a:avLst/>
              </a:prstGeom>
              <a:blipFill>
                <a:blip r:embed="rId4"/>
                <a:stretch>
                  <a:fillRect b="-10526"/>
                </a:stretch>
              </a:blipFill>
            </p:spPr>
            <p:txBody>
              <a:bodyPr/>
              <a:lstStyle/>
              <a:p>
                <a:r>
                  <a:rPr lang="es-AR">
                    <a:noFill/>
                  </a:rPr>
                  <a:t> </a:t>
                </a:r>
              </a:p>
            </p:txBody>
          </p:sp>
        </mc:Fallback>
      </mc:AlternateContent>
      <p:sp>
        <p:nvSpPr>
          <p:cNvPr id="16" name="CuadroTexto 15">
            <a:extLst>
              <a:ext uri="{FF2B5EF4-FFF2-40B4-BE49-F238E27FC236}">
                <a16:creationId xmlns:a16="http://schemas.microsoft.com/office/drawing/2014/main" id="{6884E748-D4DD-8A87-B4E0-DBE00B69CEB6}"/>
              </a:ext>
            </a:extLst>
          </p:cNvPr>
          <p:cNvSpPr txBox="1"/>
          <p:nvPr/>
        </p:nvSpPr>
        <p:spPr>
          <a:xfrm>
            <a:off x="1769131" y="3135855"/>
            <a:ext cx="4543182" cy="584775"/>
          </a:xfrm>
          <a:prstGeom prst="rect">
            <a:avLst/>
          </a:prstGeom>
          <a:noFill/>
        </p:spPr>
        <p:txBody>
          <a:bodyPr wrap="square" rtlCol="0">
            <a:spAutoFit/>
          </a:bodyPr>
          <a:lstStyle/>
          <a:p>
            <a:r>
              <a:rPr lang="es-CL" sz="3200" dirty="0"/>
              <a:t>m coeficiente  de gasto</a:t>
            </a:r>
          </a:p>
        </p:txBody>
      </p:sp>
      <p:pic>
        <p:nvPicPr>
          <p:cNvPr id="25" name="Imagen 24">
            <a:extLst>
              <a:ext uri="{FF2B5EF4-FFF2-40B4-BE49-F238E27FC236}">
                <a16:creationId xmlns:a16="http://schemas.microsoft.com/office/drawing/2014/main" id="{5C8B7179-1423-DDFF-B65A-9185C394EFE5}"/>
              </a:ext>
            </a:extLst>
          </p:cNvPr>
          <p:cNvPicPr>
            <a:picLocks noChangeAspect="1"/>
          </p:cNvPicPr>
          <p:nvPr/>
        </p:nvPicPr>
        <p:blipFill>
          <a:blip r:embed="rId5"/>
          <a:stretch>
            <a:fillRect/>
          </a:stretch>
        </p:blipFill>
        <p:spPr>
          <a:xfrm>
            <a:off x="7352295" y="592890"/>
            <a:ext cx="3592068" cy="2465832"/>
          </a:xfrm>
          <a:prstGeom prst="rect">
            <a:avLst/>
          </a:prstGeom>
        </p:spPr>
      </p:pic>
      <p:sp>
        <p:nvSpPr>
          <p:cNvPr id="17" name="CuadroTexto 16">
            <a:extLst>
              <a:ext uri="{FF2B5EF4-FFF2-40B4-BE49-F238E27FC236}">
                <a16:creationId xmlns:a16="http://schemas.microsoft.com/office/drawing/2014/main" id="{1CC9F2BA-06C9-6946-9D45-11EB92CD52B9}"/>
              </a:ext>
            </a:extLst>
          </p:cNvPr>
          <p:cNvSpPr txBox="1"/>
          <p:nvPr/>
        </p:nvSpPr>
        <p:spPr>
          <a:xfrm>
            <a:off x="1819136" y="2568208"/>
            <a:ext cx="3006080" cy="461665"/>
          </a:xfrm>
          <a:prstGeom prst="rect">
            <a:avLst/>
          </a:prstGeom>
          <a:noFill/>
        </p:spPr>
        <p:txBody>
          <a:bodyPr wrap="square" rtlCol="0">
            <a:spAutoFit/>
          </a:bodyPr>
          <a:lstStyle/>
          <a:p>
            <a:r>
              <a:rPr lang="es-CL" sz="2400" dirty="0"/>
              <a:t>h es la carga hidráulica</a:t>
            </a:r>
          </a:p>
        </p:txBody>
      </p:sp>
      <p:sp>
        <p:nvSpPr>
          <p:cNvPr id="29" name="CuadroTexto 28">
            <a:extLst>
              <a:ext uri="{FF2B5EF4-FFF2-40B4-BE49-F238E27FC236}">
                <a16:creationId xmlns:a16="http://schemas.microsoft.com/office/drawing/2014/main" id="{EFA718FD-2EEB-AA1B-B814-04D50D341DD8}"/>
              </a:ext>
            </a:extLst>
          </p:cNvPr>
          <p:cNvSpPr txBox="1"/>
          <p:nvPr/>
        </p:nvSpPr>
        <p:spPr>
          <a:xfrm>
            <a:off x="-321903" y="-12992"/>
            <a:ext cx="8434127" cy="584775"/>
          </a:xfrm>
          <a:prstGeom prst="rect">
            <a:avLst/>
          </a:prstGeom>
          <a:noFill/>
        </p:spPr>
        <p:txBody>
          <a:bodyPr wrap="square">
            <a:spAutoFit/>
          </a:bodyPr>
          <a:lstStyle/>
          <a:p>
            <a:pPr algn="ctr"/>
            <a:r>
              <a:rPr lang="es-CL" sz="3200" b="1" dirty="0">
                <a:solidFill>
                  <a:srgbClr val="0070C0"/>
                </a:solidFill>
              </a:rPr>
              <a:t>Clasificación de acuerdo a la carga hidráulica</a:t>
            </a:r>
            <a:endParaRPr lang="es-ES" sz="3200" b="1" dirty="0">
              <a:solidFill>
                <a:srgbClr val="0070C0"/>
              </a:solidFill>
            </a:endParaRPr>
          </a:p>
        </p:txBody>
      </p:sp>
      <p:pic>
        <p:nvPicPr>
          <p:cNvPr id="30" name="Imagen 29">
            <a:extLst>
              <a:ext uri="{FF2B5EF4-FFF2-40B4-BE49-F238E27FC236}">
                <a16:creationId xmlns:a16="http://schemas.microsoft.com/office/drawing/2014/main" id="{3103772D-0D9A-FC59-089B-1DA28A1064B2}"/>
              </a:ext>
            </a:extLst>
          </p:cNvPr>
          <p:cNvPicPr>
            <a:picLocks noChangeAspect="1"/>
          </p:cNvPicPr>
          <p:nvPr/>
        </p:nvPicPr>
        <p:blipFill>
          <a:blip r:embed="rId6"/>
          <a:stretch>
            <a:fillRect/>
          </a:stretch>
        </p:blipFill>
        <p:spPr>
          <a:xfrm>
            <a:off x="7145031" y="3035815"/>
            <a:ext cx="3799332" cy="3221736"/>
          </a:xfrm>
          <a:prstGeom prst="rect">
            <a:avLst/>
          </a:prstGeom>
        </p:spPr>
      </p:pic>
      <p:sp>
        <p:nvSpPr>
          <p:cNvPr id="32" name="CuadroTexto 31">
            <a:extLst>
              <a:ext uri="{FF2B5EF4-FFF2-40B4-BE49-F238E27FC236}">
                <a16:creationId xmlns:a16="http://schemas.microsoft.com/office/drawing/2014/main" id="{33CD5C77-B8F8-E9C3-A925-B0FE6E918F8C}"/>
              </a:ext>
            </a:extLst>
          </p:cNvPr>
          <p:cNvSpPr txBox="1"/>
          <p:nvPr/>
        </p:nvSpPr>
        <p:spPr>
          <a:xfrm>
            <a:off x="369017" y="4048684"/>
            <a:ext cx="6858107" cy="461665"/>
          </a:xfrm>
          <a:prstGeom prst="rect">
            <a:avLst/>
          </a:prstGeom>
          <a:noFill/>
        </p:spPr>
        <p:txBody>
          <a:bodyPr wrap="square">
            <a:spAutoFit/>
          </a:bodyPr>
          <a:lstStyle/>
          <a:p>
            <a:r>
              <a:rPr lang="es-CL" sz="2400" b="1" dirty="0"/>
              <a:t>Ecuación universal de gasto para orificio sumergido</a:t>
            </a:r>
          </a:p>
        </p:txBody>
      </p:sp>
      <mc:AlternateContent xmlns:mc="http://schemas.openxmlformats.org/markup-compatibility/2006" xmlns:a14="http://schemas.microsoft.com/office/drawing/2010/main">
        <mc:Choice Requires="a14">
          <p:sp>
            <p:nvSpPr>
              <p:cNvPr id="33" name="CuadroTexto 32">
                <a:extLst>
                  <a:ext uri="{FF2B5EF4-FFF2-40B4-BE49-F238E27FC236}">
                    <a16:creationId xmlns:a16="http://schemas.microsoft.com/office/drawing/2014/main" id="{6239ABBB-56D1-2F1C-0B22-87E27E0ED2B7}"/>
                  </a:ext>
                </a:extLst>
              </p:cNvPr>
              <p:cNvSpPr txBox="1"/>
              <p:nvPr/>
            </p:nvSpPr>
            <p:spPr>
              <a:xfrm>
                <a:off x="1487488" y="4677860"/>
                <a:ext cx="2808312" cy="539571"/>
              </a:xfrm>
              <a:prstGeom prst="rect">
                <a:avLst/>
              </a:prstGeom>
              <a:solidFill>
                <a:srgbClr val="FFFF00"/>
              </a:solidFill>
              <a:ln w="381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L" sz="2400" i="1">
                              <a:highlight>
                                <a:srgbClr val="FFFF00"/>
                              </a:highlight>
                              <a:latin typeface="Cambria Math" panose="02040503050406030204" pitchFamily="18" charset="0"/>
                            </a:rPr>
                          </m:ctrlPr>
                        </m:sSubPr>
                        <m:e>
                          <m:r>
                            <a:rPr lang="es-CL" sz="2400" i="1">
                              <a:highlight>
                                <a:srgbClr val="FFFF00"/>
                              </a:highlight>
                              <a:latin typeface="Cambria Math" panose="02040503050406030204" pitchFamily="18" charset="0"/>
                            </a:rPr>
                            <m:t>𝑄</m:t>
                          </m:r>
                        </m:e>
                        <m:sub>
                          <m:r>
                            <a:rPr lang="es-CL" sz="2400" i="1">
                              <a:highlight>
                                <a:srgbClr val="FFFF00"/>
                              </a:highlight>
                              <a:latin typeface="Cambria Math" panose="02040503050406030204" pitchFamily="18" charset="0"/>
                            </a:rPr>
                            <m:t>𝑠</m:t>
                          </m:r>
                        </m:sub>
                      </m:sSub>
                      <m:r>
                        <a:rPr lang="es-CL" sz="2400" i="1">
                          <a:highlight>
                            <a:srgbClr val="FFFF00"/>
                          </a:highlight>
                          <a:latin typeface="Cambria Math" panose="02040503050406030204" pitchFamily="18" charset="0"/>
                        </a:rPr>
                        <m:t>=</m:t>
                      </m:r>
                      <m:sSub>
                        <m:sSubPr>
                          <m:ctrlPr>
                            <a:rPr lang="es-CL" sz="2400" i="1">
                              <a:highlight>
                                <a:srgbClr val="FFFF00"/>
                              </a:highlight>
                              <a:latin typeface="Cambria Math" panose="02040503050406030204" pitchFamily="18" charset="0"/>
                            </a:rPr>
                          </m:ctrlPr>
                        </m:sSubPr>
                        <m:e>
                          <m:r>
                            <a:rPr lang="es-CL" sz="2400" i="1">
                              <a:highlight>
                                <a:srgbClr val="FFFF00"/>
                              </a:highlight>
                              <a:latin typeface="Cambria Math" panose="02040503050406030204" pitchFamily="18" charset="0"/>
                              <a:ea typeface="Cambria Math" panose="02040503050406030204" pitchFamily="18" charset="0"/>
                            </a:rPr>
                            <m:t>𝜔</m:t>
                          </m:r>
                        </m:e>
                        <m:sub>
                          <m:r>
                            <a:rPr lang="es-CL" sz="2400" i="1">
                              <a:highlight>
                                <a:srgbClr val="FFFF00"/>
                              </a:highlight>
                              <a:latin typeface="Cambria Math" panose="02040503050406030204" pitchFamily="18" charset="0"/>
                            </a:rPr>
                            <m:t>𝑂</m:t>
                          </m:r>
                        </m:sub>
                      </m:sSub>
                      <m:r>
                        <a:rPr lang="es-CL" sz="2400" i="1">
                          <a:highlight>
                            <a:srgbClr val="FFFF00"/>
                          </a:highlight>
                          <a:latin typeface="Cambria Math" panose="02040503050406030204" pitchFamily="18" charset="0"/>
                        </a:rPr>
                        <m:t> </m:t>
                      </m:r>
                      <m:r>
                        <a:rPr lang="es-CL" sz="2400" i="1">
                          <a:highlight>
                            <a:srgbClr val="FFFF00"/>
                          </a:highlight>
                          <a:latin typeface="Cambria Math" panose="02040503050406030204" pitchFamily="18" charset="0"/>
                          <a:ea typeface="Cambria Math" panose="02040503050406030204" pitchFamily="18" charset="0"/>
                        </a:rPr>
                        <m:t>𝑚</m:t>
                      </m:r>
                      <m:rad>
                        <m:radPr>
                          <m:degHide m:val="on"/>
                          <m:ctrlPr>
                            <a:rPr lang="es-CL" sz="2400" i="1">
                              <a:highlight>
                                <a:srgbClr val="FFFF00"/>
                              </a:highlight>
                              <a:latin typeface="Cambria Math" panose="02040503050406030204" pitchFamily="18" charset="0"/>
                              <a:ea typeface="Cambria Math" panose="02040503050406030204" pitchFamily="18" charset="0"/>
                            </a:rPr>
                          </m:ctrlPr>
                        </m:radPr>
                        <m:deg/>
                        <m:e>
                          <m:r>
                            <a:rPr lang="es-CL" sz="2400" i="1">
                              <a:highlight>
                                <a:srgbClr val="FFFF00"/>
                              </a:highlight>
                              <a:latin typeface="Cambria Math" panose="02040503050406030204" pitchFamily="18" charset="0"/>
                              <a:ea typeface="Cambria Math" panose="02040503050406030204" pitchFamily="18" charset="0"/>
                            </a:rPr>
                            <m:t>2</m:t>
                          </m:r>
                          <m:r>
                            <a:rPr lang="es-CL" sz="2400" i="1">
                              <a:highlight>
                                <a:srgbClr val="FFFF00"/>
                              </a:highlight>
                              <a:latin typeface="Cambria Math" panose="02040503050406030204" pitchFamily="18" charset="0"/>
                              <a:ea typeface="Cambria Math" panose="02040503050406030204" pitchFamily="18" charset="0"/>
                            </a:rPr>
                            <m:t>𝑔</m:t>
                          </m:r>
                          <m:r>
                            <a:rPr lang="es-CL" sz="2400" i="1">
                              <a:highlight>
                                <a:srgbClr val="FFFF00"/>
                              </a:highlight>
                              <a:latin typeface="Cambria Math" panose="02040503050406030204" pitchFamily="18" charset="0"/>
                              <a:ea typeface="Cambria Math" panose="02040503050406030204" pitchFamily="18" charset="0"/>
                            </a:rPr>
                            <m:t> ∆</m:t>
                          </m:r>
                          <m:r>
                            <a:rPr lang="es-CL" sz="2400" i="1">
                              <a:highlight>
                                <a:srgbClr val="FFFF00"/>
                              </a:highlight>
                              <a:latin typeface="Cambria Math" panose="02040503050406030204" pitchFamily="18" charset="0"/>
                              <a:ea typeface="Cambria Math" panose="02040503050406030204" pitchFamily="18" charset="0"/>
                            </a:rPr>
                            <m:t>h</m:t>
                          </m:r>
                        </m:e>
                      </m:rad>
                    </m:oMath>
                  </m:oMathPara>
                </a14:m>
                <a:endParaRPr lang="es-CL" sz="2400" dirty="0"/>
              </a:p>
            </p:txBody>
          </p:sp>
        </mc:Choice>
        <mc:Fallback xmlns="">
          <p:sp>
            <p:nvSpPr>
              <p:cNvPr id="33" name="CuadroTexto 32">
                <a:extLst>
                  <a:ext uri="{FF2B5EF4-FFF2-40B4-BE49-F238E27FC236}">
                    <a16:creationId xmlns:a16="http://schemas.microsoft.com/office/drawing/2014/main" id="{6239ABBB-56D1-2F1C-0B22-87E27E0ED2B7}"/>
                  </a:ext>
                </a:extLst>
              </p:cNvPr>
              <p:cNvSpPr txBox="1">
                <a:spLocks noRot="1" noChangeAspect="1" noMove="1" noResize="1" noEditPoints="1" noAdjustHandles="1" noChangeArrowheads="1" noChangeShapeType="1" noTextEdit="1"/>
              </p:cNvSpPr>
              <p:nvPr/>
            </p:nvSpPr>
            <p:spPr>
              <a:xfrm>
                <a:off x="1487488" y="4677860"/>
                <a:ext cx="2808312" cy="539571"/>
              </a:xfrm>
              <a:prstGeom prst="rect">
                <a:avLst/>
              </a:prstGeom>
              <a:blipFill>
                <a:blip r:embed="rId7"/>
                <a:stretch>
                  <a:fillRect/>
                </a:stretch>
              </a:blipFill>
              <a:ln w="38100">
                <a:solidFill>
                  <a:schemeClr val="tx1"/>
                </a:solidFill>
              </a:ln>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1C158D75-A798-F230-AC87-0E0045D384CF}"/>
                  </a:ext>
                </a:extLst>
              </p:cNvPr>
              <p:cNvSpPr txBox="1"/>
              <p:nvPr/>
            </p:nvSpPr>
            <p:spPr>
              <a:xfrm>
                <a:off x="1487488" y="5587576"/>
                <a:ext cx="2808312" cy="461665"/>
              </a:xfrm>
              <a:prstGeom prst="rect">
                <a:avLst/>
              </a:prstGeom>
              <a:solidFill>
                <a:srgbClr val="FFFF00"/>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400" i="1">
                          <a:highlight>
                            <a:srgbClr val="FFFF00"/>
                          </a:highlight>
                          <a:latin typeface="Cambria Math" panose="02040503050406030204" pitchFamily="18" charset="0"/>
                          <a:ea typeface="Cambria Math" panose="02040503050406030204" pitchFamily="18" charset="0"/>
                        </a:rPr>
                        <m:t>∆</m:t>
                      </m:r>
                      <m:r>
                        <a:rPr lang="es-CL" sz="2400" i="1">
                          <a:highlight>
                            <a:srgbClr val="FFFF00"/>
                          </a:highlight>
                          <a:latin typeface="Cambria Math" panose="02040503050406030204" pitchFamily="18" charset="0"/>
                          <a:ea typeface="Cambria Math" panose="02040503050406030204" pitchFamily="18" charset="0"/>
                        </a:rPr>
                        <m:t>h</m:t>
                      </m:r>
                      <m:r>
                        <a:rPr lang="es-CL" sz="2400" i="1">
                          <a:highlight>
                            <a:srgbClr val="FFFF00"/>
                          </a:highlight>
                          <a:latin typeface="Cambria Math" panose="02040503050406030204" pitchFamily="18" charset="0"/>
                          <a:ea typeface="Cambria Math" panose="02040503050406030204" pitchFamily="18" charset="0"/>
                        </a:rPr>
                        <m:t>=</m:t>
                      </m:r>
                      <m:sSub>
                        <m:sSubPr>
                          <m:ctrlPr>
                            <a:rPr lang="es-CL" sz="2400" i="1">
                              <a:highlight>
                                <a:srgbClr val="FFFF00"/>
                              </a:highlight>
                              <a:latin typeface="Cambria Math" panose="02040503050406030204" pitchFamily="18" charset="0"/>
                              <a:ea typeface="Cambria Math" panose="02040503050406030204" pitchFamily="18" charset="0"/>
                            </a:rPr>
                          </m:ctrlPr>
                        </m:sSubPr>
                        <m:e>
                          <m:r>
                            <a:rPr lang="es-CL" sz="2400" i="1">
                              <a:highlight>
                                <a:srgbClr val="FFFF00"/>
                              </a:highlight>
                              <a:latin typeface="Cambria Math" panose="02040503050406030204" pitchFamily="18" charset="0"/>
                              <a:ea typeface="Cambria Math" panose="02040503050406030204" pitchFamily="18" charset="0"/>
                            </a:rPr>
                            <m:t>h</m:t>
                          </m:r>
                        </m:e>
                        <m:sub>
                          <m:r>
                            <a:rPr lang="es-CL" sz="2400" i="1">
                              <a:highlight>
                                <a:srgbClr val="FFFF00"/>
                              </a:highlight>
                              <a:latin typeface="Cambria Math" panose="02040503050406030204" pitchFamily="18" charset="0"/>
                              <a:ea typeface="Cambria Math" panose="02040503050406030204" pitchFamily="18" charset="0"/>
                            </a:rPr>
                            <m:t>1</m:t>
                          </m:r>
                        </m:sub>
                      </m:sSub>
                      <m:r>
                        <a:rPr lang="es-CL" sz="2400" i="1">
                          <a:highlight>
                            <a:srgbClr val="FFFF00"/>
                          </a:highlight>
                          <a:latin typeface="Cambria Math" panose="02040503050406030204" pitchFamily="18" charset="0"/>
                          <a:ea typeface="Cambria Math" panose="02040503050406030204" pitchFamily="18" charset="0"/>
                        </a:rPr>
                        <m:t>−</m:t>
                      </m:r>
                      <m:sSub>
                        <m:sSubPr>
                          <m:ctrlPr>
                            <a:rPr lang="es-CL" sz="2400" i="1">
                              <a:highlight>
                                <a:srgbClr val="FFFF00"/>
                              </a:highlight>
                              <a:latin typeface="Cambria Math" panose="02040503050406030204" pitchFamily="18" charset="0"/>
                              <a:ea typeface="Cambria Math" panose="02040503050406030204" pitchFamily="18" charset="0"/>
                            </a:rPr>
                          </m:ctrlPr>
                        </m:sSubPr>
                        <m:e>
                          <m:r>
                            <a:rPr lang="es-CL" sz="2400" i="1">
                              <a:highlight>
                                <a:srgbClr val="FFFF00"/>
                              </a:highlight>
                              <a:latin typeface="Cambria Math" panose="02040503050406030204" pitchFamily="18" charset="0"/>
                              <a:ea typeface="Cambria Math" panose="02040503050406030204" pitchFamily="18" charset="0"/>
                            </a:rPr>
                            <m:t>h</m:t>
                          </m:r>
                        </m:e>
                        <m:sub>
                          <m:r>
                            <a:rPr lang="es-CL" sz="2400" i="1">
                              <a:highlight>
                                <a:srgbClr val="FFFF00"/>
                              </a:highlight>
                              <a:latin typeface="Cambria Math" panose="02040503050406030204" pitchFamily="18" charset="0"/>
                              <a:ea typeface="Cambria Math" panose="02040503050406030204" pitchFamily="18" charset="0"/>
                            </a:rPr>
                            <m:t>2</m:t>
                          </m:r>
                        </m:sub>
                      </m:sSub>
                    </m:oMath>
                  </m:oMathPara>
                </a14:m>
                <a:endParaRPr lang="es-CL" sz="2400" dirty="0"/>
              </a:p>
            </p:txBody>
          </p:sp>
        </mc:Choice>
        <mc:Fallback xmlns="">
          <p:sp>
            <p:nvSpPr>
              <p:cNvPr id="34" name="CuadroTexto 33">
                <a:extLst>
                  <a:ext uri="{FF2B5EF4-FFF2-40B4-BE49-F238E27FC236}">
                    <a16:creationId xmlns:a16="http://schemas.microsoft.com/office/drawing/2014/main" id="{1C158D75-A798-F230-AC87-0E0045D384CF}"/>
                  </a:ext>
                </a:extLst>
              </p:cNvPr>
              <p:cNvSpPr txBox="1">
                <a:spLocks noRot="1" noChangeAspect="1" noMove="1" noResize="1" noEditPoints="1" noAdjustHandles="1" noChangeArrowheads="1" noChangeShapeType="1" noTextEdit="1"/>
              </p:cNvSpPr>
              <p:nvPr/>
            </p:nvSpPr>
            <p:spPr>
              <a:xfrm>
                <a:off x="1487488" y="5587576"/>
                <a:ext cx="2808312" cy="461665"/>
              </a:xfrm>
              <a:prstGeom prst="rect">
                <a:avLst/>
              </a:prstGeom>
              <a:blipFill>
                <a:blip r:embed="rId8"/>
                <a:stretch>
                  <a:fillRect b="-1333"/>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3BCE2AD7-69EE-5173-D03C-BB453F65DF18}"/>
                  </a:ext>
                </a:extLst>
              </p:cNvPr>
              <p:cNvSpPr txBox="1"/>
              <p:nvPr/>
            </p:nvSpPr>
            <p:spPr>
              <a:xfrm>
                <a:off x="5025149" y="4743342"/>
                <a:ext cx="1975865" cy="461665"/>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s-CL" sz="2400" i="1">
                          <a:highlight>
                            <a:srgbClr val="FFFF00"/>
                          </a:highlight>
                          <a:latin typeface="Cambria Math" panose="02040503050406030204" pitchFamily="18" charset="0"/>
                          <a:ea typeface="Cambria Math" panose="02040503050406030204" pitchFamily="18" charset="0"/>
                        </a:rPr>
                        <m:t>𝑚</m:t>
                      </m:r>
                      <m:r>
                        <a:rPr lang="es-CL" sz="2400" i="1">
                          <a:highlight>
                            <a:srgbClr val="FFFF00"/>
                          </a:highlight>
                          <a:latin typeface="Cambria Math" panose="02040503050406030204" pitchFamily="18" charset="0"/>
                          <a:ea typeface="Cambria Math" panose="02040503050406030204" pitchFamily="18" charset="0"/>
                        </a:rPr>
                        <m:t>=</m:t>
                      </m:r>
                      <m:r>
                        <a:rPr lang="es-CL" sz="2400" i="1">
                          <a:highlight>
                            <a:srgbClr val="FFFF00"/>
                          </a:highlight>
                          <a:latin typeface="Cambria Math" panose="02040503050406030204" pitchFamily="18" charset="0"/>
                          <a:ea typeface="Cambria Math" panose="02040503050406030204" pitchFamily="18" charset="0"/>
                        </a:rPr>
                        <m:t>𝜇</m:t>
                      </m:r>
                      <m:r>
                        <a:rPr lang="es-CL" sz="2400" i="1">
                          <a:highlight>
                            <a:srgbClr val="FFFF00"/>
                          </a:highlight>
                          <a:latin typeface="Cambria Math" panose="02040503050406030204" pitchFamily="18" charset="0"/>
                          <a:ea typeface="Cambria Math" panose="02040503050406030204" pitchFamily="18" charset="0"/>
                        </a:rPr>
                        <m:t> </m:t>
                      </m:r>
                      <m:r>
                        <a:rPr lang="es-CL" sz="2400" i="1">
                          <a:highlight>
                            <a:srgbClr val="FFFF00"/>
                          </a:highlight>
                          <a:latin typeface="Cambria Math" panose="02040503050406030204" pitchFamily="18" charset="0"/>
                          <a:ea typeface="Cambria Math" panose="02040503050406030204" pitchFamily="18" charset="0"/>
                        </a:rPr>
                        <m:t>𝜑</m:t>
                      </m:r>
                    </m:oMath>
                  </m:oMathPara>
                </a14:m>
                <a:endParaRPr lang="es-CL" sz="2400" dirty="0"/>
              </a:p>
            </p:txBody>
          </p:sp>
        </mc:Choice>
        <mc:Fallback xmlns="">
          <p:sp>
            <p:nvSpPr>
              <p:cNvPr id="35" name="CuadroTexto 34">
                <a:extLst>
                  <a:ext uri="{FF2B5EF4-FFF2-40B4-BE49-F238E27FC236}">
                    <a16:creationId xmlns:a16="http://schemas.microsoft.com/office/drawing/2014/main" id="{3BCE2AD7-69EE-5173-D03C-BB453F65DF18}"/>
                  </a:ext>
                </a:extLst>
              </p:cNvPr>
              <p:cNvSpPr txBox="1">
                <a:spLocks noRot="1" noChangeAspect="1" noMove="1" noResize="1" noEditPoints="1" noAdjustHandles="1" noChangeArrowheads="1" noChangeShapeType="1" noTextEdit="1"/>
              </p:cNvSpPr>
              <p:nvPr/>
            </p:nvSpPr>
            <p:spPr>
              <a:xfrm>
                <a:off x="5025149" y="4743342"/>
                <a:ext cx="1975865" cy="461665"/>
              </a:xfrm>
              <a:prstGeom prst="rect">
                <a:avLst/>
              </a:prstGeom>
              <a:blipFill>
                <a:blip r:embed="rId9"/>
                <a:stretch>
                  <a:fillRect b="-10526"/>
                </a:stretch>
              </a:blipFill>
            </p:spPr>
            <p:txBody>
              <a:bodyPr/>
              <a:lstStyle/>
              <a:p>
                <a:r>
                  <a:rPr lang="es-AR">
                    <a:noFill/>
                  </a:rPr>
                  <a:t> </a:t>
                </a:r>
              </a:p>
            </p:txBody>
          </p:sp>
        </mc:Fallback>
      </mc:AlternateContent>
      <p:sp>
        <p:nvSpPr>
          <p:cNvPr id="36" name="CuadroTexto 35">
            <a:extLst>
              <a:ext uri="{FF2B5EF4-FFF2-40B4-BE49-F238E27FC236}">
                <a16:creationId xmlns:a16="http://schemas.microsoft.com/office/drawing/2014/main" id="{0A8FC72D-B693-5237-AE27-F2DB3E1F8F40}"/>
              </a:ext>
            </a:extLst>
          </p:cNvPr>
          <p:cNvSpPr txBox="1"/>
          <p:nvPr/>
        </p:nvSpPr>
        <p:spPr>
          <a:xfrm>
            <a:off x="1246678" y="6188553"/>
            <a:ext cx="3549327" cy="461665"/>
          </a:xfrm>
          <a:prstGeom prst="rect">
            <a:avLst/>
          </a:prstGeom>
          <a:noFill/>
        </p:spPr>
        <p:txBody>
          <a:bodyPr wrap="square" rtlCol="0">
            <a:spAutoFit/>
          </a:bodyPr>
          <a:lstStyle/>
          <a:p>
            <a:r>
              <a:rPr lang="es-CL" sz="2400" dirty="0"/>
              <a:t>∆h es la carga hidráulica</a:t>
            </a:r>
          </a:p>
        </p:txBody>
      </p:sp>
      <p:sp>
        <p:nvSpPr>
          <p:cNvPr id="2" name="CuadroTexto 1">
            <a:extLst>
              <a:ext uri="{FF2B5EF4-FFF2-40B4-BE49-F238E27FC236}">
                <a16:creationId xmlns:a16="http://schemas.microsoft.com/office/drawing/2014/main" id="{E1BB5196-20B3-7A4D-BCE6-711626DBE2D4}"/>
              </a:ext>
            </a:extLst>
          </p:cNvPr>
          <p:cNvSpPr txBox="1"/>
          <p:nvPr/>
        </p:nvSpPr>
        <p:spPr>
          <a:xfrm>
            <a:off x="9493348" y="622941"/>
            <a:ext cx="2359703" cy="830997"/>
          </a:xfrm>
          <a:prstGeom prst="rect">
            <a:avLst/>
          </a:prstGeom>
          <a:noFill/>
        </p:spPr>
        <p:txBody>
          <a:bodyPr wrap="square" rtlCol="0">
            <a:spAutoFit/>
          </a:bodyPr>
          <a:lstStyle/>
          <a:p>
            <a:r>
              <a:rPr lang="es-CL" sz="2400" dirty="0"/>
              <a:t>El chorro sale a Patm</a:t>
            </a:r>
          </a:p>
        </p:txBody>
      </p:sp>
      <p:sp>
        <p:nvSpPr>
          <p:cNvPr id="3" name="CuadroTexto 2">
            <a:extLst>
              <a:ext uri="{FF2B5EF4-FFF2-40B4-BE49-F238E27FC236}">
                <a16:creationId xmlns:a16="http://schemas.microsoft.com/office/drawing/2014/main" id="{F6E2CE79-A32D-2093-E358-CEFC8398B0F4}"/>
              </a:ext>
            </a:extLst>
          </p:cNvPr>
          <p:cNvSpPr txBox="1"/>
          <p:nvPr/>
        </p:nvSpPr>
        <p:spPr>
          <a:xfrm>
            <a:off x="8112224" y="6135119"/>
            <a:ext cx="3402687" cy="461665"/>
          </a:xfrm>
          <a:prstGeom prst="rect">
            <a:avLst/>
          </a:prstGeom>
          <a:noFill/>
        </p:spPr>
        <p:txBody>
          <a:bodyPr wrap="square" rtlCol="0">
            <a:spAutoFit/>
          </a:bodyPr>
          <a:lstStyle/>
          <a:p>
            <a:r>
              <a:rPr lang="es-CL" sz="2400" dirty="0"/>
              <a:t>El chorro sale a p&gt;Patm</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49B2D093-E583-5BBB-9126-5BEBDD1F476D}"/>
                  </a:ext>
                </a:extLst>
              </p:cNvPr>
              <p:cNvSpPr txBox="1"/>
              <p:nvPr/>
            </p:nvSpPr>
            <p:spPr>
              <a:xfrm>
                <a:off x="5355629" y="5613551"/>
                <a:ext cx="956684" cy="430887"/>
              </a:xfrm>
              <a:prstGeom prst="rect">
                <a:avLst/>
              </a:prstGeom>
              <a:noFill/>
            </p:spPr>
            <p:txBody>
              <a:bodyPr wrap="square">
                <a:spAutoFit/>
              </a:bodyPr>
              <a:lstStyle/>
              <a:p>
                <a14:m>
                  <m:oMath xmlns:m="http://schemas.openxmlformats.org/officeDocument/2006/math">
                    <m:r>
                      <a:rPr lang="es-CL" sz="2200" i="1" smtClean="0">
                        <a:latin typeface="Cambria Math" panose="02040503050406030204" pitchFamily="18" charset="0"/>
                        <a:ea typeface="Cambria Math" panose="02040503050406030204" pitchFamily="18" charset="0"/>
                      </a:rPr>
                      <m:t>𝜑</m:t>
                    </m:r>
                  </m:oMath>
                </a14:m>
                <a:r>
                  <a:rPr lang="es-AR" sz="2200" dirty="0"/>
                  <a:t> = 1</a:t>
                </a:r>
              </a:p>
            </p:txBody>
          </p:sp>
        </mc:Choice>
        <mc:Fallback xmlns="">
          <p:sp>
            <p:nvSpPr>
              <p:cNvPr id="5" name="CuadroTexto 4">
                <a:extLst>
                  <a:ext uri="{FF2B5EF4-FFF2-40B4-BE49-F238E27FC236}">
                    <a16:creationId xmlns:a16="http://schemas.microsoft.com/office/drawing/2014/main" id="{49B2D093-E583-5BBB-9126-5BEBDD1F476D}"/>
                  </a:ext>
                </a:extLst>
              </p:cNvPr>
              <p:cNvSpPr txBox="1">
                <a:spLocks noRot="1" noChangeAspect="1" noMove="1" noResize="1" noEditPoints="1" noAdjustHandles="1" noChangeArrowheads="1" noChangeShapeType="1" noTextEdit="1"/>
              </p:cNvSpPr>
              <p:nvPr/>
            </p:nvSpPr>
            <p:spPr>
              <a:xfrm>
                <a:off x="5355629" y="5613551"/>
                <a:ext cx="956684" cy="430887"/>
              </a:xfrm>
              <a:prstGeom prst="rect">
                <a:avLst/>
              </a:prstGeom>
              <a:blipFill>
                <a:blip r:embed="rId10"/>
                <a:stretch>
                  <a:fillRect l="-1282" t="-9859" b="-26761"/>
                </a:stretch>
              </a:blipFill>
            </p:spPr>
            <p:txBody>
              <a:bodyPr/>
              <a:lstStyle/>
              <a:p>
                <a:r>
                  <a:rPr lang="es-AR">
                    <a:noFill/>
                  </a:rPr>
                  <a:t> </a:t>
                </a:r>
              </a:p>
            </p:txBody>
          </p:sp>
        </mc:Fallback>
      </mc:AlternateContent>
    </p:spTree>
    <p:extLst>
      <p:ext uri="{BB962C8B-B14F-4D97-AF65-F5344CB8AC3E}">
        <p14:creationId xmlns:p14="http://schemas.microsoft.com/office/powerpoint/2010/main" val="192660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animBg="1"/>
      <p:bldP spid="16" grpId="0"/>
      <p:bldP spid="17" grpId="0"/>
      <p:bldP spid="32" grpId="0"/>
      <p:bldP spid="33" grpId="0" animBg="1"/>
      <p:bldP spid="34" grpId="0" animBg="1"/>
      <p:bldP spid="35" grpId="0" animBg="1"/>
      <p:bldP spid="36" grpId="0"/>
      <p:bldP spid="2" grpId="0"/>
      <p:bldP spid="3"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2">
            <a:extLst>
              <a:ext uri="{FF2B5EF4-FFF2-40B4-BE49-F238E27FC236}">
                <a16:creationId xmlns:a16="http://schemas.microsoft.com/office/drawing/2014/main" id="{42185FF4-B5F1-6821-B2B7-32FEAD5E2CE5}"/>
              </a:ext>
            </a:extLst>
          </p:cNvPr>
          <p:cNvSpPr>
            <a:spLocks noChangeArrowheads="1"/>
          </p:cNvSpPr>
          <p:nvPr/>
        </p:nvSpPr>
        <p:spPr bwMode="auto">
          <a:xfrm>
            <a:off x="263352" y="116632"/>
            <a:ext cx="32596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 altLang="es-AR" sz="2400" b="1" dirty="0">
                <a:solidFill>
                  <a:srgbClr val="3333CC"/>
                </a:solidFill>
              </a:rPr>
              <a:t>PERDIDAS EN VÁLVULAS</a:t>
            </a:r>
            <a:endParaRPr lang="es-ES" altLang="es-AR" dirty="0"/>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5A242EE4-CE34-A134-5A32-5322F1950AA7}"/>
                  </a:ext>
                </a:extLst>
              </p:cNvPr>
              <p:cNvSpPr txBox="1"/>
              <p:nvPr/>
            </p:nvSpPr>
            <p:spPr>
              <a:xfrm>
                <a:off x="263352" y="620688"/>
                <a:ext cx="11413202" cy="769441"/>
              </a:xfrm>
              <a:prstGeom prst="rect">
                <a:avLst/>
              </a:prstGeom>
              <a:noFill/>
            </p:spPr>
            <p:txBody>
              <a:bodyPr wrap="square">
                <a:spAutoFit/>
              </a:bodyPr>
              <a:lstStyle/>
              <a:p>
                <a:pPr algn="just"/>
                <a:r>
                  <a:rPr lang="es-ES" sz="2200" dirty="0">
                    <a:latin typeface="Calibri" panose="020F0502020204030204" pitchFamily="34" charset="0"/>
                    <a:cs typeface="Calibri" panose="020F0502020204030204" pitchFamily="34" charset="0"/>
                  </a:rPr>
                  <a:t>Dependiendo del tipo de válvula cada fabricante entrega tablas donde se pueden encontrar los valores de </a:t>
                </a:r>
                <a14:m>
                  <m:oMath xmlns:m="http://schemas.openxmlformats.org/officeDocument/2006/math">
                    <m:r>
                      <a:rPr lang="es-ES" sz="2200" i="1" smtClean="0">
                        <a:latin typeface="Cambria Math" panose="02040503050406030204" pitchFamily="18" charset="0"/>
                        <a:ea typeface="Cambria Math" panose="02040503050406030204" pitchFamily="18" charset="0"/>
                        <a:cs typeface="Calibri" panose="020F0502020204030204" pitchFamily="34" charset="0"/>
                      </a:rPr>
                      <m:t>𝜆</m:t>
                    </m:r>
                  </m:oMath>
                </a14:m>
                <a:endParaRPr lang="es-AR" sz="2200" dirty="0">
                  <a:latin typeface="Calibri" panose="020F0502020204030204" pitchFamily="34" charset="0"/>
                  <a:cs typeface="Calibri" panose="020F0502020204030204" pitchFamily="34" charset="0"/>
                </a:endParaRPr>
              </a:p>
            </p:txBody>
          </p:sp>
        </mc:Choice>
        <mc:Fallback xmlns="">
          <p:sp>
            <p:nvSpPr>
              <p:cNvPr id="5" name="CuadroTexto 4">
                <a:extLst>
                  <a:ext uri="{FF2B5EF4-FFF2-40B4-BE49-F238E27FC236}">
                    <a16:creationId xmlns:a16="http://schemas.microsoft.com/office/drawing/2014/main" id="{5A242EE4-CE34-A134-5A32-5322F1950AA7}"/>
                  </a:ext>
                </a:extLst>
              </p:cNvPr>
              <p:cNvSpPr txBox="1">
                <a:spLocks noRot="1" noChangeAspect="1" noMove="1" noResize="1" noEditPoints="1" noAdjustHandles="1" noChangeArrowheads="1" noChangeShapeType="1" noTextEdit="1"/>
              </p:cNvSpPr>
              <p:nvPr/>
            </p:nvSpPr>
            <p:spPr>
              <a:xfrm>
                <a:off x="263352" y="620688"/>
                <a:ext cx="11413202" cy="769441"/>
              </a:xfrm>
              <a:prstGeom prst="rect">
                <a:avLst/>
              </a:prstGeom>
              <a:blipFill>
                <a:blip r:embed="rId2"/>
                <a:stretch>
                  <a:fillRect l="-694" t="-5556" r="-694" b="-15079"/>
                </a:stretch>
              </a:blipFill>
            </p:spPr>
            <p:txBody>
              <a:bodyPr/>
              <a:lstStyle/>
              <a:p>
                <a:r>
                  <a:rPr lang="es-AR">
                    <a:noFill/>
                  </a:rPr>
                  <a:t> </a:t>
                </a:r>
              </a:p>
            </p:txBody>
          </p:sp>
        </mc:Fallback>
      </mc:AlternateContent>
      <p:pic>
        <p:nvPicPr>
          <p:cNvPr id="7" name="Imagen 6">
            <a:extLst>
              <a:ext uri="{FF2B5EF4-FFF2-40B4-BE49-F238E27FC236}">
                <a16:creationId xmlns:a16="http://schemas.microsoft.com/office/drawing/2014/main" id="{0FB7D789-866D-5149-0AB9-097A5D9DFB4C}"/>
              </a:ext>
            </a:extLst>
          </p:cNvPr>
          <p:cNvPicPr>
            <a:picLocks noChangeAspect="1"/>
          </p:cNvPicPr>
          <p:nvPr/>
        </p:nvPicPr>
        <p:blipFill>
          <a:blip r:embed="rId3"/>
          <a:stretch>
            <a:fillRect/>
          </a:stretch>
        </p:blipFill>
        <p:spPr>
          <a:xfrm>
            <a:off x="1235460" y="1322573"/>
            <a:ext cx="9721080" cy="5418795"/>
          </a:xfrm>
          <a:prstGeom prst="rect">
            <a:avLst/>
          </a:prstGeom>
        </p:spPr>
      </p:pic>
    </p:spTree>
    <p:extLst>
      <p:ext uri="{BB962C8B-B14F-4D97-AF65-F5344CB8AC3E}">
        <p14:creationId xmlns:p14="http://schemas.microsoft.com/office/powerpoint/2010/main" val="217486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AFE917C-CA29-495F-39CD-152E9B755929}"/>
              </a:ext>
            </a:extLst>
          </p:cNvPr>
          <p:cNvSpPr txBox="1"/>
          <p:nvPr/>
        </p:nvSpPr>
        <p:spPr>
          <a:xfrm>
            <a:off x="263352" y="620688"/>
            <a:ext cx="11413202" cy="4016484"/>
          </a:xfrm>
          <a:prstGeom prst="rect">
            <a:avLst/>
          </a:prstGeom>
          <a:noFill/>
        </p:spPr>
        <p:txBody>
          <a:bodyPr wrap="square">
            <a:spAutoFit/>
          </a:bodyPr>
          <a:lstStyle/>
          <a:p>
            <a:r>
              <a:rPr lang="es-ES" sz="2400" dirty="0"/>
              <a:t>Otro método para cuantificar las pérdidas de carga en singularidades, es el denominado de la “</a:t>
            </a:r>
            <a:r>
              <a:rPr lang="es-ES" sz="2400" b="1" dirty="0">
                <a:solidFill>
                  <a:srgbClr val="FF0000"/>
                </a:solidFill>
              </a:rPr>
              <a:t>longitud equivalente</a:t>
            </a:r>
            <a:r>
              <a:rPr lang="es-ES" sz="2400" dirty="0"/>
              <a:t>”. </a:t>
            </a:r>
          </a:p>
          <a:p>
            <a:endParaRPr lang="es-ES" sz="500" dirty="0"/>
          </a:p>
          <a:p>
            <a:pPr algn="just"/>
            <a:r>
              <a:rPr lang="es-ES" sz="2400" dirty="0"/>
              <a:t>Se cuantifican en términos de longitud de la tubería cada una de las pérdidas de energía que producen las singularidades.</a:t>
            </a:r>
          </a:p>
          <a:p>
            <a:pPr algn="just"/>
            <a:endParaRPr lang="es-ES" sz="500" dirty="0"/>
          </a:p>
          <a:p>
            <a:pPr algn="just"/>
            <a:r>
              <a:rPr lang="es-ES" sz="2400" dirty="0"/>
              <a:t>Existen tablas en las cuales en función de las características geométricas de la singularidad y del diámetro de la tubería, se dan las longitudes a las que equivalen cada una de las singularidades. </a:t>
            </a:r>
          </a:p>
          <a:p>
            <a:pPr algn="just"/>
            <a:endParaRPr lang="es-ES" sz="500" dirty="0"/>
          </a:p>
          <a:p>
            <a:pPr algn="just"/>
            <a:r>
              <a:rPr lang="es-ES" sz="2400" dirty="0"/>
              <a:t>Entonces la pérdida de energía total resulta de calcular la pérdida por el frotamiento de la tubería en una longitud que es la suma de la longitud original y todas las </a:t>
            </a:r>
            <a:r>
              <a:rPr lang="es-AR" sz="2400" dirty="0">
                <a:solidFill>
                  <a:srgbClr val="FF0000"/>
                </a:solidFill>
              </a:rPr>
              <a:t>longitudes equivalentes</a:t>
            </a:r>
            <a:r>
              <a:rPr lang="es-AR" sz="2400" dirty="0"/>
              <a:t>  que corresponden a las singularidades que se presentan.</a:t>
            </a:r>
            <a:endParaRPr lang="es-AR" sz="2400" dirty="0">
              <a:cs typeface="Calibri" panose="020F0502020204030204" pitchFamily="34" charset="0"/>
            </a:endParaRPr>
          </a:p>
        </p:txBody>
      </p:sp>
    </p:spTree>
    <p:extLst>
      <p:ext uri="{BB962C8B-B14F-4D97-AF65-F5344CB8AC3E}">
        <p14:creationId xmlns:p14="http://schemas.microsoft.com/office/powerpoint/2010/main" val="181172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CuadroTexto"/>
          <p:cNvSpPr txBox="1"/>
          <p:nvPr/>
        </p:nvSpPr>
        <p:spPr>
          <a:xfrm>
            <a:off x="1539210" y="122164"/>
            <a:ext cx="8496944" cy="584775"/>
          </a:xfrm>
          <a:prstGeom prst="rect">
            <a:avLst/>
          </a:prstGeom>
          <a:noFill/>
        </p:spPr>
        <p:txBody>
          <a:bodyPr wrap="square" rtlCol="0">
            <a:spAutoFit/>
          </a:bodyPr>
          <a:lstStyle/>
          <a:p>
            <a:r>
              <a:rPr lang="es-CL" sz="3200" b="1" dirty="0">
                <a:solidFill>
                  <a:srgbClr val="0070C0"/>
                </a:solidFill>
              </a:rPr>
              <a:t>Ecuación de gasto: orificio pared gruesa (libre)</a:t>
            </a:r>
            <a:endParaRPr lang="es-ES" sz="3200" b="1" dirty="0">
              <a:solidFill>
                <a:srgbClr val="0070C0"/>
              </a:solidFill>
            </a:endParaRP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01F60C59-6DD8-228B-AFB7-5BE1690D8609}"/>
                  </a:ext>
                </a:extLst>
              </p:cNvPr>
              <p:cNvSpPr txBox="1"/>
              <p:nvPr/>
            </p:nvSpPr>
            <p:spPr>
              <a:xfrm>
                <a:off x="4511690" y="880769"/>
                <a:ext cx="2430061" cy="7683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L" sz="2000" i="1">
                              <a:latin typeface="Cambria Math" panose="02040503050406030204" pitchFamily="18" charset="0"/>
                            </a:rPr>
                          </m:ctrlPr>
                        </m:sSubPr>
                        <m:e>
                          <m:r>
                            <a:rPr lang="es-CL" sz="2000" i="1">
                              <a:latin typeface="Cambria Math" panose="02040503050406030204" pitchFamily="18" charset="0"/>
                            </a:rPr>
                            <m:t>𝐵</m:t>
                          </m:r>
                        </m:e>
                        <m:sub>
                          <m:r>
                            <a:rPr lang="es-CL" sz="2000" i="1">
                              <a:latin typeface="Cambria Math" panose="02040503050406030204" pitchFamily="18" charset="0"/>
                            </a:rPr>
                            <m:t>1</m:t>
                          </m:r>
                        </m:sub>
                      </m:sSub>
                      <m:r>
                        <a:rPr lang="es-CL" sz="2000" i="1">
                          <a:latin typeface="Cambria Math" panose="02040503050406030204" pitchFamily="18" charset="0"/>
                        </a:rPr>
                        <m:t>=</m:t>
                      </m:r>
                      <m:r>
                        <a:rPr lang="es-CL" sz="2000" i="1">
                          <a:latin typeface="Cambria Math" panose="02040503050406030204" pitchFamily="18" charset="0"/>
                        </a:rPr>
                        <m:t>h</m:t>
                      </m:r>
                      <m:r>
                        <a:rPr lang="es-CL" sz="2000" i="1">
                          <a:latin typeface="Cambria Math" panose="02040503050406030204" pitchFamily="18" charset="0"/>
                        </a:rPr>
                        <m:t>+</m:t>
                      </m:r>
                      <m:f>
                        <m:fPr>
                          <m:ctrlPr>
                            <a:rPr lang="es-CL" sz="2000" i="1">
                              <a:latin typeface="Cambria Math" panose="02040503050406030204" pitchFamily="18" charset="0"/>
                            </a:rPr>
                          </m:ctrlPr>
                        </m:fPr>
                        <m:num>
                          <m:sSubSup>
                            <m:sSubSupPr>
                              <m:ctrlPr>
                                <a:rPr lang="es-CL" sz="2000" i="1">
                                  <a:latin typeface="Cambria Math" panose="02040503050406030204" pitchFamily="18" charset="0"/>
                                </a:rPr>
                              </m:ctrlPr>
                            </m:sSubSupPr>
                            <m:e>
                              <m:r>
                                <a:rPr lang="es-CL" sz="2000" i="1">
                                  <a:latin typeface="Cambria Math" panose="02040503050406030204" pitchFamily="18" charset="0"/>
                                </a:rPr>
                                <m:t>𝑈</m:t>
                              </m:r>
                            </m:e>
                            <m:sub>
                              <m:r>
                                <a:rPr lang="es-CL" sz="2000" i="1">
                                  <a:latin typeface="Cambria Math" panose="02040503050406030204" pitchFamily="18" charset="0"/>
                                </a:rPr>
                                <m:t>1</m:t>
                              </m:r>
                            </m:sub>
                            <m:sup>
                              <m:r>
                                <a:rPr lang="es-CL" sz="2000" i="1">
                                  <a:latin typeface="Cambria Math" panose="02040503050406030204" pitchFamily="18" charset="0"/>
                                </a:rPr>
                                <m:t>2</m:t>
                              </m:r>
                            </m:sup>
                          </m:sSubSup>
                        </m:num>
                        <m:den>
                          <m:r>
                            <a:rPr lang="es-CL" sz="2000" i="1">
                              <a:latin typeface="Cambria Math" panose="02040503050406030204" pitchFamily="18" charset="0"/>
                            </a:rPr>
                            <m:t>2</m:t>
                          </m:r>
                          <m:r>
                            <a:rPr lang="es-CL" sz="2000" i="1">
                              <a:latin typeface="Cambria Math" panose="02040503050406030204" pitchFamily="18" charset="0"/>
                            </a:rPr>
                            <m:t>𝑔</m:t>
                          </m:r>
                        </m:den>
                      </m:f>
                      <m:r>
                        <a:rPr lang="es-CL" sz="2000" i="1">
                          <a:latin typeface="Cambria Math" panose="02040503050406030204" pitchFamily="18" charset="0"/>
                        </a:rPr>
                        <m:t>=</m:t>
                      </m:r>
                      <m:r>
                        <a:rPr lang="es-CL" sz="2000" i="1">
                          <a:latin typeface="Cambria Math" panose="02040503050406030204" pitchFamily="18" charset="0"/>
                        </a:rPr>
                        <m:t>h</m:t>
                      </m:r>
                    </m:oMath>
                  </m:oMathPara>
                </a14:m>
                <a:endParaRPr lang="es-CL" sz="2000" dirty="0"/>
              </a:p>
            </p:txBody>
          </p:sp>
        </mc:Choice>
        <mc:Fallback xmlns="">
          <p:sp>
            <p:nvSpPr>
              <p:cNvPr id="10" name="CuadroTexto 9">
                <a:extLst>
                  <a:ext uri="{FF2B5EF4-FFF2-40B4-BE49-F238E27FC236}">
                    <a16:creationId xmlns:a16="http://schemas.microsoft.com/office/drawing/2014/main" id="{01F60C59-6DD8-228B-AFB7-5BE1690D8609}"/>
                  </a:ext>
                </a:extLst>
              </p:cNvPr>
              <p:cNvSpPr txBox="1">
                <a:spLocks noRot="1" noChangeAspect="1" noMove="1" noResize="1" noEditPoints="1" noAdjustHandles="1" noChangeArrowheads="1" noChangeShapeType="1" noTextEdit="1"/>
              </p:cNvSpPr>
              <p:nvPr/>
            </p:nvSpPr>
            <p:spPr>
              <a:xfrm>
                <a:off x="4511690" y="880769"/>
                <a:ext cx="2430061" cy="768352"/>
              </a:xfrm>
              <a:prstGeom prst="rect">
                <a:avLst/>
              </a:prstGeom>
              <a:blipFill>
                <a:blip r:embed="rId2"/>
                <a:stretch>
                  <a:fillRect/>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11" name="CuadroTexto 10">
                <a:extLst>
                  <a:ext uri="{FF2B5EF4-FFF2-40B4-BE49-F238E27FC236}">
                    <a16:creationId xmlns:a16="http://schemas.microsoft.com/office/drawing/2014/main" id="{76F513D3-05BF-F96A-8DFA-E433518290B3}"/>
                  </a:ext>
                </a:extLst>
              </p:cNvPr>
              <p:cNvSpPr txBox="1"/>
              <p:nvPr/>
            </p:nvSpPr>
            <p:spPr>
              <a:xfrm>
                <a:off x="7254937" y="909447"/>
                <a:ext cx="4186491" cy="7686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L" sz="2000" i="1" smtClean="0">
                              <a:latin typeface="Cambria Math" panose="02040503050406030204" pitchFamily="18" charset="0"/>
                            </a:rPr>
                          </m:ctrlPr>
                        </m:sSubPr>
                        <m:e>
                          <m:r>
                            <a:rPr lang="es-CL" sz="2000" i="1">
                              <a:latin typeface="Cambria Math" panose="02040503050406030204" pitchFamily="18" charset="0"/>
                            </a:rPr>
                            <m:t>𝐵</m:t>
                          </m:r>
                        </m:e>
                        <m:sub>
                          <m:r>
                            <a:rPr lang="es-CL" sz="2000" i="1">
                              <a:latin typeface="Cambria Math" panose="02040503050406030204" pitchFamily="18" charset="0"/>
                            </a:rPr>
                            <m:t>2</m:t>
                          </m:r>
                        </m:sub>
                      </m:sSub>
                      <m:r>
                        <a:rPr lang="es-CL" sz="2000" i="1">
                          <a:latin typeface="Cambria Math" panose="02040503050406030204" pitchFamily="18" charset="0"/>
                        </a:rPr>
                        <m:t>=</m:t>
                      </m:r>
                      <m:sSub>
                        <m:sSubPr>
                          <m:ctrlPr>
                            <a:rPr lang="es-CL" sz="2000" i="1">
                              <a:latin typeface="Cambria Math" panose="02040503050406030204" pitchFamily="18" charset="0"/>
                            </a:rPr>
                          </m:ctrlPr>
                        </m:sSubPr>
                        <m:e>
                          <m:r>
                            <a:rPr lang="es-CL" sz="2000" i="1">
                              <a:latin typeface="Cambria Math" panose="02040503050406030204" pitchFamily="18" charset="0"/>
                            </a:rPr>
                            <m:t>𝑧</m:t>
                          </m:r>
                        </m:e>
                        <m:sub>
                          <m:r>
                            <a:rPr lang="es-CL" sz="2000" i="1">
                              <a:latin typeface="Cambria Math" panose="02040503050406030204" pitchFamily="18" charset="0"/>
                            </a:rPr>
                            <m:t>2</m:t>
                          </m:r>
                        </m:sub>
                      </m:sSub>
                      <m:r>
                        <a:rPr lang="es-CL" sz="2000" i="1">
                          <a:latin typeface="Cambria Math" panose="02040503050406030204" pitchFamily="18" charset="0"/>
                        </a:rPr>
                        <m:t>+</m:t>
                      </m:r>
                      <m:f>
                        <m:fPr>
                          <m:ctrlPr>
                            <a:rPr lang="es-CL" sz="2000" i="1">
                              <a:latin typeface="Cambria Math" panose="02040503050406030204" pitchFamily="18" charset="0"/>
                            </a:rPr>
                          </m:ctrlPr>
                        </m:fPr>
                        <m:num>
                          <m:sSub>
                            <m:sSubPr>
                              <m:ctrlPr>
                                <a:rPr lang="es-CL" sz="2000" i="1">
                                  <a:latin typeface="Cambria Math" panose="02040503050406030204" pitchFamily="18" charset="0"/>
                                </a:rPr>
                              </m:ctrlPr>
                            </m:sSubPr>
                            <m:e>
                              <m:r>
                                <a:rPr lang="es-CL" sz="2000" i="1">
                                  <a:latin typeface="Cambria Math" panose="02040503050406030204" pitchFamily="18" charset="0"/>
                                </a:rPr>
                                <m:t>𝑝</m:t>
                              </m:r>
                            </m:e>
                            <m:sub>
                              <m:r>
                                <a:rPr lang="es-CL" sz="2000" i="1">
                                  <a:latin typeface="Cambria Math" panose="02040503050406030204" pitchFamily="18" charset="0"/>
                                </a:rPr>
                                <m:t>2</m:t>
                              </m:r>
                            </m:sub>
                          </m:sSub>
                        </m:num>
                        <m:den>
                          <m:r>
                            <a:rPr lang="es-CL" sz="2000" i="1">
                              <a:latin typeface="Cambria Math" panose="02040503050406030204" pitchFamily="18" charset="0"/>
                              <a:ea typeface="Cambria Math" panose="02040503050406030204" pitchFamily="18" charset="0"/>
                            </a:rPr>
                            <m:t>𝛾</m:t>
                          </m:r>
                        </m:den>
                      </m:f>
                      <m:r>
                        <a:rPr lang="es-CL" sz="2000" i="1">
                          <a:latin typeface="Cambria Math" panose="02040503050406030204" pitchFamily="18" charset="0"/>
                        </a:rPr>
                        <m:t>+</m:t>
                      </m:r>
                      <m:f>
                        <m:fPr>
                          <m:ctrlPr>
                            <a:rPr lang="es-CL" sz="2000" i="1">
                              <a:latin typeface="Cambria Math" panose="02040503050406030204" pitchFamily="18" charset="0"/>
                            </a:rPr>
                          </m:ctrlPr>
                        </m:fPr>
                        <m:num>
                          <m:sSubSup>
                            <m:sSubSupPr>
                              <m:ctrlPr>
                                <a:rPr lang="es-CL" sz="2000" i="1">
                                  <a:latin typeface="Cambria Math" panose="02040503050406030204" pitchFamily="18" charset="0"/>
                                </a:rPr>
                              </m:ctrlPr>
                            </m:sSubSupPr>
                            <m:e>
                              <m:r>
                                <a:rPr lang="es-CL" sz="2000" i="1">
                                  <a:latin typeface="Cambria Math" panose="02040503050406030204" pitchFamily="18" charset="0"/>
                                </a:rPr>
                                <m:t>𝑈</m:t>
                              </m:r>
                            </m:e>
                            <m:sub>
                              <m:r>
                                <a:rPr lang="es-CL" sz="2000" i="1">
                                  <a:latin typeface="Cambria Math" panose="02040503050406030204" pitchFamily="18" charset="0"/>
                                </a:rPr>
                                <m:t>2</m:t>
                              </m:r>
                            </m:sub>
                            <m:sup>
                              <m:r>
                                <a:rPr lang="es-CL" sz="2000" i="1">
                                  <a:latin typeface="Cambria Math" panose="02040503050406030204" pitchFamily="18" charset="0"/>
                                </a:rPr>
                                <m:t>2</m:t>
                              </m:r>
                            </m:sup>
                          </m:sSubSup>
                        </m:num>
                        <m:den>
                          <m:r>
                            <a:rPr lang="es-CL" sz="2000" i="1">
                              <a:latin typeface="Cambria Math" panose="02040503050406030204" pitchFamily="18" charset="0"/>
                            </a:rPr>
                            <m:t>2</m:t>
                          </m:r>
                          <m:r>
                            <a:rPr lang="es-CL" sz="2000" i="1">
                              <a:latin typeface="Cambria Math" panose="02040503050406030204" pitchFamily="18" charset="0"/>
                            </a:rPr>
                            <m:t>𝑔</m:t>
                          </m:r>
                        </m:den>
                      </m:f>
                      <m:r>
                        <a:rPr lang="es-CL" sz="2000" i="1">
                          <a:latin typeface="Cambria Math" panose="02040503050406030204" pitchFamily="18" charset="0"/>
                        </a:rPr>
                        <m:t>+</m:t>
                      </m:r>
                      <m:r>
                        <a:rPr lang="es-CL" sz="2000" i="1">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 =</m:t>
                      </m:r>
                      <m:f>
                        <m:fPr>
                          <m:ctrlPr>
                            <a:rPr lang="es-CL" sz="2000" i="1">
                              <a:latin typeface="Cambria Math" panose="02040503050406030204" pitchFamily="18" charset="0"/>
                            </a:rPr>
                          </m:ctrlPr>
                        </m:fPr>
                        <m:num>
                          <m:sSubSup>
                            <m:sSubSupPr>
                              <m:ctrlPr>
                                <a:rPr lang="es-CL" sz="2000" i="1">
                                  <a:latin typeface="Cambria Math" panose="02040503050406030204" pitchFamily="18" charset="0"/>
                                </a:rPr>
                              </m:ctrlPr>
                            </m:sSubSupPr>
                            <m:e>
                              <m:r>
                                <a:rPr lang="es-CL" sz="2000" i="1">
                                  <a:latin typeface="Cambria Math" panose="02040503050406030204" pitchFamily="18" charset="0"/>
                                </a:rPr>
                                <m:t>𝑈</m:t>
                              </m:r>
                            </m:e>
                            <m:sub>
                              <m:r>
                                <a:rPr lang="es-CL" sz="2000" i="1">
                                  <a:latin typeface="Cambria Math" panose="02040503050406030204" pitchFamily="18" charset="0"/>
                                </a:rPr>
                                <m:t>2</m:t>
                              </m:r>
                            </m:sub>
                            <m:sup>
                              <m:r>
                                <a:rPr lang="es-CL" sz="2000" i="1">
                                  <a:latin typeface="Cambria Math" panose="02040503050406030204" pitchFamily="18" charset="0"/>
                                </a:rPr>
                                <m:t>2</m:t>
                              </m:r>
                            </m:sup>
                          </m:sSubSup>
                        </m:num>
                        <m:den>
                          <m:r>
                            <a:rPr lang="es-CL" sz="2000" i="1">
                              <a:latin typeface="Cambria Math" panose="02040503050406030204" pitchFamily="18" charset="0"/>
                            </a:rPr>
                            <m:t>2</m:t>
                          </m:r>
                          <m:r>
                            <a:rPr lang="es-CL" sz="2000" i="1">
                              <a:latin typeface="Cambria Math" panose="02040503050406030204" pitchFamily="18" charset="0"/>
                            </a:rPr>
                            <m:t>𝑔</m:t>
                          </m:r>
                        </m:den>
                      </m:f>
                      <m:r>
                        <a:rPr lang="es-CL" sz="2000" i="1">
                          <a:latin typeface="Cambria Math" panose="02040503050406030204" pitchFamily="18" charset="0"/>
                        </a:rPr>
                        <m:t>+</m:t>
                      </m:r>
                      <m:r>
                        <a:rPr lang="es-CL" sz="2000" i="1">
                          <a:latin typeface="Cambria Math" panose="02040503050406030204" pitchFamily="18" charset="0"/>
                          <a:ea typeface="Cambria Math" panose="02040503050406030204" pitchFamily="18" charset="0"/>
                        </a:rPr>
                        <m:t>∆</m:t>
                      </m:r>
                    </m:oMath>
                  </m:oMathPara>
                </a14:m>
                <a:endParaRPr lang="es-CL" sz="2000" dirty="0"/>
              </a:p>
            </p:txBody>
          </p:sp>
        </mc:Choice>
        <mc:Fallback>
          <p:sp>
            <p:nvSpPr>
              <p:cNvPr id="11" name="CuadroTexto 10">
                <a:extLst>
                  <a:ext uri="{FF2B5EF4-FFF2-40B4-BE49-F238E27FC236}">
                    <a16:creationId xmlns:a16="http://schemas.microsoft.com/office/drawing/2014/main" id="{76F513D3-05BF-F96A-8DFA-E433518290B3}"/>
                  </a:ext>
                </a:extLst>
              </p:cNvPr>
              <p:cNvSpPr txBox="1">
                <a:spLocks noRot="1" noChangeAspect="1" noMove="1" noResize="1" noEditPoints="1" noAdjustHandles="1" noChangeArrowheads="1" noChangeShapeType="1" noTextEdit="1"/>
              </p:cNvSpPr>
              <p:nvPr/>
            </p:nvSpPr>
            <p:spPr>
              <a:xfrm>
                <a:off x="7254937" y="909447"/>
                <a:ext cx="4186491" cy="768672"/>
              </a:xfrm>
              <a:prstGeom prst="rect">
                <a:avLst/>
              </a:prstGeom>
              <a:blipFill>
                <a:blip r:embed="rId3"/>
                <a:stretch>
                  <a:fillRect/>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12" name="CuadroTexto 11">
                <a:extLst>
                  <a:ext uri="{FF2B5EF4-FFF2-40B4-BE49-F238E27FC236}">
                    <a16:creationId xmlns:a16="http://schemas.microsoft.com/office/drawing/2014/main" id="{112946AF-CFDA-D598-B0E1-DFB434327CBE}"/>
                  </a:ext>
                </a:extLst>
              </p:cNvPr>
              <p:cNvSpPr txBox="1"/>
              <p:nvPr/>
            </p:nvSpPr>
            <p:spPr>
              <a:xfrm>
                <a:off x="8830867" y="1860930"/>
                <a:ext cx="2976684" cy="8680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h</m:t>
                      </m:r>
                      <m:r>
                        <a:rPr lang="es-CL" sz="2000" i="1">
                          <a:latin typeface="Cambria Math" panose="02040503050406030204" pitchFamily="18" charset="0"/>
                        </a:rPr>
                        <m:t>=</m:t>
                      </m:r>
                      <m:f>
                        <m:fPr>
                          <m:ctrlPr>
                            <a:rPr lang="es-CL" sz="2000" i="1">
                              <a:latin typeface="Cambria Math" panose="02040503050406030204" pitchFamily="18" charset="0"/>
                            </a:rPr>
                          </m:ctrlPr>
                        </m:fPr>
                        <m:num>
                          <m:sSubSup>
                            <m:sSubSupPr>
                              <m:ctrlPr>
                                <a:rPr lang="es-CL" sz="2000" i="1">
                                  <a:latin typeface="Cambria Math" panose="02040503050406030204" pitchFamily="18" charset="0"/>
                                </a:rPr>
                              </m:ctrlPr>
                            </m:sSubSupPr>
                            <m:e>
                              <m:r>
                                <a:rPr lang="es-CL" sz="2000" i="1">
                                  <a:latin typeface="Cambria Math" panose="02040503050406030204" pitchFamily="18" charset="0"/>
                                </a:rPr>
                                <m:t>𝑈</m:t>
                              </m:r>
                            </m:e>
                            <m:sub>
                              <m:r>
                                <a:rPr lang="es-CL" sz="2000" i="1">
                                  <a:latin typeface="Cambria Math" panose="02040503050406030204" pitchFamily="18" charset="0"/>
                                </a:rPr>
                                <m:t>2</m:t>
                              </m:r>
                            </m:sub>
                            <m:sup>
                              <m:r>
                                <a:rPr lang="es-CL" sz="2000" i="1">
                                  <a:latin typeface="Cambria Math" panose="02040503050406030204" pitchFamily="18" charset="0"/>
                                </a:rPr>
                                <m:t>2</m:t>
                              </m:r>
                            </m:sup>
                          </m:sSubSup>
                        </m:num>
                        <m:den>
                          <m:r>
                            <a:rPr lang="es-CL" sz="2000" i="1">
                              <a:latin typeface="Cambria Math" panose="02040503050406030204" pitchFamily="18" charset="0"/>
                            </a:rPr>
                            <m:t>2</m:t>
                          </m:r>
                          <m:r>
                            <a:rPr lang="es-CL" sz="2000" i="1">
                              <a:latin typeface="Cambria Math" panose="02040503050406030204" pitchFamily="18" charset="0"/>
                            </a:rPr>
                            <m:t>𝑔</m:t>
                          </m:r>
                        </m:den>
                      </m:f>
                      <m:r>
                        <a:rPr lang="es-CL" sz="2000" i="1">
                          <a:latin typeface="Cambria Math" panose="02040503050406030204" pitchFamily="18" charset="0"/>
                        </a:rPr>
                        <m:t>+</m:t>
                      </m:r>
                      <m:nary>
                        <m:naryPr>
                          <m:chr m:val="∑"/>
                          <m:subHide m:val="on"/>
                          <m:supHide m:val="on"/>
                          <m:ctrlPr>
                            <a:rPr lang="es-CL" sz="2000" i="1">
                              <a:latin typeface="Cambria Math" panose="02040503050406030204" pitchFamily="18" charset="0"/>
                            </a:rPr>
                          </m:ctrlPr>
                        </m:naryPr>
                        <m:sub/>
                        <m:sup/>
                        <m:e>
                          <m:r>
                            <m:rPr>
                              <m:sty m:val="p"/>
                            </m:rPr>
                            <a:rPr lang="el-GR" sz="2000" i="1">
                              <a:latin typeface="Cambria Math" panose="02040503050406030204" pitchFamily="18" charset="0"/>
                              <a:ea typeface="Cambria Math" panose="02040503050406030204" pitchFamily="18" charset="0"/>
                            </a:rPr>
                            <m:t>λ</m:t>
                          </m:r>
                          <m:f>
                            <m:fPr>
                              <m:ctrlPr>
                                <a:rPr lang="es-CL" sz="2000" i="1">
                                  <a:latin typeface="Cambria Math" panose="02040503050406030204" pitchFamily="18" charset="0"/>
                                </a:rPr>
                              </m:ctrlPr>
                            </m:fPr>
                            <m:num>
                              <m:sSubSup>
                                <m:sSubSupPr>
                                  <m:ctrlPr>
                                    <a:rPr lang="es-CL" sz="2000" i="1">
                                      <a:latin typeface="Cambria Math" panose="02040503050406030204" pitchFamily="18" charset="0"/>
                                    </a:rPr>
                                  </m:ctrlPr>
                                </m:sSubSupPr>
                                <m:e>
                                  <m:r>
                                    <a:rPr lang="es-CL" sz="2000" i="1">
                                      <a:latin typeface="Cambria Math" panose="02040503050406030204" pitchFamily="18" charset="0"/>
                                    </a:rPr>
                                    <m:t>𝑈</m:t>
                                  </m:r>
                                </m:e>
                                <m:sub>
                                  <m:r>
                                    <a:rPr lang="es-CL" sz="2000" i="1">
                                      <a:latin typeface="Cambria Math" panose="02040503050406030204" pitchFamily="18" charset="0"/>
                                    </a:rPr>
                                    <m:t>2</m:t>
                                  </m:r>
                                </m:sub>
                                <m:sup>
                                  <m:r>
                                    <a:rPr lang="es-CL" sz="2000" i="1">
                                      <a:latin typeface="Cambria Math" panose="02040503050406030204" pitchFamily="18" charset="0"/>
                                    </a:rPr>
                                    <m:t>2</m:t>
                                  </m:r>
                                </m:sup>
                              </m:sSubSup>
                            </m:num>
                            <m:den>
                              <m:r>
                                <a:rPr lang="es-CL" sz="2000" i="1">
                                  <a:latin typeface="Cambria Math" panose="02040503050406030204" pitchFamily="18" charset="0"/>
                                </a:rPr>
                                <m:t>2</m:t>
                              </m:r>
                              <m:r>
                                <a:rPr lang="es-CL" sz="2000" i="1">
                                  <a:latin typeface="Cambria Math" panose="02040503050406030204" pitchFamily="18" charset="0"/>
                                </a:rPr>
                                <m:t>𝑔</m:t>
                              </m:r>
                            </m:den>
                          </m:f>
                        </m:e>
                      </m:nary>
                    </m:oMath>
                  </m:oMathPara>
                </a14:m>
                <a:endParaRPr lang="es-CL" sz="2000" dirty="0"/>
              </a:p>
            </p:txBody>
          </p:sp>
        </mc:Choice>
        <mc:Fallback>
          <p:sp>
            <p:nvSpPr>
              <p:cNvPr id="12" name="CuadroTexto 11">
                <a:extLst>
                  <a:ext uri="{FF2B5EF4-FFF2-40B4-BE49-F238E27FC236}">
                    <a16:creationId xmlns:a16="http://schemas.microsoft.com/office/drawing/2014/main" id="{112946AF-CFDA-D598-B0E1-DFB434327CBE}"/>
                  </a:ext>
                </a:extLst>
              </p:cNvPr>
              <p:cNvSpPr txBox="1">
                <a:spLocks noRot="1" noChangeAspect="1" noMove="1" noResize="1" noEditPoints="1" noAdjustHandles="1" noChangeArrowheads="1" noChangeShapeType="1" noTextEdit="1"/>
              </p:cNvSpPr>
              <p:nvPr/>
            </p:nvSpPr>
            <p:spPr>
              <a:xfrm>
                <a:off x="8830867" y="1860930"/>
                <a:ext cx="2976684" cy="868058"/>
              </a:xfrm>
              <a:prstGeom prst="rect">
                <a:avLst/>
              </a:prstGeom>
              <a:blipFill>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8B78821B-BFB7-9D2A-2232-90A6287ED59E}"/>
                  </a:ext>
                </a:extLst>
              </p:cNvPr>
              <p:cNvSpPr txBox="1"/>
              <p:nvPr/>
            </p:nvSpPr>
            <p:spPr>
              <a:xfrm>
                <a:off x="4811156" y="2014527"/>
                <a:ext cx="134094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L" sz="2000" i="1">
                              <a:latin typeface="Cambria Math" panose="02040503050406030204" pitchFamily="18" charset="0"/>
                            </a:rPr>
                          </m:ctrlPr>
                        </m:sSubPr>
                        <m:e>
                          <m:r>
                            <a:rPr lang="es-CL" sz="2000" i="1">
                              <a:latin typeface="Cambria Math" panose="02040503050406030204" pitchFamily="18" charset="0"/>
                            </a:rPr>
                            <m:t>𝐵</m:t>
                          </m:r>
                        </m:e>
                        <m:sub>
                          <m:r>
                            <a:rPr lang="es-CL" sz="2000" i="1">
                              <a:latin typeface="Cambria Math" panose="02040503050406030204" pitchFamily="18" charset="0"/>
                            </a:rPr>
                            <m:t>2</m:t>
                          </m:r>
                        </m:sub>
                      </m:sSub>
                      <m:r>
                        <a:rPr lang="es-CL" sz="2000">
                          <a:latin typeface="Cambria Math" panose="02040503050406030204" pitchFamily="18" charset="0"/>
                        </a:rPr>
                        <m:t>=</m:t>
                      </m:r>
                      <m:sSub>
                        <m:sSubPr>
                          <m:ctrlPr>
                            <a:rPr lang="es-CL" sz="2000" i="1">
                              <a:latin typeface="Cambria Math" panose="02040503050406030204" pitchFamily="18" charset="0"/>
                            </a:rPr>
                          </m:ctrlPr>
                        </m:sSubPr>
                        <m:e>
                          <m:r>
                            <a:rPr lang="es-CL" sz="2000" i="1">
                              <a:latin typeface="Cambria Math" panose="02040503050406030204" pitchFamily="18" charset="0"/>
                            </a:rPr>
                            <m:t>𝐵</m:t>
                          </m:r>
                        </m:e>
                        <m:sub>
                          <m:r>
                            <a:rPr lang="es-CL" sz="2000" i="1">
                              <a:latin typeface="Cambria Math" panose="02040503050406030204" pitchFamily="18" charset="0"/>
                            </a:rPr>
                            <m:t>1</m:t>
                          </m:r>
                        </m:sub>
                      </m:sSub>
                    </m:oMath>
                  </m:oMathPara>
                </a14:m>
                <a:endParaRPr lang="es-CL" sz="2000" dirty="0"/>
              </a:p>
            </p:txBody>
          </p:sp>
        </mc:Choice>
        <mc:Fallback xmlns="">
          <p:sp>
            <p:nvSpPr>
              <p:cNvPr id="14" name="CuadroTexto 13">
                <a:extLst>
                  <a:ext uri="{FF2B5EF4-FFF2-40B4-BE49-F238E27FC236}">
                    <a16:creationId xmlns:a16="http://schemas.microsoft.com/office/drawing/2014/main" id="{8B78821B-BFB7-9D2A-2232-90A6287ED59E}"/>
                  </a:ext>
                </a:extLst>
              </p:cNvPr>
              <p:cNvSpPr txBox="1">
                <a:spLocks noRot="1" noChangeAspect="1" noMove="1" noResize="1" noEditPoints="1" noAdjustHandles="1" noChangeArrowheads="1" noChangeShapeType="1" noTextEdit="1"/>
              </p:cNvSpPr>
              <p:nvPr/>
            </p:nvSpPr>
            <p:spPr>
              <a:xfrm>
                <a:off x="4811156" y="2014527"/>
                <a:ext cx="1340948" cy="400110"/>
              </a:xfrm>
              <a:prstGeom prst="rect">
                <a:avLst/>
              </a:prstGeom>
              <a:blipFill>
                <a:blip r:embed="rId5"/>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B0D37D42-51E6-2B8E-576C-8718BD26762E}"/>
                  </a:ext>
                </a:extLst>
              </p:cNvPr>
              <p:cNvSpPr txBox="1"/>
              <p:nvPr/>
            </p:nvSpPr>
            <p:spPr>
              <a:xfrm>
                <a:off x="4384845" y="3150496"/>
                <a:ext cx="3963848" cy="909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000" i="1">
                          <a:latin typeface="Cambria Math" panose="02040503050406030204" pitchFamily="18" charset="0"/>
                        </a:rPr>
                        <m:t>h</m:t>
                      </m:r>
                      <m:r>
                        <a:rPr lang="es-CL" sz="2000" i="1">
                          <a:latin typeface="Cambria Math" panose="02040503050406030204" pitchFamily="18" charset="0"/>
                        </a:rPr>
                        <m:t>=</m:t>
                      </m:r>
                      <m:f>
                        <m:fPr>
                          <m:ctrlPr>
                            <a:rPr lang="es-CL" sz="2000" i="1">
                              <a:latin typeface="Cambria Math" panose="02040503050406030204" pitchFamily="18" charset="0"/>
                            </a:rPr>
                          </m:ctrlPr>
                        </m:fPr>
                        <m:num>
                          <m:sSubSup>
                            <m:sSubSupPr>
                              <m:ctrlPr>
                                <a:rPr lang="es-CL" sz="2000" i="1">
                                  <a:latin typeface="Cambria Math" panose="02040503050406030204" pitchFamily="18" charset="0"/>
                                </a:rPr>
                              </m:ctrlPr>
                            </m:sSubSupPr>
                            <m:e>
                              <m:r>
                                <a:rPr lang="es-CL" sz="2000" i="1">
                                  <a:latin typeface="Cambria Math" panose="02040503050406030204" pitchFamily="18" charset="0"/>
                                </a:rPr>
                                <m:t>𝑈</m:t>
                              </m:r>
                            </m:e>
                            <m:sub>
                              <m:r>
                                <a:rPr lang="es-CL" sz="2000" i="1">
                                  <a:latin typeface="Cambria Math" panose="02040503050406030204" pitchFamily="18" charset="0"/>
                                </a:rPr>
                                <m:t>2</m:t>
                              </m:r>
                            </m:sub>
                            <m:sup>
                              <m:r>
                                <a:rPr lang="es-CL" sz="2000" i="1">
                                  <a:latin typeface="Cambria Math" panose="02040503050406030204" pitchFamily="18" charset="0"/>
                                </a:rPr>
                                <m:t>2</m:t>
                              </m:r>
                            </m:sup>
                          </m:sSubSup>
                        </m:num>
                        <m:den>
                          <m:r>
                            <a:rPr lang="es-CL" sz="2000" i="1">
                              <a:latin typeface="Cambria Math" panose="02040503050406030204" pitchFamily="18" charset="0"/>
                            </a:rPr>
                            <m:t>2</m:t>
                          </m:r>
                          <m:r>
                            <a:rPr lang="es-CL" sz="2000" i="1">
                              <a:latin typeface="Cambria Math" panose="02040503050406030204" pitchFamily="18" charset="0"/>
                            </a:rPr>
                            <m:t>𝑔</m:t>
                          </m:r>
                        </m:den>
                      </m:f>
                      <m:d>
                        <m:dPr>
                          <m:ctrlPr>
                            <a:rPr lang="es-CL" sz="2000" i="1">
                              <a:latin typeface="Cambria Math" panose="02040503050406030204" pitchFamily="18" charset="0"/>
                            </a:rPr>
                          </m:ctrlPr>
                        </m:dPr>
                        <m:e>
                          <m:r>
                            <a:rPr lang="es-CL" sz="2000" i="1">
                              <a:latin typeface="Cambria Math" panose="02040503050406030204" pitchFamily="18" charset="0"/>
                            </a:rPr>
                            <m:t>1+</m:t>
                          </m:r>
                          <m:nary>
                            <m:naryPr>
                              <m:chr m:val="∑"/>
                              <m:subHide m:val="on"/>
                              <m:supHide m:val="on"/>
                              <m:ctrlPr>
                                <a:rPr lang="es-CL" sz="2000" i="1">
                                  <a:latin typeface="Cambria Math" panose="02040503050406030204" pitchFamily="18" charset="0"/>
                                </a:rPr>
                              </m:ctrlPr>
                            </m:naryPr>
                            <m:sub/>
                            <m:sup/>
                            <m:e>
                              <m:r>
                                <m:rPr>
                                  <m:sty m:val="p"/>
                                </m:rPr>
                                <a:rPr lang="el-GR" sz="2000" i="1">
                                  <a:latin typeface="Cambria Math" panose="02040503050406030204" pitchFamily="18" charset="0"/>
                                  <a:ea typeface="Cambria Math" panose="02040503050406030204" pitchFamily="18" charset="0"/>
                                </a:rPr>
                                <m:t>λ</m:t>
                              </m:r>
                            </m:e>
                          </m:nary>
                        </m:e>
                      </m:d>
                    </m:oMath>
                  </m:oMathPara>
                </a14:m>
                <a:endParaRPr lang="es-CL" sz="2000" dirty="0"/>
              </a:p>
            </p:txBody>
          </p:sp>
        </mc:Choice>
        <mc:Fallback xmlns="">
          <p:sp>
            <p:nvSpPr>
              <p:cNvPr id="15" name="CuadroTexto 14">
                <a:extLst>
                  <a:ext uri="{FF2B5EF4-FFF2-40B4-BE49-F238E27FC236}">
                    <a16:creationId xmlns:a16="http://schemas.microsoft.com/office/drawing/2014/main" id="{B0D37D42-51E6-2B8E-576C-8718BD26762E}"/>
                  </a:ext>
                </a:extLst>
              </p:cNvPr>
              <p:cNvSpPr txBox="1">
                <a:spLocks noRot="1" noChangeAspect="1" noMove="1" noResize="1" noEditPoints="1" noAdjustHandles="1" noChangeArrowheads="1" noChangeShapeType="1" noTextEdit="1"/>
              </p:cNvSpPr>
              <p:nvPr/>
            </p:nvSpPr>
            <p:spPr>
              <a:xfrm>
                <a:off x="4384845" y="3150496"/>
                <a:ext cx="3963848" cy="909095"/>
              </a:xfrm>
              <a:prstGeom prst="rect">
                <a:avLst/>
              </a:prstGeom>
              <a:blipFill>
                <a:blip r:embed="rId6"/>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D52DB7F4-C27D-7770-E6B6-38257117DF49}"/>
                  </a:ext>
                </a:extLst>
              </p:cNvPr>
              <p:cNvSpPr txBox="1"/>
              <p:nvPr/>
            </p:nvSpPr>
            <p:spPr>
              <a:xfrm>
                <a:off x="8585884" y="3123990"/>
                <a:ext cx="3221667" cy="7997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L" sz="2000" i="1">
                              <a:latin typeface="Cambria Math" panose="02040503050406030204" pitchFamily="18" charset="0"/>
                            </a:rPr>
                          </m:ctrlPr>
                        </m:sSubPr>
                        <m:e>
                          <m:r>
                            <a:rPr lang="es-CL" sz="2000" i="1">
                              <a:latin typeface="Cambria Math" panose="02040503050406030204" pitchFamily="18" charset="0"/>
                            </a:rPr>
                            <m:t>𝑈</m:t>
                          </m:r>
                        </m:e>
                        <m:sub>
                          <m:r>
                            <a:rPr lang="es-CL" sz="2000" i="1">
                              <a:latin typeface="Cambria Math" panose="02040503050406030204" pitchFamily="18" charset="0"/>
                            </a:rPr>
                            <m:t>2</m:t>
                          </m:r>
                        </m:sub>
                      </m:sSub>
                      <m:r>
                        <a:rPr lang="es-CL" sz="2000" i="1">
                          <a:latin typeface="Cambria Math" panose="02040503050406030204" pitchFamily="18" charset="0"/>
                        </a:rPr>
                        <m:t>=</m:t>
                      </m:r>
                      <m:f>
                        <m:fPr>
                          <m:ctrlPr>
                            <a:rPr lang="es-CL" sz="2000" i="1">
                              <a:latin typeface="Cambria Math" panose="02040503050406030204" pitchFamily="18" charset="0"/>
                            </a:rPr>
                          </m:ctrlPr>
                        </m:fPr>
                        <m:num>
                          <m:r>
                            <a:rPr lang="es-CL" sz="2000" i="1">
                              <a:latin typeface="Cambria Math" panose="02040503050406030204" pitchFamily="18" charset="0"/>
                            </a:rPr>
                            <m:t>1</m:t>
                          </m:r>
                        </m:num>
                        <m:den>
                          <m:rad>
                            <m:radPr>
                              <m:degHide m:val="on"/>
                              <m:ctrlPr>
                                <a:rPr lang="es-CL" sz="2000" i="1">
                                  <a:latin typeface="Cambria Math" panose="02040503050406030204" pitchFamily="18" charset="0"/>
                                </a:rPr>
                              </m:ctrlPr>
                            </m:radPr>
                            <m:deg/>
                            <m:e>
                              <m:d>
                                <m:dPr>
                                  <m:ctrlPr>
                                    <a:rPr lang="es-CL" sz="2000" i="1">
                                      <a:latin typeface="Cambria Math" panose="02040503050406030204" pitchFamily="18" charset="0"/>
                                    </a:rPr>
                                  </m:ctrlPr>
                                </m:dPr>
                                <m:e>
                                  <m:r>
                                    <a:rPr lang="es-CL" sz="2000" i="1">
                                      <a:latin typeface="Cambria Math" panose="02040503050406030204" pitchFamily="18" charset="0"/>
                                    </a:rPr>
                                    <m:t>1+</m:t>
                                  </m:r>
                                  <m:nary>
                                    <m:naryPr>
                                      <m:chr m:val="∑"/>
                                      <m:subHide m:val="on"/>
                                      <m:supHide m:val="on"/>
                                      <m:ctrlPr>
                                        <a:rPr lang="es-CL" sz="2000" i="1">
                                          <a:latin typeface="Cambria Math" panose="02040503050406030204" pitchFamily="18" charset="0"/>
                                        </a:rPr>
                                      </m:ctrlPr>
                                    </m:naryPr>
                                    <m:sub/>
                                    <m:sup/>
                                    <m:e>
                                      <m:r>
                                        <m:rPr>
                                          <m:sty m:val="p"/>
                                        </m:rPr>
                                        <a:rPr lang="el-GR" sz="2000" i="1">
                                          <a:latin typeface="Cambria Math" panose="02040503050406030204" pitchFamily="18" charset="0"/>
                                          <a:ea typeface="Cambria Math" panose="02040503050406030204" pitchFamily="18" charset="0"/>
                                        </a:rPr>
                                        <m:t>λ</m:t>
                                      </m:r>
                                    </m:e>
                                  </m:nary>
                                </m:e>
                              </m:d>
                            </m:e>
                          </m:rad>
                        </m:den>
                      </m:f>
                      <m:rad>
                        <m:radPr>
                          <m:degHide m:val="on"/>
                          <m:ctrlPr>
                            <a:rPr lang="es-CL" sz="2000" i="1">
                              <a:latin typeface="Cambria Math" panose="02040503050406030204" pitchFamily="18" charset="0"/>
                            </a:rPr>
                          </m:ctrlPr>
                        </m:radPr>
                        <m:deg/>
                        <m:e>
                          <m:r>
                            <a:rPr lang="es-CL" sz="2000" i="1">
                              <a:latin typeface="Cambria Math" panose="02040503050406030204" pitchFamily="18" charset="0"/>
                            </a:rPr>
                            <m:t>2</m:t>
                          </m:r>
                          <m:r>
                            <a:rPr lang="es-CL" sz="2000" i="1">
                              <a:latin typeface="Cambria Math" panose="02040503050406030204" pitchFamily="18" charset="0"/>
                            </a:rPr>
                            <m:t>𝑔h</m:t>
                          </m:r>
                        </m:e>
                      </m:rad>
                    </m:oMath>
                  </m:oMathPara>
                </a14:m>
                <a:endParaRPr lang="es-CL" sz="2000" dirty="0"/>
              </a:p>
            </p:txBody>
          </p:sp>
        </mc:Choice>
        <mc:Fallback xmlns="">
          <p:sp>
            <p:nvSpPr>
              <p:cNvPr id="21" name="CuadroTexto 20">
                <a:extLst>
                  <a:ext uri="{FF2B5EF4-FFF2-40B4-BE49-F238E27FC236}">
                    <a16:creationId xmlns:a16="http://schemas.microsoft.com/office/drawing/2014/main" id="{D52DB7F4-C27D-7770-E6B6-38257117DF49}"/>
                  </a:ext>
                </a:extLst>
              </p:cNvPr>
              <p:cNvSpPr txBox="1">
                <a:spLocks noRot="1" noChangeAspect="1" noMove="1" noResize="1" noEditPoints="1" noAdjustHandles="1" noChangeArrowheads="1" noChangeShapeType="1" noTextEdit="1"/>
              </p:cNvSpPr>
              <p:nvPr/>
            </p:nvSpPr>
            <p:spPr>
              <a:xfrm>
                <a:off x="8585884" y="3123990"/>
                <a:ext cx="3221667" cy="799706"/>
              </a:xfrm>
              <a:prstGeom prst="rect">
                <a:avLst/>
              </a:prstGeom>
              <a:blipFill>
                <a:blip r:embed="rId7"/>
                <a:stretch>
                  <a:fillRect/>
                </a:stretch>
              </a:blipFill>
            </p:spPr>
            <p:txBody>
              <a:bodyPr/>
              <a:lstStyle/>
              <a:p>
                <a:r>
                  <a:rPr lang="es-AR">
                    <a:noFill/>
                  </a:rPr>
                  <a:t> </a:t>
                </a:r>
              </a:p>
            </p:txBody>
          </p:sp>
        </mc:Fallback>
      </mc:AlternateContent>
      <p:sp>
        <p:nvSpPr>
          <p:cNvPr id="22" name="Elipse 21">
            <a:extLst>
              <a:ext uri="{FF2B5EF4-FFF2-40B4-BE49-F238E27FC236}">
                <a16:creationId xmlns:a16="http://schemas.microsoft.com/office/drawing/2014/main" id="{4DBD7C93-E54D-F19D-B96E-D0EDCDF81929}"/>
              </a:ext>
            </a:extLst>
          </p:cNvPr>
          <p:cNvSpPr/>
          <p:nvPr/>
        </p:nvSpPr>
        <p:spPr>
          <a:xfrm>
            <a:off x="9766801" y="2975993"/>
            <a:ext cx="1002009" cy="12245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mc:AlternateContent xmlns:mc="http://schemas.openxmlformats.org/markup-compatibility/2006">
        <mc:Choice xmlns:a14="http://schemas.microsoft.com/office/drawing/2010/main" Requires="a14">
          <p:sp>
            <p:nvSpPr>
              <p:cNvPr id="23" name="CuadroTexto 22">
                <a:extLst>
                  <a:ext uri="{FF2B5EF4-FFF2-40B4-BE49-F238E27FC236}">
                    <a16:creationId xmlns:a16="http://schemas.microsoft.com/office/drawing/2014/main" id="{BB69A363-8E40-F074-D9BB-4656469B0FA3}"/>
                  </a:ext>
                </a:extLst>
              </p:cNvPr>
              <p:cNvSpPr txBox="1"/>
              <p:nvPr/>
            </p:nvSpPr>
            <p:spPr>
              <a:xfrm>
                <a:off x="7944027" y="5699885"/>
                <a:ext cx="2808312" cy="539571"/>
              </a:xfrm>
              <a:prstGeom prst="rect">
                <a:avLst/>
              </a:prstGeom>
              <a:solidFill>
                <a:srgbClr val="FFFF00"/>
              </a:solidFill>
              <a:ln w="381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2400" b="0" i="1" smtClean="0">
                          <a:highlight>
                            <a:srgbClr val="FFFF00"/>
                          </a:highlight>
                          <a:latin typeface="Cambria Math" panose="02040503050406030204" pitchFamily="18" charset="0"/>
                        </a:rPr>
                        <m:t>𝑄</m:t>
                      </m:r>
                      <m:r>
                        <a:rPr lang="es-CL" sz="2400" i="1">
                          <a:highlight>
                            <a:srgbClr val="FFFF00"/>
                          </a:highlight>
                          <a:latin typeface="Cambria Math" panose="02040503050406030204" pitchFamily="18" charset="0"/>
                        </a:rPr>
                        <m:t>=</m:t>
                      </m:r>
                      <m:sSub>
                        <m:sSubPr>
                          <m:ctrlPr>
                            <a:rPr lang="es-CL" sz="2400" i="1">
                              <a:highlight>
                                <a:srgbClr val="FFFF00"/>
                              </a:highlight>
                              <a:latin typeface="Cambria Math" panose="02040503050406030204" pitchFamily="18" charset="0"/>
                            </a:rPr>
                          </m:ctrlPr>
                        </m:sSubPr>
                        <m:e>
                          <m:r>
                            <a:rPr lang="es-CL" sz="2400" i="1">
                              <a:highlight>
                                <a:srgbClr val="FFFF00"/>
                              </a:highlight>
                              <a:latin typeface="Cambria Math" panose="02040503050406030204" pitchFamily="18" charset="0"/>
                              <a:ea typeface="Cambria Math" panose="02040503050406030204" pitchFamily="18" charset="0"/>
                            </a:rPr>
                            <m:t>𝜔</m:t>
                          </m:r>
                        </m:e>
                        <m:sub>
                          <m:r>
                            <a:rPr lang="es-CL" sz="2400" i="1">
                              <a:highlight>
                                <a:srgbClr val="FFFF00"/>
                              </a:highlight>
                              <a:latin typeface="Cambria Math" panose="02040503050406030204" pitchFamily="18" charset="0"/>
                            </a:rPr>
                            <m:t>𝑂</m:t>
                          </m:r>
                        </m:sub>
                      </m:sSub>
                      <m:r>
                        <a:rPr lang="es-CL" sz="2400" i="1">
                          <a:highlight>
                            <a:srgbClr val="FFFF00"/>
                          </a:highlight>
                          <a:latin typeface="Cambria Math" panose="02040503050406030204" pitchFamily="18" charset="0"/>
                        </a:rPr>
                        <m:t> </m:t>
                      </m:r>
                      <m:sSub>
                        <m:sSubPr>
                          <m:ctrlPr>
                            <a:rPr lang="es-CL" sz="2400" i="1">
                              <a:highlight>
                                <a:srgbClr val="FFFF00"/>
                              </a:highlight>
                              <a:latin typeface="Cambria Math" panose="02040503050406030204" pitchFamily="18" charset="0"/>
                            </a:rPr>
                          </m:ctrlPr>
                        </m:sSubPr>
                        <m:e>
                          <m:r>
                            <a:rPr lang="es-CL" sz="2400" i="1">
                              <a:highlight>
                                <a:srgbClr val="FFFF00"/>
                              </a:highlight>
                              <a:latin typeface="Cambria Math" panose="02040503050406030204" pitchFamily="18" charset="0"/>
                            </a:rPr>
                            <m:t>𝑚</m:t>
                          </m:r>
                        </m:e>
                        <m:sub>
                          <m:r>
                            <a:rPr lang="es-CL" sz="2400" i="1">
                              <a:highlight>
                                <a:srgbClr val="FFFF00"/>
                              </a:highlight>
                              <a:latin typeface="Cambria Math" panose="02040503050406030204" pitchFamily="18" charset="0"/>
                            </a:rPr>
                            <m:t>𝑃𝐺</m:t>
                          </m:r>
                        </m:sub>
                      </m:sSub>
                      <m:rad>
                        <m:radPr>
                          <m:degHide m:val="on"/>
                          <m:ctrlPr>
                            <a:rPr lang="es-CL" sz="2400" i="1">
                              <a:highlight>
                                <a:srgbClr val="FFFF00"/>
                              </a:highlight>
                              <a:latin typeface="Cambria Math" panose="02040503050406030204" pitchFamily="18" charset="0"/>
                              <a:ea typeface="Cambria Math" panose="02040503050406030204" pitchFamily="18" charset="0"/>
                            </a:rPr>
                          </m:ctrlPr>
                        </m:radPr>
                        <m:deg/>
                        <m:e>
                          <m:r>
                            <a:rPr lang="es-CL" sz="2400" i="1">
                              <a:highlight>
                                <a:srgbClr val="FFFF00"/>
                              </a:highlight>
                              <a:latin typeface="Cambria Math" panose="02040503050406030204" pitchFamily="18" charset="0"/>
                              <a:ea typeface="Cambria Math" panose="02040503050406030204" pitchFamily="18" charset="0"/>
                            </a:rPr>
                            <m:t>2</m:t>
                          </m:r>
                          <m:r>
                            <a:rPr lang="es-CL" sz="2400" i="1">
                              <a:highlight>
                                <a:srgbClr val="FFFF00"/>
                              </a:highlight>
                              <a:latin typeface="Cambria Math" panose="02040503050406030204" pitchFamily="18" charset="0"/>
                              <a:ea typeface="Cambria Math" panose="02040503050406030204" pitchFamily="18" charset="0"/>
                            </a:rPr>
                            <m:t>𝑔</m:t>
                          </m:r>
                          <m:r>
                            <a:rPr lang="es-CL" sz="2400" i="1">
                              <a:highlight>
                                <a:srgbClr val="FFFF00"/>
                              </a:highlight>
                              <a:latin typeface="Cambria Math" panose="02040503050406030204" pitchFamily="18" charset="0"/>
                              <a:ea typeface="Cambria Math" panose="02040503050406030204" pitchFamily="18" charset="0"/>
                            </a:rPr>
                            <m:t> </m:t>
                          </m:r>
                          <m:r>
                            <a:rPr lang="es-CL" sz="2400" i="1">
                              <a:highlight>
                                <a:srgbClr val="FFFF00"/>
                              </a:highlight>
                              <a:latin typeface="Cambria Math" panose="02040503050406030204" pitchFamily="18" charset="0"/>
                              <a:ea typeface="Cambria Math" panose="02040503050406030204" pitchFamily="18" charset="0"/>
                            </a:rPr>
                            <m:t>h</m:t>
                          </m:r>
                        </m:e>
                      </m:rad>
                    </m:oMath>
                  </m:oMathPara>
                </a14:m>
                <a:endParaRPr lang="es-CL" sz="2400" dirty="0"/>
              </a:p>
            </p:txBody>
          </p:sp>
        </mc:Choice>
        <mc:Fallback>
          <p:sp>
            <p:nvSpPr>
              <p:cNvPr id="23" name="CuadroTexto 22">
                <a:extLst>
                  <a:ext uri="{FF2B5EF4-FFF2-40B4-BE49-F238E27FC236}">
                    <a16:creationId xmlns:a16="http://schemas.microsoft.com/office/drawing/2014/main" id="{BB69A363-8E40-F074-D9BB-4656469B0FA3}"/>
                  </a:ext>
                </a:extLst>
              </p:cNvPr>
              <p:cNvSpPr txBox="1">
                <a:spLocks noRot="1" noChangeAspect="1" noMove="1" noResize="1" noEditPoints="1" noAdjustHandles="1" noChangeArrowheads="1" noChangeShapeType="1" noTextEdit="1"/>
              </p:cNvSpPr>
              <p:nvPr/>
            </p:nvSpPr>
            <p:spPr>
              <a:xfrm>
                <a:off x="7944027" y="5699885"/>
                <a:ext cx="2808312" cy="539571"/>
              </a:xfrm>
              <a:prstGeom prst="rect">
                <a:avLst/>
              </a:prstGeom>
              <a:blipFill>
                <a:blip r:embed="rId8"/>
                <a:stretch>
                  <a:fillRect/>
                </a:stretch>
              </a:blipFill>
              <a:ln w="38100">
                <a:solidFill>
                  <a:schemeClr val="tx1"/>
                </a:solidFill>
              </a:ln>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24" name="CuadroTexto 23">
                <a:extLst>
                  <a:ext uri="{FF2B5EF4-FFF2-40B4-BE49-F238E27FC236}">
                    <a16:creationId xmlns:a16="http://schemas.microsoft.com/office/drawing/2014/main" id="{1416C5B0-2C9A-7D3E-7B78-44E1D28BD807}"/>
                  </a:ext>
                </a:extLst>
              </p:cNvPr>
              <p:cNvSpPr txBox="1"/>
              <p:nvPr/>
            </p:nvSpPr>
            <p:spPr>
              <a:xfrm>
                <a:off x="2436030" y="6092385"/>
                <a:ext cx="1975865" cy="461665"/>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s-CL" sz="2400" i="1">
                          <a:highlight>
                            <a:srgbClr val="FFFF00"/>
                          </a:highlight>
                          <a:latin typeface="Cambria Math" panose="02040503050406030204" pitchFamily="18" charset="0"/>
                          <a:ea typeface="Cambria Math" panose="02040503050406030204" pitchFamily="18" charset="0"/>
                        </a:rPr>
                        <m:t>𝑚</m:t>
                      </m:r>
                      <m:r>
                        <a:rPr lang="es-CL" sz="2400" i="1">
                          <a:highlight>
                            <a:srgbClr val="FFFF00"/>
                          </a:highlight>
                          <a:latin typeface="Cambria Math" panose="02040503050406030204" pitchFamily="18" charset="0"/>
                          <a:ea typeface="Cambria Math" panose="02040503050406030204" pitchFamily="18" charset="0"/>
                        </a:rPr>
                        <m:t>=</m:t>
                      </m:r>
                      <m:r>
                        <a:rPr lang="es-CL" sz="2400" i="1">
                          <a:highlight>
                            <a:srgbClr val="FFFF00"/>
                          </a:highlight>
                          <a:latin typeface="Cambria Math" panose="02040503050406030204" pitchFamily="18" charset="0"/>
                          <a:ea typeface="Cambria Math" panose="02040503050406030204" pitchFamily="18" charset="0"/>
                        </a:rPr>
                        <m:t>𝜇</m:t>
                      </m:r>
                      <m:r>
                        <a:rPr lang="es-CL" sz="2400" i="1">
                          <a:highlight>
                            <a:srgbClr val="FFFF00"/>
                          </a:highlight>
                          <a:latin typeface="Cambria Math" panose="02040503050406030204" pitchFamily="18" charset="0"/>
                          <a:ea typeface="Cambria Math" panose="02040503050406030204" pitchFamily="18" charset="0"/>
                        </a:rPr>
                        <m:t> </m:t>
                      </m:r>
                      <m:r>
                        <a:rPr lang="es-CL" sz="2400" i="1">
                          <a:highlight>
                            <a:srgbClr val="FFFF00"/>
                          </a:highlight>
                          <a:latin typeface="Cambria Math" panose="02040503050406030204" pitchFamily="18" charset="0"/>
                          <a:ea typeface="Cambria Math" panose="02040503050406030204" pitchFamily="18" charset="0"/>
                        </a:rPr>
                        <m:t>𝜑</m:t>
                      </m:r>
                    </m:oMath>
                  </m:oMathPara>
                </a14:m>
                <a:endParaRPr lang="es-CL" sz="2400" dirty="0"/>
              </a:p>
            </p:txBody>
          </p:sp>
        </mc:Choice>
        <mc:Fallback>
          <p:sp>
            <p:nvSpPr>
              <p:cNvPr id="24" name="CuadroTexto 23">
                <a:extLst>
                  <a:ext uri="{FF2B5EF4-FFF2-40B4-BE49-F238E27FC236}">
                    <a16:creationId xmlns:a16="http://schemas.microsoft.com/office/drawing/2014/main" id="{1416C5B0-2C9A-7D3E-7B78-44E1D28BD807}"/>
                  </a:ext>
                </a:extLst>
              </p:cNvPr>
              <p:cNvSpPr txBox="1">
                <a:spLocks noRot="1" noChangeAspect="1" noMove="1" noResize="1" noEditPoints="1" noAdjustHandles="1" noChangeArrowheads="1" noChangeShapeType="1" noTextEdit="1"/>
              </p:cNvSpPr>
              <p:nvPr/>
            </p:nvSpPr>
            <p:spPr>
              <a:xfrm>
                <a:off x="2436030" y="6092385"/>
                <a:ext cx="1975865" cy="461665"/>
              </a:xfrm>
              <a:prstGeom prst="rect">
                <a:avLst/>
              </a:prstGeom>
              <a:blipFill>
                <a:blip r:embed="rId9"/>
                <a:stretch>
                  <a:fillRect b="-10526"/>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25" name="CuadroTexto 24">
                <a:extLst>
                  <a:ext uri="{FF2B5EF4-FFF2-40B4-BE49-F238E27FC236}">
                    <a16:creationId xmlns:a16="http://schemas.microsoft.com/office/drawing/2014/main" id="{8D0B0931-B1EB-800E-8D40-2841B4D6D790}"/>
                  </a:ext>
                </a:extLst>
              </p:cNvPr>
              <p:cNvSpPr txBox="1"/>
              <p:nvPr/>
            </p:nvSpPr>
            <p:spPr>
              <a:xfrm>
                <a:off x="4904881" y="6092384"/>
                <a:ext cx="1975865" cy="461665"/>
              </a:xfrm>
              <a:prstGeom prst="rect">
                <a:avLst/>
              </a:prstGeom>
              <a:solidFill>
                <a:srgbClr val="FFFF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s-CL" sz="2400" i="1">
                          <a:highlight>
                            <a:srgbClr val="FFFF00"/>
                          </a:highlight>
                          <a:latin typeface="Cambria Math" panose="02040503050406030204" pitchFamily="18" charset="0"/>
                          <a:ea typeface="Cambria Math" panose="02040503050406030204" pitchFamily="18" charset="0"/>
                        </a:rPr>
                        <m:t>𝜇</m:t>
                      </m:r>
                      <m:r>
                        <a:rPr lang="es-CL" sz="2400" i="1">
                          <a:highlight>
                            <a:srgbClr val="FFFF00"/>
                          </a:highlight>
                          <a:latin typeface="Cambria Math" panose="02040503050406030204" pitchFamily="18" charset="0"/>
                          <a:ea typeface="Cambria Math" panose="02040503050406030204" pitchFamily="18" charset="0"/>
                        </a:rPr>
                        <m:t>=1</m:t>
                      </m:r>
                    </m:oMath>
                  </m:oMathPara>
                </a14:m>
                <a:endParaRPr lang="es-CL" sz="2400" dirty="0"/>
              </a:p>
            </p:txBody>
          </p:sp>
        </mc:Choice>
        <mc:Fallback>
          <p:sp>
            <p:nvSpPr>
              <p:cNvPr id="25" name="CuadroTexto 24">
                <a:extLst>
                  <a:ext uri="{FF2B5EF4-FFF2-40B4-BE49-F238E27FC236}">
                    <a16:creationId xmlns:a16="http://schemas.microsoft.com/office/drawing/2014/main" id="{8D0B0931-B1EB-800E-8D40-2841B4D6D790}"/>
                  </a:ext>
                </a:extLst>
              </p:cNvPr>
              <p:cNvSpPr txBox="1">
                <a:spLocks noRot="1" noChangeAspect="1" noMove="1" noResize="1" noEditPoints="1" noAdjustHandles="1" noChangeArrowheads="1" noChangeShapeType="1" noTextEdit="1"/>
              </p:cNvSpPr>
              <p:nvPr/>
            </p:nvSpPr>
            <p:spPr>
              <a:xfrm>
                <a:off x="4904881" y="6092384"/>
                <a:ext cx="1975865" cy="461665"/>
              </a:xfrm>
              <a:prstGeom prst="rect">
                <a:avLst/>
              </a:prstGeom>
              <a:blipFill>
                <a:blip r:embed="rId10"/>
                <a:stretch>
                  <a:fillRect b="-7895"/>
                </a:stretch>
              </a:blipFill>
            </p:spPr>
            <p:txBody>
              <a:bodyPr/>
              <a:lstStyle/>
              <a:p>
                <a:r>
                  <a:rPr lang="es-AR">
                    <a:noFill/>
                  </a:rPr>
                  <a:t> </a:t>
                </a:r>
              </a:p>
            </p:txBody>
          </p:sp>
        </mc:Fallback>
      </mc:AlternateContent>
      <p:cxnSp>
        <p:nvCxnSpPr>
          <p:cNvPr id="29" name="Conector recto de flecha 28">
            <a:extLst>
              <a:ext uri="{FF2B5EF4-FFF2-40B4-BE49-F238E27FC236}">
                <a16:creationId xmlns:a16="http://schemas.microsoft.com/office/drawing/2014/main" id="{A518ADBB-83E4-C1BB-18E4-2567566A6F36}"/>
              </a:ext>
            </a:extLst>
          </p:cNvPr>
          <p:cNvCxnSpPr/>
          <p:nvPr/>
        </p:nvCxnSpPr>
        <p:spPr>
          <a:xfrm>
            <a:off x="1301682" y="1548693"/>
            <a:ext cx="0" cy="1263901"/>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upo 4">
            <a:extLst>
              <a:ext uri="{FF2B5EF4-FFF2-40B4-BE49-F238E27FC236}">
                <a16:creationId xmlns:a16="http://schemas.microsoft.com/office/drawing/2014/main" id="{2D6D0A19-C42F-8A85-A505-BEDD24334323}"/>
              </a:ext>
            </a:extLst>
          </p:cNvPr>
          <p:cNvGrpSpPr/>
          <p:nvPr/>
        </p:nvGrpSpPr>
        <p:grpSpPr>
          <a:xfrm>
            <a:off x="106362" y="495579"/>
            <a:ext cx="4261446" cy="4008393"/>
            <a:chOff x="1269522" y="1621608"/>
            <a:chExt cx="4261446" cy="4008393"/>
          </a:xfrm>
        </p:grpSpPr>
        <p:pic>
          <p:nvPicPr>
            <p:cNvPr id="9" name="Imagen 8">
              <a:extLst>
                <a:ext uri="{FF2B5EF4-FFF2-40B4-BE49-F238E27FC236}">
                  <a16:creationId xmlns:a16="http://schemas.microsoft.com/office/drawing/2014/main" id="{24F646FC-9F67-5A68-AF76-C4BFEEBF1F86}"/>
                </a:ext>
              </a:extLst>
            </p:cNvPr>
            <p:cNvPicPr>
              <a:picLocks noChangeAspect="1"/>
            </p:cNvPicPr>
            <p:nvPr/>
          </p:nvPicPr>
          <p:blipFill>
            <a:blip r:embed="rId11"/>
            <a:stretch>
              <a:fillRect/>
            </a:stretch>
          </p:blipFill>
          <p:spPr>
            <a:xfrm>
              <a:off x="1269522" y="1621608"/>
              <a:ext cx="3740988" cy="4008393"/>
            </a:xfrm>
            <a:prstGeom prst="rect">
              <a:avLst/>
            </a:prstGeom>
          </p:spPr>
        </p:pic>
        <p:cxnSp>
          <p:nvCxnSpPr>
            <p:cNvPr id="27" name="Conector recto 26">
              <a:extLst>
                <a:ext uri="{FF2B5EF4-FFF2-40B4-BE49-F238E27FC236}">
                  <a16:creationId xmlns:a16="http://schemas.microsoft.com/office/drawing/2014/main" id="{5BC1804C-0184-89BA-B109-340AA7B1A0D2}"/>
                </a:ext>
              </a:extLst>
            </p:cNvPr>
            <p:cNvCxnSpPr/>
            <p:nvPr/>
          </p:nvCxnSpPr>
          <p:spPr>
            <a:xfrm flipV="1">
              <a:off x="1894968" y="3925839"/>
              <a:ext cx="3636000" cy="36000"/>
            </a:xfrm>
            <a:prstGeom prst="line">
              <a:avLst/>
            </a:prstGeom>
            <a:ln w="5715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4" name="Grupo 3">
              <a:extLst>
                <a:ext uri="{FF2B5EF4-FFF2-40B4-BE49-F238E27FC236}">
                  <a16:creationId xmlns:a16="http://schemas.microsoft.com/office/drawing/2014/main" id="{A35434FF-F97F-6732-7352-54B9EF1741F5}"/>
                </a:ext>
              </a:extLst>
            </p:cNvPr>
            <p:cNvGrpSpPr/>
            <p:nvPr/>
          </p:nvGrpSpPr>
          <p:grpSpPr>
            <a:xfrm>
              <a:off x="1645516" y="2639645"/>
              <a:ext cx="3376907" cy="2107918"/>
              <a:chOff x="1645516" y="2639645"/>
              <a:chExt cx="3376907" cy="2107918"/>
            </a:xfrm>
          </p:grpSpPr>
          <p:sp>
            <p:nvSpPr>
              <p:cNvPr id="18" name="17 CuadroTexto"/>
              <p:cNvSpPr txBox="1"/>
              <p:nvPr/>
            </p:nvSpPr>
            <p:spPr>
              <a:xfrm>
                <a:off x="2028433" y="4285898"/>
                <a:ext cx="357190" cy="461665"/>
              </a:xfrm>
              <a:prstGeom prst="rect">
                <a:avLst/>
              </a:prstGeom>
              <a:noFill/>
            </p:spPr>
            <p:txBody>
              <a:bodyPr wrap="square" rtlCol="0">
                <a:spAutoFit/>
              </a:bodyPr>
              <a:lstStyle/>
              <a:p>
                <a:r>
                  <a:rPr lang="es-CL" sz="2400" dirty="0">
                    <a:solidFill>
                      <a:srgbClr val="FF0000"/>
                    </a:solidFill>
                  </a:rPr>
                  <a:t>1</a:t>
                </a:r>
                <a:endParaRPr lang="es-ES" sz="2400" dirty="0">
                  <a:solidFill>
                    <a:srgbClr val="FF0000"/>
                  </a:solidFill>
                </a:endParaRPr>
              </a:p>
            </p:txBody>
          </p:sp>
          <p:sp>
            <p:nvSpPr>
              <p:cNvPr id="19" name="18 CuadroTexto"/>
              <p:cNvSpPr txBox="1"/>
              <p:nvPr/>
            </p:nvSpPr>
            <p:spPr>
              <a:xfrm>
                <a:off x="4665233" y="4285898"/>
                <a:ext cx="357190" cy="461665"/>
              </a:xfrm>
              <a:prstGeom prst="rect">
                <a:avLst/>
              </a:prstGeom>
              <a:noFill/>
            </p:spPr>
            <p:txBody>
              <a:bodyPr wrap="square" rtlCol="0">
                <a:spAutoFit/>
              </a:bodyPr>
              <a:lstStyle/>
              <a:p>
                <a:r>
                  <a:rPr lang="es-CL" sz="2400" dirty="0">
                    <a:solidFill>
                      <a:srgbClr val="FF0000"/>
                    </a:solidFill>
                  </a:rPr>
                  <a:t>2</a:t>
                </a:r>
                <a:endParaRPr lang="es-ES" sz="2400" dirty="0">
                  <a:solidFill>
                    <a:srgbClr val="FF0000"/>
                  </a:solidFill>
                </a:endParaRPr>
              </a:p>
            </p:txBody>
          </p:sp>
          <p:cxnSp>
            <p:nvCxnSpPr>
              <p:cNvPr id="31" name="Conector recto 30">
                <a:extLst>
                  <a:ext uri="{FF2B5EF4-FFF2-40B4-BE49-F238E27FC236}">
                    <a16:creationId xmlns:a16="http://schemas.microsoft.com/office/drawing/2014/main" id="{ED1C637E-1580-3367-C8E0-1C6C280F7863}"/>
                  </a:ext>
                </a:extLst>
              </p:cNvPr>
              <p:cNvCxnSpPr/>
              <p:nvPr/>
            </p:nvCxnSpPr>
            <p:spPr>
              <a:xfrm flipH="1">
                <a:off x="1645516" y="2639645"/>
                <a:ext cx="137841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F63CC7F6-6435-C9AA-23DF-0092C93AC95F}"/>
                  </a:ext>
                </a:extLst>
              </p:cNvPr>
              <p:cNvSpPr txBox="1"/>
              <p:nvPr/>
            </p:nvSpPr>
            <p:spPr>
              <a:xfrm>
                <a:off x="1920395" y="2954455"/>
                <a:ext cx="544447" cy="461665"/>
              </a:xfrm>
              <a:prstGeom prst="rect">
                <a:avLst/>
              </a:prstGeom>
              <a:noFill/>
            </p:spPr>
            <p:txBody>
              <a:bodyPr wrap="square" rtlCol="0">
                <a:spAutoFit/>
              </a:bodyPr>
              <a:lstStyle/>
              <a:p>
                <a:r>
                  <a:rPr lang="es-CL" sz="2400" dirty="0"/>
                  <a:t>h</a:t>
                </a:r>
              </a:p>
            </p:txBody>
          </p:sp>
        </p:grpSp>
      </p:grpSp>
      <mc:AlternateContent xmlns:mc="http://schemas.openxmlformats.org/markup-compatibility/2006" xmlns:a14="http://schemas.microsoft.com/office/drawing/2010/main">
        <mc:Choice Requires="a14">
          <p:sp>
            <p:nvSpPr>
              <p:cNvPr id="33" name="CuadroTexto 32">
                <a:extLst>
                  <a:ext uri="{FF2B5EF4-FFF2-40B4-BE49-F238E27FC236}">
                    <a16:creationId xmlns:a16="http://schemas.microsoft.com/office/drawing/2014/main" id="{3BE5B32E-5F06-ABF8-D3CA-9BAFB1138E26}"/>
                  </a:ext>
                </a:extLst>
              </p:cNvPr>
              <p:cNvSpPr txBox="1"/>
              <p:nvPr/>
            </p:nvSpPr>
            <p:spPr>
              <a:xfrm>
                <a:off x="7232766" y="4131363"/>
                <a:ext cx="1802850" cy="4650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L" sz="2000" i="1">
                              <a:latin typeface="Cambria Math" panose="02040503050406030204" pitchFamily="18" charset="0"/>
                            </a:rPr>
                          </m:ctrlPr>
                        </m:sSubPr>
                        <m:e>
                          <m:r>
                            <a:rPr lang="es-CL" sz="2000" i="1">
                              <a:latin typeface="Cambria Math" panose="02040503050406030204" pitchFamily="18" charset="0"/>
                            </a:rPr>
                            <m:t>𝑈</m:t>
                          </m:r>
                        </m:e>
                        <m:sub>
                          <m:r>
                            <a:rPr lang="es-CL" sz="2000" i="1">
                              <a:latin typeface="Cambria Math" panose="02040503050406030204" pitchFamily="18" charset="0"/>
                            </a:rPr>
                            <m:t>2</m:t>
                          </m:r>
                        </m:sub>
                      </m:sSub>
                      <m:r>
                        <a:rPr lang="es-CL" sz="2000" i="1">
                          <a:latin typeface="Cambria Math" panose="02040503050406030204" pitchFamily="18" charset="0"/>
                        </a:rPr>
                        <m:t>=</m:t>
                      </m:r>
                      <m:r>
                        <a:rPr lang="es-CL" sz="2000" i="1">
                          <a:latin typeface="Cambria Math" panose="02040503050406030204" pitchFamily="18" charset="0"/>
                          <a:ea typeface="Cambria Math" panose="02040503050406030204" pitchFamily="18" charset="0"/>
                        </a:rPr>
                        <m:t>𝜑</m:t>
                      </m:r>
                      <m:rad>
                        <m:radPr>
                          <m:degHide m:val="on"/>
                          <m:ctrlPr>
                            <a:rPr lang="es-CL" sz="2000" i="1">
                              <a:latin typeface="Cambria Math" panose="02040503050406030204" pitchFamily="18" charset="0"/>
                            </a:rPr>
                          </m:ctrlPr>
                        </m:radPr>
                        <m:deg/>
                        <m:e>
                          <m:r>
                            <a:rPr lang="es-CL" sz="2000" i="1">
                              <a:latin typeface="Cambria Math" panose="02040503050406030204" pitchFamily="18" charset="0"/>
                            </a:rPr>
                            <m:t>2</m:t>
                          </m:r>
                          <m:r>
                            <a:rPr lang="es-CL" sz="2000" i="1">
                              <a:latin typeface="Cambria Math" panose="02040503050406030204" pitchFamily="18" charset="0"/>
                            </a:rPr>
                            <m:t>𝑔h</m:t>
                          </m:r>
                        </m:e>
                      </m:rad>
                    </m:oMath>
                  </m:oMathPara>
                </a14:m>
                <a:endParaRPr lang="es-CL" sz="2000" dirty="0"/>
              </a:p>
            </p:txBody>
          </p:sp>
        </mc:Choice>
        <mc:Fallback xmlns="">
          <p:sp>
            <p:nvSpPr>
              <p:cNvPr id="33" name="CuadroTexto 32">
                <a:extLst>
                  <a:ext uri="{FF2B5EF4-FFF2-40B4-BE49-F238E27FC236}">
                    <a16:creationId xmlns:a16="http://schemas.microsoft.com/office/drawing/2014/main" id="{3BE5B32E-5F06-ABF8-D3CA-9BAFB1138E26}"/>
                  </a:ext>
                </a:extLst>
              </p:cNvPr>
              <p:cNvSpPr txBox="1">
                <a:spLocks noRot="1" noChangeAspect="1" noMove="1" noResize="1" noEditPoints="1" noAdjustHandles="1" noChangeArrowheads="1" noChangeShapeType="1" noTextEdit="1"/>
              </p:cNvSpPr>
              <p:nvPr/>
            </p:nvSpPr>
            <p:spPr>
              <a:xfrm>
                <a:off x="7232766" y="4131363"/>
                <a:ext cx="1802850" cy="465064"/>
              </a:xfrm>
              <a:prstGeom prst="rect">
                <a:avLst/>
              </a:prstGeom>
              <a:blipFill>
                <a:blip r:embed="rId12"/>
                <a:stretch>
                  <a:fillRect b="-10526"/>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902B00E5-AA77-E946-7CB9-D478554C7CF6}"/>
                  </a:ext>
                </a:extLst>
              </p:cNvPr>
              <p:cNvSpPr txBox="1"/>
              <p:nvPr/>
            </p:nvSpPr>
            <p:spPr>
              <a:xfrm>
                <a:off x="9525276" y="4948555"/>
                <a:ext cx="1817627" cy="461665"/>
              </a:xfrm>
              <a:prstGeom prst="rect">
                <a:avLst/>
              </a:prstGeom>
              <a:noFill/>
              <a:ln w="38100">
                <a:noFill/>
              </a:ln>
            </p:spPr>
            <p:txBody>
              <a:bodyPr wrap="square" rtlCol="0">
                <a:spAutoFit/>
              </a:bodyPr>
              <a:lstStyle/>
              <a:p>
                <a14:m>
                  <m:oMath xmlns:m="http://schemas.openxmlformats.org/officeDocument/2006/math">
                    <m:r>
                      <a:rPr lang="es-ES" sz="2400" b="0" i="1" smtClean="0">
                        <a:latin typeface="Cambria Math" panose="02040503050406030204" pitchFamily="18" charset="0"/>
                      </a:rPr>
                      <m:t>𝑄</m:t>
                    </m:r>
                    <m:r>
                      <a:rPr lang="es-CL" sz="2400" i="1">
                        <a:latin typeface="Cambria Math" panose="02040503050406030204" pitchFamily="18" charset="0"/>
                      </a:rPr>
                      <m:t>=</m:t>
                    </m:r>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CL" sz="2400" i="1">
                            <a:latin typeface="Cambria Math" panose="02040503050406030204" pitchFamily="18" charset="0"/>
                          </a:rPr>
                          <m:t>𝑂</m:t>
                        </m:r>
                      </m:sub>
                    </m:sSub>
                  </m:oMath>
                </a14:m>
                <a:r>
                  <a:rPr lang="es-CL" sz="2400" dirty="0"/>
                  <a:t> </a:t>
                </a:r>
                <a14:m>
                  <m:oMath xmlns:m="http://schemas.openxmlformats.org/officeDocument/2006/math">
                    <m:sSub>
                      <m:sSubPr>
                        <m:ctrlPr>
                          <a:rPr lang="es-CL" sz="2400" i="1">
                            <a:latin typeface="Cambria Math" panose="02040503050406030204" pitchFamily="18" charset="0"/>
                          </a:rPr>
                        </m:ctrlPr>
                      </m:sSubPr>
                      <m:e>
                        <m:r>
                          <a:rPr lang="es-CL" sz="2400" i="1">
                            <a:latin typeface="Cambria Math" panose="02040503050406030204" pitchFamily="18" charset="0"/>
                          </a:rPr>
                          <m:t>𝑈</m:t>
                        </m:r>
                      </m:e>
                      <m:sub>
                        <m:r>
                          <a:rPr lang="es-CL" sz="2400" i="1">
                            <a:latin typeface="Cambria Math" panose="02040503050406030204" pitchFamily="18" charset="0"/>
                          </a:rPr>
                          <m:t>2</m:t>
                        </m:r>
                      </m:sub>
                    </m:sSub>
                  </m:oMath>
                </a14:m>
                <a:r>
                  <a:rPr lang="es-CL" sz="2400" dirty="0"/>
                  <a:t> </a:t>
                </a:r>
              </a:p>
            </p:txBody>
          </p:sp>
        </mc:Choice>
        <mc:Fallback xmlns="">
          <p:sp>
            <p:nvSpPr>
              <p:cNvPr id="34" name="CuadroTexto 33">
                <a:extLst>
                  <a:ext uri="{FF2B5EF4-FFF2-40B4-BE49-F238E27FC236}">
                    <a16:creationId xmlns:a16="http://schemas.microsoft.com/office/drawing/2014/main" id="{902B00E5-AA77-E946-7CB9-D478554C7CF6}"/>
                  </a:ext>
                </a:extLst>
              </p:cNvPr>
              <p:cNvSpPr txBox="1">
                <a:spLocks noRot="1" noChangeAspect="1" noMove="1" noResize="1" noEditPoints="1" noAdjustHandles="1" noChangeArrowheads="1" noChangeShapeType="1" noTextEdit="1"/>
              </p:cNvSpPr>
              <p:nvPr/>
            </p:nvSpPr>
            <p:spPr>
              <a:xfrm>
                <a:off x="9525276" y="4948555"/>
                <a:ext cx="1817627" cy="461665"/>
              </a:xfrm>
              <a:prstGeom prst="rect">
                <a:avLst/>
              </a:prstGeom>
              <a:blipFill>
                <a:blip r:embed="rId13"/>
                <a:stretch>
                  <a:fillRect l="-2349" b="-11842"/>
                </a:stretch>
              </a:blipFill>
              <a:ln w="38100">
                <a:noFill/>
              </a:ln>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ED7BF2D8-9FB1-4AE1-2F5B-EACC6EC62B96}"/>
                  </a:ext>
                </a:extLst>
              </p:cNvPr>
              <p:cNvSpPr txBox="1"/>
              <p:nvPr/>
            </p:nvSpPr>
            <p:spPr>
              <a:xfrm>
                <a:off x="7310791" y="4906250"/>
                <a:ext cx="1856240" cy="461665"/>
              </a:xfrm>
              <a:prstGeom prst="rect">
                <a:avLst/>
              </a:prstGeom>
              <a:noFill/>
            </p:spPr>
            <p:txBody>
              <a:bodyPr wrap="square">
                <a:spAutoFit/>
              </a:bodyPr>
              <a:lstStyle/>
              <a:p>
                <a14:m>
                  <m:oMath xmlns:m="http://schemas.openxmlformats.org/officeDocument/2006/math">
                    <m:r>
                      <a:rPr lang="es-ES" sz="2400" b="0" i="1" smtClean="0">
                        <a:latin typeface="Cambria Math" panose="02040503050406030204" pitchFamily="18" charset="0"/>
                      </a:rPr>
                      <m:t>𝑄</m:t>
                    </m:r>
                    <m:r>
                      <a:rPr lang="es-CL" sz="2400" i="1">
                        <a:latin typeface="Cambria Math" panose="02040503050406030204" pitchFamily="18" charset="0"/>
                      </a:rPr>
                      <m:t>=</m:t>
                    </m:r>
                    <m:sSub>
                      <m:sSubPr>
                        <m:ctrlPr>
                          <a:rPr lang="es-CL" sz="2400" i="1">
                            <a:latin typeface="Cambria Math" panose="02040503050406030204" pitchFamily="18" charset="0"/>
                          </a:rPr>
                        </m:ctrlPr>
                      </m:sSubPr>
                      <m:e>
                        <m:r>
                          <a:rPr lang="es-CL" sz="2400" i="1">
                            <a:latin typeface="Cambria Math" panose="02040503050406030204" pitchFamily="18" charset="0"/>
                            <a:ea typeface="Cambria Math" panose="02040503050406030204" pitchFamily="18" charset="0"/>
                          </a:rPr>
                          <m:t>𝜔</m:t>
                        </m:r>
                      </m:e>
                      <m:sub>
                        <m:r>
                          <a:rPr lang="es-ES" sz="2400" b="0" i="1" smtClean="0">
                            <a:latin typeface="Cambria Math" panose="02040503050406030204" pitchFamily="18" charset="0"/>
                            <a:ea typeface="Cambria Math" panose="02040503050406030204" pitchFamily="18" charset="0"/>
                          </a:rPr>
                          <m:t>2</m:t>
                        </m:r>
                      </m:sub>
                    </m:sSub>
                  </m:oMath>
                </a14:m>
                <a:r>
                  <a:rPr lang="es-CL" sz="2400" dirty="0"/>
                  <a:t> </a:t>
                </a:r>
                <a14:m>
                  <m:oMath xmlns:m="http://schemas.openxmlformats.org/officeDocument/2006/math">
                    <m:sSub>
                      <m:sSubPr>
                        <m:ctrlPr>
                          <a:rPr lang="es-CL" sz="2400" i="1">
                            <a:latin typeface="Cambria Math" panose="02040503050406030204" pitchFamily="18" charset="0"/>
                          </a:rPr>
                        </m:ctrlPr>
                      </m:sSubPr>
                      <m:e>
                        <m:r>
                          <a:rPr lang="es-CL" sz="2400" i="1">
                            <a:latin typeface="Cambria Math" panose="02040503050406030204" pitchFamily="18" charset="0"/>
                          </a:rPr>
                          <m:t>𝑈</m:t>
                        </m:r>
                      </m:e>
                      <m:sub>
                        <m:r>
                          <a:rPr lang="es-ES" sz="2400" b="0" i="1" smtClean="0">
                            <a:latin typeface="Cambria Math" panose="02040503050406030204" pitchFamily="18" charset="0"/>
                          </a:rPr>
                          <m:t>2</m:t>
                        </m:r>
                      </m:sub>
                    </m:sSub>
                  </m:oMath>
                </a14:m>
                <a:r>
                  <a:rPr lang="es-CL" sz="2400" dirty="0"/>
                  <a:t> </a:t>
                </a:r>
              </a:p>
            </p:txBody>
          </p:sp>
        </mc:Choice>
        <mc:Fallback xmlns="">
          <p:sp>
            <p:nvSpPr>
              <p:cNvPr id="36" name="CuadroTexto 35">
                <a:extLst>
                  <a:ext uri="{FF2B5EF4-FFF2-40B4-BE49-F238E27FC236}">
                    <a16:creationId xmlns:a16="http://schemas.microsoft.com/office/drawing/2014/main" id="{ED7BF2D8-9FB1-4AE1-2F5B-EACC6EC62B96}"/>
                  </a:ext>
                </a:extLst>
              </p:cNvPr>
              <p:cNvSpPr txBox="1">
                <a:spLocks noRot="1" noChangeAspect="1" noMove="1" noResize="1" noEditPoints="1" noAdjustHandles="1" noChangeArrowheads="1" noChangeShapeType="1" noTextEdit="1"/>
              </p:cNvSpPr>
              <p:nvPr/>
            </p:nvSpPr>
            <p:spPr>
              <a:xfrm>
                <a:off x="7310791" y="4906250"/>
                <a:ext cx="1856240" cy="461665"/>
              </a:xfrm>
              <a:prstGeom prst="rect">
                <a:avLst/>
              </a:prstGeom>
              <a:blipFill>
                <a:blip r:embed="rId14"/>
                <a:stretch>
                  <a:fillRect l="-2295" b="-11842"/>
                </a:stretch>
              </a:blipFill>
            </p:spPr>
            <p:txBody>
              <a:bodyPr/>
              <a:lstStyle/>
              <a:p>
                <a:r>
                  <a:rPr lang="es-AR">
                    <a:noFill/>
                  </a:rPr>
                  <a:t> </a:t>
                </a:r>
              </a:p>
            </p:txBody>
          </p:sp>
        </mc:Fallback>
      </mc:AlternateContent>
      <p:sp>
        <p:nvSpPr>
          <p:cNvPr id="3" name="CuadroTexto 2">
            <a:extLst>
              <a:ext uri="{FF2B5EF4-FFF2-40B4-BE49-F238E27FC236}">
                <a16:creationId xmlns:a16="http://schemas.microsoft.com/office/drawing/2014/main" id="{00338408-DE92-9C7B-EE7B-DC8B5C2ECB47}"/>
              </a:ext>
            </a:extLst>
          </p:cNvPr>
          <p:cNvSpPr txBox="1"/>
          <p:nvPr/>
        </p:nvSpPr>
        <p:spPr>
          <a:xfrm>
            <a:off x="89368" y="4424223"/>
            <a:ext cx="6825409" cy="1631216"/>
          </a:xfrm>
          <a:prstGeom prst="rect">
            <a:avLst/>
          </a:prstGeom>
          <a:noFill/>
        </p:spPr>
        <p:txBody>
          <a:bodyPr wrap="square">
            <a:spAutoFit/>
          </a:bodyPr>
          <a:lstStyle/>
          <a:p>
            <a:pPr algn="just"/>
            <a:r>
              <a:rPr lang="es-ES" sz="2000" b="0" i="0" u="none" strike="noStrike" baseline="0" dirty="0">
                <a:latin typeface="CIDFont+F1"/>
              </a:rPr>
              <a:t>Se produce una contracción inicial de la vena líquida</a:t>
            </a:r>
            <a:r>
              <a:rPr lang="es-ES" sz="2000" dirty="0">
                <a:latin typeface="CIDFont+F1"/>
              </a:rPr>
              <a:t> y </a:t>
            </a:r>
            <a:r>
              <a:rPr lang="es-ES" sz="2000" b="0" i="0" u="none" strike="noStrike" baseline="0" dirty="0">
                <a:latin typeface="CIDFont+F1"/>
              </a:rPr>
              <a:t>luego los filetes se adhieren a las paredes del tubo que representa el orificio en pared gruesa</a:t>
            </a:r>
            <a:r>
              <a:rPr lang="es-ES" sz="2000" dirty="0">
                <a:latin typeface="CIDFont+F1"/>
              </a:rPr>
              <a:t>.</a:t>
            </a:r>
            <a:r>
              <a:rPr lang="es-ES" sz="2000" b="0" i="0" u="none" strike="noStrike" baseline="0" dirty="0">
                <a:latin typeface="CIDFont+F1"/>
              </a:rPr>
              <a:t> La</a:t>
            </a:r>
            <a:r>
              <a:rPr lang="es-ES" sz="2000" dirty="0">
                <a:latin typeface="CIDFont+F1"/>
              </a:rPr>
              <a:t> </a:t>
            </a:r>
            <a:r>
              <a:rPr lang="es-ES" sz="2000" b="0" i="0" u="none" strike="noStrike" baseline="0" dirty="0">
                <a:latin typeface="CIDFont+F1"/>
              </a:rPr>
              <a:t>vena fluirá al exterior sin contracción. </a:t>
            </a:r>
          </a:p>
          <a:p>
            <a:pPr algn="l"/>
            <a:r>
              <a:rPr lang="es-ES" sz="2000" b="0" i="0" u="none" strike="noStrike" baseline="0" dirty="0">
                <a:latin typeface="CIDFont+F1"/>
              </a:rPr>
              <a:t>Equivale a colocar a la salida del depósito un tubo de longitud e</a:t>
            </a:r>
            <a:r>
              <a:rPr lang="es-ES" sz="2000" dirty="0">
                <a:latin typeface="CIDFont+F1"/>
              </a:rPr>
              <a:t>.</a:t>
            </a:r>
            <a:endParaRPr lang="es-AR" sz="2000" dirty="0"/>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2606A886-67EE-C01D-2565-AA9421CD8B69}"/>
                  </a:ext>
                </a:extLst>
              </p:cNvPr>
              <p:cNvSpPr txBox="1"/>
              <p:nvPr/>
            </p:nvSpPr>
            <p:spPr>
              <a:xfrm>
                <a:off x="6319741" y="1822951"/>
                <a:ext cx="2343768" cy="8680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L" sz="200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m:t>
                      </m:r>
                      <m:nary>
                        <m:naryPr>
                          <m:chr m:val="∑"/>
                          <m:subHide m:val="on"/>
                          <m:supHide m:val="on"/>
                          <m:ctrlPr>
                            <a:rPr lang="es-CL" sz="2000" i="1">
                              <a:latin typeface="Cambria Math" panose="02040503050406030204" pitchFamily="18" charset="0"/>
                            </a:rPr>
                          </m:ctrlPr>
                        </m:naryPr>
                        <m:sub/>
                        <m:sup/>
                        <m:e>
                          <m:r>
                            <m:rPr>
                              <m:sty m:val="p"/>
                            </m:rPr>
                            <a:rPr lang="el-GR" sz="2000" i="1">
                              <a:latin typeface="Cambria Math" panose="02040503050406030204" pitchFamily="18" charset="0"/>
                              <a:ea typeface="Cambria Math" panose="02040503050406030204" pitchFamily="18" charset="0"/>
                            </a:rPr>
                            <m:t>λ</m:t>
                          </m:r>
                          <m:f>
                            <m:fPr>
                              <m:ctrlPr>
                                <a:rPr lang="es-CL" sz="2000" i="1">
                                  <a:latin typeface="Cambria Math" panose="02040503050406030204" pitchFamily="18" charset="0"/>
                                </a:rPr>
                              </m:ctrlPr>
                            </m:fPr>
                            <m:num>
                              <m:sSubSup>
                                <m:sSubSupPr>
                                  <m:ctrlPr>
                                    <a:rPr lang="es-CL" sz="2000" i="1">
                                      <a:latin typeface="Cambria Math" panose="02040503050406030204" pitchFamily="18" charset="0"/>
                                    </a:rPr>
                                  </m:ctrlPr>
                                </m:sSubSupPr>
                                <m:e>
                                  <m:r>
                                    <a:rPr lang="es-CL" sz="2000" i="1">
                                      <a:latin typeface="Cambria Math" panose="02040503050406030204" pitchFamily="18" charset="0"/>
                                    </a:rPr>
                                    <m:t>𝑈</m:t>
                                  </m:r>
                                </m:e>
                                <m:sub>
                                  <m:r>
                                    <a:rPr lang="es-CL" sz="2000" i="1">
                                      <a:latin typeface="Cambria Math" panose="02040503050406030204" pitchFamily="18" charset="0"/>
                                    </a:rPr>
                                    <m:t>2</m:t>
                                  </m:r>
                                </m:sub>
                                <m:sup>
                                  <m:r>
                                    <a:rPr lang="es-CL" sz="2000" i="1">
                                      <a:latin typeface="Cambria Math" panose="02040503050406030204" pitchFamily="18" charset="0"/>
                                    </a:rPr>
                                    <m:t>2</m:t>
                                  </m:r>
                                </m:sup>
                              </m:sSubSup>
                            </m:num>
                            <m:den>
                              <m:r>
                                <a:rPr lang="es-CL" sz="2000" i="1">
                                  <a:latin typeface="Cambria Math" panose="02040503050406030204" pitchFamily="18" charset="0"/>
                                </a:rPr>
                                <m:t>2</m:t>
                              </m:r>
                              <m:r>
                                <a:rPr lang="es-CL" sz="2000" i="1">
                                  <a:latin typeface="Cambria Math" panose="02040503050406030204" pitchFamily="18" charset="0"/>
                                </a:rPr>
                                <m:t>𝑔</m:t>
                              </m:r>
                            </m:den>
                          </m:f>
                        </m:e>
                      </m:nary>
                    </m:oMath>
                  </m:oMathPara>
                </a14:m>
                <a:endParaRPr lang="es-AR" sz="2000" dirty="0"/>
              </a:p>
            </p:txBody>
          </p:sp>
        </mc:Choice>
        <mc:Fallback xmlns="">
          <p:sp>
            <p:nvSpPr>
              <p:cNvPr id="6" name="CuadroTexto 5">
                <a:extLst>
                  <a:ext uri="{FF2B5EF4-FFF2-40B4-BE49-F238E27FC236}">
                    <a16:creationId xmlns:a16="http://schemas.microsoft.com/office/drawing/2014/main" id="{2606A886-67EE-C01D-2565-AA9421CD8B69}"/>
                  </a:ext>
                </a:extLst>
              </p:cNvPr>
              <p:cNvSpPr txBox="1">
                <a:spLocks noRot="1" noChangeAspect="1" noMove="1" noResize="1" noEditPoints="1" noAdjustHandles="1" noChangeArrowheads="1" noChangeShapeType="1" noTextEdit="1"/>
              </p:cNvSpPr>
              <p:nvPr/>
            </p:nvSpPr>
            <p:spPr>
              <a:xfrm>
                <a:off x="6319741" y="1822951"/>
                <a:ext cx="2343768" cy="868058"/>
              </a:xfrm>
              <a:prstGeom prst="rect">
                <a:avLst/>
              </a:prstGeom>
              <a:blipFill>
                <a:blip r:embed="rId15"/>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08E45080-69BF-7FB5-971D-2903D2CAFF8A}"/>
                  </a:ext>
                </a:extLst>
              </p:cNvPr>
              <p:cNvSpPr txBox="1"/>
              <p:nvPr/>
            </p:nvSpPr>
            <p:spPr>
              <a:xfrm>
                <a:off x="5540211" y="2627795"/>
                <a:ext cx="380797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λ</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𝑓𝑎𝑐𝑡𝑜𝑟</m:t>
                      </m:r>
                      <m:r>
                        <a:rPr lang="es-ES" sz="2000" b="0" i="1" smtClean="0">
                          <a:latin typeface="Cambria Math" panose="02040503050406030204" pitchFamily="18" charset="0"/>
                          <a:ea typeface="Cambria Math" panose="02040503050406030204" pitchFamily="18" charset="0"/>
                        </a:rPr>
                        <m:t> </m:t>
                      </m:r>
                      <m:r>
                        <a:rPr lang="es-ES" sz="2000" b="0" i="1" smtClean="0">
                          <a:latin typeface="Cambria Math" panose="02040503050406030204" pitchFamily="18" charset="0"/>
                          <a:ea typeface="Cambria Math" panose="02040503050406030204" pitchFamily="18" charset="0"/>
                        </a:rPr>
                        <m:t>𝑑𝑒</m:t>
                      </m:r>
                      <m:r>
                        <a:rPr lang="es-ES" sz="2000" b="0" i="1" smtClean="0">
                          <a:latin typeface="Cambria Math" panose="02040503050406030204" pitchFamily="18" charset="0"/>
                          <a:ea typeface="Cambria Math" panose="02040503050406030204" pitchFamily="18" charset="0"/>
                        </a:rPr>
                        <m:t> </m:t>
                      </m:r>
                      <m:r>
                        <a:rPr lang="es-ES" sz="2000" b="0" i="1" smtClean="0">
                          <a:latin typeface="Cambria Math" panose="02040503050406030204" pitchFamily="18" charset="0"/>
                          <a:ea typeface="Cambria Math" panose="02040503050406030204" pitchFamily="18" charset="0"/>
                        </a:rPr>
                        <m:t>𝑟𝑒𝑠𝑖𝑠𝑡𝑒𝑛𝑐𝑖𝑎</m:t>
                      </m:r>
                    </m:oMath>
                  </m:oMathPara>
                </a14:m>
                <a:endParaRPr lang="es-AR" sz="2000" dirty="0"/>
              </a:p>
            </p:txBody>
          </p:sp>
        </mc:Choice>
        <mc:Fallback xmlns="">
          <p:sp>
            <p:nvSpPr>
              <p:cNvPr id="8" name="CuadroTexto 7">
                <a:extLst>
                  <a:ext uri="{FF2B5EF4-FFF2-40B4-BE49-F238E27FC236}">
                    <a16:creationId xmlns:a16="http://schemas.microsoft.com/office/drawing/2014/main" id="{08E45080-69BF-7FB5-971D-2903D2CAFF8A}"/>
                  </a:ext>
                </a:extLst>
              </p:cNvPr>
              <p:cNvSpPr txBox="1">
                <a:spLocks noRot="1" noChangeAspect="1" noMove="1" noResize="1" noEditPoints="1" noAdjustHandles="1" noChangeArrowheads="1" noChangeShapeType="1" noTextEdit="1"/>
              </p:cNvSpPr>
              <p:nvPr/>
            </p:nvSpPr>
            <p:spPr>
              <a:xfrm>
                <a:off x="5540211" y="2627795"/>
                <a:ext cx="3807972" cy="400110"/>
              </a:xfrm>
              <a:prstGeom prst="rect">
                <a:avLst/>
              </a:prstGeom>
              <a:blipFill>
                <a:blip r:embed="rId16"/>
                <a:stretch>
                  <a:fillRect b="-13636"/>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21" grpId="0"/>
      <p:bldP spid="22" grpId="0" animBg="1"/>
      <p:bldP spid="23" grpId="0" animBg="1"/>
      <p:bldP spid="24" grpId="0" animBg="1"/>
      <p:bldP spid="25" grpId="0" animBg="1"/>
      <p:bldP spid="33" grpId="0"/>
      <p:bldP spid="34" grpId="0"/>
      <p:bldP spid="36"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23592" y="120878"/>
            <a:ext cx="7929618" cy="584775"/>
          </a:xfrm>
          <a:prstGeom prst="rect">
            <a:avLst/>
          </a:prstGeom>
          <a:noFill/>
        </p:spPr>
        <p:txBody>
          <a:bodyPr wrap="square" rtlCol="0">
            <a:spAutoFit/>
          </a:bodyPr>
          <a:lstStyle/>
          <a:p>
            <a:r>
              <a:rPr lang="es-CL" sz="3200" b="1" dirty="0">
                <a:solidFill>
                  <a:srgbClr val="0070C0"/>
                </a:solidFill>
              </a:rPr>
              <a:t>Cuantificación de las pérdidas de carga</a:t>
            </a:r>
            <a:endParaRPr lang="es-ES" sz="3200" b="1" dirty="0">
              <a:solidFill>
                <a:srgbClr val="0070C0"/>
              </a:solidFill>
            </a:endParaRPr>
          </a:p>
        </p:txBody>
      </p:sp>
      <p:sp>
        <p:nvSpPr>
          <p:cNvPr id="3" name="2 CuadroTexto"/>
          <p:cNvSpPr txBox="1"/>
          <p:nvPr/>
        </p:nvSpPr>
        <p:spPr>
          <a:xfrm>
            <a:off x="450604" y="637567"/>
            <a:ext cx="5643602" cy="523220"/>
          </a:xfrm>
          <a:prstGeom prst="rect">
            <a:avLst/>
          </a:prstGeom>
          <a:noFill/>
        </p:spPr>
        <p:txBody>
          <a:bodyPr wrap="square" rtlCol="0">
            <a:spAutoFit/>
          </a:bodyPr>
          <a:lstStyle/>
          <a:p>
            <a:pPr marL="0" lvl="3"/>
            <a:r>
              <a:rPr lang="es-AR" sz="2800" b="1" dirty="0"/>
              <a:t>Pérdidas por embocadura:</a:t>
            </a:r>
            <a:endParaRPr lang="es-ES" sz="2800" b="1" dirty="0"/>
          </a:p>
        </p:txBody>
      </p:sp>
      <p:sp>
        <p:nvSpPr>
          <p:cNvPr id="9" name="8 CuadroTexto"/>
          <p:cNvSpPr txBox="1"/>
          <p:nvPr/>
        </p:nvSpPr>
        <p:spPr>
          <a:xfrm>
            <a:off x="3705420" y="2015436"/>
            <a:ext cx="2488360" cy="523220"/>
          </a:xfrm>
          <a:prstGeom prst="rect">
            <a:avLst/>
          </a:prstGeom>
          <a:noFill/>
        </p:spPr>
        <p:txBody>
          <a:bodyPr wrap="square" rtlCol="0">
            <a:spAutoFit/>
          </a:bodyPr>
          <a:lstStyle/>
          <a:p>
            <a:r>
              <a:rPr lang="es-CL" sz="2800" dirty="0"/>
              <a:t>Bordes rectos</a:t>
            </a:r>
            <a:endParaRPr lang="es-ES" sz="2800" dirty="0"/>
          </a:p>
        </p:txBody>
      </p:sp>
      <p:sp>
        <p:nvSpPr>
          <p:cNvPr id="10" name="9 CuadroTexto"/>
          <p:cNvSpPr txBox="1"/>
          <p:nvPr/>
        </p:nvSpPr>
        <p:spPr>
          <a:xfrm>
            <a:off x="3572383" y="5949280"/>
            <a:ext cx="3656513" cy="523220"/>
          </a:xfrm>
          <a:prstGeom prst="rect">
            <a:avLst/>
          </a:prstGeom>
          <a:noFill/>
        </p:spPr>
        <p:txBody>
          <a:bodyPr wrap="square" rtlCol="0">
            <a:spAutoFit/>
          </a:bodyPr>
          <a:lstStyle/>
          <a:p>
            <a:r>
              <a:rPr lang="es-CL" sz="2800" dirty="0"/>
              <a:t>Bordes redondeados </a:t>
            </a:r>
            <a:endParaRPr lang="es-ES" sz="2800" dirty="0"/>
          </a:p>
        </p:txBody>
      </p:sp>
      <p:sp>
        <p:nvSpPr>
          <p:cNvPr id="8201" name="Rectangle 9"/>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8204" name="Picture 12"/>
          <p:cNvPicPr>
            <a:picLocks noChangeAspect="1" noChangeArrowheads="1"/>
          </p:cNvPicPr>
          <p:nvPr/>
        </p:nvPicPr>
        <p:blipFill rotWithShape="1">
          <a:blip r:embed="rId2"/>
          <a:srcRect l="13571" r="9297"/>
          <a:stretch/>
        </p:blipFill>
        <p:spPr bwMode="auto">
          <a:xfrm>
            <a:off x="623392" y="2117084"/>
            <a:ext cx="2939218" cy="3305381"/>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773B0ACB-348B-96C5-12B6-D0862C5C425A}"/>
                  </a:ext>
                </a:extLst>
              </p:cNvPr>
              <p:cNvSpPr txBox="1"/>
              <p:nvPr/>
            </p:nvSpPr>
            <p:spPr>
              <a:xfrm>
                <a:off x="8124286" y="5949280"/>
                <a:ext cx="164307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L" sz="2800" i="1">
                              <a:latin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λ</m:t>
                          </m:r>
                        </m:e>
                        <m:sub>
                          <m:r>
                            <a:rPr lang="es-MX" sz="2800" i="1">
                              <a:latin typeface="Cambria Math" panose="02040503050406030204" pitchFamily="18" charset="0"/>
                            </a:rPr>
                            <m:t>𝑒</m:t>
                          </m:r>
                        </m:sub>
                      </m:sSub>
                      <m:r>
                        <a:rPr lang="es-MX" sz="2800" i="1">
                          <a:latin typeface="Cambria Math" panose="02040503050406030204" pitchFamily="18" charset="0"/>
                        </a:rPr>
                        <m:t>=</m:t>
                      </m:r>
                      <m:r>
                        <a:rPr lang="es-MX" sz="2800">
                          <a:latin typeface="Cambria Math" panose="02040503050406030204" pitchFamily="18" charset="0"/>
                        </a:rPr>
                        <m:t>0</m:t>
                      </m:r>
                    </m:oMath>
                  </m:oMathPara>
                </a14:m>
                <a:endParaRPr lang="es-CL" sz="2800" dirty="0"/>
              </a:p>
            </p:txBody>
          </p:sp>
        </mc:Choice>
        <mc:Fallback xmlns="">
          <p:sp>
            <p:nvSpPr>
              <p:cNvPr id="4" name="CuadroTexto 3">
                <a:extLst>
                  <a:ext uri="{FF2B5EF4-FFF2-40B4-BE49-F238E27FC236}">
                    <a16:creationId xmlns:a16="http://schemas.microsoft.com/office/drawing/2014/main" id="{773B0ACB-348B-96C5-12B6-D0862C5C425A}"/>
                  </a:ext>
                </a:extLst>
              </p:cNvPr>
              <p:cNvSpPr txBox="1">
                <a:spLocks noRot="1" noChangeAspect="1" noMove="1" noResize="1" noEditPoints="1" noAdjustHandles="1" noChangeArrowheads="1" noChangeShapeType="1" noTextEdit="1"/>
              </p:cNvSpPr>
              <p:nvPr/>
            </p:nvSpPr>
            <p:spPr>
              <a:xfrm>
                <a:off x="8124286" y="5949280"/>
                <a:ext cx="1643074" cy="523220"/>
              </a:xfrm>
              <a:prstGeom prst="rect">
                <a:avLst/>
              </a:prstGeom>
              <a:blipFill>
                <a:blip r:embed="rId3"/>
                <a:stretch>
                  <a:fillRect/>
                </a:stretch>
              </a:blipFill>
            </p:spPr>
            <p:txBody>
              <a:bodyPr/>
              <a:lstStyle/>
              <a:p>
                <a:r>
                  <a:rPr lang="es-AR">
                    <a:noFill/>
                  </a:rPr>
                  <a:t> </a:t>
                </a:r>
              </a:p>
            </p:txBody>
          </p:sp>
        </mc:Fallback>
      </mc:AlternateContent>
      <p:sp>
        <p:nvSpPr>
          <p:cNvPr id="5" name="CuadroTexto 4">
            <a:extLst>
              <a:ext uri="{FF2B5EF4-FFF2-40B4-BE49-F238E27FC236}">
                <a16:creationId xmlns:a16="http://schemas.microsoft.com/office/drawing/2014/main" id="{62CD0281-9E96-60B7-3886-B61CEFADE33C}"/>
              </a:ext>
            </a:extLst>
          </p:cNvPr>
          <p:cNvSpPr txBox="1"/>
          <p:nvPr/>
        </p:nvSpPr>
        <p:spPr>
          <a:xfrm>
            <a:off x="461008" y="1115284"/>
            <a:ext cx="11089232" cy="830997"/>
          </a:xfrm>
          <a:prstGeom prst="rect">
            <a:avLst/>
          </a:prstGeom>
          <a:noFill/>
        </p:spPr>
        <p:txBody>
          <a:bodyPr wrap="square" rtlCol="0">
            <a:spAutoFit/>
          </a:bodyPr>
          <a:lstStyle/>
          <a:p>
            <a:r>
              <a:rPr lang="es-MX" sz="2400" dirty="0"/>
              <a:t>La contracción inicial se puede cuantificar como una pérdida de carga trabajando como un orificio en pared delgada.</a:t>
            </a: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D3B30E27-3704-92E8-6FCC-9DC27F4067B8}"/>
                  </a:ext>
                </a:extLst>
              </p:cNvPr>
              <p:cNvSpPr txBox="1"/>
              <p:nvPr/>
            </p:nvSpPr>
            <p:spPr>
              <a:xfrm>
                <a:off x="4655840" y="2464141"/>
                <a:ext cx="6415077" cy="9951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L" sz="2400" i="1" smtClean="0">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λ</m:t>
                          </m:r>
                        </m:e>
                        <m:sub>
                          <m:r>
                            <a:rPr lang="es-MX" sz="2400" i="1">
                              <a:latin typeface="Cambria Math" panose="02040503050406030204" pitchFamily="18" charset="0"/>
                            </a:rPr>
                            <m:t>𝑒</m:t>
                          </m:r>
                        </m:sub>
                      </m:sSub>
                      <m:r>
                        <a:rPr lang="es-MX" sz="2400" i="1">
                          <a:latin typeface="Cambria Math" panose="02040503050406030204" pitchFamily="18" charset="0"/>
                        </a:rPr>
                        <m:t>= </m:t>
                      </m:r>
                      <m:sSup>
                        <m:sSupPr>
                          <m:ctrlPr>
                            <a:rPr lang="es-MX" sz="2400" i="1">
                              <a:latin typeface="Cambria Math" panose="02040503050406030204" pitchFamily="18" charset="0"/>
                            </a:rPr>
                          </m:ctrlPr>
                        </m:sSupPr>
                        <m:e>
                          <m:d>
                            <m:dPr>
                              <m:ctrlPr>
                                <a:rPr lang="es-MX" sz="2400" i="1">
                                  <a:latin typeface="Cambria Math" panose="02040503050406030204" pitchFamily="18" charset="0"/>
                                </a:rPr>
                              </m:ctrlPr>
                            </m:dPr>
                            <m:e>
                              <m:r>
                                <a:rPr lang="es-MX" sz="2400" i="1">
                                  <a:latin typeface="Cambria Math" panose="02040503050406030204" pitchFamily="18" charset="0"/>
                                </a:rPr>
                                <m:t>1−</m:t>
                              </m:r>
                              <m:f>
                                <m:fPr>
                                  <m:ctrlPr>
                                    <a:rPr lang="es-MX" sz="2400" i="1">
                                      <a:latin typeface="Cambria Math" panose="02040503050406030204" pitchFamily="18" charset="0"/>
                                    </a:rPr>
                                  </m:ctrlPr>
                                </m:fPr>
                                <m:num>
                                  <m:sSub>
                                    <m:sSubPr>
                                      <m:ctrlPr>
                                        <a:rPr lang="es-MX" sz="2400" i="1" smtClean="0">
                                          <a:latin typeface="Cambria Math" panose="02040503050406030204" pitchFamily="18" charset="0"/>
                                          <a:ea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𝜔</m:t>
                                      </m:r>
                                    </m:e>
                                    <m:sub>
                                      <m:r>
                                        <a:rPr lang="es-ES" sz="2400" b="0" i="1" smtClean="0">
                                          <a:latin typeface="Cambria Math" panose="02040503050406030204" pitchFamily="18" charset="0"/>
                                          <a:ea typeface="Cambria Math" panose="02040503050406030204" pitchFamily="18" charset="0"/>
                                        </a:rPr>
                                        <m:t>0</m:t>
                                      </m:r>
                                    </m:sub>
                                  </m:sSub>
                                </m:num>
                                <m:den>
                                  <m:sSub>
                                    <m:sSubPr>
                                      <m:ctrlPr>
                                        <a:rPr lang="es-MX" sz="2400" i="1">
                                          <a:latin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𝜔</m:t>
                                      </m:r>
                                    </m:e>
                                    <m:sub>
                                      <m:r>
                                        <a:rPr lang="es-MX" sz="2400" i="1">
                                          <a:latin typeface="Cambria Math" panose="02040503050406030204" pitchFamily="18" charset="0"/>
                                        </a:rPr>
                                        <m:t>𝐶</m:t>
                                      </m:r>
                                    </m:sub>
                                  </m:sSub>
                                </m:den>
                              </m:f>
                              <m:r>
                                <a:rPr lang="es-MX" sz="2400" i="1">
                                  <a:latin typeface="Cambria Math" panose="02040503050406030204" pitchFamily="18" charset="0"/>
                                </a:rPr>
                                <m:t> </m:t>
                              </m:r>
                            </m:e>
                          </m:d>
                        </m:e>
                        <m:sup>
                          <m:r>
                            <a:rPr lang="es-MX" sz="2400" i="1">
                              <a:latin typeface="Cambria Math" panose="02040503050406030204" pitchFamily="18" charset="0"/>
                            </a:rPr>
                            <m:t>2</m:t>
                          </m:r>
                        </m:sup>
                      </m:sSup>
                      <m:r>
                        <a:rPr lang="es-MX" sz="2400" i="1">
                          <a:latin typeface="Cambria Math" panose="02040503050406030204" pitchFamily="18" charset="0"/>
                        </a:rPr>
                        <m:t>=</m:t>
                      </m:r>
                      <m:sSup>
                        <m:sSupPr>
                          <m:ctrlPr>
                            <a:rPr lang="es-MX" sz="2400" i="1">
                              <a:latin typeface="Cambria Math" panose="02040503050406030204" pitchFamily="18" charset="0"/>
                            </a:rPr>
                          </m:ctrlPr>
                        </m:sSupPr>
                        <m:e>
                          <m:d>
                            <m:dPr>
                              <m:ctrlPr>
                                <a:rPr lang="es-MX" sz="2400" i="1">
                                  <a:latin typeface="Cambria Math" panose="02040503050406030204" pitchFamily="18" charset="0"/>
                                </a:rPr>
                              </m:ctrlPr>
                            </m:dPr>
                            <m:e>
                              <m:r>
                                <a:rPr lang="es-MX" sz="2400" i="1">
                                  <a:latin typeface="Cambria Math" panose="02040503050406030204" pitchFamily="18" charset="0"/>
                                </a:rPr>
                                <m:t>1−</m:t>
                              </m:r>
                              <m:f>
                                <m:fPr>
                                  <m:ctrlPr>
                                    <a:rPr lang="es-MX" sz="2400" i="1">
                                      <a:latin typeface="Cambria Math" panose="02040503050406030204" pitchFamily="18" charset="0"/>
                                    </a:rPr>
                                  </m:ctrlPr>
                                </m:fPr>
                                <m:num>
                                  <m:sSub>
                                    <m:sSubPr>
                                      <m:ctrlPr>
                                        <a:rPr lang="es-MX" sz="2400" i="1">
                                          <a:latin typeface="Cambria Math" panose="02040503050406030204" pitchFamily="18" charset="0"/>
                                          <a:ea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𝜔</m:t>
                                      </m:r>
                                    </m:e>
                                    <m:sub>
                                      <m:r>
                                        <a:rPr lang="es-ES" sz="2400" i="1">
                                          <a:latin typeface="Cambria Math" panose="02040503050406030204" pitchFamily="18" charset="0"/>
                                          <a:ea typeface="Cambria Math" panose="02040503050406030204" pitchFamily="18" charset="0"/>
                                        </a:rPr>
                                        <m:t>0</m:t>
                                      </m:r>
                                    </m:sub>
                                  </m:sSub>
                                </m:num>
                                <m:den>
                                  <m:r>
                                    <a:rPr lang="es-MX" sz="2400" i="1">
                                      <a:latin typeface="Cambria Math" panose="02040503050406030204" pitchFamily="18" charset="0"/>
                                      <a:ea typeface="Cambria Math" panose="02040503050406030204" pitchFamily="18" charset="0"/>
                                    </a:rPr>
                                    <m:t>𝜇</m:t>
                                  </m:r>
                                  <m:sSub>
                                    <m:sSubPr>
                                      <m:ctrlPr>
                                        <a:rPr lang="es-MX" sz="2400" i="1">
                                          <a:latin typeface="Cambria Math" panose="02040503050406030204" pitchFamily="18" charset="0"/>
                                          <a:ea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𝜔</m:t>
                                      </m:r>
                                    </m:e>
                                    <m:sub>
                                      <m:r>
                                        <a:rPr lang="es-ES" sz="2400" i="1">
                                          <a:latin typeface="Cambria Math" panose="02040503050406030204" pitchFamily="18" charset="0"/>
                                          <a:ea typeface="Cambria Math" panose="02040503050406030204" pitchFamily="18" charset="0"/>
                                        </a:rPr>
                                        <m:t>0</m:t>
                                      </m:r>
                                    </m:sub>
                                  </m:sSub>
                                </m:den>
                              </m:f>
                              <m:r>
                                <a:rPr lang="es-MX" sz="2400" i="1">
                                  <a:latin typeface="Cambria Math" panose="02040503050406030204" pitchFamily="18" charset="0"/>
                                </a:rPr>
                                <m:t> </m:t>
                              </m:r>
                            </m:e>
                          </m:d>
                        </m:e>
                        <m:sup>
                          <m:r>
                            <a:rPr lang="es-MX" sz="2400" i="1">
                              <a:latin typeface="Cambria Math" panose="02040503050406030204" pitchFamily="18" charset="0"/>
                            </a:rPr>
                            <m:t>2</m:t>
                          </m:r>
                        </m:sup>
                      </m:sSup>
                      <m:r>
                        <a:rPr lang="es-MX" sz="2400" i="1">
                          <a:latin typeface="Cambria Math" panose="02040503050406030204" pitchFamily="18" charset="0"/>
                        </a:rPr>
                        <m:t>=</m:t>
                      </m:r>
                      <m:sSup>
                        <m:sSupPr>
                          <m:ctrlPr>
                            <a:rPr lang="es-MX" sz="2400" i="1">
                              <a:latin typeface="Cambria Math" panose="02040503050406030204" pitchFamily="18" charset="0"/>
                            </a:rPr>
                          </m:ctrlPr>
                        </m:sSupPr>
                        <m:e>
                          <m:d>
                            <m:dPr>
                              <m:ctrlPr>
                                <a:rPr lang="es-MX" sz="2400" i="1">
                                  <a:latin typeface="Cambria Math" panose="02040503050406030204" pitchFamily="18" charset="0"/>
                                </a:rPr>
                              </m:ctrlPr>
                            </m:dPr>
                            <m:e>
                              <m:r>
                                <a:rPr lang="es-MX" sz="2400" i="1">
                                  <a:latin typeface="Cambria Math" panose="02040503050406030204" pitchFamily="18" charset="0"/>
                                </a:rPr>
                                <m:t>1−</m:t>
                              </m:r>
                              <m:f>
                                <m:fPr>
                                  <m:ctrlPr>
                                    <a:rPr lang="es-MX" sz="2400" i="1">
                                      <a:latin typeface="Cambria Math" panose="02040503050406030204" pitchFamily="18" charset="0"/>
                                    </a:rPr>
                                  </m:ctrlPr>
                                </m:fPr>
                                <m:num>
                                  <m:r>
                                    <a:rPr lang="es-MX" sz="2400" i="1">
                                      <a:latin typeface="Cambria Math" panose="02040503050406030204" pitchFamily="18" charset="0"/>
                                    </a:rPr>
                                    <m:t>1</m:t>
                                  </m:r>
                                </m:num>
                                <m:den>
                                  <m:r>
                                    <a:rPr lang="es-MX" sz="2400" i="1">
                                      <a:latin typeface="Cambria Math" panose="02040503050406030204" pitchFamily="18" charset="0"/>
                                      <a:ea typeface="Cambria Math" panose="02040503050406030204" pitchFamily="18" charset="0"/>
                                    </a:rPr>
                                    <m:t>𝜇</m:t>
                                  </m:r>
                                </m:den>
                              </m:f>
                              <m:r>
                                <a:rPr lang="es-MX" sz="2400" i="1">
                                  <a:latin typeface="Cambria Math" panose="02040503050406030204" pitchFamily="18" charset="0"/>
                                </a:rPr>
                                <m:t> </m:t>
                              </m:r>
                            </m:e>
                          </m:d>
                        </m:e>
                        <m:sup>
                          <m:r>
                            <a:rPr lang="es-MX" sz="2400" i="1">
                              <a:latin typeface="Cambria Math" panose="02040503050406030204" pitchFamily="18" charset="0"/>
                            </a:rPr>
                            <m:t>2</m:t>
                          </m:r>
                        </m:sup>
                      </m:sSup>
                    </m:oMath>
                  </m:oMathPara>
                </a14:m>
                <a:endParaRPr lang="es-CL" sz="2400" dirty="0"/>
              </a:p>
            </p:txBody>
          </p:sp>
        </mc:Choice>
        <mc:Fallback xmlns="">
          <p:sp>
            <p:nvSpPr>
              <p:cNvPr id="15" name="CuadroTexto 14">
                <a:extLst>
                  <a:ext uri="{FF2B5EF4-FFF2-40B4-BE49-F238E27FC236}">
                    <a16:creationId xmlns:a16="http://schemas.microsoft.com/office/drawing/2014/main" id="{D3B30E27-3704-92E8-6FCC-9DC27F4067B8}"/>
                  </a:ext>
                </a:extLst>
              </p:cNvPr>
              <p:cNvSpPr txBox="1">
                <a:spLocks noRot="1" noChangeAspect="1" noMove="1" noResize="1" noEditPoints="1" noAdjustHandles="1" noChangeArrowheads="1" noChangeShapeType="1" noTextEdit="1"/>
              </p:cNvSpPr>
              <p:nvPr/>
            </p:nvSpPr>
            <p:spPr>
              <a:xfrm>
                <a:off x="4655840" y="2464141"/>
                <a:ext cx="6415077" cy="995144"/>
              </a:xfrm>
              <a:prstGeom prst="rect">
                <a:avLst/>
              </a:prstGeom>
              <a:blipFill>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3D6B274B-1707-E646-161E-96D485114ADC}"/>
                  </a:ext>
                </a:extLst>
              </p:cNvPr>
              <p:cNvSpPr txBox="1"/>
              <p:nvPr/>
            </p:nvSpPr>
            <p:spPr>
              <a:xfrm>
                <a:off x="5015859" y="3694118"/>
                <a:ext cx="164307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sz="2800" i="1">
                          <a:latin typeface="Cambria Math" panose="02040503050406030204" pitchFamily="18" charset="0"/>
                          <a:ea typeface="Cambria Math" panose="02040503050406030204" pitchFamily="18" charset="0"/>
                        </a:rPr>
                        <m:t>𝜑</m:t>
                      </m:r>
                      <m:r>
                        <a:rPr lang="es-MX" sz="2800" i="1">
                          <a:latin typeface="Cambria Math" panose="02040503050406030204" pitchFamily="18" charset="0"/>
                        </a:rPr>
                        <m:t>=</m:t>
                      </m:r>
                      <m:r>
                        <a:rPr lang="es-MX" sz="2800">
                          <a:latin typeface="Cambria Math" panose="02040503050406030204" pitchFamily="18" charset="0"/>
                        </a:rPr>
                        <m:t>1</m:t>
                      </m:r>
                    </m:oMath>
                  </m:oMathPara>
                </a14:m>
                <a:endParaRPr lang="es-CL" sz="2800" dirty="0"/>
              </a:p>
            </p:txBody>
          </p:sp>
        </mc:Choice>
        <mc:Fallback xmlns="">
          <p:sp>
            <p:nvSpPr>
              <p:cNvPr id="21" name="CuadroTexto 20">
                <a:extLst>
                  <a:ext uri="{FF2B5EF4-FFF2-40B4-BE49-F238E27FC236}">
                    <a16:creationId xmlns:a16="http://schemas.microsoft.com/office/drawing/2014/main" id="{3D6B274B-1707-E646-161E-96D485114ADC}"/>
                  </a:ext>
                </a:extLst>
              </p:cNvPr>
              <p:cNvSpPr txBox="1">
                <a:spLocks noRot="1" noChangeAspect="1" noMove="1" noResize="1" noEditPoints="1" noAdjustHandles="1" noChangeArrowheads="1" noChangeShapeType="1" noTextEdit="1"/>
              </p:cNvSpPr>
              <p:nvPr/>
            </p:nvSpPr>
            <p:spPr>
              <a:xfrm>
                <a:off x="5015859" y="3694118"/>
                <a:ext cx="1643074" cy="523220"/>
              </a:xfrm>
              <a:prstGeom prst="rect">
                <a:avLst/>
              </a:prstGeom>
              <a:blipFill>
                <a:blip r:embed="rId5"/>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A8737D01-DEAE-9F2F-2AEE-51D453864537}"/>
                  </a:ext>
                </a:extLst>
              </p:cNvPr>
              <p:cNvSpPr txBox="1"/>
              <p:nvPr/>
            </p:nvSpPr>
            <p:spPr>
              <a:xfrm>
                <a:off x="7694310" y="3694118"/>
                <a:ext cx="207305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ea typeface="Cambria Math" panose="02040503050406030204" pitchFamily="18" charset="0"/>
                        </a:rPr>
                        <m:t>𝑚</m:t>
                      </m:r>
                      <m:r>
                        <a:rPr lang="es-MX" sz="2400" i="1">
                          <a:latin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μ</m:t>
                      </m:r>
                      <m:r>
                        <a:rPr lang="es-MX" sz="2400">
                          <a:latin typeface="Cambria Math" panose="02040503050406030204" pitchFamily="18" charset="0"/>
                          <a:ea typeface="Cambria Math" panose="02040503050406030204" pitchFamily="18" charset="0"/>
                        </a:rPr>
                        <m:t>=0,60</m:t>
                      </m:r>
                    </m:oMath>
                  </m:oMathPara>
                </a14:m>
                <a:endParaRPr lang="es-CL" sz="2400" dirty="0"/>
              </a:p>
            </p:txBody>
          </p:sp>
        </mc:Choice>
        <mc:Fallback xmlns="">
          <p:sp>
            <p:nvSpPr>
              <p:cNvPr id="26" name="CuadroTexto 25">
                <a:extLst>
                  <a:ext uri="{FF2B5EF4-FFF2-40B4-BE49-F238E27FC236}">
                    <a16:creationId xmlns:a16="http://schemas.microsoft.com/office/drawing/2014/main" id="{A8737D01-DEAE-9F2F-2AEE-51D453864537}"/>
                  </a:ext>
                </a:extLst>
              </p:cNvPr>
              <p:cNvSpPr txBox="1">
                <a:spLocks noRot="1" noChangeAspect="1" noMove="1" noResize="1" noEditPoints="1" noAdjustHandles="1" noChangeArrowheads="1" noChangeShapeType="1" noTextEdit="1"/>
              </p:cNvSpPr>
              <p:nvPr/>
            </p:nvSpPr>
            <p:spPr>
              <a:xfrm>
                <a:off x="7694310" y="3694118"/>
                <a:ext cx="2073050" cy="461665"/>
              </a:xfrm>
              <a:prstGeom prst="rect">
                <a:avLst/>
              </a:prstGeom>
              <a:blipFill>
                <a:blip r:embed="rId6"/>
                <a:stretch>
                  <a:fillRect b="-7895"/>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637567DC-92EA-D8F2-CA05-BF44DBDC2D1A}"/>
                  </a:ext>
                </a:extLst>
              </p:cNvPr>
              <p:cNvSpPr txBox="1"/>
              <p:nvPr/>
            </p:nvSpPr>
            <p:spPr>
              <a:xfrm>
                <a:off x="5784327" y="4390616"/>
                <a:ext cx="4235362" cy="9951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L"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λ</m:t>
                          </m:r>
                        </m:e>
                        <m:sub>
                          <m:r>
                            <a:rPr lang="es-MX" sz="2400" i="1">
                              <a:latin typeface="Cambria Math" panose="02040503050406030204" pitchFamily="18" charset="0"/>
                            </a:rPr>
                            <m:t>𝑒</m:t>
                          </m:r>
                        </m:sub>
                      </m:sSub>
                      <m:r>
                        <a:rPr lang="es-MX" sz="2400" i="1">
                          <a:latin typeface="Cambria Math" panose="02040503050406030204" pitchFamily="18" charset="0"/>
                        </a:rPr>
                        <m:t>= </m:t>
                      </m:r>
                      <m:sSup>
                        <m:sSupPr>
                          <m:ctrlPr>
                            <a:rPr lang="es-MX" sz="2400" i="1">
                              <a:latin typeface="Cambria Math" panose="02040503050406030204" pitchFamily="18" charset="0"/>
                            </a:rPr>
                          </m:ctrlPr>
                        </m:sSupPr>
                        <m:e>
                          <m:d>
                            <m:dPr>
                              <m:ctrlPr>
                                <a:rPr lang="es-MX" sz="2400" i="1">
                                  <a:latin typeface="Cambria Math" panose="02040503050406030204" pitchFamily="18" charset="0"/>
                                </a:rPr>
                              </m:ctrlPr>
                            </m:dPr>
                            <m:e>
                              <m:r>
                                <a:rPr lang="es-MX" sz="2400" i="1">
                                  <a:latin typeface="Cambria Math" panose="02040503050406030204" pitchFamily="18" charset="0"/>
                                </a:rPr>
                                <m:t>1−</m:t>
                              </m:r>
                              <m:f>
                                <m:fPr>
                                  <m:ctrlPr>
                                    <a:rPr lang="es-MX" sz="2400" i="1">
                                      <a:latin typeface="Cambria Math" panose="02040503050406030204" pitchFamily="18" charset="0"/>
                                    </a:rPr>
                                  </m:ctrlPr>
                                </m:fPr>
                                <m:num>
                                  <m:r>
                                    <a:rPr lang="es-MX" sz="2400" i="1">
                                      <a:latin typeface="Cambria Math" panose="02040503050406030204" pitchFamily="18" charset="0"/>
                                    </a:rPr>
                                    <m:t>1</m:t>
                                  </m:r>
                                </m:num>
                                <m:den>
                                  <m:r>
                                    <a:rPr lang="es-MX" sz="2400" i="1">
                                      <a:latin typeface="Cambria Math" panose="02040503050406030204" pitchFamily="18" charset="0"/>
                                      <a:ea typeface="Cambria Math" panose="02040503050406030204" pitchFamily="18" charset="0"/>
                                    </a:rPr>
                                    <m:t>0,60</m:t>
                                  </m:r>
                                </m:den>
                              </m:f>
                              <m:r>
                                <a:rPr lang="es-MX" sz="2400" i="1">
                                  <a:latin typeface="Cambria Math" panose="02040503050406030204" pitchFamily="18" charset="0"/>
                                </a:rPr>
                                <m:t> </m:t>
                              </m:r>
                            </m:e>
                          </m:d>
                        </m:e>
                        <m:sup>
                          <m:r>
                            <a:rPr lang="es-MX" sz="2400" i="1">
                              <a:latin typeface="Cambria Math" panose="02040503050406030204" pitchFamily="18" charset="0"/>
                            </a:rPr>
                            <m:t>2</m:t>
                          </m:r>
                        </m:sup>
                      </m:sSup>
                      <m:r>
                        <a:rPr lang="es-MX" sz="2400" i="1">
                          <a:latin typeface="Cambria Math" panose="02040503050406030204" pitchFamily="18" charset="0"/>
                        </a:rPr>
                        <m:t>=0,44</m:t>
                      </m:r>
                    </m:oMath>
                  </m:oMathPara>
                </a14:m>
                <a:endParaRPr lang="es-CL" sz="2400" dirty="0"/>
              </a:p>
            </p:txBody>
          </p:sp>
        </mc:Choice>
        <mc:Fallback xmlns="">
          <p:sp>
            <p:nvSpPr>
              <p:cNvPr id="27" name="CuadroTexto 26">
                <a:extLst>
                  <a:ext uri="{FF2B5EF4-FFF2-40B4-BE49-F238E27FC236}">
                    <a16:creationId xmlns:a16="http://schemas.microsoft.com/office/drawing/2014/main" id="{637567DC-92EA-D8F2-CA05-BF44DBDC2D1A}"/>
                  </a:ext>
                </a:extLst>
              </p:cNvPr>
              <p:cNvSpPr txBox="1">
                <a:spLocks noRot="1" noChangeAspect="1" noMove="1" noResize="1" noEditPoints="1" noAdjustHandles="1" noChangeArrowheads="1" noChangeShapeType="1" noTextEdit="1"/>
              </p:cNvSpPr>
              <p:nvPr/>
            </p:nvSpPr>
            <p:spPr>
              <a:xfrm>
                <a:off x="5784327" y="4390616"/>
                <a:ext cx="4235362" cy="995144"/>
              </a:xfrm>
              <a:prstGeom prst="rect">
                <a:avLst/>
              </a:prstGeom>
              <a:blipFill>
                <a:blip r:embed="rId7"/>
                <a:stretch>
                  <a:fillRect/>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4" grpId="0"/>
      <p:bldP spid="5" grpId="0"/>
      <p:bldP spid="15" grpId="0"/>
      <p:bldP spid="21"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 CuadroTexto">
            <a:extLst>
              <a:ext uri="{FF2B5EF4-FFF2-40B4-BE49-F238E27FC236}">
                <a16:creationId xmlns:a16="http://schemas.microsoft.com/office/drawing/2014/main" id="{3D320C13-789C-AA61-0130-5EF324D37753}"/>
              </a:ext>
            </a:extLst>
          </p:cNvPr>
          <p:cNvSpPr txBox="1"/>
          <p:nvPr/>
        </p:nvSpPr>
        <p:spPr>
          <a:xfrm>
            <a:off x="365756" y="156089"/>
            <a:ext cx="5800728" cy="523220"/>
          </a:xfrm>
          <a:prstGeom prst="rect">
            <a:avLst/>
          </a:prstGeom>
          <a:noFill/>
        </p:spPr>
        <p:txBody>
          <a:bodyPr wrap="square" rtlCol="0">
            <a:spAutoFit/>
          </a:bodyPr>
          <a:lstStyle/>
          <a:p>
            <a:pPr marL="0" lvl="3"/>
            <a:r>
              <a:rPr lang="es-AR" sz="2800" b="1" dirty="0"/>
              <a:t>Pérdidas por frotamientos</a:t>
            </a:r>
            <a:endParaRPr lang="es-ES" dirty="0"/>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33BE2EA9-97A1-045B-BD0B-1713CAE1D685}"/>
                  </a:ext>
                </a:extLst>
              </p:cNvPr>
              <p:cNvSpPr txBox="1"/>
              <p:nvPr/>
            </p:nvSpPr>
            <p:spPr>
              <a:xfrm>
                <a:off x="1078786" y="861208"/>
                <a:ext cx="1944216" cy="5395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rPr>
                        <m:t>𝑈</m:t>
                      </m:r>
                      <m:r>
                        <a:rPr lang="es-MX" sz="2400" i="1">
                          <a:latin typeface="Cambria Math" panose="02040503050406030204" pitchFamily="18" charset="0"/>
                        </a:rPr>
                        <m:t>=</m:t>
                      </m:r>
                      <m:r>
                        <a:rPr lang="es-MX" sz="2400" i="1">
                          <a:latin typeface="Cambria Math" panose="02040503050406030204" pitchFamily="18" charset="0"/>
                        </a:rPr>
                        <m:t>𝐶</m:t>
                      </m:r>
                      <m:rad>
                        <m:radPr>
                          <m:degHide m:val="on"/>
                          <m:ctrlPr>
                            <a:rPr lang="es-MX" sz="2400" i="1">
                              <a:latin typeface="Cambria Math" panose="02040503050406030204" pitchFamily="18" charset="0"/>
                            </a:rPr>
                          </m:ctrlPr>
                        </m:radPr>
                        <m:deg/>
                        <m:e>
                          <m:sSub>
                            <m:sSubPr>
                              <m:ctrlPr>
                                <a:rPr lang="es-MX" sz="2400" i="1">
                                  <a:latin typeface="Cambria Math" panose="02040503050406030204" pitchFamily="18" charset="0"/>
                                </a:rPr>
                              </m:ctrlPr>
                            </m:sSubPr>
                            <m:e>
                              <m:r>
                                <a:rPr lang="es-MX" sz="2400" i="1">
                                  <a:latin typeface="Cambria Math" panose="02040503050406030204" pitchFamily="18" charset="0"/>
                                </a:rPr>
                                <m:t>𝑅</m:t>
                              </m:r>
                            </m:e>
                            <m:sub>
                              <m:r>
                                <a:rPr lang="es-MX" sz="2400" i="1">
                                  <a:latin typeface="Cambria Math" panose="02040503050406030204" pitchFamily="18" charset="0"/>
                                </a:rPr>
                                <m:t>𝐻</m:t>
                              </m:r>
                            </m:sub>
                          </m:sSub>
                          <m:r>
                            <a:rPr lang="es-MX" sz="2400" i="1">
                              <a:latin typeface="Cambria Math" panose="02040503050406030204" pitchFamily="18" charset="0"/>
                            </a:rPr>
                            <m:t>𝐽</m:t>
                          </m:r>
                        </m:e>
                      </m:rad>
                    </m:oMath>
                  </m:oMathPara>
                </a14:m>
                <a:endParaRPr lang="es-CL" sz="2400" dirty="0"/>
              </a:p>
            </p:txBody>
          </p:sp>
        </mc:Choice>
        <mc:Fallback xmlns="">
          <p:sp>
            <p:nvSpPr>
              <p:cNvPr id="11" name="CuadroTexto 10">
                <a:extLst>
                  <a:ext uri="{FF2B5EF4-FFF2-40B4-BE49-F238E27FC236}">
                    <a16:creationId xmlns:a16="http://schemas.microsoft.com/office/drawing/2014/main" id="{33BE2EA9-97A1-045B-BD0B-1713CAE1D685}"/>
                  </a:ext>
                </a:extLst>
              </p:cNvPr>
              <p:cNvSpPr txBox="1">
                <a:spLocks noRot="1" noChangeAspect="1" noMove="1" noResize="1" noEditPoints="1" noAdjustHandles="1" noChangeArrowheads="1" noChangeShapeType="1" noTextEdit="1"/>
              </p:cNvSpPr>
              <p:nvPr/>
            </p:nvSpPr>
            <p:spPr>
              <a:xfrm>
                <a:off x="1078786" y="861208"/>
                <a:ext cx="1944216" cy="539571"/>
              </a:xfrm>
              <a:prstGeom prst="rect">
                <a:avLst/>
              </a:prstGeom>
              <a:blipFill>
                <a:blip r:embed="rId3"/>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D63F78D8-C64D-665F-2CD7-CF444B08660F}"/>
                  </a:ext>
                </a:extLst>
              </p:cNvPr>
              <p:cNvSpPr txBox="1"/>
              <p:nvPr/>
            </p:nvSpPr>
            <p:spPr>
              <a:xfrm>
                <a:off x="1222802" y="1535812"/>
                <a:ext cx="1656184" cy="893899"/>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rPr>
                        <m:t>𝐽</m:t>
                      </m:r>
                      <m:r>
                        <a:rPr lang="es-MX" sz="2400" i="1">
                          <a:latin typeface="Cambria Math" panose="02040503050406030204" pitchFamily="18" charset="0"/>
                        </a:rPr>
                        <m:t>=</m:t>
                      </m:r>
                      <m:f>
                        <m:fPr>
                          <m:ctrlPr>
                            <a:rPr lang="es-MX" sz="2400" i="1">
                              <a:latin typeface="Cambria Math" panose="02040503050406030204" pitchFamily="18" charset="0"/>
                            </a:rPr>
                          </m:ctrlPr>
                        </m:fPr>
                        <m:num>
                          <m:sSup>
                            <m:sSupPr>
                              <m:ctrlPr>
                                <a:rPr lang="es-MX" sz="2400" i="1">
                                  <a:latin typeface="Cambria Math" panose="02040503050406030204" pitchFamily="18" charset="0"/>
                                </a:rPr>
                              </m:ctrlPr>
                            </m:sSupPr>
                            <m:e>
                              <m:r>
                                <a:rPr lang="es-MX" sz="2400" i="1">
                                  <a:latin typeface="Cambria Math" panose="02040503050406030204" pitchFamily="18" charset="0"/>
                                </a:rPr>
                                <m:t>𝑈</m:t>
                              </m:r>
                            </m:e>
                            <m:sup>
                              <m:r>
                                <a:rPr lang="es-MX" sz="2400" i="1">
                                  <a:latin typeface="Cambria Math" panose="02040503050406030204" pitchFamily="18" charset="0"/>
                                </a:rPr>
                                <m:t>2</m:t>
                              </m:r>
                            </m:sup>
                          </m:sSup>
                        </m:num>
                        <m:den>
                          <m:sSup>
                            <m:sSupPr>
                              <m:ctrlPr>
                                <a:rPr lang="es-MX" sz="2400" i="1">
                                  <a:latin typeface="Cambria Math" panose="02040503050406030204" pitchFamily="18" charset="0"/>
                                </a:rPr>
                              </m:ctrlPr>
                            </m:sSupPr>
                            <m:e>
                              <m:r>
                                <a:rPr lang="es-MX" sz="2400" i="1">
                                  <a:latin typeface="Cambria Math" panose="02040503050406030204" pitchFamily="18" charset="0"/>
                                </a:rPr>
                                <m:t>𝐶</m:t>
                              </m:r>
                            </m:e>
                            <m:sup>
                              <m:r>
                                <a:rPr lang="es-MX" sz="2400" i="1">
                                  <a:latin typeface="Cambria Math" panose="02040503050406030204" pitchFamily="18" charset="0"/>
                                </a:rPr>
                                <m:t>2</m:t>
                              </m:r>
                            </m:sup>
                          </m:sSup>
                          <m:sSub>
                            <m:sSubPr>
                              <m:ctrlPr>
                                <a:rPr lang="es-MX" sz="2400" i="1">
                                  <a:latin typeface="Cambria Math" panose="02040503050406030204" pitchFamily="18" charset="0"/>
                                </a:rPr>
                              </m:ctrlPr>
                            </m:sSubPr>
                            <m:e>
                              <m:r>
                                <a:rPr lang="es-MX" sz="2400" i="1">
                                  <a:latin typeface="Cambria Math" panose="02040503050406030204" pitchFamily="18" charset="0"/>
                                </a:rPr>
                                <m:t>𝑅</m:t>
                              </m:r>
                            </m:e>
                            <m:sub>
                              <m:r>
                                <a:rPr lang="es-MX" sz="2400" i="1">
                                  <a:latin typeface="Cambria Math" panose="02040503050406030204" pitchFamily="18" charset="0"/>
                                </a:rPr>
                                <m:t>𝐻</m:t>
                              </m:r>
                            </m:sub>
                          </m:sSub>
                        </m:den>
                      </m:f>
                    </m:oMath>
                  </m:oMathPara>
                </a14:m>
                <a:endParaRPr lang="es-CL" sz="2400" dirty="0"/>
              </a:p>
            </p:txBody>
          </p:sp>
        </mc:Choice>
        <mc:Fallback xmlns="">
          <p:sp>
            <p:nvSpPr>
              <p:cNvPr id="12" name="CuadroTexto 11">
                <a:extLst>
                  <a:ext uri="{FF2B5EF4-FFF2-40B4-BE49-F238E27FC236}">
                    <a16:creationId xmlns:a16="http://schemas.microsoft.com/office/drawing/2014/main" id="{D63F78D8-C64D-665F-2CD7-CF444B08660F}"/>
                  </a:ext>
                </a:extLst>
              </p:cNvPr>
              <p:cNvSpPr txBox="1">
                <a:spLocks noRot="1" noChangeAspect="1" noMove="1" noResize="1" noEditPoints="1" noAdjustHandles="1" noChangeArrowheads="1" noChangeShapeType="1" noTextEdit="1"/>
              </p:cNvSpPr>
              <p:nvPr/>
            </p:nvSpPr>
            <p:spPr>
              <a:xfrm>
                <a:off x="1222802" y="1535812"/>
                <a:ext cx="1656184" cy="893899"/>
              </a:xfrm>
              <a:prstGeom prst="rect">
                <a:avLst/>
              </a:prstGeom>
              <a:blipFill>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654D1F63-FD8E-B8C7-F07C-93EC98BF3951}"/>
                  </a:ext>
                </a:extLst>
              </p:cNvPr>
              <p:cNvSpPr txBox="1"/>
              <p:nvPr/>
            </p:nvSpPr>
            <p:spPr>
              <a:xfrm>
                <a:off x="948482" y="2545040"/>
                <a:ext cx="2520280" cy="898259"/>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rPr>
                        <m:t>𝐽</m:t>
                      </m:r>
                      <m:r>
                        <a:rPr lang="es-MX" sz="2400" i="1">
                          <a:latin typeface="Cambria Math" panose="02040503050406030204" pitchFamily="18" charset="0"/>
                        </a:rPr>
                        <m:t>=</m:t>
                      </m:r>
                      <m:f>
                        <m:fPr>
                          <m:ctrlPr>
                            <a:rPr lang="es-MX" sz="2400" i="1">
                              <a:solidFill>
                                <a:srgbClr val="FF0000"/>
                              </a:solidFill>
                              <a:latin typeface="Cambria Math" panose="02040503050406030204" pitchFamily="18" charset="0"/>
                            </a:rPr>
                          </m:ctrlPr>
                        </m:fPr>
                        <m:num>
                          <m:r>
                            <a:rPr lang="es-MX" sz="2400" i="1">
                              <a:solidFill>
                                <a:srgbClr val="FF0000"/>
                              </a:solidFill>
                              <a:latin typeface="Cambria Math" panose="02040503050406030204" pitchFamily="18" charset="0"/>
                            </a:rPr>
                            <m:t>2</m:t>
                          </m:r>
                          <m:r>
                            <a:rPr lang="es-MX" sz="2400" i="1">
                              <a:solidFill>
                                <a:srgbClr val="FF0000"/>
                              </a:solidFill>
                              <a:latin typeface="Cambria Math" panose="02040503050406030204" pitchFamily="18" charset="0"/>
                            </a:rPr>
                            <m:t>𝑔</m:t>
                          </m:r>
                        </m:num>
                        <m:den>
                          <m:r>
                            <a:rPr lang="es-MX" sz="2400" i="1">
                              <a:solidFill>
                                <a:srgbClr val="FF0000"/>
                              </a:solidFill>
                              <a:latin typeface="Cambria Math" panose="02040503050406030204" pitchFamily="18" charset="0"/>
                            </a:rPr>
                            <m:t>2</m:t>
                          </m:r>
                          <m:r>
                            <a:rPr lang="es-MX" sz="2400" i="1">
                              <a:solidFill>
                                <a:srgbClr val="FF0000"/>
                              </a:solidFill>
                              <a:latin typeface="Cambria Math" panose="02040503050406030204" pitchFamily="18" charset="0"/>
                            </a:rPr>
                            <m:t>𝑔</m:t>
                          </m:r>
                        </m:den>
                      </m:f>
                      <m:f>
                        <m:fPr>
                          <m:ctrlPr>
                            <a:rPr lang="es-MX" sz="2400" i="1">
                              <a:latin typeface="Cambria Math" panose="02040503050406030204" pitchFamily="18" charset="0"/>
                            </a:rPr>
                          </m:ctrlPr>
                        </m:fPr>
                        <m:num>
                          <m:sSup>
                            <m:sSupPr>
                              <m:ctrlPr>
                                <a:rPr lang="es-MX" sz="2400" i="1">
                                  <a:latin typeface="Cambria Math" panose="02040503050406030204" pitchFamily="18" charset="0"/>
                                </a:rPr>
                              </m:ctrlPr>
                            </m:sSupPr>
                            <m:e>
                              <m:r>
                                <a:rPr lang="es-MX" sz="2400" i="1">
                                  <a:latin typeface="Cambria Math" panose="02040503050406030204" pitchFamily="18" charset="0"/>
                                </a:rPr>
                                <m:t>𝑈</m:t>
                              </m:r>
                            </m:e>
                            <m:sup>
                              <m:r>
                                <a:rPr lang="es-MX" sz="2400" i="1">
                                  <a:latin typeface="Cambria Math" panose="02040503050406030204" pitchFamily="18" charset="0"/>
                                </a:rPr>
                                <m:t>2</m:t>
                              </m:r>
                            </m:sup>
                          </m:sSup>
                        </m:num>
                        <m:den>
                          <m:sSup>
                            <m:sSupPr>
                              <m:ctrlPr>
                                <a:rPr lang="es-MX" sz="2400" i="1">
                                  <a:latin typeface="Cambria Math" panose="02040503050406030204" pitchFamily="18" charset="0"/>
                                </a:rPr>
                              </m:ctrlPr>
                            </m:sSupPr>
                            <m:e>
                              <m:r>
                                <a:rPr lang="es-MX" sz="2400" i="1">
                                  <a:latin typeface="Cambria Math" panose="02040503050406030204" pitchFamily="18" charset="0"/>
                                </a:rPr>
                                <m:t>𝐶</m:t>
                              </m:r>
                            </m:e>
                            <m:sup>
                              <m:r>
                                <a:rPr lang="es-MX" sz="2400" i="1">
                                  <a:latin typeface="Cambria Math" panose="02040503050406030204" pitchFamily="18" charset="0"/>
                                </a:rPr>
                                <m:t>2</m:t>
                              </m:r>
                            </m:sup>
                          </m:sSup>
                          <m:sSub>
                            <m:sSubPr>
                              <m:ctrlPr>
                                <a:rPr lang="es-MX" sz="2400" i="1">
                                  <a:latin typeface="Cambria Math" panose="02040503050406030204" pitchFamily="18" charset="0"/>
                                </a:rPr>
                              </m:ctrlPr>
                            </m:sSubPr>
                            <m:e>
                              <m:r>
                                <a:rPr lang="es-MX" sz="2400" i="1">
                                  <a:latin typeface="Cambria Math" panose="02040503050406030204" pitchFamily="18" charset="0"/>
                                </a:rPr>
                                <m:t>𝑅</m:t>
                              </m:r>
                            </m:e>
                            <m:sub>
                              <m:r>
                                <a:rPr lang="es-MX" sz="2400" i="1">
                                  <a:latin typeface="Cambria Math" panose="02040503050406030204" pitchFamily="18" charset="0"/>
                                </a:rPr>
                                <m:t>𝐻</m:t>
                              </m:r>
                            </m:sub>
                          </m:sSub>
                        </m:den>
                      </m:f>
                    </m:oMath>
                  </m:oMathPara>
                </a14:m>
                <a:endParaRPr lang="es-CL" sz="2400" dirty="0"/>
              </a:p>
            </p:txBody>
          </p:sp>
        </mc:Choice>
        <mc:Fallback xmlns="">
          <p:sp>
            <p:nvSpPr>
              <p:cNvPr id="13" name="CuadroTexto 12">
                <a:extLst>
                  <a:ext uri="{FF2B5EF4-FFF2-40B4-BE49-F238E27FC236}">
                    <a16:creationId xmlns:a16="http://schemas.microsoft.com/office/drawing/2014/main" id="{654D1F63-FD8E-B8C7-F07C-93EC98BF3951}"/>
                  </a:ext>
                </a:extLst>
              </p:cNvPr>
              <p:cNvSpPr txBox="1">
                <a:spLocks noRot="1" noChangeAspect="1" noMove="1" noResize="1" noEditPoints="1" noAdjustHandles="1" noChangeArrowheads="1" noChangeShapeType="1" noTextEdit="1"/>
              </p:cNvSpPr>
              <p:nvPr/>
            </p:nvSpPr>
            <p:spPr>
              <a:xfrm>
                <a:off x="948482" y="2545040"/>
                <a:ext cx="2520280" cy="898259"/>
              </a:xfrm>
              <a:prstGeom prst="rect">
                <a:avLst/>
              </a:prstGeom>
              <a:blipFill>
                <a:blip r:embed="rId5"/>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ADE295CD-C0B6-43EA-CE0D-B9692F07DFC5}"/>
                  </a:ext>
                </a:extLst>
              </p:cNvPr>
              <p:cNvSpPr txBox="1"/>
              <p:nvPr/>
            </p:nvSpPr>
            <p:spPr>
              <a:xfrm>
                <a:off x="1042170" y="3586915"/>
                <a:ext cx="2965231" cy="8982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ea typeface="Cambria Math" panose="02040503050406030204" pitchFamily="18" charset="0"/>
                        </a:rPr>
                        <m:t>∆=</m:t>
                      </m:r>
                      <m:r>
                        <a:rPr lang="es-MX" sz="2400" i="1">
                          <a:latin typeface="Cambria Math" panose="02040503050406030204" pitchFamily="18" charset="0"/>
                        </a:rPr>
                        <m:t>𝐽</m:t>
                      </m:r>
                      <m:r>
                        <a:rPr lang="es-MX" sz="2400" i="1" smtClean="0">
                          <a:solidFill>
                            <a:srgbClr val="00B0F0"/>
                          </a:solidFill>
                          <a:latin typeface="Cambria Math" panose="02040503050406030204" pitchFamily="18" charset="0"/>
                        </a:rPr>
                        <m:t>𝑒</m:t>
                      </m:r>
                      <m:r>
                        <a:rPr lang="es-MX" sz="2400" i="1">
                          <a:latin typeface="Cambria Math" panose="02040503050406030204" pitchFamily="18" charset="0"/>
                        </a:rPr>
                        <m:t>=</m:t>
                      </m:r>
                      <m:f>
                        <m:fPr>
                          <m:ctrlPr>
                            <a:rPr lang="es-MX" sz="2400" i="1">
                              <a:solidFill>
                                <a:srgbClr val="002060"/>
                              </a:solidFill>
                              <a:latin typeface="Cambria Math" panose="02040503050406030204" pitchFamily="18" charset="0"/>
                            </a:rPr>
                          </m:ctrlPr>
                        </m:fPr>
                        <m:num>
                          <m:r>
                            <a:rPr lang="es-MX" sz="2400" i="1">
                              <a:solidFill>
                                <a:srgbClr val="002060"/>
                              </a:solidFill>
                              <a:latin typeface="Cambria Math" panose="02040503050406030204" pitchFamily="18" charset="0"/>
                            </a:rPr>
                            <m:t>2</m:t>
                          </m:r>
                          <m:r>
                            <a:rPr lang="es-MX" sz="2400" i="1">
                              <a:solidFill>
                                <a:srgbClr val="002060"/>
                              </a:solidFill>
                              <a:latin typeface="Cambria Math" panose="02040503050406030204" pitchFamily="18" charset="0"/>
                            </a:rPr>
                            <m:t>𝑔</m:t>
                          </m:r>
                        </m:num>
                        <m:den>
                          <m:sSup>
                            <m:sSupPr>
                              <m:ctrlPr>
                                <a:rPr lang="es-MX" sz="2400" i="1">
                                  <a:solidFill>
                                    <a:srgbClr val="002060"/>
                                  </a:solidFill>
                                  <a:latin typeface="Cambria Math" panose="02040503050406030204" pitchFamily="18" charset="0"/>
                                </a:rPr>
                              </m:ctrlPr>
                            </m:sSupPr>
                            <m:e>
                              <m:r>
                                <a:rPr lang="es-MX" sz="2400" i="1">
                                  <a:solidFill>
                                    <a:srgbClr val="002060"/>
                                  </a:solidFill>
                                  <a:latin typeface="Cambria Math" panose="02040503050406030204" pitchFamily="18" charset="0"/>
                                </a:rPr>
                                <m:t>𝐶</m:t>
                              </m:r>
                            </m:e>
                            <m:sup>
                              <m:r>
                                <a:rPr lang="es-MX" sz="2400" i="1">
                                  <a:solidFill>
                                    <a:srgbClr val="002060"/>
                                  </a:solidFill>
                                  <a:latin typeface="Cambria Math" panose="02040503050406030204" pitchFamily="18" charset="0"/>
                                </a:rPr>
                                <m:t>2</m:t>
                              </m:r>
                            </m:sup>
                          </m:sSup>
                          <m:sSub>
                            <m:sSubPr>
                              <m:ctrlPr>
                                <a:rPr lang="es-MX" sz="2400" i="1">
                                  <a:solidFill>
                                    <a:srgbClr val="002060"/>
                                  </a:solidFill>
                                  <a:latin typeface="Cambria Math" panose="02040503050406030204" pitchFamily="18" charset="0"/>
                                </a:rPr>
                              </m:ctrlPr>
                            </m:sSubPr>
                            <m:e>
                              <m:r>
                                <a:rPr lang="es-MX" sz="2400" i="1">
                                  <a:solidFill>
                                    <a:srgbClr val="002060"/>
                                  </a:solidFill>
                                  <a:latin typeface="Cambria Math" panose="02040503050406030204" pitchFamily="18" charset="0"/>
                                </a:rPr>
                                <m:t>𝑅</m:t>
                              </m:r>
                            </m:e>
                            <m:sub>
                              <m:r>
                                <a:rPr lang="es-MX" sz="2400" i="1">
                                  <a:solidFill>
                                    <a:srgbClr val="002060"/>
                                  </a:solidFill>
                                  <a:latin typeface="Cambria Math" panose="02040503050406030204" pitchFamily="18" charset="0"/>
                                </a:rPr>
                                <m:t>𝐻</m:t>
                              </m:r>
                            </m:sub>
                          </m:sSub>
                        </m:den>
                      </m:f>
                      <m:r>
                        <a:rPr lang="es-MX" sz="2400" i="1" smtClean="0">
                          <a:solidFill>
                            <a:srgbClr val="00B0F0"/>
                          </a:solidFill>
                          <a:latin typeface="Cambria Math" panose="02040503050406030204" pitchFamily="18" charset="0"/>
                        </a:rPr>
                        <m:t>𝑒</m:t>
                      </m:r>
                      <m:f>
                        <m:fPr>
                          <m:ctrlPr>
                            <a:rPr lang="es-MX" sz="2400" i="1" smtClean="0">
                              <a:solidFill>
                                <a:schemeClr val="tx1"/>
                              </a:solidFill>
                              <a:latin typeface="Cambria Math" panose="02040503050406030204" pitchFamily="18" charset="0"/>
                            </a:rPr>
                          </m:ctrlPr>
                        </m:fPr>
                        <m:num>
                          <m:sSup>
                            <m:sSupPr>
                              <m:ctrlPr>
                                <a:rPr lang="es-MX" sz="2400" i="1">
                                  <a:solidFill>
                                    <a:schemeClr val="tx1"/>
                                  </a:solidFill>
                                  <a:latin typeface="Cambria Math" panose="02040503050406030204" pitchFamily="18" charset="0"/>
                                </a:rPr>
                              </m:ctrlPr>
                            </m:sSupPr>
                            <m:e>
                              <m:r>
                                <a:rPr lang="es-MX" sz="2400" i="1">
                                  <a:solidFill>
                                    <a:schemeClr val="tx1"/>
                                  </a:solidFill>
                                  <a:latin typeface="Cambria Math" panose="02040503050406030204" pitchFamily="18" charset="0"/>
                                </a:rPr>
                                <m:t>𝑈</m:t>
                              </m:r>
                            </m:e>
                            <m:sup>
                              <m:r>
                                <a:rPr lang="es-MX" sz="2400" i="1">
                                  <a:solidFill>
                                    <a:schemeClr val="tx1"/>
                                  </a:solidFill>
                                  <a:latin typeface="Cambria Math" panose="02040503050406030204" pitchFamily="18" charset="0"/>
                                </a:rPr>
                                <m:t>2</m:t>
                              </m:r>
                            </m:sup>
                          </m:sSup>
                        </m:num>
                        <m:den>
                          <m:r>
                            <a:rPr lang="es-MX" sz="2400" i="1">
                              <a:solidFill>
                                <a:schemeClr val="tx1"/>
                              </a:solidFill>
                              <a:latin typeface="Cambria Math" panose="02040503050406030204" pitchFamily="18" charset="0"/>
                            </a:rPr>
                            <m:t>2</m:t>
                          </m:r>
                          <m:r>
                            <a:rPr lang="es-MX" sz="2400" i="1">
                              <a:solidFill>
                                <a:schemeClr val="tx1"/>
                              </a:solidFill>
                              <a:latin typeface="Cambria Math" panose="02040503050406030204" pitchFamily="18" charset="0"/>
                            </a:rPr>
                            <m:t>𝑔</m:t>
                          </m:r>
                        </m:den>
                      </m:f>
                    </m:oMath>
                  </m:oMathPara>
                </a14:m>
                <a:endParaRPr lang="es-CL" sz="2400" dirty="0"/>
              </a:p>
            </p:txBody>
          </p:sp>
        </mc:Choice>
        <mc:Fallback xmlns="">
          <p:sp>
            <p:nvSpPr>
              <p:cNvPr id="15" name="CuadroTexto 14">
                <a:extLst>
                  <a:ext uri="{FF2B5EF4-FFF2-40B4-BE49-F238E27FC236}">
                    <a16:creationId xmlns:a16="http://schemas.microsoft.com/office/drawing/2014/main" id="{ADE295CD-C0B6-43EA-CE0D-B9692F07DFC5}"/>
                  </a:ext>
                </a:extLst>
              </p:cNvPr>
              <p:cNvSpPr txBox="1">
                <a:spLocks noRot="1" noChangeAspect="1" noMove="1" noResize="1" noEditPoints="1" noAdjustHandles="1" noChangeArrowheads="1" noChangeShapeType="1" noTextEdit="1"/>
              </p:cNvSpPr>
              <p:nvPr/>
            </p:nvSpPr>
            <p:spPr>
              <a:xfrm>
                <a:off x="1042170" y="3586915"/>
                <a:ext cx="2965231" cy="898259"/>
              </a:xfrm>
              <a:prstGeom prst="rect">
                <a:avLst/>
              </a:prstGeom>
              <a:blipFill>
                <a:blip r:embed="rId6"/>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FFBE4185-980F-5316-5E1B-4975019805A7}"/>
                  </a:ext>
                </a:extLst>
              </p:cNvPr>
              <p:cNvSpPr txBox="1"/>
              <p:nvPr/>
            </p:nvSpPr>
            <p:spPr>
              <a:xfrm>
                <a:off x="1222802" y="4587560"/>
                <a:ext cx="2356247" cy="8982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ea typeface="Cambria Math" panose="02040503050406030204" pitchFamily="18" charset="0"/>
                        </a:rPr>
                        <m:t>∆=</m:t>
                      </m:r>
                      <m:r>
                        <a:rPr lang="es-MX" sz="2400" i="1">
                          <a:latin typeface="Cambria Math" panose="02040503050406030204" pitchFamily="18" charset="0"/>
                        </a:rPr>
                        <m:t>𝐽𝑒</m:t>
                      </m:r>
                      <m:r>
                        <a:rPr lang="es-MX" sz="2400" i="1">
                          <a:latin typeface="Cambria Math" panose="02040503050406030204" pitchFamily="18" charset="0"/>
                        </a:rPr>
                        <m:t>=</m:t>
                      </m:r>
                      <m:sSub>
                        <m:sSubPr>
                          <m:ctrlPr>
                            <a:rPr lang="es-MX" sz="2400" i="1">
                              <a:latin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𝜆</m:t>
                          </m:r>
                        </m:e>
                        <m:sub>
                          <m:r>
                            <a:rPr lang="es-MX" sz="2400" i="1">
                              <a:latin typeface="Cambria Math" panose="02040503050406030204" pitchFamily="18" charset="0"/>
                            </a:rPr>
                            <m:t>𝑓</m:t>
                          </m:r>
                        </m:sub>
                      </m:sSub>
                      <m:f>
                        <m:fPr>
                          <m:ctrlPr>
                            <a:rPr lang="es-MX" sz="2400" i="1" smtClean="0">
                              <a:solidFill>
                                <a:schemeClr val="tx1"/>
                              </a:solidFill>
                              <a:latin typeface="Cambria Math" panose="02040503050406030204" pitchFamily="18" charset="0"/>
                            </a:rPr>
                          </m:ctrlPr>
                        </m:fPr>
                        <m:num>
                          <m:sSup>
                            <m:sSupPr>
                              <m:ctrlPr>
                                <a:rPr lang="es-MX" sz="2400" i="1">
                                  <a:solidFill>
                                    <a:schemeClr val="tx1"/>
                                  </a:solidFill>
                                  <a:latin typeface="Cambria Math" panose="02040503050406030204" pitchFamily="18" charset="0"/>
                                </a:rPr>
                              </m:ctrlPr>
                            </m:sSupPr>
                            <m:e>
                              <m:r>
                                <a:rPr lang="es-MX" sz="2400" i="1">
                                  <a:solidFill>
                                    <a:schemeClr val="tx1"/>
                                  </a:solidFill>
                                  <a:latin typeface="Cambria Math" panose="02040503050406030204" pitchFamily="18" charset="0"/>
                                </a:rPr>
                                <m:t>𝑈</m:t>
                              </m:r>
                            </m:e>
                            <m:sup>
                              <m:r>
                                <a:rPr lang="es-MX" sz="2400" i="1">
                                  <a:solidFill>
                                    <a:schemeClr val="tx1"/>
                                  </a:solidFill>
                                  <a:latin typeface="Cambria Math" panose="02040503050406030204" pitchFamily="18" charset="0"/>
                                </a:rPr>
                                <m:t>2</m:t>
                              </m:r>
                            </m:sup>
                          </m:sSup>
                        </m:num>
                        <m:den>
                          <m:r>
                            <a:rPr lang="es-MX" sz="2400" i="1">
                              <a:solidFill>
                                <a:schemeClr val="tx1"/>
                              </a:solidFill>
                              <a:latin typeface="Cambria Math" panose="02040503050406030204" pitchFamily="18" charset="0"/>
                            </a:rPr>
                            <m:t>2</m:t>
                          </m:r>
                          <m:r>
                            <a:rPr lang="es-MX" sz="2400" i="1">
                              <a:solidFill>
                                <a:schemeClr val="tx1"/>
                              </a:solidFill>
                              <a:latin typeface="Cambria Math" panose="02040503050406030204" pitchFamily="18" charset="0"/>
                            </a:rPr>
                            <m:t>𝑔</m:t>
                          </m:r>
                        </m:den>
                      </m:f>
                    </m:oMath>
                  </m:oMathPara>
                </a14:m>
                <a:endParaRPr lang="es-CL" sz="2400" dirty="0"/>
              </a:p>
            </p:txBody>
          </p:sp>
        </mc:Choice>
        <mc:Fallback xmlns="">
          <p:sp>
            <p:nvSpPr>
              <p:cNvPr id="17" name="CuadroTexto 16">
                <a:extLst>
                  <a:ext uri="{FF2B5EF4-FFF2-40B4-BE49-F238E27FC236}">
                    <a16:creationId xmlns:a16="http://schemas.microsoft.com/office/drawing/2014/main" id="{FFBE4185-980F-5316-5E1B-4975019805A7}"/>
                  </a:ext>
                </a:extLst>
              </p:cNvPr>
              <p:cNvSpPr txBox="1">
                <a:spLocks noRot="1" noChangeAspect="1" noMove="1" noResize="1" noEditPoints="1" noAdjustHandles="1" noChangeArrowheads="1" noChangeShapeType="1" noTextEdit="1"/>
              </p:cNvSpPr>
              <p:nvPr/>
            </p:nvSpPr>
            <p:spPr>
              <a:xfrm>
                <a:off x="1222802" y="4587560"/>
                <a:ext cx="2356247" cy="898259"/>
              </a:xfrm>
              <a:prstGeom prst="rect">
                <a:avLst/>
              </a:prstGeom>
              <a:blipFill>
                <a:blip r:embed="rId7"/>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F1E825BF-197F-DFB7-8197-15E5CC4A1F4E}"/>
                  </a:ext>
                </a:extLst>
              </p:cNvPr>
              <p:cNvSpPr txBox="1"/>
              <p:nvPr/>
            </p:nvSpPr>
            <p:spPr>
              <a:xfrm>
                <a:off x="1415480" y="5621391"/>
                <a:ext cx="2356248" cy="707758"/>
              </a:xfrm>
              <a:prstGeom prst="rect">
                <a:avLst/>
              </a:prstGeom>
              <a:noFill/>
            </p:spPr>
            <p:txBody>
              <a:bodyPr wrap="square">
                <a:spAutoFit/>
              </a:bodyPr>
              <a:lstStyle/>
              <a:p>
                <a14:m>
                  <m:oMath xmlns:m="http://schemas.openxmlformats.org/officeDocument/2006/math">
                    <m:sSub>
                      <m:sSubPr>
                        <m:ctrlPr>
                          <a:rPr lang="es-MX" sz="2600" i="1">
                            <a:latin typeface="Cambria Math" panose="02040503050406030204" pitchFamily="18" charset="0"/>
                          </a:rPr>
                        </m:ctrlPr>
                      </m:sSubPr>
                      <m:e>
                        <m:r>
                          <a:rPr lang="es-MX" sz="2600" i="1">
                            <a:latin typeface="Cambria Math" panose="02040503050406030204" pitchFamily="18" charset="0"/>
                            <a:ea typeface="Cambria Math" panose="02040503050406030204" pitchFamily="18" charset="0"/>
                          </a:rPr>
                          <m:t>𝜆</m:t>
                        </m:r>
                      </m:e>
                      <m:sub>
                        <m:r>
                          <a:rPr lang="es-MX" sz="2600" i="1">
                            <a:latin typeface="Cambria Math" panose="02040503050406030204" pitchFamily="18" charset="0"/>
                          </a:rPr>
                          <m:t>𝑓</m:t>
                        </m:r>
                      </m:sub>
                    </m:sSub>
                    <m:r>
                      <a:rPr lang="es-MX" sz="2600">
                        <a:latin typeface="Cambria Math" panose="02040503050406030204" pitchFamily="18" charset="0"/>
                      </a:rPr>
                      <m:t>=</m:t>
                    </m:r>
                  </m:oMath>
                </a14:m>
                <a:r>
                  <a:rPr lang="es-MX" sz="2600" dirty="0">
                    <a:solidFill>
                      <a:srgbClr val="002060"/>
                    </a:solidFill>
                  </a:rPr>
                  <a:t> </a:t>
                </a:r>
                <a14:m>
                  <m:oMath xmlns:m="http://schemas.openxmlformats.org/officeDocument/2006/math">
                    <m:f>
                      <m:fPr>
                        <m:ctrlPr>
                          <a:rPr lang="es-MX" sz="2600" i="1">
                            <a:solidFill>
                              <a:srgbClr val="002060"/>
                            </a:solidFill>
                            <a:latin typeface="Cambria Math" panose="02040503050406030204" pitchFamily="18" charset="0"/>
                          </a:rPr>
                        </m:ctrlPr>
                      </m:fPr>
                      <m:num>
                        <m:r>
                          <a:rPr lang="es-MX" sz="2600" i="1">
                            <a:solidFill>
                              <a:srgbClr val="002060"/>
                            </a:solidFill>
                            <a:latin typeface="Cambria Math" panose="02040503050406030204" pitchFamily="18" charset="0"/>
                          </a:rPr>
                          <m:t>2</m:t>
                        </m:r>
                        <m:r>
                          <a:rPr lang="es-MX" sz="2600" i="1">
                            <a:solidFill>
                              <a:srgbClr val="002060"/>
                            </a:solidFill>
                            <a:latin typeface="Cambria Math" panose="02040503050406030204" pitchFamily="18" charset="0"/>
                          </a:rPr>
                          <m:t>𝑔</m:t>
                        </m:r>
                      </m:num>
                      <m:den>
                        <m:sSup>
                          <m:sSupPr>
                            <m:ctrlPr>
                              <a:rPr lang="es-MX" sz="2600" i="1">
                                <a:solidFill>
                                  <a:srgbClr val="002060"/>
                                </a:solidFill>
                                <a:latin typeface="Cambria Math" panose="02040503050406030204" pitchFamily="18" charset="0"/>
                              </a:rPr>
                            </m:ctrlPr>
                          </m:sSupPr>
                          <m:e>
                            <m:r>
                              <a:rPr lang="es-MX" sz="2600" i="1">
                                <a:solidFill>
                                  <a:srgbClr val="002060"/>
                                </a:solidFill>
                                <a:latin typeface="Cambria Math" panose="02040503050406030204" pitchFamily="18" charset="0"/>
                              </a:rPr>
                              <m:t>𝐶</m:t>
                            </m:r>
                          </m:e>
                          <m:sup>
                            <m:r>
                              <a:rPr lang="es-MX" sz="2600" i="1">
                                <a:solidFill>
                                  <a:srgbClr val="002060"/>
                                </a:solidFill>
                                <a:latin typeface="Cambria Math" panose="02040503050406030204" pitchFamily="18" charset="0"/>
                              </a:rPr>
                              <m:t>2</m:t>
                            </m:r>
                          </m:sup>
                        </m:sSup>
                        <m:sSub>
                          <m:sSubPr>
                            <m:ctrlPr>
                              <a:rPr lang="es-MX" sz="2600" i="1">
                                <a:solidFill>
                                  <a:srgbClr val="002060"/>
                                </a:solidFill>
                                <a:latin typeface="Cambria Math" panose="02040503050406030204" pitchFamily="18" charset="0"/>
                              </a:rPr>
                            </m:ctrlPr>
                          </m:sSubPr>
                          <m:e>
                            <m:r>
                              <a:rPr lang="es-MX" sz="2600" i="1">
                                <a:solidFill>
                                  <a:srgbClr val="002060"/>
                                </a:solidFill>
                                <a:latin typeface="Cambria Math" panose="02040503050406030204" pitchFamily="18" charset="0"/>
                              </a:rPr>
                              <m:t>𝑅</m:t>
                            </m:r>
                          </m:e>
                          <m:sub>
                            <m:r>
                              <a:rPr lang="es-MX" sz="2600" i="1">
                                <a:solidFill>
                                  <a:srgbClr val="002060"/>
                                </a:solidFill>
                                <a:latin typeface="Cambria Math" panose="02040503050406030204" pitchFamily="18" charset="0"/>
                              </a:rPr>
                              <m:t>𝐻</m:t>
                            </m:r>
                          </m:sub>
                        </m:sSub>
                      </m:den>
                    </m:f>
                    <m:r>
                      <a:rPr lang="es-MX" sz="2600" i="1">
                        <a:solidFill>
                          <a:srgbClr val="002060"/>
                        </a:solidFill>
                        <a:latin typeface="Cambria Math" panose="02040503050406030204" pitchFamily="18" charset="0"/>
                      </a:rPr>
                      <m:t>𝑒</m:t>
                    </m:r>
                  </m:oMath>
                </a14:m>
                <a:endParaRPr lang="es-CL" sz="2600" dirty="0"/>
              </a:p>
            </p:txBody>
          </p:sp>
        </mc:Choice>
        <mc:Fallback xmlns="">
          <p:sp>
            <p:nvSpPr>
              <p:cNvPr id="19" name="CuadroTexto 18">
                <a:extLst>
                  <a:ext uri="{FF2B5EF4-FFF2-40B4-BE49-F238E27FC236}">
                    <a16:creationId xmlns:a16="http://schemas.microsoft.com/office/drawing/2014/main" id="{F1E825BF-197F-DFB7-8197-15E5CC4A1F4E}"/>
                  </a:ext>
                </a:extLst>
              </p:cNvPr>
              <p:cNvSpPr txBox="1">
                <a:spLocks noRot="1" noChangeAspect="1" noMove="1" noResize="1" noEditPoints="1" noAdjustHandles="1" noChangeArrowheads="1" noChangeShapeType="1" noTextEdit="1"/>
              </p:cNvSpPr>
              <p:nvPr/>
            </p:nvSpPr>
            <p:spPr>
              <a:xfrm>
                <a:off x="1415480" y="5621391"/>
                <a:ext cx="2356248" cy="707758"/>
              </a:xfrm>
              <a:prstGeom prst="rect">
                <a:avLst/>
              </a:prstGeom>
              <a:blipFill>
                <a:blip r:embed="rId8"/>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379CD178-A5C8-7E21-6D55-8CC853208DD6}"/>
                  </a:ext>
                </a:extLst>
              </p:cNvPr>
              <p:cNvSpPr txBox="1"/>
              <p:nvPr/>
            </p:nvSpPr>
            <p:spPr>
              <a:xfrm>
                <a:off x="6535614" y="647142"/>
                <a:ext cx="4571999" cy="750655"/>
              </a:xfrm>
              <a:prstGeom prst="rect">
                <a:avLst/>
              </a:prstGeom>
              <a:noFill/>
            </p:spPr>
            <p:txBody>
              <a:bodyPr wrap="square">
                <a:spAutoFit/>
              </a:bodyPr>
              <a:lstStyle/>
              <a:p>
                <a14:m>
                  <m:oMath xmlns:m="http://schemas.openxmlformats.org/officeDocument/2006/math">
                    <m:sSub>
                      <m:sSubPr>
                        <m:ctrlPr>
                          <a:rPr lang="es-MX" sz="2400" i="1">
                            <a:latin typeface="Cambria Math" panose="02040503050406030204" pitchFamily="18" charset="0"/>
                          </a:rPr>
                        </m:ctrlPr>
                      </m:sSubPr>
                      <m:e>
                        <m:nary>
                          <m:naryPr>
                            <m:chr m:val="∑"/>
                            <m:subHide m:val="on"/>
                            <m:supHide m:val="on"/>
                            <m:ctrlPr>
                              <a:rPr lang="es-MX" sz="2400" i="1">
                                <a:latin typeface="Cambria Math" panose="02040503050406030204" pitchFamily="18" charset="0"/>
                              </a:rPr>
                            </m:ctrlPr>
                          </m:naryPr>
                          <m:sub/>
                          <m:sup/>
                          <m:e>
                            <m:r>
                              <m:rPr>
                                <m:sty m:val="p"/>
                              </m:rPr>
                              <a:rPr lang="el-GR" sz="2400" i="1">
                                <a:latin typeface="Cambria Math" panose="02040503050406030204" pitchFamily="18" charset="0"/>
                                <a:ea typeface="Cambria Math" panose="02040503050406030204" pitchFamily="18" charset="0"/>
                              </a:rPr>
                              <m:t>λ</m:t>
                            </m:r>
                            <m:r>
                              <a:rPr lang="es-MX" sz="2400" i="1">
                                <a:latin typeface="Cambria Math" panose="02040503050406030204" pitchFamily="18" charset="0"/>
                                <a:ea typeface="Cambria Math" panose="02040503050406030204" pitchFamily="18" charset="0"/>
                              </a:rPr>
                              <m:t>=</m:t>
                            </m:r>
                          </m:e>
                        </m:nary>
                        <m:r>
                          <a:rPr lang="es-MX" sz="2400" i="1">
                            <a:latin typeface="Cambria Math" panose="02040503050406030204" pitchFamily="18" charset="0"/>
                            <a:ea typeface="Cambria Math" panose="02040503050406030204" pitchFamily="18" charset="0"/>
                          </a:rPr>
                          <m:t>𝜆</m:t>
                        </m:r>
                      </m:e>
                      <m:sub>
                        <m:r>
                          <a:rPr lang="es-MX" sz="2400" i="1">
                            <a:latin typeface="Cambria Math" panose="02040503050406030204" pitchFamily="18" charset="0"/>
                          </a:rPr>
                          <m:t>𝑓</m:t>
                        </m:r>
                      </m:sub>
                    </m:sSub>
                    <m:r>
                      <a:rPr lang="es-MX" sz="2400" i="1">
                        <a:latin typeface="Cambria Math" panose="02040503050406030204" pitchFamily="18" charset="0"/>
                      </a:rPr>
                      <m:t>+</m:t>
                    </m:r>
                    <m:sSub>
                      <m:sSubPr>
                        <m:ctrlPr>
                          <a:rPr lang="es-CL"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λ</m:t>
                        </m:r>
                      </m:e>
                      <m:sub>
                        <m:r>
                          <a:rPr lang="es-MX" sz="2400" i="1">
                            <a:latin typeface="Cambria Math" panose="02040503050406030204" pitchFamily="18" charset="0"/>
                          </a:rPr>
                          <m:t>𝑒</m:t>
                        </m:r>
                      </m:sub>
                    </m:sSub>
                    <m:r>
                      <a:rPr lang="es-MX" sz="2400">
                        <a:latin typeface="Cambria Math" panose="02040503050406030204" pitchFamily="18" charset="0"/>
                      </a:rPr>
                      <m:t>=</m:t>
                    </m:r>
                  </m:oMath>
                </a14:m>
                <a:r>
                  <a:rPr lang="es-MX" sz="2400" dirty="0">
                    <a:solidFill>
                      <a:srgbClr val="002060"/>
                    </a:solidFill>
                  </a:rPr>
                  <a:t> </a:t>
                </a:r>
                <a14:m>
                  <m:oMath xmlns:m="http://schemas.openxmlformats.org/officeDocument/2006/math">
                    <m:f>
                      <m:fPr>
                        <m:ctrlPr>
                          <a:rPr lang="es-MX" sz="2400" i="1">
                            <a:solidFill>
                              <a:srgbClr val="002060"/>
                            </a:solidFill>
                            <a:latin typeface="Cambria Math" panose="02040503050406030204" pitchFamily="18" charset="0"/>
                          </a:rPr>
                        </m:ctrlPr>
                      </m:fPr>
                      <m:num>
                        <m:r>
                          <a:rPr lang="es-MX" sz="2400" i="1">
                            <a:solidFill>
                              <a:srgbClr val="002060"/>
                            </a:solidFill>
                            <a:latin typeface="Cambria Math" panose="02040503050406030204" pitchFamily="18" charset="0"/>
                          </a:rPr>
                          <m:t>2</m:t>
                        </m:r>
                        <m:r>
                          <a:rPr lang="es-MX" sz="2400" i="1">
                            <a:solidFill>
                              <a:srgbClr val="002060"/>
                            </a:solidFill>
                            <a:latin typeface="Cambria Math" panose="02040503050406030204" pitchFamily="18" charset="0"/>
                          </a:rPr>
                          <m:t>𝑔</m:t>
                        </m:r>
                      </m:num>
                      <m:den>
                        <m:sSup>
                          <m:sSupPr>
                            <m:ctrlPr>
                              <a:rPr lang="es-MX" sz="2400" i="1">
                                <a:solidFill>
                                  <a:srgbClr val="002060"/>
                                </a:solidFill>
                                <a:latin typeface="Cambria Math" panose="02040503050406030204" pitchFamily="18" charset="0"/>
                              </a:rPr>
                            </m:ctrlPr>
                          </m:sSupPr>
                          <m:e>
                            <m:r>
                              <a:rPr lang="es-MX" sz="2400" i="1">
                                <a:solidFill>
                                  <a:srgbClr val="002060"/>
                                </a:solidFill>
                                <a:latin typeface="Cambria Math" panose="02040503050406030204" pitchFamily="18" charset="0"/>
                              </a:rPr>
                              <m:t>𝐶</m:t>
                            </m:r>
                          </m:e>
                          <m:sup>
                            <m:r>
                              <a:rPr lang="es-MX" sz="2400" i="1">
                                <a:solidFill>
                                  <a:srgbClr val="002060"/>
                                </a:solidFill>
                                <a:latin typeface="Cambria Math" panose="02040503050406030204" pitchFamily="18" charset="0"/>
                              </a:rPr>
                              <m:t>2</m:t>
                            </m:r>
                          </m:sup>
                        </m:sSup>
                        <m:sSub>
                          <m:sSubPr>
                            <m:ctrlPr>
                              <a:rPr lang="es-MX" sz="2400" i="1">
                                <a:solidFill>
                                  <a:srgbClr val="002060"/>
                                </a:solidFill>
                                <a:latin typeface="Cambria Math" panose="02040503050406030204" pitchFamily="18" charset="0"/>
                              </a:rPr>
                            </m:ctrlPr>
                          </m:sSubPr>
                          <m:e>
                            <m:r>
                              <a:rPr lang="es-MX" sz="2400" i="1">
                                <a:solidFill>
                                  <a:srgbClr val="002060"/>
                                </a:solidFill>
                                <a:latin typeface="Cambria Math" panose="02040503050406030204" pitchFamily="18" charset="0"/>
                              </a:rPr>
                              <m:t>𝑅</m:t>
                            </m:r>
                          </m:e>
                          <m:sub>
                            <m:r>
                              <a:rPr lang="es-MX" sz="2400" i="1">
                                <a:solidFill>
                                  <a:srgbClr val="002060"/>
                                </a:solidFill>
                                <a:latin typeface="Cambria Math" panose="02040503050406030204" pitchFamily="18" charset="0"/>
                              </a:rPr>
                              <m:t>𝐻</m:t>
                            </m:r>
                          </m:sub>
                        </m:sSub>
                      </m:den>
                    </m:f>
                    <m:r>
                      <a:rPr lang="es-MX" sz="2400" i="1">
                        <a:solidFill>
                          <a:srgbClr val="002060"/>
                        </a:solidFill>
                        <a:latin typeface="Cambria Math" panose="02040503050406030204" pitchFamily="18" charset="0"/>
                      </a:rPr>
                      <m:t>𝑒</m:t>
                    </m:r>
                    <m:r>
                      <a:rPr lang="es-MX" sz="2400" i="1">
                        <a:solidFill>
                          <a:srgbClr val="002060"/>
                        </a:solidFill>
                        <a:latin typeface="Cambria Math" panose="02040503050406030204" pitchFamily="18" charset="0"/>
                      </a:rPr>
                      <m:t> </m:t>
                    </m:r>
                  </m:oMath>
                </a14:m>
                <a:r>
                  <a:rPr lang="es-CL" sz="2400" dirty="0"/>
                  <a:t>+</a:t>
                </a:r>
                <a14:m>
                  <m:oMath xmlns:m="http://schemas.openxmlformats.org/officeDocument/2006/math">
                    <m:sSup>
                      <m:sSupPr>
                        <m:ctrlPr>
                          <a:rPr lang="es-MX" sz="2400" i="1">
                            <a:latin typeface="Cambria Math" panose="02040503050406030204" pitchFamily="18" charset="0"/>
                          </a:rPr>
                        </m:ctrlPr>
                      </m:sSupPr>
                      <m:e>
                        <m:r>
                          <a:rPr lang="es-MX" sz="2400" i="1">
                            <a:latin typeface="Cambria Math" panose="02040503050406030204" pitchFamily="18" charset="0"/>
                          </a:rPr>
                          <m:t> </m:t>
                        </m:r>
                        <m:d>
                          <m:dPr>
                            <m:ctrlPr>
                              <a:rPr lang="es-MX" sz="2400" i="1">
                                <a:latin typeface="Cambria Math" panose="02040503050406030204" pitchFamily="18" charset="0"/>
                              </a:rPr>
                            </m:ctrlPr>
                          </m:dPr>
                          <m:e>
                            <m:r>
                              <a:rPr lang="es-MX" sz="2400" i="1">
                                <a:latin typeface="Cambria Math" panose="02040503050406030204" pitchFamily="18" charset="0"/>
                              </a:rPr>
                              <m:t>1−</m:t>
                            </m:r>
                            <m:f>
                              <m:fPr>
                                <m:ctrlPr>
                                  <a:rPr lang="es-MX" sz="2400" i="1">
                                    <a:latin typeface="Cambria Math" panose="02040503050406030204" pitchFamily="18" charset="0"/>
                                  </a:rPr>
                                </m:ctrlPr>
                              </m:fPr>
                              <m:num>
                                <m:r>
                                  <a:rPr lang="es-MX" sz="2400" i="1">
                                    <a:latin typeface="Cambria Math" panose="02040503050406030204" pitchFamily="18" charset="0"/>
                                  </a:rPr>
                                  <m:t>1</m:t>
                                </m:r>
                              </m:num>
                              <m:den>
                                <m:r>
                                  <a:rPr lang="es-MX" sz="2400" i="1">
                                    <a:latin typeface="Cambria Math" panose="02040503050406030204" pitchFamily="18" charset="0"/>
                                    <a:ea typeface="Cambria Math" panose="02040503050406030204" pitchFamily="18" charset="0"/>
                                  </a:rPr>
                                  <m:t>𝜇</m:t>
                                </m:r>
                              </m:den>
                            </m:f>
                            <m:r>
                              <a:rPr lang="es-MX" sz="2400" i="1">
                                <a:latin typeface="Cambria Math" panose="02040503050406030204" pitchFamily="18" charset="0"/>
                              </a:rPr>
                              <m:t> </m:t>
                            </m:r>
                          </m:e>
                        </m:d>
                      </m:e>
                      <m:sup>
                        <m:r>
                          <a:rPr lang="es-MX" sz="2400" i="1">
                            <a:latin typeface="Cambria Math" panose="02040503050406030204" pitchFamily="18" charset="0"/>
                          </a:rPr>
                          <m:t>2</m:t>
                        </m:r>
                      </m:sup>
                    </m:sSup>
                  </m:oMath>
                </a14:m>
                <a:endParaRPr lang="es-CL" sz="2400" dirty="0"/>
              </a:p>
            </p:txBody>
          </p:sp>
        </mc:Choice>
        <mc:Fallback xmlns="">
          <p:sp>
            <p:nvSpPr>
              <p:cNvPr id="20" name="CuadroTexto 19">
                <a:extLst>
                  <a:ext uri="{FF2B5EF4-FFF2-40B4-BE49-F238E27FC236}">
                    <a16:creationId xmlns:a16="http://schemas.microsoft.com/office/drawing/2014/main" id="{379CD178-A5C8-7E21-6D55-8CC853208DD6}"/>
                  </a:ext>
                </a:extLst>
              </p:cNvPr>
              <p:cNvSpPr txBox="1">
                <a:spLocks noRot="1" noChangeAspect="1" noMove="1" noResize="1" noEditPoints="1" noAdjustHandles="1" noChangeArrowheads="1" noChangeShapeType="1" noTextEdit="1"/>
              </p:cNvSpPr>
              <p:nvPr/>
            </p:nvSpPr>
            <p:spPr>
              <a:xfrm>
                <a:off x="6535614" y="647142"/>
                <a:ext cx="4571999" cy="750655"/>
              </a:xfrm>
              <a:prstGeom prst="rect">
                <a:avLst/>
              </a:prstGeom>
              <a:blipFill>
                <a:blip r:embed="rId9"/>
                <a:stretch>
                  <a:fillRect b="-1626"/>
                </a:stretch>
              </a:blipFill>
            </p:spPr>
            <p:txBody>
              <a:bodyPr/>
              <a:lstStyle/>
              <a:p>
                <a:r>
                  <a:rPr lang="es-AR">
                    <a:noFill/>
                  </a:rPr>
                  <a:t> </a:t>
                </a:r>
              </a:p>
            </p:txBody>
          </p:sp>
        </mc:Fallback>
      </mc:AlternateContent>
      <p:sp>
        <p:nvSpPr>
          <p:cNvPr id="23" name="8 CuadroTexto">
            <a:extLst>
              <a:ext uri="{FF2B5EF4-FFF2-40B4-BE49-F238E27FC236}">
                <a16:creationId xmlns:a16="http://schemas.microsoft.com/office/drawing/2014/main" id="{0224D9CE-029F-792D-1670-DFBFCD16F136}"/>
              </a:ext>
            </a:extLst>
          </p:cNvPr>
          <p:cNvSpPr txBox="1"/>
          <p:nvPr/>
        </p:nvSpPr>
        <p:spPr>
          <a:xfrm>
            <a:off x="5495185" y="1643308"/>
            <a:ext cx="6212378" cy="523220"/>
          </a:xfrm>
          <a:prstGeom prst="rect">
            <a:avLst/>
          </a:prstGeom>
          <a:noFill/>
        </p:spPr>
        <p:txBody>
          <a:bodyPr wrap="square" rtlCol="0">
            <a:spAutoFit/>
          </a:bodyPr>
          <a:lstStyle/>
          <a:p>
            <a:r>
              <a:rPr lang="es-CL" sz="2800" dirty="0"/>
              <a:t>Bordes rectos, e = 3D y C = 50 (hormigón)</a:t>
            </a:r>
            <a:endParaRPr lang="es-ES" sz="2800" dirty="0"/>
          </a:p>
        </p:txBody>
      </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F0891892-DCA4-89F9-6864-4466A1ED51E4}"/>
                  </a:ext>
                </a:extLst>
              </p:cNvPr>
              <p:cNvSpPr txBox="1"/>
              <p:nvPr/>
            </p:nvSpPr>
            <p:spPr>
              <a:xfrm>
                <a:off x="5951984" y="2228632"/>
                <a:ext cx="5271898" cy="661848"/>
              </a:xfrm>
              <a:prstGeom prst="rect">
                <a:avLst/>
              </a:prstGeom>
              <a:noFill/>
            </p:spPr>
            <p:txBody>
              <a:bodyPr wrap="square">
                <a:spAutoFit/>
              </a:bodyPr>
              <a:lstStyle/>
              <a:p>
                <a14:m>
                  <m:oMath xmlns:m="http://schemas.openxmlformats.org/officeDocument/2006/math">
                    <m:sSub>
                      <m:sSubPr>
                        <m:ctrlPr>
                          <a:rPr lang="es-MX" sz="2400" i="1">
                            <a:latin typeface="Cambria Math" panose="02040503050406030204" pitchFamily="18" charset="0"/>
                          </a:rPr>
                        </m:ctrlPr>
                      </m:sSubPr>
                      <m:e>
                        <m:nary>
                          <m:naryPr>
                            <m:chr m:val="∑"/>
                            <m:subHide m:val="on"/>
                            <m:supHide m:val="on"/>
                            <m:ctrlPr>
                              <a:rPr lang="es-MX" sz="2400" i="1">
                                <a:latin typeface="Cambria Math" panose="02040503050406030204" pitchFamily="18" charset="0"/>
                              </a:rPr>
                            </m:ctrlPr>
                          </m:naryPr>
                          <m:sub/>
                          <m:sup/>
                          <m:e>
                            <m:r>
                              <m:rPr>
                                <m:sty m:val="p"/>
                              </m:rPr>
                              <a:rPr lang="el-GR" sz="2400" i="1">
                                <a:latin typeface="Cambria Math" panose="02040503050406030204" pitchFamily="18" charset="0"/>
                                <a:ea typeface="Cambria Math" panose="02040503050406030204" pitchFamily="18" charset="0"/>
                              </a:rPr>
                              <m:t>λ</m:t>
                            </m:r>
                            <m:r>
                              <a:rPr lang="es-MX" sz="2400" i="1">
                                <a:latin typeface="Cambria Math" panose="02040503050406030204" pitchFamily="18" charset="0"/>
                                <a:ea typeface="Cambria Math" panose="02040503050406030204" pitchFamily="18" charset="0"/>
                              </a:rPr>
                              <m:t>=</m:t>
                            </m:r>
                          </m:e>
                        </m:nary>
                        <m:r>
                          <a:rPr lang="es-MX" sz="2400" i="1">
                            <a:latin typeface="Cambria Math" panose="02040503050406030204" pitchFamily="18" charset="0"/>
                            <a:ea typeface="Cambria Math" panose="02040503050406030204" pitchFamily="18" charset="0"/>
                          </a:rPr>
                          <m:t>𝜆</m:t>
                        </m:r>
                      </m:e>
                      <m:sub>
                        <m:r>
                          <a:rPr lang="es-MX" sz="2400" i="1">
                            <a:latin typeface="Cambria Math" panose="02040503050406030204" pitchFamily="18" charset="0"/>
                          </a:rPr>
                          <m:t>𝑓</m:t>
                        </m:r>
                      </m:sub>
                    </m:sSub>
                    <m:r>
                      <a:rPr lang="es-MX" sz="2400" i="1">
                        <a:latin typeface="Cambria Math" panose="02040503050406030204" pitchFamily="18" charset="0"/>
                      </a:rPr>
                      <m:t>+</m:t>
                    </m:r>
                    <m:sSub>
                      <m:sSubPr>
                        <m:ctrlPr>
                          <a:rPr lang="es-CL"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λ</m:t>
                        </m:r>
                      </m:e>
                      <m:sub>
                        <m:r>
                          <a:rPr lang="es-MX" sz="2400" i="1">
                            <a:latin typeface="Cambria Math" panose="02040503050406030204" pitchFamily="18" charset="0"/>
                          </a:rPr>
                          <m:t>𝑒</m:t>
                        </m:r>
                      </m:sub>
                    </m:sSub>
                    <m:r>
                      <a:rPr lang="es-MX" sz="2400">
                        <a:latin typeface="Cambria Math" panose="02040503050406030204" pitchFamily="18" charset="0"/>
                      </a:rPr>
                      <m:t>=</m:t>
                    </m:r>
                  </m:oMath>
                </a14:m>
                <a:r>
                  <a:rPr lang="es-MX" sz="2400" dirty="0">
                    <a:solidFill>
                      <a:srgbClr val="002060"/>
                    </a:solidFill>
                  </a:rPr>
                  <a:t> </a:t>
                </a:r>
                <a14:m>
                  <m:oMath xmlns:m="http://schemas.openxmlformats.org/officeDocument/2006/math">
                    <m:f>
                      <m:fPr>
                        <m:ctrlPr>
                          <a:rPr lang="es-MX" sz="2400" i="1">
                            <a:solidFill>
                              <a:srgbClr val="002060"/>
                            </a:solidFill>
                            <a:latin typeface="Cambria Math" panose="02040503050406030204" pitchFamily="18" charset="0"/>
                          </a:rPr>
                        </m:ctrlPr>
                      </m:fPr>
                      <m:num>
                        <m:r>
                          <a:rPr lang="es-MX" sz="2400" i="1">
                            <a:solidFill>
                              <a:srgbClr val="002060"/>
                            </a:solidFill>
                            <a:latin typeface="Cambria Math" panose="02040503050406030204" pitchFamily="18" charset="0"/>
                          </a:rPr>
                          <m:t>2</m:t>
                        </m:r>
                        <m:r>
                          <a:rPr lang="es-MX" sz="2400" i="1">
                            <a:solidFill>
                              <a:srgbClr val="002060"/>
                            </a:solidFill>
                            <a:latin typeface="Cambria Math" panose="02040503050406030204" pitchFamily="18" charset="0"/>
                          </a:rPr>
                          <m:t>𝑔</m:t>
                        </m:r>
                      </m:num>
                      <m:den>
                        <m:sSup>
                          <m:sSupPr>
                            <m:ctrlPr>
                              <a:rPr lang="es-MX" sz="2400" i="1">
                                <a:solidFill>
                                  <a:srgbClr val="002060"/>
                                </a:solidFill>
                                <a:latin typeface="Cambria Math" panose="02040503050406030204" pitchFamily="18" charset="0"/>
                              </a:rPr>
                            </m:ctrlPr>
                          </m:sSupPr>
                          <m:e>
                            <m:r>
                              <a:rPr lang="es-MX" sz="2400" i="1">
                                <a:solidFill>
                                  <a:srgbClr val="002060"/>
                                </a:solidFill>
                                <a:latin typeface="Cambria Math" panose="02040503050406030204" pitchFamily="18" charset="0"/>
                              </a:rPr>
                              <m:t>50</m:t>
                            </m:r>
                          </m:e>
                          <m:sup>
                            <m:r>
                              <a:rPr lang="es-MX" sz="2400" i="1">
                                <a:solidFill>
                                  <a:srgbClr val="002060"/>
                                </a:solidFill>
                                <a:latin typeface="Cambria Math" panose="02040503050406030204" pitchFamily="18" charset="0"/>
                              </a:rPr>
                              <m:t>2</m:t>
                            </m:r>
                          </m:sup>
                        </m:sSup>
                        <m:r>
                          <a:rPr lang="es-MX" sz="2400" i="1">
                            <a:solidFill>
                              <a:srgbClr val="002060"/>
                            </a:solidFill>
                            <a:latin typeface="Cambria Math" panose="02040503050406030204" pitchFamily="18" charset="0"/>
                          </a:rPr>
                          <m:t>𝐷</m:t>
                        </m:r>
                        <m:r>
                          <a:rPr lang="es-MX" sz="2400" i="1">
                            <a:solidFill>
                              <a:srgbClr val="002060"/>
                            </a:solidFill>
                            <a:latin typeface="Cambria Math" panose="02040503050406030204" pitchFamily="18" charset="0"/>
                          </a:rPr>
                          <m:t>/4</m:t>
                        </m:r>
                      </m:den>
                    </m:f>
                    <m:r>
                      <a:rPr lang="es-MX" sz="2400" i="1">
                        <a:solidFill>
                          <a:srgbClr val="002060"/>
                        </a:solidFill>
                        <a:latin typeface="Cambria Math" panose="02040503050406030204" pitchFamily="18" charset="0"/>
                      </a:rPr>
                      <m:t>3</m:t>
                    </m:r>
                    <m:r>
                      <a:rPr lang="es-MX" sz="2400" i="1">
                        <a:solidFill>
                          <a:srgbClr val="002060"/>
                        </a:solidFill>
                        <a:latin typeface="Cambria Math" panose="02040503050406030204" pitchFamily="18" charset="0"/>
                      </a:rPr>
                      <m:t>𝐷</m:t>
                    </m:r>
                    <m:r>
                      <a:rPr lang="es-MX" sz="2400" i="1">
                        <a:solidFill>
                          <a:srgbClr val="002060"/>
                        </a:solidFill>
                        <a:latin typeface="Cambria Math" panose="02040503050406030204" pitchFamily="18" charset="0"/>
                      </a:rPr>
                      <m:t> </m:t>
                    </m:r>
                  </m:oMath>
                </a14:m>
                <a:r>
                  <a:rPr lang="es-CL" sz="2400" dirty="0"/>
                  <a:t>+</a:t>
                </a:r>
                <a14:m>
                  <m:oMath xmlns:m="http://schemas.openxmlformats.org/officeDocument/2006/math">
                    <m:r>
                      <a:rPr lang="es-MX" sz="2400" i="1">
                        <a:latin typeface="Cambria Math" panose="02040503050406030204" pitchFamily="18" charset="0"/>
                      </a:rPr>
                      <m:t>0,44</m:t>
                    </m:r>
                    <m:r>
                      <a:rPr lang="es-MX" sz="2400" i="1">
                        <a:latin typeface="Cambria Math" panose="02040503050406030204" pitchFamily="18" charset="0"/>
                        <a:ea typeface="Cambria Math" panose="02040503050406030204" pitchFamily="18" charset="0"/>
                      </a:rPr>
                      <m:t>≈0,50</m:t>
                    </m:r>
                  </m:oMath>
                </a14:m>
                <a:endParaRPr lang="es-CL" sz="2400" dirty="0"/>
              </a:p>
            </p:txBody>
          </p:sp>
        </mc:Choice>
        <mc:Fallback xmlns="">
          <p:sp>
            <p:nvSpPr>
              <p:cNvPr id="25" name="CuadroTexto 24">
                <a:extLst>
                  <a:ext uri="{FF2B5EF4-FFF2-40B4-BE49-F238E27FC236}">
                    <a16:creationId xmlns:a16="http://schemas.microsoft.com/office/drawing/2014/main" id="{F0891892-DCA4-89F9-6864-4466A1ED51E4}"/>
                  </a:ext>
                </a:extLst>
              </p:cNvPr>
              <p:cNvSpPr txBox="1">
                <a:spLocks noRot="1" noChangeAspect="1" noMove="1" noResize="1" noEditPoints="1" noAdjustHandles="1" noChangeArrowheads="1" noChangeShapeType="1" noTextEdit="1"/>
              </p:cNvSpPr>
              <p:nvPr/>
            </p:nvSpPr>
            <p:spPr>
              <a:xfrm>
                <a:off x="5951984" y="2228632"/>
                <a:ext cx="5271898" cy="661848"/>
              </a:xfrm>
              <a:prstGeom prst="rect">
                <a:avLst/>
              </a:prstGeom>
              <a:blipFill>
                <a:blip r:embed="rId10"/>
                <a:stretch>
                  <a:fillRect b="-2778"/>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27" name="CuadroTexto 26">
                <a:extLst>
                  <a:ext uri="{FF2B5EF4-FFF2-40B4-BE49-F238E27FC236}">
                    <a16:creationId xmlns:a16="http://schemas.microsoft.com/office/drawing/2014/main" id="{03D3FDDC-AF52-0EEF-2291-1ACBA43DDD16}"/>
                  </a:ext>
                </a:extLst>
              </p:cNvPr>
              <p:cNvSpPr txBox="1"/>
              <p:nvPr/>
            </p:nvSpPr>
            <p:spPr>
              <a:xfrm>
                <a:off x="7176120" y="2814938"/>
                <a:ext cx="3635947" cy="941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L" sz="2400" i="1">
                              <a:latin typeface="Cambria Math" panose="02040503050406030204" pitchFamily="18" charset="0"/>
                            </a:rPr>
                          </m:ctrlPr>
                        </m:sSubPr>
                        <m:e>
                          <m:r>
                            <a:rPr lang="es-CL" sz="2400" i="1">
                              <a:latin typeface="Cambria Math" panose="02040503050406030204" pitchFamily="18" charset="0"/>
                            </a:rPr>
                            <m:t>𝑈</m:t>
                          </m:r>
                        </m:e>
                        <m:sub>
                          <m:r>
                            <a:rPr lang="es-CL" sz="2400" i="1">
                              <a:latin typeface="Cambria Math" panose="02040503050406030204" pitchFamily="18" charset="0"/>
                            </a:rPr>
                            <m:t>2</m:t>
                          </m:r>
                        </m:sub>
                      </m:sSub>
                      <m:r>
                        <a:rPr lang="es-CL" sz="2400" i="1">
                          <a:latin typeface="Cambria Math" panose="02040503050406030204" pitchFamily="18" charset="0"/>
                        </a:rPr>
                        <m:t>=</m:t>
                      </m:r>
                      <m:f>
                        <m:fPr>
                          <m:ctrlPr>
                            <a:rPr lang="es-CL" sz="2400" i="1">
                              <a:latin typeface="Cambria Math" panose="02040503050406030204" pitchFamily="18" charset="0"/>
                            </a:rPr>
                          </m:ctrlPr>
                        </m:fPr>
                        <m:num>
                          <m:r>
                            <a:rPr lang="es-CL" sz="2400" i="1">
                              <a:latin typeface="Cambria Math" panose="02040503050406030204" pitchFamily="18" charset="0"/>
                            </a:rPr>
                            <m:t>1</m:t>
                          </m:r>
                        </m:num>
                        <m:den>
                          <m:rad>
                            <m:radPr>
                              <m:degHide m:val="on"/>
                              <m:ctrlPr>
                                <a:rPr lang="es-CL" sz="2400" i="1">
                                  <a:latin typeface="Cambria Math" panose="02040503050406030204" pitchFamily="18" charset="0"/>
                                </a:rPr>
                              </m:ctrlPr>
                            </m:radPr>
                            <m:deg/>
                            <m:e>
                              <m:d>
                                <m:dPr>
                                  <m:ctrlPr>
                                    <a:rPr lang="es-CL" sz="2400" i="1">
                                      <a:latin typeface="Cambria Math" panose="02040503050406030204" pitchFamily="18" charset="0"/>
                                    </a:rPr>
                                  </m:ctrlPr>
                                </m:dPr>
                                <m:e>
                                  <m:r>
                                    <a:rPr lang="es-CL" sz="2400" i="1">
                                      <a:latin typeface="Cambria Math" panose="02040503050406030204" pitchFamily="18" charset="0"/>
                                    </a:rPr>
                                    <m:t>1+</m:t>
                                  </m:r>
                                  <m:nary>
                                    <m:naryPr>
                                      <m:chr m:val="∑"/>
                                      <m:subHide m:val="on"/>
                                      <m:supHide m:val="on"/>
                                      <m:ctrlPr>
                                        <a:rPr lang="es-CL" sz="2400" i="1">
                                          <a:latin typeface="Cambria Math" panose="02040503050406030204" pitchFamily="18" charset="0"/>
                                        </a:rPr>
                                      </m:ctrlPr>
                                    </m:naryPr>
                                    <m:sub/>
                                    <m:sup/>
                                    <m:e>
                                      <m:r>
                                        <m:rPr>
                                          <m:sty m:val="p"/>
                                        </m:rPr>
                                        <a:rPr lang="el-GR" sz="2400" i="1">
                                          <a:latin typeface="Cambria Math" panose="02040503050406030204" pitchFamily="18" charset="0"/>
                                          <a:ea typeface="Cambria Math" panose="02040503050406030204" pitchFamily="18" charset="0"/>
                                        </a:rPr>
                                        <m:t>λ</m:t>
                                      </m:r>
                                    </m:e>
                                  </m:nary>
                                </m:e>
                              </m:d>
                            </m:e>
                          </m:rad>
                        </m:den>
                      </m:f>
                      <m:rad>
                        <m:radPr>
                          <m:degHide m:val="on"/>
                          <m:ctrlPr>
                            <a:rPr lang="es-CL" sz="2400" i="1">
                              <a:latin typeface="Cambria Math" panose="02040503050406030204" pitchFamily="18" charset="0"/>
                            </a:rPr>
                          </m:ctrlPr>
                        </m:radPr>
                        <m:deg/>
                        <m:e>
                          <m:r>
                            <a:rPr lang="es-CL" sz="2400" i="1">
                              <a:latin typeface="Cambria Math" panose="02040503050406030204" pitchFamily="18" charset="0"/>
                            </a:rPr>
                            <m:t>2</m:t>
                          </m:r>
                          <m:r>
                            <a:rPr lang="es-CL" sz="2400" i="1">
                              <a:latin typeface="Cambria Math" panose="02040503050406030204" pitchFamily="18" charset="0"/>
                            </a:rPr>
                            <m:t>𝑔h</m:t>
                          </m:r>
                        </m:e>
                      </m:rad>
                    </m:oMath>
                  </m:oMathPara>
                </a14:m>
                <a:endParaRPr lang="es-CL" sz="2400" dirty="0"/>
              </a:p>
            </p:txBody>
          </p:sp>
        </mc:Choice>
        <mc:Fallback>
          <p:sp>
            <p:nvSpPr>
              <p:cNvPr id="27" name="CuadroTexto 26">
                <a:extLst>
                  <a:ext uri="{FF2B5EF4-FFF2-40B4-BE49-F238E27FC236}">
                    <a16:creationId xmlns:a16="http://schemas.microsoft.com/office/drawing/2014/main" id="{03D3FDDC-AF52-0EEF-2291-1ACBA43DDD16}"/>
                  </a:ext>
                </a:extLst>
              </p:cNvPr>
              <p:cNvSpPr txBox="1">
                <a:spLocks noRot="1" noChangeAspect="1" noMove="1" noResize="1" noEditPoints="1" noAdjustHandles="1" noChangeArrowheads="1" noChangeShapeType="1" noTextEdit="1"/>
              </p:cNvSpPr>
              <p:nvPr/>
            </p:nvSpPr>
            <p:spPr>
              <a:xfrm>
                <a:off x="7176120" y="2814938"/>
                <a:ext cx="3635947" cy="941220"/>
              </a:xfrm>
              <a:prstGeom prst="rect">
                <a:avLst/>
              </a:prstGeom>
              <a:blipFill>
                <a:blip r:embed="rId11"/>
                <a:stretch>
                  <a:fillRect/>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29" name="CuadroTexto 28">
                <a:extLst>
                  <a:ext uri="{FF2B5EF4-FFF2-40B4-BE49-F238E27FC236}">
                    <a16:creationId xmlns:a16="http://schemas.microsoft.com/office/drawing/2014/main" id="{0F41D9B9-C0C6-A627-01C8-11C858AD6BC1}"/>
                  </a:ext>
                </a:extLst>
              </p:cNvPr>
              <p:cNvSpPr txBox="1"/>
              <p:nvPr/>
            </p:nvSpPr>
            <p:spPr>
              <a:xfrm>
                <a:off x="5481028" y="3921250"/>
                <a:ext cx="4240284" cy="694742"/>
              </a:xfrm>
              <a:prstGeom prst="rect">
                <a:avLst/>
              </a:prstGeom>
              <a:noFill/>
            </p:spPr>
            <p:txBody>
              <a:bodyPr wrap="square">
                <a:spAutoFit/>
              </a:bodyPr>
              <a:lstStyle/>
              <a:p>
                <a14:m>
                  <m:oMath xmlns:m="http://schemas.openxmlformats.org/officeDocument/2006/math">
                    <m:r>
                      <a:rPr lang="es-CL" sz="2400" i="1" smtClean="0">
                        <a:latin typeface="Cambria Math" panose="02040503050406030204" pitchFamily="18" charset="0"/>
                        <a:ea typeface="Cambria Math" panose="02040503050406030204" pitchFamily="18" charset="0"/>
                      </a:rPr>
                      <m:t>𝜑</m:t>
                    </m:r>
                    <m:r>
                      <a:rPr lang="es-MX" sz="2400" i="1">
                        <a:latin typeface="Cambria Math" panose="02040503050406030204" pitchFamily="18" charset="0"/>
                        <a:ea typeface="Cambria Math" panose="02040503050406030204" pitchFamily="18" charset="0"/>
                      </a:rPr>
                      <m:t>=</m:t>
                    </m:r>
                    <m:f>
                      <m:fPr>
                        <m:ctrlPr>
                          <a:rPr lang="es-CL" sz="2400" i="1">
                            <a:latin typeface="Cambria Math" panose="02040503050406030204" pitchFamily="18" charset="0"/>
                          </a:rPr>
                        </m:ctrlPr>
                      </m:fPr>
                      <m:num>
                        <m:r>
                          <a:rPr lang="es-CL" sz="2400" i="1">
                            <a:latin typeface="Cambria Math" panose="02040503050406030204" pitchFamily="18" charset="0"/>
                          </a:rPr>
                          <m:t>1</m:t>
                        </m:r>
                      </m:num>
                      <m:den>
                        <m:rad>
                          <m:radPr>
                            <m:degHide m:val="on"/>
                            <m:ctrlPr>
                              <a:rPr lang="es-CL" sz="2400" i="1">
                                <a:latin typeface="Cambria Math" panose="02040503050406030204" pitchFamily="18" charset="0"/>
                              </a:rPr>
                            </m:ctrlPr>
                          </m:radPr>
                          <m:deg/>
                          <m:e>
                            <m:d>
                              <m:dPr>
                                <m:ctrlPr>
                                  <a:rPr lang="es-CL" sz="2400" i="1">
                                    <a:latin typeface="Cambria Math" panose="02040503050406030204" pitchFamily="18" charset="0"/>
                                  </a:rPr>
                                </m:ctrlPr>
                              </m:dPr>
                              <m:e>
                                <m:r>
                                  <a:rPr lang="es-CL" sz="2400" i="1">
                                    <a:latin typeface="Cambria Math" panose="02040503050406030204" pitchFamily="18" charset="0"/>
                                  </a:rPr>
                                  <m:t>1+</m:t>
                                </m:r>
                                <m:nary>
                                  <m:naryPr>
                                    <m:chr m:val="∑"/>
                                    <m:subHide m:val="on"/>
                                    <m:supHide m:val="on"/>
                                    <m:ctrlPr>
                                      <a:rPr lang="es-CL" sz="2400" i="1">
                                        <a:latin typeface="Cambria Math" panose="02040503050406030204" pitchFamily="18" charset="0"/>
                                      </a:rPr>
                                    </m:ctrlPr>
                                  </m:naryPr>
                                  <m:sub/>
                                  <m:sup/>
                                  <m:e>
                                    <m:r>
                                      <m:rPr>
                                        <m:sty m:val="p"/>
                                      </m:rPr>
                                      <a:rPr lang="el-GR" sz="2400" i="1">
                                        <a:latin typeface="Cambria Math" panose="02040503050406030204" pitchFamily="18" charset="0"/>
                                        <a:ea typeface="Cambria Math" panose="02040503050406030204" pitchFamily="18" charset="0"/>
                                      </a:rPr>
                                      <m:t>λ</m:t>
                                    </m:r>
                                  </m:e>
                                </m:nary>
                              </m:e>
                            </m:d>
                          </m:e>
                        </m:rad>
                      </m:den>
                    </m:f>
                    <m:r>
                      <a:rPr lang="es-MX" sz="2400" i="1">
                        <a:latin typeface="Cambria Math" panose="02040503050406030204" pitchFamily="18" charset="0"/>
                        <a:ea typeface="Cambria Math" panose="02040503050406030204" pitchFamily="18" charset="0"/>
                      </a:rPr>
                      <m:t>=</m:t>
                    </m:r>
                  </m:oMath>
                </a14:m>
                <a:r>
                  <a:rPr lang="es-CL" sz="2400" dirty="0"/>
                  <a:t> </a:t>
                </a:r>
                <a14:m>
                  <m:oMath xmlns:m="http://schemas.openxmlformats.org/officeDocument/2006/math">
                    <m:f>
                      <m:fPr>
                        <m:ctrlPr>
                          <a:rPr lang="es-CL" sz="2400" i="1">
                            <a:latin typeface="Cambria Math" panose="02040503050406030204" pitchFamily="18" charset="0"/>
                          </a:rPr>
                        </m:ctrlPr>
                      </m:fPr>
                      <m:num>
                        <m:r>
                          <a:rPr lang="es-CL" sz="2400" i="1">
                            <a:latin typeface="Cambria Math" panose="02040503050406030204" pitchFamily="18" charset="0"/>
                          </a:rPr>
                          <m:t>1</m:t>
                        </m:r>
                      </m:num>
                      <m:den>
                        <m:rad>
                          <m:radPr>
                            <m:degHide m:val="on"/>
                            <m:ctrlPr>
                              <a:rPr lang="es-CL" sz="2400" i="1">
                                <a:latin typeface="Cambria Math" panose="02040503050406030204" pitchFamily="18" charset="0"/>
                              </a:rPr>
                            </m:ctrlPr>
                          </m:radPr>
                          <m:deg/>
                          <m:e>
                            <m:d>
                              <m:dPr>
                                <m:ctrlPr>
                                  <a:rPr lang="es-CL" sz="2400" i="1">
                                    <a:latin typeface="Cambria Math" panose="02040503050406030204" pitchFamily="18" charset="0"/>
                                  </a:rPr>
                                </m:ctrlPr>
                              </m:dPr>
                              <m:e>
                                <m:r>
                                  <a:rPr lang="es-CL" sz="2400" i="1">
                                    <a:latin typeface="Cambria Math" panose="02040503050406030204" pitchFamily="18" charset="0"/>
                                  </a:rPr>
                                  <m:t>1+0,</m:t>
                                </m:r>
                                <m:r>
                                  <a:rPr lang="es-MX" sz="2400" i="1">
                                    <a:latin typeface="Cambria Math" panose="02040503050406030204" pitchFamily="18" charset="0"/>
                                  </a:rPr>
                                  <m:t>50</m:t>
                                </m:r>
                              </m:e>
                            </m:d>
                          </m:e>
                        </m:rad>
                      </m:den>
                    </m:f>
                  </m:oMath>
                </a14:m>
                <a:r>
                  <a:rPr lang="es-CL" sz="2400" dirty="0"/>
                  <a:t> = 0,816</a:t>
                </a:r>
              </a:p>
            </p:txBody>
          </p:sp>
        </mc:Choice>
        <mc:Fallback>
          <p:sp>
            <p:nvSpPr>
              <p:cNvPr id="29" name="CuadroTexto 28">
                <a:extLst>
                  <a:ext uri="{FF2B5EF4-FFF2-40B4-BE49-F238E27FC236}">
                    <a16:creationId xmlns:a16="http://schemas.microsoft.com/office/drawing/2014/main" id="{0F41D9B9-C0C6-A627-01C8-11C858AD6BC1}"/>
                  </a:ext>
                </a:extLst>
              </p:cNvPr>
              <p:cNvSpPr txBox="1">
                <a:spLocks noRot="1" noChangeAspect="1" noMove="1" noResize="1" noEditPoints="1" noAdjustHandles="1" noChangeArrowheads="1" noChangeShapeType="1" noTextEdit="1"/>
              </p:cNvSpPr>
              <p:nvPr/>
            </p:nvSpPr>
            <p:spPr>
              <a:xfrm>
                <a:off x="5481028" y="3921250"/>
                <a:ext cx="4240284" cy="694742"/>
              </a:xfrm>
              <a:prstGeom prst="rect">
                <a:avLst/>
              </a:prstGeom>
              <a:blipFill>
                <a:blip r:embed="rId12"/>
                <a:stretch>
                  <a:fillRect r="-1149"/>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30" name="CuadroTexto 29">
                <a:extLst>
                  <a:ext uri="{FF2B5EF4-FFF2-40B4-BE49-F238E27FC236}">
                    <a16:creationId xmlns:a16="http://schemas.microsoft.com/office/drawing/2014/main" id="{9FF2818C-6C01-356C-2D39-266464167CBA}"/>
                  </a:ext>
                </a:extLst>
              </p:cNvPr>
              <p:cNvSpPr txBox="1"/>
              <p:nvPr/>
            </p:nvSpPr>
            <p:spPr>
              <a:xfrm>
                <a:off x="7752184" y="4628403"/>
                <a:ext cx="4240284" cy="461665"/>
              </a:xfrm>
              <a:prstGeom prst="rect">
                <a:avLst/>
              </a:prstGeom>
              <a:noFill/>
            </p:spPr>
            <p:txBody>
              <a:bodyPr wrap="square">
                <a:spAutoFit/>
              </a:bodyPr>
              <a:lstStyle/>
              <a:p>
                <a14:m>
                  <m:oMath xmlns:m="http://schemas.openxmlformats.org/officeDocument/2006/math">
                    <m:r>
                      <a:rPr lang="es-MX" sz="2400" i="1" smtClean="0">
                        <a:latin typeface="Cambria Math" panose="02040503050406030204" pitchFamily="18" charset="0"/>
                        <a:ea typeface="Cambria Math" panose="02040503050406030204" pitchFamily="18" charset="0"/>
                      </a:rPr>
                      <m:t>𝑚</m:t>
                    </m:r>
                    <m:r>
                      <a:rPr lang="es-MX" sz="2400" i="1" smtClean="0">
                        <a:latin typeface="Cambria Math" panose="02040503050406030204" pitchFamily="18" charset="0"/>
                        <a:ea typeface="Cambria Math" panose="02040503050406030204" pitchFamily="18" charset="0"/>
                      </a:rPr>
                      <m:t>=</m:t>
                    </m:r>
                    <m:sSub>
                      <m:sSubPr>
                        <m:ctrlPr>
                          <a:rPr lang="es-MX" sz="2400" i="1">
                            <a:latin typeface="Cambria Math" panose="02040503050406030204" pitchFamily="18" charset="0"/>
                            <a:ea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𝜇</m:t>
                        </m:r>
                      </m:e>
                      <m:sub>
                        <m:r>
                          <a:rPr lang="es-MX" sz="2400" i="1">
                            <a:latin typeface="Cambria Math" panose="02040503050406030204" pitchFamily="18" charset="0"/>
                            <a:ea typeface="Cambria Math" panose="02040503050406030204" pitchFamily="18" charset="0"/>
                          </a:rPr>
                          <m:t>𝑠</m:t>
                        </m:r>
                        <m:r>
                          <a:rPr lang="es-MX" sz="2400" i="1">
                            <a:latin typeface="Cambria Math" panose="02040503050406030204" pitchFamily="18" charset="0"/>
                            <a:ea typeface="Cambria Math" panose="02040503050406030204" pitchFamily="18" charset="0"/>
                          </a:rPr>
                          <m:t> </m:t>
                        </m:r>
                      </m:sub>
                    </m:sSub>
                    <m:r>
                      <a:rPr lang="es-CL" sz="2400" i="1">
                        <a:latin typeface="Cambria Math" panose="02040503050406030204" pitchFamily="18" charset="0"/>
                        <a:ea typeface="Cambria Math" panose="02040503050406030204" pitchFamily="18" charset="0"/>
                      </a:rPr>
                      <m:t>𝜑</m:t>
                    </m:r>
                    <m:r>
                      <a:rPr lang="es-MX" sz="2400" i="1">
                        <a:latin typeface="Cambria Math" panose="02040503050406030204" pitchFamily="18" charset="0"/>
                        <a:ea typeface="Cambria Math" panose="02040503050406030204" pitchFamily="18" charset="0"/>
                      </a:rPr>
                      <m:t>=</m:t>
                    </m:r>
                    <m:r>
                      <a:rPr lang="es-MX" sz="2400">
                        <a:latin typeface="Cambria Math" panose="02040503050406030204" pitchFamily="18" charset="0"/>
                        <a:ea typeface="Cambria Math" panose="02040503050406030204" pitchFamily="18" charset="0"/>
                      </a:rPr>
                      <m:t>1</m:t>
                    </m:r>
                    <m:r>
                      <a:rPr lang="es-MX" sz="2400" i="1">
                        <a:latin typeface="Cambria Math" panose="02040503050406030204" pitchFamily="18" charset="0"/>
                        <a:ea typeface="Cambria Math" panose="02040503050406030204" pitchFamily="18" charset="0"/>
                      </a:rPr>
                      <m:t>×</m:t>
                    </m:r>
                    <m:r>
                      <a:rPr lang="es-ES" sz="2400" b="0" i="1" smtClean="0">
                        <a:latin typeface="Cambria Math" panose="02040503050406030204" pitchFamily="18" charset="0"/>
                        <a:ea typeface="Cambria Math" panose="02040503050406030204" pitchFamily="18" charset="0"/>
                      </a:rPr>
                      <m:t> </m:t>
                    </m:r>
                  </m:oMath>
                </a14:m>
                <a:r>
                  <a:rPr lang="es-CL" sz="2400" dirty="0"/>
                  <a:t>0,816 = 0,816</a:t>
                </a:r>
              </a:p>
            </p:txBody>
          </p:sp>
        </mc:Choice>
        <mc:Fallback>
          <p:sp>
            <p:nvSpPr>
              <p:cNvPr id="30" name="CuadroTexto 29">
                <a:extLst>
                  <a:ext uri="{FF2B5EF4-FFF2-40B4-BE49-F238E27FC236}">
                    <a16:creationId xmlns:a16="http://schemas.microsoft.com/office/drawing/2014/main" id="{9FF2818C-6C01-356C-2D39-266464167CBA}"/>
                  </a:ext>
                </a:extLst>
              </p:cNvPr>
              <p:cNvSpPr txBox="1">
                <a:spLocks noRot="1" noChangeAspect="1" noMove="1" noResize="1" noEditPoints="1" noAdjustHandles="1" noChangeArrowheads="1" noChangeShapeType="1" noTextEdit="1"/>
              </p:cNvSpPr>
              <p:nvPr/>
            </p:nvSpPr>
            <p:spPr>
              <a:xfrm>
                <a:off x="7752184" y="4628403"/>
                <a:ext cx="4240284" cy="461665"/>
              </a:xfrm>
              <a:prstGeom prst="rect">
                <a:avLst/>
              </a:prstGeom>
              <a:blipFill>
                <a:blip r:embed="rId13"/>
                <a:stretch>
                  <a:fillRect t="-10526" b="-28947"/>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31" name="CuadroTexto 30">
                <a:extLst>
                  <a:ext uri="{FF2B5EF4-FFF2-40B4-BE49-F238E27FC236}">
                    <a16:creationId xmlns:a16="http://schemas.microsoft.com/office/drawing/2014/main" id="{AA93A84F-02FA-1285-641A-637C4CA7A1D7}"/>
                  </a:ext>
                </a:extLst>
              </p:cNvPr>
              <p:cNvSpPr txBox="1"/>
              <p:nvPr/>
            </p:nvSpPr>
            <p:spPr>
              <a:xfrm>
                <a:off x="4563323" y="5214692"/>
                <a:ext cx="4240284" cy="8704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2200" i="1">
                          <a:latin typeface="Cambria Math" panose="02040503050406030204" pitchFamily="18" charset="0"/>
                          <a:ea typeface="Cambria Math" panose="02040503050406030204" pitchFamily="18" charset="0"/>
                        </a:rPr>
                        <m:t>𝑄</m:t>
                      </m:r>
                      <m:r>
                        <a:rPr lang="es-MX" sz="2200" i="1">
                          <a:latin typeface="Cambria Math" panose="02040503050406030204" pitchFamily="18" charset="0"/>
                          <a:ea typeface="Cambria Math" panose="02040503050406030204" pitchFamily="18" charset="0"/>
                        </a:rPr>
                        <m:t>=</m:t>
                      </m:r>
                      <m:f>
                        <m:fPr>
                          <m:ctrlPr>
                            <a:rPr lang="es-CL" sz="2200" i="1">
                              <a:latin typeface="Cambria Math" panose="02040503050406030204" pitchFamily="18" charset="0"/>
                            </a:rPr>
                          </m:ctrlPr>
                        </m:fPr>
                        <m:num>
                          <m:r>
                            <a:rPr lang="es-CL" sz="2200" i="1">
                              <a:latin typeface="Cambria Math" panose="02040503050406030204" pitchFamily="18" charset="0"/>
                            </a:rPr>
                            <m:t>1</m:t>
                          </m:r>
                        </m:num>
                        <m:den>
                          <m:rad>
                            <m:radPr>
                              <m:degHide m:val="on"/>
                              <m:ctrlPr>
                                <a:rPr lang="es-CL" sz="2200" i="1">
                                  <a:latin typeface="Cambria Math" panose="02040503050406030204" pitchFamily="18" charset="0"/>
                                </a:rPr>
                              </m:ctrlPr>
                            </m:radPr>
                            <m:deg/>
                            <m:e>
                              <m:d>
                                <m:dPr>
                                  <m:ctrlPr>
                                    <a:rPr lang="es-CL" sz="2200" i="1">
                                      <a:latin typeface="Cambria Math" panose="02040503050406030204" pitchFamily="18" charset="0"/>
                                    </a:rPr>
                                  </m:ctrlPr>
                                </m:dPr>
                                <m:e>
                                  <m:r>
                                    <a:rPr lang="es-CL" sz="2200" i="1">
                                      <a:latin typeface="Cambria Math" panose="02040503050406030204" pitchFamily="18" charset="0"/>
                                    </a:rPr>
                                    <m:t>1+</m:t>
                                  </m:r>
                                  <m:nary>
                                    <m:naryPr>
                                      <m:chr m:val="∑"/>
                                      <m:subHide m:val="on"/>
                                      <m:supHide m:val="on"/>
                                      <m:ctrlPr>
                                        <a:rPr lang="es-CL" sz="2200" i="1">
                                          <a:latin typeface="Cambria Math" panose="02040503050406030204" pitchFamily="18" charset="0"/>
                                        </a:rPr>
                                      </m:ctrlPr>
                                    </m:naryPr>
                                    <m:sub/>
                                    <m:sup/>
                                    <m:e>
                                      <m:r>
                                        <m:rPr>
                                          <m:sty m:val="p"/>
                                        </m:rPr>
                                        <a:rPr lang="el-GR" sz="2200" i="1">
                                          <a:latin typeface="Cambria Math" panose="02040503050406030204" pitchFamily="18" charset="0"/>
                                          <a:ea typeface="Cambria Math" panose="02040503050406030204" pitchFamily="18" charset="0"/>
                                        </a:rPr>
                                        <m:t>λ</m:t>
                                      </m:r>
                                    </m:e>
                                  </m:nary>
                                </m:e>
                              </m:d>
                            </m:e>
                          </m:rad>
                        </m:den>
                      </m:f>
                      <m:sSub>
                        <m:sSubPr>
                          <m:ctrlPr>
                            <a:rPr lang="es-MX" sz="2200" i="1">
                              <a:latin typeface="Cambria Math" panose="02040503050406030204" pitchFamily="18" charset="0"/>
                              <a:ea typeface="Cambria Math" panose="02040503050406030204" pitchFamily="18" charset="0"/>
                            </a:rPr>
                          </m:ctrlPr>
                        </m:sSubPr>
                        <m:e>
                          <m:r>
                            <a:rPr lang="es-MX" sz="2200" i="1">
                              <a:latin typeface="Cambria Math" panose="02040503050406030204" pitchFamily="18" charset="0"/>
                              <a:ea typeface="Cambria Math" panose="02040503050406030204" pitchFamily="18" charset="0"/>
                            </a:rPr>
                            <m:t>𝜔</m:t>
                          </m:r>
                        </m:e>
                        <m:sub>
                          <m:r>
                            <a:rPr lang="es-MX" sz="2200" i="1">
                              <a:latin typeface="Cambria Math" panose="02040503050406030204" pitchFamily="18" charset="0"/>
                              <a:ea typeface="Cambria Math" panose="02040503050406030204" pitchFamily="18" charset="0"/>
                            </a:rPr>
                            <m:t>𝑂</m:t>
                          </m:r>
                        </m:sub>
                      </m:sSub>
                      <m:r>
                        <a:rPr lang="es-MX" sz="2200" i="1">
                          <a:latin typeface="Cambria Math" panose="02040503050406030204" pitchFamily="18" charset="0"/>
                          <a:ea typeface="Cambria Math" panose="02040503050406030204" pitchFamily="18" charset="0"/>
                        </a:rPr>
                        <m:t> </m:t>
                      </m:r>
                      <m:rad>
                        <m:radPr>
                          <m:degHide m:val="on"/>
                          <m:ctrlPr>
                            <a:rPr lang="es-MX" sz="2200" i="1">
                              <a:latin typeface="Cambria Math" panose="02040503050406030204" pitchFamily="18" charset="0"/>
                              <a:ea typeface="Cambria Math" panose="02040503050406030204" pitchFamily="18" charset="0"/>
                            </a:rPr>
                          </m:ctrlPr>
                        </m:radPr>
                        <m:deg/>
                        <m:e>
                          <m:r>
                            <a:rPr lang="es-MX" sz="2200" i="1">
                              <a:latin typeface="Cambria Math" panose="02040503050406030204" pitchFamily="18" charset="0"/>
                              <a:ea typeface="Cambria Math" panose="02040503050406030204" pitchFamily="18" charset="0"/>
                            </a:rPr>
                            <m:t>2</m:t>
                          </m:r>
                          <m:r>
                            <a:rPr lang="es-MX" sz="2200" i="1">
                              <a:latin typeface="Cambria Math" panose="02040503050406030204" pitchFamily="18" charset="0"/>
                              <a:ea typeface="Cambria Math" panose="02040503050406030204" pitchFamily="18" charset="0"/>
                            </a:rPr>
                            <m:t>𝑔h</m:t>
                          </m:r>
                        </m:e>
                      </m:rad>
                    </m:oMath>
                  </m:oMathPara>
                </a14:m>
                <a:endParaRPr lang="es-CL" sz="2200" dirty="0"/>
              </a:p>
            </p:txBody>
          </p:sp>
        </mc:Choice>
        <mc:Fallback>
          <p:sp>
            <p:nvSpPr>
              <p:cNvPr id="31" name="CuadroTexto 30">
                <a:extLst>
                  <a:ext uri="{FF2B5EF4-FFF2-40B4-BE49-F238E27FC236}">
                    <a16:creationId xmlns:a16="http://schemas.microsoft.com/office/drawing/2014/main" id="{AA93A84F-02FA-1285-641A-637C4CA7A1D7}"/>
                  </a:ext>
                </a:extLst>
              </p:cNvPr>
              <p:cNvSpPr txBox="1">
                <a:spLocks noRot="1" noChangeAspect="1" noMove="1" noResize="1" noEditPoints="1" noAdjustHandles="1" noChangeArrowheads="1" noChangeShapeType="1" noTextEdit="1"/>
              </p:cNvSpPr>
              <p:nvPr/>
            </p:nvSpPr>
            <p:spPr>
              <a:xfrm>
                <a:off x="4563323" y="5214692"/>
                <a:ext cx="4240284" cy="870495"/>
              </a:xfrm>
              <a:prstGeom prst="rect">
                <a:avLst/>
              </a:prstGeom>
              <a:blipFill>
                <a:blip r:embed="rId14"/>
                <a:stretch>
                  <a:fillRect/>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32" name="CuadroTexto 31">
                <a:extLst>
                  <a:ext uri="{FF2B5EF4-FFF2-40B4-BE49-F238E27FC236}">
                    <a16:creationId xmlns:a16="http://schemas.microsoft.com/office/drawing/2014/main" id="{454DC03D-18FB-86EF-5F6E-1F79012DD187}"/>
                  </a:ext>
                </a:extLst>
              </p:cNvPr>
              <p:cNvSpPr txBox="1"/>
              <p:nvPr/>
            </p:nvSpPr>
            <p:spPr>
              <a:xfrm>
                <a:off x="8256240" y="5760746"/>
                <a:ext cx="3788233" cy="539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ea typeface="Cambria Math" panose="02040503050406030204" pitchFamily="18" charset="0"/>
                        </a:rPr>
                        <m:t>𝑄</m:t>
                      </m:r>
                      <m:r>
                        <a:rPr lang="es-MX" sz="2400" i="1">
                          <a:latin typeface="Cambria Math" panose="02040503050406030204" pitchFamily="18" charset="0"/>
                          <a:ea typeface="Cambria Math" panose="02040503050406030204" pitchFamily="18" charset="0"/>
                        </a:rPr>
                        <m:t>=0,816 </m:t>
                      </m:r>
                      <m:sSub>
                        <m:sSubPr>
                          <m:ctrlPr>
                            <a:rPr lang="es-MX" sz="2400" i="1">
                              <a:latin typeface="Cambria Math" panose="02040503050406030204" pitchFamily="18" charset="0"/>
                              <a:ea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𝜔</m:t>
                          </m:r>
                        </m:e>
                        <m:sub>
                          <m:r>
                            <a:rPr lang="es-MX" sz="2400" i="1">
                              <a:latin typeface="Cambria Math" panose="02040503050406030204" pitchFamily="18" charset="0"/>
                              <a:ea typeface="Cambria Math" panose="02040503050406030204" pitchFamily="18" charset="0"/>
                            </a:rPr>
                            <m:t>𝑂</m:t>
                          </m:r>
                        </m:sub>
                      </m:sSub>
                      <m:r>
                        <a:rPr lang="es-MX" sz="2400" i="1">
                          <a:latin typeface="Cambria Math" panose="02040503050406030204" pitchFamily="18" charset="0"/>
                          <a:ea typeface="Cambria Math" panose="02040503050406030204" pitchFamily="18" charset="0"/>
                        </a:rPr>
                        <m:t> </m:t>
                      </m:r>
                      <m:rad>
                        <m:radPr>
                          <m:degHide m:val="on"/>
                          <m:ctrlPr>
                            <a:rPr lang="es-MX" sz="2400" i="1">
                              <a:latin typeface="Cambria Math" panose="02040503050406030204" pitchFamily="18" charset="0"/>
                              <a:ea typeface="Cambria Math" panose="02040503050406030204" pitchFamily="18" charset="0"/>
                            </a:rPr>
                          </m:ctrlPr>
                        </m:radPr>
                        <m:deg/>
                        <m:e>
                          <m:r>
                            <a:rPr lang="es-MX" sz="2400" i="1">
                              <a:latin typeface="Cambria Math" panose="02040503050406030204" pitchFamily="18" charset="0"/>
                              <a:ea typeface="Cambria Math" panose="02040503050406030204" pitchFamily="18" charset="0"/>
                            </a:rPr>
                            <m:t>2</m:t>
                          </m:r>
                          <m:r>
                            <a:rPr lang="es-MX" sz="2400" i="1">
                              <a:latin typeface="Cambria Math" panose="02040503050406030204" pitchFamily="18" charset="0"/>
                              <a:ea typeface="Cambria Math" panose="02040503050406030204" pitchFamily="18" charset="0"/>
                            </a:rPr>
                            <m:t>𝑔h</m:t>
                          </m:r>
                        </m:e>
                      </m:rad>
                    </m:oMath>
                  </m:oMathPara>
                </a14:m>
                <a:endParaRPr lang="es-CL" sz="2400" dirty="0"/>
              </a:p>
            </p:txBody>
          </p:sp>
        </mc:Choice>
        <mc:Fallback>
          <p:sp>
            <p:nvSpPr>
              <p:cNvPr id="32" name="CuadroTexto 31">
                <a:extLst>
                  <a:ext uri="{FF2B5EF4-FFF2-40B4-BE49-F238E27FC236}">
                    <a16:creationId xmlns:a16="http://schemas.microsoft.com/office/drawing/2014/main" id="{454DC03D-18FB-86EF-5F6E-1F79012DD187}"/>
                  </a:ext>
                </a:extLst>
              </p:cNvPr>
              <p:cNvSpPr txBox="1">
                <a:spLocks noRot="1" noChangeAspect="1" noMove="1" noResize="1" noEditPoints="1" noAdjustHandles="1" noChangeArrowheads="1" noChangeShapeType="1" noTextEdit="1"/>
              </p:cNvSpPr>
              <p:nvPr/>
            </p:nvSpPr>
            <p:spPr>
              <a:xfrm>
                <a:off x="8256240" y="5760746"/>
                <a:ext cx="3788233" cy="539571"/>
              </a:xfrm>
              <a:prstGeom prst="rect">
                <a:avLst/>
              </a:prstGeom>
              <a:blipFill>
                <a:blip r:embed="rId15"/>
                <a:stretch>
                  <a:fillRect/>
                </a:stretch>
              </a:blipFill>
            </p:spPr>
            <p:txBody>
              <a:bodyPr/>
              <a:lstStyle/>
              <a:p>
                <a:r>
                  <a:rPr lang="es-AR">
                    <a:noFill/>
                  </a:rPr>
                  <a:t> </a:t>
                </a:r>
              </a:p>
            </p:txBody>
          </p:sp>
        </mc:Fallback>
      </mc:AlternateContent>
      <p:sp>
        <p:nvSpPr>
          <p:cNvPr id="4" name="CuadroTexto 3">
            <a:extLst>
              <a:ext uri="{FF2B5EF4-FFF2-40B4-BE49-F238E27FC236}">
                <a16:creationId xmlns:a16="http://schemas.microsoft.com/office/drawing/2014/main" id="{7A4B101B-5366-29E1-4B3D-7B783CE4DA8E}"/>
              </a:ext>
            </a:extLst>
          </p:cNvPr>
          <p:cNvSpPr txBox="1"/>
          <p:nvPr/>
        </p:nvSpPr>
        <p:spPr>
          <a:xfrm>
            <a:off x="3124272" y="889023"/>
            <a:ext cx="2673082" cy="461665"/>
          </a:xfrm>
          <a:prstGeom prst="rect">
            <a:avLst/>
          </a:prstGeom>
          <a:noFill/>
        </p:spPr>
        <p:txBody>
          <a:bodyPr wrap="square">
            <a:spAutoFit/>
          </a:bodyPr>
          <a:lstStyle/>
          <a:p>
            <a:r>
              <a:rPr lang="es-AR" sz="2400" b="0" i="0" u="none" strike="noStrike" baseline="0" dirty="0">
                <a:latin typeface="CIDFont+F1"/>
              </a:rPr>
              <a:t>Ecuación de Chezy</a:t>
            </a:r>
            <a:endParaRPr lang="es-AR" sz="2400" dirty="0"/>
          </a:p>
        </p:txBody>
      </p:sp>
    </p:spTree>
    <p:extLst>
      <p:ext uri="{BB962C8B-B14F-4D97-AF65-F5344CB8AC3E}">
        <p14:creationId xmlns:p14="http://schemas.microsoft.com/office/powerpoint/2010/main" val="299918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P spid="19" grpId="0"/>
      <p:bldP spid="23" grpId="0"/>
      <p:bldP spid="25" grpId="0"/>
      <p:bldP spid="27" grpId="0"/>
      <p:bldP spid="29" grpId="0"/>
      <p:bldP spid="30" grpId="0"/>
      <p:bldP spid="31" grpId="0"/>
      <p:bldP spid="3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79376" y="193472"/>
            <a:ext cx="11089232" cy="1446550"/>
          </a:xfrm>
          <a:prstGeom prst="rect">
            <a:avLst/>
          </a:prstGeom>
          <a:noFill/>
        </p:spPr>
        <p:txBody>
          <a:bodyPr wrap="square" rtlCol="0">
            <a:spAutoFit/>
          </a:bodyPr>
          <a:lstStyle/>
          <a:p>
            <a:r>
              <a:rPr lang="es-AR" sz="2200" b="1" dirty="0"/>
              <a:t>Ejercicio 1</a:t>
            </a:r>
          </a:p>
          <a:p>
            <a:pPr algn="just"/>
            <a:r>
              <a:rPr lang="es-AR" sz="2200" dirty="0"/>
              <a:t>Calcular el caudal que descarga un orificio de 10 cm de diámetro cuya carga es de 3 m, desde un depósito, si a la salida presenta un tubo de 40 cm de largo con bordes rectos. Adoptar un coeficiente C de Chezy igual a 50.</a:t>
            </a:r>
            <a:endParaRPr lang="es-ES" sz="2200" dirty="0"/>
          </a:p>
        </p:txBody>
      </p:sp>
      <p:pic>
        <p:nvPicPr>
          <p:cNvPr id="19458" name="Picture 2"/>
          <p:cNvPicPr>
            <a:picLocks noChangeAspect="1" noChangeArrowheads="1"/>
          </p:cNvPicPr>
          <p:nvPr/>
        </p:nvPicPr>
        <p:blipFill>
          <a:blip r:embed="rId2"/>
          <a:srcRect l="25918" t="-22222" r="25125"/>
          <a:stretch>
            <a:fillRect/>
          </a:stretch>
        </p:blipFill>
        <p:spPr bwMode="auto">
          <a:xfrm>
            <a:off x="958579" y="1578452"/>
            <a:ext cx="4274050" cy="921854"/>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l="33059" t="-20179" r="35204" b="-898"/>
          <a:stretch>
            <a:fillRect/>
          </a:stretch>
        </p:blipFill>
        <p:spPr bwMode="auto">
          <a:xfrm>
            <a:off x="5467223" y="1662170"/>
            <a:ext cx="3352541" cy="838136"/>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l="23803" t="-24794" r="25947"/>
          <a:stretch>
            <a:fillRect/>
          </a:stretch>
        </p:blipFill>
        <p:spPr bwMode="auto">
          <a:xfrm>
            <a:off x="767408" y="2290086"/>
            <a:ext cx="4387914" cy="1162407"/>
          </a:xfrm>
          <a:prstGeom prst="rect">
            <a:avLst/>
          </a:prstGeom>
          <a:noFill/>
          <a:ln w="9525">
            <a:noFill/>
            <a:miter lim="800000"/>
            <a:headEnd/>
            <a:tailEnd/>
          </a:ln>
          <a:effectLst/>
        </p:spPr>
      </p:pic>
      <p:pic>
        <p:nvPicPr>
          <p:cNvPr id="19462" name="Picture 6"/>
          <p:cNvPicPr>
            <a:picLocks noChangeAspect="1" noChangeArrowheads="1"/>
          </p:cNvPicPr>
          <p:nvPr/>
        </p:nvPicPr>
        <p:blipFill>
          <a:blip r:embed="rId5"/>
          <a:srcRect l="39671" t="-26627" r="37849"/>
          <a:stretch>
            <a:fillRect/>
          </a:stretch>
        </p:blipFill>
        <p:spPr bwMode="auto">
          <a:xfrm>
            <a:off x="8030786" y="3953331"/>
            <a:ext cx="2303685" cy="1288852"/>
          </a:xfrm>
          <a:prstGeom prst="rect">
            <a:avLst/>
          </a:prstGeom>
          <a:noFill/>
          <a:ln w="9525">
            <a:noFill/>
            <a:miter lim="800000"/>
            <a:headEnd/>
            <a:tailEnd/>
          </a:ln>
          <a:effectLst/>
        </p:spPr>
      </p:pic>
      <p:sp>
        <p:nvSpPr>
          <p:cNvPr id="19464"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3" name="12 Imagen" descr="nuevo-30"/>
          <p:cNvPicPr/>
          <p:nvPr/>
        </p:nvPicPr>
        <p:blipFill>
          <a:blip r:embed="rId6">
            <a:lum contrast="12000"/>
          </a:blip>
          <a:srcRect/>
          <a:stretch>
            <a:fillRect/>
          </a:stretch>
        </p:blipFill>
        <p:spPr bwMode="auto">
          <a:xfrm>
            <a:off x="8868308" y="1309457"/>
            <a:ext cx="2964868" cy="285752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CD817A6C-CE3B-892B-5D26-F3C22251536C}"/>
                  </a:ext>
                </a:extLst>
              </p:cNvPr>
              <p:cNvSpPr txBox="1"/>
              <p:nvPr/>
            </p:nvSpPr>
            <p:spPr>
              <a:xfrm>
                <a:off x="888205" y="4447940"/>
                <a:ext cx="4414798" cy="365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sz="2200" i="1" smtClean="0">
                          <a:latin typeface="Cambria Math" panose="02040503050406030204" pitchFamily="18" charset="0"/>
                          <a:ea typeface="Cambria Math" panose="02040503050406030204" pitchFamily="18" charset="0"/>
                        </a:rPr>
                        <m:t>𝜆</m:t>
                      </m:r>
                      <m:r>
                        <a:rPr lang="es-ES" sz="2200" b="0" i="1" smtClean="0">
                          <a:latin typeface="Cambria Math" panose="02040503050406030204" pitchFamily="18" charset="0"/>
                          <a:ea typeface="Cambria Math" panose="02040503050406030204" pitchFamily="18" charset="0"/>
                        </a:rPr>
                        <m:t>=</m:t>
                      </m:r>
                      <m:sSub>
                        <m:sSubPr>
                          <m:ctrlPr>
                            <a:rPr lang="es-ES" sz="2200" b="0" i="1" smtClean="0">
                              <a:latin typeface="Cambria Math" panose="02040503050406030204" pitchFamily="18" charset="0"/>
                              <a:ea typeface="Cambria Math" panose="02040503050406030204" pitchFamily="18" charset="0"/>
                            </a:rPr>
                          </m:ctrlPr>
                        </m:sSubPr>
                        <m:e>
                          <m:r>
                            <a:rPr lang="es-ES" sz="2200" b="0" i="1" smtClean="0">
                              <a:latin typeface="Cambria Math" panose="02040503050406030204" pitchFamily="18" charset="0"/>
                              <a:ea typeface="Cambria Math" panose="02040503050406030204" pitchFamily="18" charset="0"/>
                            </a:rPr>
                            <m:t>𝜆</m:t>
                          </m:r>
                        </m:e>
                        <m:sub>
                          <m:r>
                            <a:rPr lang="es-ES" sz="2200" b="0" i="1" smtClean="0">
                              <a:latin typeface="Cambria Math" panose="02040503050406030204" pitchFamily="18" charset="0"/>
                              <a:ea typeface="Cambria Math" panose="02040503050406030204" pitchFamily="18" charset="0"/>
                            </a:rPr>
                            <m:t>𝑓</m:t>
                          </m:r>
                        </m:sub>
                      </m:sSub>
                      <m:r>
                        <a:rPr lang="es-ES" sz="2200" b="0" i="1" smtClean="0">
                          <a:latin typeface="Cambria Math" panose="02040503050406030204" pitchFamily="18" charset="0"/>
                          <a:ea typeface="Cambria Math" panose="02040503050406030204" pitchFamily="18" charset="0"/>
                        </a:rPr>
                        <m:t>+</m:t>
                      </m:r>
                      <m:sSub>
                        <m:sSubPr>
                          <m:ctrlPr>
                            <a:rPr lang="es-ES" sz="2200" i="1" smtClean="0">
                              <a:latin typeface="Cambria Math" panose="02040503050406030204" pitchFamily="18" charset="0"/>
                              <a:ea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𝜆</m:t>
                          </m:r>
                        </m:e>
                        <m:sub>
                          <m:r>
                            <a:rPr lang="es-ES" sz="2200" b="0" i="1" smtClean="0">
                              <a:latin typeface="Cambria Math" panose="02040503050406030204" pitchFamily="18" charset="0"/>
                              <a:ea typeface="Cambria Math" panose="02040503050406030204" pitchFamily="18" charset="0"/>
                            </a:rPr>
                            <m:t>𝑒</m:t>
                          </m:r>
                        </m:sub>
                      </m:sSub>
                      <m:r>
                        <a:rPr lang="es-ES" sz="2200" b="0" i="1" smtClean="0">
                          <a:latin typeface="Cambria Math" panose="02040503050406030204" pitchFamily="18" charset="0"/>
                          <a:ea typeface="Cambria Math" panose="02040503050406030204" pitchFamily="18" charset="0"/>
                        </a:rPr>
                        <m:t>=0.126+0,44=0.566</m:t>
                      </m:r>
                    </m:oMath>
                  </m:oMathPara>
                </a14:m>
                <a:endParaRPr lang="es-AR" sz="2200" dirty="0"/>
              </a:p>
            </p:txBody>
          </p:sp>
        </mc:Choice>
        <mc:Fallback xmlns="">
          <p:sp>
            <p:nvSpPr>
              <p:cNvPr id="4" name="CuadroTexto 3">
                <a:extLst>
                  <a:ext uri="{FF2B5EF4-FFF2-40B4-BE49-F238E27FC236}">
                    <a16:creationId xmlns:a16="http://schemas.microsoft.com/office/drawing/2014/main" id="{CD817A6C-CE3B-892B-5D26-F3C22251536C}"/>
                  </a:ext>
                </a:extLst>
              </p:cNvPr>
              <p:cNvSpPr txBox="1">
                <a:spLocks noRot="1" noChangeAspect="1" noMove="1" noResize="1" noEditPoints="1" noAdjustHandles="1" noChangeArrowheads="1" noChangeShapeType="1" noTextEdit="1"/>
              </p:cNvSpPr>
              <p:nvPr/>
            </p:nvSpPr>
            <p:spPr>
              <a:xfrm>
                <a:off x="888205" y="4447940"/>
                <a:ext cx="4414798" cy="365613"/>
              </a:xfrm>
              <a:prstGeom prst="rect">
                <a:avLst/>
              </a:prstGeom>
              <a:blipFill>
                <a:blip r:embed="rId7"/>
                <a:stretch>
                  <a:fillRect l="-1105" r="-967" b="-25000"/>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8401440B-0725-C895-559A-D6F7DA13FF5B}"/>
                  </a:ext>
                </a:extLst>
              </p:cNvPr>
              <p:cNvSpPr txBox="1"/>
              <p:nvPr/>
            </p:nvSpPr>
            <p:spPr>
              <a:xfrm>
                <a:off x="835779" y="3431161"/>
                <a:ext cx="8346850" cy="757964"/>
              </a:xfrm>
              <a:prstGeom prst="rect">
                <a:avLst/>
              </a:prstGeom>
              <a:noFill/>
            </p:spPr>
            <p:txBody>
              <a:bodyPr wrap="square">
                <a:spAutoFit/>
              </a:bodyPr>
              <a:lstStyle/>
              <a:p>
                <a14:m>
                  <m:oMath xmlns:m="http://schemas.openxmlformats.org/officeDocument/2006/math">
                    <m:sSub>
                      <m:sSubPr>
                        <m:ctrlPr>
                          <a:rPr lang="es-CL" sz="2200" i="1" smtClean="0">
                            <a:latin typeface="Cambria Math" panose="02040503050406030204" pitchFamily="18" charset="0"/>
                          </a:rPr>
                        </m:ctrlPr>
                      </m:sSubPr>
                      <m:e>
                        <m:r>
                          <m:rPr>
                            <m:sty m:val="p"/>
                          </m:rPr>
                          <a:rPr lang="el-GR" sz="2200" i="1">
                            <a:latin typeface="Cambria Math" panose="02040503050406030204" pitchFamily="18" charset="0"/>
                            <a:ea typeface="Cambria Math" panose="02040503050406030204" pitchFamily="18" charset="0"/>
                          </a:rPr>
                          <m:t>λ</m:t>
                        </m:r>
                      </m:e>
                      <m:sub>
                        <m:r>
                          <a:rPr lang="es-MX" sz="2200" i="1">
                            <a:latin typeface="Cambria Math" panose="02040503050406030204" pitchFamily="18" charset="0"/>
                          </a:rPr>
                          <m:t>𝑒</m:t>
                        </m:r>
                      </m:sub>
                    </m:sSub>
                    <m:r>
                      <a:rPr lang="es-MX" sz="2200" i="1">
                        <a:latin typeface="Cambria Math" panose="02040503050406030204" pitchFamily="18" charset="0"/>
                      </a:rPr>
                      <m:t>= </m:t>
                    </m:r>
                    <m:sSup>
                      <m:sSupPr>
                        <m:ctrlPr>
                          <a:rPr lang="es-MX" sz="2200" i="1">
                            <a:latin typeface="Cambria Math" panose="02040503050406030204" pitchFamily="18" charset="0"/>
                          </a:rPr>
                        </m:ctrlPr>
                      </m:sSupPr>
                      <m:e>
                        <m:d>
                          <m:dPr>
                            <m:ctrlPr>
                              <a:rPr lang="es-MX" sz="2200" i="1">
                                <a:latin typeface="Cambria Math" panose="02040503050406030204" pitchFamily="18" charset="0"/>
                              </a:rPr>
                            </m:ctrlPr>
                          </m:dPr>
                          <m:e>
                            <m:r>
                              <a:rPr lang="es-MX" sz="2200" i="1">
                                <a:latin typeface="Cambria Math" panose="02040503050406030204" pitchFamily="18" charset="0"/>
                              </a:rPr>
                              <m:t>1−</m:t>
                            </m:r>
                            <m:f>
                              <m:fPr>
                                <m:ctrlPr>
                                  <a:rPr lang="es-MX" sz="2200" i="1">
                                    <a:latin typeface="Cambria Math" panose="02040503050406030204" pitchFamily="18" charset="0"/>
                                  </a:rPr>
                                </m:ctrlPr>
                              </m:fPr>
                              <m:num>
                                <m:sSub>
                                  <m:sSubPr>
                                    <m:ctrlPr>
                                      <a:rPr lang="es-MX" sz="2200" i="1" smtClean="0">
                                        <a:latin typeface="Cambria Math" panose="02040503050406030204" pitchFamily="18" charset="0"/>
                                        <a:ea typeface="Cambria Math" panose="02040503050406030204" pitchFamily="18" charset="0"/>
                                      </a:rPr>
                                    </m:ctrlPr>
                                  </m:sSubPr>
                                  <m:e>
                                    <m:r>
                                      <a:rPr lang="es-MX" sz="2200" i="1">
                                        <a:latin typeface="Cambria Math" panose="02040503050406030204" pitchFamily="18" charset="0"/>
                                        <a:ea typeface="Cambria Math" panose="02040503050406030204" pitchFamily="18" charset="0"/>
                                      </a:rPr>
                                      <m:t>𝜔</m:t>
                                    </m:r>
                                  </m:e>
                                  <m:sub>
                                    <m:r>
                                      <a:rPr lang="es-ES" sz="2200" b="0" i="1" smtClean="0">
                                        <a:latin typeface="Cambria Math" panose="02040503050406030204" pitchFamily="18" charset="0"/>
                                        <a:ea typeface="Cambria Math" panose="02040503050406030204" pitchFamily="18" charset="0"/>
                                      </a:rPr>
                                      <m:t>0</m:t>
                                    </m:r>
                                  </m:sub>
                                </m:sSub>
                              </m:num>
                              <m:den>
                                <m:sSub>
                                  <m:sSubPr>
                                    <m:ctrlPr>
                                      <a:rPr lang="es-MX" sz="2200" i="1">
                                        <a:latin typeface="Cambria Math" panose="02040503050406030204" pitchFamily="18" charset="0"/>
                                      </a:rPr>
                                    </m:ctrlPr>
                                  </m:sSubPr>
                                  <m:e>
                                    <m:r>
                                      <a:rPr lang="es-MX" sz="2200" i="1">
                                        <a:latin typeface="Cambria Math" panose="02040503050406030204" pitchFamily="18" charset="0"/>
                                        <a:ea typeface="Cambria Math" panose="02040503050406030204" pitchFamily="18" charset="0"/>
                                      </a:rPr>
                                      <m:t>𝜔</m:t>
                                    </m:r>
                                  </m:e>
                                  <m:sub>
                                    <m:r>
                                      <a:rPr lang="es-MX" sz="2200" i="1">
                                        <a:latin typeface="Cambria Math" panose="02040503050406030204" pitchFamily="18" charset="0"/>
                                      </a:rPr>
                                      <m:t>𝐶</m:t>
                                    </m:r>
                                  </m:sub>
                                </m:sSub>
                              </m:den>
                            </m:f>
                            <m:r>
                              <a:rPr lang="es-MX" sz="2200" i="1">
                                <a:latin typeface="Cambria Math" panose="02040503050406030204" pitchFamily="18" charset="0"/>
                              </a:rPr>
                              <m:t> </m:t>
                            </m:r>
                          </m:e>
                        </m:d>
                      </m:e>
                      <m:sup>
                        <m:r>
                          <a:rPr lang="es-MX" sz="2200" i="1">
                            <a:latin typeface="Cambria Math" panose="02040503050406030204" pitchFamily="18" charset="0"/>
                          </a:rPr>
                          <m:t>2</m:t>
                        </m:r>
                      </m:sup>
                    </m:sSup>
                    <m:r>
                      <a:rPr lang="es-MX" sz="2200" i="1">
                        <a:latin typeface="Cambria Math" panose="02040503050406030204" pitchFamily="18" charset="0"/>
                      </a:rPr>
                      <m:t>=</m:t>
                    </m:r>
                    <m:sSup>
                      <m:sSupPr>
                        <m:ctrlPr>
                          <a:rPr lang="es-MX" sz="2200" i="1">
                            <a:latin typeface="Cambria Math" panose="02040503050406030204" pitchFamily="18" charset="0"/>
                          </a:rPr>
                        </m:ctrlPr>
                      </m:sSupPr>
                      <m:e>
                        <m:d>
                          <m:dPr>
                            <m:ctrlPr>
                              <a:rPr lang="es-MX" sz="2200" i="1">
                                <a:latin typeface="Cambria Math" panose="02040503050406030204" pitchFamily="18" charset="0"/>
                              </a:rPr>
                            </m:ctrlPr>
                          </m:dPr>
                          <m:e>
                            <m:r>
                              <a:rPr lang="es-MX" sz="2200" i="1">
                                <a:latin typeface="Cambria Math" panose="02040503050406030204" pitchFamily="18" charset="0"/>
                              </a:rPr>
                              <m:t>1−</m:t>
                            </m:r>
                            <m:f>
                              <m:fPr>
                                <m:ctrlPr>
                                  <a:rPr lang="es-MX" sz="2200" i="1">
                                    <a:latin typeface="Cambria Math" panose="02040503050406030204" pitchFamily="18" charset="0"/>
                                  </a:rPr>
                                </m:ctrlPr>
                              </m:fPr>
                              <m:num>
                                <m:sSub>
                                  <m:sSubPr>
                                    <m:ctrlPr>
                                      <a:rPr lang="es-MX" sz="2200" i="1">
                                        <a:latin typeface="Cambria Math" panose="02040503050406030204" pitchFamily="18" charset="0"/>
                                        <a:ea typeface="Cambria Math" panose="02040503050406030204" pitchFamily="18" charset="0"/>
                                      </a:rPr>
                                    </m:ctrlPr>
                                  </m:sSubPr>
                                  <m:e>
                                    <m:r>
                                      <a:rPr lang="es-MX"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0</m:t>
                                    </m:r>
                                  </m:sub>
                                </m:sSub>
                              </m:num>
                              <m:den>
                                <m:r>
                                  <a:rPr lang="es-MX" sz="2200" i="1">
                                    <a:latin typeface="Cambria Math" panose="02040503050406030204" pitchFamily="18" charset="0"/>
                                    <a:ea typeface="Cambria Math" panose="02040503050406030204" pitchFamily="18" charset="0"/>
                                  </a:rPr>
                                  <m:t>𝜇</m:t>
                                </m:r>
                                <m:sSub>
                                  <m:sSubPr>
                                    <m:ctrlPr>
                                      <a:rPr lang="es-MX" sz="2200" i="1">
                                        <a:latin typeface="Cambria Math" panose="02040503050406030204" pitchFamily="18" charset="0"/>
                                        <a:ea typeface="Cambria Math" panose="02040503050406030204" pitchFamily="18" charset="0"/>
                                      </a:rPr>
                                    </m:ctrlPr>
                                  </m:sSubPr>
                                  <m:e>
                                    <m:r>
                                      <a:rPr lang="es-MX" sz="2200" i="1">
                                        <a:latin typeface="Cambria Math" panose="02040503050406030204" pitchFamily="18" charset="0"/>
                                        <a:ea typeface="Cambria Math" panose="02040503050406030204" pitchFamily="18" charset="0"/>
                                      </a:rPr>
                                      <m:t>𝜔</m:t>
                                    </m:r>
                                  </m:e>
                                  <m:sub>
                                    <m:r>
                                      <a:rPr lang="es-ES" sz="2200" i="1">
                                        <a:latin typeface="Cambria Math" panose="02040503050406030204" pitchFamily="18" charset="0"/>
                                        <a:ea typeface="Cambria Math" panose="02040503050406030204" pitchFamily="18" charset="0"/>
                                      </a:rPr>
                                      <m:t>0</m:t>
                                    </m:r>
                                  </m:sub>
                                </m:sSub>
                              </m:den>
                            </m:f>
                            <m:r>
                              <a:rPr lang="es-MX" sz="2200" i="1">
                                <a:latin typeface="Cambria Math" panose="02040503050406030204" pitchFamily="18" charset="0"/>
                              </a:rPr>
                              <m:t> </m:t>
                            </m:r>
                          </m:e>
                        </m:d>
                      </m:e>
                      <m:sup>
                        <m:r>
                          <a:rPr lang="es-MX" sz="2200" i="1">
                            <a:latin typeface="Cambria Math" panose="02040503050406030204" pitchFamily="18" charset="0"/>
                          </a:rPr>
                          <m:t>2</m:t>
                        </m:r>
                      </m:sup>
                    </m:sSup>
                    <m:r>
                      <a:rPr lang="es-MX" sz="2200" i="1">
                        <a:latin typeface="Cambria Math" panose="02040503050406030204" pitchFamily="18" charset="0"/>
                      </a:rPr>
                      <m:t>=</m:t>
                    </m:r>
                    <m:sSup>
                      <m:sSupPr>
                        <m:ctrlPr>
                          <a:rPr lang="es-MX" sz="2200" i="1">
                            <a:latin typeface="Cambria Math" panose="02040503050406030204" pitchFamily="18" charset="0"/>
                          </a:rPr>
                        </m:ctrlPr>
                      </m:sSupPr>
                      <m:e>
                        <m:d>
                          <m:dPr>
                            <m:ctrlPr>
                              <a:rPr lang="es-MX" sz="2200" i="1">
                                <a:latin typeface="Cambria Math" panose="02040503050406030204" pitchFamily="18" charset="0"/>
                              </a:rPr>
                            </m:ctrlPr>
                          </m:dPr>
                          <m:e>
                            <m:r>
                              <a:rPr lang="es-MX" sz="2200" i="1">
                                <a:latin typeface="Cambria Math" panose="02040503050406030204" pitchFamily="18" charset="0"/>
                              </a:rPr>
                              <m:t>1−</m:t>
                            </m:r>
                            <m:f>
                              <m:fPr>
                                <m:ctrlPr>
                                  <a:rPr lang="es-MX" sz="2200" i="1">
                                    <a:latin typeface="Cambria Math" panose="02040503050406030204" pitchFamily="18" charset="0"/>
                                  </a:rPr>
                                </m:ctrlPr>
                              </m:fPr>
                              <m:num>
                                <m:r>
                                  <a:rPr lang="es-MX" sz="2200" i="1">
                                    <a:latin typeface="Cambria Math" panose="02040503050406030204" pitchFamily="18" charset="0"/>
                                  </a:rPr>
                                  <m:t>1</m:t>
                                </m:r>
                              </m:num>
                              <m:den>
                                <m:r>
                                  <a:rPr lang="es-MX" sz="2200" i="1">
                                    <a:latin typeface="Cambria Math" panose="02040503050406030204" pitchFamily="18" charset="0"/>
                                    <a:ea typeface="Cambria Math" panose="02040503050406030204" pitchFamily="18" charset="0"/>
                                  </a:rPr>
                                  <m:t>𝜇</m:t>
                                </m:r>
                              </m:den>
                            </m:f>
                            <m:r>
                              <a:rPr lang="es-MX" sz="2200" i="1">
                                <a:latin typeface="Cambria Math" panose="02040503050406030204" pitchFamily="18" charset="0"/>
                              </a:rPr>
                              <m:t> </m:t>
                            </m:r>
                          </m:e>
                        </m:d>
                      </m:e>
                      <m:sup>
                        <m:r>
                          <a:rPr lang="es-MX" sz="2200" i="1">
                            <a:latin typeface="Cambria Math" panose="02040503050406030204" pitchFamily="18" charset="0"/>
                          </a:rPr>
                          <m:t>2</m:t>
                        </m:r>
                      </m:sup>
                    </m:sSup>
                    <m:r>
                      <a:rPr lang="es-ES" sz="2200" b="0" i="1" smtClean="0">
                        <a:latin typeface="Cambria Math" panose="02040503050406030204" pitchFamily="18" charset="0"/>
                      </a:rPr>
                      <m:t>=</m:t>
                    </m:r>
                  </m:oMath>
                </a14:m>
                <a:r>
                  <a:rPr lang="es-MX" sz="2200" dirty="0"/>
                  <a:t> </a:t>
                </a:r>
                <a14:m>
                  <m:oMath xmlns:m="http://schemas.openxmlformats.org/officeDocument/2006/math">
                    <m:sSup>
                      <m:sSupPr>
                        <m:ctrlPr>
                          <a:rPr lang="es-MX" sz="2200" i="1">
                            <a:latin typeface="Cambria Math" panose="02040503050406030204" pitchFamily="18" charset="0"/>
                          </a:rPr>
                        </m:ctrlPr>
                      </m:sSupPr>
                      <m:e>
                        <m:d>
                          <m:dPr>
                            <m:ctrlPr>
                              <a:rPr lang="es-MX" sz="2200" i="1">
                                <a:latin typeface="Cambria Math" panose="02040503050406030204" pitchFamily="18" charset="0"/>
                              </a:rPr>
                            </m:ctrlPr>
                          </m:dPr>
                          <m:e>
                            <m:r>
                              <a:rPr lang="es-MX" sz="2200" i="1">
                                <a:latin typeface="Cambria Math" panose="02040503050406030204" pitchFamily="18" charset="0"/>
                              </a:rPr>
                              <m:t>1−</m:t>
                            </m:r>
                            <m:f>
                              <m:fPr>
                                <m:ctrlPr>
                                  <a:rPr lang="es-MX" sz="2200" i="1">
                                    <a:latin typeface="Cambria Math" panose="02040503050406030204" pitchFamily="18" charset="0"/>
                                  </a:rPr>
                                </m:ctrlPr>
                              </m:fPr>
                              <m:num>
                                <m:r>
                                  <a:rPr lang="es-MX" sz="2200" i="1">
                                    <a:latin typeface="Cambria Math" panose="02040503050406030204" pitchFamily="18" charset="0"/>
                                  </a:rPr>
                                  <m:t>1</m:t>
                                </m:r>
                              </m:num>
                              <m:den>
                                <m:r>
                                  <a:rPr lang="es-ES" sz="2200" b="0" i="1" smtClean="0">
                                    <a:latin typeface="Cambria Math" panose="02040503050406030204" pitchFamily="18" charset="0"/>
                                  </a:rPr>
                                  <m:t>0,6</m:t>
                                </m:r>
                              </m:den>
                            </m:f>
                            <m:r>
                              <a:rPr lang="es-MX" sz="2200" i="1">
                                <a:latin typeface="Cambria Math" panose="02040503050406030204" pitchFamily="18" charset="0"/>
                              </a:rPr>
                              <m:t> </m:t>
                            </m:r>
                          </m:e>
                        </m:d>
                      </m:e>
                      <m:sup>
                        <m:r>
                          <a:rPr lang="es-MX" sz="2200" i="1">
                            <a:latin typeface="Cambria Math" panose="02040503050406030204" pitchFamily="18" charset="0"/>
                          </a:rPr>
                          <m:t>2</m:t>
                        </m:r>
                      </m:sup>
                    </m:sSup>
                    <m:r>
                      <a:rPr lang="es-ES" sz="2200" b="0" i="1" smtClean="0">
                        <a:latin typeface="Cambria Math" panose="02040503050406030204" pitchFamily="18" charset="0"/>
                      </a:rPr>
                      <m:t>=0.44</m:t>
                    </m:r>
                  </m:oMath>
                </a14:m>
                <a:endParaRPr lang="es-CL" sz="2200" dirty="0"/>
              </a:p>
            </p:txBody>
          </p:sp>
        </mc:Choice>
        <mc:Fallback xmlns="">
          <p:sp>
            <p:nvSpPr>
              <p:cNvPr id="5" name="CuadroTexto 4">
                <a:extLst>
                  <a:ext uri="{FF2B5EF4-FFF2-40B4-BE49-F238E27FC236}">
                    <a16:creationId xmlns:a16="http://schemas.microsoft.com/office/drawing/2014/main" id="{8401440B-0725-C895-559A-D6F7DA13FF5B}"/>
                  </a:ext>
                </a:extLst>
              </p:cNvPr>
              <p:cNvSpPr txBox="1">
                <a:spLocks noRot="1" noChangeAspect="1" noMove="1" noResize="1" noEditPoints="1" noAdjustHandles="1" noChangeArrowheads="1" noChangeShapeType="1" noTextEdit="1"/>
              </p:cNvSpPr>
              <p:nvPr/>
            </p:nvSpPr>
            <p:spPr>
              <a:xfrm>
                <a:off x="835779" y="3431161"/>
                <a:ext cx="8346850" cy="757964"/>
              </a:xfrm>
              <a:prstGeom prst="rect">
                <a:avLst/>
              </a:prstGeom>
              <a:blipFill>
                <a:blip r:embed="rId8"/>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467B29AA-D944-CFFF-F26E-A0A20C153611}"/>
                  </a:ext>
                </a:extLst>
              </p:cNvPr>
              <p:cNvSpPr txBox="1"/>
              <p:nvPr/>
            </p:nvSpPr>
            <p:spPr>
              <a:xfrm>
                <a:off x="335360" y="4990874"/>
                <a:ext cx="6908062" cy="8704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2200" b="0" i="1" smtClean="0">
                              <a:latin typeface="Cambria Math" panose="02040503050406030204" pitchFamily="18" charset="0"/>
                            </a:rPr>
                          </m:ctrlPr>
                        </m:sSubPr>
                        <m:e>
                          <m:r>
                            <a:rPr lang="es-ES" sz="2200" b="0" i="1" smtClean="0">
                              <a:latin typeface="Cambria Math" panose="02040503050406030204" pitchFamily="18" charset="0"/>
                            </a:rPr>
                            <m:t>𝑚</m:t>
                          </m:r>
                        </m:e>
                        <m:sub>
                          <m:r>
                            <a:rPr lang="es-ES" sz="2200" b="0" i="1" smtClean="0">
                              <a:latin typeface="Cambria Math" panose="02040503050406030204" pitchFamily="18" charset="0"/>
                            </a:rPr>
                            <m:t>𝑃𝐺</m:t>
                          </m:r>
                        </m:sub>
                      </m:sSub>
                      <m:r>
                        <a:rPr lang="es-ES" sz="2200" b="0" i="1" smtClean="0">
                          <a:latin typeface="Cambria Math" panose="02040503050406030204" pitchFamily="18" charset="0"/>
                        </a:rPr>
                        <m:t>=</m:t>
                      </m:r>
                      <m:r>
                        <a:rPr lang="es-ES" sz="2200" b="0" i="1" smtClean="0">
                          <a:latin typeface="Cambria Math" panose="02040503050406030204" pitchFamily="18" charset="0"/>
                          <a:ea typeface="Cambria Math" panose="02040503050406030204" pitchFamily="18" charset="0"/>
                        </a:rPr>
                        <m:t>𝜑</m:t>
                      </m:r>
                      <m:r>
                        <a:rPr lang="es-ES" sz="2200" b="0" i="1" smtClean="0">
                          <a:latin typeface="Cambria Math" panose="02040503050406030204" pitchFamily="18" charset="0"/>
                          <a:ea typeface="Cambria Math" panose="02040503050406030204" pitchFamily="18" charset="0"/>
                        </a:rPr>
                        <m:t> </m:t>
                      </m:r>
                      <m:sSub>
                        <m:sSubPr>
                          <m:ctrlPr>
                            <a:rPr lang="es-ES" sz="2200" b="0" i="1" smtClean="0">
                              <a:latin typeface="Cambria Math" panose="02040503050406030204" pitchFamily="18" charset="0"/>
                              <a:ea typeface="Cambria Math" panose="02040503050406030204" pitchFamily="18" charset="0"/>
                            </a:rPr>
                          </m:ctrlPr>
                        </m:sSubPr>
                        <m:e>
                          <m:r>
                            <a:rPr lang="es-ES" sz="2200" i="1">
                              <a:latin typeface="Cambria Math" panose="02040503050406030204" pitchFamily="18" charset="0"/>
                              <a:ea typeface="Cambria Math" panose="02040503050406030204" pitchFamily="18" charset="0"/>
                            </a:rPr>
                            <m:t>𝜇</m:t>
                          </m:r>
                        </m:e>
                        <m:sub>
                          <m:r>
                            <a:rPr lang="es-ES" sz="2200" b="0" i="1" smtClean="0">
                              <a:latin typeface="Cambria Math" panose="02040503050406030204" pitchFamily="18" charset="0"/>
                              <a:ea typeface="Cambria Math" panose="02040503050406030204" pitchFamily="18" charset="0"/>
                            </a:rPr>
                            <m:t>𝑠</m:t>
                          </m:r>
                        </m:sub>
                      </m:sSub>
                      <m:r>
                        <a:rPr lang="es-ES" sz="2200" b="0" i="1" smtClean="0">
                          <a:latin typeface="Cambria Math" panose="02040503050406030204" pitchFamily="18" charset="0"/>
                          <a:ea typeface="Cambria Math" panose="02040503050406030204" pitchFamily="18" charset="0"/>
                        </a:rPr>
                        <m:t>= </m:t>
                      </m:r>
                      <m:f>
                        <m:fPr>
                          <m:ctrlPr>
                            <a:rPr lang="es-ES" sz="2200" b="0" i="1" smtClean="0">
                              <a:latin typeface="Cambria Math" panose="02040503050406030204" pitchFamily="18" charset="0"/>
                              <a:ea typeface="Cambria Math" panose="02040503050406030204" pitchFamily="18" charset="0"/>
                            </a:rPr>
                          </m:ctrlPr>
                        </m:fPr>
                        <m:num>
                          <m:r>
                            <a:rPr lang="es-ES" sz="2200" b="0" i="1" smtClean="0">
                              <a:latin typeface="Cambria Math" panose="02040503050406030204" pitchFamily="18" charset="0"/>
                              <a:ea typeface="Cambria Math" panose="02040503050406030204" pitchFamily="18" charset="0"/>
                            </a:rPr>
                            <m:t>1</m:t>
                          </m:r>
                        </m:num>
                        <m:den>
                          <m:rad>
                            <m:radPr>
                              <m:degHide m:val="on"/>
                              <m:ctrlPr>
                                <a:rPr lang="es-ES" sz="2200" b="0" i="1" smtClean="0">
                                  <a:latin typeface="Cambria Math" panose="02040503050406030204" pitchFamily="18" charset="0"/>
                                  <a:ea typeface="Cambria Math" panose="02040503050406030204" pitchFamily="18" charset="0"/>
                                </a:rPr>
                              </m:ctrlPr>
                            </m:radPr>
                            <m:deg/>
                            <m:e>
                              <m:r>
                                <a:rPr lang="es-ES" sz="2200" b="0" i="1" smtClean="0">
                                  <a:latin typeface="Cambria Math" panose="02040503050406030204" pitchFamily="18" charset="0"/>
                                  <a:ea typeface="Cambria Math" panose="02040503050406030204" pitchFamily="18" charset="0"/>
                                </a:rPr>
                                <m:t>1+</m:t>
                              </m:r>
                              <m:nary>
                                <m:naryPr>
                                  <m:chr m:val="∑"/>
                                  <m:subHide m:val="on"/>
                                  <m:supHide m:val="on"/>
                                  <m:ctrlPr>
                                    <a:rPr lang="es-ES" sz="2200" b="0" i="1" smtClean="0">
                                      <a:latin typeface="Cambria Math" panose="02040503050406030204" pitchFamily="18" charset="0"/>
                                      <a:ea typeface="Cambria Math" panose="02040503050406030204" pitchFamily="18" charset="0"/>
                                    </a:rPr>
                                  </m:ctrlPr>
                                </m:naryPr>
                                <m:sub/>
                                <m:sup/>
                                <m:e>
                                  <m:r>
                                    <a:rPr lang="es-ES" sz="2200" b="0" i="1" smtClean="0">
                                      <a:latin typeface="Cambria Math" panose="02040503050406030204" pitchFamily="18" charset="0"/>
                                      <a:ea typeface="Cambria Math" panose="02040503050406030204" pitchFamily="18" charset="0"/>
                                    </a:rPr>
                                    <m:t>𝜆</m:t>
                                  </m:r>
                                </m:e>
                              </m:nary>
                            </m:e>
                          </m:rad>
                        </m:den>
                      </m:f>
                      <m:r>
                        <a:rPr lang="es-ES" sz="2200" b="0" i="1" smtClean="0">
                          <a:latin typeface="Cambria Math" panose="02040503050406030204" pitchFamily="18" charset="0"/>
                          <a:ea typeface="Cambria Math" panose="02040503050406030204" pitchFamily="18" charset="0"/>
                        </a:rPr>
                        <m:t> 1=</m:t>
                      </m:r>
                      <m:f>
                        <m:fPr>
                          <m:ctrlPr>
                            <a:rPr lang="es-ES" sz="2200" i="1">
                              <a:latin typeface="Cambria Math" panose="02040503050406030204" pitchFamily="18" charset="0"/>
                              <a:ea typeface="Cambria Math" panose="02040503050406030204" pitchFamily="18" charset="0"/>
                            </a:rPr>
                          </m:ctrlPr>
                        </m:fPr>
                        <m:num>
                          <m:r>
                            <a:rPr lang="es-ES" sz="2200" i="1">
                              <a:latin typeface="Cambria Math" panose="02040503050406030204" pitchFamily="18" charset="0"/>
                              <a:ea typeface="Cambria Math" panose="02040503050406030204" pitchFamily="18" charset="0"/>
                            </a:rPr>
                            <m:t>1</m:t>
                          </m:r>
                        </m:num>
                        <m:den>
                          <m:rad>
                            <m:radPr>
                              <m:degHide m:val="on"/>
                              <m:ctrlPr>
                                <a:rPr lang="es-ES" sz="2200" i="1">
                                  <a:latin typeface="Cambria Math" panose="02040503050406030204" pitchFamily="18" charset="0"/>
                                  <a:ea typeface="Cambria Math" panose="02040503050406030204" pitchFamily="18" charset="0"/>
                                </a:rPr>
                              </m:ctrlPr>
                            </m:radPr>
                            <m:deg/>
                            <m:e>
                              <m:r>
                                <a:rPr lang="es-ES" sz="2200" i="1">
                                  <a:latin typeface="Cambria Math" panose="02040503050406030204" pitchFamily="18" charset="0"/>
                                  <a:ea typeface="Cambria Math" panose="02040503050406030204" pitchFamily="18" charset="0"/>
                                </a:rPr>
                                <m:t>1+</m:t>
                              </m:r>
                              <m:r>
                                <a:rPr lang="es-ES" sz="2200" b="0" i="1" smtClean="0">
                                  <a:latin typeface="Cambria Math" panose="02040503050406030204" pitchFamily="18" charset="0"/>
                                  <a:ea typeface="Cambria Math" panose="02040503050406030204" pitchFamily="18" charset="0"/>
                                </a:rPr>
                                <m:t>0,566</m:t>
                              </m:r>
                            </m:e>
                          </m:rad>
                        </m:den>
                      </m:f>
                      <m:r>
                        <a:rPr lang="es-ES" sz="2200" b="0" i="1" smtClean="0">
                          <a:latin typeface="Cambria Math" panose="02040503050406030204" pitchFamily="18" charset="0"/>
                          <a:ea typeface="Cambria Math" panose="02040503050406030204" pitchFamily="18" charset="0"/>
                        </a:rPr>
                        <m:t>=0,799</m:t>
                      </m:r>
                    </m:oMath>
                  </m:oMathPara>
                </a14:m>
                <a:endParaRPr lang="es-AR" sz="2200" dirty="0"/>
              </a:p>
            </p:txBody>
          </p:sp>
        </mc:Choice>
        <mc:Fallback xmlns="">
          <p:sp>
            <p:nvSpPr>
              <p:cNvPr id="7" name="CuadroTexto 6">
                <a:extLst>
                  <a:ext uri="{FF2B5EF4-FFF2-40B4-BE49-F238E27FC236}">
                    <a16:creationId xmlns:a16="http://schemas.microsoft.com/office/drawing/2014/main" id="{467B29AA-D944-CFFF-F26E-A0A20C153611}"/>
                  </a:ext>
                </a:extLst>
              </p:cNvPr>
              <p:cNvSpPr txBox="1">
                <a:spLocks noRot="1" noChangeAspect="1" noMove="1" noResize="1" noEditPoints="1" noAdjustHandles="1" noChangeArrowheads="1" noChangeShapeType="1" noTextEdit="1"/>
              </p:cNvSpPr>
              <p:nvPr/>
            </p:nvSpPr>
            <p:spPr>
              <a:xfrm>
                <a:off x="335360" y="4990874"/>
                <a:ext cx="6908062" cy="870495"/>
              </a:xfrm>
              <a:prstGeom prst="rect">
                <a:avLst/>
              </a:prstGeom>
              <a:blipFill>
                <a:blip r:embed="rId9"/>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3FB2847-7A91-13E3-5147-6548CA03C9AF}"/>
                  </a:ext>
                </a:extLst>
              </p:cNvPr>
              <p:cNvSpPr txBox="1"/>
              <p:nvPr/>
            </p:nvSpPr>
            <p:spPr>
              <a:xfrm>
                <a:off x="5199993" y="5842669"/>
                <a:ext cx="6408712" cy="6881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𝑄</m:t>
                      </m:r>
                      <m:r>
                        <a:rPr lang="es-ES" sz="2200" b="0" i="1" smtClean="0">
                          <a:latin typeface="Cambria Math" panose="02040503050406030204" pitchFamily="18" charset="0"/>
                        </a:rPr>
                        <m:t>=</m:t>
                      </m:r>
                      <m:f>
                        <m:fPr>
                          <m:ctrlPr>
                            <a:rPr lang="es-ES" sz="2200" b="0" i="1" smtClean="0">
                              <a:latin typeface="Cambria Math" panose="02040503050406030204" pitchFamily="18" charset="0"/>
                            </a:rPr>
                          </m:ctrlPr>
                        </m:fPr>
                        <m:num>
                          <m:r>
                            <a:rPr lang="es-ES" sz="2200" b="0" i="1" smtClean="0">
                              <a:latin typeface="Cambria Math" panose="02040503050406030204" pitchFamily="18" charset="0"/>
                              <a:ea typeface="Cambria Math" panose="02040503050406030204" pitchFamily="18" charset="0"/>
                            </a:rPr>
                            <m:t>𝜋</m:t>
                          </m:r>
                          <m:r>
                            <a:rPr lang="es-ES" sz="2200" b="0" i="1" smtClean="0">
                              <a:latin typeface="Cambria Math" panose="02040503050406030204" pitchFamily="18" charset="0"/>
                              <a:ea typeface="Cambria Math" panose="02040503050406030204" pitchFamily="18" charset="0"/>
                            </a:rPr>
                            <m:t> </m:t>
                          </m:r>
                          <m:sSup>
                            <m:sSupPr>
                              <m:ctrlPr>
                                <a:rPr lang="es-ES" sz="2200" b="0" i="1" smtClean="0">
                                  <a:latin typeface="Cambria Math" panose="02040503050406030204" pitchFamily="18" charset="0"/>
                                  <a:ea typeface="Cambria Math" panose="02040503050406030204" pitchFamily="18" charset="0"/>
                                </a:rPr>
                              </m:ctrlPr>
                            </m:sSupPr>
                            <m:e>
                              <m:r>
                                <a:rPr lang="es-ES" sz="2200" i="1">
                                  <a:latin typeface="Cambria Math" panose="02040503050406030204" pitchFamily="18" charset="0"/>
                                  <a:ea typeface="Cambria Math" panose="02040503050406030204" pitchFamily="18" charset="0"/>
                                </a:rPr>
                                <m:t>0,10</m:t>
                              </m:r>
                            </m:e>
                            <m:sup>
                              <m:r>
                                <a:rPr lang="es-ES" sz="2200" b="0" i="1" smtClean="0">
                                  <a:latin typeface="Cambria Math" panose="02040503050406030204" pitchFamily="18" charset="0"/>
                                  <a:ea typeface="Cambria Math" panose="02040503050406030204" pitchFamily="18" charset="0"/>
                                </a:rPr>
                                <m:t>2</m:t>
                              </m:r>
                            </m:sup>
                          </m:sSup>
                        </m:num>
                        <m:den>
                          <m:r>
                            <a:rPr lang="es-ES" sz="2200" b="0" i="1" smtClean="0">
                              <a:latin typeface="Cambria Math" panose="02040503050406030204" pitchFamily="18" charset="0"/>
                            </a:rPr>
                            <m:t>4</m:t>
                          </m:r>
                        </m:den>
                      </m:f>
                      <m:r>
                        <a:rPr lang="es-ES" sz="2200" b="0" i="1" smtClean="0">
                          <a:latin typeface="Cambria Math" panose="02040503050406030204" pitchFamily="18" charset="0"/>
                        </a:rPr>
                        <m:t>0,799 </m:t>
                      </m:r>
                      <m:rad>
                        <m:radPr>
                          <m:degHide m:val="on"/>
                          <m:ctrlPr>
                            <a:rPr lang="es-ES" sz="2200" b="0" i="1" smtClean="0">
                              <a:latin typeface="Cambria Math" panose="02040503050406030204" pitchFamily="18" charset="0"/>
                            </a:rPr>
                          </m:ctrlPr>
                        </m:radPr>
                        <m:deg/>
                        <m:e>
                          <m:r>
                            <a:rPr lang="es-ES" sz="2200" b="0" i="1" smtClean="0">
                              <a:latin typeface="Cambria Math" panose="02040503050406030204" pitchFamily="18" charset="0"/>
                            </a:rPr>
                            <m:t>2  9,8  3</m:t>
                          </m:r>
                        </m:e>
                      </m:rad>
                      <m:r>
                        <a:rPr lang="es-ES" sz="2200" b="0" i="1" smtClean="0">
                          <a:latin typeface="Cambria Math" panose="02040503050406030204" pitchFamily="18" charset="0"/>
                        </a:rPr>
                        <m:t> </m:t>
                      </m:r>
                      <m:f>
                        <m:fPr>
                          <m:ctrlPr>
                            <a:rPr lang="es-ES" sz="2200" b="0" i="1" smtClean="0">
                              <a:latin typeface="Cambria Math" panose="02040503050406030204" pitchFamily="18" charset="0"/>
                            </a:rPr>
                          </m:ctrlPr>
                        </m:fPr>
                        <m:num>
                          <m:sSup>
                            <m:sSupPr>
                              <m:ctrlPr>
                                <a:rPr lang="es-ES" sz="2200" b="0" i="1" smtClean="0">
                                  <a:latin typeface="Cambria Math" panose="02040503050406030204" pitchFamily="18" charset="0"/>
                                </a:rPr>
                              </m:ctrlPr>
                            </m:sSupPr>
                            <m:e>
                              <m:r>
                                <a:rPr lang="es-ES" sz="2200" b="0" i="1" smtClean="0">
                                  <a:latin typeface="Cambria Math" panose="02040503050406030204" pitchFamily="18" charset="0"/>
                                </a:rPr>
                                <m:t>𝑚</m:t>
                              </m:r>
                            </m:e>
                            <m:sup>
                              <m:r>
                                <a:rPr lang="es-ES" sz="2200" b="0" i="1" smtClean="0">
                                  <a:latin typeface="Cambria Math" panose="02040503050406030204" pitchFamily="18" charset="0"/>
                                </a:rPr>
                                <m:t>3</m:t>
                              </m:r>
                            </m:sup>
                          </m:sSup>
                        </m:num>
                        <m:den>
                          <m:r>
                            <a:rPr lang="es-ES" sz="2200" b="0" i="1" smtClean="0">
                              <a:latin typeface="Cambria Math" panose="02040503050406030204" pitchFamily="18" charset="0"/>
                            </a:rPr>
                            <m:t>𝑠</m:t>
                          </m:r>
                        </m:den>
                      </m:f>
                      <m:r>
                        <a:rPr lang="es-ES" sz="2200" b="0" i="1" smtClean="0">
                          <a:latin typeface="Cambria Math" panose="02040503050406030204" pitchFamily="18" charset="0"/>
                        </a:rPr>
                        <m:t>=</m:t>
                      </m:r>
                      <m:r>
                        <a:rPr lang="es-ES" sz="2200" b="1" i="1" smtClean="0">
                          <a:solidFill>
                            <a:srgbClr val="FF0000"/>
                          </a:solidFill>
                          <a:latin typeface="Cambria Math" panose="02040503050406030204" pitchFamily="18" charset="0"/>
                        </a:rPr>
                        <m:t>𝟎</m:t>
                      </m:r>
                      <m:r>
                        <a:rPr lang="es-ES" sz="2200" b="1" i="1" smtClean="0">
                          <a:solidFill>
                            <a:srgbClr val="FF0000"/>
                          </a:solidFill>
                          <a:latin typeface="Cambria Math" panose="02040503050406030204" pitchFamily="18" charset="0"/>
                        </a:rPr>
                        <m:t>.</m:t>
                      </m:r>
                      <m:r>
                        <a:rPr lang="es-ES" sz="2200" b="1" i="1" smtClean="0">
                          <a:solidFill>
                            <a:srgbClr val="FF0000"/>
                          </a:solidFill>
                          <a:latin typeface="Cambria Math" panose="02040503050406030204" pitchFamily="18" charset="0"/>
                        </a:rPr>
                        <m:t>𝟎𝟒𝟖</m:t>
                      </m:r>
                      <m:r>
                        <a:rPr lang="es-ES" sz="2200" b="1" i="1" smtClean="0">
                          <a:solidFill>
                            <a:srgbClr val="FF0000"/>
                          </a:solidFill>
                          <a:latin typeface="Cambria Math" panose="02040503050406030204" pitchFamily="18" charset="0"/>
                        </a:rPr>
                        <m:t> </m:t>
                      </m:r>
                      <m:f>
                        <m:fPr>
                          <m:ctrlPr>
                            <a:rPr lang="es-ES" sz="2200" b="1" i="1">
                              <a:solidFill>
                                <a:srgbClr val="FF0000"/>
                              </a:solidFill>
                              <a:latin typeface="Cambria Math" panose="02040503050406030204" pitchFamily="18" charset="0"/>
                            </a:rPr>
                          </m:ctrlPr>
                        </m:fPr>
                        <m:num>
                          <m:sSup>
                            <m:sSupPr>
                              <m:ctrlPr>
                                <a:rPr lang="es-ES" sz="2200" b="1" i="1">
                                  <a:solidFill>
                                    <a:srgbClr val="FF0000"/>
                                  </a:solidFill>
                                  <a:latin typeface="Cambria Math" panose="02040503050406030204" pitchFamily="18" charset="0"/>
                                </a:rPr>
                              </m:ctrlPr>
                            </m:sSupPr>
                            <m:e>
                              <m:r>
                                <a:rPr lang="es-ES" sz="2200" b="1" i="1">
                                  <a:solidFill>
                                    <a:srgbClr val="FF0000"/>
                                  </a:solidFill>
                                  <a:latin typeface="Cambria Math" panose="02040503050406030204" pitchFamily="18" charset="0"/>
                                </a:rPr>
                                <m:t>𝒎</m:t>
                              </m:r>
                            </m:e>
                            <m:sup>
                              <m:r>
                                <a:rPr lang="es-ES" sz="2200" b="1" i="1">
                                  <a:solidFill>
                                    <a:srgbClr val="FF0000"/>
                                  </a:solidFill>
                                  <a:latin typeface="Cambria Math" panose="02040503050406030204" pitchFamily="18" charset="0"/>
                                </a:rPr>
                                <m:t>𝟑</m:t>
                              </m:r>
                            </m:sup>
                          </m:sSup>
                        </m:num>
                        <m:den>
                          <m:r>
                            <a:rPr lang="es-ES" sz="2200" b="1" i="1">
                              <a:solidFill>
                                <a:srgbClr val="FF0000"/>
                              </a:solidFill>
                              <a:latin typeface="Cambria Math" panose="02040503050406030204" pitchFamily="18" charset="0"/>
                            </a:rPr>
                            <m:t>𝒔</m:t>
                          </m:r>
                        </m:den>
                      </m:f>
                    </m:oMath>
                  </m:oMathPara>
                </a14:m>
                <a:endParaRPr lang="es-AR" sz="2200" b="1" dirty="0"/>
              </a:p>
            </p:txBody>
          </p:sp>
        </mc:Choice>
        <mc:Fallback xmlns="">
          <p:sp>
            <p:nvSpPr>
              <p:cNvPr id="9" name="CuadroTexto 8">
                <a:extLst>
                  <a:ext uri="{FF2B5EF4-FFF2-40B4-BE49-F238E27FC236}">
                    <a16:creationId xmlns:a16="http://schemas.microsoft.com/office/drawing/2014/main" id="{63FB2847-7A91-13E3-5147-6548CA03C9AF}"/>
                  </a:ext>
                </a:extLst>
              </p:cNvPr>
              <p:cNvSpPr txBox="1">
                <a:spLocks noRot="1" noChangeAspect="1" noMove="1" noResize="1" noEditPoints="1" noAdjustHandles="1" noChangeArrowheads="1" noChangeShapeType="1" noTextEdit="1"/>
              </p:cNvSpPr>
              <p:nvPr/>
            </p:nvSpPr>
            <p:spPr>
              <a:xfrm>
                <a:off x="5199993" y="5842669"/>
                <a:ext cx="6408712" cy="688137"/>
              </a:xfrm>
              <a:prstGeom prst="rect">
                <a:avLst/>
              </a:prstGeom>
              <a:blipFill>
                <a:blip r:embed="rId10"/>
                <a:stretch>
                  <a:fillRect/>
                </a:stretch>
              </a:blipFill>
            </p:spPr>
            <p:txBody>
              <a:bodyPr/>
              <a:lstStyle/>
              <a:p>
                <a:r>
                  <a:rPr lang="es-A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499735-759E-148C-3BE7-1FD6FFA2A027}"/>
              </a:ext>
            </a:extLst>
          </p:cNvPr>
          <p:cNvSpPr txBox="1"/>
          <p:nvPr/>
        </p:nvSpPr>
        <p:spPr>
          <a:xfrm>
            <a:off x="188019" y="89791"/>
            <a:ext cx="11593288" cy="1308050"/>
          </a:xfrm>
          <a:prstGeom prst="rect">
            <a:avLst/>
          </a:prstGeom>
          <a:noFill/>
        </p:spPr>
        <p:txBody>
          <a:bodyPr wrap="square">
            <a:spAutoFit/>
          </a:bodyPr>
          <a:lstStyle/>
          <a:p>
            <a:pPr algn="ctr"/>
            <a:r>
              <a:rPr lang="es-AR" sz="2600" b="0" i="0" u="none" strike="noStrike" baseline="0" dirty="0"/>
              <a:t>Orificio con tubo entrante</a:t>
            </a:r>
          </a:p>
          <a:p>
            <a:pPr algn="l"/>
            <a:endParaRPr lang="es-AR" sz="900" b="0" i="0" u="none" strike="noStrike" baseline="0" dirty="0"/>
          </a:p>
          <a:p>
            <a:pPr algn="just"/>
            <a:r>
              <a:rPr lang="es-ES" sz="2200" b="0" i="0" u="none" strike="noStrike" baseline="0" dirty="0"/>
              <a:t>En este caso</a:t>
            </a:r>
            <a:r>
              <a:rPr lang="es-ES" sz="2200" dirty="0"/>
              <a:t> </a:t>
            </a:r>
            <a:r>
              <a:rPr lang="es-ES" sz="2200" b="0" i="0" u="none" strike="noStrike" baseline="0" dirty="0"/>
              <a:t>y para tubos de corta longitud, e = 3D, la vena líquida se contrae y sale al exterior sin tocar las paredes, o sea, sin producir pérdidas de energía por </a:t>
            </a:r>
            <a:r>
              <a:rPr lang="es-AR" sz="2200" b="0" i="0" u="none" strike="noStrike" baseline="0" dirty="0"/>
              <a:t>frotamiento.</a:t>
            </a:r>
            <a:endParaRPr lang="es-AR" sz="2200" dirty="0"/>
          </a:p>
        </p:txBody>
      </p:sp>
      <p:pic>
        <p:nvPicPr>
          <p:cNvPr id="5" name="Imagen 4">
            <a:extLst>
              <a:ext uri="{FF2B5EF4-FFF2-40B4-BE49-F238E27FC236}">
                <a16:creationId xmlns:a16="http://schemas.microsoft.com/office/drawing/2014/main" id="{F3627164-E5B1-8991-0C85-BEA4EEF8B7E5}"/>
              </a:ext>
            </a:extLst>
          </p:cNvPr>
          <p:cNvPicPr>
            <a:picLocks noChangeAspect="1"/>
          </p:cNvPicPr>
          <p:nvPr/>
        </p:nvPicPr>
        <p:blipFill>
          <a:blip r:embed="rId2"/>
          <a:stretch>
            <a:fillRect/>
          </a:stretch>
        </p:blipFill>
        <p:spPr>
          <a:xfrm>
            <a:off x="440047" y="1490662"/>
            <a:ext cx="2657475" cy="3876675"/>
          </a:xfrm>
          <a:prstGeom prst="rect">
            <a:avLst/>
          </a:prstGeom>
        </p:spPr>
      </p:pic>
      <p:sp>
        <p:nvSpPr>
          <p:cNvPr id="7" name="CuadroTexto 6">
            <a:extLst>
              <a:ext uri="{FF2B5EF4-FFF2-40B4-BE49-F238E27FC236}">
                <a16:creationId xmlns:a16="http://schemas.microsoft.com/office/drawing/2014/main" id="{50B35CBE-A3FE-88AB-8A37-4893E07A9F29}"/>
              </a:ext>
            </a:extLst>
          </p:cNvPr>
          <p:cNvSpPr txBox="1"/>
          <p:nvPr/>
        </p:nvSpPr>
        <p:spPr>
          <a:xfrm>
            <a:off x="3048589" y="1392903"/>
            <a:ext cx="8712968" cy="461665"/>
          </a:xfrm>
          <a:prstGeom prst="rect">
            <a:avLst/>
          </a:prstGeom>
          <a:noFill/>
        </p:spPr>
        <p:txBody>
          <a:bodyPr wrap="square">
            <a:spAutoFit/>
          </a:bodyPr>
          <a:lstStyle/>
          <a:p>
            <a:r>
              <a:rPr lang="es-ES" sz="2200" b="0" i="0" u="none" strike="noStrike" baseline="0" dirty="0"/>
              <a:t>Experimentalmente se obtuvo que el coeficiente de contracción vale</a:t>
            </a:r>
            <a:r>
              <a:rPr lang="es-ES" sz="2400" b="0" i="0" u="none" strike="noStrike" baseline="0" dirty="0"/>
              <a:t>:</a:t>
            </a:r>
            <a:endParaRPr lang="es-AR" sz="2400" dirty="0"/>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9380D3FF-0C82-B3D0-7ADA-ACBE89D8C862}"/>
                  </a:ext>
                </a:extLst>
              </p:cNvPr>
              <p:cNvSpPr txBox="1"/>
              <p:nvPr/>
            </p:nvSpPr>
            <p:spPr>
              <a:xfrm>
                <a:off x="3141570" y="1845012"/>
                <a:ext cx="512172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AR" sz="2400" i="1" smtClean="0">
                              <a:latin typeface="Cambria Math" panose="02040503050406030204" pitchFamily="18" charset="0"/>
                              <a:ea typeface="Cambria Math" panose="02040503050406030204" pitchFamily="18" charset="0"/>
                            </a:rPr>
                          </m:ctrlPr>
                        </m:sSubPr>
                        <m:e>
                          <m:r>
                            <a:rPr lang="es-AR" sz="2400" i="1">
                              <a:latin typeface="Cambria Math" panose="02040503050406030204" pitchFamily="18" charset="0"/>
                              <a:ea typeface="Cambria Math" panose="02040503050406030204" pitchFamily="18" charset="0"/>
                            </a:rPr>
                            <m:t>𝜇</m:t>
                          </m:r>
                        </m:e>
                        <m:sub>
                          <m:r>
                            <a:rPr lang="es-ES" sz="2400" b="0" i="1" smtClean="0">
                              <a:latin typeface="Cambria Math" panose="02040503050406030204" pitchFamily="18" charset="0"/>
                              <a:ea typeface="Cambria Math" panose="02040503050406030204" pitchFamily="18" charset="0"/>
                            </a:rPr>
                            <m:t>𝑒</m:t>
                          </m:r>
                        </m:sub>
                      </m:sSub>
                      <m:r>
                        <a:rPr lang="es-ES" sz="2400" b="0" i="1" smtClean="0">
                          <a:latin typeface="Cambria Math" panose="02040503050406030204" pitchFamily="18" charset="0"/>
                          <a:ea typeface="Cambria Math" panose="02040503050406030204" pitchFamily="18" charset="0"/>
                        </a:rPr>
                        <m:t>=0.5=</m:t>
                      </m:r>
                      <m:r>
                        <a:rPr lang="es-ES" sz="2400" b="0" i="1" smtClean="0">
                          <a:latin typeface="Cambria Math" panose="02040503050406030204" pitchFamily="18" charset="0"/>
                          <a:ea typeface="Cambria Math" panose="02040503050406030204" pitchFamily="18" charset="0"/>
                        </a:rPr>
                        <m:t>𝑐𝑜𝑒𝑓</m:t>
                      </m:r>
                      <m:r>
                        <a:rPr lang="es-ES" sz="2400" b="0" i="1" smtClean="0">
                          <a:latin typeface="Cambria Math" panose="02040503050406030204" pitchFamily="18" charset="0"/>
                          <a:ea typeface="Cambria Math" panose="02040503050406030204" pitchFamily="18" charset="0"/>
                        </a:rPr>
                        <m:t>. </m:t>
                      </m:r>
                      <m:r>
                        <a:rPr lang="es-ES" sz="2400" b="0" i="1" smtClean="0">
                          <a:latin typeface="Cambria Math" panose="02040503050406030204" pitchFamily="18" charset="0"/>
                          <a:ea typeface="Cambria Math" panose="02040503050406030204" pitchFamily="18" charset="0"/>
                        </a:rPr>
                        <m:t>𝑐𝑜𝑛𝑡𝑟𝑎𝑐𝑐𝑖</m:t>
                      </m:r>
                      <m:r>
                        <a:rPr lang="es-ES" sz="2400" b="0" i="1" smtClean="0">
                          <a:latin typeface="Cambria Math" panose="02040503050406030204" pitchFamily="18" charset="0"/>
                          <a:ea typeface="Cambria Math" panose="02040503050406030204" pitchFamily="18" charset="0"/>
                        </a:rPr>
                        <m:t>ó</m:t>
                      </m:r>
                      <m:r>
                        <a:rPr lang="es-ES" sz="2400" b="0" i="1" smtClean="0">
                          <a:latin typeface="Cambria Math" panose="02040503050406030204" pitchFamily="18" charset="0"/>
                          <a:ea typeface="Cambria Math" panose="02040503050406030204" pitchFamily="18" charset="0"/>
                        </a:rPr>
                        <m:t>𝑛</m:t>
                      </m:r>
                      <m:r>
                        <a:rPr lang="es-ES" sz="2400" b="0" i="1" smtClean="0">
                          <a:latin typeface="Cambria Math" panose="02040503050406030204" pitchFamily="18" charset="0"/>
                          <a:ea typeface="Cambria Math" panose="02040503050406030204" pitchFamily="18" charset="0"/>
                        </a:rPr>
                        <m:t> </m:t>
                      </m:r>
                      <m:r>
                        <a:rPr lang="es-ES" sz="2400" b="0" i="1" smtClean="0">
                          <a:latin typeface="Cambria Math" panose="02040503050406030204" pitchFamily="18" charset="0"/>
                          <a:ea typeface="Cambria Math" panose="02040503050406030204" pitchFamily="18" charset="0"/>
                        </a:rPr>
                        <m:t>𝑒𝑛𝑡𝑟𝑎𝑑𝑎</m:t>
                      </m:r>
                    </m:oMath>
                  </m:oMathPara>
                </a14:m>
                <a:endParaRPr lang="es-AR" sz="2400" dirty="0"/>
              </a:p>
            </p:txBody>
          </p:sp>
        </mc:Choice>
        <mc:Fallback xmlns="">
          <p:sp>
            <p:nvSpPr>
              <p:cNvPr id="8" name="CuadroTexto 7">
                <a:extLst>
                  <a:ext uri="{FF2B5EF4-FFF2-40B4-BE49-F238E27FC236}">
                    <a16:creationId xmlns:a16="http://schemas.microsoft.com/office/drawing/2014/main" id="{9380D3FF-0C82-B3D0-7ADA-ACBE89D8C862}"/>
                  </a:ext>
                </a:extLst>
              </p:cNvPr>
              <p:cNvSpPr txBox="1">
                <a:spLocks noRot="1" noChangeAspect="1" noMove="1" noResize="1" noEditPoints="1" noAdjustHandles="1" noChangeArrowheads="1" noChangeShapeType="1" noTextEdit="1"/>
              </p:cNvSpPr>
              <p:nvPr/>
            </p:nvSpPr>
            <p:spPr>
              <a:xfrm>
                <a:off x="3141570" y="1845012"/>
                <a:ext cx="5121723" cy="369332"/>
              </a:xfrm>
              <a:prstGeom prst="rect">
                <a:avLst/>
              </a:prstGeom>
              <a:blipFill>
                <a:blip r:embed="rId3"/>
                <a:stretch>
                  <a:fillRect l="-1308" r="-1308" b="-35000"/>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0B41AF5F-049A-CF82-1D2E-5D66F8573A4F}"/>
                  </a:ext>
                </a:extLst>
              </p:cNvPr>
              <p:cNvSpPr txBox="1"/>
              <p:nvPr/>
            </p:nvSpPr>
            <p:spPr>
              <a:xfrm>
                <a:off x="6087104" y="2310051"/>
                <a:ext cx="489512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AR" sz="2400" i="1" smtClean="0">
                              <a:latin typeface="Cambria Math" panose="02040503050406030204" pitchFamily="18" charset="0"/>
                              <a:ea typeface="Cambria Math" panose="02040503050406030204" pitchFamily="18" charset="0"/>
                            </a:rPr>
                          </m:ctrlPr>
                        </m:sSubPr>
                        <m:e>
                          <m:r>
                            <a:rPr lang="es-AR" sz="2400" i="1">
                              <a:latin typeface="Cambria Math" panose="02040503050406030204" pitchFamily="18" charset="0"/>
                              <a:ea typeface="Cambria Math" panose="02040503050406030204" pitchFamily="18" charset="0"/>
                            </a:rPr>
                            <m:t>𝜇</m:t>
                          </m:r>
                        </m:e>
                        <m:sub>
                          <m:r>
                            <a:rPr lang="es-ES" sz="2400" b="0" i="1" smtClean="0">
                              <a:latin typeface="Cambria Math" panose="02040503050406030204" pitchFamily="18" charset="0"/>
                              <a:ea typeface="Cambria Math" panose="02040503050406030204" pitchFamily="18" charset="0"/>
                            </a:rPr>
                            <m:t>𝑠</m:t>
                          </m:r>
                        </m:sub>
                      </m:sSub>
                      <m:r>
                        <a:rPr lang="es-ES" sz="2400" b="0" i="1" smtClean="0">
                          <a:latin typeface="Cambria Math" panose="02040503050406030204" pitchFamily="18" charset="0"/>
                          <a:ea typeface="Cambria Math" panose="02040503050406030204" pitchFamily="18" charset="0"/>
                        </a:rPr>
                        <m:t>=0.7</m:t>
                      </m:r>
                      <m:r>
                        <a:rPr lang="es-ES" sz="2400" i="1">
                          <a:latin typeface="Cambria Math" panose="02040503050406030204" pitchFamily="18" charset="0"/>
                          <a:ea typeface="Cambria Math" panose="02040503050406030204" pitchFamily="18" charset="0"/>
                        </a:rPr>
                        <m:t>=</m:t>
                      </m:r>
                      <m:r>
                        <a:rPr lang="es-ES" sz="2400" i="1">
                          <a:latin typeface="Cambria Math" panose="02040503050406030204" pitchFamily="18" charset="0"/>
                          <a:ea typeface="Cambria Math" panose="02040503050406030204" pitchFamily="18" charset="0"/>
                        </a:rPr>
                        <m:t>𝑐𝑜𝑒𝑓</m:t>
                      </m:r>
                      <m:r>
                        <a:rPr lang="es-ES" sz="2400" i="1">
                          <a:latin typeface="Cambria Math" panose="02040503050406030204" pitchFamily="18" charset="0"/>
                          <a:ea typeface="Cambria Math" panose="02040503050406030204" pitchFamily="18" charset="0"/>
                        </a:rPr>
                        <m:t>. </m:t>
                      </m:r>
                      <m:r>
                        <a:rPr lang="es-ES" sz="2400" i="1">
                          <a:latin typeface="Cambria Math" panose="02040503050406030204" pitchFamily="18" charset="0"/>
                          <a:ea typeface="Cambria Math" panose="02040503050406030204" pitchFamily="18" charset="0"/>
                        </a:rPr>
                        <m:t>𝑐𝑜𝑛𝑡𝑟𝑎𝑐𝑐𝑖</m:t>
                      </m:r>
                      <m:r>
                        <a:rPr lang="es-ES" sz="2400" i="1">
                          <a:latin typeface="Cambria Math" panose="02040503050406030204" pitchFamily="18" charset="0"/>
                          <a:ea typeface="Cambria Math" panose="02040503050406030204" pitchFamily="18" charset="0"/>
                        </a:rPr>
                        <m:t>ó</m:t>
                      </m:r>
                      <m:r>
                        <a:rPr lang="es-ES" sz="2400" i="1">
                          <a:latin typeface="Cambria Math" panose="02040503050406030204" pitchFamily="18" charset="0"/>
                          <a:ea typeface="Cambria Math" panose="02040503050406030204" pitchFamily="18" charset="0"/>
                        </a:rPr>
                        <m:t>𝑛</m:t>
                      </m:r>
                      <m:r>
                        <a:rPr lang="es-ES" sz="2400" b="0" i="0" smtClean="0">
                          <a:latin typeface="Cambria Math" panose="02040503050406030204" pitchFamily="18" charset="0"/>
                          <a:ea typeface="Cambria Math" panose="02040503050406030204" pitchFamily="18" charset="0"/>
                        </a:rPr>
                        <m:t> </m:t>
                      </m:r>
                      <m:r>
                        <a:rPr lang="es-ES" sz="2400" b="0" i="1" smtClean="0">
                          <a:latin typeface="Cambria Math" panose="02040503050406030204" pitchFamily="18" charset="0"/>
                          <a:ea typeface="Cambria Math" panose="02040503050406030204" pitchFamily="18" charset="0"/>
                        </a:rPr>
                        <m:t>𝑠𝑎𝑙𝑖𝑑𝑎</m:t>
                      </m:r>
                    </m:oMath>
                  </m:oMathPara>
                </a14:m>
                <a:endParaRPr lang="es-AR" sz="2400" i="1" dirty="0"/>
              </a:p>
            </p:txBody>
          </p:sp>
        </mc:Choice>
        <mc:Fallback xmlns="">
          <p:sp>
            <p:nvSpPr>
              <p:cNvPr id="9" name="CuadroTexto 8">
                <a:extLst>
                  <a:ext uri="{FF2B5EF4-FFF2-40B4-BE49-F238E27FC236}">
                    <a16:creationId xmlns:a16="http://schemas.microsoft.com/office/drawing/2014/main" id="{0B41AF5F-049A-CF82-1D2E-5D66F8573A4F}"/>
                  </a:ext>
                </a:extLst>
              </p:cNvPr>
              <p:cNvSpPr txBox="1">
                <a:spLocks noRot="1" noChangeAspect="1" noMove="1" noResize="1" noEditPoints="1" noAdjustHandles="1" noChangeArrowheads="1" noChangeShapeType="1" noTextEdit="1"/>
              </p:cNvSpPr>
              <p:nvPr/>
            </p:nvSpPr>
            <p:spPr>
              <a:xfrm>
                <a:off x="6087104" y="2310051"/>
                <a:ext cx="4895123" cy="369332"/>
              </a:xfrm>
              <a:prstGeom prst="rect">
                <a:avLst/>
              </a:prstGeom>
              <a:blipFill>
                <a:blip r:embed="rId4"/>
                <a:stretch>
                  <a:fillRect l="-1121" r="-996" b="-32787"/>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79F3CEF-CC68-6E2C-5091-98BB831230C2}"/>
                  </a:ext>
                </a:extLst>
              </p:cNvPr>
              <p:cNvSpPr txBox="1"/>
              <p:nvPr/>
            </p:nvSpPr>
            <p:spPr>
              <a:xfrm>
                <a:off x="3416433" y="2767165"/>
                <a:ext cx="4571999" cy="491288"/>
              </a:xfrm>
              <a:prstGeom prst="rect">
                <a:avLst/>
              </a:prstGeom>
              <a:noFill/>
            </p:spPr>
            <p:txBody>
              <a:bodyPr wrap="square">
                <a:spAutoFit/>
              </a:bodyPr>
              <a:lstStyle/>
              <a:p>
                <a14:m>
                  <m:oMath xmlns:m="http://schemas.openxmlformats.org/officeDocument/2006/math">
                    <m:sSub>
                      <m:sSubPr>
                        <m:ctrlPr>
                          <a:rPr lang="es-MX" sz="2400" i="1" smtClean="0">
                            <a:latin typeface="Cambria Math" panose="02040503050406030204" pitchFamily="18" charset="0"/>
                          </a:rPr>
                        </m:ctrlPr>
                      </m:sSubPr>
                      <m:e>
                        <m:nary>
                          <m:naryPr>
                            <m:chr m:val="∑"/>
                            <m:subHide m:val="on"/>
                            <m:supHide m:val="on"/>
                            <m:ctrlPr>
                              <a:rPr lang="es-MX" sz="2400" i="1">
                                <a:latin typeface="Cambria Math" panose="02040503050406030204" pitchFamily="18" charset="0"/>
                              </a:rPr>
                            </m:ctrlPr>
                          </m:naryPr>
                          <m:sub/>
                          <m:sup/>
                          <m:e>
                            <m:r>
                              <m:rPr>
                                <m:sty m:val="p"/>
                              </m:rPr>
                              <a:rPr lang="el-GR" sz="2400" i="1">
                                <a:latin typeface="Cambria Math" panose="02040503050406030204" pitchFamily="18" charset="0"/>
                                <a:ea typeface="Cambria Math" panose="02040503050406030204" pitchFamily="18" charset="0"/>
                              </a:rPr>
                              <m:t>λ</m:t>
                            </m:r>
                            <m:r>
                              <a:rPr lang="es-MX" sz="2400" i="1">
                                <a:latin typeface="Cambria Math" panose="02040503050406030204" pitchFamily="18" charset="0"/>
                                <a:ea typeface="Cambria Math" panose="02040503050406030204" pitchFamily="18" charset="0"/>
                              </a:rPr>
                              <m:t>=</m:t>
                            </m:r>
                          </m:e>
                        </m:nary>
                        <m:r>
                          <a:rPr lang="es-MX" sz="2400" i="1">
                            <a:latin typeface="Cambria Math" panose="02040503050406030204" pitchFamily="18" charset="0"/>
                            <a:ea typeface="Cambria Math" panose="02040503050406030204" pitchFamily="18" charset="0"/>
                          </a:rPr>
                          <m:t>𝜆</m:t>
                        </m:r>
                      </m:e>
                      <m:sub>
                        <m:r>
                          <a:rPr lang="es-MX" sz="2400" i="1">
                            <a:latin typeface="Cambria Math" panose="02040503050406030204" pitchFamily="18" charset="0"/>
                          </a:rPr>
                          <m:t>𝑓</m:t>
                        </m:r>
                      </m:sub>
                    </m:sSub>
                    <m:r>
                      <a:rPr lang="es-MX" sz="2400" i="1">
                        <a:latin typeface="Cambria Math" panose="02040503050406030204" pitchFamily="18" charset="0"/>
                      </a:rPr>
                      <m:t>+</m:t>
                    </m:r>
                    <m:sSub>
                      <m:sSubPr>
                        <m:ctrlPr>
                          <a:rPr lang="es-CL"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λ</m:t>
                        </m:r>
                      </m:e>
                      <m:sub>
                        <m:r>
                          <a:rPr lang="es-MX" sz="2400" i="1">
                            <a:latin typeface="Cambria Math" panose="02040503050406030204" pitchFamily="18" charset="0"/>
                          </a:rPr>
                          <m:t>𝑒</m:t>
                        </m:r>
                      </m:sub>
                    </m:sSub>
                    <m:r>
                      <a:rPr lang="es-MX" sz="2400">
                        <a:latin typeface="Cambria Math" panose="02040503050406030204" pitchFamily="18" charset="0"/>
                      </a:rPr>
                      <m:t>=</m:t>
                    </m:r>
                  </m:oMath>
                </a14:m>
                <a:r>
                  <a:rPr lang="es-CL" sz="2400" dirty="0"/>
                  <a:t> </a:t>
                </a:r>
                <a14:m>
                  <m:oMath xmlns:m="http://schemas.openxmlformats.org/officeDocument/2006/math">
                    <m:sSub>
                      <m:sSubPr>
                        <m:ctrlPr>
                          <a:rPr lang="es-CL" sz="2400" i="1">
                            <a:latin typeface="Cambria Math" panose="02040503050406030204" pitchFamily="18" charset="0"/>
                          </a:rPr>
                        </m:ctrlPr>
                      </m:sSubPr>
                      <m:e>
                        <m:r>
                          <a:rPr lang="es-ES" sz="2400" b="0" i="1" smtClean="0">
                            <a:latin typeface="Cambria Math" panose="02040503050406030204" pitchFamily="18" charset="0"/>
                          </a:rPr>
                          <m:t>0+</m:t>
                        </m:r>
                        <m:r>
                          <m:rPr>
                            <m:sty m:val="p"/>
                          </m:rPr>
                          <a:rPr lang="el-GR" sz="2400" i="1">
                            <a:latin typeface="Cambria Math" panose="02040503050406030204" pitchFamily="18" charset="0"/>
                            <a:ea typeface="Cambria Math" panose="02040503050406030204" pitchFamily="18" charset="0"/>
                          </a:rPr>
                          <m:t>λ</m:t>
                        </m:r>
                      </m:e>
                      <m:sub>
                        <m:r>
                          <a:rPr lang="es-MX" sz="2400" i="1">
                            <a:latin typeface="Cambria Math" panose="02040503050406030204" pitchFamily="18" charset="0"/>
                          </a:rPr>
                          <m:t>𝑒</m:t>
                        </m:r>
                      </m:sub>
                    </m:sSub>
                  </m:oMath>
                </a14:m>
                <a:endParaRPr lang="es-CL" sz="2400" dirty="0"/>
              </a:p>
            </p:txBody>
          </p:sp>
        </mc:Choice>
        <mc:Fallback xmlns="">
          <p:sp>
            <p:nvSpPr>
              <p:cNvPr id="12" name="CuadroTexto 11">
                <a:extLst>
                  <a:ext uri="{FF2B5EF4-FFF2-40B4-BE49-F238E27FC236}">
                    <a16:creationId xmlns:a16="http://schemas.microsoft.com/office/drawing/2014/main" id="{079F3CEF-CC68-6E2C-5091-98BB831230C2}"/>
                  </a:ext>
                </a:extLst>
              </p:cNvPr>
              <p:cNvSpPr txBox="1">
                <a:spLocks noRot="1" noChangeAspect="1" noMove="1" noResize="1" noEditPoints="1" noAdjustHandles="1" noChangeArrowheads="1" noChangeShapeType="1" noTextEdit="1"/>
              </p:cNvSpPr>
              <p:nvPr/>
            </p:nvSpPr>
            <p:spPr>
              <a:xfrm>
                <a:off x="3416433" y="2767165"/>
                <a:ext cx="4571999" cy="491288"/>
              </a:xfrm>
              <a:prstGeom prst="rect">
                <a:avLst/>
              </a:prstGeom>
              <a:blipFill>
                <a:blip r:embed="rId5"/>
                <a:stretch>
                  <a:fillRect l="-10267" t="-120988" b="-177778"/>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9B8C026F-04E2-C39D-31D5-9ABE4F984C30}"/>
                  </a:ext>
                </a:extLst>
              </p:cNvPr>
              <p:cNvSpPr txBox="1"/>
              <p:nvPr/>
            </p:nvSpPr>
            <p:spPr>
              <a:xfrm>
                <a:off x="3416433" y="3259395"/>
                <a:ext cx="7039004" cy="9951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L" sz="2400" i="1" smtClean="0">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λ</m:t>
                          </m:r>
                        </m:e>
                        <m:sub>
                          <m:r>
                            <a:rPr lang="es-MX" sz="2400" i="1">
                              <a:latin typeface="Cambria Math" panose="02040503050406030204" pitchFamily="18" charset="0"/>
                            </a:rPr>
                            <m:t>𝑒</m:t>
                          </m:r>
                        </m:sub>
                      </m:sSub>
                      <m:r>
                        <a:rPr lang="es-MX" sz="2400" i="1">
                          <a:latin typeface="Cambria Math" panose="02040503050406030204" pitchFamily="18" charset="0"/>
                        </a:rPr>
                        <m:t>= </m:t>
                      </m:r>
                      <m:sSup>
                        <m:sSupPr>
                          <m:ctrlPr>
                            <a:rPr lang="es-MX" sz="2400" i="1">
                              <a:latin typeface="Cambria Math" panose="02040503050406030204" pitchFamily="18" charset="0"/>
                            </a:rPr>
                          </m:ctrlPr>
                        </m:sSupPr>
                        <m:e>
                          <m:d>
                            <m:dPr>
                              <m:ctrlPr>
                                <a:rPr lang="es-MX" sz="2400" i="1">
                                  <a:latin typeface="Cambria Math" panose="02040503050406030204" pitchFamily="18" charset="0"/>
                                </a:rPr>
                              </m:ctrlPr>
                            </m:dPr>
                            <m:e>
                              <m:r>
                                <a:rPr lang="es-MX" sz="2400" i="1">
                                  <a:latin typeface="Cambria Math" panose="02040503050406030204" pitchFamily="18" charset="0"/>
                                </a:rPr>
                                <m:t>1−</m:t>
                              </m:r>
                              <m:f>
                                <m:fPr>
                                  <m:ctrlPr>
                                    <a:rPr lang="es-MX" sz="2400" i="1">
                                      <a:latin typeface="Cambria Math" panose="02040503050406030204" pitchFamily="18" charset="0"/>
                                    </a:rPr>
                                  </m:ctrlPr>
                                </m:fPr>
                                <m:num>
                                  <m:sSub>
                                    <m:sSubPr>
                                      <m:ctrlPr>
                                        <a:rPr lang="es-MX" sz="2400" i="1" smtClean="0">
                                          <a:latin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𝜔</m:t>
                                      </m:r>
                                    </m:e>
                                    <m:sub>
                                      <m:r>
                                        <a:rPr lang="es-ES" sz="2400" b="0" i="1" smtClean="0">
                                          <a:latin typeface="Cambria Math" panose="02040503050406030204" pitchFamily="18" charset="0"/>
                                        </a:rPr>
                                        <m:t>0</m:t>
                                      </m:r>
                                    </m:sub>
                                  </m:sSub>
                                </m:num>
                                <m:den>
                                  <m:r>
                                    <a:rPr lang="es-MX" sz="2400" i="1">
                                      <a:latin typeface="Cambria Math" panose="02040503050406030204" pitchFamily="18" charset="0"/>
                                      <a:ea typeface="Cambria Math" panose="02040503050406030204" pitchFamily="18" charset="0"/>
                                    </a:rPr>
                                    <m:t>𝜇</m:t>
                                  </m:r>
                                  <m:sSub>
                                    <m:sSubPr>
                                      <m:ctrlPr>
                                        <a:rPr lang="es-MX" sz="2400" i="1">
                                          <a:latin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𝜔</m:t>
                                      </m:r>
                                    </m:e>
                                    <m:sub>
                                      <m:r>
                                        <a:rPr lang="es-ES" sz="2400" i="1">
                                          <a:latin typeface="Cambria Math" panose="02040503050406030204" pitchFamily="18" charset="0"/>
                                        </a:rPr>
                                        <m:t>0</m:t>
                                      </m:r>
                                    </m:sub>
                                  </m:sSub>
                                </m:den>
                              </m:f>
                              <m:r>
                                <a:rPr lang="es-MX" sz="2400" i="1">
                                  <a:latin typeface="Cambria Math" panose="02040503050406030204" pitchFamily="18" charset="0"/>
                                </a:rPr>
                                <m:t> </m:t>
                              </m:r>
                            </m:e>
                          </m:d>
                        </m:e>
                        <m:sup>
                          <m:r>
                            <a:rPr lang="es-MX" sz="2400" i="1">
                              <a:latin typeface="Cambria Math" panose="02040503050406030204" pitchFamily="18" charset="0"/>
                            </a:rPr>
                            <m:t>2</m:t>
                          </m:r>
                        </m:sup>
                      </m:sSup>
                      <m:r>
                        <a:rPr lang="es-MX" sz="2400" i="1">
                          <a:latin typeface="Cambria Math" panose="02040503050406030204" pitchFamily="18" charset="0"/>
                        </a:rPr>
                        <m:t>=</m:t>
                      </m:r>
                      <m:sSup>
                        <m:sSupPr>
                          <m:ctrlPr>
                            <a:rPr lang="es-MX" sz="2400" i="1">
                              <a:latin typeface="Cambria Math" panose="02040503050406030204" pitchFamily="18" charset="0"/>
                            </a:rPr>
                          </m:ctrlPr>
                        </m:sSupPr>
                        <m:e>
                          <m:d>
                            <m:dPr>
                              <m:ctrlPr>
                                <a:rPr lang="es-MX" sz="2400" i="1">
                                  <a:latin typeface="Cambria Math" panose="02040503050406030204" pitchFamily="18" charset="0"/>
                                </a:rPr>
                              </m:ctrlPr>
                            </m:dPr>
                            <m:e>
                              <m:r>
                                <a:rPr lang="es-MX" sz="2400" i="1">
                                  <a:latin typeface="Cambria Math" panose="02040503050406030204" pitchFamily="18" charset="0"/>
                                </a:rPr>
                                <m:t>1−</m:t>
                              </m:r>
                              <m:f>
                                <m:fPr>
                                  <m:ctrlPr>
                                    <a:rPr lang="es-MX" sz="2400" i="1">
                                      <a:latin typeface="Cambria Math" panose="02040503050406030204" pitchFamily="18" charset="0"/>
                                    </a:rPr>
                                  </m:ctrlPr>
                                </m:fPr>
                                <m:num>
                                  <m:r>
                                    <a:rPr lang="es-MX" sz="2400" i="1">
                                      <a:latin typeface="Cambria Math" panose="02040503050406030204" pitchFamily="18" charset="0"/>
                                    </a:rPr>
                                    <m:t>1</m:t>
                                  </m:r>
                                </m:num>
                                <m:den>
                                  <m:r>
                                    <a:rPr lang="es-MX" sz="2400" i="1">
                                      <a:latin typeface="Cambria Math" panose="02040503050406030204" pitchFamily="18" charset="0"/>
                                      <a:ea typeface="Cambria Math" panose="02040503050406030204" pitchFamily="18" charset="0"/>
                                    </a:rPr>
                                    <m:t>𝜇</m:t>
                                  </m:r>
                                </m:den>
                              </m:f>
                              <m:r>
                                <a:rPr lang="es-MX" sz="2400" i="1">
                                  <a:latin typeface="Cambria Math" panose="02040503050406030204" pitchFamily="18" charset="0"/>
                                </a:rPr>
                                <m:t> </m:t>
                              </m:r>
                            </m:e>
                          </m:d>
                        </m:e>
                        <m:sup>
                          <m:r>
                            <a:rPr lang="es-MX" sz="2400" i="1">
                              <a:latin typeface="Cambria Math" panose="02040503050406030204" pitchFamily="18" charset="0"/>
                            </a:rPr>
                            <m:t>2</m:t>
                          </m:r>
                        </m:sup>
                      </m:sSup>
                      <m:r>
                        <a:rPr lang="es-ES" sz="2400" b="0" i="1" smtClean="0">
                          <a:latin typeface="Cambria Math" panose="02040503050406030204" pitchFamily="18" charset="0"/>
                        </a:rPr>
                        <m:t>=</m:t>
                      </m:r>
                      <m:sSup>
                        <m:sSupPr>
                          <m:ctrlPr>
                            <a:rPr lang="es-MX" sz="2400" i="1">
                              <a:latin typeface="Cambria Math" panose="02040503050406030204" pitchFamily="18" charset="0"/>
                            </a:rPr>
                          </m:ctrlPr>
                        </m:sSupPr>
                        <m:e>
                          <m:d>
                            <m:dPr>
                              <m:ctrlPr>
                                <a:rPr lang="es-MX" sz="2400" i="1">
                                  <a:latin typeface="Cambria Math" panose="02040503050406030204" pitchFamily="18" charset="0"/>
                                </a:rPr>
                              </m:ctrlPr>
                            </m:dPr>
                            <m:e>
                              <m:r>
                                <a:rPr lang="es-MX" sz="2400" i="1">
                                  <a:latin typeface="Cambria Math" panose="02040503050406030204" pitchFamily="18" charset="0"/>
                                </a:rPr>
                                <m:t>1−</m:t>
                              </m:r>
                              <m:f>
                                <m:fPr>
                                  <m:ctrlPr>
                                    <a:rPr lang="es-MX" sz="2400" i="1">
                                      <a:latin typeface="Cambria Math" panose="02040503050406030204" pitchFamily="18" charset="0"/>
                                    </a:rPr>
                                  </m:ctrlPr>
                                </m:fPr>
                                <m:num>
                                  <m:r>
                                    <a:rPr lang="es-MX" sz="2400" i="1">
                                      <a:latin typeface="Cambria Math" panose="02040503050406030204" pitchFamily="18" charset="0"/>
                                    </a:rPr>
                                    <m:t>1</m:t>
                                  </m:r>
                                </m:num>
                                <m:den>
                                  <m:r>
                                    <a:rPr lang="es-ES" sz="2400" b="0" i="1" smtClean="0">
                                      <a:latin typeface="Cambria Math" panose="02040503050406030204" pitchFamily="18" charset="0"/>
                                    </a:rPr>
                                    <m:t>0,5</m:t>
                                  </m:r>
                                </m:den>
                              </m:f>
                              <m:r>
                                <a:rPr lang="es-MX" sz="2400" i="1">
                                  <a:latin typeface="Cambria Math" panose="02040503050406030204" pitchFamily="18" charset="0"/>
                                </a:rPr>
                                <m:t> </m:t>
                              </m:r>
                            </m:e>
                          </m:d>
                        </m:e>
                        <m:sup>
                          <m:r>
                            <a:rPr lang="es-MX" sz="2400" i="1">
                              <a:latin typeface="Cambria Math" panose="02040503050406030204" pitchFamily="18" charset="0"/>
                            </a:rPr>
                            <m:t>2</m:t>
                          </m:r>
                        </m:sup>
                      </m:sSup>
                      <m:r>
                        <a:rPr lang="es-ES" sz="2400" b="0" i="1" smtClean="0">
                          <a:latin typeface="Cambria Math" panose="02040503050406030204" pitchFamily="18" charset="0"/>
                        </a:rPr>
                        <m:t>=1</m:t>
                      </m:r>
                    </m:oMath>
                  </m:oMathPara>
                </a14:m>
                <a:endParaRPr lang="es-CL" sz="2400" dirty="0"/>
              </a:p>
            </p:txBody>
          </p:sp>
        </mc:Choice>
        <mc:Fallback xmlns="">
          <p:sp>
            <p:nvSpPr>
              <p:cNvPr id="13" name="CuadroTexto 12">
                <a:extLst>
                  <a:ext uri="{FF2B5EF4-FFF2-40B4-BE49-F238E27FC236}">
                    <a16:creationId xmlns:a16="http://schemas.microsoft.com/office/drawing/2014/main" id="{9B8C026F-04E2-C39D-31D5-9ABE4F984C30}"/>
                  </a:ext>
                </a:extLst>
              </p:cNvPr>
              <p:cNvSpPr txBox="1">
                <a:spLocks noRot="1" noChangeAspect="1" noMove="1" noResize="1" noEditPoints="1" noAdjustHandles="1" noChangeArrowheads="1" noChangeShapeType="1" noTextEdit="1"/>
              </p:cNvSpPr>
              <p:nvPr/>
            </p:nvSpPr>
            <p:spPr>
              <a:xfrm>
                <a:off x="3416433" y="3259395"/>
                <a:ext cx="7039004" cy="995144"/>
              </a:xfrm>
              <a:prstGeom prst="rect">
                <a:avLst/>
              </a:prstGeom>
              <a:blipFill>
                <a:blip r:embed="rId6"/>
                <a:stretch>
                  <a:fillRect/>
                </a:stretch>
              </a:blipFill>
            </p:spPr>
            <p:txBody>
              <a:bodyPr/>
              <a:lstStyle/>
              <a:p>
                <a:r>
                  <a:rPr lang="es-AR">
                    <a:noFill/>
                  </a:rPr>
                  <a:t> </a:t>
                </a:r>
              </a:p>
            </p:txBody>
          </p:sp>
        </mc:Fallback>
      </mc:AlternateContent>
      <p:sp>
        <p:nvSpPr>
          <p:cNvPr id="15" name="CuadroTexto 14">
            <a:extLst>
              <a:ext uri="{FF2B5EF4-FFF2-40B4-BE49-F238E27FC236}">
                <a16:creationId xmlns:a16="http://schemas.microsoft.com/office/drawing/2014/main" id="{E239591C-C8EA-BDDA-C0EB-48A7E271A651}"/>
              </a:ext>
            </a:extLst>
          </p:cNvPr>
          <p:cNvSpPr txBox="1"/>
          <p:nvPr/>
        </p:nvSpPr>
        <p:spPr>
          <a:xfrm>
            <a:off x="2999656" y="4304053"/>
            <a:ext cx="8712968" cy="430887"/>
          </a:xfrm>
          <a:prstGeom prst="rect">
            <a:avLst/>
          </a:prstGeom>
          <a:noFill/>
        </p:spPr>
        <p:txBody>
          <a:bodyPr wrap="square">
            <a:spAutoFit/>
          </a:bodyPr>
          <a:lstStyle/>
          <a:p>
            <a:r>
              <a:rPr lang="es-ES" sz="2200" dirty="0">
                <a:latin typeface="+mj-lt"/>
              </a:rPr>
              <a:t>L</a:t>
            </a:r>
            <a:r>
              <a:rPr lang="es-ES" sz="2200" b="0" i="0" u="none" strike="noStrike" baseline="0" dirty="0">
                <a:latin typeface="+mj-lt"/>
              </a:rPr>
              <a:t>a pérdida de carga, en un tubo entrante equivale a una altura de velocidad</a:t>
            </a:r>
            <a:endParaRPr lang="es-AR" sz="2200" dirty="0">
              <a:latin typeface="+mj-lt"/>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179E62E6-645C-AD73-0E64-3A5C4C31F23B}"/>
                  </a:ext>
                </a:extLst>
              </p:cNvPr>
              <p:cNvSpPr txBox="1"/>
              <p:nvPr/>
            </p:nvSpPr>
            <p:spPr>
              <a:xfrm>
                <a:off x="2829784" y="4734940"/>
                <a:ext cx="6264696" cy="8704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L" sz="2200" i="1" smtClean="0">
                          <a:latin typeface="Cambria Math" panose="02040503050406030204" pitchFamily="18" charset="0"/>
                          <a:ea typeface="Cambria Math" panose="02040503050406030204" pitchFamily="18" charset="0"/>
                        </a:rPr>
                        <m:t>𝜑</m:t>
                      </m:r>
                      <m:r>
                        <a:rPr lang="es-CL" sz="2200" i="1">
                          <a:latin typeface="Cambria Math" panose="02040503050406030204" pitchFamily="18" charset="0"/>
                        </a:rPr>
                        <m:t>=</m:t>
                      </m:r>
                      <m:f>
                        <m:fPr>
                          <m:ctrlPr>
                            <a:rPr lang="es-CL" sz="2200" i="1">
                              <a:latin typeface="Cambria Math" panose="02040503050406030204" pitchFamily="18" charset="0"/>
                            </a:rPr>
                          </m:ctrlPr>
                        </m:fPr>
                        <m:num>
                          <m:r>
                            <a:rPr lang="es-CL" sz="2200" i="1">
                              <a:latin typeface="Cambria Math" panose="02040503050406030204" pitchFamily="18" charset="0"/>
                            </a:rPr>
                            <m:t>1</m:t>
                          </m:r>
                        </m:num>
                        <m:den>
                          <m:rad>
                            <m:radPr>
                              <m:degHide m:val="on"/>
                              <m:ctrlPr>
                                <a:rPr lang="es-CL" sz="2200" i="1">
                                  <a:latin typeface="Cambria Math" panose="02040503050406030204" pitchFamily="18" charset="0"/>
                                </a:rPr>
                              </m:ctrlPr>
                            </m:radPr>
                            <m:deg/>
                            <m:e>
                              <m:d>
                                <m:dPr>
                                  <m:ctrlPr>
                                    <a:rPr lang="es-CL" sz="2200" i="1">
                                      <a:latin typeface="Cambria Math" panose="02040503050406030204" pitchFamily="18" charset="0"/>
                                    </a:rPr>
                                  </m:ctrlPr>
                                </m:dPr>
                                <m:e>
                                  <m:r>
                                    <a:rPr lang="es-CL" sz="2200" i="1">
                                      <a:latin typeface="Cambria Math" panose="02040503050406030204" pitchFamily="18" charset="0"/>
                                    </a:rPr>
                                    <m:t>1+</m:t>
                                  </m:r>
                                  <m:nary>
                                    <m:naryPr>
                                      <m:chr m:val="∑"/>
                                      <m:subHide m:val="on"/>
                                      <m:supHide m:val="on"/>
                                      <m:ctrlPr>
                                        <a:rPr lang="es-CL" sz="2200" i="1">
                                          <a:latin typeface="Cambria Math" panose="02040503050406030204" pitchFamily="18" charset="0"/>
                                        </a:rPr>
                                      </m:ctrlPr>
                                    </m:naryPr>
                                    <m:sub/>
                                    <m:sup/>
                                    <m:e>
                                      <m:r>
                                        <m:rPr>
                                          <m:sty m:val="p"/>
                                        </m:rPr>
                                        <a:rPr lang="el-GR" sz="2200" i="1">
                                          <a:latin typeface="Cambria Math" panose="02040503050406030204" pitchFamily="18" charset="0"/>
                                          <a:ea typeface="Cambria Math" panose="02040503050406030204" pitchFamily="18" charset="0"/>
                                        </a:rPr>
                                        <m:t>λ</m:t>
                                      </m:r>
                                    </m:e>
                                  </m:nary>
                                </m:e>
                              </m:d>
                            </m:e>
                          </m:rad>
                        </m:den>
                      </m:f>
                      <m:r>
                        <a:rPr lang="es-ES" sz="2200" b="0" i="1" smtClean="0">
                          <a:latin typeface="Cambria Math" panose="02040503050406030204" pitchFamily="18" charset="0"/>
                          <a:ea typeface="Cambria Math" panose="02040503050406030204" pitchFamily="18" charset="0"/>
                        </a:rPr>
                        <m:t>=</m:t>
                      </m:r>
                      <m:f>
                        <m:fPr>
                          <m:ctrlPr>
                            <a:rPr lang="es-CL" sz="2200" i="1">
                              <a:latin typeface="Cambria Math" panose="02040503050406030204" pitchFamily="18" charset="0"/>
                            </a:rPr>
                          </m:ctrlPr>
                        </m:fPr>
                        <m:num>
                          <m:r>
                            <a:rPr lang="es-CL" sz="2200" i="1">
                              <a:latin typeface="Cambria Math" panose="02040503050406030204" pitchFamily="18" charset="0"/>
                            </a:rPr>
                            <m:t>1</m:t>
                          </m:r>
                        </m:num>
                        <m:den>
                          <m:rad>
                            <m:radPr>
                              <m:degHide m:val="on"/>
                              <m:ctrlPr>
                                <a:rPr lang="es-CL" sz="2200" i="1">
                                  <a:latin typeface="Cambria Math" panose="02040503050406030204" pitchFamily="18" charset="0"/>
                                </a:rPr>
                              </m:ctrlPr>
                            </m:radPr>
                            <m:deg/>
                            <m:e>
                              <m:d>
                                <m:dPr>
                                  <m:ctrlPr>
                                    <a:rPr lang="es-CL" sz="2200" i="1">
                                      <a:latin typeface="Cambria Math" panose="02040503050406030204" pitchFamily="18" charset="0"/>
                                    </a:rPr>
                                  </m:ctrlPr>
                                </m:dPr>
                                <m:e>
                                  <m:r>
                                    <a:rPr lang="es-CL" sz="2200" i="1">
                                      <a:latin typeface="Cambria Math" panose="02040503050406030204" pitchFamily="18" charset="0"/>
                                    </a:rPr>
                                    <m:t>1+</m:t>
                                  </m:r>
                                  <m:r>
                                    <a:rPr lang="es-ES" sz="2200" b="0" i="1" smtClean="0">
                                      <a:latin typeface="Cambria Math" panose="02040503050406030204" pitchFamily="18" charset="0"/>
                                    </a:rPr>
                                    <m:t>1</m:t>
                                  </m:r>
                                </m:e>
                              </m:d>
                            </m:e>
                          </m:rad>
                        </m:den>
                      </m:f>
                      <m:r>
                        <a:rPr lang="es-ES" sz="2200" b="0" i="1" smtClean="0">
                          <a:latin typeface="Cambria Math" panose="02040503050406030204" pitchFamily="18" charset="0"/>
                          <a:ea typeface="Cambria Math" panose="02040503050406030204" pitchFamily="18" charset="0"/>
                        </a:rPr>
                        <m:t>=0,707</m:t>
                      </m:r>
                    </m:oMath>
                  </m:oMathPara>
                </a14:m>
                <a:endParaRPr lang="es-CL" sz="2200" dirty="0"/>
              </a:p>
            </p:txBody>
          </p:sp>
        </mc:Choice>
        <mc:Fallback xmlns="">
          <p:sp>
            <p:nvSpPr>
              <p:cNvPr id="16" name="CuadroTexto 15">
                <a:extLst>
                  <a:ext uri="{FF2B5EF4-FFF2-40B4-BE49-F238E27FC236}">
                    <a16:creationId xmlns:a16="http://schemas.microsoft.com/office/drawing/2014/main" id="{179E62E6-645C-AD73-0E64-3A5C4C31F23B}"/>
                  </a:ext>
                </a:extLst>
              </p:cNvPr>
              <p:cNvSpPr txBox="1">
                <a:spLocks noRot="1" noChangeAspect="1" noMove="1" noResize="1" noEditPoints="1" noAdjustHandles="1" noChangeArrowheads="1" noChangeShapeType="1" noTextEdit="1"/>
              </p:cNvSpPr>
              <p:nvPr/>
            </p:nvSpPr>
            <p:spPr>
              <a:xfrm>
                <a:off x="2829784" y="4734940"/>
                <a:ext cx="6264696" cy="870495"/>
              </a:xfrm>
              <a:prstGeom prst="rect">
                <a:avLst/>
              </a:prstGeom>
              <a:blipFill>
                <a:blip r:embed="rId7"/>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9192C8AC-4580-EF4D-5BB4-21D20A1D4621}"/>
                  </a:ext>
                </a:extLst>
              </p:cNvPr>
              <p:cNvSpPr txBox="1"/>
              <p:nvPr/>
            </p:nvSpPr>
            <p:spPr>
              <a:xfrm>
                <a:off x="312236" y="5683374"/>
                <a:ext cx="5035096"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200" b="0" i="1" smtClean="0">
                          <a:latin typeface="Cambria Math" panose="02040503050406030204" pitchFamily="18" charset="0"/>
                        </a:rPr>
                        <m:t>𝑚</m:t>
                      </m:r>
                      <m:r>
                        <a:rPr lang="es-ES" sz="2200" b="0" i="1" smtClean="0">
                          <a:latin typeface="Cambria Math" panose="02040503050406030204" pitchFamily="18" charset="0"/>
                        </a:rPr>
                        <m:t>=</m:t>
                      </m:r>
                      <m:sSub>
                        <m:sSubPr>
                          <m:ctrlPr>
                            <a:rPr lang="es-AR" sz="2200" i="1">
                              <a:latin typeface="Cambria Math" panose="02040503050406030204" pitchFamily="18" charset="0"/>
                              <a:ea typeface="Cambria Math" panose="02040503050406030204" pitchFamily="18" charset="0"/>
                            </a:rPr>
                          </m:ctrlPr>
                        </m:sSubPr>
                        <m:e>
                          <m:r>
                            <a:rPr lang="es-AR" sz="2200" i="1">
                              <a:latin typeface="Cambria Math" panose="02040503050406030204" pitchFamily="18" charset="0"/>
                              <a:ea typeface="Cambria Math" panose="02040503050406030204" pitchFamily="18" charset="0"/>
                            </a:rPr>
                            <m:t>𝜇</m:t>
                          </m:r>
                        </m:e>
                        <m:sub>
                          <m:r>
                            <a:rPr lang="es-ES" sz="2200" i="1">
                              <a:latin typeface="Cambria Math" panose="02040503050406030204" pitchFamily="18" charset="0"/>
                              <a:ea typeface="Cambria Math" panose="02040503050406030204" pitchFamily="18" charset="0"/>
                            </a:rPr>
                            <m:t>𝑠</m:t>
                          </m:r>
                          <m:r>
                            <a:rPr lang="es-ES" sz="2200" b="0" i="1" smtClean="0">
                              <a:latin typeface="Cambria Math" panose="02040503050406030204" pitchFamily="18" charset="0"/>
                              <a:ea typeface="Cambria Math" panose="02040503050406030204" pitchFamily="18" charset="0"/>
                            </a:rPr>
                            <m:t>  </m:t>
                          </m:r>
                        </m:sub>
                      </m:sSub>
                      <m:r>
                        <a:rPr lang="es-CL" sz="2200" i="1">
                          <a:latin typeface="Cambria Math" panose="02040503050406030204" pitchFamily="18" charset="0"/>
                          <a:ea typeface="Cambria Math" panose="02040503050406030204" pitchFamily="18" charset="0"/>
                        </a:rPr>
                        <m:t>𝜑</m:t>
                      </m:r>
                      <m:r>
                        <a:rPr lang="es-ES" sz="2200" b="0" i="0" smtClean="0">
                          <a:latin typeface="Cambria Math" panose="02040503050406030204" pitchFamily="18" charset="0"/>
                          <a:ea typeface="Cambria Math" panose="02040503050406030204" pitchFamily="18" charset="0"/>
                        </a:rPr>
                        <m:t>=0,70 </m:t>
                      </m:r>
                      <m:r>
                        <a:rPr lang="es-ES" sz="2200" b="0" i="1" smtClean="0">
                          <a:latin typeface="Cambria Math" panose="02040503050406030204" pitchFamily="18" charset="0"/>
                          <a:ea typeface="Cambria Math" panose="02040503050406030204" pitchFamily="18" charset="0"/>
                        </a:rPr>
                        <m:t>×0,707=0,495 ≅0,5</m:t>
                      </m:r>
                    </m:oMath>
                  </m:oMathPara>
                </a14:m>
                <a:endParaRPr lang="es-AR" sz="2200" dirty="0"/>
              </a:p>
            </p:txBody>
          </p:sp>
        </mc:Choice>
        <mc:Fallback xmlns="">
          <p:sp>
            <p:nvSpPr>
              <p:cNvPr id="19" name="CuadroTexto 18">
                <a:extLst>
                  <a:ext uri="{FF2B5EF4-FFF2-40B4-BE49-F238E27FC236}">
                    <a16:creationId xmlns:a16="http://schemas.microsoft.com/office/drawing/2014/main" id="{9192C8AC-4580-EF4D-5BB4-21D20A1D4621}"/>
                  </a:ext>
                </a:extLst>
              </p:cNvPr>
              <p:cNvSpPr txBox="1">
                <a:spLocks noRot="1" noChangeAspect="1" noMove="1" noResize="1" noEditPoints="1" noAdjustHandles="1" noChangeArrowheads="1" noChangeShapeType="1" noTextEdit="1"/>
              </p:cNvSpPr>
              <p:nvPr/>
            </p:nvSpPr>
            <p:spPr>
              <a:xfrm>
                <a:off x="312236" y="5683374"/>
                <a:ext cx="5035096" cy="338554"/>
              </a:xfrm>
              <a:prstGeom prst="rect">
                <a:avLst/>
              </a:prstGeom>
              <a:blipFill>
                <a:blip r:embed="rId8"/>
                <a:stretch>
                  <a:fillRect l="-242" r="-847" b="-25000"/>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7952E548-7450-DEEE-9E64-7D0821D2927F}"/>
                  </a:ext>
                </a:extLst>
              </p:cNvPr>
              <p:cNvSpPr txBox="1"/>
              <p:nvPr/>
            </p:nvSpPr>
            <p:spPr>
              <a:xfrm>
                <a:off x="8245136" y="5616986"/>
                <a:ext cx="2486643" cy="4286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300" b="0" i="1" smtClean="0">
                          <a:latin typeface="Cambria Math" panose="02040503050406030204" pitchFamily="18" charset="0"/>
                        </a:rPr>
                        <m:t>𝑄</m:t>
                      </m:r>
                      <m:r>
                        <a:rPr lang="es-ES" sz="2300" b="0" i="1" smtClean="0">
                          <a:latin typeface="Cambria Math" panose="02040503050406030204" pitchFamily="18" charset="0"/>
                        </a:rPr>
                        <m:t>=0,5 </m:t>
                      </m:r>
                      <m:sSub>
                        <m:sSubPr>
                          <m:ctrlPr>
                            <a:rPr lang="es-ES" sz="2300" b="0" i="1" smtClean="0">
                              <a:latin typeface="Cambria Math" panose="02040503050406030204" pitchFamily="18" charset="0"/>
                            </a:rPr>
                          </m:ctrlPr>
                        </m:sSubPr>
                        <m:e>
                          <m:r>
                            <a:rPr lang="es-ES" sz="2300" b="0" i="1" smtClean="0">
                              <a:latin typeface="Cambria Math" panose="02040503050406030204" pitchFamily="18" charset="0"/>
                              <a:ea typeface="Cambria Math" panose="02040503050406030204" pitchFamily="18" charset="0"/>
                            </a:rPr>
                            <m:t>𝜔</m:t>
                          </m:r>
                        </m:e>
                        <m:sub>
                          <m:r>
                            <a:rPr lang="es-ES" sz="2300" b="0" i="1" smtClean="0">
                              <a:latin typeface="Cambria Math" panose="02040503050406030204" pitchFamily="18" charset="0"/>
                            </a:rPr>
                            <m:t>0</m:t>
                          </m:r>
                        </m:sub>
                      </m:sSub>
                      <m:r>
                        <a:rPr lang="es-ES" sz="2300" b="0" i="1" smtClean="0">
                          <a:latin typeface="Cambria Math" panose="02040503050406030204" pitchFamily="18" charset="0"/>
                        </a:rPr>
                        <m:t> </m:t>
                      </m:r>
                      <m:rad>
                        <m:radPr>
                          <m:degHide m:val="on"/>
                          <m:ctrlPr>
                            <a:rPr lang="es-ES" sz="2300" b="0" i="1" smtClean="0">
                              <a:latin typeface="Cambria Math" panose="02040503050406030204" pitchFamily="18" charset="0"/>
                            </a:rPr>
                          </m:ctrlPr>
                        </m:radPr>
                        <m:deg/>
                        <m:e>
                          <m:r>
                            <a:rPr lang="es-ES" sz="2300" b="0" i="1" smtClean="0">
                              <a:latin typeface="Cambria Math" panose="02040503050406030204" pitchFamily="18" charset="0"/>
                            </a:rPr>
                            <m:t>2 </m:t>
                          </m:r>
                          <m:r>
                            <a:rPr lang="es-ES" sz="2300" b="0" i="1" smtClean="0">
                              <a:latin typeface="Cambria Math" panose="02040503050406030204" pitchFamily="18" charset="0"/>
                            </a:rPr>
                            <m:t>𝑔</m:t>
                          </m:r>
                          <m:r>
                            <a:rPr lang="es-ES" sz="2300" b="0" i="1" smtClean="0">
                              <a:latin typeface="Cambria Math" panose="02040503050406030204" pitchFamily="18" charset="0"/>
                            </a:rPr>
                            <m:t> </m:t>
                          </m:r>
                          <m:r>
                            <a:rPr lang="es-ES" sz="2300" b="0" i="1" smtClean="0">
                              <a:latin typeface="Cambria Math" panose="02040503050406030204" pitchFamily="18" charset="0"/>
                            </a:rPr>
                            <m:t>h</m:t>
                          </m:r>
                        </m:e>
                      </m:rad>
                    </m:oMath>
                  </m:oMathPara>
                </a14:m>
                <a:endParaRPr lang="es-AR" dirty="0"/>
              </a:p>
            </p:txBody>
          </p:sp>
        </mc:Choice>
        <mc:Fallback xmlns="">
          <p:sp>
            <p:nvSpPr>
              <p:cNvPr id="20" name="CuadroTexto 19">
                <a:extLst>
                  <a:ext uri="{FF2B5EF4-FFF2-40B4-BE49-F238E27FC236}">
                    <a16:creationId xmlns:a16="http://schemas.microsoft.com/office/drawing/2014/main" id="{7952E548-7450-DEEE-9E64-7D0821D2927F}"/>
                  </a:ext>
                </a:extLst>
              </p:cNvPr>
              <p:cNvSpPr txBox="1">
                <a:spLocks noRot="1" noChangeAspect="1" noMove="1" noResize="1" noEditPoints="1" noAdjustHandles="1" noChangeArrowheads="1" noChangeShapeType="1" noTextEdit="1"/>
              </p:cNvSpPr>
              <p:nvPr/>
            </p:nvSpPr>
            <p:spPr>
              <a:xfrm>
                <a:off x="8245136" y="5616986"/>
                <a:ext cx="2486643" cy="428643"/>
              </a:xfrm>
              <a:prstGeom prst="rect">
                <a:avLst/>
              </a:prstGeom>
              <a:blipFill>
                <a:blip r:embed="rId9"/>
                <a:stretch>
                  <a:fillRect/>
                </a:stretch>
              </a:blipFill>
            </p:spPr>
            <p:txBody>
              <a:bodyPr/>
              <a:lstStyle/>
              <a:p>
                <a:r>
                  <a:rPr lang="es-AR">
                    <a:noFill/>
                  </a:rPr>
                  <a:t> </a:t>
                </a:r>
              </a:p>
            </p:txBody>
          </p:sp>
        </mc:Fallback>
      </mc:AlternateContent>
      <p:sp>
        <p:nvSpPr>
          <p:cNvPr id="22" name="CuadroTexto 21">
            <a:extLst>
              <a:ext uri="{FF2B5EF4-FFF2-40B4-BE49-F238E27FC236}">
                <a16:creationId xmlns:a16="http://schemas.microsoft.com/office/drawing/2014/main" id="{89CB88CE-DF7B-B77E-6578-685560FE6C4D}"/>
              </a:ext>
            </a:extLst>
          </p:cNvPr>
          <p:cNvSpPr txBox="1"/>
          <p:nvPr/>
        </p:nvSpPr>
        <p:spPr>
          <a:xfrm>
            <a:off x="440047" y="6197493"/>
            <a:ext cx="11089232" cy="430887"/>
          </a:xfrm>
          <a:prstGeom prst="rect">
            <a:avLst/>
          </a:prstGeom>
          <a:noFill/>
        </p:spPr>
        <p:txBody>
          <a:bodyPr wrap="square">
            <a:spAutoFit/>
          </a:bodyPr>
          <a:lstStyle/>
          <a:p>
            <a:pPr algn="l"/>
            <a:r>
              <a:rPr lang="es-ES" sz="2200" b="0" i="0" u="none" strike="noStrike" baseline="0" dirty="0">
                <a:latin typeface="+mj-lt"/>
              </a:rPr>
              <a:t>h se mide desde el baricentro del orificio hasta la altura de aguas arriba del tubo entrante.</a:t>
            </a:r>
            <a:endParaRPr lang="es-AR" sz="2200" dirty="0">
              <a:latin typeface="+mj-lt"/>
            </a:endParaRPr>
          </a:p>
        </p:txBody>
      </p:sp>
    </p:spTree>
    <p:extLst>
      <p:ext uri="{BB962C8B-B14F-4D97-AF65-F5344CB8AC3E}">
        <p14:creationId xmlns:p14="http://schemas.microsoft.com/office/powerpoint/2010/main" val="188844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P spid="13" grpId="0"/>
      <p:bldP spid="15" grpId="0"/>
      <p:bldP spid="16" grpId="0"/>
      <p:bldP spid="19" grpId="0"/>
      <p:bldP spid="20" grpId="0"/>
      <p:bldP spid="2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6796</TotalTime>
  <Words>3734</Words>
  <Application>Microsoft Office PowerPoint</Application>
  <PresentationFormat>Panorámica</PresentationFormat>
  <Paragraphs>434</Paragraphs>
  <Slides>41</Slides>
  <Notes>4</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41</vt:i4>
      </vt:variant>
    </vt:vector>
  </HeadingPairs>
  <TitlesOfParts>
    <vt:vector size="52" baseType="lpstr">
      <vt:lpstr>Arial</vt:lpstr>
      <vt:lpstr>Calibri</vt:lpstr>
      <vt:lpstr>Cambria Math</vt:lpstr>
      <vt:lpstr>CIDFont+F1</vt:lpstr>
      <vt:lpstr>Dreaming Outloud Script Pro</vt:lpstr>
      <vt:lpstr>Symbol</vt:lpstr>
      <vt:lpstr>Times New Roman</vt:lpstr>
      <vt:lpstr>Wingdings</vt:lpstr>
      <vt:lpstr>Tema de Office</vt:lpstr>
      <vt:lpstr>Tema de Office</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SARA RODRIGUEZ</cp:lastModifiedBy>
  <cp:revision>217</cp:revision>
  <dcterms:created xsi:type="dcterms:W3CDTF">2021-05-18T21:59:24Z</dcterms:created>
  <dcterms:modified xsi:type="dcterms:W3CDTF">2024-04-19T22:30:05Z</dcterms:modified>
</cp:coreProperties>
</file>