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58" r:id="rId10"/>
    <p:sldId id="265" r:id="rId11"/>
    <p:sldId id="266" r:id="rId12"/>
    <p:sldId id="267" r:id="rId13"/>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4660"/>
  </p:normalViewPr>
  <p:slideViewPr>
    <p:cSldViewPr>
      <p:cViewPr>
        <p:scale>
          <a:sx n="66" d="100"/>
          <a:sy n="66" d="100"/>
        </p:scale>
        <p:origin x="-1416"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F662A72-4A92-404D-8195-8F6D3AB93F1F}" type="datetimeFigureOut">
              <a:rPr lang="es-AR" smtClean="0"/>
              <a:t>12/5/2020</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61ED6FD-57AC-46E7-9DAD-D1253EFDF9A8}" type="slidenum">
              <a:rPr lang="es-AR" smtClean="0"/>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F662A72-4A92-404D-8195-8F6D3AB93F1F}" type="datetimeFigureOut">
              <a:rPr lang="es-AR" smtClean="0"/>
              <a:t>12/5/2020</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61ED6FD-57AC-46E7-9DAD-D1253EFDF9A8}"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F662A72-4A92-404D-8195-8F6D3AB93F1F}" type="datetimeFigureOut">
              <a:rPr lang="es-AR" smtClean="0"/>
              <a:t>12/5/2020</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61ED6FD-57AC-46E7-9DAD-D1253EFDF9A8}"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F662A72-4A92-404D-8195-8F6D3AB93F1F}" type="datetimeFigureOut">
              <a:rPr lang="es-AR" smtClean="0"/>
              <a:t>12/5/2020</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61ED6FD-57AC-46E7-9DAD-D1253EFDF9A8}"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F662A72-4A92-404D-8195-8F6D3AB93F1F}" type="datetimeFigureOut">
              <a:rPr lang="es-AR" smtClean="0"/>
              <a:t>12/5/2020</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E61ED6FD-57AC-46E7-9DAD-D1253EFDF9A8}" type="slidenum">
              <a:rPr lang="es-AR" smtClean="0"/>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F662A72-4A92-404D-8195-8F6D3AB93F1F}" type="datetimeFigureOut">
              <a:rPr lang="es-AR" smtClean="0"/>
              <a:t>12/5/2020</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E61ED6FD-57AC-46E7-9DAD-D1253EFDF9A8}" type="slidenum">
              <a:rPr lang="es-AR" smtClean="0"/>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3F662A72-4A92-404D-8195-8F6D3AB93F1F}" type="datetimeFigureOut">
              <a:rPr lang="es-AR" smtClean="0"/>
              <a:t>12/5/2020</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E61ED6FD-57AC-46E7-9DAD-D1253EFDF9A8}" type="slidenum">
              <a:rPr lang="es-AR" smtClean="0"/>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F662A72-4A92-404D-8195-8F6D3AB93F1F}" type="datetimeFigureOut">
              <a:rPr lang="es-AR" smtClean="0"/>
              <a:t>12/5/2020</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E61ED6FD-57AC-46E7-9DAD-D1253EFDF9A8}"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62A72-4A92-404D-8195-8F6D3AB93F1F}" type="datetimeFigureOut">
              <a:rPr lang="es-AR" smtClean="0"/>
              <a:t>12/5/2020</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E61ED6FD-57AC-46E7-9DAD-D1253EFDF9A8}"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F662A72-4A92-404D-8195-8F6D3AB93F1F}" type="datetimeFigureOut">
              <a:rPr lang="es-AR" smtClean="0"/>
              <a:t>12/5/2020</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E61ED6FD-57AC-46E7-9DAD-D1253EFDF9A8}" type="slidenum">
              <a:rPr lang="es-AR" smtClean="0"/>
              <a:t>‹Nº›</a:t>
            </a:fld>
            <a:endParaRPr lang="es-AR"/>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3F662A72-4A92-404D-8195-8F6D3AB93F1F}" type="datetimeFigureOut">
              <a:rPr lang="es-AR" smtClean="0"/>
              <a:t>12/5/2020</a:t>
            </a:fld>
            <a:endParaRPr lang="es-AR"/>
          </a:p>
        </p:txBody>
      </p:sp>
      <p:sp>
        <p:nvSpPr>
          <p:cNvPr id="9" name="Slide Number Placeholder 8"/>
          <p:cNvSpPr>
            <a:spLocks noGrp="1"/>
          </p:cNvSpPr>
          <p:nvPr>
            <p:ph type="sldNum" sz="quarter" idx="11"/>
          </p:nvPr>
        </p:nvSpPr>
        <p:spPr/>
        <p:txBody>
          <a:bodyPr/>
          <a:lstStyle/>
          <a:p>
            <a:fld id="{E61ED6FD-57AC-46E7-9DAD-D1253EFDF9A8}" type="slidenum">
              <a:rPr lang="es-AR" smtClean="0"/>
              <a:t>‹Nº›</a:t>
            </a:fld>
            <a:endParaRPr lang="es-AR"/>
          </a:p>
        </p:txBody>
      </p:sp>
      <p:sp>
        <p:nvSpPr>
          <p:cNvPr id="10" name="Footer Placeholder 9"/>
          <p:cNvSpPr>
            <a:spLocks noGrp="1"/>
          </p:cNvSpPr>
          <p:nvPr>
            <p:ph type="ftr" sz="quarter" idx="12"/>
          </p:nvPr>
        </p:nvSpPr>
        <p:spPr/>
        <p:txBody>
          <a:bodyPr/>
          <a:lstStyle/>
          <a:p>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61ED6FD-57AC-46E7-9DAD-D1253EFDF9A8}" type="slidenum">
              <a:rPr lang="es-AR" smtClean="0"/>
              <a:t>‹Nº›</a:t>
            </a:fld>
            <a:endParaRPr lang="es-AR"/>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A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F662A72-4A92-404D-8195-8F6D3AB93F1F}" type="datetimeFigureOut">
              <a:rPr lang="es-AR" smtClean="0"/>
              <a:t>12/5/2020</a:t>
            </a:fld>
            <a:endParaRPr lang="es-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9.wav"/><Relationship Id="rId7" Type="http://schemas.openxmlformats.org/officeDocument/2006/relationships/image" Target="../media/image15.png"/><Relationship Id="rId2" Type="http://schemas.openxmlformats.org/officeDocument/2006/relationships/video" Target="../media/media8.avi"/><Relationship Id="rId1" Type="http://schemas.microsoft.com/office/2007/relationships/media" Target="../media/media8.avi"/><Relationship Id="rId6" Type="http://schemas.openxmlformats.org/officeDocument/2006/relationships/image" Target="../media/image14.png"/><Relationship Id="rId5" Type="http://schemas.openxmlformats.org/officeDocument/2006/relationships/slideLayout" Target="../slideLayouts/slideLayout7.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AR" dirty="0" smtClean="0"/>
              <a:t>Líneas de Influencia</a:t>
            </a:r>
            <a:endParaRPr lang="es-AR" dirty="0"/>
          </a:p>
        </p:txBody>
      </p:sp>
      <p:sp>
        <p:nvSpPr>
          <p:cNvPr id="3" name="2 Subtítulo"/>
          <p:cNvSpPr>
            <a:spLocks noGrp="1"/>
          </p:cNvSpPr>
          <p:nvPr>
            <p:ph type="subTitle" idx="1"/>
          </p:nvPr>
        </p:nvSpPr>
        <p:spPr/>
        <p:txBody>
          <a:bodyPr/>
          <a:lstStyle/>
          <a:p>
            <a:endParaRPr lang="es-AR"/>
          </a:p>
        </p:txBody>
      </p:sp>
    </p:spTree>
    <p:extLst>
      <p:ext uri="{BB962C8B-B14F-4D97-AF65-F5344CB8AC3E}">
        <p14:creationId xmlns:p14="http://schemas.microsoft.com/office/powerpoint/2010/main" val="2569668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5536" y="185411"/>
            <a:ext cx="7704856" cy="646331"/>
          </a:xfrm>
          <a:prstGeom prst="rect">
            <a:avLst/>
          </a:prstGeom>
          <a:noFill/>
        </p:spPr>
        <p:txBody>
          <a:bodyPr wrap="square" rtlCol="0">
            <a:spAutoFit/>
          </a:bodyPr>
          <a:lstStyle/>
          <a:p>
            <a:r>
              <a:rPr lang="es-AR" dirty="0" smtClean="0"/>
              <a:t>Trazado de línea de influencia del momento flector en la sección H-H de una viga </a:t>
            </a:r>
            <a:r>
              <a:rPr lang="es-AR" dirty="0" err="1" smtClean="0"/>
              <a:t>Gerber</a:t>
            </a:r>
            <a:r>
              <a:rPr lang="es-AR" dirty="0" smtClean="0"/>
              <a:t> </a:t>
            </a:r>
            <a:endParaRPr lang="es-AR"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413" y="1228725"/>
            <a:ext cx="406717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35382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4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260648"/>
            <a:ext cx="7632848" cy="369332"/>
          </a:xfrm>
          <a:prstGeom prst="rect">
            <a:avLst/>
          </a:prstGeom>
          <a:noFill/>
        </p:spPr>
        <p:txBody>
          <a:bodyPr wrap="square" rtlCol="0">
            <a:spAutoFit/>
          </a:bodyPr>
          <a:lstStyle/>
          <a:p>
            <a:r>
              <a:rPr lang="es-AR" dirty="0" smtClean="0"/>
              <a:t>Esfuerzos de corte máximos y mínimos para una viga simplemente apoyada. </a:t>
            </a:r>
            <a:endParaRPr lang="es-AR"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353"/>
          <a:stretch/>
        </p:blipFill>
        <p:spPr bwMode="auto">
          <a:xfrm>
            <a:off x="216793" y="657861"/>
            <a:ext cx="3923159" cy="26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788024" y="636876"/>
            <a:ext cx="3467794" cy="523220"/>
          </a:xfrm>
          <a:prstGeom prst="rect">
            <a:avLst/>
          </a:prstGeom>
          <a:noFill/>
        </p:spPr>
        <p:txBody>
          <a:bodyPr wrap="square" rtlCol="0">
            <a:spAutoFit/>
          </a:bodyPr>
          <a:lstStyle/>
          <a:p>
            <a:r>
              <a:rPr lang="es-AR" sz="1400" b="1" dirty="0" smtClean="0"/>
              <a:t>Como determinar el corte máximo positivo o negativo para una carga puntual</a:t>
            </a:r>
            <a:endParaRPr lang="es-AR" sz="1400" b="1" dirty="0"/>
          </a:p>
        </p:txBody>
      </p:sp>
      <p:sp>
        <p:nvSpPr>
          <p:cNvPr id="4" name="3 CuadroTexto"/>
          <p:cNvSpPr txBox="1"/>
          <p:nvPr/>
        </p:nvSpPr>
        <p:spPr>
          <a:xfrm>
            <a:off x="4656906" y="1268760"/>
            <a:ext cx="3672408" cy="1938992"/>
          </a:xfrm>
          <a:prstGeom prst="rect">
            <a:avLst/>
          </a:prstGeom>
          <a:noFill/>
        </p:spPr>
        <p:txBody>
          <a:bodyPr wrap="square" rtlCol="0">
            <a:spAutoFit/>
          </a:bodyPr>
          <a:lstStyle/>
          <a:p>
            <a:pPr algn="just"/>
            <a:r>
              <a:rPr lang="es-AR" sz="1200" dirty="0" smtClean="0"/>
              <a:t>Para obtener el corte máximo positivo </a:t>
            </a:r>
            <a:r>
              <a:rPr lang="es-AR" sz="1200" i="1" dirty="0" err="1" smtClean="0"/>
              <a:t>Qmax</a:t>
            </a:r>
            <a:r>
              <a:rPr lang="es-AR" sz="1200" dirty="0" smtClean="0"/>
              <a:t> se debe ubicar la carga puntual en correspondencia con la mayor ordenada positiva del diagrama de LI, es decir, infinitésimamente a la derecha de s-s.</a:t>
            </a:r>
          </a:p>
          <a:p>
            <a:pPr algn="just"/>
            <a:endParaRPr lang="es-AR" sz="1200" dirty="0"/>
          </a:p>
          <a:p>
            <a:pPr algn="just"/>
            <a:r>
              <a:rPr lang="es-AR" sz="1200" dirty="0" smtClean="0"/>
              <a:t>Para obtener el corte máximo negativo </a:t>
            </a:r>
            <a:r>
              <a:rPr lang="es-AR" sz="1200" i="1" dirty="0" err="1" smtClean="0"/>
              <a:t>Qmin</a:t>
            </a:r>
            <a:r>
              <a:rPr lang="es-AR" sz="1200" dirty="0" smtClean="0"/>
              <a:t> </a:t>
            </a:r>
            <a:r>
              <a:rPr lang="es-AR" sz="1200" dirty="0"/>
              <a:t>se debe ubicar la carga puntual en correspondencia con la mayor ordenada </a:t>
            </a:r>
            <a:r>
              <a:rPr lang="es-AR" sz="1200" dirty="0" smtClean="0"/>
              <a:t>negativa del </a:t>
            </a:r>
            <a:r>
              <a:rPr lang="es-AR" sz="1200" dirty="0"/>
              <a:t>diagrama de LI, es decir, infinitésimamente a la </a:t>
            </a:r>
            <a:r>
              <a:rPr lang="es-AR" sz="1200" dirty="0" smtClean="0"/>
              <a:t>izquierda de </a:t>
            </a:r>
            <a:r>
              <a:rPr lang="es-AR" sz="1200" dirty="0"/>
              <a:t>s-s.</a:t>
            </a:r>
          </a:p>
          <a:p>
            <a:pPr algn="just"/>
            <a:endParaRPr lang="es-AR" sz="12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79" y="3691533"/>
            <a:ext cx="404267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4661370" y="3345243"/>
            <a:ext cx="3672408" cy="523220"/>
          </a:xfrm>
          <a:prstGeom prst="rect">
            <a:avLst/>
          </a:prstGeom>
          <a:noFill/>
        </p:spPr>
        <p:txBody>
          <a:bodyPr wrap="square" rtlCol="0">
            <a:spAutoFit/>
          </a:bodyPr>
          <a:lstStyle/>
          <a:p>
            <a:r>
              <a:rPr lang="es-AR" sz="1400" b="1" dirty="0" smtClean="0"/>
              <a:t>Como determinar el corte máximo positivo o negativo para una carga distribuida uniforme</a:t>
            </a:r>
            <a:endParaRPr lang="es-AR" sz="1400" b="1" dirty="0"/>
          </a:p>
        </p:txBody>
      </p:sp>
      <p:sp>
        <p:nvSpPr>
          <p:cNvPr id="8" name="7 CuadroTexto"/>
          <p:cNvSpPr txBox="1"/>
          <p:nvPr/>
        </p:nvSpPr>
        <p:spPr>
          <a:xfrm>
            <a:off x="4661370" y="4077072"/>
            <a:ext cx="3672408" cy="1938992"/>
          </a:xfrm>
          <a:prstGeom prst="rect">
            <a:avLst/>
          </a:prstGeom>
          <a:noFill/>
        </p:spPr>
        <p:txBody>
          <a:bodyPr wrap="square" rtlCol="0">
            <a:spAutoFit/>
          </a:bodyPr>
          <a:lstStyle/>
          <a:p>
            <a:pPr algn="just"/>
            <a:r>
              <a:rPr lang="es-AR" sz="1200" dirty="0" smtClean="0"/>
              <a:t>Para obtener el corte máximo positivo </a:t>
            </a:r>
            <a:r>
              <a:rPr lang="es-AR" sz="1200" i="1" dirty="0" err="1" smtClean="0"/>
              <a:t>Qmax</a:t>
            </a:r>
            <a:r>
              <a:rPr lang="es-AR" sz="1200" dirty="0" smtClean="0"/>
              <a:t> se debe ubicar la carga distribuida en correspondencia con el área (+) del diagrama de LI, es decir, infinitésimamente a la derecha de s-s hasta B.</a:t>
            </a:r>
          </a:p>
          <a:p>
            <a:pPr algn="just"/>
            <a:endParaRPr lang="es-AR" sz="1200" dirty="0"/>
          </a:p>
          <a:p>
            <a:pPr algn="just"/>
            <a:r>
              <a:rPr lang="es-AR" sz="1200" dirty="0" smtClean="0"/>
              <a:t>Para obtener el corte máximo negativo </a:t>
            </a:r>
            <a:r>
              <a:rPr lang="es-AR" sz="1200" i="1" dirty="0" err="1" smtClean="0"/>
              <a:t>Qmin</a:t>
            </a:r>
            <a:r>
              <a:rPr lang="es-AR" sz="1200" dirty="0" smtClean="0"/>
              <a:t> </a:t>
            </a:r>
            <a:r>
              <a:rPr lang="es-AR" sz="1200" dirty="0"/>
              <a:t>se debe ubicar la carga distribuida en correspondencia con el área </a:t>
            </a:r>
            <a:r>
              <a:rPr lang="es-AR" sz="1200" dirty="0" smtClean="0"/>
              <a:t>(-) del </a:t>
            </a:r>
            <a:r>
              <a:rPr lang="es-AR" sz="1200" dirty="0"/>
              <a:t>diagrama de LI, es decir, infinitésimamente a la </a:t>
            </a:r>
            <a:r>
              <a:rPr lang="es-AR" sz="1200" dirty="0" smtClean="0"/>
              <a:t>izquierda de s-s hasta A.</a:t>
            </a:r>
            <a:endParaRPr lang="es-AR" sz="1200" dirty="0"/>
          </a:p>
          <a:p>
            <a:pPr algn="just"/>
            <a:endParaRPr lang="es-AR" sz="1200" dirty="0"/>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5930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7641906"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95536" y="332656"/>
            <a:ext cx="7641906" cy="646331"/>
          </a:xfrm>
          <a:prstGeom prst="rect">
            <a:avLst/>
          </a:prstGeom>
          <a:noFill/>
        </p:spPr>
        <p:txBody>
          <a:bodyPr wrap="square" rtlCol="0">
            <a:spAutoFit/>
          </a:bodyPr>
          <a:lstStyle/>
          <a:p>
            <a:r>
              <a:rPr lang="es-AR" b="1" dirty="0" smtClean="0"/>
              <a:t>Mecanismos cinemáticos para permitir desplazamientos horizontales, verticales y rotaciones. </a:t>
            </a:r>
            <a:endParaRPr lang="es-AR" b="1" dirty="0"/>
          </a:p>
        </p:txBody>
      </p:sp>
      <p:sp>
        <p:nvSpPr>
          <p:cNvPr id="3" name="2 CuadroTexto"/>
          <p:cNvSpPr txBox="1"/>
          <p:nvPr/>
        </p:nvSpPr>
        <p:spPr>
          <a:xfrm>
            <a:off x="5364088" y="1412776"/>
            <a:ext cx="2376264" cy="461665"/>
          </a:xfrm>
          <a:prstGeom prst="rect">
            <a:avLst/>
          </a:prstGeom>
          <a:noFill/>
        </p:spPr>
        <p:txBody>
          <a:bodyPr wrap="square" rtlCol="0">
            <a:spAutoFit/>
          </a:bodyPr>
          <a:lstStyle/>
          <a:p>
            <a:r>
              <a:rPr lang="es-AR" sz="1200" dirty="0" smtClean="0"/>
              <a:t>Par de bielas paralelas perpendiculares al eje de la viga</a:t>
            </a:r>
            <a:endParaRPr lang="es-AR" sz="1200" dirty="0"/>
          </a:p>
        </p:txBody>
      </p:sp>
      <p:sp>
        <p:nvSpPr>
          <p:cNvPr id="4" name="3 CuadroTexto"/>
          <p:cNvSpPr txBox="1"/>
          <p:nvPr/>
        </p:nvSpPr>
        <p:spPr>
          <a:xfrm>
            <a:off x="5148064" y="3467493"/>
            <a:ext cx="2592288" cy="276999"/>
          </a:xfrm>
          <a:prstGeom prst="rect">
            <a:avLst/>
          </a:prstGeom>
          <a:noFill/>
        </p:spPr>
        <p:txBody>
          <a:bodyPr wrap="square" rtlCol="0">
            <a:spAutoFit/>
          </a:bodyPr>
          <a:lstStyle/>
          <a:p>
            <a:r>
              <a:rPr lang="es-AR" sz="1200" dirty="0" smtClean="0"/>
              <a:t>Par de bielas paralelas  al eje de la viga </a:t>
            </a:r>
            <a:endParaRPr lang="es-AR" sz="1200" dirty="0"/>
          </a:p>
        </p:txBody>
      </p:sp>
      <p:sp>
        <p:nvSpPr>
          <p:cNvPr id="5" name="4 CuadroTexto"/>
          <p:cNvSpPr txBox="1"/>
          <p:nvPr/>
        </p:nvSpPr>
        <p:spPr>
          <a:xfrm>
            <a:off x="4572000" y="5229200"/>
            <a:ext cx="1656184" cy="276999"/>
          </a:xfrm>
          <a:prstGeom prst="rect">
            <a:avLst/>
          </a:prstGeom>
          <a:noFill/>
        </p:spPr>
        <p:txBody>
          <a:bodyPr wrap="square" rtlCol="0">
            <a:spAutoFit/>
          </a:bodyPr>
          <a:lstStyle/>
          <a:p>
            <a:r>
              <a:rPr lang="es-AR" sz="1200" dirty="0" smtClean="0"/>
              <a:t>Articulación </a:t>
            </a:r>
            <a:endParaRPr lang="es-AR" sz="1200" dirty="0"/>
          </a:p>
        </p:txBody>
      </p:sp>
      <p:cxnSp>
        <p:nvCxnSpPr>
          <p:cNvPr id="7" name="6 Conector recto de flecha"/>
          <p:cNvCxnSpPr/>
          <p:nvPr/>
        </p:nvCxnSpPr>
        <p:spPr>
          <a:xfrm flipH="1">
            <a:off x="4067944" y="1643608"/>
            <a:ext cx="1296144" cy="1292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H="1">
            <a:off x="4932040" y="1643608"/>
            <a:ext cx="432048" cy="7772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flipH="1">
            <a:off x="4716016" y="3605992"/>
            <a:ext cx="432048" cy="138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a:stCxn id="4" idx="1"/>
          </p:cNvCxnSpPr>
          <p:nvPr/>
        </p:nvCxnSpPr>
        <p:spPr>
          <a:xfrm flipH="1">
            <a:off x="4716016" y="3605993"/>
            <a:ext cx="432048" cy="75911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flipH="1">
            <a:off x="4427984" y="5506199"/>
            <a:ext cx="288032" cy="5150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323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77" y="332656"/>
            <a:ext cx="7937806" cy="120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2204864"/>
            <a:ext cx="4608512" cy="199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4612083"/>
            <a:ext cx="7272808" cy="570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11891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460" y="1559838"/>
            <a:ext cx="301942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467544" y="332656"/>
            <a:ext cx="8064896" cy="1200329"/>
          </a:xfrm>
          <a:prstGeom prst="rect">
            <a:avLst/>
          </a:prstGeom>
          <a:noFill/>
        </p:spPr>
        <p:txBody>
          <a:bodyPr wrap="square" rtlCol="0">
            <a:spAutoFit/>
          </a:bodyPr>
          <a:lstStyle/>
          <a:p>
            <a:r>
              <a:rPr lang="es-AR" dirty="0" smtClean="0"/>
              <a:t>Supongamos que la viga se encuentra solicitada por una carga concentrada, unitaria  y móvil P, aplicada en un punto cualquiera de abscisa x.</a:t>
            </a:r>
          </a:p>
          <a:p>
            <a:r>
              <a:rPr lang="es-AR" dirty="0" smtClean="0"/>
              <a:t>Esta carga provocara en una sección s-s determinada por la abscisa </a:t>
            </a:r>
            <a:r>
              <a:rPr lang="es-AR" dirty="0" err="1" smtClean="0"/>
              <a:t>x</a:t>
            </a:r>
            <a:r>
              <a:rPr lang="es-AR" baseline="-25000" dirty="0" err="1" smtClean="0"/>
              <a:t>s</a:t>
            </a:r>
            <a:r>
              <a:rPr lang="es-AR" dirty="0" smtClean="0"/>
              <a:t> (fija) un cierto efecto que podrá ser algunos de los siguientes esfuerzos internos: M</a:t>
            </a:r>
            <a:r>
              <a:rPr lang="es-AR" baseline="-25000" dirty="0" smtClean="0"/>
              <a:t>s</a:t>
            </a:r>
            <a:r>
              <a:rPr lang="es-AR" dirty="0" smtClean="0"/>
              <a:t>, </a:t>
            </a:r>
            <a:r>
              <a:rPr lang="es-AR" dirty="0" err="1" smtClean="0"/>
              <a:t>Q</a:t>
            </a:r>
            <a:r>
              <a:rPr lang="es-AR" baseline="-25000" dirty="0" err="1" smtClean="0"/>
              <a:t>s</a:t>
            </a:r>
            <a:r>
              <a:rPr lang="es-AR" dirty="0" smtClean="0"/>
              <a:t>, </a:t>
            </a:r>
            <a:r>
              <a:rPr lang="es-AR" dirty="0" err="1" smtClean="0"/>
              <a:t>N</a:t>
            </a:r>
            <a:r>
              <a:rPr lang="es-AR" baseline="-25000" dirty="0" err="1" smtClean="0"/>
              <a:t>s</a:t>
            </a:r>
            <a:r>
              <a:rPr lang="es-AR" dirty="0" smtClean="0"/>
              <a:t> </a:t>
            </a:r>
            <a:endParaRPr lang="es-AR" dirty="0"/>
          </a:p>
        </p:txBody>
      </p:sp>
      <p:sp>
        <p:nvSpPr>
          <p:cNvPr id="3" name="2 CuadroTexto"/>
          <p:cNvSpPr txBox="1"/>
          <p:nvPr/>
        </p:nvSpPr>
        <p:spPr>
          <a:xfrm>
            <a:off x="683568" y="3393866"/>
            <a:ext cx="7920880" cy="646331"/>
          </a:xfrm>
          <a:prstGeom prst="rect">
            <a:avLst/>
          </a:prstGeom>
          <a:noFill/>
        </p:spPr>
        <p:txBody>
          <a:bodyPr wrap="square" rtlCol="0">
            <a:spAutoFit/>
          </a:bodyPr>
          <a:lstStyle/>
          <a:p>
            <a:r>
              <a:rPr lang="es-AR" dirty="0" smtClean="0"/>
              <a:t>A ese efecto lo designaremos genéricamente Es y será función de la posición x de la carga unitaria.</a:t>
            </a:r>
            <a:endParaRPr lang="es-AR" dirty="0"/>
          </a:p>
        </p:txBody>
      </p:sp>
      <p:sp>
        <p:nvSpPr>
          <p:cNvPr id="4" name="3 CuadroTexto"/>
          <p:cNvSpPr txBox="1"/>
          <p:nvPr/>
        </p:nvSpPr>
        <p:spPr>
          <a:xfrm>
            <a:off x="3757494" y="4009767"/>
            <a:ext cx="936104" cy="369332"/>
          </a:xfrm>
          <a:prstGeom prst="rect">
            <a:avLst/>
          </a:prstGeom>
          <a:noFill/>
          <a:ln>
            <a:solidFill>
              <a:schemeClr val="accent2"/>
            </a:solidFill>
          </a:ln>
        </p:spPr>
        <p:txBody>
          <a:bodyPr wrap="square" rtlCol="0">
            <a:spAutoFit/>
          </a:bodyPr>
          <a:lstStyle/>
          <a:p>
            <a:r>
              <a:rPr lang="es-AR" dirty="0" smtClean="0"/>
              <a:t>E</a:t>
            </a:r>
            <a:r>
              <a:rPr lang="es-AR" baseline="-25000" dirty="0" smtClean="0"/>
              <a:t>s</a:t>
            </a:r>
            <a:r>
              <a:rPr lang="es-AR" dirty="0" smtClean="0"/>
              <a:t> = f(x)</a:t>
            </a:r>
            <a:endParaRPr lang="es-AR" dirty="0"/>
          </a:p>
        </p:txBody>
      </p:sp>
      <p:sp>
        <p:nvSpPr>
          <p:cNvPr id="5" name="4 CuadroTexto"/>
          <p:cNvSpPr txBox="1"/>
          <p:nvPr/>
        </p:nvSpPr>
        <p:spPr>
          <a:xfrm>
            <a:off x="683568" y="4523540"/>
            <a:ext cx="7848872" cy="646331"/>
          </a:xfrm>
          <a:prstGeom prst="rect">
            <a:avLst/>
          </a:prstGeom>
          <a:noFill/>
        </p:spPr>
        <p:txBody>
          <a:bodyPr wrap="square" rtlCol="0">
            <a:spAutoFit/>
          </a:bodyPr>
          <a:lstStyle/>
          <a:p>
            <a:r>
              <a:rPr lang="es-AR" dirty="0" smtClean="0"/>
              <a:t>La función de influencia representa el valor o influencia que tiene la carga unitaria y móvil P sobre la magnitud E en una sección fija s-s .</a:t>
            </a:r>
            <a:endParaRPr lang="es-AR" dirty="0"/>
          </a:p>
        </p:txBody>
      </p:sp>
      <p:sp>
        <p:nvSpPr>
          <p:cNvPr id="7" name="6 CuadroTexto"/>
          <p:cNvSpPr txBox="1"/>
          <p:nvPr/>
        </p:nvSpPr>
        <p:spPr>
          <a:xfrm>
            <a:off x="5000778" y="4007046"/>
            <a:ext cx="2952328" cy="369332"/>
          </a:xfrm>
          <a:prstGeom prst="rect">
            <a:avLst/>
          </a:prstGeom>
          <a:noFill/>
        </p:spPr>
        <p:txBody>
          <a:bodyPr wrap="square" rtlCol="0">
            <a:spAutoFit/>
          </a:bodyPr>
          <a:lstStyle/>
          <a:p>
            <a:r>
              <a:rPr lang="es-AR" b="1" dirty="0" smtClean="0"/>
              <a:t>Función de influencia</a:t>
            </a:r>
            <a:endParaRPr lang="es-AR" b="1" dirty="0"/>
          </a:p>
        </p:txBody>
      </p:sp>
      <p:sp>
        <p:nvSpPr>
          <p:cNvPr id="8" name="7 CuadroTexto"/>
          <p:cNvSpPr txBox="1"/>
          <p:nvPr/>
        </p:nvSpPr>
        <p:spPr>
          <a:xfrm>
            <a:off x="755576" y="5189406"/>
            <a:ext cx="7776864" cy="369332"/>
          </a:xfrm>
          <a:prstGeom prst="rect">
            <a:avLst/>
          </a:prstGeom>
          <a:noFill/>
        </p:spPr>
        <p:txBody>
          <a:bodyPr wrap="square" rtlCol="0">
            <a:spAutoFit/>
          </a:bodyPr>
          <a:lstStyle/>
          <a:p>
            <a:r>
              <a:rPr lang="es-AR" dirty="0" smtClean="0"/>
              <a:t>Su representación gr</a:t>
            </a:r>
            <a:r>
              <a:rPr lang="es-AR" dirty="0"/>
              <a:t>á</a:t>
            </a:r>
            <a:r>
              <a:rPr lang="es-AR" dirty="0" smtClean="0"/>
              <a:t>fica se llama </a:t>
            </a:r>
            <a:r>
              <a:rPr lang="es-AR" b="1" i="1" dirty="0" smtClean="0"/>
              <a:t>LINEA DE INFLUENCIA DE Es</a:t>
            </a:r>
            <a:endParaRPr lang="es-AR" b="1" i="1" dirty="0"/>
          </a:p>
        </p:txBody>
      </p:sp>
      <p:sp>
        <p:nvSpPr>
          <p:cNvPr id="10" name="9 CuadroTexto"/>
          <p:cNvSpPr txBox="1"/>
          <p:nvPr/>
        </p:nvSpPr>
        <p:spPr>
          <a:xfrm>
            <a:off x="532059" y="5565080"/>
            <a:ext cx="8064896" cy="923330"/>
          </a:xfrm>
          <a:prstGeom prst="rect">
            <a:avLst/>
          </a:prstGeom>
          <a:noFill/>
        </p:spPr>
        <p:txBody>
          <a:bodyPr wrap="square" rtlCol="0">
            <a:spAutoFit/>
          </a:bodyPr>
          <a:lstStyle/>
          <a:p>
            <a:r>
              <a:rPr lang="es-AR" b="1" dirty="0" smtClean="0"/>
              <a:t>Definición</a:t>
            </a:r>
            <a:r>
              <a:rPr lang="es-AR" dirty="0" smtClean="0"/>
              <a:t>: </a:t>
            </a:r>
            <a:r>
              <a:rPr lang="es-AR" i="1" dirty="0" smtClean="0"/>
              <a:t>Línea de influencia es el diagrama cuyas ordenadas, leídas en una cierta escala, dan el valor de la magnitud E en la sección fija s-s, cuando la carga unitaria móvil P se ubica en la abscisa correspondiente a la ordenada que se lee. </a:t>
            </a:r>
            <a:endParaRPr lang="es-AR" i="1" dirty="0"/>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7174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260648"/>
            <a:ext cx="7920880" cy="369332"/>
          </a:xfrm>
          <a:prstGeom prst="rect">
            <a:avLst/>
          </a:prstGeom>
          <a:noFill/>
        </p:spPr>
        <p:txBody>
          <a:bodyPr wrap="square" rtlCol="0">
            <a:spAutoFit/>
          </a:bodyPr>
          <a:lstStyle/>
          <a:p>
            <a:r>
              <a:rPr lang="es-AR" b="1" dirty="0" smtClean="0"/>
              <a:t>Método cinemático para el trazado de líneas de influencias</a:t>
            </a:r>
            <a:endParaRPr lang="es-AR" b="1" dirty="0"/>
          </a:p>
        </p:txBody>
      </p:sp>
      <p:sp>
        <p:nvSpPr>
          <p:cNvPr id="2" name="1 CuadroTexto"/>
          <p:cNvSpPr txBox="1"/>
          <p:nvPr/>
        </p:nvSpPr>
        <p:spPr>
          <a:xfrm>
            <a:off x="323528" y="649274"/>
            <a:ext cx="7920880" cy="830997"/>
          </a:xfrm>
          <a:prstGeom prst="rect">
            <a:avLst/>
          </a:prstGeom>
          <a:noFill/>
        </p:spPr>
        <p:txBody>
          <a:bodyPr wrap="square" rtlCol="0">
            <a:spAutoFit/>
          </a:bodyPr>
          <a:lstStyle/>
          <a:p>
            <a:r>
              <a:rPr lang="es-AR" sz="1600" dirty="0" smtClean="0"/>
              <a:t>Este procedimiento aplica el principio de los Trabajos Virtuales  a un desplazamiento virtual que se da a la chapa o cadena cinemática con un grado de libertad , la cual resulta luego de poner en evidencia la incógnita para la cual se desea trazar la línea de influencia.</a:t>
            </a:r>
            <a:endParaRPr lang="es-AR" sz="1600" dirty="0"/>
          </a:p>
        </p:txBody>
      </p:sp>
      <p:sp>
        <p:nvSpPr>
          <p:cNvPr id="4" name="3 CuadroTexto"/>
          <p:cNvSpPr txBox="1"/>
          <p:nvPr/>
        </p:nvSpPr>
        <p:spPr>
          <a:xfrm>
            <a:off x="395536" y="1484784"/>
            <a:ext cx="7848872" cy="584775"/>
          </a:xfrm>
          <a:prstGeom prst="rect">
            <a:avLst/>
          </a:prstGeom>
          <a:noFill/>
        </p:spPr>
        <p:txBody>
          <a:bodyPr wrap="square" rtlCol="0">
            <a:spAutoFit/>
          </a:bodyPr>
          <a:lstStyle/>
          <a:p>
            <a:r>
              <a:rPr lang="es-AR" sz="1600" dirty="0" smtClean="0"/>
              <a:t>Supongamos una viga simplemente apoyada y que se desea trazar la Línea de influencia de la reacción en B.</a:t>
            </a:r>
            <a:endParaRPr lang="es-AR" sz="1600" dirty="0"/>
          </a:p>
        </p:txBody>
      </p:sp>
      <p:sp>
        <p:nvSpPr>
          <p:cNvPr id="5" name="4 CuadroTexto"/>
          <p:cNvSpPr txBox="1"/>
          <p:nvPr/>
        </p:nvSpPr>
        <p:spPr>
          <a:xfrm>
            <a:off x="2950133" y="2069559"/>
            <a:ext cx="2667669" cy="307777"/>
          </a:xfrm>
          <a:prstGeom prst="rect">
            <a:avLst/>
          </a:prstGeom>
          <a:noFill/>
        </p:spPr>
        <p:txBody>
          <a:bodyPr wrap="square" rtlCol="0">
            <a:spAutoFit/>
          </a:bodyPr>
          <a:lstStyle/>
          <a:p>
            <a:r>
              <a:rPr lang="es-AR" sz="1400" dirty="0" smtClean="0"/>
              <a:t>Pasos a seguir:</a:t>
            </a:r>
            <a:endParaRPr lang="es-AR" sz="1400" dirty="0"/>
          </a:p>
        </p:txBody>
      </p:sp>
      <mc:AlternateContent xmlns:mc="http://schemas.openxmlformats.org/markup-compatibility/2006" xmlns:a14="http://schemas.microsoft.com/office/drawing/2010/main">
        <mc:Choice Requires="a14">
          <p:sp>
            <p:nvSpPr>
              <p:cNvPr id="6" name="5 CuadroTexto"/>
              <p:cNvSpPr txBox="1"/>
              <p:nvPr/>
            </p:nvSpPr>
            <p:spPr>
              <a:xfrm>
                <a:off x="4671361" y="2377336"/>
                <a:ext cx="3384376" cy="3755515"/>
              </a:xfrm>
              <a:prstGeom prst="rect">
                <a:avLst/>
              </a:prstGeom>
              <a:noFill/>
            </p:spPr>
            <p:txBody>
              <a:bodyPr wrap="square" rtlCol="0">
                <a:spAutoFit/>
              </a:bodyPr>
              <a:lstStyle/>
              <a:p>
                <a:r>
                  <a:rPr lang="es-AR" sz="1400" dirty="0" smtClean="0"/>
                  <a:t>1- Dar a la estructura un grado de libertad compatible con el vinculo que se desea conocer. En este caso eliminar el apoyo en B. Se obtiene así una cadena cinemática de una chapa con un grado de libertad. </a:t>
                </a:r>
              </a:p>
              <a:p>
                <a:r>
                  <a:rPr lang="es-AR" sz="1400" dirty="0" smtClean="0"/>
                  <a:t>2- Para restituir el equilibrio se coloca una fuerza que será igual a  la reacción incógnita.</a:t>
                </a:r>
              </a:p>
              <a:p>
                <a:r>
                  <a:rPr lang="es-AR" sz="1400" dirty="0" smtClean="0"/>
                  <a:t>3- Identificado el polo de la chapa, se da un giro virtual arbitrario a la chapa y se traza el diagrama de desplazamientos verticales correspondiente. </a:t>
                </a:r>
              </a:p>
              <a:p>
                <a:r>
                  <a:rPr lang="es-AR" sz="1400" dirty="0" smtClean="0"/>
                  <a:t>4- Se plantea el PTV.</a:t>
                </a:r>
              </a:p>
              <a:p>
                <a:pPr algn="ctr"/>
                <a:r>
                  <a:rPr lang="es-AR" sz="1600" b="1" dirty="0" smtClean="0"/>
                  <a:t>1(</a:t>
                </a:r>
                <a:r>
                  <a:rPr lang="es-AR" sz="1600" b="1" dirty="0" err="1" smtClean="0"/>
                  <a:t>kN</a:t>
                </a:r>
                <a:r>
                  <a:rPr lang="es-AR" sz="1600" b="1" dirty="0" smtClean="0"/>
                  <a:t>).</a:t>
                </a:r>
                <a:r>
                  <a:rPr lang="es-AR" sz="1600" b="1" dirty="0" smtClean="0">
                    <a:latin typeface="Symbol" pitchFamily="18" charset="2"/>
                  </a:rPr>
                  <a:t>h</a:t>
                </a:r>
                <a:r>
                  <a:rPr lang="es-AR" sz="1600" b="1" baseline="-25000" dirty="0" smtClean="0">
                    <a:latin typeface="Symbol" pitchFamily="18" charset="2"/>
                  </a:rPr>
                  <a:t>1</a:t>
                </a:r>
                <a:r>
                  <a:rPr lang="es-AR" sz="1600" b="1" dirty="0" smtClean="0">
                    <a:latin typeface="Symbol" pitchFamily="18" charset="2"/>
                  </a:rPr>
                  <a:t> </a:t>
                </a:r>
                <a:r>
                  <a:rPr lang="es-AR" sz="1600" b="1" dirty="0" smtClean="0"/>
                  <a:t>(cm) </a:t>
                </a:r>
                <a:r>
                  <a:rPr lang="es-AR" sz="1600" b="1" dirty="0" smtClean="0">
                    <a:latin typeface="Symbol" pitchFamily="18" charset="2"/>
                  </a:rPr>
                  <a:t>- </a:t>
                </a:r>
                <a:r>
                  <a:rPr lang="es-AR" sz="1600" b="1" dirty="0" smtClean="0"/>
                  <a:t>R</a:t>
                </a:r>
                <a:r>
                  <a:rPr lang="es-AR" sz="1600" b="1" baseline="-25000" dirty="0" smtClean="0"/>
                  <a:t>B</a:t>
                </a:r>
                <a:r>
                  <a:rPr lang="es-AR" sz="1600" b="1" dirty="0" smtClean="0"/>
                  <a:t> (</a:t>
                </a:r>
                <a:r>
                  <a:rPr lang="es-AR" sz="1600" b="1" dirty="0" err="1" smtClean="0"/>
                  <a:t>kN</a:t>
                </a:r>
                <a:r>
                  <a:rPr lang="es-AR" sz="1600" b="1" dirty="0" smtClean="0"/>
                  <a:t>).</a:t>
                </a:r>
                <a:r>
                  <a:rPr lang="es-AR" sz="1600" b="1" dirty="0" smtClean="0">
                    <a:latin typeface="Symbol" pitchFamily="18" charset="2"/>
                  </a:rPr>
                  <a:t> </a:t>
                </a:r>
                <a:r>
                  <a:rPr lang="es-AR" sz="1600" b="1" dirty="0" err="1" smtClean="0">
                    <a:latin typeface="Symbol" pitchFamily="18" charset="2"/>
                  </a:rPr>
                  <a:t>h</a:t>
                </a:r>
                <a:r>
                  <a:rPr lang="es-AR" sz="1600" b="1" baseline="-25000" dirty="0" err="1" smtClean="0"/>
                  <a:t>B</a:t>
                </a:r>
                <a:r>
                  <a:rPr lang="es-AR" sz="1600" b="1" dirty="0" smtClean="0"/>
                  <a:t> (cm)= 0</a:t>
                </a:r>
              </a:p>
              <a:p>
                <a:pPr algn="ctr"/>
                <a:endParaRPr lang="es-AR" sz="1600" b="1" dirty="0"/>
              </a:p>
              <a:p>
                <a:pPr algn="ctr"/>
                <a14:m>
                  <m:oMath xmlns:m="http://schemas.openxmlformats.org/officeDocument/2006/math">
                    <m:sSub>
                      <m:sSubPr>
                        <m:ctrlPr>
                          <a:rPr lang="es-AR" sz="1600" b="1" i="1" smtClean="0">
                            <a:latin typeface="Cambria Math"/>
                          </a:rPr>
                        </m:ctrlPr>
                      </m:sSubPr>
                      <m:e>
                        <m:r>
                          <a:rPr lang="en-US" sz="1600" b="1" i="1" smtClean="0">
                            <a:latin typeface="Cambria Math"/>
                          </a:rPr>
                          <m:t>𝑹</m:t>
                        </m:r>
                      </m:e>
                      <m:sub>
                        <m:r>
                          <a:rPr lang="en-US" sz="1600" b="1" i="1" smtClean="0">
                            <a:latin typeface="Cambria Math"/>
                          </a:rPr>
                          <m:t>𝑩</m:t>
                        </m:r>
                      </m:sub>
                    </m:sSub>
                  </m:oMath>
                </a14:m>
                <a:r>
                  <a:rPr lang="es-AR" sz="1600" b="1" dirty="0" smtClean="0"/>
                  <a:t> = </a:t>
                </a:r>
                <a14:m>
                  <m:oMath xmlns:m="http://schemas.openxmlformats.org/officeDocument/2006/math">
                    <m:f>
                      <m:fPr>
                        <m:ctrlPr>
                          <a:rPr lang="es-AR" sz="1600" b="1" i="1" smtClean="0">
                            <a:solidFill>
                              <a:srgbClr val="00B0F0"/>
                            </a:solidFill>
                            <a:latin typeface="Cambria Math"/>
                          </a:rPr>
                        </m:ctrlPr>
                      </m:fPr>
                      <m:num>
                        <m:r>
                          <a:rPr lang="en-US" sz="1600" b="1" i="1" smtClean="0">
                            <a:solidFill>
                              <a:srgbClr val="00B0F0"/>
                            </a:solidFill>
                            <a:latin typeface="Cambria Math"/>
                          </a:rPr>
                          <m:t>𝟏</m:t>
                        </m:r>
                      </m:num>
                      <m:den>
                        <m:sSub>
                          <m:sSubPr>
                            <m:ctrlPr>
                              <a:rPr lang="es-AR" sz="1600" b="1" i="1" smtClean="0">
                                <a:solidFill>
                                  <a:srgbClr val="00B0F0"/>
                                </a:solidFill>
                                <a:latin typeface="Cambria Math"/>
                              </a:rPr>
                            </m:ctrlPr>
                          </m:sSubPr>
                          <m:e>
                            <m:r>
                              <a:rPr lang="es-AR" sz="1600" b="1" i="1" smtClean="0">
                                <a:solidFill>
                                  <a:srgbClr val="00B0F0"/>
                                </a:solidFill>
                                <a:latin typeface="Cambria Math"/>
                              </a:rPr>
                              <m:t>𝝶</m:t>
                            </m:r>
                          </m:e>
                          <m:sub>
                            <m:r>
                              <a:rPr lang="en-US" sz="1600" b="1" i="1" smtClean="0">
                                <a:solidFill>
                                  <a:srgbClr val="00B0F0"/>
                                </a:solidFill>
                                <a:latin typeface="Cambria Math"/>
                              </a:rPr>
                              <m:t>𝑩</m:t>
                            </m:r>
                          </m:sub>
                        </m:sSub>
                        <m:r>
                          <a:rPr lang="en-US" sz="1600" b="1" i="1" smtClean="0">
                            <a:solidFill>
                              <a:srgbClr val="00B0F0"/>
                            </a:solidFill>
                            <a:latin typeface="Cambria Math"/>
                          </a:rPr>
                          <m:t>(</m:t>
                        </m:r>
                        <m:r>
                          <a:rPr lang="en-US" sz="1600" b="1" i="1" smtClean="0">
                            <a:solidFill>
                              <a:srgbClr val="00B0F0"/>
                            </a:solidFill>
                            <a:latin typeface="Cambria Math"/>
                          </a:rPr>
                          <m:t>𝒄𝒎</m:t>
                        </m:r>
                        <m:r>
                          <a:rPr lang="en-US" sz="1600" b="1" i="1" smtClean="0">
                            <a:solidFill>
                              <a:srgbClr val="00B0F0"/>
                            </a:solidFill>
                            <a:latin typeface="Cambria Math"/>
                          </a:rPr>
                          <m:t>)</m:t>
                        </m:r>
                      </m:den>
                    </m:f>
                  </m:oMath>
                </a14:m>
                <a:r>
                  <a:rPr lang="es-AR" sz="1600" b="1" dirty="0" smtClean="0"/>
                  <a:t>𝞰</a:t>
                </a:r>
                <a:r>
                  <a:rPr lang="es-AR" sz="1600" b="1" baseline="-25000" dirty="0" smtClean="0"/>
                  <a:t>1</a:t>
                </a:r>
                <a:r>
                  <a:rPr lang="es-AR" sz="1600" b="1" dirty="0" smtClean="0"/>
                  <a:t>(cm)</a:t>
                </a:r>
                <a:endParaRPr lang="es-AR" sz="1600" b="1" dirty="0"/>
              </a:p>
            </p:txBody>
          </p:sp>
        </mc:Choice>
        <mc:Fallback xmlns="">
          <p:sp>
            <p:nvSpPr>
              <p:cNvPr id="6" name="5 CuadroTexto"/>
              <p:cNvSpPr txBox="1">
                <a:spLocks noRot="1" noChangeAspect="1" noMove="1" noResize="1" noEditPoints="1" noAdjustHandles="1" noChangeArrowheads="1" noChangeShapeType="1" noTextEdit="1"/>
              </p:cNvSpPr>
              <p:nvPr/>
            </p:nvSpPr>
            <p:spPr>
              <a:xfrm>
                <a:off x="4671361" y="2377336"/>
                <a:ext cx="3384376" cy="3755515"/>
              </a:xfrm>
              <a:prstGeom prst="rect">
                <a:avLst/>
              </a:prstGeom>
              <a:blipFill rotWithShape="1">
                <a:blip r:embed="rId5"/>
                <a:stretch>
                  <a:fillRect l="-360" t="-162" r="-541" b="-162"/>
                </a:stretch>
              </a:blipFill>
            </p:spPr>
            <p:txBody>
              <a:bodyPr/>
              <a:lstStyle/>
              <a:p>
                <a:r>
                  <a:rPr lang="es-AR">
                    <a:noFill/>
                  </a:rPr>
                  <a:t> </a:t>
                </a:r>
              </a:p>
            </p:txBody>
          </p:sp>
        </mc:Fallback>
      </mc:AlternateContent>
      <p:sp>
        <p:nvSpPr>
          <p:cNvPr id="7" name="6 CuadroTexto"/>
          <p:cNvSpPr txBox="1"/>
          <p:nvPr/>
        </p:nvSpPr>
        <p:spPr>
          <a:xfrm>
            <a:off x="4496619" y="6422529"/>
            <a:ext cx="2091605" cy="307777"/>
          </a:xfrm>
          <a:prstGeom prst="rect">
            <a:avLst/>
          </a:prstGeom>
          <a:noFill/>
        </p:spPr>
        <p:txBody>
          <a:bodyPr wrap="square" rtlCol="0">
            <a:spAutoFit/>
          </a:bodyPr>
          <a:lstStyle/>
          <a:p>
            <a:r>
              <a:rPr lang="es-AR" sz="1400" dirty="0" smtClean="0">
                <a:solidFill>
                  <a:srgbClr val="00B0F0"/>
                </a:solidFill>
              </a:rPr>
              <a:t>Escala de Influencia</a:t>
            </a:r>
            <a:endParaRPr lang="es-AR" sz="1400" dirty="0">
              <a:solidFill>
                <a:srgbClr val="00B0F0"/>
              </a:solidFill>
            </a:endParaRPr>
          </a:p>
        </p:txBody>
      </p:sp>
      <p:cxnSp>
        <p:nvCxnSpPr>
          <p:cNvPr id="9" name="8 Conector recto de flecha"/>
          <p:cNvCxnSpPr/>
          <p:nvPr/>
        </p:nvCxnSpPr>
        <p:spPr>
          <a:xfrm flipV="1">
            <a:off x="5940152" y="6132851"/>
            <a:ext cx="72008" cy="2896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2604492"/>
            <a:ext cx="3867150"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640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23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052736"/>
            <a:ext cx="282892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02" y="3645024"/>
            <a:ext cx="29813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95536" y="260648"/>
            <a:ext cx="7776864" cy="369332"/>
          </a:xfrm>
          <a:prstGeom prst="rect">
            <a:avLst/>
          </a:prstGeom>
          <a:noFill/>
        </p:spPr>
        <p:txBody>
          <a:bodyPr wrap="square" rtlCol="0">
            <a:spAutoFit/>
          </a:bodyPr>
          <a:lstStyle/>
          <a:p>
            <a:r>
              <a:rPr lang="es-AR" b="1" dirty="0" smtClean="0"/>
              <a:t>Mecanismos cinemáticos compatibles con los esfuerzos internos</a:t>
            </a:r>
            <a:endParaRPr lang="es-AR" b="1" dirty="0"/>
          </a:p>
        </p:txBody>
      </p:sp>
      <p:sp>
        <p:nvSpPr>
          <p:cNvPr id="3" name="2 CuadroTexto"/>
          <p:cNvSpPr txBox="1"/>
          <p:nvPr/>
        </p:nvSpPr>
        <p:spPr>
          <a:xfrm>
            <a:off x="3707904" y="1358547"/>
            <a:ext cx="4176464" cy="1600438"/>
          </a:xfrm>
          <a:prstGeom prst="rect">
            <a:avLst/>
          </a:prstGeom>
          <a:noFill/>
        </p:spPr>
        <p:txBody>
          <a:bodyPr wrap="square" rtlCol="0">
            <a:spAutoFit/>
          </a:bodyPr>
          <a:lstStyle/>
          <a:p>
            <a:r>
              <a:rPr lang="es-AR" sz="1400" dirty="0" smtClean="0"/>
              <a:t>Para determinar el esfuerzo de corte se debe permitir el desplazamiento perpendicular al eje del elemento, esto se logra usando dos bielas paralelas de longitud infinitesimal ubicadas paralelamente al eje del elemento en la sección a analizar.</a:t>
            </a:r>
          </a:p>
          <a:p>
            <a:r>
              <a:rPr lang="es-AR" sz="1400" dirty="0" smtClean="0"/>
              <a:t>Estas bielas no permitirán rotación ni desplazamientos en la dirección de las mismas.</a:t>
            </a:r>
            <a:endParaRPr lang="es-AR" sz="1400" dirty="0"/>
          </a:p>
        </p:txBody>
      </p:sp>
      <p:sp>
        <p:nvSpPr>
          <p:cNvPr id="6" name="5 CuadroTexto"/>
          <p:cNvSpPr txBox="1"/>
          <p:nvPr/>
        </p:nvSpPr>
        <p:spPr>
          <a:xfrm>
            <a:off x="3837175" y="3822248"/>
            <a:ext cx="4176464" cy="1169551"/>
          </a:xfrm>
          <a:prstGeom prst="rect">
            <a:avLst/>
          </a:prstGeom>
          <a:noFill/>
        </p:spPr>
        <p:txBody>
          <a:bodyPr wrap="square" rtlCol="0">
            <a:spAutoFit/>
          </a:bodyPr>
          <a:lstStyle/>
          <a:p>
            <a:r>
              <a:rPr lang="es-AR" sz="1400" dirty="0" smtClean="0"/>
              <a:t>Para determinar el momento flector se debe permitir la rotación en la sección a analizar pero no debe desplazarse en dirección al eje del elemento o perpendicular al mismo. Esto se logra con una articulación. </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4401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116632"/>
            <a:ext cx="4968552" cy="369332"/>
          </a:xfrm>
          <a:prstGeom prst="rect">
            <a:avLst/>
          </a:prstGeom>
          <a:noFill/>
        </p:spPr>
        <p:txBody>
          <a:bodyPr wrap="square" rtlCol="0">
            <a:spAutoFit/>
          </a:bodyPr>
          <a:lstStyle/>
          <a:p>
            <a:r>
              <a:rPr lang="es-AR" b="1" dirty="0" smtClean="0"/>
              <a:t>Línea de Influencia del esfuerzo de corte </a:t>
            </a:r>
            <a:endParaRPr lang="es-AR" b="1" dirty="0"/>
          </a:p>
        </p:txBody>
      </p:sp>
      <p:sp>
        <p:nvSpPr>
          <p:cNvPr id="3" name="2 CuadroTexto"/>
          <p:cNvSpPr txBox="1"/>
          <p:nvPr/>
        </p:nvSpPr>
        <p:spPr>
          <a:xfrm>
            <a:off x="3635896" y="497052"/>
            <a:ext cx="4752528" cy="461665"/>
          </a:xfrm>
          <a:prstGeom prst="rect">
            <a:avLst/>
          </a:prstGeom>
          <a:noFill/>
        </p:spPr>
        <p:txBody>
          <a:bodyPr wrap="square" rtlCol="0">
            <a:spAutoFit/>
          </a:bodyPr>
          <a:lstStyle/>
          <a:p>
            <a:r>
              <a:rPr lang="es-AR" sz="1200" dirty="0" smtClean="0"/>
              <a:t>Se quiere determinar el esfuerzo de corte en la sección s-s cuando una carga unitaria móvil se mueve por la viga.</a:t>
            </a:r>
            <a:endParaRPr lang="es-AR" sz="1200" dirty="0"/>
          </a:p>
        </p:txBody>
      </p:sp>
      <p:sp>
        <p:nvSpPr>
          <p:cNvPr id="4" name="3 CuadroTexto"/>
          <p:cNvSpPr txBox="1"/>
          <p:nvPr/>
        </p:nvSpPr>
        <p:spPr>
          <a:xfrm>
            <a:off x="4860032" y="1124744"/>
            <a:ext cx="3528392" cy="4154984"/>
          </a:xfrm>
          <a:prstGeom prst="rect">
            <a:avLst/>
          </a:prstGeom>
          <a:noFill/>
        </p:spPr>
        <p:txBody>
          <a:bodyPr wrap="square" rtlCol="0">
            <a:spAutoFit/>
          </a:bodyPr>
          <a:lstStyle/>
          <a:p>
            <a:r>
              <a:rPr lang="es-AR" sz="1200" dirty="0" smtClean="0"/>
              <a:t>-Se libera el grado de libertad asociado al corte, es decir el desplazamiento perpendicular al eje de la viga. Para ello se coloca un par de bielas de longitud infinitésima paralelas entre si y paralelas al eje de la barra.</a:t>
            </a:r>
          </a:p>
          <a:p>
            <a:endParaRPr lang="es-AR" sz="1200" dirty="0" smtClean="0"/>
          </a:p>
          <a:p>
            <a:r>
              <a:rPr lang="es-AR" sz="1200" dirty="0" smtClean="0"/>
              <a:t>-La viga se convierte así en una cadena cinemática de dos chapas con un grado de libertad y pierde el equilibrio. Para restituirlo colocamos en cada cara de la sección s-s las fuerzas Q que representan el corte en dicha sección. </a:t>
            </a:r>
          </a:p>
          <a:p>
            <a:endParaRPr lang="es-AR" sz="1200" dirty="0" smtClean="0"/>
          </a:p>
          <a:p>
            <a:r>
              <a:rPr lang="en-US" sz="1200" dirty="0" smtClean="0"/>
              <a:t>-</a:t>
            </a:r>
            <a:r>
              <a:rPr lang="es-AR" sz="1200" dirty="0" smtClean="0"/>
              <a:t>Se encuentran los polos de rotación de cada chapa y se traza el diagrama de desplazamientos verticales dándole a alguna de las chapas (en el ejemplo a la chapa S1) una rotación infinitésima arbitraria.</a:t>
            </a:r>
          </a:p>
          <a:p>
            <a:endParaRPr lang="es-AR" sz="1200" dirty="0" smtClean="0"/>
          </a:p>
          <a:p>
            <a:r>
              <a:rPr lang="es-AR" sz="1200" dirty="0" smtClean="0"/>
              <a:t>-Para plantear el PTV se define cual chapa se considera fija y cual se desplaza relativamente (en el ejemplo queda fija S1 y se mueve S2).</a:t>
            </a:r>
          </a:p>
          <a:p>
            <a:endParaRPr lang="es-AR" sz="1200" dirty="0" smtClean="0"/>
          </a:p>
          <a:p>
            <a:endParaRPr lang="es-AR" sz="1200" dirty="0"/>
          </a:p>
        </p:txBody>
      </p:sp>
      <p:sp>
        <p:nvSpPr>
          <p:cNvPr id="5" name="4 CuadroTexto"/>
          <p:cNvSpPr txBox="1"/>
          <p:nvPr/>
        </p:nvSpPr>
        <p:spPr>
          <a:xfrm>
            <a:off x="69826" y="5445224"/>
            <a:ext cx="8280920" cy="1015663"/>
          </a:xfrm>
          <a:prstGeom prst="rect">
            <a:avLst/>
          </a:prstGeom>
          <a:noFill/>
        </p:spPr>
        <p:txBody>
          <a:bodyPr wrap="square" rtlCol="0">
            <a:spAutoFit/>
          </a:bodyPr>
          <a:lstStyle/>
          <a:p>
            <a:r>
              <a:rPr lang="es-AR" sz="1200" dirty="0" smtClean="0"/>
              <a:t>Como se supone que la chapa 1 no se mueve, solamente la fuerza Q de la derecha genera trabajo y será positivo porque el sentido del desplazamiento y Q coinciden para esa posición de la carga unitaria. </a:t>
            </a:r>
          </a:p>
          <a:p>
            <a:r>
              <a:rPr lang="es-AR" sz="1200" dirty="0" smtClean="0"/>
              <a:t>El signo del diagrama de Línea de Influencia se obtiene al observar el sentido de Q aplicado en la chapa que se mueve (S2), según la convención de signos de esfuerzos internos ese corte entrando por izquierda es positivo, por lo tanto la parte del diagrama de línea de Influencia correspondiente al lado donde esta aplicada la carga unitaria será positivo.</a:t>
            </a:r>
            <a:endParaRPr lang="es-AR" sz="1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24744"/>
            <a:ext cx="4464496" cy="408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63921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9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188640"/>
            <a:ext cx="5472608" cy="369332"/>
          </a:xfrm>
          <a:prstGeom prst="rect">
            <a:avLst/>
          </a:prstGeom>
          <a:noFill/>
        </p:spPr>
        <p:txBody>
          <a:bodyPr wrap="square" rtlCol="0">
            <a:spAutoFit/>
          </a:bodyPr>
          <a:lstStyle/>
          <a:p>
            <a:r>
              <a:rPr lang="es-AR" b="1" dirty="0" smtClean="0"/>
              <a:t>Línea de influencia del momento flector</a:t>
            </a:r>
            <a:endParaRPr lang="es-AR" b="1" dirty="0"/>
          </a:p>
        </p:txBody>
      </p:sp>
      <p:sp>
        <p:nvSpPr>
          <p:cNvPr id="5" name="4 CuadroTexto"/>
          <p:cNvSpPr txBox="1"/>
          <p:nvPr/>
        </p:nvSpPr>
        <p:spPr>
          <a:xfrm>
            <a:off x="3635896" y="497052"/>
            <a:ext cx="4752528" cy="461665"/>
          </a:xfrm>
          <a:prstGeom prst="rect">
            <a:avLst/>
          </a:prstGeom>
          <a:noFill/>
        </p:spPr>
        <p:txBody>
          <a:bodyPr wrap="square" rtlCol="0">
            <a:spAutoFit/>
          </a:bodyPr>
          <a:lstStyle/>
          <a:p>
            <a:r>
              <a:rPr lang="es-AR" sz="1200" dirty="0" smtClean="0"/>
              <a:t>Se quiere determinar el momento flector en la sección s-s cuando una carga unitaria móvil se mueve por la viga.</a:t>
            </a:r>
            <a:endParaRPr lang="es-AR" sz="1200" dirty="0"/>
          </a:p>
        </p:txBody>
      </p:sp>
      <p:sp>
        <p:nvSpPr>
          <p:cNvPr id="6" name="5 CuadroTexto"/>
          <p:cNvSpPr txBox="1"/>
          <p:nvPr/>
        </p:nvSpPr>
        <p:spPr>
          <a:xfrm>
            <a:off x="4860032" y="1124744"/>
            <a:ext cx="3528392" cy="3785652"/>
          </a:xfrm>
          <a:prstGeom prst="rect">
            <a:avLst/>
          </a:prstGeom>
          <a:noFill/>
        </p:spPr>
        <p:txBody>
          <a:bodyPr wrap="square" rtlCol="0">
            <a:spAutoFit/>
          </a:bodyPr>
          <a:lstStyle/>
          <a:p>
            <a:r>
              <a:rPr lang="es-AR" sz="1200" dirty="0" smtClean="0"/>
              <a:t>-Se libera el grado de libertad asociado al momento, es decir la rotación en la sección s</a:t>
            </a:r>
            <a:r>
              <a:rPr lang="en-US" sz="1200" dirty="0" smtClean="0"/>
              <a:t>-s</a:t>
            </a:r>
            <a:r>
              <a:rPr lang="es-AR" sz="1200" dirty="0" smtClean="0"/>
              <a:t>. Para ello se coloca una articulación en dicha sección.</a:t>
            </a:r>
          </a:p>
          <a:p>
            <a:endParaRPr lang="es-AR" sz="1200" dirty="0" smtClean="0"/>
          </a:p>
          <a:p>
            <a:r>
              <a:rPr lang="es-AR" sz="1200" dirty="0" smtClean="0"/>
              <a:t>-La viga se convierte así en una cadena cinemática de dos chapas con un grado de libertad y pierde el equilibrio. Para restituirlo colocamos en cada cara de la sección s-s los pares M que representan el momento flector en dicha sección. </a:t>
            </a:r>
          </a:p>
          <a:p>
            <a:endParaRPr lang="es-AR" sz="1200" dirty="0" smtClean="0"/>
          </a:p>
          <a:p>
            <a:r>
              <a:rPr lang="en-US" sz="1200" dirty="0" smtClean="0"/>
              <a:t>-</a:t>
            </a:r>
            <a:r>
              <a:rPr lang="es-AR" sz="1200" dirty="0" smtClean="0"/>
              <a:t>Se encuentran los polos de rotación de cada chapa y se traza el diagrama de desplazamientos verticales dándole a alguna de las chapas (en el ejemplo a la chapa S1) una rotación infinitésima arbitraria.</a:t>
            </a:r>
          </a:p>
          <a:p>
            <a:endParaRPr lang="es-AR" sz="1200" dirty="0" smtClean="0"/>
          </a:p>
          <a:p>
            <a:r>
              <a:rPr lang="es-AR" sz="1200" dirty="0" smtClean="0"/>
              <a:t>-Para plantear el PTV se define cual chapa se considera fija y cual se desplaza relativamente (en el ejemplo queda fija S1 y se mueve S2).</a:t>
            </a:r>
          </a:p>
          <a:p>
            <a:endParaRPr lang="es-AR" sz="1200" dirty="0" smtClean="0"/>
          </a:p>
          <a:p>
            <a:endParaRPr lang="es-AR" sz="1200" dirty="0"/>
          </a:p>
        </p:txBody>
      </p:sp>
      <p:sp>
        <p:nvSpPr>
          <p:cNvPr id="7" name="6 CuadroTexto"/>
          <p:cNvSpPr txBox="1"/>
          <p:nvPr/>
        </p:nvSpPr>
        <p:spPr>
          <a:xfrm>
            <a:off x="69826" y="5445224"/>
            <a:ext cx="8280920" cy="1015663"/>
          </a:xfrm>
          <a:prstGeom prst="rect">
            <a:avLst/>
          </a:prstGeom>
          <a:noFill/>
        </p:spPr>
        <p:txBody>
          <a:bodyPr wrap="square" rtlCol="0">
            <a:spAutoFit/>
          </a:bodyPr>
          <a:lstStyle/>
          <a:p>
            <a:r>
              <a:rPr lang="es-AR" sz="1200" dirty="0" smtClean="0"/>
              <a:t>Como se supone que la chapa 1 no se mueve, solamente el momento aplicado en la chapa de la derecha genera trabajo y será negativo porque el sentido de la rotación relativa  es </a:t>
            </a:r>
            <a:r>
              <a:rPr lang="es-AR" sz="1200" dirty="0" err="1" smtClean="0"/>
              <a:t>antihoraria</a:t>
            </a:r>
            <a:r>
              <a:rPr lang="es-AR" sz="1200" dirty="0" smtClean="0"/>
              <a:t> y M es horario para esa posición de la carga unitaria. </a:t>
            </a:r>
          </a:p>
          <a:p>
            <a:r>
              <a:rPr lang="es-AR" sz="1200" dirty="0" smtClean="0"/>
              <a:t>El signo del diagrama de Línea de Influencia se obtiene al observar el sentido de M aplicado en la chapa que se mueve (S2), según la convención de signos de esfuerzos internos ese momento entrando por izquierda es positivo, por lo tanto el diagrama de línea de Influencia será positivo.</a:t>
            </a:r>
            <a:endParaRPr lang="es-AR" sz="1200"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50" y="969293"/>
            <a:ext cx="3859047" cy="436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86451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188640"/>
            <a:ext cx="5904656" cy="369332"/>
          </a:xfrm>
          <a:prstGeom prst="rect">
            <a:avLst/>
          </a:prstGeom>
          <a:noFill/>
        </p:spPr>
        <p:txBody>
          <a:bodyPr wrap="square" rtlCol="0">
            <a:spAutoFit/>
          </a:bodyPr>
          <a:lstStyle/>
          <a:p>
            <a:r>
              <a:rPr lang="es-AR" dirty="0" smtClean="0"/>
              <a:t>Trazado de línea de influencia de la reacción en viga </a:t>
            </a:r>
            <a:r>
              <a:rPr lang="es-AR" dirty="0" err="1" smtClean="0"/>
              <a:t>Gerber</a:t>
            </a:r>
            <a:r>
              <a:rPr lang="es-AR" dirty="0" smtClean="0"/>
              <a:t> </a:t>
            </a:r>
            <a:endParaRPr lang="es-AR"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052736"/>
            <a:ext cx="4495031" cy="50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7845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95536" y="185411"/>
            <a:ext cx="7704856" cy="646331"/>
          </a:xfrm>
          <a:prstGeom prst="rect">
            <a:avLst/>
          </a:prstGeom>
          <a:noFill/>
        </p:spPr>
        <p:txBody>
          <a:bodyPr wrap="square" rtlCol="0">
            <a:spAutoFit/>
          </a:bodyPr>
          <a:lstStyle/>
          <a:p>
            <a:r>
              <a:rPr lang="es-AR" dirty="0" smtClean="0"/>
              <a:t>Trazado de línea de influencia del esfuerzo de corte en la sección H-H de una viga </a:t>
            </a:r>
            <a:r>
              <a:rPr lang="es-AR" dirty="0" err="1" smtClean="0"/>
              <a:t>Gerber</a:t>
            </a:r>
            <a:r>
              <a:rPr lang="es-AR" dirty="0" smtClean="0"/>
              <a:t> </a:t>
            </a:r>
            <a:endParaRPr lang="es-AR" dirty="0"/>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842" y="1052736"/>
            <a:ext cx="408622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iga-gerber-mecanismo-vide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1713" y="1412776"/>
            <a:ext cx="3352800" cy="2743200"/>
          </a:xfrm>
          <a:prstGeom prst="rect">
            <a:avLst/>
          </a:prstGeom>
        </p:spPr>
      </p:pic>
      <p:pic>
        <p:nvPicPr>
          <p:cNvPr id="4"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91247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551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1663</TotalTime>
  <Words>1296</Words>
  <Application>Microsoft Office PowerPoint</Application>
  <PresentationFormat>Presentación en pantalla (4:3)</PresentationFormat>
  <Paragraphs>63</Paragraphs>
  <Slides>12</Slides>
  <Notes>0</Notes>
  <HiddenSlides>0</HiddenSlides>
  <MMClips>11</MMClip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Adyacencia</vt:lpstr>
      <vt:lpstr>Líneas de Influencia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Líneas de Influencia</dc:title>
  <dc:creator>Microsoft</dc:creator>
  <cp:lastModifiedBy>Microsoft</cp:lastModifiedBy>
  <cp:revision>48</cp:revision>
  <dcterms:created xsi:type="dcterms:W3CDTF">2020-04-13T13:03:49Z</dcterms:created>
  <dcterms:modified xsi:type="dcterms:W3CDTF">2020-05-12T13:39:08Z</dcterms:modified>
</cp:coreProperties>
</file>