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67" r:id="rId3"/>
    <p:sldId id="264" r:id="rId4"/>
    <p:sldId id="275" r:id="rId5"/>
    <p:sldId id="276" r:id="rId6"/>
    <p:sldId id="277" r:id="rId7"/>
    <p:sldId id="278" r:id="rId8"/>
    <p:sldId id="279" r:id="rId9"/>
    <p:sldId id="280" r:id="rId10"/>
    <p:sldId id="287" r:id="rId11"/>
    <p:sldId id="281" r:id="rId12"/>
    <p:sldId id="288" r:id="rId13"/>
    <p:sldId id="289" r:id="rId14"/>
    <p:sldId id="292" r:id="rId15"/>
    <p:sldId id="282" r:id="rId16"/>
    <p:sldId id="291" r:id="rId17"/>
    <p:sldId id="283" r:id="rId18"/>
    <p:sldId id="284" r:id="rId19"/>
    <p:sldId id="285" r:id="rId20"/>
    <p:sldId id="310" r:id="rId21"/>
    <p:sldId id="311" r:id="rId22"/>
    <p:sldId id="300" r:id="rId23"/>
    <p:sldId id="301" r:id="rId24"/>
    <p:sldId id="293" r:id="rId25"/>
    <p:sldId id="294" r:id="rId26"/>
    <p:sldId id="295" r:id="rId27"/>
    <p:sldId id="296" r:id="rId28"/>
    <p:sldId id="299" r:id="rId29"/>
    <p:sldId id="329" r:id="rId30"/>
    <p:sldId id="331" r:id="rId31"/>
    <p:sldId id="333" r:id="rId32"/>
    <p:sldId id="335" r:id="rId33"/>
    <p:sldId id="302" r:id="rId34"/>
    <p:sldId id="303" r:id="rId35"/>
    <p:sldId id="304" r:id="rId36"/>
    <p:sldId id="312" r:id="rId37"/>
    <p:sldId id="305" r:id="rId38"/>
    <p:sldId id="297" r:id="rId39"/>
    <p:sldId id="306" r:id="rId40"/>
    <p:sldId id="307" r:id="rId41"/>
    <p:sldId id="308" r:id="rId42"/>
    <p:sldId id="314" r:id="rId43"/>
    <p:sldId id="316" r:id="rId44"/>
    <p:sldId id="315"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286" r:id="rId5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22" autoAdjust="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048A5-E477-4066-A95A-0CFEE4D97FA4}" type="datetimeFigureOut">
              <a:rPr lang="es-AR" smtClean="0"/>
              <a:pPr/>
              <a:t>31/5/2021</a:t>
            </a:fld>
            <a:endParaRPr lang="es-A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0AEC5-677E-49F3-AD5B-406D86FB5E7F}" type="slidenum">
              <a:rPr lang="es-AR" smtClean="0"/>
              <a:pPr/>
              <a:t>‹Nº›</a:t>
            </a:fld>
            <a:endParaRPr lang="es-AR" dirty="0"/>
          </a:p>
        </p:txBody>
      </p:sp>
    </p:spTree>
    <p:extLst>
      <p:ext uri="{BB962C8B-B14F-4D97-AF65-F5344CB8AC3E}">
        <p14:creationId xmlns:p14="http://schemas.microsoft.com/office/powerpoint/2010/main" val="195787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1</a:t>
            </a:fld>
            <a:endParaRPr lang="es-AR" dirty="0"/>
          </a:p>
        </p:txBody>
      </p:sp>
    </p:spTree>
    <p:extLst>
      <p:ext uri="{BB962C8B-B14F-4D97-AF65-F5344CB8AC3E}">
        <p14:creationId xmlns:p14="http://schemas.microsoft.com/office/powerpoint/2010/main" val="974705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17</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18</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19</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22</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23</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24</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28</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6</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7</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8</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9</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10</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11</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15</a:t>
            </a:fld>
            <a:endParaRPr lang="es-AR" dirty="0"/>
          </a:p>
        </p:txBody>
      </p:sp>
    </p:spTree>
    <p:extLst>
      <p:ext uri="{BB962C8B-B14F-4D97-AF65-F5344CB8AC3E}">
        <p14:creationId xmlns:p14="http://schemas.microsoft.com/office/powerpoint/2010/main" val="231265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60AEC5-677E-49F3-AD5B-406D86FB5E7F}" type="slidenum">
              <a:rPr lang="es-AR" smtClean="0"/>
              <a:pPr/>
              <a:t>16</a:t>
            </a:fld>
            <a:endParaRPr lang="es-AR" dirty="0"/>
          </a:p>
        </p:txBody>
      </p:sp>
    </p:spTree>
    <p:extLst>
      <p:ext uri="{BB962C8B-B14F-4D97-AF65-F5344CB8AC3E}">
        <p14:creationId xmlns:p14="http://schemas.microsoft.com/office/powerpoint/2010/main" val="231265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991F8429-1F9E-46F1-AC7A-6F35E78ACAE7}" type="datetimeFigureOut">
              <a:rPr lang="es-AR" smtClean="0"/>
              <a:pPr/>
              <a:t>31/5/2021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277597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91F8429-1F9E-46F1-AC7A-6F35E78ACAE7}" type="datetimeFigureOut">
              <a:rPr lang="es-AR" smtClean="0"/>
              <a:pPr/>
              <a:t>31/5/2021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19816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91F8429-1F9E-46F1-AC7A-6F35E78ACAE7}" type="datetimeFigureOut">
              <a:rPr lang="es-AR" smtClean="0"/>
              <a:pPr/>
              <a:t>31/5/2021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11987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91F8429-1F9E-46F1-AC7A-6F35E78ACAE7}" type="datetimeFigureOut">
              <a:rPr lang="es-AR" smtClean="0"/>
              <a:pPr/>
              <a:t>31/5/2021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125977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1F8429-1F9E-46F1-AC7A-6F35E78ACAE7}" type="datetimeFigureOut">
              <a:rPr lang="es-AR" smtClean="0"/>
              <a:pPr/>
              <a:t>31/5/2021</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405409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991F8429-1F9E-46F1-AC7A-6F35E78ACAE7}" type="datetimeFigureOut">
              <a:rPr lang="es-AR" smtClean="0"/>
              <a:pPr/>
              <a:t>31/5/2021</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137964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991F8429-1F9E-46F1-AC7A-6F35E78ACAE7}" type="datetimeFigureOut">
              <a:rPr lang="es-AR" smtClean="0"/>
              <a:pPr/>
              <a:t>31/5/2021</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3241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991F8429-1F9E-46F1-AC7A-6F35E78ACAE7}" type="datetimeFigureOut">
              <a:rPr lang="es-AR" smtClean="0"/>
              <a:pPr/>
              <a:t>31/5/2021</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2227025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1F8429-1F9E-46F1-AC7A-6F35E78ACAE7}" type="datetimeFigureOut">
              <a:rPr lang="es-AR" smtClean="0"/>
              <a:pPr/>
              <a:t>31/5/2021</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46410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1F8429-1F9E-46F1-AC7A-6F35E78ACAE7}" type="datetimeFigureOut">
              <a:rPr lang="es-AR" smtClean="0"/>
              <a:pPr/>
              <a:t>31/5/2021</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44717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1F8429-1F9E-46F1-AC7A-6F35E78ACAE7}" type="datetimeFigureOut">
              <a:rPr lang="es-AR" smtClean="0"/>
              <a:pPr/>
              <a:t>31/5/2021</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175230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F8429-1F9E-46F1-AC7A-6F35E78ACAE7}" type="datetimeFigureOut">
              <a:rPr lang="es-AR" smtClean="0"/>
              <a:pPr/>
              <a:t>31/5/2021</a:t>
            </a:fld>
            <a:endParaRPr lang="es-AR"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E93A5-E2B5-48FE-9208-E88480895061}" type="slidenum">
              <a:rPr lang="es-AR" smtClean="0"/>
              <a:pPr/>
              <a:t>‹Nº›</a:t>
            </a:fld>
            <a:endParaRPr lang="es-AR" dirty="0"/>
          </a:p>
        </p:txBody>
      </p:sp>
    </p:spTree>
    <p:extLst>
      <p:ext uri="{BB962C8B-B14F-4D97-AF65-F5344CB8AC3E}">
        <p14:creationId xmlns:p14="http://schemas.microsoft.com/office/powerpoint/2010/main" val="193712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www.youtube.com/watch?v=5FJFV3iJa44" TargetMode="External"/><Relationship Id="rId3" Type="http://schemas.openxmlformats.org/officeDocument/2006/relationships/hyperlink" Target="https://www.youtube.com/watch?v=Zje2f3wqqEo" TargetMode="External"/><Relationship Id="rId7" Type="http://schemas.openxmlformats.org/officeDocument/2006/relationships/hyperlink" Target="https://www.youtube.com/watch?v=gPxPQfb0OcU" TargetMode="External"/><Relationship Id="rId2" Type="http://schemas.openxmlformats.org/officeDocument/2006/relationships/hyperlink" Target="https://www.youtube.com/watch?v=hGZ8GIXWxys" TargetMode="External"/><Relationship Id="rId1" Type="http://schemas.openxmlformats.org/officeDocument/2006/relationships/slideLayout" Target="../slideLayouts/slideLayout2.xml"/><Relationship Id="rId6" Type="http://schemas.openxmlformats.org/officeDocument/2006/relationships/hyperlink" Target="https://www.youtube.com/watch?v=IRCEHqOYR8g" TargetMode="External"/><Relationship Id="rId5" Type="http://schemas.openxmlformats.org/officeDocument/2006/relationships/hyperlink" Target="https://www.youtube.com/watch?v=58OfsvsFDtU" TargetMode="External"/><Relationship Id="rId4" Type="http://schemas.openxmlformats.org/officeDocument/2006/relationships/hyperlink" Target="https://www.youtube.com/watch?v=X3Zc-hEedV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54735" y="2276872"/>
            <a:ext cx="7772400" cy="1470025"/>
          </a:xfrm>
        </p:spPr>
        <p:txBody>
          <a:bodyPr/>
          <a:lstStyle/>
          <a:p>
            <a:r>
              <a:rPr lang="es-AR" b="1" dirty="0" smtClean="0"/>
              <a:t>MÁQUINAS E INSTALACIONES TÉRMICAS</a:t>
            </a:r>
            <a:endParaRPr lang="es-AR" b="1" dirty="0"/>
          </a:p>
        </p:txBody>
      </p:sp>
      <p:sp>
        <p:nvSpPr>
          <p:cNvPr id="3" name="2 Subtítulo"/>
          <p:cNvSpPr>
            <a:spLocks noGrp="1"/>
          </p:cNvSpPr>
          <p:nvPr>
            <p:ph type="subTitle" idx="1"/>
          </p:nvPr>
        </p:nvSpPr>
        <p:spPr>
          <a:xfrm>
            <a:off x="7308304" y="6165304"/>
            <a:ext cx="1641953" cy="432048"/>
          </a:xfrm>
        </p:spPr>
        <p:txBody>
          <a:bodyPr>
            <a:normAutofit/>
          </a:bodyPr>
          <a:lstStyle/>
          <a:p>
            <a:r>
              <a:rPr lang="es-AR" sz="1600" b="1" dirty="0" smtClean="0">
                <a:solidFill>
                  <a:schemeClr val="tx1"/>
                </a:solidFill>
              </a:rPr>
              <a:t>Ing. José Galiana</a:t>
            </a:r>
          </a:p>
        </p:txBody>
      </p:sp>
      <p:pic>
        <p:nvPicPr>
          <p:cNvPr id="8" name="7 Imagen" descr="fing"/>
          <p:cNvPicPr/>
          <p:nvPr/>
        </p:nvPicPr>
        <p:blipFill>
          <a:blip r:embed="rId3" cstate="print"/>
          <a:srcRect/>
          <a:stretch>
            <a:fillRect/>
          </a:stretch>
        </p:blipFill>
        <p:spPr bwMode="auto">
          <a:xfrm>
            <a:off x="683568" y="404664"/>
            <a:ext cx="1606514" cy="1153758"/>
          </a:xfrm>
          <a:prstGeom prst="rect">
            <a:avLst/>
          </a:prstGeom>
          <a:noFill/>
          <a:ln w="9525">
            <a:noFill/>
            <a:miter lim="800000"/>
            <a:headEnd/>
            <a:tailEnd/>
          </a:ln>
        </p:spPr>
      </p:pic>
      <p:pic>
        <p:nvPicPr>
          <p:cNvPr id="9" name="8 Imagen" descr="UNCU"/>
          <p:cNvPicPr/>
          <p:nvPr/>
        </p:nvPicPr>
        <p:blipFill>
          <a:blip r:embed="rId4" cstate="print"/>
          <a:srcRect/>
          <a:stretch>
            <a:fillRect/>
          </a:stretch>
        </p:blipFill>
        <p:spPr bwMode="auto">
          <a:xfrm>
            <a:off x="6660232" y="230025"/>
            <a:ext cx="1800200" cy="1369782"/>
          </a:xfrm>
          <a:prstGeom prst="rect">
            <a:avLst/>
          </a:prstGeom>
          <a:noFill/>
          <a:ln w="9525">
            <a:noFill/>
            <a:miter lim="800000"/>
            <a:headEnd/>
            <a:tailEnd/>
          </a:ln>
        </p:spPr>
      </p:pic>
      <p:sp>
        <p:nvSpPr>
          <p:cNvPr id="10" name="2 Subtítulo"/>
          <p:cNvSpPr txBox="1">
            <a:spLocks/>
          </p:cNvSpPr>
          <p:nvPr/>
        </p:nvSpPr>
        <p:spPr>
          <a:xfrm>
            <a:off x="1331640" y="4648009"/>
            <a:ext cx="6400800" cy="7920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AR" b="1" dirty="0" smtClean="0"/>
              <a:t>Ciclo Otto y Diésel</a:t>
            </a:r>
          </a:p>
        </p:txBody>
      </p:sp>
    </p:spTree>
    <p:extLst>
      <p:ext uri="{BB962C8B-B14F-4D97-AF65-F5344CB8AC3E}">
        <p14:creationId xmlns:p14="http://schemas.microsoft.com/office/powerpoint/2010/main" val="1943291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16632"/>
            <a:ext cx="8229600" cy="1143000"/>
          </a:xfrm>
        </p:spPr>
        <p:txBody>
          <a:bodyPr>
            <a:normAutofit/>
          </a:bodyPr>
          <a:lstStyle/>
          <a:p>
            <a:r>
              <a:rPr lang="es-AR" b="1" dirty="0" smtClean="0">
                <a:solidFill>
                  <a:srgbClr val="002060"/>
                </a:solidFill>
              </a:rPr>
              <a:t>Diagrama ideal Ciclo Otto</a:t>
            </a:r>
            <a:endParaRPr lang="es-AR" b="1" dirty="0">
              <a:solidFill>
                <a:srgbClr val="002060"/>
              </a:solidFill>
            </a:endParaRPr>
          </a:p>
        </p:txBody>
      </p:sp>
      <p:sp>
        <p:nvSpPr>
          <p:cNvPr id="9" name="2 Marcador de contenido"/>
          <p:cNvSpPr txBox="1">
            <a:spLocks/>
          </p:cNvSpPr>
          <p:nvPr/>
        </p:nvSpPr>
        <p:spPr>
          <a:xfrm>
            <a:off x="1330612" y="4149080"/>
            <a:ext cx="6696744" cy="244827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AR" b="1" dirty="0" smtClean="0"/>
              <a:t>1-2: </a:t>
            </a:r>
            <a:r>
              <a:rPr lang="es-AR" dirty="0" smtClean="0"/>
              <a:t>Compresión adiabática e isontrópica</a:t>
            </a:r>
          </a:p>
          <a:p>
            <a:pPr marL="0" indent="0" algn="just">
              <a:buNone/>
            </a:pPr>
            <a:r>
              <a:rPr lang="es-AR" b="1" dirty="0" smtClean="0"/>
              <a:t>2-3: </a:t>
            </a:r>
            <a:r>
              <a:rPr lang="es-AR" dirty="0" smtClean="0"/>
              <a:t>A volumen constante: introducción del calor suministrado Q</a:t>
            </a:r>
            <a:r>
              <a:rPr lang="es-AR" sz="1900" dirty="0" smtClean="0"/>
              <a:t>1</a:t>
            </a:r>
            <a:endParaRPr lang="es-AR" dirty="0" smtClean="0"/>
          </a:p>
          <a:p>
            <a:pPr marL="0" indent="0" algn="just">
              <a:buNone/>
            </a:pPr>
            <a:r>
              <a:rPr lang="es-AR" b="1" dirty="0" smtClean="0"/>
              <a:t>3-4: </a:t>
            </a:r>
            <a:r>
              <a:rPr lang="es-AR" dirty="0" smtClean="0"/>
              <a:t>Expansión adiabática e isontrópica, trabajo realizado por el fluido</a:t>
            </a:r>
          </a:p>
          <a:p>
            <a:pPr marL="0" indent="0" algn="just">
              <a:buNone/>
            </a:pPr>
            <a:r>
              <a:rPr lang="es-AR" b="1" dirty="0" smtClean="0"/>
              <a:t>4-1: </a:t>
            </a:r>
            <a:r>
              <a:rPr lang="es-AR" dirty="0" smtClean="0"/>
              <a:t>A volumen constante: sustracción instantánea  del </a:t>
            </a:r>
            <a:r>
              <a:rPr lang="es-AR" dirty="0"/>
              <a:t>calor  </a:t>
            </a:r>
            <a:r>
              <a:rPr lang="es-AR" dirty="0" smtClean="0"/>
              <a:t>Q</a:t>
            </a:r>
            <a:r>
              <a:rPr lang="es-AR" sz="2500" dirty="0" smtClean="0"/>
              <a:t>2</a:t>
            </a:r>
            <a:endParaRPr lang="es-AR" sz="2200" dirty="0"/>
          </a:p>
          <a:p>
            <a:pPr marL="0" indent="0" algn="just">
              <a:buNone/>
            </a:pPr>
            <a:endParaRPr lang="es-AR" dirty="0"/>
          </a:p>
          <a:p>
            <a:pPr marL="0" indent="0" algn="just">
              <a:buNone/>
            </a:pPr>
            <a:r>
              <a:rPr lang="es-AR" dirty="0" smtClean="0"/>
              <a:t>En los motores de 4 tiempos, la sustracción de calor se realiza durante la carrera de escape 1-0 y el fluido se introduce en el motor en la carrera de aspiración  0-1.</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412776"/>
            <a:ext cx="6755185" cy="245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676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1655409"/>
            <a:ext cx="4680520" cy="404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20201" y="116632"/>
            <a:ext cx="8229600" cy="1143000"/>
          </a:xfrm>
        </p:spPr>
        <p:txBody>
          <a:bodyPr>
            <a:normAutofit/>
          </a:bodyPr>
          <a:lstStyle/>
          <a:p>
            <a:r>
              <a:rPr lang="es-AR" b="1" dirty="0" smtClean="0">
                <a:solidFill>
                  <a:srgbClr val="002060"/>
                </a:solidFill>
              </a:rPr>
              <a:t>Diagrama ideal Ciclo Otto</a:t>
            </a:r>
            <a:endParaRPr lang="es-AR" b="1" dirty="0">
              <a:solidFill>
                <a:srgbClr val="002060"/>
              </a:solidFill>
            </a:endParaRPr>
          </a:p>
        </p:txBody>
      </p:sp>
      <p:sp>
        <p:nvSpPr>
          <p:cNvPr id="9" name="2 Marcador de contenido"/>
          <p:cNvSpPr txBox="1">
            <a:spLocks/>
          </p:cNvSpPr>
          <p:nvPr/>
        </p:nvSpPr>
        <p:spPr>
          <a:xfrm>
            <a:off x="4788024" y="1340768"/>
            <a:ext cx="4104456" cy="504056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AR" b="1" dirty="0" smtClean="0"/>
              <a:t>PMS</a:t>
            </a:r>
            <a:r>
              <a:rPr lang="es-AR" dirty="0" smtClean="0"/>
              <a:t> (punto muerto superior): Posición del pistón más próximo a la culata</a:t>
            </a:r>
          </a:p>
          <a:p>
            <a:pPr marL="0" indent="0" algn="just">
              <a:buNone/>
            </a:pPr>
            <a:endParaRPr lang="es-AR" dirty="0" smtClean="0"/>
          </a:p>
          <a:p>
            <a:pPr marL="0" indent="0" algn="just">
              <a:buNone/>
            </a:pPr>
            <a:r>
              <a:rPr lang="es-AR" b="1" dirty="0" smtClean="0"/>
              <a:t>PMI </a:t>
            </a:r>
            <a:r>
              <a:rPr lang="es-AR" dirty="0" smtClean="0"/>
              <a:t>(punto muerto inferior):¨Posición del pistón más alejado a la culata</a:t>
            </a:r>
          </a:p>
          <a:p>
            <a:pPr marL="0" indent="0" algn="just">
              <a:buNone/>
            </a:pPr>
            <a:endParaRPr lang="es-AR" dirty="0" smtClean="0"/>
          </a:p>
          <a:p>
            <a:pPr marL="0" indent="0" algn="just">
              <a:buNone/>
            </a:pPr>
            <a:r>
              <a:rPr lang="es-AR" dirty="0" smtClean="0"/>
              <a:t>Diámetro del cilindro: DC</a:t>
            </a:r>
          </a:p>
          <a:p>
            <a:pPr marL="0" indent="0" algn="just">
              <a:buNone/>
            </a:pPr>
            <a:endParaRPr lang="es-AR" dirty="0" smtClean="0"/>
          </a:p>
          <a:p>
            <a:pPr marL="0" indent="0" algn="just">
              <a:buNone/>
            </a:pPr>
            <a:r>
              <a:rPr lang="es-AR" dirty="0" smtClean="0"/>
              <a:t>Carrera: Distancia desde el PMS a PMI</a:t>
            </a:r>
          </a:p>
          <a:p>
            <a:pPr marL="0" indent="0" algn="just">
              <a:buNone/>
            </a:pPr>
            <a:endParaRPr lang="es-AR" dirty="0" smtClean="0"/>
          </a:p>
          <a:p>
            <a:pPr marL="0" indent="0" algn="just">
              <a:buNone/>
            </a:pPr>
            <a:r>
              <a:rPr lang="es-AR" b="1" dirty="0" smtClean="0"/>
              <a:t>Volumen total (V1)</a:t>
            </a:r>
            <a:r>
              <a:rPr lang="es-AR" dirty="0" smtClean="0"/>
              <a:t>= DC x la carrera</a:t>
            </a:r>
          </a:p>
          <a:p>
            <a:pPr marL="0" indent="0" algn="just">
              <a:buNone/>
            </a:pPr>
            <a:endParaRPr lang="es-AR" dirty="0" smtClean="0"/>
          </a:p>
          <a:p>
            <a:pPr marL="0" indent="0" algn="just">
              <a:buNone/>
            </a:pPr>
            <a:r>
              <a:rPr lang="es-AR" b="1" dirty="0" smtClean="0"/>
              <a:t>Volumen de cámara(V2</a:t>
            </a:r>
            <a:r>
              <a:rPr lang="es-AR" dirty="0" smtClean="0"/>
              <a:t>)= DC x distancia del PMS y la Culata</a:t>
            </a:r>
          </a:p>
          <a:p>
            <a:pPr marL="0" indent="0" algn="just">
              <a:buNone/>
            </a:pPr>
            <a:endParaRPr lang="es-AR" dirty="0" smtClean="0"/>
          </a:p>
          <a:p>
            <a:pPr marL="0" indent="0" algn="just">
              <a:buNone/>
            </a:pPr>
            <a:r>
              <a:rPr lang="es-AR" b="1" dirty="0" smtClean="0"/>
              <a:t>Volumen de desalojo</a:t>
            </a:r>
            <a:r>
              <a:rPr lang="es-AR" dirty="0" smtClean="0"/>
              <a:t>: V1-V2</a:t>
            </a:r>
          </a:p>
          <a:p>
            <a:pPr marL="0" indent="0" algn="just">
              <a:buNone/>
            </a:pPr>
            <a:endParaRPr lang="es-AR" dirty="0" smtClean="0"/>
          </a:p>
          <a:p>
            <a:pPr marL="0" indent="0" algn="just">
              <a:buNone/>
            </a:pPr>
            <a:r>
              <a:rPr lang="es-AR" b="1" dirty="0" smtClean="0"/>
              <a:t>Relación de compresión</a:t>
            </a:r>
            <a:r>
              <a:rPr lang="es-AR" dirty="0" smtClean="0"/>
              <a:t>: V1/V2 (6 a 12 veces)</a:t>
            </a:r>
            <a:endParaRPr lang="es-AR" dirty="0"/>
          </a:p>
        </p:txBody>
      </p:sp>
    </p:spTree>
    <p:extLst>
      <p:ext uri="{BB962C8B-B14F-4D97-AF65-F5344CB8AC3E}">
        <p14:creationId xmlns:p14="http://schemas.microsoft.com/office/powerpoint/2010/main" val="2743753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AR" b="1" dirty="0">
                <a:solidFill>
                  <a:srgbClr val="002060"/>
                </a:solidFill>
              </a:rPr>
              <a:t>Rendimiento del Ciclo Otto</a:t>
            </a:r>
          </a:p>
        </p:txBody>
      </p:sp>
      <p:sp>
        <p:nvSpPr>
          <p:cNvPr id="3" name="2 Marcador de contenido"/>
          <p:cNvSpPr>
            <a:spLocks noGrp="1"/>
          </p:cNvSpPr>
          <p:nvPr>
            <p:ph idx="1"/>
          </p:nvPr>
        </p:nvSpPr>
        <p:spPr>
          <a:xfrm>
            <a:off x="457200" y="1600200"/>
            <a:ext cx="8435280" cy="5257800"/>
          </a:xfrm>
        </p:spPr>
        <p:txBody>
          <a:bodyPr>
            <a:normAutofit/>
          </a:bodyPr>
          <a:lstStyle/>
          <a:p>
            <a:pPr marL="0" indent="0">
              <a:spcBef>
                <a:spcPts val="0"/>
              </a:spcBef>
              <a:buNone/>
            </a:pPr>
            <a:r>
              <a:rPr lang="es-AR" sz="2400" b="1" dirty="0"/>
              <a:t> </a:t>
            </a:r>
            <a:r>
              <a:rPr lang="es-AR" sz="2400" b="1" dirty="0" smtClean="0"/>
              <a:t>                               Q. Entregado –Q. Cedido</a:t>
            </a:r>
          </a:p>
          <a:p>
            <a:pPr marL="0" indent="0">
              <a:spcBef>
                <a:spcPts val="0"/>
              </a:spcBef>
              <a:buNone/>
            </a:pPr>
            <a:r>
              <a:rPr lang="es-AR" sz="2400" b="1" dirty="0" smtClean="0"/>
              <a:t> Rendimiento =    -------------------------------</a:t>
            </a:r>
          </a:p>
          <a:p>
            <a:pPr marL="0" indent="0">
              <a:spcBef>
                <a:spcPts val="0"/>
              </a:spcBef>
              <a:buNone/>
            </a:pPr>
            <a:r>
              <a:rPr lang="es-AR" sz="2400" b="1" dirty="0" smtClean="0"/>
              <a:t>                                          Q. Entregado</a:t>
            </a:r>
            <a:endParaRPr lang="es-AR" sz="2400" b="1" dirty="0"/>
          </a:p>
          <a:p>
            <a:pPr marL="0" indent="0">
              <a:spcBef>
                <a:spcPts val="0"/>
              </a:spcBef>
              <a:buNone/>
            </a:pPr>
            <a:endParaRPr lang="es-AR" sz="2400" dirty="0" smtClean="0"/>
          </a:p>
          <a:p>
            <a:pPr marL="0" indent="0">
              <a:spcBef>
                <a:spcPts val="0"/>
              </a:spcBef>
              <a:buNone/>
            </a:pPr>
            <a:r>
              <a:rPr lang="es-AR" sz="2400" dirty="0" smtClean="0"/>
              <a:t>Q entregado = Cv x (T3 – T2)</a:t>
            </a:r>
          </a:p>
          <a:p>
            <a:pPr marL="0" indent="0">
              <a:spcBef>
                <a:spcPts val="0"/>
              </a:spcBef>
              <a:buNone/>
            </a:pPr>
            <a:endParaRPr lang="es-AR" sz="2400" dirty="0" smtClean="0"/>
          </a:p>
          <a:p>
            <a:pPr marL="0" indent="0">
              <a:spcBef>
                <a:spcPts val="0"/>
              </a:spcBef>
              <a:buNone/>
            </a:pPr>
            <a:r>
              <a:rPr lang="es-AR" sz="2400" dirty="0" smtClean="0"/>
              <a:t>Q cedido = </a:t>
            </a:r>
            <a:r>
              <a:rPr lang="es-AR" sz="2400" dirty="0"/>
              <a:t>Cv x (</a:t>
            </a:r>
            <a:r>
              <a:rPr lang="es-AR" sz="2400" dirty="0" smtClean="0"/>
              <a:t>T4 </a:t>
            </a:r>
            <a:r>
              <a:rPr lang="es-AR" sz="2400" dirty="0"/>
              <a:t>– </a:t>
            </a:r>
            <a:r>
              <a:rPr lang="es-AR" sz="2400" dirty="0" smtClean="0"/>
              <a:t>T1)</a:t>
            </a:r>
          </a:p>
          <a:p>
            <a:pPr marL="0" indent="0">
              <a:spcBef>
                <a:spcPts val="0"/>
              </a:spcBef>
              <a:buNone/>
            </a:pPr>
            <a:endParaRPr lang="es-AR" sz="2400" dirty="0"/>
          </a:p>
          <a:p>
            <a:pPr marL="0" indent="0">
              <a:spcBef>
                <a:spcPts val="0"/>
              </a:spcBef>
              <a:buNone/>
            </a:pPr>
            <a:r>
              <a:rPr lang="es-AR" sz="2400" dirty="0" smtClean="0"/>
              <a:t>Rendimiento </a:t>
            </a:r>
            <a:r>
              <a:rPr lang="es-AR" sz="2400" dirty="0"/>
              <a:t>= </a:t>
            </a:r>
            <a:r>
              <a:rPr lang="es-AR" sz="2400" dirty="0" smtClean="0"/>
              <a:t> (Cv ( T3 – T2) - </a:t>
            </a:r>
            <a:r>
              <a:rPr lang="es-AR" sz="2400" dirty="0"/>
              <a:t>Cv x (T4 – </a:t>
            </a:r>
            <a:r>
              <a:rPr lang="es-AR" sz="2400" dirty="0" smtClean="0"/>
              <a:t>T1))/  </a:t>
            </a:r>
            <a:r>
              <a:rPr lang="es-AR" sz="2400" dirty="0"/>
              <a:t>Cv x (T3 – T2</a:t>
            </a:r>
            <a:r>
              <a:rPr lang="es-AR" sz="2400" dirty="0" smtClean="0"/>
              <a:t>)</a:t>
            </a:r>
          </a:p>
          <a:p>
            <a:pPr marL="0" indent="0">
              <a:spcBef>
                <a:spcPts val="0"/>
              </a:spcBef>
              <a:buNone/>
            </a:pPr>
            <a:r>
              <a:rPr lang="es-AR" sz="2400" dirty="0"/>
              <a:t>	</a:t>
            </a:r>
            <a:r>
              <a:rPr lang="es-AR" sz="2400" dirty="0" smtClean="0"/>
              <a:t>					</a:t>
            </a:r>
          </a:p>
          <a:p>
            <a:pPr marL="0" indent="0">
              <a:spcBef>
                <a:spcPts val="0"/>
              </a:spcBef>
              <a:buNone/>
            </a:pPr>
            <a:r>
              <a:rPr lang="es-AR" sz="2400" dirty="0"/>
              <a:t>	</a:t>
            </a:r>
            <a:r>
              <a:rPr lang="es-AR" sz="2400" dirty="0" smtClean="0"/>
              <a:t>					T1 (T4/T1 -1)</a:t>
            </a:r>
          </a:p>
          <a:p>
            <a:pPr marL="0" indent="0">
              <a:spcBef>
                <a:spcPts val="0"/>
              </a:spcBef>
              <a:buNone/>
            </a:pPr>
            <a:r>
              <a:rPr lang="es-AR" sz="2400" dirty="0" smtClean="0"/>
              <a:t>Rendimiento = 1 – (T4 – T1)/(T3 – T2)= 1 - -------------------------- </a:t>
            </a:r>
          </a:p>
          <a:p>
            <a:pPr marL="0" indent="0">
              <a:spcBef>
                <a:spcPts val="0"/>
              </a:spcBef>
              <a:buNone/>
            </a:pPr>
            <a:r>
              <a:rPr lang="es-AR" sz="2400" dirty="0" smtClean="0"/>
              <a:t>						T2 (T3/T1 -1)</a:t>
            </a:r>
            <a:endParaRPr lang="es-AR" sz="2400" dirty="0"/>
          </a:p>
          <a:p>
            <a:pPr marL="0" indent="0">
              <a:spcBef>
                <a:spcPts val="0"/>
              </a:spcBef>
              <a:buNone/>
            </a:pPr>
            <a:endParaRPr lang="es-AR" sz="2400" dirty="0"/>
          </a:p>
          <a:p>
            <a:pPr marL="0" indent="0">
              <a:spcBef>
                <a:spcPts val="0"/>
              </a:spcBef>
              <a:buNone/>
            </a:pPr>
            <a:endParaRPr lang="es-AR" dirty="0" smtClean="0"/>
          </a:p>
          <a:p>
            <a:pPr marL="0" indent="0">
              <a:spcBef>
                <a:spcPts val="0"/>
              </a:spcBef>
              <a:buNone/>
            </a:pPr>
            <a:endParaRPr lang="es-AR" dirty="0"/>
          </a:p>
        </p:txBody>
      </p:sp>
    </p:spTree>
    <p:extLst>
      <p:ext uri="{BB962C8B-B14F-4D97-AF65-F5344CB8AC3E}">
        <p14:creationId xmlns:p14="http://schemas.microsoft.com/office/powerpoint/2010/main" val="1420183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AR" b="1" dirty="0">
                <a:solidFill>
                  <a:srgbClr val="002060"/>
                </a:solidFill>
              </a:rPr>
              <a:t>Rendimiento del Ciclo Otto</a:t>
            </a:r>
          </a:p>
        </p:txBody>
      </p:sp>
      <p:sp>
        <p:nvSpPr>
          <p:cNvPr id="3" name="2 Marcador de contenido"/>
          <p:cNvSpPr>
            <a:spLocks noGrp="1"/>
          </p:cNvSpPr>
          <p:nvPr>
            <p:ph idx="1"/>
          </p:nvPr>
        </p:nvSpPr>
        <p:spPr>
          <a:xfrm>
            <a:off x="395536" y="1340768"/>
            <a:ext cx="8435280" cy="5257800"/>
          </a:xfrm>
        </p:spPr>
        <p:txBody>
          <a:bodyPr>
            <a:normAutofit fontScale="92500" lnSpcReduction="20000"/>
          </a:bodyPr>
          <a:lstStyle/>
          <a:p>
            <a:pPr marL="0" indent="0">
              <a:spcBef>
                <a:spcPts val="0"/>
              </a:spcBef>
              <a:buNone/>
            </a:pPr>
            <a:r>
              <a:rPr lang="es-AR" sz="2400" dirty="0" smtClean="0"/>
              <a:t>				</a:t>
            </a:r>
          </a:p>
          <a:p>
            <a:pPr marL="0" indent="0">
              <a:spcBef>
                <a:spcPts val="0"/>
              </a:spcBef>
              <a:buNone/>
            </a:pPr>
            <a:r>
              <a:rPr lang="es-AR" sz="2400" dirty="0"/>
              <a:t>	</a:t>
            </a:r>
            <a:r>
              <a:rPr lang="es-AR" sz="2400" dirty="0" smtClean="0"/>
              <a:t>					T1 (T4/T1 -1)</a:t>
            </a:r>
          </a:p>
          <a:p>
            <a:pPr marL="0" indent="0">
              <a:spcBef>
                <a:spcPts val="0"/>
              </a:spcBef>
              <a:buNone/>
            </a:pPr>
            <a:r>
              <a:rPr lang="es-AR" sz="2400" dirty="0" smtClean="0"/>
              <a:t>Rendimiento = 1 – (T4 – T1)/(T3 – T2)= 1 -        -----------------------</a:t>
            </a:r>
          </a:p>
          <a:p>
            <a:pPr marL="0" indent="0">
              <a:spcBef>
                <a:spcPts val="0"/>
              </a:spcBef>
              <a:buNone/>
            </a:pPr>
            <a:r>
              <a:rPr lang="es-AR" sz="2400" dirty="0" smtClean="0"/>
              <a:t>						T2 (T3/T1 -1)</a:t>
            </a:r>
            <a:endParaRPr lang="es-AR" sz="2400" dirty="0"/>
          </a:p>
          <a:p>
            <a:pPr marL="0" indent="0">
              <a:spcBef>
                <a:spcPts val="0"/>
              </a:spcBef>
              <a:buNone/>
            </a:pPr>
            <a:endParaRPr lang="es-AR" sz="2400" dirty="0"/>
          </a:p>
          <a:p>
            <a:pPr marL="0" indent="0">
              <a:spcBef>
                <a:spcPts val="0"/>
              </a:spcBef>
              <a:buNone/>
            </a:pPr>
            <a:r>
              <a:rPr lang="es-AR" sz="2400" dirty="0" smtClean="0"/>
              <a:t>Para transformaciones adiabáticas de compresión  tenemos que:  </a:t>
            </a:r>
          </a:p>
          <a:p>
            <a:pPr marL="0" indent="0">
              <a:spcBef>
                <a:spcPts val="0"/>
              </a:spcBef>
              <a:buNone/>
            </a:pPr>
            <a:endParaRPr lang="es-AR" sz="2400" dirty="0" smtClean="0"/>
          </a:p>
          <a:p>
            <a:pPr marL="0" indent="0">
              <a:spcBef>
                <a:spcPts val="0"/>
              </a:spcBef>
              <a:buNone/>
            </a:pPr>
            <a:r>
              <a:rPr lang="es-AR" sz="2400" dirty="0" smtClean="0"/>
              <a:t>T2/T1 = (V1/V2)^(K-1)</a:t>
            </a:r>
          </a:p>
          <a:p>
            <a:pPr marL="0" indent="0">
              <a:spcBef>
                <a:spcPts val="0"/>
              </a:spcBef>
              <a:buNone/>
            </a:pPr>
            <a:r>
              <a:rPr lang="es-AR" sz="2400" dirty="0" smtClean="0"/>
              <a:t>T3/T4 </a:t>
            </a:r>
            <a:r>
              <a:rPr lang="es-AR" sz="2400" dirty="0"/>
              <a:t>= (</a:t>
            </a:r>
            <a:r>
              <a:rPr lang="es-AR" sz="2400" dirty="0" smtClean="0"/>
              <a:t>V4/V3)^(</a:t>
            </a:r>
            <a:r>
              <a:rPr lang="es-AR" sz="2400" dirty="0"/>
              <a:t>K-1)</a:t>
            </a:r>
          </a:p>
          <a:p>
            <a:pPr marL="0" indent="0">
              <a:spcBef>
                <a:spcPts val="0"/>
              </a:spcBef>
              <a:buNone/>
            </a:pPr>
            <a:endParaRPr lang="es-AR" sz="2400" dirty="0" smtClean="0"/>
          </a:p>
          <a:p>
            <a:pPr marL="0" indent="0">
              <a:spcBef>
                <a:spcPts val="0"/>
              </a:spcBef>
              <a:buNone/>
            </a:pPr>
            <a:r>
              <a:rPr lang="es-AR" sz="2400" dirty="0" smtClean="0"/>
              <a:t>Siendo  V1=V4 y V2=V3 </a:t>
            </a:r>
            <a:r>
              <a:rPr lang="es-AR" sz="2400" dirty="0" smtClean="0">
                <a:sym typeface="Wingdings" panose="05000000000000000000" pitchFamily="2" charset="2"/>
              </a:rPr>
              <a:t>    T2/T1 = T3/T4 </a:t>
            </a:r>
            <a:r>
              <a:rPr lang="es-AR" sz="2400" dirty="0">
                <a:sym typeface="Wingdings" panose="05000000000000000000" pitchFamily="2" charset="2"/>
              </a:rPr>
              <a:t> </a:t>
            </a:r>
            <a:r>
              <a:rPr lang="es-AR" sz="2400" dirty="0" smtClean="0">
                <a:sym typeface="Wingdings" panose="05000000000000000000" pitchFamily="2" charset="2"/>
              </a:rPr>
              <a:t>de donde: T4/T1= T3/T2</a:t>
            </a:r>
          </a:p>
          <a:p>
            <a:pPr marL="0" indent="0">
              <a:spcBef>
                <a:spcPts val="0"/>
              </a:spcBef>
              <a:buNone/>
            </a:pPr>
            <a:endParaRPr lang="es-AR" sz="2400" dirty="0">
              <a:sym typeface="Wingdings" panose="05000000000000000000" pitchFamily="2" charset="2"/>
            </a:endParaRPr>
          </a:p>
          <a:p>
            <a:pPr marL="0" indent="0">
              <a:spcBef>
                <a:spcPts val="0"/>
              </a:spcBef>
              <a:buNone/>
            </a:pPr>
            <a:r>
              <a:rPr lang="es-AR" sz="2400" dirty="0" smtClean="0">
                <a:sym typeface="Wingdings" panose="05000000000000000000" pitchFamily="2" charset="2"/>
              </a:rPr>
              <a:t>Reemplazando:</a:t>
            </a:r>
          </a:p>
          <a:p>
            <a:pPr marL="0" indent="0">
              <a:spcBef>
                <a:spcPts val="0"/>
              </a:spcBef>
              <a:buNone/>
            </a:pPr>
            <a:endParaRPr lang="es-AR" sz="2400" dirty="0" smtClean="0">
              <a:sym typeface="Wingdings" panose="05000000000000000000" pitchFamily="2" charset="2"/>
            </a:endParaRPr>
          </a:p>
          <a:p>
            <a:pPr marL="0" indent="0">
              <a:spcBef>
                <a:spcPts val="0"/>
              </a:spcBef>
              <a:buNone/>
            </a:pPr>
            <a:r>
              <a:rPr lang="es-AR" sz="2400" b="1" dirty="0" smtClean="0">
                <a:sym typeface="Wingdings" panose="05000000000000000000" pitchFamily="2" charset="2"/>
              </a:rPr>
              <a:t>Rendimiento=  </a:t>
            </a:r>
            <a:r>
              <a:rPr lang="es-AR" sz="2400" dirty="0" smtClean="0">
                <a:sym typeface="Wingdings" panose="05000000000000000000" pitchFamily="2" charset="2"/>
              </a:rPr>
              <a:t>1- T1/T2     </a:t>
            </a:r>
            <a:r>
              <a:rPr lang="es-AR" sz="3500" b="1" dirty="0" smtClean="0">
                <a:solidFill>
                  <a:srgbClr val="FF0000"/>
                </a:solidFill>
                <a:sym typeface="Wingdings" panose="05000000000000000000" pitchFamily="2" charset="2"/>
              </a:rPr>
              <a:t>1-1/ RC^(k-1)</a:t>
            </a:r>
          </a:p>
          <a:p>
            <a:pPr marL="0" indent="0">
              <a:spcBef>
                <a:spcPts val="0"/>
              </a:spcBef>
              <a:buNone/>
            </a:pPr>
            <a:endParaRPr lang="es-AR" sz="2400" dirty="0" smtClean="0">
              <a:sym typeface="Wingdings" panose="05000000000000000000" pitchFamily="2" charset="2"/>
            </a:endParaRPr>
          </a:p>
          <a:p>
            <a:pPr marL="0" indent="0">
              <a:spcBef>
                <a:spcPts val="0"/>
              </a:spcBef>
              <a:buNone/>
            </a:pPr>
            <a:r>
              <a:rPr lang="es-AR" sz="2400" dirty="0" smtClean="0">
                <a:sym typeface="Wingdings" panose="05000000000000000000" pitchFamily="2" charset="2"/>
              </a:rPr>
              <a:t> k = Exponente de la transformación adiabática k =1,4</a:t>
            </a:r>
            <a:endParaRPr lang="es-AR" sz="2400" dirty="0"/>
          </a:p>
        </p:txBody>
      </p:sp>
    </p:spTree>
    <p:extLst>
      <p:ext uri="{BB962C8B-B14F-4D97-AF65-F5344CB8AC3E}">
        <p14:creationId xmlns:p14="http://schemas.microsoft.com/office/powerpoint/2010/main" val="2384593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AR" b="1" dirty="0">
                <a:solidFill>
                  <a:srgbClr val="002060"/>
                </a:solidFill>
              </a:rPr>
              <a:t>Rendimiento del Ciclo Otto</a:t>
            </a:r>
          </a:p>
        </p:txBody>
      </p:sp>
      <p:sp>
        <p:nvSpPr>
          <p:cNvPr id="3" name="2 Marcador de contenido"/>
          <p:cNvSpPr>
            <a:spLocks noGrp="1"/>
          </p:cNvSpPr>
          <p:nvPr>
            <p:ph idx="1"/>
          </p:nvPr>
        </p:nvSpPr>
        <p:spPr>
          <a:xfrm>
            <a:off x="395536" y="1340768"/>
            <a:ext cx="8435280" cy="5257800"/>
          </a:xfrm>
        </p:spPr>
        <p:txBody>
          <a:bodyPr>
            <a:normAutofit fontScale="77500" lnSpcReduction="20000"/>
          </a:bodyPr>
          <a:lstStyle/>
          <a:p>
            <a:pPr marL="0" indent="0">
              <a:spcBef>
                <a:spcPts val="0"/>
              </a:spcBef>
              <a:buNone/>
            </a:pPr>
            <a:r>
              <a:rPr lang="es-AR" sz="2400" b="1" dirty="0" smtClean="0"/>
              <a:t>Presión media indicada</a:t>
            </a:r>
            <a:r>
              <a:rPr lang="es-AR" sz="2400" dirty="0" smtClean="0"/>
              <a:t>: área del ciclo/cilindrada</a:t>
            </a:r>
          </a:p>
          <a:p>
            <a:pPr marL="0" indent="0">
              <a:spcBef>
                <a:spcPts val="0"/>
              </a:spcBef>
              <a:buNone/>
            </a:pPr>
            <a:endParaRPr lang="es-AR" sz="2400" dirty="0" smtClean="0"/>
          </a:p>
          <a:p>
            <a:pPr marL="0" indent="0">
              <a:spcBef>
                <a:spcPts val="0"/>
              </a:spcBef>
              <a:buNone/>
            </a:pPr>
            <a:r>
              <a:rPr lang="es-AR" sz="2400" b="1" dirty="0" smtClean="0"/>
              <a:t>Potencia Indicada</a:t>
            </a:r>
            <a:r>
              <a:rPr lang="es-AR" sz="2400" dirty="0" smtClean="0"/>
              <a:t>: </a:t>
            </a:r>
          </a:p>
          <a:p>
            <a:pPr marL="0" indent="0">
              <a:spcBef>
                <a:spcPts val="0"/>
              </a:spcBef>
              <a:buNone/>
            </a:pPr>
            <a:endParaRPr lang="es-AR" sz="2400" dirty="0"/>
          </a:p>
          <a:p>
            <a:pPr marL="0" indent="0">
              <a:spcBef>
                <a:spcPts val="0"/>
              </a:spcBef>
              <a:buNone/>
            </a:pPr>
            <a:r>
              <a:rPr lang="es-AR" sz="2400" dirty="0" smtClean="0"/>
              <a:t>“Representa el valor  de la presión que multiplicado por la cilindrada da el mismo valor del trabajo”</a:t>
            </a:r>
          </a:p>
          <a:p>
            <a:pPr marL="0" indent="0">
              <a:spcBef>
                <a:spcPts val="0"/>
              </a:spcBef>
              <a:buNone/>
            </a:pPr>
            <a:endParaRPr lang="es-AR" sz="2400" dirty="0" smtClean="0"/>
          </a:p>
          <a:p>
            <a:pPr marL="0" indent="0">
              <a:spcBef>
                <a:spcPts val="0"/>
              </a:spcBef>
              <a:buNone/>
            </a:pPr>
            <a:r>
              <a:rPr lang="es-AR" sz="2400" b="1" dirty="0" smtClean="0"/>
              <a:t>Pot ind </a:t>
            </a:r>
            <a:r>
              <a:rPr lang="es-AR" sz="2400" dirty="0" smtClean="0"/>
              <a:t>= pi/2 x ( C x </a:t>
            </a:r>
            <a:r>
              <a:rPr lang="es-AR" sz="2600" dirty="0" smtClean="0"/>
              <a:t>π </a:t>
            </a:r>
            <a:r>
              <a:rPr lang="es-AR" sz="2400" dirty="0" smtClean="0"/>
              <a:t>x D^2) /4   (el ciclo se realiza en 2 revoluciones del cigüeñal)</a:t>
            </a:r>
            <a:endParaRPr lang="es-AR" sz="2400" dirty="0"/>
          </a:p>
          <a:p>
            <a:pPr marL="0" indent="0">
              <a:spcBef>
                <a:spcPts val="0"/>
              </a:spcBef>
              <a:buNone/>
            </a:pPr>
            <a:r>
              <a:rPr lang="es-AR" sz="2400" dirty="0" smtClean="0"/>
              <a:t> </a:t>
            </a:r>
            <a:endParaRPr lang="es-AR" sz="2400" dirty="0"/>
          </a:p>
          <a:p>
            <a:pPr marL="0" indent="0">
              <a:spcBef>
                <a:spcPts val="0"/>
              </a:spcBef>
              <a:buNone/>
            </a:pPr>
            <a:r>
              <a:rPr lang="es-AR" sz="2400" b="1" dirty="0" smtClean="0"/>
              <a:t>Potencia efectiva:</a:t>
            </a:r>
            <a:r>
              <a:rPr lang="es-AR" sz="2400" dirty="0" smtClean="0"/>
              <a:t> (potencia al freno)</a:t>
            </a:r>
          </a:p>
          <a:p>
            <a:pPr>
              <a:spcBef>
                <a:spcPts val="0"/>
              </a:spcBef>
            </a:pPr>
            <a:endParaRPr lang="es-AR" sz="2400" dirty="0" smtClean="0"/>
          </a:p>
          <a:p>
            <a:pPr algn="just">
              <a:spcBef>
                <a:spcPts val="0"/>
              </a:spcBef>
            </a:pPr>
            <a:r>
              <a:rPr lang="es-AR" sz="2400" dirty="0" smtClean="0"/>
              <a:t>El caballo de fuerza mecánico (HP). Se define como la potencia necesaria para elevar verticalmente a la velocidad de 1 pie/minuto un peso de 33 000 libras. </a:t>
            </a:r>
          </a:p>
          <a:p>
            <a:pPr>
              <a:spcBef>
                <a:spcPts val="0"/>
              </a:spcBef>
            </a:pPr>
            <a:endParaRPr lang="es-AR" sz="2400" dirty="0"/>
          </a:p>
          <a:p>
            <a:pPr algn="just">
              <a:spcBef>
                <a:spcPts val="0"/>
              </a:spcBef>
            </a:pPr>
            <a:r>
              <a:rPr lang="es-AR" sz="2400" dirty="0"/>
              <a:t>El caballo de fuerza métrico o caballo de vapor </a:t>
            </a:r>
            <a:r>
              <a:rPr lang="es-AR" sz="2400" dirty="0" smtClean="0"/>
              <a:t>(CV).  Se </a:t>
            </a:r>
            <a:r>
              <a:rPr lang="es-AR" sz="2400" dirty="0"/>
              <a:t>calcula utilizando unidades del Sistema Internacional. Se define como la potencia necesaria para elevar verticalmente un peso de 75 kg-fuerza </a:t>
            </a:r>
            <a:r>
              <a:rPr lang="es-AR" sz="2400" dirty="0" smtClean="0"/>
              <a:t> </a:t>
            </a:r>
            <a:r>
              <a:rPr lang="es-AR" sz="2400" dirty="0"/>
              <a:t>a la velocidad de 1 m/s. </a:t>
            </a:r>
          </a:p>
          <a:p>
            <a:pPr marL="0" indent="0">
              <a:spcBef>
                <a:spcPts val="0"/>
              </a:spcBef>
              <a:buNone/>
            </a:pPr>
            <a:endParaRPr lang="es-AR" sz="2400" dirty="0"/>
          </a:p>
          <a:p>
            <a:pPr marL="0" indent="0">
              <a:spcBef>
                <a:spcPts val="0"/>
              </a:spcBef>
              <a:buNone/>
            </a:pPr>
            <a:endParaRPr lang="es-AR" sz="2400" dirty="0" smtClean="0"/>
          </a:p>
          <a:p>
            <a:pPr marL="0" indent="0">
              <a:spcBef>
                <a:spcPts val="0"/>
              </a:spcBef>
              <a:buNone/>
            </a:pPr>
            <a:r>
              <a:rPr lang="es-AR" sz="2400" dirty="0" smtClean="0"/>
              <a:t>Se obtiene midiendo con un freno el trabajo en el eje del motor</a:t>
            </a:r>
          </a:p>
          <a:p>
            <a:pPr marL="0" indent="0">
              <a:spcBef>
                <a:spcPts val="0"/>
              </a:spcBef>
              <a:buNone/>
            </a:pPr>
            <a:endParaRPr lang="es-AR" sz="2400" dirty="0" smtClean="0"/>
          </a:p>
          <a:p>
            <a:pPr marL="0" indent="0">
              <a:spcBef>
                <a:spcPts val="0"/>
              </a:spcBef>
              <a:buNone/>
            </a:pPr>
            <a:r>
              <a:rPr lang="es-AR" sz="2400" b="1" dirty="0" smtClean="0"/>
              <a:t>Potencia Absorbida: </a:t>
            </a:r>
            <a:r>
              <a:rPr lang="es-AR" sz="2400" dirty="0" smtClean="0"/>
              <a:t>Potencia indicada – Potencia efectiva</a:t>
            </a:r>
          </a:p>
          <a:p>
            <a:pPr marL="0" indent="0">
              <a:spcBef>
                <a:spcPts val="0"/>
              </a:spcBef>
              <a:buNone/>
            </a:pPr>
            <a:endParaRPr lang="es-AR" sz="2400" dirty="0"/>
          </a:p>
          <a:p>
            <a:pPr marL="0" indent="0">
              <a:spcBef>
                <a:spcPts val="0"/>
              </a:spcBef>
              <a:buNone/>
            </a:pPr>
            <a:endParaRPr lang="es-AR" sz="2400" dirty="0"/>
          </a:p>
        </p:txBody>
      </p:sp>
    </p:spTree>
    <p:extLst>
      <p:ext uri="{BB962C8B-B14F-4D97-AF65-F5344CB8AC3E}">
        <p14:creationId xmlns:p14="http://schemas.microsoft.com/office/powerpoint/2010/main" val="938440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16632"/>
            <a:ext cx="8229600" cy="1143000"/>
          </a:xfrm>
        </p:spPr>
        <p:txBody>
          <a:bodyPr>
            <a:normAutofit/>
          </a:bodyPr>
          <a:lstStyle/>
          <a:p>
            <a:r>
              <a:rPr lang="es-AR" b="1" dirty="0" smtClean="0">
                <a:solidFill>
                  <a:srgbClr val="002060"/>
                </a:solidFill>
              </a:rPr>
              <a:t>Diagrama ideal Ciclo Otto vs Real</a:t>
            </a:r>
            <a:endParaRPr lang="es-AR" b="1" dirty="0">
              <a:solidFill>
                <a:srgbClr val="002060"/>
              </a:solidFill>
            </a:endParaRPr>
          </a:p>
        </p:txBody>
      </p:sp>
      <p:sp>
        <p:nvSpPr>
          <p:cNvPr id="9" name="2 Marcador de contenido"/>
          <p:cNvSpPr txBox="1">
            <a:spLocks/>
          </p:cNvSpPr>
          <p:nvPr/>
        </p:nvSpPr>
        <p:spPr>
          <a:xfrm>
            <a:off x="4716016" y="1325003"/>
            <a:ext cx="4032448" cy="48550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s-AR" b="1" dirty="0" smtClean="0"/>
              <a:t>Pérdidas de calor</a:t>
            </a:r>
          </a:p>
          <a:p>
            <a:pPr>
              <a:spcBef>
                <a:spcPts val="0"/>
              </a:spcBef>
            </a:pPr>
            <a:endParaRPr lang="es-AR" b="1" dirty="0" smtClean="0"/>
          </a:p>
          <a:p>
            <a:pPr>
              <a:spcBef>
                <a:spcPts val="0"/>
              </a:spcBef>
            </a:pPr>
            <a:r>
              <a:rPr lang="es-AR" b="1" dirty="0" smtClean="0"/>
              <a:t>Combustión no instantánea</a:t>
            </a:r>
          </a:p>
          <a:p>
            <a:pPr>
              <a:spcBef>
                <a:spcPts val="0"/>
              </a:spcBef>
            </a:pPr>
            <a:endParaRPr lang="es-AR" b="1" dirty="0" smtClean="0"/>
          </a:p>
          <a:p>
            <a:pPr>
              <a:spcBef>
                <a:spcPts val="0"/>
              </a:spcBef>
            </a:pPr>
            <a:r>
              <a:rPr lang="es-AR" b="1" dirty="0" smtClean="0"/>
              <a:t>Tiempo de apertura y cierre de válvulas</a:t>
            </a:r>
          </a:p>
          <a:p>
            <a:pPr>
              <a:spcBef>
                <a:spcPts val="0"/>
              </a:spcBef>
            </a:pPr>
            <a:endParaRPr lang="es-AR" b="1" dirty="0" smtClean="0"/>
          </a:p>
          <a:p>
            <a:pPr>
              <a:spcBef>
                <a:spcPts val="0"/>
              </a:spcBef>
            </a:pPr>
            <a:r>
              <a:rPr lang="es-AR" b="1" dirty="0" smtClean="0"/>
              <a:t>Oxidación del combustible</a:t>
            </a:r>
          </a:p>
          <a:p>
            <a:pPr>
              <a:spcBef>
                <a:spcPts val="0"/>
              </a:spcBef>
            </a:pPr>
            <a:endParaRPr lang="es-AR" b="1" dirty="0" smtClean="0"/>
          </a:p>
          <a:p>
            <a:pPr>
              <a:spcBef>
                <a:spcPts val="0"/>
              </a:spcBef>
            </a:pPr>
            <a:r>
              <a:rPr lang="es-AR" b="1" dirty="0" smtClean="0"/>
              <a:t>Rozamientos</a:t>
            </a:r>
          </a:p>
          <a:p>
            <a:pPr marL="0" indent="0">
              <a:buNone/>
            </a:pPr>
            <a:endParaRPr lang="es-AR" b="1" dirty="0" smtClean="0"/>
          </a:p>
          <a:p>
            <a:pPr marL="0" indent="0" algn="just">
              <a:buNone/>
            </a:pPr>
            <a:endParaRPr lang="es-AR" b="1" dirty="0" smtClean="0"/>
          </a:p>
        </p:txBody>
      </p:sp>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6584"/>
          <a:stretch/>
        </p:blipFill>
        <p:spPr bwMode="auto">
          <a:xfrm>
            <a:off x="323528" y="983204"/>
            <a:ext cx="4104456" cy="519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013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16632"/>
            <a:ext cx="8229600" cy="1143000"/>
          </a:xfrm>
        </p:spPr>
        <p:txBody>
          <a:bodyPr>
            <a:normAutofit/>
          </a:bodyPr>
          <a:lstStyle/>
          <a:p>
            <a:r>
              <a:rPr lang="es-AR" b="1" dirty="0" smtClean="0">
                <a:solidFill>
                  <a:srgbClr val="002060"/>
                </a:solidFill>
              </a:rPr>
              <a:t>Pérdidas de Calor</a:t>
            </a:r>
            <a:endParaRPr lang="es-AR" b="1" dirty="0">
              <a:solidFill>
                <a:srgbClr val="002060"/>
              </a:solidFill>
            </a:endParaRPr>
          </a:p>
        </p:txBody>
      </p:sp>
      <p:sp>
        <p:nvSpPr>
          <p:cNvPr id="9" name="2 Marcador de contenido"/>
          <p:cNvSpPr txBox="1">
            <a:spLocks/>
          </p:cNvSpPr>
          <p:nvPr/>
        </p:nvSpPr>
        <p:spPr>
          <a:xfrm>
            <a:off x="1314189" y="1988840"/>
            <a:ext cx="6768752" cy="37041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s-AR" b="1" dirty="0" smtClean="0">
                <a:solidFill>
                  <a:srgbClr val="00B050"/>
                </a:solidFill>
              </a:rPr>
              <a:t>25% Se aprovecha en trabajo útil</a:t>
            </a:r>
          </a:p>
          <a:p>
            <a:pPr>
              <a:spcBef>
                <a:spcPts val="0"/>
              </a:spcBef>
            </a:pPr>
            <a:endParaRPr lang="es-AR" b="1" dirty="0" smtClean="0">
              <a:solidFill>
                <a:srgbClr val="FF0000"/>
              </a:solidFill>
            </a:endParaRPr>
          </a:p>
          <a:p>
            <a:pPr>
              <a:spcBef>
                <a:spcPts val="0"/>
              </a:spcBef>
            </a:pPr>
            <a:r>
              <a:rPr lang="es-AR" b="1" dirty="0" smtClean="0">
                <a:solidFill>
                  <a:srgbClr val="FF0000"/>
                </a:solidFill>
              </a:rPr>
              <a:t>20% Irradiación del calor</a:t>
            </a:r>
          </a:p>
          <a:p>
            <a:pPr>
              <a:spcBef>
                <a:spcPts val="0"/>
              </a:spcBef>
            </a:pPr>
            <a:endParaRPr lang="es-AR" b="1" dirty="0">
              <a:solidFill>
                <a:srgbClr val="FF0000"/>
              </a:solidFill>
            </a:endParaRPr>
          </a:p>
          <a:p>
            <a:pPr>
              <a:spcBef>
                <a:spcPts val="0"/>
              </a:spcBef>
            </a:pPr>
            <a:r>
              <a:rPr lang="es-AR" b="1" dirty="0" smtClean="0">
                <a:solidFill>
                  <a:srgbClr val="FF0000"/>
                </a:solidFill>
              </a:rPr>
              <a:t>20% En el agua de refrigeración</a:t>
            </a:r>
          </a:p>
          <a:p>
            <a:pPr>
              <a:spcBef>
                <a:spcPts val="0"/>
              </a:spcBef>
            </a:pPr>
            <a:endParaRPr lang="es-AR" b="1" dirty="0" smtClean="0">
              <a:solidFill>
                <a:srgbClr val="FF0000"/>
              </a:solidFill>
            </a:endParaRPr>
          </a:p>
          <a:p>
            <a:pPr>
              <a:spcBef>
                <a:spcPts val="0"/>
              </a:spcBef>
            </a:pPr>
            <a:r>
              <a:rPr lang="es-AR" b="1" dirty="0" smtClean="0">
                <a:solidFill>
                  <a:srgbClr val="FF0000"/>
                </a:solidFill>
              </a:rPr>
              <a:t>35% En los gases de escape</a:t>
            </a:r>
          </a:p>
          <a:p>
            <a:pPr marL="0" indent="0">
              <a:buNone/>
            </a:pPr>
            <a:endParaRPr lang="es-AR" b="1" dirty="0" smtClean="0"/>
          </a:p>
          <a:p>
            <a:pPr marL="0" indent="0" algn="just">
              <a:buNone/>
            </a:pPr>
            <a:endParaRPr lang="es-AR" b="1" dirty="0" smtClean="0"/>
          </a:p>
        </p:txBody>
      </p:sp>
    </p:spTree>
    <p:extLst>
      <p:ext uri="{BB962C8B-B14F-4D97-AF65-F5344CB8AC3E}">
        <p14:creationId xmlns:p14="http://schemas.microsoft.com/office/powerpoint/2010/main" val="1534330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16632"/>
            <a:ext cx="8229600" cy="1143000"/>
          </a:xfrm>
        </p:spPr>
        <p:txBody>
          <a:bodyPr>
            <a:normAutofit/>
          </a:bodyPr>
          <a:lstStyle/>
          <a:p>
            <a:r>
              <a:rPr lang="es-AR" b="1" dirty="0" smtClean="0">
                <a:solidFill>
                  <a:srgbClr val="002060"/>
                </a:solidFill>
              </a:rPr>
              <a:t>Diagrama de ciclo Otto abierto</a:t>
            </a:r>
            <a:endParaRPr lang="es-AR" b="1" dirty="0">
              <a:solidFill>
                <a:srgbClr val="002060"/>
              </a:solidFill>
            </a:endParaRPr>
          </a:p>
        </p:txBody>
      </p:sp>
      <p:pic>
        <p:nvPicPr>
          <p:cNvPr id="409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5349"/>
          <a:stretch/>
        </p:blipFill>
        <p:spPr bwMode="auto">
          <a:xfrm>
            <a:off x="395536" y="1434662"/>
            <a:ext cx="8352928" cy="491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95536" y="1268760"/>
            <a:ext cx="1152128" cy="7920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b="1" dirty="0" smtClean="0"/>
              <a:t>P</a:t>
            </a:r>
            <a:r>
              <a:rPr lang="es-AR" dirty="0" smtClean="0"/>
              <a:t> Kg/cm2</a:t>
            </a:r>
            <a:endParaRPr lang="es-AR" dirty="0"/>
          </a:p>
        </p:txBody>
      </p:sp>
      <p:sp>
        <p:nvSpPr>
          <p:cNvPr id="5" name="4 Rectángulo"/>
          <p:cNvSpPr/>
          <p:nvPr/>
        </p:nvSpPr>
        <p:spPr>
          <a:xfrm>
            <a:off x="8028384" y="4509120"/>
            <a:ext cx="936104"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2800" b="1" dirty="0" smtClean="0"/>
              <a:t>ɯ</a:t>
            </a:r>
            <a:r>
              <a:rPr lang="es-AR" dirty="0" smtClean="0"/>
              <a:t> rpm</a:t>
            </a:r>
            <a:endParaRPr lang="es-AR" dirty="0"/>
          </a:p>
        </p:txBody>
      </p:sp>
    </p:spTree>
    <p:extLst>
      <p:ext uri="{BB962C8B-B14F-4D97-AF65-F5344CB8AC3E}">
        <p14:creationId xmlns:p14="http://schemas.microsoft.com/office/powerpoint/2010/main" val="1240766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16632"/>
            <a:ext cx="8229600" cy="1143000"/>
          </a:xfrm>
        </p:spPr>
        <p:txBody>
          <a:bodyPr>
            <a:normAutofit/>
          </a:bodyPr>
          <a:lstStyle/>
          <a:p>
            <a:r>
              <a:rPr lang="es-AR" b="1" dirty="0" smtClean="0">
                <a:solidFill>
                  <a:srgbClr val="002060"/>
                </a:solidFill>
              </a:rPr>
              <a:t>Curvas características</a:t>
            </a:r>
            <a:endParaRPr lang="es-AR" b="1" dirty="0">
              <a:solidFill>
                <a:srgbClr val="002060"/>
              </a:solidFill>
            </a:endParaRPr>
          </a:p>
        </p:txBody>
      </p:sp>
      <p:pic>
        <p:nvPicPr>
          <p:cNvPr id="5122" name="Picture 2"/>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9512" y="1575524"/>
            <a:ext cx="4968552" cy="44457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txBox="1">
            <a:spLocks/>
          </p:cNvSpPr>
          <p:nvPr/>
        </p:nvSpPr>
        <p:spPr>
          <a:xfrm>
            <a:off x="5148064" y="1412776"/>
            <a:ext cx="4032448" cy="485508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s-AR" b="1" dirty="0" smtClean="0"/>
              <a:t>Potencia</a:t>
            </a:r>
            <a:r>
              <a:rPr lang="es-AR" dirty="0" smtClean="0"/>
              <a:t>: Trabajo efectuado sobre un lapso de tiempo. (HP – CV) </a:t>
            </a:r>
            <a:r>
              <a:rPr lang="es-AR" dirty="0"/>
              <a:t>Mientras más rápido se realiza el trabajo la potencia que se </a:t>
            </a:r>
            <a:r>
              <a:rPr lang="es-AR" dirty="0" smtClean="0"/>
              <a:t>desarrolla </a:t>
            </a:r>
            <a:r>
              <a:rPr lang="es-AR" dirty="0"/>
              <a:t>es mayor.</a:t>
            </a:r>
            <a:endParaRPr lang="es-AR" dirty="0" smtClean="0"/>
          </a:p>
          <a:p>
            <a:pPr>
              <a:spcBef>
                <a:spcPts val="0"/>
              </a:spcBef>
            </a:pPr>
            <a:endParaRPr lang="es-AR" b="1" dirty="0"/>
          </a:p>
          <a:p>
            <a:pPr>
              <a:spcBef>
                <a:spcPts val="0"/>
              </a:spcBef>
            </a:pPr>
            <a:r>
              <a:rPr lang="es-AR" b="1" dirty="0" smtClean="0"/>
              <a:t>Torque: </a:t>
            </a:r>
            <a:r>
              <a:rPr lang="es-AR" dirty="0"/>
              <a:t>es </a:t>
            </a:r>
            <a:r>
              <a:rPr lang="es-AR" dirty="0" smtClean="0"/>
              <a:t>el momento de fuerza</a:t>
            </a:r>
            <a:r>
              <a:rPr lang="es-AR" dirty="0"/>
              <a:t> que ejerce un motor sobre el eje de transmisión de </a:t>
            </a:r>
            <a:r>
              <a:rPr lang="es-AR" dirty="0" smtClean="0"/>
              <a:t>potencia (Nm)</a:t>
            </a:r>
            <a:endParaRPr lang="es-AR" b="1" dirty="0" smtClean="0"/>
          </a:p>
          <a:p>
            <a:pPr marL="0" indent="0" algn="just">
              <a:buNone/>
            </a:pPr>
            <a:endParaRPr lang="es-AR" b="1" dirty="0" smtClean="0"/>
          </a:p>
        </p:txBody>
      </p:sp>
    </p:spTree>
    <p:extLst>
      <p:ext uri="{BB962C8B-B14F-4D97-AF65-F5344CB8AC3E}">
        <p14:creationId xmlns:p14="http://schemas.microsoft.com/office/powerpoint/2010/main" val="3678160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16632"/>
            <a:ext cx="8229600" cy="1143000"/>
          </a:xfrm>
        </p:spPr>
        <p:txBody>
          <a:bodyPr>
            <a:normAutofit/>
          </a:bodyPr>
          <a:lstStyle/>
          <a:p>
            <a:r>
              <a:rPr lang="es-AR" b="1" dirty="0" smtClean="0">
                <a:solidFill>
                  <a:srgbClr val="002060"/>
                </a:solidFill>
              </a:rPr>
              <a:t>Curvas características</a:t>
            </a:r>
            <a:endParaRPr lang="es-AR" b="1" dirty="0">
              <a:solidFill>
                <a:srgbClr val="002060"/>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070" y="1052736"/>
            <a:ext cx="733702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83568" y="4563237"/>
            <a:ext cx="7992888" cy="2246769"/>
          </a:xfrm>
          <a:prstGeom prst="rect">
            <a:avLst/>
          </a:prstGeom>
        </p:spPr>
        <p:txBody>
          <a:bodyPr wrap="square">
            <a:spAutoFit/>
          </a:bodyPr>
          <a:lstStyle/>
          <a:p>
            <a:pPr marL="285750" indent="-285750">
              <a:buFont typeface="Arial" panose="020B0604020202020204" pitchFamily="34" charset="0"/>
              <a:buChar char="•"/>
            </a:pPr>
            <a:r>
              <a:rPr lang="es-AR" sz="2000" b="1" dirty="0"/>
              <a:t>Una inadecuada evacuación de gases quemados conforme aumenta las revoluciones del </a:t>
            </a:r>
            <a:r>
              <a:rPr lang="es-AR" sz="2000" b="1" dirty="0" smtClean="0"/>
              <a:t>motor</a:t>
            </a:r>
            <a:endParaRPr lang="es-AR" sz="2000" b="1" dirty="0"/>
          </a:p>
          <a:p>
            <a:pPr marL="285750" indent="-285750">
              <a:buFont typeface="Arial" panose="020B0604020202020204" pitchFamily="34" charset="0"/>
              <a:buChar char="•"/>
            </a:pPr>
            <a:r>
              <a:rPr lang="es-AR" sz="2000" b="1" dirty="0"/>
              <a:t>I</a:t>
            </a:r>
            <a:r>
              <a:rPr lang="es-AR" sz="2000" b="1" dirty="0" smtClean="0"/>
              <a:t>nsuficiente </a:t>
            </a:r>
            <a:r>
              <a:rPr lang="es-AR" sz="2000" b="1" dirty="0"/>
              <a:t>llenado de aire en cada </a:t>
            </a:r>
            <a:r>
              <a:rPr lang="es-AR" sz="2000" b="1" dirty="0" smtClean="0"/>
              <a:t>ciclo</a:t>
            </a:r>
            <a:endParaRPr lang="es-AR" sz="2000" b="1" dirty="0"/>
          </a:p>
          <a:p>
            <a:pPr marL="285750" indent="-285750">
              <a:buFont typeface="Arial" panose="020B0604020202020204" pitchFamily="34" charset="0"/>
              <a:buChar char="•"/>
            </a:pPr>
            <a:r>
              <a:rPr lang="es-AR" sz="2000" b="1" dirty="0" smtClean="0"/>
              <a:t>La </a:t>
            </a:r>
            <a:r>
              <a:rPr lang="es-AR" sz="2000" b="1" dirty="0"/>
              <a:t>combustión empieza a no ser </a:t>
            </a:r>
            <a:r>
              <a:rPr lang="es-AR" sz="2000" b="1" dirty="0" smtClean="0"/>
              <a:t>óptima</a:t>
            </a:r>
            <a:endParaRPr lang="es-AR" sz="2000" b="1" dirty="0"/>
          </a:p>
          <a:p>
            <a:pPr marL="285750" indent="-285750">
              <a:buFont typeface="Arial" panose="020B0604020202020204" pitchFamily="34" charset="0"/>
              <a:buChar char="•"/>
            </a:pPr>
            <a:r>
              <a:rPr lang="es-AR" sz="2000" b="1" dirty="0" smtClean="0"/>
              <a:t>La </a:t>
            </a:r>
            <a:r>
              <a:rPr lang="es-AR" sz="2000" b="1" dirty="0"/>
              <a:t>fracción de tiempo para cada combustión se </a:t>
            </a:r>
            <a:r>
              <a:rPr lang="es-AR" sz="2000" b="1" dirty="0" smtClean="0"/>
              <a:t>reduce</a:t>
            </a:r>
            <a:endParaRPr lang="es-AR" sz="2000" b="1" dirty="0"/>
          </a:p>
          <a:p>
            <a:pPr marL="285750" indent="-285750">
              <a:buFont typeface="Arial" panose="020B0604020202020204" pitchFamily="34" charset="0"/>
              <a:buChar char="•"/>
            </a:pPr>
            <a:r>
              <a:rPr lang="es-AR" sz="2000" b="1" dirty="0" smtClean="0"/>
              <a:t>La </a:t>
            </a:r>
            <a:r>
              <a:rPr lang="es-AR" sz="2000" b="1" dirty="0"/>
              <a:t>mezcla de aire-combustible no se acaba de </a:t>
            </a:r>
            <a:r>
              <a:rPr lang="es-AR" sz="2000" b="1" dirty="0" smtClean="0"/>
              <a:t>completar</a:t>
            </a:r>
            <a:endParaRPr lang="es-AR" sz="2000" b="1" dirty="0"/>
          </a:p>
          <a:p>
            <a:pPr marL="285750" indent="-285750">
              <a:buFont typeface="Arial" panose="020B0604020202020204" pitchFamily="34" charset="0"/>
              <a:buChar char="•"/>
            </a:pPr>
            <a:r>
              <a:rPr lang="es-AR" sz="2000" b="1" dirty="0" smtClean="0"/>
              <a:t>El </a:t>
            </a:r>
            <a:r>
              <a:rPr lang="es-AR" sz="2000" b="1" dirty="0"/>
              <a:t>avance a la inyección no es suficiente.</a:t>
            </a:r>
          </a:p>
        </p:txBody>
      </p:sp>
    </p:spTree>
    <p:extLst>
      <p:ext uri="{BB962C8B-B14F-4D97-AF65-F5344CB8AC3E}">
        <p14:creationId xmlns:p14="http://schemas.microsoft.com/office/powerpoint/2010/main" val="1128341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AR" sz="4000" b="1" dirty="0" smtClean="0">
                <a:solidFill>
                  <a:srgbClr val="002060"/>
                </a:solidFill>
              </a:rPr>
              <a:t>Definición:</a:t>
            </a:r>
            <a:endParaRPr lang="es-AR" sz="4000" b="1" dirty="0">
              <a:solidFill>
                <a:srgbClr val="002060"/>
              </a:solidFill>
            </a:endParaRPr>
          </a:p>
        </p:txBody>
      </p:sp>
      <p:sp>
        <p:nvSpPr>
          <p:cNvPr id="3" name="2 Marcador de contenido"/>
          <p:cNvSpPr>
            <a:spLocks noGrp="1"/>
          </p:cNvSpPr>
          <p:nvPr>
            <p:ph idx="1"/>
          </p:nvPr>
        </p:nvSpPr>
        <p:spPr>
          <a:xfrm>
            <a:off x="323528" y="1484784"/>
            <a:ext cx="8712967" cy="5256584"/>
          </a:xfrm>
        </p:spPr>
        <p:txBody>
          <a:bodyPr>
            <a:normAutofit/>
          </a:bodyPr>
          <a:lstStyle/>
          <a:p>
            <a:pPr marL="0" indent="0">
              <a:buNone/>
            </a:pPr>
            <a:r>
              <a:rPr lang="es-AR" sz="2800" b="1" dirty="0" smtClean="0"/>
              <a:t>“ Los motores endotérmicos son máquinas que tiene por objeto transformar la ENERGÍA CALORIMETRICA en ENERGÍA MECÁNICA directamente utilizable”</a:t>
            </a:r>
          </a:p>
          <a:p>
            <a:pPr marL="0" indent="0">
              <a:buNone/>
            </a:pPr>
            <a:endParaRPr lang="es-AR" sz="2000" dirty="0" smtClean="0"/>
          </a:p>
          <a:p>
            <a:pPr marL="0" indent="0">
              <a:buNone/>
            </a:pPr>
            <a:r>
              <a:rPr lang="es-AR" sz="2000" dirty="0" smtClean="0"/>
              <a:t>Movimiento que generan es ALTERNATIVO </a:t>
            </a:r>
          </a:p>
          <a:p>
            <a:pPr marL="0" indent="0">
              <a:buNone/>
            </a:pPr>
            <a:endParaRPr lang="es-AR" sz="2000" dirty="0" smtClean="0"/>
          </a:p>
          <a:p>
            <a:pPr marL="0" indent="0">
              <a:buNone/>
            </a:pPr>
            <a:r>
              <a:rPr lang="es-AR" sz="2000" dirty="0" smtClean="0"/>
              <a:t>Pueden ser:</a:t>
            </a:r>
          </a:p>
          <a:p>
            <a:pPr marL="0" indent="0">
              <a:buNone/>
            </a:pPr>
            <a:r>
              <a:rPr lang="es-AR" sz="3000" dirty="0" smtClean="0"/>
              <a:t> </a:t>
            </a:r>
            <a:endParaRPr lang="es-AR" sz="3000" dirty="0"/>
          </a:p>
        </p:txBody>
      </p:sp>
      <p:sp>
        <p:nvSpPr>
          <p:cNvPr id="6" name="5 Rectángulo"/>
          <p:cNvSpPr/>
          <p:nvPr/>
        </p:nvSpPr>
        <p:spPr>
          <a:xfrm>
            <a:off x="323528" y="4365104"/>
            <a:ext cx="3888432"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smtClean="0">
                <a:solidFill>
                  <a:schemeClr val="tx1"/>
                </a:solidFill>
              </a:rPr>
              <a:t>2 Tiempo</a:t>
            </a:r>
          </a:p>
          <a:p>
            <a:pPr algn="ctr"/>
            <a:endParaRPr lang="es-AR" sz="2400" dirty="0">
              <a:solidFill>
                <a:schemeClr val="tx1"/>
              </a:solidFill>
            </a:endParaRPr>
          </a:p>
          <a:p>
            <a:r>
              <a:rPr lang="es-AR" sz="2400" dirty="0">
                <a:solidFill>
                  <a:schemeClr val="tx1"/>
                </a:solidFill>
              </a:rPr>
              <a:t> 1. Expansión  y </a:t>
            </a:r>
            <a:r>
              <a:rPr lang="es-AR" sz="2400" dirty="0" smtClean="0">
                <a:solidFill>
                  <a:schemeClr val="tx1"/>
                </a:solidFill>
              </a:rPr>
              <a:t>escape</a:t>
            </a:r>
            <a:endParaRPr lang="es-AR" sz="2400" dirty="0">
              <a:solidFill>
                <a:schemeClr val="tx1"/>
              </a:solidFill>
            </a:endParaRPr>
          </a:p>
          <a:p>
            <a:r>
              <a:rPr lang="es-AR" sz="2400" dirty="0">
                <a:solidFill>
                  <a:schemeClr val="tx1"/>
                </a:solidFill>
              </a:rPr>
              <a:t> 2. Admisión y </a:t>
            </a:r>
            <a:r>
              <a:rPr lang="es-AR" sz="2400" dirty="0" smtClean="0">
                <a:solidFill>
                  <a:schemeClr val="tx1"/>
                </a:solidFill>
              </a:rPr>
              <a:t>compresión</a:t>
            </a:r>
            <a:endParaRPr lang="es-AR" sz="2400" dirty="0">
              <a:solidFill>
                <a:schemeClr val="tx1"/>
              </a:solidFill>
            </a:endParaRPr>
          </a:p>
        </p:txBody>
      </p:sp>
      <p:sp>
        <p:nvSpPr>
          <p:cNvPr id="8" name="7 Rectángulo"/>
          <p:cNvSpPr/>
          <p:nvPr/>
        </p:nvSpPr>
        <p:spPr>
          <a:xfrm>
            <a:off x="4932040" y="4365104"/>
            <a:ext cx="3888432" cy="2291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solidFill>
                  <a:schemeClr val="tx1"/>
                </a:solidFill>
              </a:rPr>
              <a:t> </a:t>
            </a:r>
            <a:r>
              <a:rPr lang="es-AR" sz="2400" b="1" dirty="0">
                <a:solidFill>
                  <a:schemeClr val="tx1"/>
                </a:solidFill>
              </a:rPr>
              <a:t>4 </a:t>
            </a:r>
            <a:r>
              <a:rPr lang="es-AR" sz="2400" b="1" dirty="0" smtClean="0">
                <a:solidFill>
                  <a:schemeClr val="tx1"/>
                </a:solidFill>
              </a:rPr>
              <a:t>Tiempo</a:t>
            </a:r>
          </a:p>
          <a:p>
            <a:pPr algn="ctr"/>
            <a:endParaRPr lang="es-AR" sz="2400" dirty="0">
              <a:solidFill>
                <a:schemeClr val="tx1"/>
              </a:solidFill>
            </a:endParaRPr>
          </a:p>
          <a:p>
            <a:r>
              <a:rPr lang="es-AR" sz="2400" dirty="0">
                <a:solidFill>
                  <a:schemeClr val="tx1"/>
                </a:solidFill>
              </a:rPr>
              <a:t> 1. Admisión</a:t>
            </a:r>
          </a:p>
          <a:p>
            <a:r>
              <a:rPr lang="es-AR" sz="2400" dirty="0">
                <a:solidFill>
                  <a:schemeClr val="tx1"/>
                </a:solidFill>
              </a:rPr>
              <a:t> 2. Compresión</a:t>
            </a:r>
          </a:p>
          <a:p>
            <a:r>
              <a:rPr lang="es-AR" sz="2400" dirty="0">
                <a:solidFill>
                  <a:schemeClr val="tx1"/>
                </a:solidFill>
              </a:rPr>
              <a:t> 3. Combustión</a:t>
            </a:r>
          </a:p>
          <a:p>
            <a:r>
              <a:rPr lang="es-AR" sz="2400" dirty="0"/>
              <a:t> </a:t>
            </a:r>
            <a:r>
              <a:rPr lang="es-AR" sz="2400" dirty="0">
                <a:solidFill>
                  <a:schemeClr val="tx1"/>
                </a:solidFill>
              </a:rPr>
              <a:t>4. Escape</a:t>
            </a:r>
          </a:p>
        </p:txBody>
      </p:sp>
    </p:spTree>
    <p:extLst>
      <p:ext uri="{BB962C8B-B14F-4D97-AF65-F5344CB8AC3E}">
        <p14:creationId xmlns:p14="http://schemas.microsoft.com/office/powerpoint/2010/main" val="1800394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Temas de la clase anterior:</a:t>
            </a:r>
            <a:endParaRPr lang="es-AR" dirty="0"/>
          </a:p>
        </p:txBody>
      </p:sp>
      <p:sp>
        <p:nvSpPr>
          <p:cNvPr id="3" name="2 Marcador de contenido"/>
          <p:cNvSpPr>
            <a:spLocks noGrp="1"/>
          </p:cNvSpPr>
          <p:nvPr>
            <p:ph idx="1"/>
          </p:nvPr>
        </p:nvSpPr>
        <p:spPr>
          <a:xfrm>
            <a:off x="539552" y="2060848"/>
            <a:ext cx="8229600" cy="3845024"/>
          </a:xfrm>
        </p:spPr>
        <p:txBody>
          <a:bodyPr/>
          <a:lstStyle/>
          <a:p>
            <a:r>
              <a:rPr lang="es-AR" dirty="0" smtClean="0"/>
              <a:t>Descripción de las partes del motor</a:t>
            </a:r>
          </a:p>
          <a:p>
            <a:r>
              <a:rPr lang="es-AR" dirty="0" smtClean="0"/>
              <a:t>Funcionamiento de un motor 4 tiempo</a:t>
            </a:r>
          </a:p>
          <a:p>
            <a:r>
              <a:rPr lang="es-AR" dirty="0" smtClean="0"/>
              <a:t>Diagrama del ciclo real y teórico</a:t>
            </a:r>
          </a:p>
          <a:p>
            <a:r>
              <a:rPr lang="es-AR" dirty="0" smtClean="0"/>
              <a:t>Rendimiento de un motor Otto</a:t>
            </a:r>
          </a:p>
          <a:p>
            <a:r>
              <a:rPr lang="es-AR" dirty="0" smtClean="0"/>
              <a:t>Diagrama abierto</a:t>
            </a:r>
          </a:p>
          <a:p>
            <a:r>
              <a:rPr lang="es-AR" dirty="0" smtClean="0"/>
              <a:t>Curvas características</a:t>
            </a:r>
          </a:p>
          <a:p>
            <a:endParaRPr lang="es-AR" dirty="0" smtClean="0"/>
          </a:p>
          <a:p>
            <a:endParaRPr lang="es-AR" dirty="0" smtClean="0"/>
          </a:p>
          <a:p>
            <a:pPr marL="0" indent="0">
              <a:buNone/>
            </a:pPr>
            <a:endParaRPr lang="es-AR" dirty="0"/>
          </a:p>
        </p:txBody>
      </p:sp>
    </p:spTree>
    <p:extLst>
      <p:ext uri="{BB962C8B-B14F-4D97-AF65-F5344CB8AC3E}">
        <p14:creationId xmlns:p14="http://schemas.microsoft.com/office/powerpoint/2010/main" val="4086827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Temas de la clase de hoy:</a:t>
            </a:r>
            <a:endParaRPr lang="es-AR" dirty="0"/>
          </a:p>
        </p:txBody>
      </p:sp>
      <p:sp>
        <p:nvSpPr>
          <p:cNvPr id="3" name="2 Marcador de contenido"/>
          <p:cNvSpPr>
            <a:spLocks noGrp="1"/>
          </p:cNvSpPr>
          <p:nvPr>
            <p:ph idx="1"/>
          </p:nvPr>
        </p:nvSpPr>
        <p:spPr>
          <a:xfrm>
            <a:off x="539552" y="2060848"/>
            <a:ext cx="8229600" cy="3312368"/>
          </a:xfrm>
        </p:spPr>
        <p:txBody>
          <a:bodyPr/>
          <a:lstStyle/>
          <a:p>
            <a:r>
              <a:rPr lang="es-AR" dirty="0" smtClean="0"/>
              <a:t>Combustión de los motores Otto</a:t>
            </a:r>
          </a:p>
          <a:p>
            <a:r>
              <a:rPr lang="es-AR" dirty="0" smtClean="0"/>
              <a:t>Esquema de encendido</a:t>
            </a:r>
          </a:p>
          <a:p>
            <a:r>
              <a:rPr lang="es-AR" dirty="0" smtClean="0"/>
              <a:t>Ciclo Diésel</a:t>
            </a:r>
          </a:p>
          <a:p>
            <a:r>
              <a:rPr lang="es-AR" dirty="0" smtClean="0"/>
              <a:t>Combustibles</a:t>
            </a:r>
          </a:p>
          <a:p>
            <a:r>
              <a:rPr lang="es-AR" dirty="0" smtClean="0"/>
              <a:t>Número de Octano y </a:t>
            </a:r>
            <a:r>
              <a:rPr lang="es-AR" dirty="0" err="1" smtClean="0"/>
              <a:t>Centano</a:t>
            </a:r>
            <a:endParaRPr lang="es-AR" dirty="0" smtClean="0"/>
          </a:p>
          <a:p>
            <a:endParaRPr lang="es-AR" dirty="0" smtClean="0"/>
          </a:p>
          <a:p>
            <a:endParaRPr lang="es-AR" dirty="0" smtClean="0"/>
          </a:p>
          <a:p>
            <a:endParaRPr lang="es-AR" dirty="0" smtClean="0"/>
          </a:p>
          <a:p>
            <a:pPr marL="0" indent="0">
              <a:buNone/>
            </a:pPr>
            <a:endParaRPr lang="es-AR" dirty="0"/>
          </a:p>
        </p:txBody>
      </p:sp>
    </p:spTree>
    <p:extLst>
      <p:ext uri="{BB962C8B-B14F-4D97-AF65-F5344CB8AC3E}">
        <p14:creationId xmlns:p14="http://schemas.microsoft.com/office/powerpoint/2010/main" val="2234614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9036495" cy="1143000"/>
          </a:xfrm>
        </p:spPr>
        <p:txBody>
          <a:bodyPr>
            <a:noAutofit/>
          </a:bodyPr>
          <a:lstStyle/>
          <a:p>
            <a:r>
              <a:rPr lang="es-AR" sz="3200" b="1" dirty="0" smtClean="0">
                <a:solidFill>
                  <a:srgbClr val="002060"/>
                </a:solidFill>
              </a:rPr>
              <a:t>Combustión de los motores encendidos por chispa</a:t>
            </a:r>
            <a:endParaRPr lang="es-AR" sz="3200" b="1" dirty="0">
              <a:solidFill>
                <a:srgbClr val="002060"/>
              </a:solidFill>
            </a:endParaRPr>
          </a:p>
        </p:txBody>
      </p:sp>
      <p:sp>
        <p:nvSpPr>
          <p:cNvPr id="3" name="2 Rectángulo"/>
          <p:cNvSpPr/>
          <p:nvPr/>
        </p:nvSpPr>
        <p:spPr>
          <a:xfrm>
            <a:off x="467544" y="1556792"/>
            <a:ext cx="8136904" cy="5416868"/>
          </a:xfrm>
          <a:prstGeom prst="rect">
            <a:avLst/>
          </a:prstGeom>
        </p:spPr>
        <p:txBody>
          <a:bodyPr wrap="square">
            <a:spAutoFit/>
          </a:bodyPr>
          <a:lstStyle/>
          <a:p>
            <a:pPr marL="342900" indent="-342900">
              <a:buFont typeface="Arial" panose="020B0604020202020204" pitchFamily="34" charset="0"/>
              <a:buChar char="•"/>
            </a:pPr>
            <a:r>
              <a:rPr lang="es-AR" sz="2400" b="1" i="1" dirty="0" smtClean="0">
                <a:solidFill>
                  <a:srgbClr val="0070C0"/>
                </a:solidFill>
              </a:rPr>
              <a:t>Fases de la combustión:</a:t>
            </a:r>
          </a:p>
          <a:p>
            <a:pPr marL="285750" indent="-285750">
              <a:buFont typeface="Arial" panose="020B0604020202020204" pitchFamily="34" charset="0"/>
              <a:buChar char="•"/>
            </a:pPr>
            <a:endParaRPr lang="es-AR" sz="2400" dirty="0" smtClean="0"/>
          </a:p>
          <a:p>
            <a:r>
              <a:rPr lang="es-AR" sz="2400" dirty="0" smtClean="0"/>
              <a:t>	</a:t>
            </a:r>
            <a:r>
              <a:rPr lang="es-AR" dirty="0" smtClean="0"/>
              <a:t>1- </a:t>
            </a:r>
            <a:r>
              <a:rPr lang="es-AR" b="1" dirty="0" smtClean="0"/>
              <a:t>Preparación: </a:t>
            </a:r>
            <a:r>
              <a:rPr lang="es-AR" dirty="0" smtClean="0"/>
              <a:t>La chispa producida por la bujía genera una reacción local.</a:t>
            </a:r>
            <a:endParaRPr lang="es-AR" dirty="0"/>
          </a:p>
          <a:p>
            <a:pPr marL="285750" indent="-285750">
              <a:buFont typeface="Arial" panose="020B0604020202020204" pitchFamily="34" charset="0"/>
              <a:buChar char="•"/>
            </a:pPr>
            <a:endParaRPr lang="es-AR" dirty="0" smtClean="0"/>
          </a:p>
          <a:p>
            <a:r>
              <a:rPr lang="es-AR" dirty="0" smtClean="0"/>
              <a:t>	2- </a:t>
            </a:r>
            <a:r>
              <a:rPr lang="es-AR" b="1" dirty="0" smtClean="0"/>
              <a:t>Propiamente la combustión: </a:t>
            </a:r>
            <a:r>
              <a:rPr lang="es-AR" dirty="0" smtClean="0"/>
              <a:t>Reacción en cadena. Oxidación total del combustible</a:t>
            </a:r>
          </a:p>
          <a:p>
            <a:endParaRPr lang="es-AR" dirty="0"/>
          </a:p>
          <a:p>
            <a:endParaRPr lang="es-AR" dirty="0" smtClean="0"/>
          </a:p>
          <a:p>
            <a:endParaRPr lang="es-AR" sz="2400" dirty="0" smtClean="0"/>
          </a:p>
          <a:p>
            <a:pPr marL="342900" indent="-342900">
              <a:buFont typeface="Arial" panose="020B0604020202020204" pitchFamily="34" charset="0"/>
              <a:buChar char="•"/>
            </a:pPr>
            <a:r>
              <a:rPr lang="es-AR" sz="2400" b="1" i="1" dirty="0">
                <a:solidFill>
                  <a:srgbClr val="0070C0"/>
                </a:solidFill>
              </a:rPr>
              <a:t>Velocidad de propagación de la llama: </a:t>
            </a:r>
          </a:p>
          <a:p>
            <a:endParaRPr lang="es-AR" sz="2400" dirty="0" smtClean="0"/>
          </a:p>
          <a:p>
            <a:r>
              <a:rPr lang="es-AR" dirty="0" smtClean="0"/>
              <a:t>	</a:t>
            </a:r>
            <a:r>
              <a:rPr lang="es-AR" b="1" dirty="0" smtClean="0"/>
              <a:t>1- </a:t>
            </a:r>
            <a:r>
              <a:rPr lang="es-AR" b="1" dirty="0"/>
              <a:t>Velocidad de combustión: </a:t>
            </a:r>
            <a:r>
              <a:rPr lang="es-AR" dirty="0"/>
              <a:t>Es el avance de las reacciones químicas de oxidación del combustible.</a:t>
            </a:r>
          </a:p>
          <a:p>
            <a:r>
              <a:rPr lang="es-AR" dirty="0" smtClean="0"/>
              <a:t>	</a:t>
            </a:r>
            <a:r>
              <a:rPr lang="es-AR" b="1" dirty="0" smtClean="0"/>
              <a:t>2- </a:t>
            </a:r>
            <a:r>
              <a:rPr lang="es-AR" b="1" dirty="0"/>
              <a:t>Velocidad de traslación:  </a:t>
            </a:r>
            <a:r>
              <a:rPr lang="es-AR" dirty="0"/>
              <a:t>movimiento físico del frente de llama con relación a las paredes de la cámara.</a:t>
            </a:r>
          </a:p>
          <a:p>
            <a:endParaRPr lang="es-AR" sz="2000" dirty="0" smtClean="0"/>
          </a:p>
          <a:p>
            <a:pPr marL="285750" indent="-285750">
              <a:buFont typeface="Arial" panose="020B0604020202020204" pitchFamily="34" charset="0"/>
              <a:buChar char="•"/>
            </a:pPr>
            <a:endParaRPr lang="es-AR" sz="2000" b="1" dirty="0" smtClean="0"/>
          </a:p>
        </p:txBody>
      </p:sp>
    </p:spTree>
    <p:extLst>
      <p:ext uri="{BB962C8B-B14F-4D97-AF65-F5344CB8AC3E}">
        <p14:creationId xmlns:p14="http://schemas.microsoft.com/office/powerpoint/2010/main" val="2763006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856984" cy="1143000"/>
          </a:xfrm>
        </p:spPr>
        <p:txBody>
          <a:bodyPr vert="horz" lIns="91440" tIns="45720" rIns="91440" bIns="45720" rtlCol="0" anchor="ctr">
            <a:noAutofit/>
          </a:bodyPr>
          <a:lstStyle/>
          <a:p>
            <a:r>
              <a:rPr lang="es-AR" sz="3200" b="1" dirty="0">
                <a:solidFill>
                  <a:srgbClr val="002060"/>
                </a:solidFill>
              </a:rPr>
              <a:t>Combustión de los motores encendidos por chispa</a:t>
            </a:r>
          </a:p>
        </p:txBody>
      </p:sp>
      <p:sp>
        <p:nvSpPr>
          <p:cNvPr id="3" name="2 Rectángulo"/>
          <p:cNvSpPr/>
          <p:nvPr/>
        </p:nvSpPr>
        <p:spPr>
          <a:xfrm>
            <a:off x="323528" y="1268760"/>
            <a:ext cx="8568952" cy="4893647"/>
          </a:xfrm>
          <a:prstGeom prst="rect">
            <a:avLst/>
          </a:prstGeom>
        </p:spPr>
        <p:txBody>
          <a:bodyPr wrap="square">
            <a:spAutoFit/>
          </a:bodyPr>
          <a:lstStyle/>
          <a:p>
            <a:endParaRPr lang="es-AR" sz="2000" dirty="0" smtClean="0"/>
          </a:p>
          <a:p>
            <a:pPr marL="342900" indent="-342900">
              <a:buFont typeface="Arial" panose="020B0604020202020204" pitchFamily="34" charset="0"/>
              <a:buChar char="•"/>
            </a:pPr>
            <a:r>
              <a:rPr lang="es-AR" sz="2400" b="1" i="1" dirty="0">
                <a:solidFill>
                  <a:srgbClr val="0070C0"/>
                </a:solidFill>
              </a:rPr>
              <a:t>Factores que influyen en la velocidad de propagación de las llamas</a:t>
            </a:r>
            <a:r>
              <a:rPr lang="es-AR" sz="2400" b="1" i="1" dirty="0" smtClean="0">
                <a:solidFill>
                  <a:srgbClr val="0070C0"/>
                </a:solidFill>
              </a:rPr>
              <a:t>:</a:t>
            </a:r>
          </a:p>
          <a:p>
            <a:pPr marL="342900" indent="-342900">
              <a:buFont typeface="Arial" panose="020B0604020202020204" pitchFamily="34" charset="0"/>
              <a:buChar char="•"/>
            </a:pPr>
            <a:endParaRPr lang="es-AR" sz="2400" b="1" i="1" dirty="0">
              <a:solidFill>
                <a:srgbClr val="0070C0"/>
              </a:solidFill>
            </a:endParaRPr>
          </a:p>
          <a:p>
            <a:pPr marL="457200" indent="-457200" algn="just">
              <a:lnSpc>
                <a:spcPct val="150000"/>
              </a:lnSpc>
              <a:buFont typeface="+mj-lt"/>
              <a:buAutoNum type="arabicPeriod"/>
            </a:pPr>
            <a:r>
              <a:rPr lang="es-AR" sz="2000" dirty="0" smtClean="0"/>
              <a:t>Turbulencia</a:t>
            </a:r>
          </a:p>
          <a:p>
            <a:pPr marL="457200" indent="-457200" algn="just">
              <a:lnSpc>
                <a:spcPct val="150000"/>
              </a:lnSpc>
              <a:buFont typeface="+mj-lt"/>
              <a:buAutoNum type="arabicPeriod"/>
            </a:pPr>
            <a:r>
              <a:rPr lang="es-AR" sz="2000" dirty="0" smtClean="0"/>
              <a:t>Temperatura: la reacción rápida está limitada por un rango de temperatura.</a:t>
            </a:r>
          </a:p>
          <a:p>
            <a:pPr marL="457200" indent="-457200" algn="just">
              <a:lnSpc>
                <a:spcPct val="150000"/>
              </a:lnSpc>
              <a:buFont typeface="+mj-lt"/>
              <a:buAutoNum type="arabicPeriod"/>
            </a:pPr>
            <a:r>
              <a:rPr lang="es-AR" sz="2000" dirty="0" smtClean="0"/>
              <a:t>Presión: mayor presión, dificulta el inicio de la combustión y favorece don mayor incremento de la velocidad de propagación,</a:t>
            </a:r>
          </a:p>
          <a:p>
            <a:pPr marL="457200" indent="-457200" algn="just">
              <a:lnSpc>
                <a:spcPct val="150000"/>
              </a:lnSpc>
              <a:buFont typeface="+mj-lt"/>
              <a:buAutoNum type="arabicPeriod"/>
            </a:pPr>
            <a:r>
              <a:rPr lang="es-AR" sz="2000" dirty="0" smtClean="0"/>
              <a:t>Humedad: Al aumentar la humedad, disminuye la velocidad de propagación.</a:t>
            </a:r>
          </a:p>
          <a:p>
            <a:pPr marL="457200" indent="-457200" algn="just">
              <a:lnSpc>
                <a:spcPct val="150000"/>
              </a:lnSpc>
              <a:buFont typeface="+mj-lt"/>
              <a:buAutoNum type="arabicPeriod"/>
            </a:pPr>
            <a:r>
              <a:rPr lang="es-AR" sz="2000" dirty="0" smtClean="0"/>
              <a:t>Gases residuales: Retarda la combustión.</a:t>
            </a:r>
          </a:p>
          <a:p>
            <a:endParaRPr lang="es-AR" sz="2000" b="1" dirty="0" smtClean="0"/>
          </a:p>
          <a:p>
            <a:pPr marL="285750" indent="-285750">
              <a:buFont typeface="Arial" panose="020B0604020202020204" pitchFamily="34" charset="0"/>
              <a:buChar char="•"/>
            </a:pPr>
            <a:endParaRPr lang="es-AR" sz="2000" b="1" dirty="0" smtClean="0"/>
          </a:p>
        </p:txBody>
      </p:sp>
    </p:spTree>
    <p:extLst>
      <p:ext uri="{BB962C8B-B14F-4D97-AF65-F5344CB8AC3E}">
        <p14:creationId xmlns:p14="http://schemas.microsoft.com/office/powerpoint/2010/main" val="657194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16632"/>
            <a:ext cx="8229600" cy="1143000"/>
          </a:xfrm>
        </p:spPr>
        <p:txBody>
          <a:bodyPr>
            <a:normAutofit/>
          </a:bodyPr>
          <a:lstStyle/>
          <a:p>
            <a:r>
              <a:rPr lang="es-AR" b="1" dirty="0" smtClean="0">
                <a:solidFill>
                  <a:srgbClr val="002060"/>
                </a:solidFill>
              </a:rPr>
              <a:t>Diagrama ideal Ciclo </a:t>
            </a:r>
            <a:r>
              <a:rPr lang="es-AR" b="1" dirty="0" err="1" smtClean="0">
                <a:solidFill>
                  <a:srgbClr val="002060"/>
                </a:solidFill>
              </a:rPr>
              <a:t>Diesel</a:t>
            </a:r>
            <a:endParaRPr lang="es-AR" b="1" dirty="0">
              <a:solidFill>
                <a:srgbClr val="002060"/>
              </a:solidFill>
            </a:endParaRPr>
          </a:p>
        </p:txBody>
      </p:sp>
      <p:sp>
        <p:nvSpPr>
          <p:cNvPr id="9" name="2 Marcador de contenido"/>
          <p:cNvSpPr txBox="1">
            <a:spLocks/>
          </p:cNvSpPr>
          <p:nvPr/>
        </p:nvSpPr>
        <p:spPr>
          <a:xfrm>
            <a:off x="1234039" y="5129808"/>
            <a:ext cx="7344816" cy="161156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AR" b="1" dirty="0" smtClean="0"/>
              <a:t>1-2: </a:t>
            </a:r>
            <a:r>
              <a:rPr lang="es-AR" dirty="0" smtClean="0"/>
              <a:t>Compresión adiabática e isontrópica</a:t>
            </a:r>
          </a:p>
          <a:p>
            <a:pPr marL="0" indent="0" algn="just">
              <a:buNone/>
            </a:pPr>
            <a:r>
              <a:rPr lang="es-AR" b="1" dirty="0" smtClean="0"/>
              <a:t>2-3: </a:t>
            </a:r>
            <a:r>
              <a:rPr lang="es-AR" dirty="0" smtClean="0"/>
              <a:t>A presión constante:  introducción del calor </a:t>
            </a:r>
            <a:r>
              <a:rPr lang="es-AR" dirty="0" smtClean="0">
                <a:solidFill>
                  <a:srgbClr val="FF0000"/>
                </a:solidFill>
              </a:rPr>
              <a:t>(Diferencia con ciclo Otto)</a:t>
            </a:r>
          </a:p>
          <a:p>
            <a:pPr marL="0" indent="0" algn="just">
              <a:buNone/>
            </a:pPr>
            <a:r>
              <a:rPr lang="es-AR" b="1" dirty="0" smtClean="0"/>
              <a:t>3-4: </a:t>
            </a:r>
            <a:r>
              <a:rPr lang="es-AR" dirty="0" smtClean="0"/>
              <a:t>Expansión adiabática e isontrópica, trabajo realizado por el fluido</a:t>
            </a:r>
          </a:p>
          <a:p>
            <a:pPr marL="0" indent="0" algn="just">
              <a:buNone/>
            </a:pPr>
            <a:r>
              <a:rPr lang="es-AR" b="1" dirty="0" smtClean="0"/>
              <a:t>4-1: </a:t>
            </a:r>
            <a:r>
              <a:rPr lang="es-AR" dirty="0" smtClean="0"/>
              <a:t>A volumen constante: sustracción instantánea  del calor  Q</a:t>
            </a:r>
            <a:r>
              <a:rPr lang="es-AR" sz="2500" dirty="0" smtClean="0"/>
              <a:t>2</a:t>
            </a:r>
            <a:endParaRPr lang="es-AR" sz="2500" dirty="0"/>
          </a:p>
          <a:p>
            <a:pPr marL="0" indent="0" algn="ctr">
              <a:buNone/>
            </a:pPr>
            <a:endParaRPr lang="es-AR" sz="2200" dirty="0" smtClean="0"/>
          </a:p>
          <a:p>
            <a:pPr marL="0" indent="0" algn="ctr">
              <a:buNone/>
            </a:pPr>
            <a:r>
              <a:rPr lang="es-AR" sz="2200" dirty="0" smtClean="0"/>
              <a:t>https</a:t>
            </a:r>
            <a:r>
              <a:rPr lang="es-AR" sz="2200" dirty="0"/>
              <a:t>://www.youtube.com/watch?v=v4XNKDqKVt0</a:t>
            </a:r>
            <a:endParaRPr lang="es-AR" sz="2200" dirty="0" smtClean="0"/>
          </a:p>
          <a:p>
            <a:pPr marL="0" indent="0" algn="just">
              <a:buNone/>
            </a:pPr>
            <a:endParaRPr lang="es-A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4039" y="1412776"/>
            <a:ext cx="6015363" cy="344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370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AR" b="1" dirty="0">
                <a:solidFill>
                  <a:srgbClr val="002060"/>
                </a:solidFill>
              </a:rPr>
              <a:t>Rendimiento del Ciclo </a:t>
            </a:r>
            <a:r>
              <a:rPr lang="es-AR" b="1" dirty="0" err="1" smtClean="0">
                <a:solidFill>
                  <a:srgbClr val="002060"/>
                </a:solidFill>
              </a:rPr>
              <a:t>Diesel</a:t>
            </a:r>
            <a:endParaRPr lang="es-AR" b="1" dirty="0">
              <a:solidFill>
                <a:srgbClr val="00206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95536" y="1412776"/>
                <a:ext cx="8435280" cy="5589240"/>
              </a:xfrm>
            </p:spPr>
            <p:txBody>
              <a:bodyPr>
                <a:normAutofit fontScale="70000" lnSpcReduction="20000"/>
              </a:bodyPr>
              <a:lstStyle/>
              <a:p>
                <a:pPr marL="0" indent="0" algn="ctr">
                  <a:spcBef>
                    <a:spcPts val="0"/>
                  </a:spcBef>
                  <a:buNone/>
                </a:pPr>
                <a:r>
                  <a:rPr lang="es-AR" sz="3400" b="1" dirty="0" smtClean="0"/>
                  <a:t>                                Q. Entregado –Q. Cedido</a:t>
                </a:r>
              </a:p>
              <a:p>
                <a:pPr marL="0" indent="0" algn="ctr">
                  <a:spcBef>
                    <a:spcPts val="0"/>
                  </a:spcBef>
                  <a:buNone/>
                </a:pPr>
                <a:r>
                  <a:rPr lang="es-AR" sz="3400" b="1" dirty="0" smtClean="0"/>
                  <a:t> Rendimiento =    -------------------------------</a:t>
                </a:r>
              </a:p>
              <a:p>
                <a:pPr marL="0" indent="0" algn="ctr">
                  <a:spcBef>
                    <a:spcPts val="0"/>
                  </a:spcBef>
                  <a:buNone/>
                </a:pPr>
                <a:r>
                  <a:rPr lang="es-AR" sz="3400" b="1" dirty="0" smtClean="0"/>
                  <a:t>                                          Q. Entregado</a:t>
                </a:r>
              </a:p>
              <a:p>
                <a:pPr marL="0" indent="0" algn="ctr">
                  <a:spcBef>
                    <a:spcPts val="0"/>
                  </a:spcBef>
                  <a:buNone/>
                </a:pPr>
                <a:endParaRPr lang="es-AR" sz="2400" b="1" dirty="0"/>
              </a:p>
              <a:p>
                <a:pPr marL="0" indent="0">
                  <a:spcBef>
                    <a:spcPts val="0"/>
                  </a:spcBef>
                  <a:buNone/>
                </a:pPr>
                <a:endParaRPr lang="es-AR" sz="2400" dirty="0" smtClean="0"/>
              </a:p>
              <a:p>
                <a:pPr marL="0" indent="0" algn="just">
                  <a:spcBef>
                    <a:spcPts val="0"/>
                  </a:spcBef>
                  <a:buNone/>
                </a:pPr>
                <a:r>
                  <a:rPr lang="es-AR" sz="2800" dirty="0" smtClean="0"/>
                  <a:t>Durante la transformación 2-3 de introducción del calor Q1 a presión constante, el pistón entra en funcionamiento, y, por lo tanto, el fluido produce trabajo.</a:t>
                </a:r>
              </a:p>
              <a:p>
                <a:pPr marL="0" indent="0" algn="just">
                  <a:spcBef>
                    <a:spcPts val="0"/>
                  </a:spcBef>
                  <a:buNone/>
                </a:pPr>
                <a:endParaRPr lang="es-AR" sz="2800" dirty="0" smtClean="0"/>
              </a:p>
              <a:p>
                <a:pPr marL="0" indent="0">
                  <a:spcBef>
                    <a:spcPts val="0"/>
                  </a:spcBef>
                  <a:buNone/>
                </a:pPr>
                <a:r>
                  <a:rPr lang="es-AR" sz="2800" dirty="0" smtClean="0"/>
                  <a:t>      A x L </a:t>
                </a:r>
                <a:r>
                  <a:rPr lang="es-AR" sz="1600" dirty="0" smtClean="0"/>
                  <a:t>2-3 </a:t>
                </a:r>
                <a:r>
                  <a:rPr lang="es-AR" sz="4000" dirty="0" smtClean="0"/>
                  <a:t>=</a:t>
                </a:r>
                <a14:m>
                  <m:oMath xmlns:m="http://schemas.openxmlformats.org/officeDocument/2006/math">
                    <m:nary>
                      <m:naryPr>
                        <m:ctrlPr>
                          <a:rPr lang="es-AR" sz="2400" i="1" smtClean="0">
                            <a:latin typeface="Cambria Math"/>
                          </a:rPr>
                        </m:ctrlPr>
                      </m:naryPr>
                      <m:sub>
                        <m:r>
                          <m:rPr>
                            <m:brk m:alnAt="23"/>
                          </m:rPr>
                          <a:rPr lang="es-AR" sz="2400" b="0" i="1" smtClean="0">
                            <a:latin typeface="Cambria Math"/>
                          </a:rPr>
                          <m:t>2</m:t>
                        </m:r>
                      </m:sub>
                      <m:sup>
                        <m:r>
                          <a:rPr lang="es-AR" sz="2400" b="0" i="1" smtClean="0">
                            <a:latin typeface="Cambria Math"/>
                          </a:rPr>
                          <m:t>3</m:t>
                        </m:r>
                      </m:sup>
                      <m:e>
                        <m:r>
                          <a:rPr lang="es-AR" sz="2400" b="0" i="1" smtClean="0">
                            <a:latin typeface="Cambria Math"/>
                          </a:rPr>
                          <m:t>𝑝</m:t>
                        </m:r>
                        <m:r>
                          <a:rPr lang="es-AR" sz="2400" b="0" i="1" smtClean="0">
                            <a:latin typeface="Cambria Math"/>
                          </a:rPr>
                          <m:t> </m:t>
                        </m:r>
                        <m:r>
                          <a:rPr lang="es-AR" sz="2400" b="0" i="1" smtClean="0">
                            <a:latin typeface="Cambria Math"/>
                          </a:rPr>
                          <m:t>𝑥</m:t>
                        </m:r>
                        <m:r>
                          <a:rPr lang="es-AR" sz="2400" b="0" i="1" smtClean="0">
                            <a:latin typeface="Cambria Math"/>
                          </a:rPr>
                          <m:t> </m:t>
                        </m:r>
                        <m:r>
                          <a:rPr lang="es-AR" sz="2400" b="0" i="1" smtClean="0">
                            <a:latin typeface="Cambria Math"/>
                          </a:rPr>
                          <m:t>𝑑𝑣</m:t>
                        </m:r>
                        <m:r>
                          <a:rPr lang="es-AR" sz="2400" b="0" i="1" smtClean="0">
                            <a:latin typeface="Cambria Math"/>
                          </a:rPr>
                          <m:t>=</m:t>
                        </m:r>
                        <m:r>
                          <a:rPr lang="es-AR" sz="2400" b="0" i="1" smtClean="0">
                            <a:latin typeface="Cambria Math"/>
                          </a:rPr>
                          <m:t>𝐴</m:t>
                        </m:r>
                        <m:r>
                          <a:rPr lang="es-AR" sz="2400" b="0" i="1" smtClean="0">
                            <a:latin typeface="Cambria Math"/>
                          </a:rPr>
                          <m:t> (</m:t>
                        </m:r>
                        <m:r>
                          <a:rPr lang="es-AR" sz="2400" b="0" i="1" smtClean="0">
                            <a:latin typeface="Cambria Math"/>
                          </a:rPr>
                          <m:t>𝑝</m:t>
                        </m:r>
                        <m:r>
                          <a:rPr lang="es-AR" sz="2400" b="0" i="1" smtClean="0">
                            <a:latin typeface="Cambria Math"/>
                          </a:rPr>
                          <m:t>3 </m:t>
                        </m:r>
                        <m:r>
                          <a:rPr lang="es-AR" sz="2400" b="0" i="1" smtClean="0">
                            <a:latin typeface="Cambria Math"/>
                          </a:rPr>
                          <m:t>𝑥</m:t>
                        </m:r>
                        <m:r>
                          <a:rPr lang="es-AR" sz="2400" b="0" i="1" smtClean="0">
                            <a:latin typeface="Cambria Math"/>
                          </a:rPr>
                          <m:t> </m:t>
                        </m:r>
                        <m:r>
                          <a:rPr lang="es-AR" sz="2400" b="0" i="1" smtClean="0">
                            <a:latin typeface="Cambria Math"/>
                          </a:rPr>
                          <m:t>𝑣</m:t>
                        </m:r>
                        <m:r>
                          <a:rPr lang="es-AR" sz="2400" b="0" i="1" smtClean="0">
                            <a:latin typeface="Cambria Math"/>
                          </a:rPr>
                          <m:t>3 −</m:t>
                        </m:r>
                        <m:r>
                          <a:rPr lang="es-AR" sz="2400" b="0" i="1" smtClean="0">
                            <a:latin typeface="Cambria Math"/>
                          </a:rPr>
                          <m:t>𝑝</m:t>
                        </m:r>
                        <m:r>
                          <a:rPr lang="es-AR" sz="2400" b="0" i="1" smtClean="0">
                            <a:latin typeface="Cambria Math"/>
                          </a:rPr>
                          <m:t>2 </m:t>
                        </m:r>
                        <m:r>
                          <a:rPr lang="es-AR" sz="2400" b="0" i="1" smtClean="0">
                            <a:latin typeface="Cambria Math"/>
                          </a:rPr>
                          <m:t>𝑥</m:t>
                        </m:r>
                        <m:r>
                          <a:rPr lang="es-AR" sz="2400" b="0" i="1" smtClean="0">
                            <a:latin typeface="Cambria Math"/>
                          </a:rPr>
                          <m:t> </m:t>
                        </m:r>
                        <m:r>
                          <a:rPr lang="es-AR" sz="2400" b="0" i="1" smtClean="0">
                            <a:latin typeface="Cambria Math"/>
                          </a:rPr>
                          <m:t>𝑣</m:t>
                        </m:r>
                        <m:r>
                          <a:rPr lang="es-AR" sz="2400" b="0" i="1" smtClean="0">
                            <a:latin typeface="Cambria Math"/>
                          </a:rPr>
                          <m:t>2)</m:t>
                        </m:r>
                      </m:e>
                    </m:nary>
                  </m:oMath>
                </a14:m>
                <a:endParaRPr lang="es-AR" sz="2800" dirty="0" smtClean="0"/>
              </a:p>
              <a:p>
                <a:pPr marL="0" indent="0">
                  <a:spcBef>
                    <a:spcPts val="0"/>
                  </a:spcBef>
                  <a:buNone/>
                </a:pPr>
                <a:endParaRPr lang="es-AR" sz="2800" dirty="0"/>
              </a:p>
              <a:p>
                <a:pPr marL="0" indent="0">
                  <a:spcBef>
                    <a:spcPts val="0"/>
                  </a:spcBef>
                  <a:buNone/>
                </a:pPr>
                <a:r>
                  <a:rPr lang="es-AR" sz="2800" b="1" dirty="0" smtClean="0"/>
                  <a:t>Q entregado = (U2 – U3) + </a:t>
                </a:r>
                <a14:m>
                  <m:oMath xmlns:m="http://schemas.openxmlformats.org/officeDocument/2006/math">
                    <m:r>
                      <a:rPr lang="es-AR" sz="2800" b="1" i="1">
                        <a:latin typeface="Cambria Math"/>
                      </a:rPr>
                      <m:t>𝑨</m:t>
                    </m:r>
                    <m:r>
                      <a:rPr lang="es-AR" sz="2800" b="1" i="1">
                        <a:latin typeface="Cambria Math"/>
                      </a:rPr>
                      <m:t> (</m:t>
                    </m:r>
                    <m:r>
                      <a:rPr lang="es-AR" sz="2800" b="1" i="1">
                        <a:latin typeface="Cambria Math"/>
                      </a:rPr>
                      <m:t>𝒑</m:t>
                    </m:r>
                    <m:r>
                      <a:rPr lang="es-AR" sz="2800" b="1" i="1">
                        <a:latin typeface="Cambria Math"/>
                      </a:rPr>
                      <m:t>𝟑</m:t>
                    </m:r>
                    <m:r>
                      <a:rPr lang="es-AR" sz="2800" b="1" i="1">
                        <a:latin typeface="Cambria Math"/>
                      </a:rPr>
                      <m:t> </m:t>
                    </m:r>
                    <m:r>
                      <a:rPr lang="es-AR" sz="2800" b="1" i="1">
                        <a:latin typeface="Cambria Math"/>
                      </a:rPr>
                      <m:t>𝒙</m:t>
                    </m:r>
                    <m:r>
                      <a:rPr lang="es-AR" sz="2800" b="1" i="1">
                        <a:latin typeface="Cambria Math"/>
                      </a:rPr>
                      <m:t> </m:t>
                    </m:r>
                    <m:r>
                      <a:rPr lang="es-AR" sz="2800" b="1" i="1">
                        <a:latin typeface="Cambria Math"/>
                      </a:rPr>
                      <m:t>𝒗</m:t>
                    </m:r>
                    <m:r>
                      <a:rPr lang="es-AR" sz="2800" b="1" i="1">
                        <a:latin typeface="Cambria Math"/>
                      </a:rPr>
                      <m:t>𝟑</m:t>
                    </m:r>
                    <m:r>
                      <a:rPr lang="es-AR" sz="2800" b="1" i="1">
                        <a:latin typeface="Cambria Math"/>
                      </a:rPr>
                      <m:t> −</m:t>
                    </m:r>
                    <m:r>
                      <a:rPr lang="es-AR" sz="2800" b="1" i="1">
                        <a:latin typeface="Cambria Math"/>
                      </a:rPr>
                      <m:t>𝒑</m:t>
                    </m:r>
                    <m:r>
                      <a:rPr lang="es-AR" sz="2800" b="1" i="1">
                        <a:latin typeface="Cambria Math"/>
                      </a:rPr>
                      <m:t>𝟐</m:t>
                    </m:r>
                    <m:r>
                      <a:rPr lang="es-AR" sz="2800" b="1" i="1">
                        <a:latin typeface="Cambria Math"/>
                      </a:rPr>
                      <m:t> </m:t>
                    </m:r>
                    <m:r>
                      <a:rPr lang="es-AR" sz="2800" b="1" i="1">
                        <a:latin typeface="Cambria Math"/>
                      </a:rPr>
                      <m:t>𝒙</m:t>
                    </m:r>
                    <m:r>
                      <a:rPr lang="es-AR" sz="2800" b="1" i="1">
                        <a:latin typeface="Cambria Math"/>
                      </a:rPr>
                      <m:t> </m:t>
                    </m:r>
                    <m:r>
                      <a:rPr lang="es-AR" sz="2800" b="1" i="1">
                        <a:latin typeface="Cambria Math"/>
                      </a:rPr>
                      <m:t>𝒗</m:t>
                    </m:r>
                    <m:r>
                      <a:rPr lang="es-AR" sz="2800" b="1" i="1">
                        <a:latin typeface="Cambria Math"/>
                      </a:rPr>
                      <m:t>𝟐</m:t>
                    </m:r>
                    <m:r>
                      <a:rPr lang="es-AR" sz="2800" b="1" i="1">
                        <a:latin typeface="Cambria Math"/>
                      </a:rPr>
                      <m:t>)</m:t>
                    </m:r>
                  </m:oMath>
                </a14:m>
                <a:endParaRPr lang="es-AR" sz="2800" b="1" dirty="0" smtClean="0"/>
              </a:p>
              <a:p>
                <a:pPr marL="0" indent="0">
                  <a:spcBef>
                    <a:spcPts val="0"/>
                  </a:spcBef>
                  <a:buNone/>
                </a:pPr>
                <a:endParaRPr lang="es-AR" sz="2800" dirty="0"/>
              </a:p>
              <a:p>
                <a:pPr marL="0" indent="0">
                  <a:spcBef>
                    <a:spcPts val="0"/>
                  </a:spcBef>
                  <a:buNone/>
                </a:pPr>
                <a:r>
                  <a:rPr lang="es-AR" sz="2800" dirty="0" smtClean="0"/>
                  <a:t>Como la entalpía del fluido está dada por:</a:t>
                </a:r>
              </a:p>
              <a:p>
                <a:pPr marL="0" indent="0">
                  <a:spcBef>
                    <a:spcPts val="0"/>
                  </a:spcBef>
                  <a:buNone/>
                </a:pPr>
                <a:endParaRPr lang="es-AR" sz="2800" dirty="0"/>
              </a:p>
              <a:p>
                <a:pPr marL="0" indent="0">
                  <a:spcBef>
                    <a:spcPts val="0"/>
                  </a:spcBef>
                  <a:buNone/>
                </a:pPr>
                <a:r>
                  <a:rPr lang="es-AR" sz="2800" dirty="0" smtClean="0"/>
                  <a:t>h = U + A </a:t>
                </a:r>
                <a:r>
                  <a:rPr lang="es-AR" sz="2800" dirty="0" err="1" smtClean="0"/>
                  <a:t>pv</a:t>
                </a:r>
                <a:endParaRPr lang="es-AR" sz="2800" dirty="0" smtClean="0"/>
              </a:p>
              <a:p>
                <a:pPr marL="0" indent="0">
                  <a:spcBef>
                    <a:spcPts val="0"/>
                  </a:spcBef>
                  <a:buNone/>
                </a:pPr>
                <a:endParaRPr lang="es-AR" sz="2800" dirty="0"/>
              </a:p>
              <a:p>
                <a:pPr marL="0" indent="0">
                  <a:spcBef>
                    <a:spcPts val="0"/>
                  </a:spcBef>
                  <a:buNone/>
                </a:pPr>
                <a:r>
                  <a:rPr lang="es-AR" sz="2800" b="1" dirty="0" smtClean="0"/>
                  <a:t>Q entregado = h3 – h2 </a:t>
                </a:r>
              </a:p>
              <a:p>
                <a:pPr marL="0" indent="0">
                  <a:spcBef>
                    <a:spcPts val="0"/>
                  </a:spcBef>
                  <a:buNone/>
                </a:pPr>
                <a:endParaRPr lang="es-AR" sz="2800" dirty="0" smtClean="0"/>
              </a:p>
              <a:p>
                <a:pPr marL="0" indent="0">
                  <a:spcBef>
                    <a:spcPts val="0"/>
                  </a:spcBef>
                  <a:buNone/>
                </a:pPr>
                <a:r>
                  <a:rPr lang="es-AR" sz="2800" dirty="0" smtClean="0"/>
                  <a:t>Por ser un gas perfecto, usamos el variación de entalpía a presión constante.</a:t>
                </a:r>
              </a:p>
              <a:p>
                <a:pPr marL="0" indent="0">
                  <a:spcBef>
                    <a:spcPts val="0"/>
                  </a:spcBef>
                  <a:buNone/>
                </a:pPr>
                <a:endParaRPr lang="es-AR" sz="2800" dirty="0" smtClean="0"/>
              </a:p>
              <a:p>
                <a:pPr marL="0" indent="0">
                  <a:spcBef>
                    <a:spcPts val="0"/>
                  </a:spcBef>
                  <a:buNone/>
                </a:pPr>
                <a:r>
                  <a:rPr lang="es-AR" sz="2800" b="1" dirty="0" smtClean="0"/>
                  <a:t>Q entregado = h3 – h2 = </a:t>
                </a:r>
                <a:r>
                  <a:rPr lang="es-AR" sz="2800" b="1" dirty="0" err="1" smtClean="0"/>
                  <a:t>Cp</a:t>
                </a:r>
                <a:r>
                  <a:rPr lang="es-AR" sz="2800" b="1" dirty="0" smtClean="0"/>
                  <a:t>  ( T3 – T2)  </a:t>
                </a:r>
                <a:endParaRPr lang="es-AR" sz="2800" b="1"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95536" y="1412776"/>
                <a:ext cx="8435280" cy="5589240"/>
              </a:xfrm>
              <a:blipFill rotWithShape="1">
                <a:blip r:embed="rId2" cstate="print"/>
                <a:stretch>
                  <a:fillRect l="-795" t="-2072" r="-723"/>
                </a:stretch>
              </a:blipFill>
            </p:spPr>
            <p:txBody>
              <a:bodyPr/>
              <a:lstStyle/>
              <a:p>
                <a:r>
                  <a:rPr lang="es-AR">
                    <a:noFill/>
                  </a:rPr>
                  <a:t> </a:t>
                </a:r>
              </a:p>
            </p:txBody>
          </p:sp>
        </mc:Fallback>
      </mc:AlternateContent>
    </p:spTree>
    <p:extLst>
      <p:ext uri="{BB962C8B-B14F-4D97-AF65-F5344CB8AC3E}">
        <p14:creationId xmlns:p14="http://schemas.microsoft.com/office/powerpoint/2010/main" val="3522884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AR" b="1" dirty="0">
                <a:solidFill>
                  <a:srgbClr val="002060"/>
                </a:solidFill>
              </a:rPr>
              <a:t>Rendimiento del Ciclo </a:t>
            </a:r>
            <a:r>
              <a:rPr lang="es-AR" b="1" dirty="0" err="1" smtClean="0">
                <a:solidFill>
                  <a:srgbClr val="002060"/>
                </a:solidFill>
              </a:rPr>
              <a:t>Diesel</a:t>
            </a:r>
            <a:endParaRPr lang="es-AR" b="1" dirty="0">
              <a:solidFill>
                <a:srgbClr val="002060"/>
              </a:solidFill>
            </a:endParaRPr>
          </a:p>
        </p:txBody>
      </p:sp>
      <p:sp>
        <p:nvSpPr>
          <p:cNvPr id="3" name="2 Marcador de contenido"/>
          <p:cNvSpPr>
            <a:spLocks noGrp="1"/>
          </p:cNvSpPr>
          <p:nvPr>
            <p:ph idx="1"/>
          </p:nvPr>
        </p:nvSpPr>
        <p:spPr>
          <a:xfrm>
            <a:off x="457200" y="1600200"/>
            <a:ext cx="8435280" cy="5257800"/>
          </a:xfrm>
        </p:spPr>
        <p:txBody>
          <a:bodyPr>
            <a:normAutofit/>
          </a:bodyPr>
          <a:lstStyle/>
          <a:p>
            <a:pPr marL="0" indent="0" algn="just">
              <a:spcBef>
                <a:spcPts val="0"/>
              </a:spcBef>
              <a:buNone/>
            </a:pPr>
            <a:r>
              <a:rPr lang="es-AR" sz="2800" dirty="0" smtClean="0"/>
              <a:t>“En una transformación  con introducción de calor a presión constante varía el valor de la entalpía del fluido activo y  en una transformación a volumen constante varía la energía interna del fluido”</a:t>
            </a:r>
          </a:p>
          <a:p>
            <a:pPr marL="0" indent="0" algn="just">
              <a:spcBef>
                <a:spcPts val="0"/>
              </a:spcBef>
              <a:buNone/>
            </a:pPr>
            <a:endParaRPr lang="es-AR" sz="2800" dirty="0"/>
          </a:p>
          <a:p>
            <a:pPr marL="0" indent="0" algn="just">
              <a:spcBef>
                <a:spcPts val="0"/>
              </a:spcBef>
              <a:buNone/>
            </a:pPr>
            <a:r>
              <a:rPr lang="es-AR" sz="2800" dirty="0" smtClean="0"/>
              <a:t>Entonces </a:t>
            </a:r>
            <a:r>
              <a:rPr lang="es-AR" sz="2800" dirty="0" smtClean="0">
                <a:sym typeface="Wingdings" panose="05000000000000000000" pitchFamily="2" charset="2"/>
              </a:rPr>
              <a:t> Q2 = U4 – U1</a:t>
            </a:r>
          </a:p>
          <a:p>
            <a:pPr marL="0" indent="0" algn="just">
              <a:spcBef>
                <a:spcPts val="0"/>
              </a:spcBef>
              <a:buNone/>
            </a:pPr>
            <a:endParaRPr lang="es-AR" sz="2800" dirty="0">
              <a:sym typeface="Wingdings" panose="05000000000000000000" pitchFamily="2" charset="2"/>
            </a:endParaRPr>
          </a:p>
          <a:p>
            <a:pPr marL="0" indent="0" algn="just">
              <a:spcBef>
                <a:spcPts val="0"/>
              </a:spcBef>
              <a:buNone/>
            </a:pPr>
            <a:r>
              <a:rPr lang="es-AR" sz="2800" dirty="0" smtClean="0">
                <a:sym typeface="Wingdings" panose="05000000000000000000" pitchFamily="2" charset="2"/>
              </a:rPr>
              <a:t>Como el fluido es un gas perfecto, </a:t>
            </a:r>
          </a:p>
          <a:p>
            <a:pPr marL="0" indent="0" algn="just">
              <a:spcBef>
                <a:spcPts val="0"/>
              </a:spcBef>
              <a:buNone/>
            </a:pPr>
            <a:endParaRPr lang="es-AR" sz="2800" dirty="0">
              <a:sym typeface="Wingdings" panose="05000000000000000000" pitchFamily="2" charset="2"/>
            </a:endParaRPr>
          </a:p>
          <a:p>
            <a:pPr marL="0" indent="0" algn="just">
              <a:spcBef>
                <a:spcPts val="0"/>
              </a:spcBef>
              <a:buNone/>
            </a:pPr>
            <a:r>
              <a:rPr lang="es-AR" sz="2800" dirty="0" smtClean="0">
                <a:sym typeface="Wingdings" panose="05000000000000000000" pitchFamily="2" charset="2"/>
              </a:rPr>
              <a:t>Q2 = </a:t>
            </a:r>
            <a:r>
              <a:rPr lang="es-AR" sz="2800" dirty="0" err="1" smtClean="0">
                <a:sym typeface="Wingdings" panose="05000000000000000000" pitchFamily="2" charset="2"/>
              </a:rPr>
              <a:t>Cv</a:t>
            </a:r>
            <a:r>
              <a:rPr lang="es-AR" sz="2800" dirty="0" smtClean="0">
                <a:sym typeface="Wingdings" panose="05000000000000000000" pitchFamily="2" charset="2"/>
              </a:rPr>
              <a:t> (T4 – T1)</a:t>
            </a:r>
          </a:p>
          <a:p>
            <a:pPr marL="0" indent="0" algn="just">
              <a:spcBef>
                <a:spcPts val="0"/>
              </a:spcBef>
              <a:buNone/>
            </a:pPr>
            <a:endParaRPr lang="es-AR" sz="2800" dirty="0">
              <a:sym typeface="Wingdings" panose="05000000000000000000" pitchFamily="2" charset="2"/>
            </a:endParaRPr>
          </a:p>
          <a:p>
            <a:pPr marL="0" indent="0" algn="just">
              <a:spcBef>
                <a:spcPts val="0"/>
              </a:spcBef>
              <a:buNone/>
            </a:pPr>
            <a:r>
              <a:rPr lang="es-AR" sz="2800" dirty="0" smtClean="0"/>
              <a:t>Reemplazando el ecuación de rendimiento </a:t>
            </a:r>
            <a:endParaRPr lang="es-AR" sz="2800" dirty="0"/>
          </a:p>
        </p:txBody>
      </p:sp>
    </p:spTree>
    <p:extLst>
      <p:ext uri="{BB962C8B-B14F-4D97-AF65-F5344CB8AC3E}">
        <p14:creationId xmlns:p14="http://schemas.microsoft.com/office/powerpoint/2010/main" val="1718475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76672"/>
            <a:ext cx="7992888" cy="792088"/>
          </a:xfrm>
        </p:spPr>
        <p:txBody>
          <a:bodyPr vert="horz" lIns="91440" tIns="45720" rIns="91440" bIns="45720" rtlCol="0" anchor="ctr">
            <a:normAutofit fontScale="90000"/>
          </a:bodyPr>
          <a:lstStyle/>
          <a:p>
            <a:r>
              <a:rPr lang="es-AR" b="1" dirty="0">
                <a:solidFill>
                  <a:srgbClr val="002060"/>
                </a:solidFill>
              </a:rPr>
              <a:t>Rendimientos</a:t>
            </a:r>
            <a:br>
              <a:rPr lang="es-AR" b="1" dirty="0">
                <a:solidFill>
                  <a:srgbClr val="002060"/>
                </a:solidFill>
              </a:rPr>
            </a:br>
            <a:endParaRPr lang="es-AR" b="1" dirty="0">
              <a:solidFill>
                <a:srgbClr val="002060"/>
              </a:solidFill>
            </a:endParaRP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marL="0" indent="0">
                  <a:buNone/>
                </a:pPr>
                <a:endParaRPr lang="es-AR" b="1" dirty="0" smtClean="0">
                  <a:sym typeface="Wingdings" panose="05000000000000000000" pitchFamily="2" charset="2"/>
                </a:endParaRPr>
              </a:p>
              <a:p>
                <a:pPr marL="0" indent="0">
                  <a:buNone/>
                </a:pPr>
                <a:r>
                  <a:rPr lang="es-AR" b="1" dirty="0" smtClean="0">
                    <a:sym typeface="Wingdings" panose="05000000000000000000" pitchFamily="2" charset="2"/>
                  </a:rPr>
                  <a:t>Rendimiento</a:t>
                </a:r>
                <a:r>
                  <a:rPr lang="es-AR" b="1" dirty="0">
                    <a:sym typeface="Wingdings" panose="05000000000000000000" pitchFamily="2" charset="2"/>
                  </a:rPr>
                  <a:t> </a:t>
                </a:r>
                <a:r>
                  <a:rPr lang="es-AR" b="1" dirty="0" smtClean="0">
                    <a:sym typeface="Wingdings" panose="05000000000000000000" pitchFamily="2" charset="2"/>
                  </a:rPr>
                  <a:t>Diésel    </a:t>
                </a:r>
                <a:r>
                  <a:rPr lang="es-AR" dirty="0" smtClean="0">
                    <a:sym typeface="Wingdings" panose="05000000000000000000" pitchFamily="2" charset="2"/>
                  </a:rPr>
                  <a:t>   </a:t>
                </a:r>
                <a14:m>
                  <m:oMath xmlns:m="http://schemas.openxmlformats.org/officeDocument/2006/math">
                    <m:r>
                      <a:rPr lang="es-AR" b="0" i="1" smtClean="0">
                        <a:latin typeface="Cambria Math"/>
                        <a:sym typeface="Wingdings" panose="05000000000000000000" pitchFamily="2" charset="2"/>
                      </a:rPr>
                      <m:t>1−</m:t>
                    </m:r>
                    <m:f>
                      <m:fPr>
                        <m:ctrlPr>
                          <a:rPr lang="es-AR" b="0" i="1" smtClean="0">
                            <a:latin typeface="Cambria Math"/>
                            <a:sym typeface="Wingdings" panose="05000000000000000000" pitchFamily="2" charset="2"/>
                          </a:rPr>
                        </m:ctrlPr>
                      </m:fPr>
                      <m:num>
                        <m:r>
                          <a:rPr lang="es-AR" b="0" i="1" smtClean="0">
                            <a:latin typeface="Cambria Math"/>
                            <a:sym typeface="Wingdings" panose="05000000000000000000" pitchFamily="2" charset="2"/>
                          </a:rPr>
                          <m:t>1</m:t>
                        </m:r>
                      </m:num>
                      <m:den>
                        <m:sSup>
                          <m:sSupPr>
                            <m:ctrlPr>
                              <a:rPr lang="es-AR" b="0" i="1" smtClean="0">
                                <a:latin typeface="Cambria Math"/>
                                <a:sym typeface="Wingdings" panose="05000000000000000000" pitchFamily="2" charset="2"/>
                              </a:rPr>
                            </m:ctrlPr>
                          </m:sSupPr>
                          <m:e>
                            <m:r>
                              <a:rPr lang="es-AR" b="0" i="1" smtClean="0">
                                <a:latin typeface="Cambria Math"/>
                                <a:sym typeface="Wingdings" panose="05000000000000000000" pitchFamily="2" charset="2"/>
                              </a:rPr>
                              <m:t>𝑅𝐶</m:t>
                            </m:r>
                          </m:e>
                          <m:sup>
                            <m:r>
                              <a:rPr lang="es-AR" b="0" i="1" smtClean="0">
                                <a:latin typeface="Cambria Math"/>
                                <a:sym typeface="Wingdings" panose="05000000000000000000" pitchFamily="2" charset="2"/>
                              </a:rPr>
                              <m:t>(</m:t>
                            </m:r>
                            <m:r>
                              <a:rPr lang="es-AR" b="0" i="1" smtClean="0">
                                <a:latin typeface="Cambria Math"/>
                                <a:sym typeface="Wingdings" panose="05000000000000000000" pitchFamily="2" charset="2"/>
                              </a:rPr>
                              <m:t>𝑘</m:t>
                            </m:r>
                            <m:r>
                              <a:rPr lang="es-AR" b="0" i="1" smtClean="0">
                                <a:latin typeface="Cambria Math"/>
                                <a:sym typeface="Wingdings" panose="05000000000000000000" pitchFamily="2" charset="2"/>
                              </a:rPr>
                              <m:t>−1)</m:t>
                            </m:r>
                          </m:sup>
                        </m:sSup>
                      </m:den>
                    </m:f>
                    <m:f>
                      <m:fPr>
                        <m:ctrlPr>
                          <a:rPr lang="es-AR" b="0" i="1" smtClean="0">
                            <a:latin typeface="Cambria Math"/>
                            <a:sym typeface="Wingdings" panose="05000000000000000000" pitchFamily="2" charset="2"/>
                          </a:rPr>
                        </m:ctrlPr>
                      </m:fPr>
                      <m:num>
                        <m:sSup>
                          <m:sSupPr>
                            <m:ctrlPr>
                              <a:rPr lang="es-AR" b="0" i="1" smtClean="0">
                                <a:latin typeface="Cambria Math"/>
                                <a:sym typeface="Wingdings" panose="05000000000000000000" pitchFamily="2" charset="2"/>
                              </a:rPr>
                            </m:ctrlPr>
                          </m:sSupPr>
                          <m:e>
                            <m:r>
                              <a:rPr lang="es-AR" b="0" i="1" smtClean="0">
                                <a:latin typeface="Cambria Math"/>
                                <a:sym typeface="Wingdings" panose="05000000000000000000" pitchFamily="2" charset="2"/>
                              </a:rPr>
                              <m:t>𝑅𝐶</m:t>
                            </m:r>
                          </m:e>
                          <m:sup>
                            <m:r>
                              <a:rPr lang="es-AR" b="0" i="1" smtClean="0">
                                <a:latin typeface="Cambria Math"/>
                                <a:sym typeface="Wingdings" panose="05000000000000000000" pitchFamily="2" charset="2"/>
                              </a:rPr>
                              <m:t>𝑘</m:t>
                            </m:r>
                          </m:sup>
                        </m:sSup>
                        <m:r>
                          <a:rPr lang="es-AR" b="0" i="1" smtClean="0">
                            <a:latin typeface="Cambria Math"/>
                            <a:sym typeface="Wingdings" panose="05000000000000000000" pitchFamily="2" charset="2"/>
                          </a:rPr>
                          <m:t>−1</m:t>
                        </m:r>
                      </m:num>
                      <m:den>
                        <m:r>
                          <a:rPr lang="es-AR" b="0" i="1" smtClean="0">
                            <a:latin typeface="Cambria Math"/>
                            <a:sym typeface="Wingdings" panose="05000000000000000000" pitchFamily="2" charset="2"/>
                          </a:rPr>
                          <m:t>𝑘</m:t>
                        </m:r>
                        <m:r>
                          <a:rPr lang="es-AR" b="0" i="1" smtClean="0">
                            <a:latin typeface="Cambria Math"/>
                            <a:sym typeface="Wingdings" panose="05000000000000000000" pitchFamily="2" charset="2"/>
                          </a:rPr>
                          <m:t>(</m:t>
                        </m:r>
                        <m:r>
                          <a:rPr lang="es-AR" b="0" i="1" smtClean="0">
                            <a:latin typeface="Cambria Math"/>
                            <a:sym typeface="Wingdings" panose="05000000000000000000" pitchFamily="2" charset="2"/>
                          </a:rPr>
                          <m:t>𝑅𝐶</m:t>
                        </m:r>
                        <m:r>
                          <a:rPr lang="es-AR" b="0" i="1" smtClean="0">
                            <a:latin typeface="Cambria Math"/>
                            <a:sym typeface="Wingdings" panose="05000000000000000000" pitchFamily="2" charset="2"/>
                          </a:rPr>
                          <m:t> −1)</m:t>
                        </m:r>
                      </m:den>
                    </m:f>
                  </m:oMath>
                </a14:m>
                <a:endParaRPr lang="es-AR" sz="4400" b="1" dirty="0">
                  <a:solidFill>
                    <a:srgbClr val="FF0000"/>
                  </a:solidFill>
                  <a:sym typeface="Wingdings" panose="05000000000000000000" pitchFamily="2" charset="2"/>
                </a:endParaRPr>
              </a:p>
              <a:p>
                <a:pPr marL="0" indent="0">
                  <a:buNone/>
                </a:pPr>
                <a:endParaRPr lang="es-AR" sz="4400" b="1" dirty="0">
                  <a:solidFill>
                    <a:srgbClr val="FF0000"/>
                  </a:solidFill>
                  <a:sym typeface="Wingdings" panose="05000000000000000000" pitchFamily="2" charset="2"/>
                </a:endParaRPr>
              </a:p>
              <a:p>
                <a:pPr marL="0" indent="0">
                  <a:buNone/>
                </a:pPr>
                <a:r>
                  <a:rPr lang="es-AR" b="1" dirty="0">
                    <a:sym typeface="Wingdings" panose="05000000000000000000" pitchFamily="2" charset="2"/>
                  </a:rPr>
                  <a:t>Rendimiento </a:t>
                </a:r>
                <a:r>
                  <a:rPr lang="es-AR" b="1" dirty="0" smtClean="0">
                    <a:sym typeface="Wingdings" panose="05000000000000000000" pitchFamily="2" charset="2"/>
                  </a:rPr>
                  <a:t>Naftero   </a:t>
                </a:r>
                <a:r>
                  <a:rPr lang="es-AR" dirty="0" smtClean="0">
                    <a:sym typeface="Wingdings" panose="05000000000000000000" pitchFamily="2" charset="2"/>
                  </a:rPr>
                  <a:t>   </a:t>
                </a:r>
                <a14:m>
                  <m:oMath xmlns:m="http://schemas.openxmlformats.org/officeDocument/2006/math">
                    <m:r>
                      <a:rPr lang="es-AR" i="1">
                        <a:latin typeface="Cambria Math"/>
                        <a:sym typeface="Wingdings" panose="05000000000000000000" pitchFamily="2" charset="2"/>
                      </a:rPr>
                      <m:t>1−</m:t>
                    </m:r>
                    <m:f>
                      <m:fPr>
                        <m:ctrlPr>
                          <a:rPr lang="es-AR" i="1">
                            <a:latin typeface="Cambria Math"/>
                            <a:sym typeface="Wingdings" panose="05000000000000000000" pitchFamily="2" charset="2"/>
                          </a:rPr>
                        </m:ctrlPr>
                      </m:fPr>
                      <m:num>
                        <m:r>
                          <a:rPr lang="es-AR" i="1">
                            <a:latin typeface="Cambria Math"/>
                            <a:sym typeface="Wingdings" panose="05000000000000000000" pitchFamily="2" charset="2"/>
                          </a:rPr>
                          <m:t>1</m:t>
                        </m:r>
                      </m:num>
                      <m:den>
                        <m:sSup>
                          <m:sSupPr>
                            <m:ctrlPr>
                              <a:rPr lang="es-AR" i="1">
                                <a:latin typeface="Cambria Math"/>
                                <a:sym typeface="Wingdings" panose="05000000000000000000" pitchFamily="2" charset="2"/>
                              </a:rPr>
                            </m:ctrlPr>
                          </m:sSupPr>
                          <m:e>
                            <m:r>
                              <a:rPr lang="es-AR" i="1">
                                <a:latin typeface="Cambria Math"/>
                                <a:sym typeface="Wingdings" panose="05000000000000000000" pitchFamily="2" charset="2"/>
                              </a:rPr>
                              <m:t>𝑅𝐶</m:t>
                            </m:r>
                          </m:e>
                          <m:sup>
                            <m:r>
                              <a:rPr lang="es-AR" i="1">
                                <a:latin typeface="Cambria Math"/>
                                <a:sym typeface="Wingdings" panose="05000000000000000000" pitchFamily="2" charset="2"/>
                              </a:rPr>
                              <m:t>(</m:t>
                            </m:r>
                            <m:r>
                              <a:rPr lang="es-AR" i="1">
                                <a:latin typeface="Cambria Math"/>
                                <a:sym typeface="Wingdings" panose="05000000000000000000" pitchFamily="2" charset="2"/>
                              </a:rPr>
                              <m:t>𝑘</m:t>
                            </m:r>
                            <m:r>
                              <a:rPr lang="es-AR" i="1">
                                <a:latin typeface="Cambria Math"/>
                                <a:sym typeface="Wingdings" panose="05000000000000000000" pitchFamily="2" charset="2"/>
                              </a:rPr>
                              <m:t>−1)</m:t>
                            </m:r>
                          </m:sup>
                        </m:sSup>
                      </m:den>
                    </m:f>
                  </m:oMath>
                </a14:m>
                <a:endParaRPr lang="es-AR" sz="4400" b="1" dirty="0">
                  <a:solidFill>
                    <a:srgbClr val="FF0000"/>
                  </a:solidFill>
                  <a:sym typeface="Wingdings" panose="05000000000000000000" pitchFamily="2" charset="2"/>
                </a:endParaRPr>
              </a:p>
              <a:p>
                <a:pPr marL="0" indent="0">
                  <a:buNone/>
                </a:pPr>
                <a:endParaRPr lang="es-AR" b="1" dirty="0">
                  <a:sym typeface="Wingdings" panose="05000000000000000000" pitchFamily="2" charset="2"/>
                </a:endParaRPr>
              </a:p>
              <a:p>
                <a:pPr marL="0" indent="0">
                  <a:buNone/>
                </a:pPr>
                <a:endParaRPr lang="es-AR" b="1" dirty="0" smtClean="0">
                  <a:sym typeface="Wingdings" panose="05000000000000000000" pitchFamily="2" charset="2"/>
                </a:endParaRPr>
              </a:p>
              <a:p>
                <a:endParaRPr lang="es-AR"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cstate="print"/>
                <a:stretch>
                  <a:fillRect l="-1852"/>
                </a:stretch>
              </a:blipFill>
            </p:spPr>
            <p:txBody>
              <a:bodyPr/>
              <a:lstStyle/>
              <a:p>
                <a:r>
                  <a:rPr lang="es-AR">
                    <a:noFill/>
                  </a:rPr>
                  <a:t> </a:t>
                </a:r>
              </a:p>
            </p:txBody>
          </p:sp>
        </mc:Fallback>
      </mc:AlternateContent>
    </p:spTree>
    <p:extLst>
      <p:ext uri="{BB962C8B-B14F-4D97-AF65-F5344CB8AC3E}">
        <p14:creationId xmlns:p14="http://schemas.microsoft.com/office/powerpoint/2010/main" val="3240917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16632"/>
            <a:ext cx="8229600" cy="1143000"/>
          </a:xfrm>
        </p:spPr>
        <p:txBody>
          <a:bodyPr>
            <a:normAutofit/>
          </a:bodyPr>
          <a:lstStyle/>
          <a:p>
            <a:r>
              <a:rPr lang="es-AR" b="1" dirty="0" smtClean="0">
                <a:solidFill>
                  <a:srgbClr val="002060"/>
                </a:solidFill>
              </a:rPr>
              <a:t>Diagrama ideal Ciclo Diésel vs Real</a:t>
            </a:r>
            <a:endParaRPr lang="es-AR" b="1" dirty="0">
              <a:solidFill>
                <a:srgbClr val="002060"/>
              </a:solidFill>
            </a:endParaRPr>
          </a:p>
        </p:txBody>
      </p:sp>
      <p:sp>
        <p:nvSpPr>
          <p:cNvPr id="9" name="2 Marcador de contenido"/>
          <p:cNvSpPr txBox="1">
            <a:spLocks/>
          </p:cNvSpPr>
          <p:nvPr/>
        </p:nvSpPr>
        <p:spPr>
          <a:xfrm>
            <a:off x="4716016" y="1325003"/>
            <a:ext cx="4032448" cy="48550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s-AR" b="1" dirty="0" smtClean="0"/>
              <a:t>Combustión a presiones constantes</a:t>
            </a:r>
          </a:p>
          <a:p>
            <a:pPr>
              <a:spcBef>
                <a:spcPts val="0"/>
              </a:spcBef>
            </a:pPr>
            <a:endParaRPr lang="es-AR" b="1" dirty="0" smtClean="0"/>
          </a:p>
          <a:p>
            <a:pPr>
              <a:spcBef>
                <a:spcPts val="0"/>
              </a:spcBef>
            </a:pPr>
            <a:r>
              <a:rPr lang="es-AR" b="1" dirty="0"/>
              <a:t>Pérdidas de calor</a:t>
            </a:r>
          </a:p>
          <a:p>
            <a:pPr>
              <a:spcBef>
                <a:spcPts val="0"/>
              </a:spcBef>
            </a:pPr>
            <a:endParaRPr lang="es-AR" b="1" dirty="0"/>
          </a:p>
          <a:p>
            <a:pPr>
              <a:spcBef>
                <a:spcPts val="0"/>
              </a:spcBef>
            </a:pPr>
            <a:r>
              <a:rPr lang="es-AR" b="1" dirty="0"/>
              <a:t>Combustión no instantánea</a:t>
            </a:r>
          </a:p>
          <a:p>
            <a:pPr>
              <a:spcBef>
                <a:spcPts val="0"/>
              </a:spcBef>
            </a:pPr>
            <a:endParaRPr lang="es-AR" b="1" dirty="0"/>
          </a:p>
          <a:p>
            <a:pPr>
              <a:spcBef>
                <a:spcPts val="0"/>
              </a:spcBef>
            </a:pPr>
            <a:r>
              <a:rPr lang="es-AR" b="1" dirty="0"/>
              <a:t>Tiempo de apertura y cierre de válvulas</a:t>
            </a:r>
          </a:p>
          <a:p>
            <a:pPr marL="0" indent="0">
              <a:spcBef>
                <a:spcPts val="0"/>
              </a:spcBef>
              <a:buNone/>
            </a:pPr>
            <a:endParaRPr lang="es-AR" b="1" dirty="0"/>
          </a:p>
          <a:p>
            <a:pPr>
              <a:spcBef>
                <a:spcPts val="0"/>
              </a:spcBef>
            </a:pPr>
            <a:r>
              <a:rPr lang="es-AR" b="1" dirty="0"/>
              <a:t>Rozamientos</a:t>
            </a:r>
          </a:p>
          <a:p>
            <a:pPr marL="0" indent="0">
              <a:spcBef>
                <a:spcPts val="0"/>
              </a:spcBef>
              <a:buNone/>
            </a:pPr>
            <a:endParaRPr lang="es-AR" b="1" dirty="0" smtClean="0"/>
          </a:p>
          <a:p>
            <a:pPr marL="0" indent="0">
              <a:buNone/>
            </a:pPr>
            <a:endParaRPr lang="es-AR" b="1" dirty="0" smtClean="0"/>
          </a:p>
          <a:p>
            <a:pPr marL="0" indent="0" algn="just">
              <a:buNone/>
            </a:pPr>
            <a:endParaRPr lang="es-AR" b="1" dirty="0" smtClean="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31" r="11741" b="6452"/>
          <a:stretch/>
        </p:blipFill>
        <p:spPr bwMode="auto">
          <a:xfrm>
            <a:off x="755576" y="1310889"/>
            <a:ext cx="3456384" cy="461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414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58181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 </a:t>
            </a:r>
            <a:endParaRPr lang="es-AR" dirty="0"/>
          </a:p>
        </p:txBody>
      </p:sp>
      <p:pic>
        <p:nvPicPr>
          <p:cNvPr id="7" name="6 Imagen" descr="C:\Users\Graciana\Downloads\IMG_20200329_1730468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24744"/>
            <a:ext cx="8208911" cy="5112567"/>
          </a:xfrm>
          <a:prstGeom prst="rect">
            <a:avLst/>
          </a:prstGeom>
          <a:noFill/>
          <a:ln>
            <a:noFill/>
          </a:ln>
        </p:spPr>
      </p:pic>
    </p:spTree>
    <p:extLst>
      <p:ext uri="{BB962C8B-B14F-4D97-AF65-F5344CB8AC3E}">
        <p14:creationId xmlns:p14="http://schemas.microsoft.com/office/powerpoint/2010/main" val="167200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44624"/>
            <a:ext cx="8229600" cy="1143000"/>
          </a:xfrm>
        </p:spPr>
        <p:txBody>
          <a:bodyPr>
            <a:normAutofit/>
          </a:bodyPr>
          <a:lstStyle/>
          <a:p>
            <a:r>
              <a:rPr lang="es-AR" b="1" dirty="0" smtClean="0">
                <a:solidFill>
                  <a:srgbClr val="002060"/>
                </a:solidFill>
              </a:rPr>
              <a:t>Componentes básicos de un motor</a:t>
            </a:r>
            <a:endParaRPr lang="es-AR" b="1" dirty="0">
              <a:solidFill>
                <a:srgbClr val="002060"/>
              </a:solidFill>
            </a:endParaRPr>
          </a:p>
        </p:txBody>
      </p:sp>
      <p:pic>
        <p:nvPicPr>
          <p:cNvPr id="1026" name="Picture 2" descr="Las Partes Más Importantes De Un Motor De Au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196752"/>
            <a:ext cx="4581450" cy="540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513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90666"/>
          </a:xfrm>
        </p:spPr>
        <p:txBody>
          <a:bodyPr/>
          <a:lstStyle/>
          <a:p>
            <a:pPr algn="l"/>
            <a:r>
              <a:rPr lang="es-AR" dirty="0" smtClean="0"/>
              <a:t>El diagrama abierto del ciclo Diésel, muestra que entre el comienzo de la inyección y el comienzo del encendido hay un ángulo denominado “retraso al encendido”.</a:t>
            </a:r>
            <a:br>
              <a:rPr lang="es-AR" dirty="0" smtClean="0"/>
            </a:br>
            <a:r>
              <a:rPr lang="es-AR" dirty="0" smtClean="0"/>
              <a:t>Un Gas Oíl, es tanto mejor cuanto menor es el retraso al encendido. </a:t>
            </a:r>
            <a:endParaRPr lang="es-AR" dirty="0"/>
          </a:p>
        </p:txBody>
      </p:sp>
    </p:spTree>
    <p:extLst>
      <p:ext uri="{BB962C8B-B14F-4D97-AF65-F5344CB8AC3E}">
        <p14:creationId xmlns:p14="http://schemas.microsoft.com/office/powerpoint/2010/main" val="114142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normAutofit fontScale="90000"/>
          </a:bodyPr>
          <a:lstStyle/>
          <a:p>
            <a:pPr algn="l"/>
            <a:r>
              <a:rPr lang="es-AR" dirty="0" smtClean="0"/>
              <a:t>Un retraso al encendido grande hace que sea mayor la cantidad de combustible que se acumula en la cámara de combustión antes de que se inicie la oxidación de este.</a:t>
            </a:r>
            <a:br>
              <a:rPr lang="es-AR" dirty="0" smtClean="0"/>
            </a:br>
            <a:r>
              <a:rPr lang="es-AR" dirty="0" smtClean="0"/>
              <a:t>Cuando se inicia la combustión lo hace de un modo instantáneo lo que causa un gradiente de presión muy elevado que produce un “golpe”</a:t>
            </a:r>
            <a:endParaRPr lang="es-AR" dirty="0"/>
          </a:p>
        </p:txBody>
      </p:sp>
    </p:spTree>
    <p:extLst>
      <p:ext uri="{BB962C8B-B14F-4D97-AF65-F5344CB8AC3E}">
        <p14:creationId xmlns:p14="http://schemas.microsoft.com/office/powerpoint/2010/main" val="679675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06690"/>
          </a:xfrm>
        </p:spPr>
        <p:txBody>
          <a:bodyPr/>
          <a:lstStyle/>
          <a:p>
            <a:r>
              <a:rPr lang="es-AR" dirty="0" smtClean="0"/>
              <a:t>La calidad de un gasoil depende de lo reducido que sea este retraso al encendido , cuya medida está dada por el número  </a:t>
            </a:r>
            <a:r>
              <a:rPr lang="es-AR" dirty="0" err="1" smtClean="0"/>
              <a:t>Cetano</a:t>
            </a:r>
            <a:r>
              <a:rPr lang="es-AR" dirty="0" smtClean="0"/>
              <a:t>.-</a:t>
            </a:r>
            <a:endParaRPr lang="es-AR" dirty="0"/>
          </a:p>
        </p:txBody>
      </p:sp>
    </p:spTree>
    <p:extLst>
      <p:ext uri="{BB962C8B-B14F-4D97-AF65-F5344CB8AC3E}">
        <p14:creationId xmlns:p14="http://schemas.microsoft.com/office/powerpoint/2010/main" val="996917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AR" b="1" dirty="0">
                <a:solidFill>
                  <a:srgbClr val="002060"/>
                </a:solidFill>
              </a:rPr>
              <a:t>Combustibles</a:t>
            </a:r>
          </a:p>
        </p:txBody>
      </p:sp>
      <p:sp>
        <p:nvSpPr>
          <p:cNvPr id="3" name="2 Marcador de contenido"/>
          <p:cNvSpPr>
            <a:spLocks noGrp="1"/>
          </p:cNvSpPr>
          <p:nvPr>
            <p:ph idx="1"/>
          </p:nvPr>
        </p:nvSpPr>
        <p:spPr>
          <a:xfrm>
            <a:off x="251520" y="1600200"/>
            <a:ext cx="8568952" cy="4853136"/>
          </a:xfrm>
        </p:spPr>
        <p:txBody>
          <a:bodyPr>
            <a:normAutofit fontScale="85000" lnSpcReduction="20000"/>
          </a:bodyPr>
          <a:lstStyle/>
          <a:p>
            <a:pPr marL="0" indent="0">
              <a:buNone/>
            </a:pPr>
            <a:r>
              <a:rPr lang="es-AR" dirty="0" smtClean="0"/>
              <a:t>Los combustibles utilizados en los motores actuales son:</a:t>
            </a:r>
          </a:p>
          <a:p>
            <a:pPr marL="0" indent="0">
              <a:buNone/>
            </a:pPr>
            <a:endParaRPr lang="es-AR" dirty="0" smtClean="0"/>
          </a:p>
          <a:p>
            <a:r>
              <a:rPr lang="es-AR" b="1" dirty="0" smtClean="0"/>
              <a:t>Gaseosos: </a:t>
            </a:r>
          </a:p>
          <a:p>
            <a:endParaRPr lang="es-AR" dirty="0" smtClean="0"/>
          </a:p>
          <a:p>
            <a:pPr lvl="1"/>
            <a:r>
              <a:rPr lang="es-AR" b="1" dirty="0" smtClean="0"/>
              <a:t>GNC:  </a:t>
            </a:r>
            <a:r>
              <a:rPr lang="es-AR" dirty="0" smtClean="0"/>
              <a:t>Gas natural comprimido  - componente principal metano - Almacenamiento: 200bar</a:t>
            </a:r>
          </a:p>
          <a:p>
            <a:pPr lvl="1"/>
            <a:r>
              <a:rPr lang="es-AR" b="1" dirty="0" smtClean="0"/>
              <a:t>GLP: </a:t>
            </a:r>
            <a:r>
              <a:rPr lang="es-AR" dirty="0" smtClean="0"/>
              <a:t>Gas licuado de petróleo – componente propano y butano - Almacenamiento: 8bar – </a:t>
            </a:r>
            <a:r>
              <a:rPr lang="es-AR" dirty="0" err="1" smtClean="0"/>
              <a:t>Parafínicos</a:t>
            </a:r>
            <a:r>
              <a:rPr lang="es-AR" dirty="0"/>
              <a:t> </a:t>
            </a:r>
            <a:r>
              <a:rPr lang="es-AR" dirty="0" smtClean="0"/>
              <a:t>u </a:t>
            </a:r>
            <a:r>
              <a:rPr lang="es-AR" dirty="0" err="1" smtClean="0"/>
              <a:t>olefínicos</a:t>
            </a:r>
            <a:endParaRPr lang="es-AR" dirty="0" smtClean="0"/>
          </a:p>
          <a:p>
            <a:pPr lvl="1"/>
            <a:r>
              <a:rPr lang="es-AR" b="1" dirty="0" smtClean="0"/>
              <a:t>Hidrógeno</a:t>
            </a:r>
          </a:p>
          <a:p>
            <a:pPr lvl="1"/>
            <a:endParaRPr lang="es-AR" dirty="0"/>
          </a:p>
          <a:p>
            <a:pPr marL="342900" lvl="1" indent="-342900">
              <a:buFont typeface="Arial" panose="020B0604020202020204" pitchFamily="34" charset="0"/>
              <a:buChar char="•"/>
            </a:pPr>
            <a:r>
              <a:rPr lang="es-AR" sz="3200" b="1" dirty="0" smtClean="0"/>
              <a:t>Líquidos:</a:t>
            </a:r>
          </a:p>
          <a:p>
            <a:pPr lvl="1"/>
            <a:r>
              <a:rPr lang="es-AR" dirty="0"/>
              <a:t>Nafta</a:t>
            </a:r>
          </a:p>
          <a:p>
            <a:pPr lvl="1"/>
            <a:r>
              <a:rPr lang="es-AR" dirty="0"/>
              <a:t>Gasoil</a:t>
            </a:r>
          </a:p>
        </p:txBody>
      </p:sp>
    </p:spTree>
    <p:extLst>
      <p:ext uri="{BB962C8B-B14F-4D97-AF65-F5344CB8AC3E}">
        <p14:creationId xmlns:p14="http://schemas.microsoft.com/office/powerpoint/2010/main" val="2093992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fontScale="90000"/>
          </a:bodyPr>
          <a:lstStyle/>
          <a:p>
            <a:r>
              <a:rPr lang="es-AR" b="1" dirty="0">
                <a:solidFill>
                  <a:srgbClr val="002060"/>
                </a:solidFill>
              </a:rPr>
              <a:t>Componentes de los combustibles derivados del petróleo</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844824"/>
            <a:ext cx="2686139" cy="147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Marcador de contenido"/>
          <p:cNvSpPr txBox="1">
            <a:spLocks/>
          </p:cNvSpPr>
          <p:nvPr/>
        </p:nvSpPr>
        <p:spPr>
          <a:xfrm>
            <a:off x="251520" y="4149080"/>
            <a:ext cx="8568952" cy="242656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AR" dirty="0" smtClean="0"/>
              <a:t>1- Series </a:t>
            </a:r>
            <a:r>
              <a:rPr lang="es-AR" dirty="0" err="1" smtClean="0"/>
              <a:t>parafínicas</a:t>
            </a:r>
            <a:r>
              <a:rPr lang="es-AR" dirty="0" smtClean="0"/>
              <a:t>:  Cadenas simples, enlaces simples, estables  y saturados. (C</a:t>
            </a:r>
            <a:r>
              <a:rPr lang="es-AR" sz="2200" dirty="0" smtClean="0"/>
              <a:t>n</a:t>
            </a:r>
            <a:r>
              <a:rPr lang="es-AR" dirty="0" smtClean="0"/>
              <a:t>H</a:t>
            </a:r>
            <a:r>
              <a:rPr lang="es-AR" sz="2200" dirty="0"/>
              <a:t>2</a:t>
            </a:r>
            <a:r>
              <a:rPr lang="es-AR" sz="2200" dirty="0" smtClean="0"/>
              <a:t>n+2</a:t>
            </a:r>
            <a:r>
              <a:rPr lang="es-AR" dirty="0" smtClean="0"/>
              <a:t>) </a:t>
            </a:r>
          </a:p>
          <a:p>
            <a:pPr marL="0" indent="0">
              <a:buNone/>
            </a:pPr>
            <a:r>
              <a:rPr lang="es-AR" dirty="0" smtClean="0"/>
              <a:t>2- Series </a:t>
            </a:r>
            <a:r>
              <a:rPr lang="es-AR" dirty="0" err="1" smtClean="0"/>
              <a:t>olefínicas</a:t>
            </a:r>
            <a:r>
              <a:rPr lang="es-AR" dirty="0" smtClean="0"/>
              <a:t>: Doble enlaces, menos estables. </a:t>
            </a:r>
            <a:r>
              <a:rPr lang="es-AR" dirty="0"/>
              <a:t>(</a:t>
            </a:r>
            <a:r>
              <a:rPr lang="es-AR" dirty="0" smtClean="0"/>
              <a:t>C</a:t>
            </a:r>
            <a:r>
              <a:rPr lang="es-AR" sz="2400" dirty="0" smtClean="0"/>
              <a:t>n</a:t>
            </a:r>
            <a:r>
              <a:rPr lang="es-AR" dirty="0" smtClean="0"/>
              <a:t>H</a:t>
            </a:r>
            <a:r>
              <a:rPr lang="es-AR" sz="2400" dirty="0" smtClean="0"/>
              <a:t>2n</a:t>
            </a:r>
            <a:r>
              <a:rPr lang="es-AR" dirty="0" smtClean="0"/>
              <a:t>)  </a:t>
            </a:r>
            <a:endParaRPr lang="es-AR" dirty="0"/>
          </a:p>
          <a:p>
            <a:pPr marL="0" indent="0">
              <a:buNone/>
            </a:pPr>
            <a:r>
              <a:rPr lang="es-AR" dirty="0" smtClean="0"/>
              <a:t>3- Series </a:t>
            </a:r>
            <a:r>
              <a:rPr lang="es-AR" dirty="0" err="1" smtClean="0"/>
              <a:t>Naftelínicas</a:t>
            </a:r>
            <a:r>
              <a:rPr lang="es-AR" dirty="0" smtClean="0"/>
              <a:t>: Cadenas cerradas o cíclicas. </a:t>
            </a:r>
            <a:r>
              <a:rPr lang="es-AR" dirty="0"/>
              <a:t>(C</a:t>
            </a:r>
            <a:r>
              <a:rPr lang="es-AR" sz="2400" dirty="0"/>
              <a:t>n</a:t>
            </a:r>
            <a:r>
              <a:rPr lang="es-AR" dirty="0"/>
              <a:t>H</a:t>
            </a:r>
            <a:r>
              <a:rPr lang="es-AR" sz="2400" dirty="0"/>
              <a:t>2n</a:t>
            </a:r>
            <a:r>
              <a:rPr lang="es-AR" dirty="0"/>
              <a:t>)</a:t>
            </a:r>
          </a:p>
          <a:p>
            <a:pPr marL="0" indent="0">
              <a:buFont typeface="Arial" panose="020B0604020202020204" pitchFamily="34" charset="0"/>
              <a:buNone/>
            </a:pPr>
            <a:r>
              <a:rPr lang="es-AR" dirty="0" smtClean="0"/>
              <a:t>4- Aromáticas: </a:t>
            </a:r>
            <a:r>
              <a:rPr lang="es-AR" dirty="0"/>
              <a:t>C</a:t>
            </a:r>
            <a:r>
              <a:rPr lang="es-AR" dirty="0" smtClean="0"/>
              <a:t>adenas cerradas, no saturados. (C</a:t>
            </a:r>
            <a:r>
              <a:rPr lang="es-AR" sz="2400" dirty="0" smtClean="0"/>
              <a:t>n</a:t>
            </a:r>
            <a:r>
              <a:rPr lang="es-AR" dirty="0" smtClean="0"/>
              <a:t>H2</a:t>
            </a:r>
            <a:r>
              <a:rPr lang="es-AR" sz="2400" dirty="0" smtClean="0"/>
              <a:t>n-6</a:t>
            </a:r>
            <a:r>
              <a:rPr lang="es-AR" dirty="0" smtClean="0"/>
              <a:t>)</a:t>
            </a:r>
          </a:p>
        </p:txBody>
      </p:sp>
      <p:sp>
        <p:nvSpPr>
          <p:cNvPr id="4" name="3 Rectángulo"/>
          <p:cNvSpPr/>
          <p:nvPr/>
        </p:nvSpPr>
        <p:spPr>
          <a:xfrm>
            <a:off x="395536" y="1521386"/>
            <a:ext cx="3960440" cy="1754326"/>
          </a:xfrm>
          <a:prstGeom prst="rect">
            <a:avLst/>
          </a:prstGeom>
        </p:spPr>
        <p:txBody>
          <a:bodyPr wrap="square">
            <a:spAutoFit/>
          </a:bodyPr>
          <a:lstStyle/>
          <a:p>
            <a:r>
              <a:rPr lang="es-AR" dirty="0" smtClean="0"/>
              <a:t>El petróleo crudo es una mezcla de un gran numero de hidrocarburos,  compuesto principalmente de carbonos y de hidrógenos  y con porcentaje de azufre, oxígeno, nitrógeno, </a:t>
            </a:r>
            <a:r>
              <a:rPr lang="es-AR" dirty="0" smtClean="0"/>
              <a:t>impurezas, </a:t>
            </a:r>
            <a:r>
              <a:rPr lang="es-AR" dirty="0" smtClean="0"/>
              <a:t>agua, etc…</a:t>
            </a:r>
            <a:endParaRPr lang="es-AR" dirty="0"/>
          </a:p>
        </p:txBody>
      </p:sp>
    </p:spTree>
    <p:extLst>
      <p:ext uri="{BB962C8B-B14F-4D97-AF65-F5344CB8AC3E}">
        <p14:creationId xmlns:p14="http://schemas.microsoft.com/office/powerpoint/2010/main" val="1266887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AR" b="1" dirty="0">
                <a:solidFill>
                  <a:srgbClr val="002060"/>
                </a:solidFill>
              </a:rPr>
              <a:t>Número de Octano</a:t>
            </a:r>
          </a:p>
        </p:txBody>
      </p:sp>
      <p:sp>
        <p:nvSpPr>
          <p:cNvPr id="3" name="2 Marcador de contenido"/>
          <p:cNvSpPr>
            <a:spLocks noGrp="1"/>
          </p:cNvSpPr>
          <p:nvPr>
            <p:ph idx="1"/>
          </p:nvPr>
        </p:nvSpPr>
        <p:spPr>
          <a:xfrm>
            <a:off x="457200" y="1600200"/>
            <a:ext cx="8507288" cy="5069160"/>
          </a:xfrm>
        </p:spPr>
        <p:txBody>
          <a:bodyPr>
            <a:normAutofit fontScale="55000" lnSpcReduction="20000"/>
          </a:bodyPr>
          <a:lstStyle/>
          <a:p>
            <a:pPr marL="0" indent="0" algn="just">
              <a:buNone/>
            </a:pPr>
            <a:r>
              <a:rPr lang="es-AR" dirty="0" smtClean="0"/>
              <a:t>Cuando un combustible usado en motores de encendido  por bujía tiene aptitudes para soportar sin detonación elevadas compresiones, se dice que tiene un elevado poder antidetonante.</a:t>
            </a:r>
          </a:p>
          <a:p>
            <a:pPr algn="just"/>
            <a:endParaRPr lang="es-AR" dirty="0"/>
          </a:p>
          <a:p>
            <a:pPr marL="0" indent="0" algn="just">
              <a:buNone/>
            </a:pPr>
            <a:r>
              <a:rPr lang="es-AR" dirty="0" smtClean="0"/>
              <a:t>La calidad de una gasolina depende del valor de su poder antidetonante, cuya medida está dada por el número de Octano.</a:t>
            </a:r>
          </a:p>
          <a:p>
            <a:pPr marL="0" indent="0" algn="just">
              <a:buNone/>
            </a:pPr>
            <a:r>
              <a:rPr lang="es-AR" dirty="0" smtClean="0"/>
              <a:t>El número de octano de una gasolina se obtiene comparándolo con combustibles de referencia.</a:t>
            </a:r>
          </a:p>
          <a:p>
            <a:pPr marL="0" indent="0" algn="just">
              <a:buNone/>
            </a:pPr>
            <a:endParaRPr lang="es-AR" dirty="0"/>
          </a:p>
          <a:p>
            <a:pPr marL="0" indent="0" algn="just">
              <a:buNone/>
            </a:pPr>
            <a:r>
              <a:rPr lang="es-AR" b="1" dirty="0" smtClean="0"/>
              <a:t>Los combustible  de referencia son:</a:t>
            </a:r>
          </a:p>
          <a:p>
            <a:pPr marL="0" indent="0" algn="just">
              <a:buNone/>
            </a:pPr>
            <a:r>
              <a:rPr lang="es-AR" b="1" i="1" dirty="0" err="1" smtClean="0"/>
              <a:t>Isooctano</a:t>
            </a:r>
            <a:r>
              <a:rPr lang="es-AR" b="1" i="1" dirty="0"/>
              <a:t> </a:t>
            </a:r>
            <a:r>
              <a:rPr lang="es-AR" b="1" i="1" dirty="0" smtClean="0"/>
              <a:t> </a:t>
            </a:r>
            <a:r>
              <a:rPr lang="es-AR" dirty="0" smtClean="0"/>
              <a:t>- C</a:t>
            </a:r>
            <a:r>
              <a:rPr lang="es-AR" sz="2300" dirty="0" smtClean="0"/>
              <a:t>8</a:t>
            </a:r>
            <a:r>
              <a:rPr lang="es-AR" dirty="0" smtClean="0"/>
              <a:t> H</a:t>
            </a:r>
            <a:r>
              <a:rPr lang="es-AR" sz="2300" dirty="0" smtClean="0"/>
              <a:t>18</a:t>
            </a:r>
            <a:r>
              <a:rPr lang="es-AR" dirty="0"/>
              <a:t> </a:t>
            </a:r>
            <a:r>
              <a:rPr lang="es-AR" dirty="0" smtClean="0"/>
              <a:t>- </a:t>
            </a:r>
            <a:r>
              <a:rPr lang="es-AR" dirty="0" err="1" smtClean="0"/>
              <a:t>isoparafínicas</a:t>
            </a:r>
            <a:r>
              <a:rPr lang="es-AR" dirty="0" smtClean="0"/>
              <a:t>: excelentes cualidades antidetonantes NO= 100</a:t>
            </a:r>
          </a:p>
          <a:p>
            <a:pPr marL="0" indent="0" algn="just">
              <a:buNone/>
            </a:pPr>
            <a:r>
              <a:rPr lang="es-AR" b="1" i="1" dirty="0" err="1" smtClean="0"/>
              <a:t>Eptano</a:t>
            </a:r>
            <a:r>
              <a:rPr lang="es-AR" dirty="0" smtClean="0"/>
              <a:t>  C</a:t>
            </a:r>
            <a:r>
              <a:rPr lang="es-AR" sz="2300" dirty="0" smtClean="0"/>
              <a:t>7</a:t>
            </a:r>
            <a:r>
              <a:rPr lang="es-AR" dirty="0" smtClean="0"/>
              <a:t> H</a:t>
            </a:r>
            <a:r>
              <a:rPr lang="es-AR" sz="2300" dirty="0" smtClean="0"/>
              <a:t>16  </a:t>
            </a:r>
            <a:r>
              <a:rPr lang="es-AR" dirty="0" smtClean="0"/>
              <a:t>- </a:t>
            </a:r>
            <a:r>
              <a:rPr lang="es-AR" dirty="0" err="1" smtClean="0"/>
              <a:t>isoparafínicas</a:t>
            </a:r>
            <a:r>
              <a:rPr lang="es-AR" dirty="0" smtClean="0"/>
              <a:t>: pobre cualidad detonante  NO=0</a:t>
            </a:r>
          </a:p>
          <a:p>
            <a:pPr marL="0" indent="0" algn="just">
              <a:buNone/>
            </a:pPr>
            <a:endParaRPr lang="es-AR" dirty="0"/>
          </a:p>
          <a:p>
            <a:pPr marL="0" indent="0" algn="just">
              <a:buNone/>
            </a:pPr>
            <a:r>
              <a:rPr lang="es-AR" dirty="0" smtClean="0"/>
              <a:t>La determinación se realiza mediantes motores </a:t>
            </a:r>
            <a:r>
              <a:rPr lang="es-AR" dirty="0" err="1" smtClean="0"/>
              <a:t>monocilíndricos</a:t>
            </a:r>
            <a:r>
              <a:rPr lang="es-AR" dirty="0" smtClean="0"/>
              <a:t> que permiten variar la relación de compresión, durante su funcionamiento.</a:t>
            </a:r>
          </a:p>
          <a:p>
            <a:pPr marL="0" indent="0" algn="just">
              <a:buNone/>
            </a:pPr>
            <a:endParaRPr lang="es-AR" dirty="0"/>
          </a:p>
          <a:p>
            <a:pPr marL="0" indent="0" algn="just">
              <a:buNone/>
            </a:pPr>
            <a:r>
              <a:rPr lang="es-AR" dirty="0" smtClean="0"/>
              <a:t>Se determina: RPM, temperaturas, relación de la mezcla, adelanto al encendido, etc… </a:t>
            </a:r>
          </a:p>
        </p:txBody>
      </p:sp>
    </p:spTree>
    <p:extLst>
      <p:ext uri="{BB962C8B-B14F-4D97-AF65-F5344CB8AC3E}">
        <p14:creationId xmlns:p14="http://schemas.microsoft.com/office/powerpoint/2010/main" val="157700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5890666"/>
          </a:xfrm>
        </p:spPr>
        <p:txBody>
          <a:bodyPr/>
          <a:lstStyle/>
          <a:p>
            <a:endParaRPr lang="es-AR" dirty="0"/>
          </a:p>
        </p:txBody>
      </p:sp>
      <p:sp>
        <p:nvSpPr>
          <p:cNvPr id="5" name="4 Rectángulo"/>
          <p:cNvSpPr/>
          <p:nvPr/>
        </p:nvSpPr>
        <p:spPr>
          <a:xfrm>
            <a:off x="827584" y="620688"/>
            <a:ext cx="3312368"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Al </a:t>
            </a:r>
            <a:r>
              <a:rPr lang="es-AR" dirty="0" err="1" smtClean="0"/>
              <a:t>isoctano</a:t>
            </a:r>
            <a:r>
              <a:rPr lang="es-AR" dirty="0" smtClean="0"/>
              <a:t> (C8H18)</a:t>
            </a:r>
          </a:p>
          <a:p>
            <a:pPr algn="ctr"/>
            <a:r>
              <a:rPr lang="es-AR" dirty="0" smtClean="0"/>
              <a:t>De las series </a:t>
            </a:r>
            <a:r>
              <a:rPr lang="es-AR" dirty="0" err="1" smtClean="0"/>
              <a:t>isoparafinicas</a:t>
            </a:r>
            <a:endParaRPr lang="es-AR" dirty="0" smtClean="0"/>
          </a:p>
          <a:p>
            <a:pPr algn="ctr"/>
            <a:r>
              <a:rPr lang="es-AR" dirty="0" smtClean="0"/>
              <a:t>Que tienen excelentes cualidades antidetonantes.</a:t>
            </a:r>
            <a:endParaRPr lang="es-AR" dirty="0"/>
          </a:p>
        </p:txBody>
      </p:sp>
      <p:sp>
        <p:nvSpPr>
          <p:cNvPr id="6" name="5 Rectángulo"/>
          <p:cNvSpPr/>
          <p:nvPr/>
        </p:nvSpPr>
        <p:spPr>
          <a:xfrm>
            <a:off x="989491" y="4581128"/>
            <a:ext cx="3312368"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Al </a:t>
            </a:r>
            <a:r>
              <a:rPr lang="es-AR" dirty="0" err="1" smtClean="0"/>
              <a:t>eptano</a:t>
            </a:r>
            <a:r>
              <a:rPr lang="es-AR" dirty="0" smtClean="0"/>
              <a:t> </a:t>
            </a:r>
            <a:r>
              <a:rPr lang="es-AR" dirty="0"/>
              <a:t>(</a:t>
            </a:r>
            <a:r>
              <a:rPr lang="es-AR" dirty="0" smtClean="0"/>
              <a:t>C7H16)</a:t>
            </a:r>
            <a:endParaRPr lang="es-AR" dirty="0"/>
          </a:p>
          <a:p>
            <a:pPr algn="ctr"/>
            <a:r>
              <a:rPr lang="es-AR" dirty="0"/>
              <a:t>De las series </a:t>
            </a:r>
            <a:r>
              <a:rPr lang="es-AR" dirty="0" err="1" smtClean="0"/>
              <a:t>parafinicas</a:t>
            </a:r>
            <a:endParaRPr lang="es-AR" dirty="0"/>
          </a:p>
          <a:p>
            <a:pPr algn="ctr"/>
            <a:r>
              <a:rPr lang="es-AR" dirty="0"/>
              <a:t>Que tienen </a:t>
            </a:r>
            <a:r>
              <a:rPr lang="es-AR" dirty="0" smtClean="0"/>
              <a:t>pobres </a:t>
            </a:r>
            <a:r>
              <a:rPr lang="es-AR" dirty="0"/>
              <a:t>cualidades antidetonantes.</a:t>
            </a:r>
          </a:p>
        </p:txBody>
      </p:sp>
      <p:cxnSp>
        <p:nvCxnSpPr>
          <p:cNvPr id="8" name="7 Conector recto de flecha"/>
          <p:cNvCxnSpPr/>
          <p:nvPr/>
        </p:nvCxnSpPr>
        <p:spPr>
          <a:xfrm>
            <a:off x="4301859" y="1340768"/>
            <a:ext cx="1062229"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4454259" y="5290041"/>
            <a:ext cx="1062229"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6588224" y="908720"/>
            <a:ext cx="72008" cy="4608512"/>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a:off x="6588224" y="1340768"/>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6621982" y="1772816"/>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6648991" y="1340768"/>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6676060" y="2049681"/>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6685384" y="227687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6685384" y="270892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6569678" y="299695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6611539" y="342900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6648991" y="3717032"/>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6668001" y="414908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6706822" y="4560128"/>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6660232" y="4856604"/>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6729526" y="5290041"/>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25 Rectángulo"/>
          <p:cNvSpPr/>
          <p:nvPr/>
        </p:nvSpPr>
        <p:spPr>
          <a:xfrm>
            <a:off x="7236296" y="1196752"/>
            <a:ext cx="1080120"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NO=100</a:t>
            </a:r>
            <a:endParaRPr lang="es-AR" dirty="0"/>
          </a:p>
        </p:txBody>
      </p:sp>
      <p:sp>
        <p:nvSpPr>
          <p:cNvPr id="27" name="26 Rectángulo"/>
          <p:cNvSpPr/>
          <p:nvPr/>
        </p:nvSpPr>
        <p:spPr>
          <a:xfrm>
            <a:off x="7236296" y="5110021"/>
            <a:ext cx="1080120"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NO=0</a:t>
            </a:r>
            <a:endParaRPr lang="es-AR" dirty="0"/>
          </a:p>
        </p:txBody>
      </p:sp>
    </p:spTree>
    <p:extLst>
      <p:ext uri="{BB962C8B-B14F-4D97-AF65-F5344CB8AC3E}">
        <p14:creationId xmlns:p14="http://schemas.microsoft.com/office/powerpoint/2010/main" val="1596478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971600" y="2492896"/>
            <a:ext cx="4896544" cy="3363693"/>
            <a:chOff x="1979712" y="2564904"/>
            <a:chExt cx="4896544" cy="3363693"/>
          </a:xfrm>
        </p:grpSpPr>
        <p:grpSp>
          <p:nvGrpSpPr>
            <p:cNvPr id="7" name="6 Grupo"/>
            <p:cNvGrpSpPr/>
            <p:nvPr/>
          </p:nvGrpSpPr>
          <p:grpSpPr>
            <a:xfrm>
              <a:off x="2411760" y="2564904"/>
              <a:ext cx="1512168" cy="2664296"/>
              <a:chOff x="971600" y="3140968"/>
              <a:chExt cx="1512168" cy="2664296"/>
            </a:xfrm>
          </p:grpSpPr>
          <p:sp>
            <p:nvSpPr>
              <p:cNvPr id="4" name="3 Rectángulo"/>
              <p:cNvSpPr/>
              <p:nvPr/>
            </p:nvSpPr>
            <p:spPr>
              <a:xfrm>
                <a:off x="971600" y="3140968"/>
                <a:ext cx="1512168"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85 % Volumen </a:t>
                </a:r>
              </a:p>
              <a:p>
                <a:pPr algn="ctr"/>
                <a:r>
                  <a:rPr lang="es-AR" dirty="0" err="1" smtClean="0"/>
                  <a:t>Isoctano</a:t>
                </a:r>
                <a:endParaRPr lang="es-AR" dirty="0"/>
              </a:p>
            </p:txBody>
          </p:sp>
          <p:sp>
            <p:nvSpPr>
              <p:cNvPr id="5" name="4 Rectángulo"/>
              <p:cNvSpPr/>
              <p:nvPr/>
            </p:nvSpPr>
            <p:spPr>
              <a:xfrm>
                <a:off x="971600" y="4869160"/>
                <a:ext cx="1512168" cy="9361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15%</a:t>
                </a:r>
              </a:p>
              <a:p>
                <a:pPr algn="ctr"/>
                <a:r>
                  <a:rPr lang="es-AR" dirty="0" smtClean="0"/>
                  <a:t>Volumen </a:t>
                </a:r>
              </a:p>
              <a:p>
                <a:pPr algn="ctr"/>
                <a:r>
                  <a:rPr lang="es-AR" dirty="0" err="1" smtClean="0"/>
                  <a:t>Eptano</a:t>
                </a:r>
                <a:endParaRPr lang="es-AR" dirty="0"/>
              </a:p>
            </p:txBody>
          </p:sp>
        </p:grpSp>
        <p:sp>
          <p:nvSpPr>
            <p:cNvPr id="6" name="5 Rectángulo"/>
            <p:cNvSpPr/>
            <p:nvPr/>
          </p:nvSpPr>
          <p:spPr>
            <a:xfrm>
              <a:off x="5076056" y="2564904"/>
              <a:ext cx="1440160" cy="26642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Combustible ensayado</a:t>
              </a:r>
              <a:endParaRPr lang="es-AR" dirty="0"/>
            </a:p>
          </p:txBody>
        </p:sp>
        <p:sp>
          <p:nvSpPr>
            <p:cNvPr id="8" name="7 Cerrar llave"/>
            <p:cNvSpPr/>
            <p:nvPr/>
          </p:nvSpPr>
          <p:spPr>
            <a:xfrm rot="5400000">
              <a:off x="3995936" y="3048277"/>
              <a:ext cx="864096" cy="4896544"/>
            </a:xfrm>
            <a:prstGeom prst="rightBrace">
              <a:avLst>
                <a:gd name="adj1" fmla="val 8333"/>
                <a:gd name="adj2" fmla="val 5026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pSp>
      <p:sp>
        <p:nvSpPr>
          <p:cNvPr id="9" name="2 Marcador de contenido"/>
          <p:cNvSpPr>
            <a:spLocks noGrp="1"/>
          </p:cNvSpPr>
          <p:nvPr>
            <p:ph idx="1"/>
          </p:nvPr>
        </p:nvSpPr>
        <p:spPr>
          <a:xfrm>
            <a:off x="539552" y="6041781"/>
            <a:ext cx="6480720" cy="648072"/>
          </a:xfrm>
        </p:spPr>
        <p:txBody>
          <a:bodyPr>
            <a:normAutofit fontScale="55000" lnSpcReduction="20000"/>
          </a:bodyPr>
          <a:lstStyle/>
          <a:p>
            <a:pPr marL="0" indent="0" algn="just">
              <a:buNone/>
            </a:pPr>
            <a:r>
              <a:rPr lang="es-AR" dirty="0" smtClean="0"/>
              <a:t>Ambas poseen la misma intensidad de detonación para poder de detonación para una determinada relación de compresión.</a:t>
            </a:r>
          </a:p>
          <a:p>
            <a:endParaRPr lang="es-AR" dirty="0"/>
          </a:p>
        </p:txBody>
      </p:sp>
      <p:sp>
        <p:nvSpPr>
          <p:cNvPr id="10" name="1 Título"/>
          <p:cNvSpPr>
            <a:spLocks noGrp="1"/>
          </p:cNvSpPr>
          <p:nvPr>
            <p:ph type="title"/>
          </p:nvPr>
        </p:nvSpPr>
        <p:spPr/>
        <p:txBody>
          <a:bodyPr vert="horz" lIns="91440" tIns="45720" rIns="91440" bIns="45720" rtlCol="0" anchor="ctr">
            <a:normAutofit/>
          </a:bodyPr>
          <a:lstStyle/>
          <a:p>
            <a:r>
              <a:rPr lang="es-AR" b="1" dirty="0">
                <a:solidFill>
                  <a:srgbClr val="002060"/>
                </a:solidFill>
              </a:rPr>
              <a:t>Número de Octano</a:t>
            </a:r>
          </a:p>
        </p:txBody>
      </p:sp>
      <p:sp>
        <p:nvSpPr>
          <p:cNvPr id="11" name="10 Rectángulo"/>
          <p:cNvSpPr/>
          <p:nvPr/>
        </p:nvSpPr>
        <p:spPr>
          <a:xfrm>
            <a:off x="323528" y="1556792"/>
            <a:ext cx="8568952" cy="461665"/>
          </a:xfrm>
          <a:prstGeom prst="rect">
            <a:avLst/>
          </a:prstGeom>
        </p:spPr>
        <p:txBody>
          <a:bodyPr wrap="square">
            <a:spAutoFit/>
          </a:bodyPr>
          <a:lstStyle/>
          <a:p>
            <a:r>
              <a:rPr lang="es-AR" sz="2400" b="1" dirty="0"/>
              <a:t>En sucesivos ensayos se determina la mezcla de </a:t>
            </a:r>
            <a:r>
              <a:rPr lang="es-AR" sz="2400" b="1" dirty="0" err="1"/>
              <a:t>isoctano</a:t>
            </a:r>
            <a:r>
              <a:rPr lang="es-AR" sz="2400" b="1" dirty="0"/>
              <a:t> y </a:t>
            </a:r>
            <a:r>
              <a:rPr lang="es-AR" sz="2400" b="1" dirty="0" err="1"/>
              <a:t>eptano</a:t>
            </a:r>
            <a:r>
              <a:rPr lang="es-AR" sz="2400" b="1" dirty="0"/>
              <a:t> </a:t>
            </a:r>
          </a:p>
        </p:txBody>
      </p:sp>
      <p:sp>
        <p:nvSpPr>
          <p:cNvPr id="13" name="12 Flecha izquierda"/>
          <p:cNvSpPr/>
          <p:nvPr/>
        </p:nvSpPr>
        <p:spPr>
          <a:xfrm rot="10800000">
            <a:off x="6012160" y="3573016"/>
            <a:ext cx="1296144"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2 Marcador de contenido"/>
          <p:cNvSpPr txBox="1">
            <a:spLocks/>
          </p:cNvSpPr>
          <p:nvPr/>
        </p:nvSpPr>
        <p:spPr>
          <a:xfrm>
            <a:off x="7668344" y="3388034"/>
            <a:ext cx="720080" cy="79208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AR" sz="4400" b="1" dirty="0" smtClean="0"/>
              <a:t>85</a:t>
            </a:r>
            <a:endParaRPr lang="es-AR" b="1" dirty="0"/>
          </a:p>
        </p:txBody>
      </p:sp>
    </p:spTree>
    <p:extLst>
      <p:ext uri="{BB962C8B-B14F-4D97-AF65-F5344CB8AC3E}">
        <p14:creationId xmlns:p14="http://schemas.microsoft.com/office/powerpoint/2010/main" val="1060690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4772" y="-27384"/>
            <a:ext cx="8229600" cy="1143000"/>
          </a:xfrm>
        </p:spPr>
        <p:txBody>
          <a:bodyPr>
            <a:normAutofit/>
          </a:bodyPr>
          <a:lstStyle/>
          <a:p>
            <a:r>
              <a:rPr lang="es-AR" b="1" dirty="0">
                <a:solidFill>
                  <a:srgbClr val="002060"/>
                </a:solidFill>
              </a:rPr>
              <a:t>Especificaciones</a:t>
            </a: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26"/>
          <a:stretch/>
        </p:blipFill>
        <p:spPr bwMode="auto">
          <a:xfrm>
            <a:off x="1932819" y="1052736"/>
            <a:ext cx="5363736" cy="308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95536" y="4258397"/>
            <a:ext cx="8568952" cy="2585323"/>
          </a:xfrm>
          <a:prstGeom prst="rect">
            <a:avLst/>
          </a:prstGeom>
        </p:spPr>
        <p:txBody>
          <a:bodyPr wrap="square">
            <a:spAutoFit/>
          </a:bodyPr>
          <a:lstStyle/>
          <a:p>
            <a:r>
              <a:rPr lang="es-AR" b="1" dirty="0" smtClean="0"/>
              <a:t>R.O.N</a:t>
            </a:r>
            <a:r>
              <a:rPr lang="es-AR" b="1" dirty="0"/>
              <a:t>.</a:t>
            </a:r>
            <a:r>
              <a:rPr lang="es-AR" dirty="0"/>
              <a:t> </a:t>
            </a:r>
            <a:r>
              <a:rPr lang="es-AR" b="1" i="1" dirty="0" err="1"/>
              <a:t>R</a:t>
            </a:r>
            <a:r>
              <a:rPr lang="es-AR" i="1" dirty="0" err="1"/>
              <a:t>esearch</a:t>
            </a:r>
            <a:r>
              <a:rPr lang="es-AR" i="1" dirty="0"/>
              <a:t> </a:t>
            </a:r>
            <a:r>
              <a:rPr lang="es-AR" b="1" i="1" dirty="0" err="1"/>
              <a:t>O</a:t>
            </a:r>
            <a:r>
              <a:rPr lang="es-AR" i="1" dirty="0" err="1"/>
              <a:t>ctane</a:t>
            </a:r>
            <a:r>
              <a:rPr lang="es-AR" i="1" dirty="0"/>
              <a:t> </a:t>
            </a:r>
            <a:r>
              <a:rPr lang="es-AR" b="1" i="1" dirty="0" err="1"/>
              <a:t>N</a:t>
            </a:r>
            <a:r>
              <a:rPr lang="es-AR" i="1" dirty="0" err="1"/>
              <a:t>umber</a:t>
            </a:r>
            <a:r>
              <a:rPr lang="es-AR" dirty="0"/>
              <a:t> - Es el que suele figurar en la estaciones de servicio. Representa, de manera aproximada, el comportamiento en ciudad: Bajo régimen con numerosas </a:t>
            </a:r>
            <a:r>
              <a:rPr lang="es-AR" dirty="0" smtClean="0"/>
              <a:t>aceleraciones</a:t>
            </a:r>
          </a:p>
          <a:p>
            <a:endParaRPr lang="es-AR" dirty="0"/>
          </a:p>
          <a:p>
            <a:r>
              <a:rPr lang="es-AR" b="1" dirty="0" err="1"/>
              <a:t>M.O.N.</a:t>
            </a:r>
            <a:r>
              <a:rPr lang="es-AR" b="1" i="1" dirty="0" err="1"/>
              <a:t>M</a:t>
            </a:r>
            <a:r>
              <a:rPr lang="es-AR" i="1" dirty="0" err="1"/>
              <a:t>otor</a:t>
            </a:r>
            <a:r>
              <a:rPr lang="es-AR" i="1" dirty="0"/>
              <a:t> </a:t>
            </a:r>
            <a:r>
              <a:rPr lang="es-AR" b="1" i="1" dirty="0" err="1"/>
              <a:t>O</a:t>
            </a:r>
            <a:r>
              <a:rPr lang="es-AR" i="1" dirty="0" err="1"/>
              <a:t>ctane</a:t>
            </a:r>
            <a:r>
              <a:rPr lang="es-AR" i="1" dirty="0"/>
              <a:t> </a:t>
            </a:r>
            <a:r>
              <a:rPr lang="es-AR" b="1" i="1" dirty="0" err="1"/>
              <a:t>N</a:t>
            </a:r>
            <a:r>
              <a:rPr lang="es-AR" i="1" dirty="0" err="1"/>
              <a:t>umber</a:t>
            </a:r>
            <a:r>
              <a:rPr lang="es-AR" dirty="0"/>
              <a:t> - Octanaje probado en un motor estático. Intenta reproducir la situación en carretera, alto régimen y conducción </a:t>
            </a:r>
            <a:r>
              <a:rPr lang="es-AR" dirty="0" smtClean="0"/>
              <a:t>regular</a:t>
            </a:r>
          </a:p>
          <a:p>
            <a:endParaRPr lang="es-AR" dirty="0"/>
          </a:p>
          <a:p>
            <a:r>
              <a:rPr lang="es-AR" i="1" dirty="0"/>
              <a:t>No contiene aditivos mejoradores de octano en base a metales como el manganeso</a:t>
            </a:r>
          </a:p>
          <a:p>
            <a:r>
              <a:rPr lang="es-AR" i="1" dirty="0"/>
              <a:t>(MMT), hierro (</a:t>
            </a:r>
            <a:r>
              <a:rPr lang="es-AR" i="1" dirty="0" err="1"/>
              <a:t>Ferrocene</a:t>
            </a:r>
            <a:r>
              <a:rPr lang="es-AR" i="1" dirty="0"/>
              <a:t>) u otro aditivo de tipo metálico</a:t>
            </a:r>
          </a:p>
        </p:txBody>
      </p:sp>
    </p:spTree>
    <p:extLst>
      <p:ext uri="{BB962C8B-B14F-4D97-AF65-F5344CB8AC3E}">
        <p14:creationId xmlns:p14="http://schemas.microsoft.com/office/powerpoint/2010/main" val="1470905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s-AR" b="1" dirty="0">
                <a:solidFill>
                  <a:srgbClr val="002060"/>
                </a:solidFill>
              </a:rPr>
              <a:t>Número </a:t>
            </a:r>
            <a:r>
              <a:rPr lang="es-AR" b="1" dirty="0" smtClean="0">
                <a:solidFill>
                  <a:srgbClr val="002060"/>
                </a:solidFill>
              </a:rPr>
              <a:t>de </a:t>
            </a:r>
            <a:r>
              <a:rPr lang="es-AR" b="1" dirty="0" err="1" smtClean="0">
                <a:solidFill>
                  <a:srgbClr val="002060"/>
                </a:solidFill>
              </a:rPr>
              <a:t>Cetano</a:t>
            </a:r>
            <a:endParaRPr lang="es-AR" b="1" dirty="0">
              <a:solidFill>
                <a:srgbClr val="002060"/>
              </a:solidFill>
            </a:endParaRPr>
          </a:p>
        </p:txBody>
      </p:sp>
      <p:sp>
        <p:nvSpPr>
          <p:cNvPr id="3" name="2 Marcador de contenido"/>
          <p:cNvSpPr>
            <a:spLocks noGrp="1"/>
          </p:cNvSpPr>
          <p:nvPr>
            <p:ph idx="1"/>
          </p:nvPr>
        </p:nvSpPr>
        <p:spPr>
          <a:xfrm>
            <a:off x="539552" y="1844824"/>
            <a:ext cx="7848872" cy="3816424"/>
          </a:xfrm>
        </p:spPr>
        <p:txBody>
          <a:bodyPr>
            <a:normAutofit fontScale="85000" lnSpcReduction="20000"/>
          </a:bodyPr>
          <a:lstStyle/>
          <a:p>
            <a:pPr marL="0" indent="0">
              <a:buNone/>
            </a:pPr>
            <a:r>
              <a:rPr lang="es-AR" sz="2200" dirty="0" smtClean="0"/>
              <a:t>En un motor diésel, desde el momento en que el gasoil se inyecta en la cámara de combustión hasta el momento en que se inicia la oxidación del mismo, pasa un corto periodo de tiempo que se llama retraso al encendido</a:t>
            </a:r>
          </a:p>
          <a:p>
            <a:pPr marL="0" indent="0">
              <a:buNone/>
            </a:pPr>
            <a:endParaRPr lang="es-AR" sz="2200" dirty="0" smtClean="0"/>
          </a:p>
          <a:p>
            <a:pPr marL="0" indent="0">
              <a:buNone/>
            </a:pPr>
            <a:r>
              <a:rPr lang="es-AR" sz="2200" dirty="0" smtClean="0"/>
              <a:t>Un gasoil es tanto mejor cuanto menor es el retraso al encendido.</a:t>
            </a:r>
          </a:p>
          <a:p>
            <a:pPr marL="0" indent="0">
              <a:buNone/>
            </a:pPr>
            <a:endParaRPr lang="es-AR" sz="2200" dirty="0" smtClean="0"/>
          </a:p>
          <a:p>
            <a:pPr marL="0" indent="0">
              <a:buNone/>
            </a:pPr>
            <a:r>
              <a:rPr lang="es-AR" sz="2200" dirty="0" smtClean="0"/>
              <a:t>La calidad de un gasoil depende de lo </a:t>
            </a:r>
            <a:r>
              <a:rPr lang="es-AR" sz="2200" dirty="0" err="1" smtClean="0"/>
              <a:t>reduciodo</a:t>
            </a:r>
            <a:r>
              <a:rPr lang="es-AR" sz="2200" dirty="0" smtClean="0"/>
              <a:t> que sea el retraso al encendido, cuya medida esta dada por el número de </a:t>
            </a:r>
            <a:r>
              <a:rPr lang="es-AR" sz="2200" dirty="0" err="1" smtClean="0"/>
              <a:t>centano</a:t>
            </a:r>
            <a:r>
              <a:rPr lang="es-AR" sz="2200" dirty="0" smtClean="0"/>
              <a:t>.</a:t>
            </a:r>
          </a:p>
          <a:p>
            <a:pPr marL="0" indent="0">
              <a:buNone/>
            </a:pPr>
            <a:endParaRPr lang="es-AR" sz="2200" dirty="0" smtClean="0"/>
          </a:p>
          <a:p>
            <a:pPr marL="0" indent="0">
              <a:buNone/>
            </a:pPr>
            <a:r>
              <a:rPr lang="es-AR" sz="2200" b="1" dirty="0" smtClean="0"/>
              <a:t>Los combustibles de referencia son:</a:t>
            </a:r>
          </a:p>
          <a:p>
            <a:pPr marL="0" indent="0">
              <a:buNone/>
            </a:pPr>
            <a:endParaRPr lang="es-AR" sz="2200" dirty="0" smtClean="0"/>
          </a:p>
          <a:p>
            <a:pPr marL="0" indent="0">
              <a:buNone/>
            </a:pPr>
            <a:r>
              <a:rPr lang="es-AR" sz="2200" b="1" i="1" dirty="0" err="1" smtClean="0"/>
              <a:t>Cetano</a:t>
            </a:r>
            <a:r>
              <a:rPr lang="es-AR" sz="2200" b="1" dirty="0"/>
              <a:t> </a:t>
            </a:r>
            <a:r>
              <a:rPr lang="es-AR" sz="2200" dirty="0" smtClean="0"/>
              <a:t>– C</a:t>
            </a:r>
            <a:r>
              <a:rPr lang="es-AR" sz="1500" dirty="0" smtClean="0"/>
              <a:t>16</a:t>
            </a:r>
            <a:r>
              <a:rPr lang="es-AR" sz="2200" dirty="0" smtClean="0"/>
              <a:t>H</a:t>
            </a:r>
            <a:r>
              <a:rPr lang="es-AR" sz="1500" dirty="0" smtClean="0"/>
              <a:t>35 </a:t>
            </a:r>
            <a:r>
              <a:rPr lang="es-AR" sz="2200" dirty="0"/>
              <a:t>– Serie </a:t>
            </a:r>
            <a:r>
              <a:rPr lang="es-AR" sz="2200" dirty="0" err="1"/>
              <a:t>parafínica</a:t>
            </a:r>
            <a:r>
              <a:rPr lang="es-AR" sz="2200" dirty="0"/>
              <a:t>: excelentes facilidad de ignición- NC= 100</a:t>
            </a:r>
          </a:p>
          <a:p>
            <a:pPr marL="0" indent="0">
              <a:buNone/>
            </a:pPr>
            <a:r>
              <a:rPr lang="es-AR" sz="2200" b="1" i="1" dirty="0"/>
              <a:t>Alfa </a:t>
            </a:r>
            <a:r>
              <a:rPr lang="es-AR" sz="2200" b="1" i="1" dirty="0" err="1" smtClean="0"/>
              <a:t>metíl</a:t>
            </a:r>
            <a:r>
              <a:rPr lang="es-AR" sz="2200" b="1" i="1" dirty="0" smtClean="0"/>
              <a:t> </a:t>
            </a:r>
            <a:r>
              <a:rPr lang="es-AR" sz="2200" b="1" i="1" dirty="0"/>
              <a:t>naftaleno </a:t>
            </a:r>
            <a:r>
              <a:rPr lang="es-AR" sz="2200" dirty="0"/>
              <a:t>– C</a:t>
            </a:r>
            <a:r>
              <a:rPr lang="es-AR" sz="1500" dirty="0"/>
              <a:t>10</a:t>
            </a:r>
            <a:r>
              <a:rPr lang="es-AR" sz="2200" dirty="0"/>
              <a:t>H</a:t>
            </a:r>
            <a:r>
              <a:rPr lang="es-AR" sz="1500" dirty="0"/>
              <a:t>10</a:t>
            </a:r>
            <a:r>
              <a:rPr lang="es-AR" sz="2200" dirty="0"/>
              <a:t>CH</a:t>
            </a:r>
            <a:r>
              <a:rPr lang="es-AR" sz="1500" dirty="0"/>
              <a:t>3</a:t>
            </a:r>
            <a:r>
              <a:rPr lang="es-AR" sz="2200" dirty="0"/>
              <a:t>: escasa facilidad de </a:t>
            </a:r>
            <a:r>
              <a:rPr lang="es-AR" sz="2200" dirty="0" smtClean="0"/>
              <a:t>ignición</a:t>
            </a:r>
            <a:endParaRPr lang="es-AR" sz="2200" dirty="0"/>
          </a:p>
          <a:p>
            <a:pPr marL="0" indent="0">
              <a:buNone/>
            </a:pPr>
            <a:endParaRPr lang="es-AR" dirty="0"/>
          </a:p>
        </p:txBody>
      </p:sp>
    </p:spTree>
    <p:extLst>
      <p:ext uri="{BB962C8B-B14F-4D97-AF65-F5344CB8AC3E}">
        <p14:creationId xmlns:p14="http://schemas.microsoft.com/office/powerpoint/2010/main" val="1352619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88640"/>
            <a:ext cx="8229600" cy="1143000"/>
          </a:xfrm>
        </p:spPr>
        <p:txBody>
          <a:bodyPr>
            <a:normAutofit/>
          </a:bodyPr>
          <a:lstStyle/>
          <a:p>
            <a:r>
              <a:rPr lang="es-AR" b="1" dirty="0" smtClean="0">
                <a:solidFill>
                  <a:srgbClr val="002060"/>
                </a:solidFill>
              </a:rPr>
              <a:t>Tapa de Cilindro - Culata</a:t>
            </a:r>
            <a:endParaRPr lang="es-AR" b="1" dirty="0">
              <a:solidFill>
                <a:srgbClr val="002060"/>
              </a:solidFill>
            </a:endParaRPr>
          </a:p>
        </p:txBody>
      </p:sp>
      <p:pic>
        <p:nvPicPr>
          <p:cNvPr id="1028" name="Picture 4" descr="Ar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00808"/>
            <a:ext cx="4592712" cy="3936611"/>
          </a:xfrm>
          <a:prstGeom prst="rect">
            <a:avLst/>
          </a:prstGeom>
          <a:noFill/>
          <a:extLst>
            <a:ext uri="{909E8E84-426E-40DD-AFC4-6F175D3DCCD1}">
              <a14:hiddenFill xmlns:a14="http://schemas.microsoft.com/office/drawing/2010/main">
                <a:solidFill>
                  <a:srgbClr val="FFFFFF"/>
                </a:solidFill>
              </a14:hiddenFill>
            </a:ext>
          </a:extLst>
        </p:spPr>
      </p:pic>
      <p:sp>
        <p:nvSpPr>
          <p:cNvPr id="9" name="2 Marcador de contenido"/>
          <p:cNvSpPr txBox="1">
            <a:spLocks/>
          </p:cNvSpPr>
          <p:nvPr/>
        </p:nvSpPr>
        <p:spPr>
          <a:xfrm>
            <a:off x="5148064" y="1844824"/>
            <a:ext cx="3813742" cy="39604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s-AR" dirty="0" smtClean="0"/>
          </a:p>
          <a:p>
            <a:r>
              <a:rPr lang="es-AR" b="1" dirty="0" smtClean="0"/>
              <a:t>Función: </a:t>
            </a:r>
            <a:r>
              <a:rPr lang="es-AR" dirty="0" smtClean="0"/>
              <a:t>Sellar la parte superior de los cilindros. Contiene las válvulas de admisión y escape.</a:t>
            </a:r>
          </a:p>
          <a:p>
            <a:endParaRPr lang="es-AR" dirty="0" smtClean="0"/>
          </a:p>
          <a:p>
            <a:r>
              <a:rPr lang="es-AR" b="1" dirty="0"/>
              <a:t>Material de construcción: </a:t>
            </a:r>
            <a:r>
              <a:rPr lang="es-AR" dirty="0"/>
              <a:t>Aluminio/Fundición de hierro</a:t>
            </a:r>
          </a:p>
          <a:p>
            <a:endParaRPr lang="es-AR" dirty="0" smtClean="0"/>
          </a:p>
          <a:p>
            <a:r>
              <a:rPr lang="es-AR" b="1" dirty="0" smtClean="0"/>
              <a:t>Cierre: </a:t>
            </a:r>
            <a:r>
              <a:rPr lang="es-AR" dirty="0" smtClean="0"/>
              <a:t>Junta de cilindro y tornillos.</a:t>
            </a:r>
          </a:p>
          <a:p>
            <a:endParaRPr lang="es-AR" b="1" dirty="0"/>
          </a:p>
        </p:txBody>
      </p:sp>
    </p:spTree>
    <p:extLst>
      <p:ext uri="{BB962C8B-B14F-4D97-AF65-F5344CB8AC3E}">
        <p14:creationId xmlns:p14="http://schemas.microsoft.com/office/powerpoint/2010/main" val="827465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971600" y="2492896"/>
            <a:ext cx="4896544" cy="3363693"/>
            <a:chOff x="1979712" y="2564904"/>
            <a:chExt cx="4896544" cy="3363693"/>
          </a:xfrm>
        </p:grpSpPr>
        <p:grpSp>
          <p:nvGrpSpPr>
            <p:cNvPr id="7" name="6 Grupo"/>
            <p:cNvGrpSpPr/>
            <p:nvPr/>
          </p:nvGrpSpPr>
          <p:grpSpPr>
            <a:xfrm>
              <a:off x="2411760" y="2564904"/>
              <a:ext cx="1512168" cy="2664296"/>
              <a:chOff x="971600" y="3140968"/>
              <a:chExt cx="1512168" cy="2664296"/>
            </a:xfrm>
          </p:grpSpPr>
          <p:sp>
            <p:nvSpPr>
              <p:cNvPr id="4" name="3 Rectángulo"/>
              <p:cNvSpPr/>
              <p:nvPr/>
            </p:nvSpPr>
            <p:spPr>
              <a:xfrm>
                <a:off x="971600" y="3140968"/>
                <a:ext cx="1512168"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5</a:t>
                </a:r>
                <a:r>
                  <a:rPr lang="es-AR" dirty="0" smtClean="0"/>
                  <a:t>5 % Volumen </a:t>
                </a:r>
              </a:p>
              <a:p>
                <a:pPr algn="ctr"/>
                <a:r>
                  <a:rPr lang="es-AR" dirty="0" err="1" smtClean="0"/>
                  <a:t>Cetano</a:t>
                </a:r>
                <a:endParaRPr lang="es-AR" dirty="0"/>
              </a:p>
            </p:txBody>
          </p:sp>
          <p:sp>
            <p:nvSpPr>
              <p:cNvPr id="5" name="4 Rectángulo"/>
              <p:cNvSpPr/>
              <p:nvPr/>
            </p:nvSpPr>
            <p:spPr>
              <a:xfrm>
                <a:off x="971600" y="4869160"/>
                <a:ext cx="1512168" cy="9361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4</a:t>
                </a:r>
                <a:r>
                  <a:rPr lang="es-AR" dirty="0" smtClean="0"/>
                  <a:t>5%</a:t>
                </a:r>
              </a:p>
              <a:p>
                <a:pPr algn="ctr"/>
                <a:r>
                  <a:rPr lang="es-AR" sz="1600" dirty="0" smtClean="0"/>
                  <a:t>Volumen</a:t>
                </a:r>
                <a:r>
                  <a:rPr lang="es-AR" sz="1600" b="1" i="1" dirty="0"/>
                  <a:t> </a:t>
                </a:r>
                <a:r>
                  <a:rPr lang="es-AR" sz="1600" dirty="0"/>
                  <a:t>Alfa </a:t>
                </a:r>
                <a:r>
                  <a:rPr lang="es-AR" sz="1600" dirty="0" err="1" smtClean="0"/>
                  <a:t>metíl</a:t>
                </a:r>
                <a:r>
                  <a:rPr lang="es-AR" sz="1600" dirty="0" smtClean="0"/>
                  <a:t> </a:t>
                </a:r>
                <a:r>
                  <a:rPr lang="es-AR" sz="1600" dirty="0"/>
                  <a:t>naftaleno </a:t>
                </a:r>
              </a:p>
            </p:txBody>
          </p:sp>
        </p:grpSp>
        <p:sp>
          <p:nvSpPr>
            <p:cNvPr id="6" name="5 Rectángulo"/>
            <p:cNvSpPr/>
            <p:nvPr/>
          </p:nvSpPr>
          <p:spPr>
            <a:xfrm>
              <a:off x="5076056" y="2564904"/>
              <a:ext cx="1440160" cy="26642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smtClean="0"/>
                <a:t>Combustible ensayado</a:t>
              </a:r>
              <a:endParaRPr lang="es-AR" dirty="0"/>
            </a:p>
          </p:txBody>
        </p:sp>
        <p:sp>
          <p:nvSpPr>
            <p:cNvPr id="8" name="7 Cerrar llave"/>
            <p:cNvSpPr/>
            <p:nvPr/>
          </p:nvSpPr>
          <p:spPr>
            <a:xfrm rot="5400000">
              <a:off x="3995936" y="3048277"/>
              <a:ext cx="864096" cy="4896544"/>
            </a:xfrm>
            <a:prstGeom prst="rightBrace">
              <a:avLst>
                <a:gd name="adj1" fmla="val 8333"/>
                <a:gd name="adj2" fmla="val 5026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pSp>
      <p:sp>
        <p:nvSpPr>
          <p:cNvPr id="9" name="2 Marcador de contenido"/>
          <p:cNvSpPr>
            <a:spLocks noGrp="1"/>
          </p:cNvSpPr>
          <p:nvPr>
            <p:ph idx="1"/>
          </p:nvPr>
        </p:nvSpPr>
        <p:spPr>
          <a:xfrm>
            <a:off x="539552" y="6041781"/>
            <a:ext cx="6480720" cy="648072"/>
          </a:xfrm>
        </p:spPr>
        <p:txBody>
          <a:bodyPr>
            <a:normAutofit fontScale="55000" lnSpcReduction="20000"/>
          </a:bodyPr>
          <a:lstStyle/>
          <a:p>
            <a:pPr marL="0" indent="0" algn="just">
              <a:buNone/>
            </a:pPr>
            <a:r>
              <a:rPr lang="es-AR" dirty="0" smtClean="0"/>
              <a:t>Ambas poseen la misma intensidad de detonación para poder de detonación para una determinada relación de compresión.</a:t>
            </a:r>
          </a:p>
          <a:p>
            <a:endParaRPr lang="es-AR" dirty="0"/>
          </a:p>
        </p:txBody>
      </p:sp>
      <p:sp>
        <p:nvSpPr>
          <p:cNvPr id="10" name="1 Título"/>
          <p:cNvSpPr>
            <a:spLocks noGrp="1"/>
          </p:cNvSpPr>
          <p:nvPr>
            <p:ph type="title"/>
          </p:nvPr>
        </p:nvSpPr>
        <p:spPr>
          <a:xfrm>
            <a:off x="493204" y="260648"/>
            <a:ext cx="8229600" cy="1143000"/>
          </a:xfrm>
        </p:spPr>
        <p:txBody>
          <a:bodyPr vert="horz" lIns="91440" tIns="45720" rIns="91440" bIns="45720" rtlCol="0" anchor="ctr">
            <a:normAutofit/>
          </a:bodyPr>
          <a:lstStyle/>
          <a:p>
            <a:r>
              <a:rPr lang="es-AR" b="1" dirty="0">
                <a:solidFill>
                  <a:srgbClr val="002060"/>
                </a:solidFill>
              </a:rPr>
              <a:t>Número de </a:t>
            </a:r>
            <a:r>
              <a:rPr lang="es-AR" b="1" dirty="0" err="1" smtClean="0">
                <a:solidFill>
                  <a:srgbClr val="002060"/>
                </a:solidFill>
              </a:rPr>
              <a:t>Cetano</a:t>
            </a:r>
            <a:endParaRPr lang="es-AR" b="1" dirty="0">
              <a:solidFill>
                <a:srgbClr val="002060"/>
              </a:solidFill>
            </a:endParaRPr>
          </a:p>
        </p:txBody>
      </p:sp>
      <p:sp>
        <p:nvSpPr>
          <p:cNvPr id="11" name="10 Rectángulo"/>
          <p:cNvSpPr/>
          <p:nvPr/>
        </p:nvSpPr>
        <p:spPr>
          <a:xfrm>
            <a:off x="327582" y="1556792"/>
            <a:ext cx="8784976" cy="400110"/>
          </a:xfrm>
          <a:prstGeom prst="rect">
            <a:avLst/>
          </a:prstGeom>
        </p:spPr>
        <p:txBody>
          <a:bodyPr wrap="square">
            <a:spAutoFit/>
          </a:bodyPr>
          <a:lstStyle/>
          <a:p>
            <a:r>
              <a:rPr lang="es-AR" sz="2000" b="1" dirty="0"/>
              <a:t>En sucesivos ensayos se determina la mezcla de </a:t>
            </a:r>
            <a:r>
              <a:rPr lang="es-AR" sz="2000" b="1" dirty="0" err="1" smtClean="0"/>
              <a:t>ce</a:t>
            </a:r>
            <a:r>
              <a:rPr lang="es-AR" sz="2000" b="1" dirty="0" err="1"/>
              <a:t>tano</a:t>
            </a:r>
            <a:r>
              <a:rPr lang="es-AR" sz="2000" b="1" dirty="0"/>
              <a:t> y a</a:t>
            </a:r>
            <a:r>
              <a:rPr lang="es-AR" sz="2000" b="1" dirty="0" smtClean="0"/>
              <a:t>lfa </a:t>
            </a:r>
            <a:r>
              <a:rPr lang="es-AR" sz="2000" b="1" dirty="0" err="1" smtClean="0"/>
              <a:t>metíl</a:t>
            </a:r>
            <a:r>
              <a:rPr lang="es-AR" sz="2000" b="1" dirty="0" smtClean="0"/>
              <a:t> </a:t>
            </a:r>
            <a:r>
              <a:rPr lang="es-AR" sz="2000" b="1" dirty="0"/>
              <a:t>naftaleno </a:t>
            </a:r>
          </a:p>
        </p:txBody>
      </p:sp>
      <p:sp>
        <p:nvSpPr>
          <p:cNvPr id="13" name="12 Flecha izquierda"/>
          <p:cNvSpPr/>
          <p:nvPr/>
        </p:nvSpPr>
        <p:spPr>
          <a:xfrm rot="10800000">
            <a:off x="6012160" y="3573016"/>
            <a:ext cx="1296144"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2 Marcador de contenido"/>
          <p:cNvSpPr txBox="1">
            <a:spLocks/>
          </p:cNvSpPr>
          <p:nvPr/>
        </p:nvSpPr>
        <p:spPr>
          <a:xfrm>
            <a:off x="7668344" y="3388034"/>
            <a:ext cx="720080" cy="79208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AR" sz="4400" b="1" dirty="0"/>
              <a:t>5</a:t>
            </a:r>
            <a:r>
              <a:rPr lang="es-AR" sz="4400" b="1" dirty="0" smtClean="0"/>
              <a:t>5</a:t>
            </a:r>
            <a:endParaRPr lang="es-AR" b="1" dirty="0"/>
          </a:p>
        </p:txBody>
      </p:sp>
    </p:spTree>
    <p:extLst>
      <p:ext uri="{BB962C8B-B14F-4D97-AF65-F5344CB8AC3E}">
        <p14:creationId xmlns:p14="http://schemas.microsoft.com/office/powerpoint/2010/main" val="3946063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4772" y="116632"/>
            <a:ext cx="8229600" cy="1143000"/>
          </a:xfrm>
        </p:spPr>
        <p:txBody>
          <a:bodyPr>
            <a:normAutofit/>
          </a:bodyPr>
          <a:lstStyle/>
          <a:p>
            <a:r>
              <a:rPr lang="es-AR" b="1" dirty="0">
                <a:solidFill>
                  <a:srgbClr val="002060"/>
                </a:solidFill>
              </a:rPr>
              <a:t>Especificaciones</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268"/>
          <a:stretch/>
        </p:blipFill>
        <p:spPr bwMode="auto">
          <a:xfrm>
            <a:off x="1115616" y="1956807"/>
            <a:ext cx="6724307" cy="235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51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5962674"/>
          </a:xfrm>
        </p:spPr>
        <p:txBody>
          <a:bodyPr/>
          <a:lstStyle/>
          <a:p>
            <a:pPr algn="l"/>
            <a:r>
              <a:rPr lang="es-AR" b="1" u="sng" dirty="0" smtClean="0"/>
              <a:t>POTENCIA:</a:t>
            </a:r>
            <a:r>
              <a:rPr lang="es-AR" dirty="0" smtClean="0"/>
              <a:t/>
            </a:r>
            <a:br>
              <a:rPr lang="es-AR" dirty="0" smtClean="0"/>
            </a:br>
            <a:r>
              <a:rPr lang="es-AR" sz="3600" dirty="0" smtClean="0">
                <a:solidFill>
                  <a:srgbClr val="FF0000"/>
                </a:solidFill>
              </a:rPr>
              <a:t>1-Potencia indicada (Ni)</a:t>
            </a:r>
            <a:r>
              <a:rPr lang="es-AR" sz="3600" dirty="0" smtClean="0"/>
              <a:t>---del ciclo indicado</a:t>
            </a:r>
            <a:br>
              <a:rPr lang="es-AR" sz="3600" dirty="0" smtClean="0"/>
            </a:br>
            <a:r>
              <a:rPr lang="es-AR" sz="3600" dirty="0" smtClean="0">
                <a:solidFill>
                  <a:srgbClr val="00B050"/>
                </a:solidFill>
              </a:rPr>
              <a:t>2-Potencia absorbida por resistencias pasivas (Np</a:t>
            </a:r>
            <a:r>
              <a:rPr lang="es-AR" sz="3600" dirty="0" smtClean="0"/>
              <a:t>)—Haciendo girar el motor sin encendido.-</a:t>
            </a:r>
            <a:br>
              <a:rPr lang="es-AR" sz="3600" dirty="0" smtClean="0"/>
            </a:br>
            <a:r>
              <a:rPr lang="es-AR" sz="3600" dirty="0" smtClean="0">
                <a:solidFill>
                  <a:schemeClr val="tx2">
                    <a:lumMod val="60000"/>
                    <a:lumOff val="40000"/>
                  </a:schemeClr>
                </a:solidFill>
              </a:rPr>
              <a:t>3-Potenci efectiva en el eje (Ne</a:t>
            </a:r>
            <a:r>
              <a:rPr lang="es-AR" sz="3600" dirty="0" smtClean="0"/>
              <a:t>)—Del freno dinamométrico.-</a:t>
            </a:r>
            <a:r>
              <a:rPr lang="es-AR" dirty="0" smtClean="0"/>
              <a:t/>
            </a:r>
            <a:br>
              <a:rPr lang="es-AR" dirty="0" smtClean="0"/>
            </a:br>
            <a:r>
              <a:rPr lang="es-AR" dirty="0" smtClean="0">
                <a:solidFill>
                  <a:srgbClr val="FF0000"/>
                </a:solidFill>
              </a:rPr>
              <a:t>Ni</a:t>
            </a:r>
            <a:r>
              <a:rPr lang="es-AR" dirty="0" smtClean="0">
                <a:solidFill>
                  <a:srgbClr val="0070C0"/>
                </a:solidFill>
              </a:rPr>
              <a:t> = Ne + </a:t>
            </a:r>
            <a:r>
              <a:rPr lang="es-AR" dirty="0" smtClean="0">
                <a:solidFill>
                  <a:srgbClr val="00B050"/>
                </a:solidFill>
              </a:rPr>
              <a:t>Np</a:t>
            </a:r>
            <a:endParaRPr lang="es-AR" dirty="0">
              <a:solidFill>
                <a:srgbClr val="00B050"/>
              </a:solidFill>
            </a:endParaRPr>
          </a:p>
        </p:txBody>
      </p:sp>
    </p:spTree>
    <p:extLst>
      <p:ext uri="{BB962C8B-B14F-4D97-AF65-F5344CB8AC3E}">
        <p14:creationId xmlns:p14="http://schemas.microsoft.com/office/powerpoint/2010/main" val="2656472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6106690"/>
          </a:xfrm>
        </p:spPr>
        <p:txBody>
          <a:bodyPr>
            <a:normAutofit fontScale="90000"/>
          </a:bodyPr>
          <a:lstStyle/>
          <a:p>
            <a:pPr algn="l"/>
            <a:r>
              <a:rPr lang="es-AR" u="sng" dirty="0"/>
              <a:t>1-Potencia indicada </a:t>
            </a:r>
            <a:r>
              <a:rPr lang="es-AR" b="1" u="sng" dirty="0">
                <a:solidFill>
                  <a:srgbClr val="FF0000"/>
                </a:solidFill>
              </a:rPr>
              <a:t>(Ni</a:t>
            </a:r>
            <a:r>
              <a:rPr lang="es-AR" dirty="0" smtClean="0"/>
              <a:t>)--------Es la potencia desarrollada por los gases de combustión en el interior del cilindro.</a:t>
            </a:r>
            <a:br>
              <a:rPr lang="es-AR" dirty="0" smtClean="0"/>
            </a:br>
            <a:r>
              <a:rPr lang="es-AR" dirty="0"/>
              <a:t>a</a:t>
            </a:r>
            <a:r>
              <a:rPr lang="es-AR" dirty="0" smtClean="0"/>
              <a:t>) Del diagrama indicado</a:t>
            </a:r>
            <a:br>
              <a:rPr lang="es-AR" dirty="0" smtClean="0"/>
            </a:br>
            <a:r>
              <a:rPr lang="es-AR" dirty="0" smtClean="0"/>
              <a:t>b) Se obtiene el valor de la presión media indicada (</a:t>
            </a:r>
            <a:r>
              <a:rPr lang="es-AR" dirty="0" err="1" smtClean="0"/>
              <a:t>pmi</a:t>
            </a:r>
            <a:r>
              <a:rPr lang="es-AR" dirty="0" smtClean="0"/>
              <a:t>).</a:t>
            </a:r>
            <a:br>
              <a:rPr lang="es-AR" dirty="0" smtClean="0"/>
            </a:br>
            <a:r>
              <a:rPr lang="es-AR" dirty="0" err="1" smtClean="0"/>
              <a:t>Pmi</a:t>
            </a:r>
            <a:r>
              <a:rPr lang="es-AR" dirty="0" smtClean="0"/>
              <a:t> = Trabajo útil indicado/Cilindrada</a:t>
            </a:r>
            <a:endParaRPr lang="es-AR" dirty="0"/>
          </a:p>
        </p:txBody>
      </p:sp>
    </p:spTree>
    <p:extLst>
      <p:ext uri="{BB962C8B-B14F-4D97-AF65-F5344CB8AC3E}">
        <p14:creationId xmlns:p14="http://schemas.microsoft.com/office/powerpoint/2010/main" val="4218715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6178698"/>
          </a:xfrm>
        </p:spPr>
        <p:txBody>
          <a:bodyPr>
            <a:normAutofit fontScale="90000"/>
          </a:bodyPr>
          <a:lstStyle/>
          <a:p>
            <a:pPr algn="l"/>
            <a:r>
              <a:rPr lang="es-AR" dirty="0" smtClean="0"/>
              <a:t>c) </a:t>
            </a:r>
            <a:r>
              <a:rPr lang="es-AR" u="sng" dirty="0" smtClean="0"/>
              <a:t>Fuerza total que actúa sobre la cabeza del pistón </a:t>
            </a:r>
            <a:r>
              <a:rPr lang="es-AR" dirty="0" smtClean="0"/>
              <a:t/>
            </a:r>
            <a:br>
              <a:rPr lang="es-AR" dirty="0" smtClean="0"/>
            </a:br>
            <a:r>
              <a:rPr lang="es-AR" dirty="0" err="1" smtClean="0"/>
              <a:t>pmi</a:t>
            </a:r>
            <a:r>
              <a:rPr lang="es-AR" dirty="0" smtClean="0"/>
              <a:t> = F/S = F . 4/</a:t>
            </a:r>
            <a:r>
              <a:rPr lang="el-GR" dirty="0" smtClean="0"/>
              <a:t>π</a:t>
            </a:r>
            <a:r>
              <a:rPr lang="es-AR" dirty="0" smtClean="0"/>
              <a:t>D**2 </a:t>
            </a:r>
            <a:br>
              <a:rPr lang="es-AR" dirty="0" smtClean="0"/>
            </a:br>
            <a:r>
              <a:rPr lang="es-AR" dirty="0" smtClean="0"/>
              <a:t>F = </a:t>
            </a:r>
            <a:r>
              <a:rPr lang="es-AR" dirty="0" err="1" smtClean="0"/>
              <a:t>pmi</a:t>
            </a:r>
            <a:r>
              <a:rPr lang="es-AR" dirty="0" smtClean="0"/>
              <a:t> . (</a:t>
            </a:r>
            <a:r>
              <a:rPr lang="el-GR" dirty="0" smtClean="0"/>
              <a:t>Π</a:t>
            </a:r>
            <a:r>
              <a:rPr lang="es-AR" dirty="0" smtClean="0"/>
              <a:t> . </a:t>
            </a:r>
            <a:r>
              <a:rPr lang="es-AR" dirty="0" smtClean="0"/>
              <a:t>D**2</a:t>
            </a:r>
            <a:r>
              <a:rPr lang="es-AR" dirty="0" smtClean="0"/>
              <a:t>)/ 4</a:t>
            </a:r>
            <a:br>
              <a:rPr lang="es-AR" dirty="0" smtClean="0"/>
            </a:br>
            <a:r>
              <a:rPr lang="es-AR" dirty="0" smtClean="0"/>
              <a:t>Donde D= Diámetro del pistón</a:t>
            </a:r>
            <a:br>
              <a:rPr lang="es-AR" dirty="0" smtClean="0"/>
            </a:br>
            <a:r>
              <a:rPr lang="es-AR" dirty="0" smtClean="0"/>
              <a:t>d) </a:t>
            </a:r>
            <a:r>
              <a:rPr lang="es-AR" u="sng" dirty="0"/>
              <a:t>Trabajo realizado por la fuerza durante la carrera útil</a:t>
            </a:r>
            <a:r>
              <a:rPr lang="es-AR" dirty="0" smtClean="0"/>
              <a:t>:</a:t>
            </a:r>
            <a:br>
              <a:rPr lang="es-AR" dirty="0" smtClean="0"/>
            </a:br>
            <a:r>
              <a:rPr lang="es-AR" dirty="0" smtClean="0"/>
              <a:t>Li = F . C</a:t>
            </a:r>
            <a:br>
              <a:rPr lang="es-AR" dirty="0" smtClean="0"/>
            </a:br>
            <a:r>
              <a:rPr lang="es-AR" dirty="0" smtClean="0"/>
              <a:t>donde c = carrera</a:t>
            </a:r>
            <a:br>
              <a:rPr lang="es-AR" dirty="0" smtClean="0"/>
            </a:br>
            <a:r>
              <a:rPr lang="es-AR" dirty="0" smtClean="0"/>
              <a:t>Li =  </a:t>
            </a:r>
            <a:r>
              <a:rPr lang="es-AR" dirty="0"/>
              <a:t>(</a:t>
            </a:r>
            <a:r>
              <a:rPr lang="el-GR" dirty="0"/>
              <a:t>Π</a:t>
            </a:r>
            <a:r>
              <a:rPr lang="es-AR" dirty="0"/>
              <a:t> . </a:t>
            </a:r>
            <a:r>
              <a:rPr lang="es-AR" dirty="0" smtClean="0"/>
              <a:t>D**2</a:t>
            </a:r>
            <a:r>
              <a:rPr lang="es-AR" dirty="0"/>
              <a:t>)/ </a:t>
            </a:r>
            <a:r>
              <a:rPr lang="es-AR" dirty="0" smtClean="0"/>
              <a:t>4 . </a:t>
            </a:r>
            <a:r>
              <a:rPr lang="es-AR" dirty="0" err="1"/>
              <a:t>pmi</a:t>
            </a:r>
            <a:r>
              <a:rPr lang="es-AR" dirty="0"/>
              <a:t> </a:t>
            </a:r>
            <a:r>
              <a:rPr lang="es-AR" dirty="0" smtClean="0"/>
              <a:t>. c</a:t>
            </a:r>
            <a:r>
              <a:rPr lang="es-AR" dirty="0"/>
              <a:t/>
            </a:r>
            <a:br>
              <a:rPr lang="es-AR" dirty="0"/>
            </a:br>
            <a:endParaRPr lang="es-AR" dirty="0"/>
          </a:p>
        </p:txBody>
      </p:sp>
      <p:pic>
        <p:nvPicPr>
          <p:cNvPr id="3"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6584"/>
          <a:stretch/>
        </p:blipFill>
        <p:spPr bwMode="auto">
          <a:xfrm>
            <a:off x="6588224" y="3729628"/>
            <a:ext cx="1945299" cy="246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p:cNvCxnSpPr/>
          <p:nvPr/>
        </p:nvCxnSpPr>
        <p:spPr>
          <a:xfrm>
            <a:off x="6804248" y="5229200"/>
            <a:ext cx="144016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6012160" y="5085184"/>
            <a:ext cx="648072" cy="2880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PMI</a:t>
            </a:r>
            <a:endParaRPr lang="es-AR" dirty="0"/>
          </a:p>
        </p:txBody>
      </p:sp>
    </p:spTree>
    <p:extLst>
      <p:ext uri="{BB962C8B-B14F-4D97-AF65-F5344CB8AC3E}">
        <p14:creationId xmlns:p14="http://schemas.microsoft.com/office/powerpoint/2010/main" val="3568486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lstStyle/>
          <a:p>
            <a:pPr algn="l"/>
            <a:r>
              <a:rPr lang="es-AR" dirty="0" smtClean="0"/>
              <a:t>Donde </a:t>
            </a:r>
            <a:br>
              <a:rPr lang="es-AR" dirty="0" smtClean="0"/>
            </a:br>
            <a:r>
              <a:rPr lang="es-AR" sz="3200" dirty="0"/>
              <a:t>(</a:t>
            </a:r>
            <a:r>
              <a:rPr lang="el-GR" sz="3200" dirty="0"/>
              <a:t>Π</a:t>
            </a:r>
            <a:r>
              <a:rPr lang="es-AR" sz="3200" dirty="0"/>
              <a:t> . D**2)/ 4 </a:t>
            </a:r>
            <a:r>
              <a:rPr lang="es-AR" sz="3200" dirty="0" smtClean="0"/>
              <a:t>. C = cilindrada de un cilindro (</a:t>
            </a:r>
            <a:r>
              <a:rPr lang="es-AR" sz="3200" dirty="0" err="1" smtClean="0"/>
              <a:t>Vc</a:t>
            </a:r>
            <a:r>
              <a:rPr lang="es-AR" sz="3200" dirty="0" smtClean="0"/>
              <a:t>)</a:t>
            </a:r>
            <a:br>
              <a:rPr lang="es-AR" sz="3200" dirty="0" smtClean="0"/>
            </a:br>
            <a:r>
              <a:rPr lang="es-AR" sz="3200" dirty="0" smtClean="0"/>
              <a:t>luego.</a:t>
            </a:r>
            <a:br>
              <a:rPr lang="es-AR" sz="3200" dirty="0" smtClean="0"/>
            </a:br>
            <a:r>
              <a:rPr lang="es-AR" sz="3200" dirty="0" smtClean="0"/>
              <a:t>Li = </a:t>
            </a:r>
            <a:r>
              <a:rPr lang="es-AR" sz="3200" dirty="0" err="1" smtClean="0"/>
              <a:t>Vc</a:t>
            </a:r>
            <a:r>
              <a:rPr lang="es-AR" sz="3200" dirty="0" smtClean="0"/>
              <a:t> . </a:t>
            </a:r>
            <a:r>
              <a:rPr lang="es-AR" sz="3200" dirty="0" err="1" smtClean="0"/>
              <a:t>Pmi</a:t>
            </a:r>
            <a:r>
              <a:rPr lang="es-AR" sz="3200" dirty="0" smtClean="0"/>
              <a:t/>
            </a:r>
            <a:br>
              <a:rPr lang="es-AR" sz="3200" dirty="0" smtClean="0"/>
            </a:br>
            <a:r>
              <a:rPr lang="es-AR" sz="3200" dirty="0" smtClean="0"/>
              <a:t>d) </a:t>
            </a:r>
            <a:r>
              <a:rPr lang="es-AR" sz="3200" u="sng" dirty="0" smtClean="0"/>
              <a:t>Potencia Indicada en un motor de 4 tiempos</a:t>
            </a:r>
            <a:r>
              <a:rPr lang="es-AR" sz="3200" dirty="0" smtClean="0"/>
              <a:t>.-</a:t>
            </a:r>
            <a:br>
              <a:rPr lang="es-AR" sz="3200" dirty="0" smtClean="0"/>
            </a:br>
            <a:r>
              <a:rPr lang="es-AR" sz="3200" dirty="0" smtClean="0"/>
              <a:t>Ni = Li. N°/ tiempo = Li . n . N°         </a:t>
            </a:r>
            <a:r>
              <a:rPr lang="es-AR" sz="1600" dirty="0" smtClean="0"/>
              <a:t>donde N°=N° de cilindros</a:t>
            </a:r>
            <a:r>
              <a:rPr lang="es-AR" sz="3200" dirty="0"/>
              <a:t/>
            </a:r>
            <a:br>
              <a:rPr lang="es-AR" sz="3200" dirty="0"/>
            </a:br>
            <a:r>
              <a:rPr lang="es-AR" sz="3200" dirty="0"/>
              <a:t>Ni = </a:t>
            </a:r>
            <a:r>
              <a:rPr lang="es-AR" sz="3200" dirty="0" err="1" smtClean="0"/>
              <a:t>Vc</a:t>
            </a:r>
            <a:r>
              <a:rPr lang="es-AR" sz="3200" dirty="0" smtClean="0"/>
              <a:t>. </a:t>
            </a:r>
            <a:r>
              <a:rPr lang="es-AR" sz="3200" dirty="0" err="1" smtClean="0"/>
              <a:t>Pmi</a:t>
            </a:r>
            <a:r>
              <a:rPr lang="es-AR" sz="3200" dirty="0" smtClean="0"/>
              <a:t> . n </a:t>
            </a:r>
            <a:r>
              <a:rPr lang="es-AR" sz="3200" dirty="0"/>
              <a:t>. N</a:t>
            </a:r>
            <a:r>
              <a:rPr lang="es-AR" sz="3200" dirty="0" smtClean="0"/>
              <a:t>°</a:t>
            </a:r>
            <a:br>
              <a:rPr lang="es-AR" sz="3200" dirty="0" smtClean="0"/>
            </a:br>
            <a:r>
              <a:rPr lang="es-AR" sz="3200" dirty="0" smtClean="0"/>
              <a:t>Donde </a:t>
            </a:r>
            <a:r>
              <a:rPr lang="es-AR" sz="3200" dirty="0" err="1" smtClean="0"/>
              <a:t>Vc</a:t>
            </a:r>
            <a:r>
              <a:rPr lang="es-AR" sz="3200" dirty="0" smtClean="0"/>
              <a:t> . N° = V = cilindrada total</a:t>
            </a:r>
            <a:br>
              <a:rPr lang="es-AR" sz="3200" dirty="0" smtClean="0"/>
            </a:br>
            <a:r>
              <a:rPr lang="es-AR" sz="3200" dirty="0" smtClean="0"/>
              <a:t>Ni = V . </a:t>
            </a:r>
            <a:r>
              <a:rPr lang="es-AR" sz="3200" dirty="0" err="1" smtClean="0"/>
              <a:t>Pmi</a:t>
            </a:r>
            <a:r>
              <a:rPr lang="es-AR" sz="3200" dirty="0" smtClean="0"/>
              <a:t> . n . / 2 . 60 . 75 = V . </a:t>
            </a:r>
            <a:r>
              <a:rPr lang="es-AR" sz="3200" dirty="0" err="1" smtClean="0"/>
              <a:t>Pmi</a:t>
            </a:r>
            <a:r>
              <a:rPr lang="es-AR" sz="3200" dirty="0" smtClean="0"/>
              <a:t> . n / 9000</a:t>
            </a:r>
            <a:br>
              <a:rPr lang="es-AR" sz="3200" dirty="0" smtClean="0"/>
            </a:br>
            <a:r>
              <a:rPr lang="es-AR" sz="2800" dirty="0" smtClean="0"/>
              <a:t>Ni =[m3 . Kg/m2 . 1/min . / (s/min . Kg m /s . </a:t>
            </a:r>
            <a:r>
              <a:rPr lang="es-AR" sz="2800" dirty="0" err="1" smtClean="0"/>
              <a:t>Cv</a:t>
            </a:r>
            <a:r>
              <a:rPr lang="es-AR" sz="2800" dirty="0" smtClean="0"/>
              <a:t>)]=</a:t>
            </a:r>
            <a:r>
              <a:rPr lang="es-AR" sz="2800" dirty="0"/>
              <a:t> [ </a:t>
            </a:r>
            <a:r>
              <a:rPr lang="es-AR" sz="2800" dirty="0" smtClean="0"/>
              <a:t>cv</a:t>
            </a:r>
            <a:r>
              <a:rPr lang="es-AR" sz="2800" dirty="0"/>
              <a:t>)]</a:t>
            </a:r>
          </a:p>
        </p:txBody>
      </p:sp>
    </p:spTree>
    <p:extLst>
      <p:ext uri="{BB962C8B-B14F-4D97-AF65-F5344CB8AC3E}">
        <p14:creationId xmlns:p14="http://schemas.microsoft.com/office/powerpoint/2010/main" val="2266856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lstStyle/>
          <a:p>
            <a:pPr algn="l"/>
            <a:r>
              <a:rPr lang="es-AR" dirty="0" smtClean="0"/>
              <a:t>e) </a:t>
            </a:r>
            <a:r>
              <a:rPr lang="es-AR" u="sng" dirty="0" smtClean="0"/>
              <a:t>Potencia indicada en un motor de 2 tiempos</a:t>
            </a:r>
            <a:r>
              <a:rPr lang="es-AR" dirty="0" smtClean="0"/>
              <a:t>.</a:t>
            </a:r>
            <a:br>
              <a:rPr lang="es-AR" dirty="0" smtClean="0"/>
            </a:br>
            <a:r>
              <a:rPr lang="es-AR" sz="3200" dirty="0">
                <a:solidFill>
                  <a:srgbClr val="0070C0"/>
                </a:solidFill>
              </a:rPr>
              <a:t>Ni = V . </a:t>
            </a:r>
            <a:r>
              <a:rPr lang="es-AR" sz="3200" dirty="0" err="1">
                <a:solidFill>
                  <a:srgbClr val="0070C0"/>
                </a:solidFill>
              </a:rPr>
              <a:t>Pmi</a:t>
            </a:r>
            <a:r>
              <a:rPr lang="es-AR" sz="3200" dirty="0">
                <a:solidFill>
                  <a:srgbClr val="0070C0"/>
                </a:solidFill>
              </a:rPr>
              <a:t> . n . / </a:t>
            </a:r>
            <a:r>
              <a:rPr lang="es-AR" sz="3200" dirty="0" smtClean="0">
                <a:solidFill>
                  <a:srgbClr val="0070C0"/>
                </a:solidFill>
              </a:rPr>
              <a:t> </a:t>
            </a:r>
            <a:r>
              <a:rPr lang="es-AR" sz="3200" dirty="0">
                <a:solidFill>
                  <a:srgbClr val="0070C0"/>
                </a:solidFill>
              </a:rPr>
              <a:t>60 . </a:t>
            </a:r>
            <a:r>
              <a:rPr lang="es-AR" sz="3200" dirty="0" smtClean="0">
                <a:solidFill>
                  <a:srgbClr val="0070C0"/>
                </a:solidFill>
              </a:rPr>
              <a:t>75 = </a:t>
            </a:r>
            <a:r>
              <a:rPr lang="es-AR" sz="3200" dirty="0">
                <a:solidFill>
                  <a:srgbClr val="0070C0"/>
                </a:solidFill>
              </a:rPr>
              <a:t>V . </a:t>
            </a:r>
            <a:r>
              <a:rPr lang="es-AR" sz="3200" dirty="0" err="1">
                <a:solidFill>
                  <a:srgbClr val="0070C0"/>
                </a:solidFill>
              </a:rPr>
              <a:t>Pmi</a:t>
            </a:r>
            <a:r>
              <a:rPr lang="es-AR" sz="3200" dirty="0">
                <a:solidFill>
                  <a:srgbClr val="0070C0"/>
                </a:solidFill>
              </a:rPr>
              <a:t> . n . / </a:t>
            </a:r>
            <a:r>
              <a:rPr lang="es-AR" sz="3200" dirty="0" smtClean="0">
                <a:solidFill>
                  <a:srgbClr val="0070C0"/>
                </a:solidFill>
              </a:rPr>
              <a:t>4500</a:t>
            </a:r>
            <a:r>
              <a:rPr lang="es-AR" dirty="0" smtClean="0"/>
              <a:t/>
            </a:r>
            <a:br>
              <a:rPr lang="es-AR" dirty="0" smtClean="0"/>
            </a:br>
            <a:endParaRPr lang="es-AR" dirty="0"/>
          </a:p>
        </p:txBody>
      </p:sp>
    </p:spTree>
    <p:extLst>
      <p:ext uri="{BB962C8B-B14F-4D97-AF65-F5344CB8AC3E}">
        <p14:creationId xmlns:p14="http://schemas.microsoft.com/office/powerpoint/2010/main" val="1252170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2258"/>
            <a:ext cx="8229600" cy="6034682"/>
          </a:xfrm>
        </p:spPr>
        <p:txBody>
          <a:bodyPr>
            <a:normAutofit fontScale="90000"/>
          </a:bodyPr>
          <a:lstStyle/>
          <a:p>
            <a:pPr algn="l"/>
            <a:r>
              <a:rPr lang="es-AR" dirty="0" smtClean="0"/>
              <a:t>2-</a:t>
            </a:r>
            <a:r>
              <a:rPr lang="es-AR" u="sng" dirty="0" smtClean="0"/>
              <a:t>Potencia efectiva al freno </a:t>
            </a:r>
            <a:r>
              <a:rPr lang="es-AR" dirty="0" smtClean="0"/>
              <a:t>(Ne)</a:t>
            </a:r>
            <a:br>
              <a:rPr lang="es-AR" dirty="0" smtClean="0"/>
            </a:br>
            <a:r>
              <a:rPr lang="es-AR" dirty="0" smtClean="0"/>
              <a:t>Es la potencia medida en un banco de pruebas mediante un freno dinamométrico.</a:t>
            </a:r>
            <a:br>
              <a:rPr lang="es-AR" dirty="0" smtClean="0"/>
            </a:br>
            <a:r>
              <a:rPr lang="es-AR" dirty="0"/>
              <a:t/>
            </a:r>
            <a:br>
              <a:rPr lang="es-AR" dirty="0"/>
            </a:br>
            <a:r>
              <a:rPr lang="es-AR" dirty="0" smtClean="0"/>
              <a:t/>
            </a:r>
            <a:br>
              <a:rPr lang="es-AR" dirty="0" smtClean="0"/>
            </a:br>
            <a:r>
              <a:rPr lang="es-AR" dirty="0"/>
              <a:t/>
            </a:r>
            <a:br>
              <a:rPr lang="es-AR" dirty="0"/>
            </a:br>
            <a:r>
              <a:rPr lang="es-AR" dirty="0" smtClean="0"/>
              <a:t/>
            </a:r>
            <a:br>
              <a:rPr lang="es-AR" dirty="0" smtClean="0"/>
            </a:br>
            <a:r>
              <a:rPr lang="es-AR" dirty="0" smtClean="0"/>
              <a:t>Camino recorrido por el </a:t>
            </a:r>
            <a:r>
              <a:rPr lang="es-AR" dirty="0" err="1" smtClean="0"/>
              <a:t>Pto</a:t>
            </a:r>
            <a:r>
              <a:rPr lang="es-AR" dirty="0" smtClean="0"/>
              <a:t> “A” durante cada revolución del cigüeñal </a:t>
            </a:r>
            <a:br>
              <a:rPr lang="es-AR" dirty="0" smtClean="0"/>
            </a:br>
            <a:endParaRPr lang="es-AR" dirty="0"/>
          </a:p>
        </p:txBody>
      </p:sp>
      <p:sp>
        <p:nvSpPr>
          <p:cNvPr id="3" name="2 Elipse"/>
          <p:cNvSpPr/>
          <p:nvPr/>
        </p:nvSpPr>
        <p:spPr>
          <a:xfrm>
            <a:off x="2051720" y="4077072"/>
            <a:ext cx="648072"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4" name="3 Rectángulo"/>
          <p:cNvSpPr/>
          <p:nvPr/>
        </p:nvSpPr>
        <p:spPr>
          <a:xfrm>
            <a:off x="1763688" y="3717032"/>
            <a:ext cx="3600400"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5" name="4 Rectángulo"/>
          <p:cNvSpPr/>
          <p:nvPr/>
        </p:nvSpPr>
        <p:spPr>
          <a:xfrm>
            <a:off x="1763688" y="4653136"/>
            <a:ext cx="1080120"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cxnSp>
        <p:nvCxnSpPr>
          <p:cNvPr id="7" name="6 Conector recto de flecha"/>
          <p:cNvCxnSpPr/>
          <p:nvPr/>
        </p:nvCxnSpPr>
        <p:spPr>
          <a:xfrm>
            <a:off x="5364088" y="4077072"/>
            <a:ext cx="0" cy="7200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p:cNvCxnSpPr>
            <a:endCxn id="3" idx="7"/>
          </p:cNvCxnSpPr>
          <p:nvPr/>
        </p:nvCxnSpPr>
        <p:spPr>
          <a:xfrm flipV="1">
            <a:off x="2375756" y="4161435"/>
            <a:ext cx="229128" cy="203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3" idx="7"/>
          </p:cNvCxnSpPr>
          <p:nvPr/>
        </p:nvCxnSpPr>
        <p:spPr>
          <a:xfrm>
            <a:off x="2604884" y="4161435"/>
            <a:ext cx="310932" cy="275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2303748" y="3501008"/>
            <a:ext cx="306034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3275856" y="2924944"/>
            <a:ext cx="558062"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L</a:t>
            </a:r>
            <a:endParaRPr lang="es-AR" dirty="0"/>
          </a:p>
        </p:txBody>
      </p:sp>
      <p:sp>
        <p:nvSpPr>
          <p:cNvPr id="16" name="15 Rectángulo"/>
          <p:cNvSpPr/>
          <p:nvPr/>
        </p:nvSpPr>
        <p:spPr>
          <a:xfrm>
            <a:off x="5580112" y="4680603"/>
            <a:ext cx="558062"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F</a:t>
            </a:r>
            <a:endParaRPr lang="es-AR" dirty="0"/>
          </a:p>
        </p:txBody>
      </p:sp>
      <p:sp>
        <p:nvSpPr>
          <p:cNvPr id="17" name="16 Rectángulo"/>
          <p:cNvSpPr/>
          <p:nvPr/>
        </p:nvSpPr>
        <p:spPr>
          <a:xfrm>
            <a:off x="3005826" y="4299273"/>
            <a:ext cx="558062"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f</a:t>
            </a:r>
            <a:endParaRPr lang="es-AR" dirty="0"/>
          </a:p>
        </p:txBody>
      </p:sp>
      <p:sp>
        <p:nvSpPr>
          <p:cNvPr id="18" name="17 Rectángulo"/>
          <p:cNvSpPr/>
          <p:nvPr/>
        </p:nvSpPr>
        <p:spPr>
          <a:xfrm>
            <a:off x="2604884" y="3717032"/>
            <a:ext cx="310932"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A</a:t>
            </a:r>
            <a:endParaRPr lang="es-AR" dirty="0"/>
          </a:p>
        </p:txBody>
      </p:sp>
    </p:spTree>
    <p:extLst>
      <p:ext uri="{BB962C8B-B14F-4D97-AF65-F5344CB8AC3E}">
        <p14:creationId xmlns:p14="http://schemas.microsoft.com/office/powerpoint/2010/main" val="441175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noAutofit/>
          </a:bodyPr>
          <a:lstStyle/>
          <a:p>
            <a:pPr algn="l"/>
            <a:r>
              <a:rPr lang="es-AR" sz="3600" dirty="0"/>
              <a:t>Camino recorrido por el </a:t>
            </a:r>
            <a:r>
              <a:rPr lang="es-AR" sz="3600" dirty="0" err="1"/>
              <a:t>Pto</a:t>
            </a:r>
            <a:r>
              <a:rPr lang="es-AR" sz="3600" dirty="0"/>
              <a:t> “A” durante cada revolución del </a:t>
            </a:r>
            <a:r>
              <a:rPr lang="es-AR" sz="3600" dirty="0" smtClean="0"/>
              <a:t>cigüeñal</a:t>
            </a:r>
            <a:br>
              <a:rPr lang="es-AR" sz="3600" dirty="0" smtClean="0"/>
            </a:br>
            <a:r>
              <a:rPr lang="es-AR" sz="3600" dirty="0" smtClean="0"/>
              <a:t>l= 2 . </a:t>
            </a:r>
            <a:r>
              <a:rPr lang="el-GR" sz="3600" dirty="0" smtClean="0"/>
              <a:t>Π</a:t>
            </a:r>
            <a:r>
              <a:rPr lang="es-AR" sz="3600" dirty="0" smtClean="0"/>
              <a:t> . r </a:t>
            </a:r>
            <a:br>
              <a:rPr lang="es-AR" sz="3600" dirty="0" smtClean="0"/>
            </a:br>
            <a:r>
              <a:rPr lang="es-AR" sz="3600" dirty="0" smtClean="0"/>
              <a:t>Trabajo de la fuerza tangencial de rozamiento.</a:t>
            </a:r>
            <a:br>
              <a:rPr lang="es-AR" sz="3600" dirty="0" smtClean="0"/>
            </a:br>
            <a:r>
              <a:rPr lang="es-AR" sz="3600" dirty="0" smtClean="0"/>
              <a:t>le = f . L</a:t>
            </a:r>
            <a:br>
              <a:rPr lang="es-AR" sz="3600" dirty="0" smtClean="0"/>
            </a:br>
            <a:r>
              <a:rPr lang="es-AR" sz="3600" dirty="0" smtClean="0"/>
              <a:t>le = </a:t>
            </a:r>
            <a:r>
              <a:rPr lang="es-AR" sz="3600" dirty="0"/>
              <a:t>2 . </a:t>
            </a:r>
            <a:r>
              <a:rPr lang="el-GR" sz="3600" dirty="0"/>
              <a:t>Π</a:t>
            </a:r>
            <a:r>
              <a:rPr lang="es-AR" sz="3600" dirty="0"/>
              <a:t> . r </a:t>
            </a:r>
            <a:r>
              <a:rPr lang="es-AR" sz="3600" dirty="0" smtClean="0"/>
              <a:t>. f </a:t>
            </a:r>
            <a:br>
              <a:rPr lang="es-AR" sz="3600" dirty="0" smtClean="0"/>
            </a:br>
            <a:r>
              <a:rPr lang="es-AR" sz="3600" dirty="0" smtClean="0"/>
              <a:t>Siendo</a:t>
            </a:r>
            <a:br>
              <a:rPr lang="es-AR" sz="3600" dirty="0" smtClean="0"/>
            </a:br>
            <a:r>
              <a:rPr lang="es-AR" sz="3600" dirty="0"/>
              <a:t>r . f</a:t>
            </a:r>
            <a:r>
              <a:rPr lang="es-AR" sz="3600" dirty="0" smtClean="0"/>
              <a:t> = F . L Para mantener el equilibrio</a:t>
            </a:r>
            <a:br>
              <a:rPr lang="es-AR" sz="3600" dirty="0" smtClean="0"/>
            </a:br>
            <a:r>
              <a:rPr lang="es-AR" sz="3600" dirty="0" smtClean="0"/>
              <a:t>Le = </a:t>
            </a:r>
            <a:r>
              <a:rPr lang="es-AR" sz="3600" dirty="0"/>
              <a:t>2 . </a:t>
            </a:r>
            <a:r>
              <a:rPr lang="el-GR" sz="3600" dirty="0"/>
              <a:t>Π</a:t>
            </a:r>
            <a:r>
              <a:rPr lang="es-AR" sz="3600" dirty="0"/>
              <a:t> . </a:t>
            </a:r>
            <a:r>
              <a:rPr lang="es-AR" sz="3600" dirty="0" smtClean="0"/>
              <a:t>F </a:t>
            </a:r>
            <a:r>
              <a:rPr lang="es-AR" sz="3600" dirty="0"/>
              <a:t>. </a:t>
            </a:r>
            <a:r>
              <a:rPr lang="es-AR" sz="3600" dirty="0" smtClean="0"/>
              <a:t>L Trabajo absorbido por el freno en cada revolución del cigüeñal.- </a:t>
            </a:r>
            <a:endParaRPr lang="es-AR" sz="3600" dirty="0"/>
          </a:p>
        </p:txBody>
      </p:sp>
    </p:spTree>
    <p:extLst>
      <p:ext uri="{BB962C8B-B14F-4D97-AF65-F5344CB8AC3E}">
        <p14:creationId xmlns:p14="http://schemas.microsoft.com/office/powerpoint/2010/main" val="3594273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22714"/>
          </a:xfrm>
        </p:spPr>
        <p:txBody>
          <a:bodyPr>
            <a:normAutofit fontScale="90000"/>
          </a:bodyPr>
          <a:lstStyle/>
          <a:p>
            <a:pPr algn="l"/>
            <a:r>
              <a:rPr lang="es-AR" dirty="0" smtClean="0"/>
              <a:t>Potencia efectiva:</a:t>
            </a:r>
            <a:br>
              <a:rPr lang="es-AR" dirty="0" smtClean="0"/>
            </a:br>
            <a:r>
              <a:rPr lang="es-AR" dirty="0" smtClean="0"/>
              <a:t>Ne = Le / tiempo = Le . n</a:t>
            </a:r>
            <a:br>
              <a:rPr lang="es-AR" dirty="0" smtClean="0"/>
            </a:br>
            <a:r>
              <a:rPr lang="es-AR" dirty="0" smtClean="0"/>
              <a:t>Ne = </a:t>
            </a:r>
            <a:r>
              <a:rPr lang="es-AR" dirty="0"/>
              <a:t>2 . </a:t>
            </a:r>
            <a:r>
              <a:rPr lang="el-GR" dirty="0"/>
              <a:t>Π</a:t>
            </a:r>
            <a:r>
              <a:rPr lang="es-AR" dirty="0"/>
              <a:t> . F . L . (n/60). (1/75</a:t>
            </a:r>
            <a:r>
              <a:rPr lang="es-AR" dirty="0" smtClean="0"/>
              <a:t>)</a:t>
            </a:r>
            <a:br>
              <a:rPr lang="es-AR" dirty="0" smtClean="0"/>
            </a:br>
            <a:r>
              <a:rPr lang="es-AR" dirty="0" smtClean="0"/>
              <a:t>Ne = 2 </a:t>
            </a:r>
            <a:r>
              <a:rPr lang="es-AR" dirty="0"/>
              <a:t>. </a:t>
            </a:r>
            <a:r>
              <a:rPr lang="el-GR" dirty="0"/>
              <a:t>Π</a:t>
            </a:r>
            <a:r>
              <a:rPr lang="es-AR" dirty="0"/>
              <a:t> . F . L . n</a:t>
            </a:r>
            <a:r>
              <a:rPr lang="es-AR" dirty="0" smtClean="0"/>
              <a:t> / 4500 =  [cv] </a:t>
            </a:r>
            <a:br>
              <a:rPr lang="es-AR" dirty="0" smtClean="0"/>
            </a:br>
            <a:r>
              <a:rPr lang="es-AR" dirty="0" smtClean="0"/>
              <a:t>El </a:t>
            </a:r>
            <a:r>
              <a:rPr lang="es-AR" u="sng" dirty="0" smtClean="0">
                <a:solidFill>
                  <a:srgbClr val="0070C0"/>
                </a:solidFill>
              </a:rPr>
              <a:t>par motor </a:t>
            </a:r>
            <a:r>
              <a:rPr lang="es-AR" dirty="0" smtClean="0"/>
              <a:t>representa la capacidad del motor para producir trabajo.</a:t>
            </a:r>
            <a:br>
              <a:rPr lang="es-AR" dirty="0" smtClean="0"/>
            </a:br>
            <a:r>
              <a:rPr lang="es-AR" dirty="0" smtClean="0"/>
              <a:t>La </a:t>
            </a:r>
            <a:r>
              <a:rPr lang="es-AR" dirty="0" smtClean="0">
                <a:solidFill>
                  <a:srgbClr val="0070C0"/>
                </a:solidFill>
              </a:rPr>
              <a:t>potencia efectiva </a:t>
            </a:r>
            <a:r>
              <a:rPr lang="es-AR" dirty="0" smtClean="0"/>
              <a:t>es la cantidad de trabajo realizado por el motor en un determinado tiempo.</a:t>
            </a:r>
            <a:endParaRPr lang="es-AR" dirty="0"/>
          </a:p>
        </p:txBody>
      </p:sp>
    </p:spTree>
    <p:extLst>
      <p:ext uri="{BB962C8B-B14F-4D97-AF65-F5344CB8AC3E}">
        <p14:creationId xmlns:p14="http://schemas.microsoft.com/office/powerpoint/2010/main" val="2796949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88640"/>
            <a:ext cx="8229600" cy="1143000"/>
          </a:xfrm>
        </p:spPr>
        <p:txBody>
          <a:bodyPr>
            <a:normAutofit/>
          </a:bodyPr>
          <a:lstStyle/>
          <a:p>
            <a:r>
              <a:rPr lang="es-AR" b="1" dirty="0" smtClean="0">
                <a:solidFill>
                  <a:srgbClr val="002060"/>
                </a:solidFill>
              </a:rPr>
              <a:t>Válvulas de admisión y de escape</a:t>
            </a:r>
            <a:endParaRPr lang="es-AR" b="1" dirty="0">
              <a:solidFill>
                <a:srgbClr val="002060"/>
              </a:solidFill>
            </a:endParaRPr>
          </a:p>
        </p:txBody>
      </p:sp>
      <p:sp>
        <p:nvSpPr>
          <p:cNvPr id="9" name="2 Marcador de contenido"/>
          <p:cNvSpPr txBox="1">
            <a:spLocks/>
          </p:cNvSpPr>
          <p:nvPr/>
        </p:nvSpPr>
        <p:spPr>
          <a:xfrm>
            <a:off x="4427984" y="1412776"/>
            <a:ext cx="4533822" cy="489654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AR" b="1" dirty="0" smtClean="0"/>
              <a:t>Función: </a:t>
            </a:r>
            <a:r>
              <a:rPr lang="es-AR" dirty="0" smtClean="0"/>
              <a:t>Ingreso de mezcla combustible y escape de los gases de la combustión</a:t>
            </a:r>
          </a:p>
          <a:p>
            <a:endParaRPr lang="es-AR" dirty="0" smtClean="0"/>
          </a:p>
          <a:p>
            <a:r>
              <a:rPr lang="es-AR" b="1" dirty="0" smtClean="0"/>
              <a:t>Materiales: </a:t>
            </a:r>
            <a:r>
              <a:rPr lang="es-AR" dirty="0" smtClean="0"/>
              <a:t>Cromo –Silicio (admisión) Cromo –Níquel (escape)</a:t>
            </a:r>
          </a:p>
          <a:p>
            <a:endParaRPr lang="es-AR" dirty="0" smtClean="0"/>
          </a:p>
          <a:p>
            <a:r>
              <a:rPr lang="es-AR" dirty="0" smtClean="0"/>
              <a:t>Válvulas de admisión son entre un 20 a 25% mayores a las de escape para facilitar el llenado del cilindro</a:t>
            </a:r>
          </a:p>
          <a:p>
            <a:endParaRPr lang="es-AR" dirty="0" smtClean="0"/>
          </a:p>
          <a:p>
            <a:r>
              <a:rPr lang="es-AR" dirty="0" smtClean="0"/>
              <a:t>Las válvulas de admisión trabajan a unos 300°C, mientras que las de escape lo hacen a unos 700°C</a:t>
            </a:r>
          </a:p>
          <a:p>
            <a:endParaRPr lang="es-AR" b="1" dirty="0"/>
          </a:p>
        </p:txBody>
      </p:sp>
      <p:pic>
        <p:nvPicPr>
          <p:cNvPr id="2050" name="Picture 2" descr="http://turepuestoonline.com.ve/wp-content/uploads/2014/01/valvula-de-admision-o-escape-para-h-1-h1-de-hyundai-1854-MLV32401774_320-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346105"/>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13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lstStyle/>
          <a:p>
            <a:pPr algn="just"/>
            <a:r>
              <a:rPr lang="es-AR" sz="2800" dirty="0" smtClean="0"/>
              <a:t>MOTORES OTTO DE INYECCION COMPUTARIZADA</a:t>
            </a:r>
            <a:br>
              <a:rPr lang="es-AR" sz="2800" dirty="0" smtClean="0"/>
            </a:br>
            <a:r>
              <a:rPr lang="es-AR" sz="2800" dirty="0"/>
              <a:t>SISTEMAS “SONDA LAMBDA”(</a:t>
            </a:r>
            <a:r>
              <a:rPr lang="el-GR" sz="2800" dirty="0"/>
              <a:t>λ</a:t>
            </a:r>
            <a:r>
              <a:rPr lang="es-AR" sz="2800" dirty="0" smtClean="0"/>
              <a:t>)</a:t>
            </a:r>
            <a:br>
              <a:rPr lang="es-AR" sz="2800" dirty="0" smtClean="0"/>
            </a:br>
            <a:r>
              <a:rPr lang="es-AR" sz="2800" dirty="0" smtClean="0"/>
              <a:t>Los motores actuales tienen como premisa respetar las normas de contaminación ambiental, las cuales son cada vez más estrictas.-</a:t>
            </a:r>
            <a:br>
              <a:rPr lang="es-AR" sz="2800" dirty="0" smtClean="0"/>
            </a:br>
            <a:r>
              <a:rPr lang="es-AR" sz="2800" dirty="0" smtClean="0"/>
              <a:t>Las tecnologías actuales aseguran liberar menos gases contaminantes, lo cual se consigue, realizando una correcta combustión del motor y por otro lado colocando catalizadores en el caño de escape. </a:t>
            </a:r>
            <a:endParaRPr lang="es-AR" sz="2800" dirty="0"/>
          </a:p>
        </p:txBody>
      </p:sp>
    </p:spTree>
    <p:extLst>
      <p:ext uri="{BB962C8B-B14F-4D97-AF65-F5344CB8AC3E}">
        <p14:creationId xmlns:p14="http://schemas.microsoft.com/office/powerpoint/2010/main" val="2283805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962674"/>
          </a:xfrm>
        </p:spPr>
        <p:txBody>
          <a:bodyPr>
            <a:normAutofit/>
          </a:bodyPr>
          <a:lstStyle/>
          <a:p>
            <a:pPr algn="just"/>
            <a:r>
              <a:rPr lang="es-AR" sz="3600" dirty="0" smtClean="0"/>
              <a:t>En el caso de los motores OTTO, de inyección electrónica de nafta, vienen provistos de un sensor ubicado en el caño de escape, antes del catalizador, el cual mide la cantidad de O2 presente en los gases de escape.</a:t>
            </a:r>
            <a:br>
              <a:rPr lang="es-AR" sz="3600" dirty="0" smtClean="0"/>
            </a:br>
            <a:r>
              <a:rPr lang="es-AR" sz="3600" dirty="0" smtClean="0"/>
              <a:t>El nombre de este sensor es </a:t>
            </a:r>
            <a:r>
              <a:rPr lang="es-AR" sz="3600" dirty="0"/>
              <a:t>“SONDA LAMBDA”(</a:t>
            </a:r>
            <a:r>
              <a:rPr lang="el-GR" sz="3600" dirty="0"/>
              <a:t>λ</a:t>
            </a:r>
            <a:r>
              <a:rPr lang="es-AR" sz="3600" dirty="0"/>
              <a:t>)</a:t>
            </a:r>
            <a:br>
              <a:rPr lang="es-AR" sz="3600" dirty="0"/>
            </a:br>
            <a:endParaRPr lang="es-AR" sz="3600" dirty="0"/>
          </a:p>
        </p:txBody>
      </p:sp>
    </p:spTree>
    <p:extLst>
      <p:ext uri="{BB962C8B-B14F-4D97-AF65-F5344CB8AC3E}">
        <p14:creationId xmlns:p14="http://schemas.microsoft.com/office/powerpoint/2010/main" val="2399653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lstStyle/>
          <a:p>
            <a:pPr algn="l"/>
            <a:r>
              <a:rPr lang="es-AR" dirty="0" smtClean="0"/>
              <a:t>Este sensor le informa a la unidad de control la cantidad de (O</a:t>
            </a:r>
            <a:r>
              <a:rPr lang="es-AR" sz="3200" dirty="0" smtClean="0"/>
              <a:t>2</a:t>
            </a:r>
            <a:r>
              <a:rPr lang="es-AR" dirty="0" smtClean="0"/>
              <a:t>) contenida en los gases de escape.</a:t>
            </a:r>
            <a:br>
              <a:rPr lang="es-AR" dirty="0" smtClean="0"/>
            </a:br>
            <a:r>
              <a:rPr lang="es-AR" dirty="0" smtClean="0"/>
              <a:t>Con este valor la unidad de control estable la cantidad de combustible a inyectar para las distintas rpm y carga del motor.</a:t>
            </a:r>
            <a:endParaRPr lang="es-AR" dirty="0"/>
          </a:p>
        </p:txBody>
      </p:sp>
    </p:spTree>
    <p:extLst>
      <p:ext uri="{BB962C8B-B14F-4D97-AF65-F5344CB8AC3E}">
        <p14:creationId xmlns:p14="http://schemas.microsoft.com/office/powerpoint/2010/main" val="3893768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50706"/>
          </a:xfrm>
        </p:spPr>
        <p:txBody>
          <a:bodyPr>
            <a:normAutofit/>
          </a:bodyPr>
          <a:lstStyle/>
          <a:p>
            <a:pPr algn="l"/>
            <a:r>
              <a:rPr lang="es-AR" sz="3200" dirty="0" smtClean="0"/>
              <a:t>COMPARACIÓN DEL CICLO OTTO Y DIESEL PARA AIRE</a:t>
            </a:r>
            <a:br>
              <a:rPr lang="es-AR" sz="3200" dirty="0" smtClean="0"/>
            </a:br>
            <a:r>
              <a:rPr lang="es-AR" sz="3200" dirty="0" smtClean="0"/>
              <a:t>¿ Quien tiene la eficacia térmica más alta un ciclo Otto de aire o un ciclo </a:t>
            </a:r>
            <a:r>
              <a:rPr lang="es-AR" sz="3200" dirty="0" err="1" smtClean="0"/>
              <a:t>Diesel</a:t>
            </a:r>
            <a:r>
              <a:rPr lang="es-AR" sz="3200" dirty="0" smtClean="0"/>
              <a:t> de aire con la misma relación de compresión ( r) y el mismo aporte de calor (Q1)?</a:t>
            </a:r>
            <a:br>
              <a:rPr lang="es-AR" sz="3200" dirty="0" smtClean="0"/>
            </a:br>
            <a:endParaRPr lang="es-AR" sz="3200" dirty="0"/>
          </a:p>
        </p:txBody>
      </p:sp>
    </p:spTree>
    <p:extLst>
      <p:ext uri="{BB962C8B-B14F-4D97-AF65-F5344CB8AC3E}">
        <p14:creationId xmlns:p14="http://schemas.microsoft.com/office/powerpoint/2010/main" val="4200711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06690"/>
          </a:xfrm>
          <a:ln>
            <a:solidFill>
              <a:schemeClr val="bg1"/>
            </a:solidFill>
          </a:ln>
        </p:spPr>
        <p:style>
          <a:lnRef idx="2">
            <a:schemeClr val="dk1"/>
          </a:lnRef>
          <a:fillRef idx="1">
            <a:schemeClr val="lt1"/>
          </a:fillRef>
          <a:effectRef idx="0">
            <a:schemeClr val="dk1"/>
          </a:effectRef>
          <a:fontRef idx="minor">
            <a:schemeClr val="dk1"/>
          </a:fontRef>
        </p:style>
        <p:txBody>
          <a:bodyPr/>
          <a:lstStyle/>
          <a:p>
            <a:endParaRPr lang="es-AR" dirty="0"/>
          </a:p>
        </p:txBody>
      </p:sp>
      <p:cxnSp>
        <p:nvCxnSpPr>
          <p:cNvPr id="4" name="3 Conector recto de flecha"/>
          <p:cNvCxnSpPr/>
          <p:nvPr/>
        </p:nvCxnSpPr>
        <p:spPr>
          <a:xfrm>
            <a:off x="1835696" y="5085184"/>
            <a:ext cx="5760640" cy="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flipV="1">
            <a:off x="1835696" y="908720"/>
            <a:ext cx="0" cy="417646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2843808" y="2852936"/>
            <a:ext cx="36004"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Forma libre"/>
          <p:cNvSpPr/>
          <p:nvPr/>
        </p:nvSpPr>
        <p:spPr>
          <a:xfrm>
            <a:off x="2875935" y="2182761"/>
            <a:ext cx="3038168" cy="707923"/>
          </a:xfrm>
          <a:custGeom>
            <a:avLst/>
            <a:gdLst>
              <a:gd name="connsiteX0" fmla="*/ 0 w 3038168"/>
              <a:gd name="connsiteY0" fmla="*/ 707923 h 707923"/>
              <a:gd name="connsiteX1" fmla="*/ 1474839 w 3038168"/>
              <a:gd name="connsiteY1" fmla="*/ 486697 h 707923"/>
              <a:gd name="connsiteX2" fmla="*/ 3038168 w 3038168"/>
              <a:gd name="connsiteY2" fmla="*/ 0 h 707923"/>
              <a:gd name="connsiteX3" fmla="*/ 3038168 w 3038168"/>
              <a:gd name="connsiteY3" fmla="*/ 0 h 707923"/>
            </a:gdLst>
            <a:ahLst/>
            <a:cxnLst>
              <a:cxn ang="0">
                <a:pos x="connsiteX0" y="connsiteY0"/>
              </a:cxn>
              <a:cxn ang="0">
                <a:pos x="connsiteX1" y="connsiteY1"/>
              </a:cxn>
              <a:cxn ang="0">
                <a:pos x="connsiteX2" y="connsiteY2"/>
              </a:cxn>
              <a:cxn ang="0">
                <a:pos x="connsiteX3" y="connsiteY3"/>
              </a:cxn>
            </a:cxnLst>
            <a:rect l="l" t="t" r="r" b="b"/>
            <a:pathLst>
              <a:path w="3038168" h="707923">
                <a:moveTo>
                  <a:pt x="0" y="707923"/>
                </a:moveTo>
                <a:cubicBezTo>
                  <a:pt x="484239" y="656303"/>
                  <a:pt x="968478" y="604684"/>
                  <a:pt x="1474839" y="486697"/>
                </a:cubicBezTo>
                <a:cubicBezTo>
                  <a:pt x="1981200" y="368710"/>
                  <a:pt x="3038168" y="0"/>
                  <a:pt x="3038168" y="0"/>
                </a:cubicBezTo>
                <a:lnTo>
                  <a:pt x="303816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15" name="14 Conector recto de flecha"/>
          <p:cNvCxnSpPr>
            <a:stCxn id="13" idx="2"/>
          </p:cNvCxnSpPr>
          <p:nvPr/>
        </p:nvCxnSpPr>
        <p:spPr>
          <a:xfrm>
            <a:off x="5914103" y="2182761"/>
            <a:ext cx="0" cy="1174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Forma libre"/>
          <p:cNvSpPr/>
          <p:nvPr/>
        </p:nvSpPr>
        <p:spPr>
          <a:xfrm>
            <a:off x="2843808" y="3356992"/>
            <a:ext cx="3056170" cy="864096"/>
          </a:xfrm>
          <a:custGeom>
            <a:avLst/>
            <a:gdLst>
              <a:gd name="connsiteX0" fmla="*/ 0 w 3038168"/>
              <a:gd name="connsiteY0" fmla="*/ 707923 h 707923"/>
              <a:gd name="connsiteX1" fmla="*/ 1474839 w 3038168"/>
              <a:gd name="connsiteY1" fmla="*/ 486697 h 707923"/>
              <a:gd name="connsiteX2" fmla="*/ 3038168 w 3038168"/>
              <a:gd name="connsiteY2" fmla="*/ 0 h 707923"/>
              <a:gd name="connsiteX3" fmla="*/ 3038168 w 3038168"/>
              <a:gd name="connsiteY3" fmla="*/ 0 h 707923"/>
            </a:gdLst>
            <a:ahLst/>
            <a:cxnLst>
              <a:cxn ang="0">
                <a:pos x="connsiteX0" y="connsiteY0"/>
              </a:cxn>
              <a:cxn ang="0">
                <a:pos x="connsiteX1" y="connsiteY1"/>
              </a:cxn>
              <a:cxn ang="0">
                <a:pos x="connsiteX2" y="connsiteY2"/>
              </a:cxn>
              <a:cxn ang="0">
                <a:pos x="connsiteX3" y="connsiteY3"/>
              </a:cxn>
            </a:cxnLst>
            <a:rect l="l" t="t" r="r" b="b"/>
            <a:pathLst>
              <a:path w="3038168" h="707923">
                <a:moveTo>
                  <a:pt x="0" y="707923"/>
                </a:moveTo>
                <a:cubicBezTo>
                  <a:pt x="484239" y="656303"/>
                  <a:pt x="968478" y="604684"/>
                  <a:pt x="1474839" y="486697"/>
                </a:cubicBezTo>
                <a:cubicBezTo>
                  <a:pt x="1981200" y="368710"/>
                  <a:pt x="3038168" y="0"/>
                  <a:pt x="3038168" y="0"/>
                </a:cubicBezTo>
                <a:lnTo>
                  <a:pt x="303816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 name="17 Rectángulo"/>
          <p:cNvSpPr/>
          <p:nvPr/>
        </p:nvSpPr>
        <p:spPr>
          <a:xfrm>
            <a:off x="2195736" y="4109618"/>
            <a:ext cx="432048"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1</a:t>
            </a:r>
            <a:endParaRPr lang="es-AR" dirty="0"/>
          </a:p>
        </p:txBody>
      </p:sp>
      <p:sp>
        <p:nvSpPr>
          <p:cNvPr id="19" name="18 Rectángulo"/>
          <p:cNvSpPr/>
          <p:nvPr/>
        </p:nvSpPr>
        <p:spPr>
          <a:xfrm>
            <a:off x="3962970" y="2793105"/>
            <a:ext cx="897061"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P=</a:t>
            </a:r>
            <a:r>
              <a:rPr lang="es-AR" dirty="0" err="1" smtClean="0"/>
              <a:t>cte</a:t>
            </a:r>
            <a:endParaRPr lang="es-AR" dirty="0"/>
          </a:p>
        </p:txBody>
      </p:sp>
      <p:sp>
        <p:nvSpPr>
          <p:cNvPr id="20" name="19 Rectángulo"/>
          <p:cNvSpPr/>
          <p:nvPr/>
        </p:nvSpPr>
        <p:spPr>
          <a:xfrm>
            <a:off x="5957430" y="3573016"/>
            <a:ext cx="1206857"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4D</a:t>
            </a:r>
            <a:endParaRPr lang="es-AR" dirty="0"/>
          </a:p>
        </p:txBody>
      </p:sp>
      <p:sp>
        <p:nvSpPr>
          <p:cNvPr id="21" name="20 Rectángulo"/>
          <p:cNvSpPr/>
          <p:nvPr/>
        </p:nvSpPr>
        <p:spPr>
          <a:xfrm>
            <a:off x="5995384" y="1883448"/>
            <a:ext cx="808864" cy="57518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3 D</a:t>
            </a:r>
            <a:endParaRPr lang="es-AR" dirty="0"/>
          </a:p>
        </p:txBody>
      </p:sp>
      <p:sp>
        <p:nvSpPr>
          <p:cNvPr id="22" name="21 Rectángulo"/>
          <p:cNvSpPr/>
          <p:nvPr/>
        </p:nvSpPr>
        <p:spPr>
          <a:xfrm>
            <a:off x="2284512" y="2458636"/>
            <a:ext cx="432048"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a:t>2</a:t>
            </a:r>
          </a:p>
        </p:txBody>
      </p:sp>
      <p:sp>
        <p:nvSpPr>
          <p:cNvPr id="23" name="22 Rectángulo"/>
          <p:cNvSpPr/>
          <p:nvPr/>
        </p:nvSpPr>
        <p:spPr>
          <a:xfrm>
            <a:off x="3474832" y="1743777"/>
            <a:ext cx="897061"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V =</a:t>
            </a:r>
            <a:r>
              <a:rPr lang="es-AR" dirty="0" err="1" smtClean="0"/>
              <a:t>cte</a:t>
            </a:r>
            <a:endParaRPr lang="es-AR" dirty="0"/>
          </a:p>
        </p:txBody>
      </p:sp>
      <p:sp>
        <p:nvSpPr>
          <p:cNvPr id="24" name="23 Forma libre"/>
          <p:cNvSpPr/>
          <p:nvPr/>
        </p:nvSpPr>
        <p:spPr>
          <a:xfrm>
            <a:off x="2905432" y="1710813"/>
            <a:ext cx="2351555" cy="1209368"/>
          </a:xfrm>
          <a:custGeom>
            <a:avLst/>
            <a:gdLst>
              <a:gd name="connsiteX0" fmla="*/ 0 w 2351555"/>
              <a:gd name="connsiteY0" fmla="*/ 1209368 h 1209368"/>
              <a:gd name="connsiteX1" fmla="*/ 1445342 w 2351555"/>
              <a:gd name="connsiteY1" fmla="*/ 634181 h 1209368"/>
              <a:gd name="connsiteX2" fmla="*/ 2256503 w 2351555"/>
              <a:gd name="connsiteY2" fmla="*/ 103239 h 1209368"/>
              <a:gd name="connsiteX3" fmla="*/ 2344994 w 2351555"/>
              <a:gd name="connsiteY3" fmla="*/ 0 h 1209368"/>
            </a:gdLst>
            <a:ahLst/>
            <a:cxnLst>
              <a:cxn ang="0">
                <a:pos x="connsiteX0" y="connsiteY0"/>
              </a:cxn>
              <a:cxn ang="0">
                <a:pos x="connsiteX1" y="connsiteY1"/>
              </a:cxn>
              <a:cxn ang="0">
                <a:pos x="connsiteX2" y="connsiteY2"/>
              </a:cxn>
              <a:cxn ang="0">
                <a:pos x="connsiteX3" y="connsiteY3"/>
              </a:cxn>
            </a:cxnLst>
            <a:rect l="l" t="t" r="r" b="b"/>
            <a:pathLst>
              <a:path w="2351555" h="1209368">
                <a:moveTo>
                  <a:pt x="0" y="1209368"/>
                </a:moveTo>
                <a:cubicBezTo>
                  <a:pt x="534629" y="1013952"/>
                  <a:pt x="1069258" y="818536"/>
                  <a:pt x="1445342" y="634181"/>
                </a:cubicBezTo>
                <a:cubicBezTo>
                  <a:pt x="1821426" y="449826"/>
                  <a:pt x="2106561" y="208936"/>
                  <a:pt x="2256503" y="103239"/>
                </a:cubicBezTo>
                <a:cubicBezTo>
                  <a:pt x="2406445" y="-2458"/>
                  <a:pt x="2330246" y="12290"/>
                  <a:pt x="2344994" y="0"/>
                </a:cubicBezTo>
              </a:path>
            </a:pathLst>
          </a:cu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cxnSp>
        <p:nvCxnSpPr>
          <p:cNvPr id="26" name="25 Conector recto de flecha"/>
          <p:cNvCxnSpPr/>
          <p:nvPr/>
        </p:nvCxnSpPr>
        <p:spPr>
          <a:xfrm>
            <a:off x="5235678" y="1784963"/>
            <a:ext cx="6561" cy="1826199"/>
          </a:xfrm>
          <a:prstGeom prst="straightConnector1">
            <a:avLst/>
          </a:prstGeom>
          <a:ln>
            <a:prstDash val="lgDash"/>
            <a:tailEnd type="arrow"/>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5314660" y="1135626"/>
            <a:ext cx="1085155" cy="57518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30 Otto</a:t>
            </a:r>
            <a:endParaRPr lang="es-AR" dirty="0"/>
          </a:p>
        </p:txBody>
      </p:sp>
      <p:sp>
        <p:nvSpPr>
          <p:cNvPr id="28" name="27 Rectángulo"/>
          <p:cNvSpPr/>
          <p:nvPr/>
        </p:nvSpPr>
        <p:spPr>
          <a:xfrm>
            <a:off x="4635529" y="3866403"/>
            <a:ext cx="1206857" cy="4320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dirty="0" smtClean="0"/>
              <a:t>4Otto</a:t>
            </a:r>
            <a:endParaRPr lang="es-AR" dirty="0"/>
          </a:p>
        </p:txBody>
      </p:sp>
      <p:sp>
        <p:nvSpPr>
          <p:cNvPr id="29" name="28 Rectángulo"/>
          <p:cNvSpPr/>
          <p:nvPr/>
        </p:nvSpPr>
        <p:spPr>
          <a:xfrm>
            <a:off x="467544" y="692696"/>
            <a:ext cx="1080120" cy="7305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3600" b="1" dirty="0" smtClean="0"/>
              <a:t>T </a:t>
            </a:r>
            <a:r>
              <a:rPr lang="es-AR" sz="3600" b="1" dirty="0" err="1" smtClean="0"/>
              <a:t>°K</a:t>
            </a:r>
            <a:endParaRPr lang="es-AR" sz="3600" b="1" dirty="0"/>
          </a:p>
        </p:txBody>
      </p:sp>
      <p:sp>
        <p:nvSpPr>
          <p:cNvPr id="30" name="29 Rectángulo"/>
          <p:cNvSpPr/>
          <p:nvPr/>
        </p:nvSpPr>
        <p:spPr>
          <a:xfrm>
            <a:off x="7020272" y="5245303"/>
            <a:ext cx="1800200" cy="73052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3200" b="1" dirty="0" smtClean="0"/>
              <a:t>S Kcal/</a:t>
            </a:r>
            <a:r>
              <a:rPr lang="es-AR" sz="3200" b="1" dirty="0" err="1" smtClean="0"/>
              <a:t>°K</a:t>
            </a:r>
            <a:r>
              <a:rPr lang="es-AR" dirty="0" smtClean="0"/>
              <a:t> </a:t>
            </a:r>
            <a:endParaRPr lang="es-AR" dirty="0"/>
          </a:p>
        </p:txBody>
      </p:sp>
    </p:spTree>
    <p:extLst>
      <p:ext uri="{BB962C8B-B14F-4D97-AF65-F5344CB8AC3E}">
        <p14:creationId xmlns:p14="http://schemas.microsoft.com/office/powerpoint/2010/main" val="1137753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78698"/>
          </a:xfrm>
        </p:spPr>
        <p:txBody>
          <a:bodyPr/>
          <a:lstStyle/>
          <a:p>
            <a:pPr algn="l"/>
            <a:r>
              <a:rPr lang="es-AR" dirty="0" smtClean="0"/>
              <a:t>Como los dos ciclos tienen la misma (r) el proceso 1-2es común a ambos.-</a:t>
            </a:r>
            <a:br>
              <a:rPr lang="es-AR" dirty="0" smtClean="0"/>
            </a:br>
            <a:r>
              <a:rPr lang="es-AR" dirty="0"/>
              <a:t>Como los dos ciclos </a:t>
            </a:r>
            <a:r>
              <a:rPr lang="es-AR" dirty="0" smtClean="0"/>
              <a:t>se le aporta la misma cantidad de calor (Q1) el área bajo la curva a v=</a:t>
            </a:r>
            <a:r>
              <a:rPr lang="es-AR" dirty="0" err="1" smtClean="0"/>
              <a:t>cte</a:t>
            </a:r>
            <a:r>
              <a:rPr lang="es-AR" dirty="0" smtClean="0"/>
              <a:t> 2-30 debe ser igual al área bajo la curva a p=</a:t>
            </a:r>
            <a:r>
              <a:rPr lang="es-AR" dirty="0" err="1" smtClean="0"/>
              <a:t>cte</a:t>
            </a:r>
            <a:r>
              <a:rPr lang="es-AR" dirty="0" smtClean="0"/>
              <a:t>, 2-3D, con lo cual los puntos 30 y 3D quedan fijados.-</a:t>
            </a:r>
            <a:endParaRPr lang="es-AR" dirty="0"/>
          </a:p>
        </p:txBody>
      </p:sp>
    </p:spTree>
    <p:extLst>
      <p:ext uri="{BB962C8B-B14F-4D97-AF65-F5344CB8AC3E}">
        <p14:creationId xmlns:p14="http://schemas.microsoft.com/office/powerpoint/2010/main" val="2380273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06690"/>
          </a:xfrm>
        </p:spPr>
        <p:txBody>
          <a:bodyPr/>
          <a:lstStyle/>
          <a:p>
            <a:pPr algn="l"/>
            <a:r>
              <a:rPr lang="es-AR" dirty="0" smtClean="0"/>
              <a:t>Conclusión</a:t>
            </a:r>
            <a:br>
              <a:rPr lang="es-AR" dirty="0" smtClean="0"/>
            </a:br>
            <a:r>
              <a:rPr lang="es-AR" dirty="0" smtClean="0"/>
              <a:t>El diagrama TS muestra que el ciclo Otto elimina menos calor y siendo las entradas de calor (Q1) las mismas, el trabajo del ciclo Otto es mayor que el trabajo del ciclo </a:t>
            </a:r>
            <a:r>
              <a:rPr lang="es-AR" dirty="0" err="1" smtClean="0"/>
              <a:t>Diesel</a:t>
            </a:r>
            <a:r>
              <a:rPr lang="es-AR" dirty="0" smtClean="0"/>
              <a:t/>
            </a:r>
            <a:br>
              <a:rPr lang="es-AR" dirty="0" smtClean="0"/>
            </a:br>
            <a:endParaRPr lang="es-AR" dirty="0"/>
          </a:p>
        </p:txBody>
      </p:sp>
      <p:sp>
        <p:nvSpPr>
          <p:cNvPr id="3" name="2 Rectángulo"/>
          <p:cNvSpPr/>
          <p:nvPr/>
        </p:nvSpPr>
        <p:spPr>
          <a:xfrm>
            <a:off x="467544" y="5377142"/>
            <a:ext cx="8352928" cy="1004186"/>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s-AR" sz="2800" dirty="0" smtClean="0">
                <a:solidFill>
                  <a:srgbClr val="FF0000"/>
                </a:solidFill>
              </a:rPr>
              <a:t>El ciclo </a:t>
            </a:r>
            <a:r>
              <a:rPr lang="es-AR" sz="2800" dirty="0" err="1" smtClean="0">
                <a:solidFill>
                  <a:srgbClr val="FF0000"/>
                </a:solidFill>
              </a:rPr>
              <a:t>otto</a:t>
            </a:r>
            <a:r>
              <a:rPr lang="es-AR" sz="2800" dirty="0" smtClean="0">
                <a:solidFill>
                  <a:srgbClr val="FF0000"/>
                </a:solidFill>
              </a:rPr>
              <a:t> tiene mayor eficiencia térmica que el ciclo </a:t>
            </a:r>
            <a:r>
              <a:rPr lang="es-AR" sz="2800" dirty="0" err="1" smtClean="0">
                <a:solidFill>
                  <a:srgbClr val="FF0000"/>
                </a:solidFill>
              </a:rPr>
              <a:t>Diesel</a:t>
            </a:r>
            <a:r>
              <a:rPr lang="es-AR" sz="2800" dirty="0" smtClean="0">
                <a:solidFill>
                  <a:srgbClr val="FF0000"/>
                </a:solidFill>
              </a:rPr>
              <a:t> a la misma r y con el mismo aporte de calor.</a:t>
            </a:r>
            <a:endParaRPr lang="es-AR" sz="2800" dirty="0">
              <a:solidFill>
                <a:srgbClr val="FF0000"/>
              </a:solidFill>
            </a:endParaRPr>
          </a:p>
        </p:txBody>
      </p:sp>
    </p:spTree>
    <p:extLst>
      <p:ext uri="{BB962C8B-B14F-4D97-AF65-F5344CB8AC3E}">
        <p14:creationId xmlns:p14="http://schemas.microsoft.com/office/powerpoint/2010/main" val="1557093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Otros temas:</a:t>
            </a:r>
            <a:endParaRPr lang="es-AR" dirty="0"/>
          </a:p>
        </p:txBody>
      </p:sp>
      <p:sp>
        <p:nvSpPr>
          <p:cNvPr id="3" name="2 Marcador de contenido"/>
          <p:cNvSpPr>
            <a:spLocks noGrp="1"/>
          </p:cNvSpPr>
          <p:nvPr>
            <p:ph idx="1"/>
          </p:nvPr>
        </p:nvSpPr>
        <p:spPr/>
        <p:txBody>
          <a:bodyPr>
            <a:normAutofit fontScale="55000" lnSpcReduction="20000"/>
          </a:bodyPr>
          <a:lstStyle/>
          <a:p>
            <a:r>
              <a:rPr lang="es-AR" dirty="0"/>
              <a:t>Turbos</a:t>
            </a:r>
            <a:r>
              <a:rPr lang="es-AR" dirty="0" smtClean="0"/>
              <a:t>:</a:t>
            </a:r>
          </a:p>
          <a:p>
            <a:pPr marL="0" indent="0">
              <a:buNone/>
            </a:pPr>
            <a:r>
              <a:rPr lang="es-AR" dirty="0" smtClean="0"/>
              <a:t> </a:t>
            </a:r>
            <a:r>
              <a:rPr lang="es-AR" dirty="0" smtClean="0">
                <a:hlinkClick r:id="rId2"/>
              </a:rPr>
              <a:t>https</a:t>
            </a:r>
            <a:r>
              <a:rPr lang="es-AR" dirty="0">
                <a:hlinkClick r:id="rId2"/>
              </a:rPr>
              <a:t>://</a:t>
            </a:r>
            <a:r>
              <a:rPr lang="es-AR" dirty="0" smtClean="0">
                <a:hlinkClick r:id="rId2"/>
              </a:rPr>
              <a:t>www.youtube.com/watch?v=hGZ8GIXWxys</a:t>
            </a:r>
            <a:endParaRPr lang="es-AR" dirty="0" smtClean="0"/>
          </a:p>
          <a:p>
            <a:endParaRPr lang="es-AR" dirty="0" smtClean="0"/>
          </a:p>
          <a:p>
            <a:r>
              <a:rPr lang="es-AR" dirty="0" smtClean="0"/>
              <a:t>Encendido:</a:t>
            </a:r>
          </a:p>
          <a:p>
            <a:pPr marL="0" indent="0">
              <a:buNone/>
            </a:pPr>
            <a:r>
              <a:rPr lang="es-AR" dirty="0" smtClean="0">
                <a:hlinkClick r:id="rId3"/>
              </a:rPr>
              <a:t>https</a:t>
            </a:r>
            <a:r>
              <a:rPr lang="es-AR" dirty="0">
                <a:hlinkClick r:id="rId3"/>
              </a:rPr>
              <a:t>://</a:t>
            </a:r>
            <a:r>
              <a:rPr lang="es-AR" dirty="0" smtClean="0">
                <a:hlinkClick r:id="rId3"/>
              </a:rPr>
              <a:t>www.youtube.com/watch?v=Zje2f3wqqEo</a:t>
            </a:r>
            <a:endParaRPr lang="es-AR" dirty="0" smtClean="0"/>
          </a:p>
          <a:p>
            <a:endParaRPr lang="es-AR" dirty="0" smtClean="0"/>
          </a:p>
          <a:p>
            <a:r>
              <a:rPr lang="es-AR" dirty="0" smtClean="0"/>
              <a:t>Motor 4 tiempo:</a:t>
            </a:r>
          </a:p>
          <a:p>
            <a:pPr marL="0" indent="0">
              <a:buNone/>
            </a:pPr>
            <a:r>
              <a:rPr lang="es-AR" dirty="0" smtClean="0">
                <a:hlinkClick r:id="rId4"/>
              </a:rPr>
              <a:t>https</a:t>
            </a:r>
            <a:r>
              <a:rPr lang="es-AR" dirty="0">
                <a:hlinkClick r:id="rId4"/>
              </a:rPr>
              <a:t>://</a:t>
            </a:r>
            <a:r>
              <a:rPr lang="es-AR" dirty="0" smtClean="0">
                <a:hlinkClick r:id="rId4"/>
              </a:rPr>
              <a:t>www.youtube.com/watch?v=X3Zc-hEedVI</a:t>
            </a:r>
            <a:endParaRPr lang="es-AR" dirty="0" smtClean="0"/>
          </a:p>
          <a:p>
            <a:endParaRPr lang="es-AR" dirty="0" smtClean="0">
              <a:hlinkClick r:id="rId5"/>
            </a:endParaRPr>
          </a:p>
          <a:p>
            <a:r>
              <a:rPr lang="es-AR" sz="3100" dirty="0"/>
              <a:t>Partes y </a:t>
            </a:r>
            <a:r>
              <a:rPr lang="es-AR" sz="3100" dirty="0" smtClean="0"/>
              <a:t>funcionamiento:</a:t>
            </a:r>
          </a:p>
          <a:p>
            <a:pPr marL="0" indent="0">
              <a:buNone/>
            </a:pPr>
            <a:r>
              <a:rPr lang="es-AR" dirty="0" smtClean="0">
                <a:hlinkClick r:id="rId5"/>
              </a:rPr>
              <a:t>https</a:t>
            </a:r>
            <a:r>
              <a:rPr lang="es-AR" dirty="0">
                <a:hlinkClick r:id="rId5"/>
              </a:rPr>
              <a:t>://</a:t>
            </a:r>
            <a:r>
              <a:rPr lang="es-AR" dirty="0" smtClean="0">
                <a:hlinkClick r:id="rId5"/>
              </a:rPr>
              <a:t>www.youtube.com/watch?v=58OfsvsFDtU</a:t>
            </a:r>
            <a:endParaRPr lang="es-AR" dirty="0" smtClean="0"/>
          </a:p>
          <a:p>
            <a:pPr marL="0" indent="0">
              <a:buNone/>
            </a:pPr>
            <a:endParaRPr lang="es-AR" dirty="0" smtClean="0"/>
          </a:p>
          <a:p>
            <a:r>
              <a:rPr lang="es-AR" sz="3000" dirty="0"/>
              <a:t>Embrague:</a:t>
            </a:r>
          </a:p>
          <a:p>
            <a:pPr marL="0" indent="0">
              <a:buNone/>
            </a:pPr>
            <a:r>
              <a:rPr lang="es-AR" dirty="0">
                <a:hlinkClick r:id="rId6"/>
              </a:rPr>
              <a:t>https://</a:t>
            </a:r>
            <a:r>
              <a:rPr lang="es-AR" dirty="0" smtClean="0">
                <a:hlinkClick r:id="rId6"/>
              </a:rPr>
              <a:t>www.youtube.com/watch?v=IRCEHqOYR8g</a:t>
            </a:r>
            <a:endParaRPr lang="es-AR" dirty="0" smtClean="0"/>
          </a:p>
          <a:p>
            <a:pPr marL="0" indent="0">
              <a:buNone/>
            </a:pPr>
            <a:r>
              <a:rPr lang="es-AR" dirty="0">
                <a:hlinkClick r:id="rId7"/>
              </a:rPr>
              <a:t>https://</a:t>
            </a:r>
            <a:r>
              <a:rPr lang="es-AR" dirty="0" smtClean="0">
                <a:hlinkClick r:id="rId7"/>
              </a:rPr>
              <a:t>www.youtube.com/watch?v=gPxPQfb0OcU</a:t>
            </a:r>
            <a:endParaRPr lang="es-AR" dirty="0" smtClean="0"/>
          </a:p>
          <a:p>
            <a:pPr marL="0" indent="0">
              <a:buNone/>
            </a:pPr>
            <a:r>
              <a:rPr lang="es-AR" dirty="0" smtClean="0">
                <a:hlinkClick r:id="rId8"/>
              </a:rPr>
              <a:t>https</a:t>
            </a:r>
            <a:r>
              <a:rPr lang="es-AR" dirty="0">
                <a:hlinkClick r:id="rId8"/>
              </a:rPr>
              <a:t>://</a:t>
            </a:r>
            <a:r>
              <a:rPr lang="es-AR" dirty="0" smtClean="0">
                <a:hlinkClick r:id="rId8"/>
              </a:rPr>
              <a:t>www.youtube.com/watch?v=5FJFV3iJa44</a:t>
            </a:r>
            <a:endParaRPr lang="es-AR" dirty="0" smtClean="0"/>
          </a:p>
          <a:p>
            <a:pPr marL="0" indent="0">
              <a:buNone/>
            </a:pPr>
            <a:endParaRPr lang="es-AR" dirty="0" smtClean="0"/>
          </a:p>
          <a:p>
            <a:endParaRPr lang="es-AR" dirty="0" smtClean="0"/>
          </a:p>
          <a:p>
            <a:endParaRPr lang="es-AR" dirty="0" smtClean="0"/>
          </a:p>
        </p:txBody>
      </p:sp>
    </p:spTree>
    <p:extLst>
      <p:ext uri="{BB962C8B-B14F-4D97-AF65-F5344CB8AC3E}">
        <p14:creationId xmlns:p14="http://schemas.microsoft.com/office/powerpoint/2010/main" val="1787202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88640"/>
            <a:ext cx="8229600" cy="1143000"/>
          </a:xfrm>
        </p:spPr>
        <p:txBody>
          <a:bodyPr>
            <a:normAutofit/>
          </a:bodyPr>
          <a:lstStyle/>
          <a:p>
            <a:r>
              <a:rPr lang="es-AR" b="1" dirty="0" smtClean="0">
                <a:solidFill>
                  <a:srgbClr val="002060"/>
                </a:solidFill>
              </a:rPr>
              <a:t>Partes móvil del motor</a:t>
            </a:r>
            <a:endParaRPr lang="es-AR" b="1" dirty="0">
              <a:solidFill>
                <a:srgbClr val="002060"/>
              </a:solidFill>
            </a:endParaRPr>
          </a:p>
        </p:txBody>
      </p:sp>
      <p:sp>
        <p:nvSpPr>
          <p:cNvPr id="9" name="2 Marcador de contenido"/>
          <p:cNvSpPr txBox="1">
            <a:spLocks/>
          </p:cNvSpPr>
          <p:nvPr/>
        </p:nvSpPr>
        <p:spPr>
          <a:xfrm>
            <a:off x="4716016" y="1772816"/>
            <a:ext cx="4245790" cy="453650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AR" b="1" dirty="0" smtClean="0"/>
              <a:t>Pistón: </a:t>
            </a:r>
            <a:r>
              <a:rPr lang="es-AR" dirty="0" smtClean="0"/>
              <a:t>es la pared móvil de la cámara de combustión que transmite la energía de los gases a la biela.</a:t>
            </a:r>
          </a:p>
          <a:p>
            <a:pPr marL="0" indent="0">
              <a:buNone/>
            </a:pPr>
            <a:r>
              <a:rPr lang="es-AR" i="1" dirty="0" smtClean="0"/>
              <a:t>Materiales</a:t>
            </a:r>
            <a:r>
              <a:rPr lang="es-AR" dirty="0" smtClean="0"/>
              <a:t>: Aleaciones de Níquel, Aceros y Aluminios lo que se busca es bajo peso, muy poca dilatación, resistencia al degaste. </a:t>
            </a:r>
          </a:p>
          <a:p>
            <a:pPr marL="0" indent="0">
              <a:buNone/>
            </a:pPr>
            <a:endParaRPr lang="es-AR" dirty="0" smtClean="0"/>
          </a:p>
          <a:p>
            <a:pPr marL="0" indent="0">
              <a:buNone/>
            </a:pPr>
            <a:r>
              <a:rPr lang="es-AR" b="1" dirty="0" smtClean="0"/>
              <a:t>Biela:</a:t>
            </a:r>
            <a:r>
              <a:rPr lang="es-AR" dirty="0" smtClean="0"/>
              <a:t> es la encargada de transmitir el movimiento alternativo del motor al cigüeñal. </a:t>
            </a:r>
          </a:p>
          <a:p>
            <a:pPr marL="0" indent="0">
              <a:buNone/>
            </a:pPr>
            <a:r>
              <a:rPr lang="es-AR" i="1" dirty="0" smtClean="0"/>
              <a:t>Materiales: </a:t>
            </a:r>
            <a:r>
              <a:rPr lang="es-AR" dirty="0" smtClean="0"/>
              <a:t>Aceros, Aluminio y Titanio.</a:t>
            </a:r>
          </a:p>
          <a:p>
            <a:pPr marL="0" indent="0">
              <a:buNone/>
            </a:pPr>
            <a:endParaRPr lang="es-AR" dirty="0" smtClean="0"/>
          </a:p>
          <a:p>
            <a:pPr marL="0" indent="0">
              <a:buNone/>
            </a:pPr>
            <a:r>
              <a:rPr lang="es-AR" b="1" dirty="0" smtClean="0"/>
              <a:t>Cigüeñal: </a:t>
            </a:r>
            <a:r>
              <a:rPr lang="es-AR" dirty="0"/>
              <a:t> </a:t>
            </a:r>
            <a:r>
              <a:rPr lang="es-AR" dirty="0" smtClean="0"/>
              <a:t>Transforma el movimiento alternativo en circular. </a:t>
            </a:r>
          </a:p>
        </p:txBody>
      </p:sp>
      <p:pic>
        <p:nvPicPr>
          <p:cNvPr id="4098" name="Picture 2" descr="http://www.aficionadosalamecanica.net/images-tsi/piston-biel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45" t="3163" r="4925" b="10023"/>
          <a:stretch/>
        </p:blipFill>
        <p:spPr bwMode="auto">
          <a:xfrm>
            <a:off x="142950" y="2276872"/>
            <a:ext cx="415641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12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88640"/>
            <a:ext cx="8229600" cy="1143000"/>
          </a:xfrm>
        </p:spPr>
        <p:txBody>
          <a:bodyPr>
            <a:normAutofit/>
          </a:bodyPr>
          <a:lstStyle/>
          <a:p>
            <a:r>
              <a:rPr lang="es-AR" b="1" dirty="0" smtClean="0">
                <a:solidFill>
                  <a:srgbClr val="002060"/>
                </a:solidFill>
              </a:rPr>
              <a:t>Block del motor</a:t>
            </a:r>
            <a:endParaRPr lang="es-AR" b="1" dirty="0">
              <a:solidFill>
                <a:srgbClr val="002060"/>
              </a:solidFill>
            </a:endParaRPr>
          </a:p>
        </p:txBody>
      </p:sp>
      <p:sp>
        <p:nvSpPr>
          <p:cNvPr id="9" name="2 Marcador de contenido"/>
          <p:cNvSpPr txBox="1">
            <a:spLocks/>
          </p:cNvSpPr>
          <p:nvPr/>
        </p:nvSpPr>
        <p:spPr>
          <a:xfrm>
            <a:off x="4911700" y="1556792"/>
            <a:ext cx="4029766" cy="453650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AR" b="1" dirty="0" smtClean="0"/>
              <a:t>Función: </a:t>
            </a:r>
            <a:r>
              <a:rPr lang="es-AR" dirty="0" smtClean="0"/>
              <a:t>contener el tren alternativo formado por pistones, bielas y cigüeñal. Es la estructura del motor.</a:t>
            </a:r>
          </a:p>
          <a:p>
            <a:pPr marL="0" indent="0">
              <a:buNone/>
            </a:pPr>
            <a:r>
              <a:rPr lang="es-AR" dirty="0" smtClean="0"/>
              <a:t>Acoplamiento: Bomba de combustible, filtro de aceite, distribuidor electrónico, bomba de agua, otros…</a:t>
            </a:r>
          </a:p>
          <a:p>
            <a:pPr marL="0" indent="0">
              <a:buNone/>
            </a:pPr>
            <a:endParaRPr lang="es-AR" dirty="0"/>
          </a:p>
          <a:p>
            <a:pPr marL="0" indent="0">
              <a:buNone/>
            </a:pPr>
            <a:r>
              <a:rPr lang="es-AR" b="1" dirty="0" smtClean="0"/>
              <a:t>Materiales: </a:t>
            </a:r>
            <a:r>
              <a:rPr lang="es-AR" dirty="0" smtClean="0"/>
              <a:t>Hierro fundido y aluminio.</a:t>
            </a:r>
          </a:p>
        </p:txBody>
      </p:sp>
      <p:pic>
        <p:nvPicPr>
          <p:cNvPr id="5122" name="Picture 2" descr="http://www.aficionadosalamecanica.net/imagescursomec/bloque-mot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04" t="8564" r="4640" b="13444"/>
          <a:stretch/>
        </p:blipFill>
        <p:spPr bwMode="auto">
          <a:xfrm>
            <a:off x="179512" y="2353816"/>
            <a:ext cx="4446720" cy="273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269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88640"/>
            <a:ext cx="8229600" cy="1143000"/>
          </a:xfrm>
        </p:spPr>
        <p:txBody>
          <a:bodyPr>
            <a:normAutofit/>
          </a:bodyPr>
          <a:lstStyle/>
          <a:p>
            <a:r>
              <a:rPr lang="es-AR" b="1" dirty="0" smtClean="0">
                <a:solidFill>
                  <a:srgbClr val="002060"/>
                </a:solidFill>
              </a:rPr>
              <a:t>Carter de motor</a:t>
            </a:r>
            <a:endParaRPr lang="es-AR" b="1" dirty="0">
              <a:solidFill>
                <a:srgbClr val="002060"/>
              </a:solidFill>
            </a:endParaRPr>
          </a:p>
        </p:txBody>
      </p:sp>
      <p:sp>
        <p:nvSpPr>
          <p:cNvPr id="9" name="2 Marcador de contenido"/>
          <p:cNvSpPr txBox="1">
            <a:spLocks/>
          </p:cNvSpPr>
          <p:nvPr/>
        </p:nvSpPr>
        <p:spPr>
          <a:xfrm>
            <a:off x="4911700" y="1556792"/>
            <a:ext cx="4029766" cy="453650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AR" b="1" dirty="0" smtClean="0"/>
              <a:t>Función:</a:t>
            </a:r>
            <a:r>
              <a:rPr lang="es-AR" dirty="0" smtClean="0"/>
              <a:t> es el encargado de cubrir las partes móviles inferiores del motor, además sirve de soporte para las piezas rotantes y es el encargado de contener el aceite lubricante.</a:t>
            </a:r>
            <a:endParaRPr lang="es-AR" dirty="0"/>
          </a:p>
          <a:p>
            <a:pPr marL="0" indent="0">
              <a:buNone/>
            </a:pPr>
            <a:r>
              <a:rPr lang="es-AR" b="1" dirty="0" smtClean="0"/>
              <a:t>Materiales: </a:t>
            </a:r>
            <a:r>
              <a:rPr lang="es-AR" dirty="0" smtClean="0"/>
              <a:t>Aceros de alta resistencias, aleaciones de magnesio y aluminio.</a:t>
            </a:r>
          </a:p>
        </p:txBody>
      </p:sp>
      <p:pic>
        <p:nvPicPr>
          <p:cNvPr id="6146" name="Picture 2" descr="http://tallereseartal.com/wp-content/uploads/2014/01/Foto-c%C3%A1r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276872"/>
            <a:ext cx="3726780" cy="266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09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201" y="116632"/>
            <a:ext cx="8229600" cy="1143000"/>
          </a:xfrm>
        </p:spPr>
        <p:txBody>
          <a:bodyPr>
            <a:normAutofit/>
          </a:bodyPr>
          <a:lstStyle/>
          <a:p>
            <a:r>
              <a:rPr lang="es-AR" b="1" dirty="0" smtClean="0">
                <a:solidFill>
                  <a:srgbClr val="002060"/>
                </a:solidFill>
              </a:rPr>
              <a:t>Motor de 4 tiempos</a:t>
            </a:r>
            <a:endParaRPr lang="es-AR" b="1" dirty="0">
              <a:solidFill>
                <a:srgbClr val="002060"/>
              </a:solidFill>
            </a:endParaRPr>
          </a:p>
        </p:txBody>
      </p:sp>
      <p:pic>
        <p:nvPicPr>
          <p:cNvPr id="1026" name="Picture 2" descr="http://upload.wikimedia.org/wikipedia/commons/5/51/Ciclo_de_cuatro_tiempo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56792"/>
            <a:ext cx="8246247" cy="4116549"/>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835696" y="6205954"/>
            <a:ext cx="5760640" cy="369332"/>
          </a:xfrm>
          <a:prstGeom prst="rect">
            <a:avLst/>
          </a:prstGeom>
        </p:spPr>
        <p:txBody>
          <a:bodyPr wrap="square">
            <a:spAutoFit/>
          </a:bodyPr>
          <a:lstStyle/>
          <a:p>
            <a:r>
              <a:rPr lang="es-AR" dirty="0" smtClean="0"/>
              <a:t>Video: https</a:t>
            </a:r>
            <a:r>
              <a:rPr lang="es-AR" dirty="0"/>
              <a:t>://www.youtube.com/watch?v=6stcmKa82tw</a:t>
            </a:r>
          </a:p>
        </p:txBody>
      </p:sp>
    </p:spTree>
    <p:extLst>
      <p:ext uri="{BB962C8B-B14F-4D97-AF65-F5344CB8AC3E}">
        <p14:creationId xmlns:p14="http://schemas.microsoft.com/office/powerpoint/2010/main" val="428827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3727</TotalTime>
  <Words>2183</Words>
  <Application>Microsoft Office PowerPoint</Application>
  <PresentationFormat>Presentación en pantalla (4:3)</PresentationFormat>
  <Paragraphs>399</Paragraphs>
  <Slides>57</Slides>
  <Notes>16</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de Office</vt:lpstr>
      <vt:lpstr>MÁQUINAS E INSTALACIONES TÉRMICAS</vt:lpstr>
      <vt:lpstr>Definición:</vt:lpstr>
      <vt:lpstr>Componentes básicos de un motor</vt:lpstr>
      <vt:lpstr>Tapa de Cilindro - Culata</vt:lpstr>
      <vt:lpstr>Válvulas de admisión y de escape</vt:lpstr>
      <vt:lpstr>Partes móvil del motor</vt:lpstr>
      <vt:lpstr>Block del motor</vt:lpstr>
      <vt:lpstr>Carter de motor</vt:lpstr>
      <vt:lpstr>Motor de 4 tiempos</vt:lpstr>
      <vt:lpstr>Diagrama ideal Ciclo Otto</vt:lpstr>
      <vt:lpstr>Diagrama ideal Ciclo Otto</vt:lpstr>
      <vt:lpstr>Rendimiento del Ciclo Otto</vt:lpstr>
      <vt:lpstr>Rendimiento del Ciclo Otto</vt:lpstr>
      <vt:lpstr>Rendimiento del Ciclo Otto</vt:lpstr>
      <vt:lpstr>Diagrama ideal Ciclo Otto vs Real</vt:lpstr>
      <vt:lpstr>Pérdidas de Calor</vt:lpstr>
      <vt:lpstr>Diagrama de ciclo Otto abierto</vt:lpstr>
      <vt:lpstr>Curvas características</vt:lpstr>
      <vt:lpstr>Curvas características</vt:lpstr>
      <vt:lpstr>Temas de la clase anterior:</vt:lpstr>
      <vt:lpstr>Temas de la clase de hoy:</vt:lpstr>
      <vt:lpstr>Combustión de los motores encendidos por chispa</vt:lpstr>
      <vt:lpstr>Combustión de los motores encendidos por chispa</vt:lpstr>
      <vt:lpstr>Diagrama ideal Ciclo Diesel</vt:lpstr>
      <vt:lpstr>Rendimiento del Ciclo Diesel</vt:lpstr>
      <vt:lpstr>Rendimiento del Ciclo Diesel</vt:lpstr>
      <vt:lpstr>Rendimientos </vt:lpstr>
      <vt:lpstr>Diagrama ideal Ciclo Diésel vs Real</vt:lpstr>
      <vt:lpstr> </vt:lpstr>
      <vt:lpstr>El diagrama abierto del ciclo Diésel, muestra que entre el comienzo de la inyección y el comienzo del encendido hay un ángulo denominado “retraso al encendido”. Un Gas Oíl, es tanto mejor cuanto menor es el retraso al encendido. </vt:lpstr>
      <vt:lpstr>Un retraso al encendido grande hace que sea mayor la cantidad de combustible que se acumula en la cámara de combustión antes de que se inicie la oxidación de este. Cuando se inicia la combustión lo hace de un modo instantáneo lo que causa un gradiente de presión muy elevado que produce un “golpe”</vt:lpstr>
      <vt:lpstr>La calidad de un gasoil depende de lo reducido que sea este retraso al encendido , cuya medida está dada por el número  Cetano.-</vt:lpstr>
      <vt:lpstr>Combustibles</vt:lpstr>
      <vt:lpstr>Componentes de los combustibles derivados del petróleo</vt:lpstr>
      <vt:lpstr>Número de Octano</vt:lpstr>
      <vt:lpstr>Presentación de PowerPoint</vt:lpstr>
      <vt:lpstr>Número de Octano</vt:lpstr>
      <vt:lpstr>Especificaciones</vt:lpstr>
      <vt:lpstr>Número de Cetano</vt:lpstr>
      <vt:lpstr>Número de Cetano</vt:lpstr>
      <vt:lpstr>Especificaciones</vt:lpstr>
      <vt:lpstr>POTENCIA: 1-Potencia indicada (Ni)---del ciclo indicado 2-Potencia absorbida por resistencias pasivas (Np)—Haciendo girar el motor sin encendido.- 3-Potenci efectiva en el eje (Ne)—Del freno dinamométrico.- Ni = Ne + Np</vt:lpstr>
      <vt:lpstr>1-Potencia indicada (Ni)--------Es la potencia desarrollada por los gases de combustión en el interior del cilindro. a) Del diagrama indicado b) Se obtiene el valor de la presión media indicada (pmi). Pmi = Trabajo útil indicado/Cilindrada</vt:lpstr>
      <vt:lpstr>c) Fuerza total que actúa sobre la cabeza del pistón  pmi = F/S = F . 4/πD**2  F = pmi . (Π . D**2)/ 4 Donde D= Diámetro del pistón d) Trabajo realizado por la fuerza durante la carrera útil: Li = F . C donde c = carrera Li =  (Π . D**2)/ 4 . pmi . c </vt:lpstr>
      <vt:lpstr>Donde  (Π . D**2)/ 4 . C = cilindrada de un cilindro (Vc) luego. Li = Vc . Pmi d) Potencia Indicada en un motor de 4 tiempos.- Ni = Li. N°/ tiempo = Li . n . N°         donde N°=N° de cilindros Ni = Vc. Pmi . n . N° Donde Vc . N° = V = cilindrada total Ni = V . Pmi . n . / 2 . 60 . 75 = V . Pmi . n / 9000 Ni =[m3 . Kg/m2 . 1/min . / (s/min . Kg m /s . Cv)]= [ cv)]</vt:lpstr>
      <vt:lpstr>e) Potencia indicada en un motor de 2 tiempos. Ni = V . Pmi . n . /  60 . 75 = V . Pmi . n . / 4500 </vt:lpstr>
      <vt:lpstr>2-Potencia efectiva al freno (Ne) Es la potencia medida en un banco de pruebas mediante un freno dinamométrico.     Camino recorrido por el Pto “A” durante cada revolución del cigüeñal  </vt:lpstr>
      <vt:lpstr>Camino recorrido por el Pto “A” durante cada revolución del cigüeñal l= 2 . Π . r  Trabajo de la fuerza tangencial de rozamiento. le = f . L le = 2 . Π . r . f  Siendo r . f = F . L Para mantener el equilibrio Le = 2 . Π . F . L Trabajo absorbido por el freno en cada revolución del cigüeñal.- </vt:lpstr>
      <vt:lpstr>Potencia efectiva: Ne = Le / tiempo = Le . n Ne = 2 . Π . F . L . (n/60). (1/75) Ne = 2 . Π . F . L . n / 4500 =  [cv]  El par motor representa la capacidad del motor para producir trabajo. La potencia efectiva es la cantidad de trabajo realizado por el motor en un determinado tiempo.</vt:lpstr>
      <vt:lpstr>MOTORES OTTO DE INYECCION COMPUTARIZADA SISTEMAS “SONDA LAMBDA”(λ) Los motores actuales tienen como premisa respetar las normas de contaminación ambiental, las cuales son cada vez más estrictas.- Las tecnologías actuales aseguran liberar menos gases contaminantes, lo cual se consigue, realizando una correcta combustión del motor y por otro lado colocando catalizadores en el caño de escape. </vt:lpstr>
      <vt:lpstr>En el caso de los motores OTTO, de inyección electrónica de nafta, vienen provistos de un sensor ubicado en el caño de escape, antes del catalizador, el cual mide la cantidad de O2 presente en los gases de escape. El nombre de este sensor es “SONDA LAMBDA”(λ) </vt:lpstr>
      <vt:lpstr>Este sensor le informa a la unidad de control la cantidad de (O2) contenida en los gases de escape. Con este valor la unidad de control estable la cantidad de combustible a inyectar para las distintas rpm y carga del motor.</vt:lpstr>
      <vt:lpstr>COMPARACIÓN DEL CICLO OTTO Y DIESEL PARA AIRE ¿ Quien tiene la eficacia térmica más alta un ciclo Otto de aire o un ciclo Diesel de aire con la misma relación de compresión ( r) y el mismo aporte de calor (Q1)? </vt:lpstr>
      <vt:lpstr>Presentación de PowerPoint</vt:lpstr>
      <vt:lpstr>Como los dos ciclos tienen la misma (r) el proceso 1-2es común a ambos.- Como los dos ciclos se le aporta la misma cantidad de calor (Q1) el área bajo la curva a v=cte 2-30 debe ser igual al área bajo la curva a p=cte, 2-3D, con lo cual los puntos 30 y 3D quedan fijados.-</vt:lpstr>
      <vt:lpstr>Conclusión El diagrama TS muestra que el ciclo Otto elimina menos calor y siendo las entradas de calor (Q1) las mismas, el trabajo del ciclo Otto es mayor que el trabajo del ciclo Diesel </vt:lpstr>
      <vt:lpstr>Otros temas: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GOA</dc:creator>
  <cp:lastModifiedBy>Graciana Lourdes Galiana</cp:lastModifiedBy>
  <cp:revision>164</cp:revision>
  <dcterms:created xsi:type="dcterms:W3CDTF">2015-03-28T17:54:03Z</dcterms:created>
  <dcterms:modified xsi:type="dcterms:W3CDTF">2021-05-31T13:33:43Z</dcterms:modified>
</cp:coreProperties>
</file>