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80" r:id="rId2"/>
  </p:sldMasterIdLst>
  <p:sldIdLst>
    <p:sldId id="744" r:id="rId3"/>
    <p:sldId id="369" r:id="rId4"/>
    <p:sldId id="741" r:id="rId5"/>
    <p:sldId id="771" r:id="rId6"/>
    <p:sldId id="768" r:id="rId7"/>
    <p:sldId id="769" r:id="rId8"/>
    <p:sldId id="742" r:id="rId9"/>
    <p:sldId id="770" r:id="rId10"/>
    <p:sldId id="361" r:id="rId11"/>
    <p:sldId id="362" r:id="rId12"/>
    <p:sldId id="363" r:id="rId13"/>
    <p:sldId id="748" r:id="rId14"/>
    <p:sldId id="374" r:id="rId15"/>
    <p:sldId id="761" r:id="rId16"/>
    <p:sldId id="762" r:id="rId17"/>
    <p:sldId id="373" r:id="rId18"/>
    <p:sldId id="754" r:id="rId19"/>
    <p:sldId id="755" r:id="rId20"/>
    <p:sldId id="756" r:id="rId21"/>
    <p:sldId id="757" r:id="rId22"/>
    <p:sldId id="758" r:id="rId23"/>
    <p:sldId id="759" r:id="rId24"/>
    <p:sldId id="774" r:id="rId25"/>
    <p:sldId id="382" r:id="rId26"/>
    <p:sldId id="391" r:id="rId27"/>
    <p:sldId id="383" r:id="rId28"/>
    <p:sldId id="751" r:id="rId29"/>
    <p:sldId id="385" r:id="rId30"/>
    <p:sldId id="775" r:id="rId31"/>
    <p:sldId id="772" r:id="rId32"/>
    <p:sldId id="773" r:id="rId33"/>
    <p:sldId id="377" r:id="rId34"/>
    <p:sldId id="378" r:id="rId35"/>
    <p:sldId id="379" r:id="rId36"/>
    <p:sldId id="386" r:id="rId37"/>
    <p:sldId id="390" r:id="rId38"/>
    <p:sldId id="767" r:id="rId39"/>
    <p:sldId id="776" r:id="rId4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8D63B-84E6-47FC-AD1E-E7C795D18579}" v="1" dt="2025-08-21T03:57:08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 Dieguez" userId="fe6e7e7479d2ae01" providerId="LiveId" clId="{F8A8D63B-84E6-47FC-AD1E-E7C795D18579}"/>
    <pc:docChg chg="custSel modSld sldOrd">
      <pc:chgData name="Lilia Dieguez" userId="fe6e7e7479d2ae01" providerId="LiveId" clId="{F8A8D63B-84E6-47FC-AD1E-E7C795D18579}" dt="2025-08-21T03:58:44.733" v="18" actId="478"/>
      <pc:docMkLst>
        <pc:docMk/>
      </pc:docMkLst>
      <pc:sldChg chg="delSp mod delAnim">
        <pc:chgData name="Lilia Dieguez" userId="fe6e7e7479d2ae01" providerId="LiveId" clId="{F8A8D63B-84E6-47FC-AD1E-E7C795D18579}" dt="2025-08-21T03:52:59.120" v="0" actId="478"/>
        <pc:sldMkLst>
          <pc:docMk/>
          <pc:sldMk cId="0" sldId="362"/>
        </pc:sldMkLst>
        <pc:picChg chg="del">
          <ac:chgData name="Lilia Dieguez" userId="fe6e7e7479d2ae01" providerId="LiveId" clId="{F8A8D63B-84E6-47FC-AD1E-E7C795D18579}" dt="2025-08-21T03:52:59.120" v="0" actId="478"/>
          <ac:picMkLst>
            <pc:docMk/>
            <pc:sldMk cId="0" sldId="362"/>
            <ac:picMk id="2" creationId="{2E9E9397-7A36-40C0-B902-5099453E6D27}"/>
          </ac:picMkLst>
        </pc:picChg>
      </pc:sldChg>
      <pc:sldChg chg="delSp mod delAnim">
        <pc:chgData name="Lilia Dieguez" userId="fe6e7e7479d2ae01" providerId="LiveId" clId="{F8A8D63B-84E6-47FC-AD1E-E7C795D18579}" dt="2025-08-21T03:55:58.740" v="6" actId="478"/>
        <pc:sldMkLst>
          <pc:docMk/>
          <pc:sldMk cId="984367076" sldId="382"/>
        </pc:sldMkLst>
        <pc:picChg chg="del">
          <ac:chgData name="Lilia Dieguez" userId="fe6e7e7479d2ae01" providerId="LiveId" clId="{F8A8D63B-84E6-47FC-AD1E-E7C795D18579}" dt="2025-08-21T03:55:58.740" v="6" actId="478"/>
          <ac:picMkLst>
            <pc:docMk/>
            <pc:sldMk cId="984367076" sldId="382"/>
            <ac:picMk id="2" creationId="{F41B7038-95E3-4999-B222-01BF179A0AC6}"/>
          </ac:picMkLst>
        </pc:picChg>
      </pc:sldChg>
      <pc:sldChg chg="ord">
        <pc:chgData name="Lilia Dieguez" userId="fe6e7e7479d2ae01" providerId="LiveId" clId="{F8A8D63B-84E6-47FC-AD1E-E7C795D18579}" dt="2025-08-21T03:57:59.352" v="16"/>
        <pc:sldMkLst>
          <pc:docMk/>
          <pc:sldMk cId="3467482792" sldId="383"/>
        </pc:sldMkLst>
      </pc:sldChg>
      <pc:sldChg chg="modSp mod ord">
        <pc:chgData name="Lilia Dieguez" userId="fe6e7e7479d2ae01" providerId="LiveId" clId="{F8A8D63B-84E6-47FC-AD1E-E7C795D18579}" dt="2025-08-21T03:57:52.599" v="14"/>
        <pc:sldMkLst>
          <pc:docMk/>
          <pc:sldMk cId="877905973" sldId="391"/>
        </pc:sldMkLst>
        <pc:picChg chg="mod">
          <ac:chgData name="Lilia Dieguez" userId="fe6e7e7479d2ae01" providerId="LiveId" clId="{F8A8D63B-84E6-47FC-AD1E-E7C795D18579}" dt="2025-08-21T03:57:08.468" v="10" actId="1076"/>
          <ac:picMkLst>
            <pc:docMk/>
            <pc:sldMk cId="877905973" sldId="391"/>
            <ac:picMk id="1026" creationId="{E9C6FEBE-6E7A-44B2-A501-AA9E8F5F7264}"/>
          </ac:picMkLst>
        </pc:picChg>
        <pc:picChg chg="mod">
          <ac:chgData name="Lilia Dieguez" userId="fe6e7e7479d2ae01" providerId="LiveId" clId="{F8A8D63B-84E6-47FC-AD1E-E7C795D18579}" dt="2025-08-21T03:57:03.011" v="9" actId="14100"/>
          <ac:picMkLst>
            <pc:docMk/>
            <pc:sldMk cId="877905973" sldId="391"/>
            <ac:picMk id="72706" creationId="{00000000-0000-0000-0000-000000000000}"/>
          </ac:picMkLst>
        </pc:picChg>
        <pc:picChg chg="mod">
          <ac:chgData name="Lilia Dieguez" userId="fe6e7e7479d2ae01" providerId="LiveId" clId="{F8A8D63B-84E6-47FC-AD1E-E7C795D18579}" dt="2025-08-21T03:56:33.011" v="7" actId="14100"/>
          <ac:picMkLst>
            <pc:docMk/>
            <pc:sldMk cId="877905973" sldId="391"/>
            <ac:picMk id="72707" creationId="{00000000-0000-0000-0000-000000000000}"/>
          </ac:picMkLst>
        </pc:picChg>
      </pc:sldChg>
      <pc:sldChg chg="delSp mod delAnim">
        <pc:chgData name="Lilia Dieguez" userId="fe6e7e7479d2ae01" providerId="LiveId" clId="{F8A8D63B-84E6-47FC-AD1E-E7C795D18579}" dt="2025-08-21T03:58:44.733" v="18" actId="478"/>
        <pc:sldMkLst>
          <pc:docMk/>
          <pc:sldMk cId="2435579444" sldId="756"/>
        </pc:sldMkLst>
        <pc:picChg chg="del">
          <ac:chgData name="Lilia Dieguez" userId="fe6e7e7479d2ae01" providerId="LiveId" clId="{F8A8D63B-84E6-47FC-AD1E-E7C795D18579}" dt="2025-08-21T03:58:44.733" v="18" actId="478"/>
          <ac:picMkLst>
            <pc:docMk/>
            <pc:sldMk cId="2435579444" sldId="756"/>
            <ac:picMk id="5" creationId="{E753B17E-8A58-4B94-8934-0C33EEB92AC7}"/>
          </ac:picMkLst>
        </pc:picChg>
      </pc:sldChg>
      <pc:sldChg chg="delSp modSp mod delAnim">
        <pc:chgData name="Lilia Dieguez" userId="fe6e7e7479d2ae01" providerId="LiveId" clId="{F8A8D63B-84E6-47FC-AD1E-E7C795D18579}" dt="2025-08-21T03:55:10.006" v="5" actId="1076"/>
        <pc:sldMkLst>
          <pc:docMk/>
          <pc:sldMk cId="332118779" sldId="757"/>
        </pc:sldMkLst>
        <pc:spChg chg="mod">
          <ac:chgData name="Lilia Dieguez" userId="fe6e7e7479d2ae01" providerId="LiveId" clId="{F8A8D63B-84E6-47FC-AD1E-E7C795D18579}" dt="2025-08-21T03:55:10.006" v="5" actId="1076"/>
          <ac:spMkLst>
            <pc:docMk/>
            <pc:sldMk cId="332118779" sldId="757"/>
            <ac:spMk id="2" creationId="{00000000-0000-0000-0000-000000000000}"/>
          </ac:spMkLst>
        </pc:spChg>
        <pc:spChg chg="mod">
          <ac:chgData name="Lilia Dieguez" userId="fe6e7e7479d2ae01" providerId="LiveId" clId="{F8A8D63B-84E6-47FC-AD1E-E7C795D18579}" dt="2025-08-21T03:54:45.553" v="4" actId="255"/>
          <ac:spMkLst>
            <pc:docMk/>
            <pc:sldMk cId="332118779" sldId="757"/>
            <ac:spMk id="3" creationId="{00000000-0000-0000-0000-000000000000}"/>
          </ac:spMkLst>
        </pc:spChg>
        <pc:picChg chg="del">
          <ac:chgData name="Lilia Dieguez" userId="fe6e7e7479d2ae01" providerId="LiveId" clId="{F8A8D63B-84E6-47FC-AD1E-E7C795D18579}" dt="2025-08-21T03:54:19.775" v="1" actId="478"/>
          <ac:picMkLst>
            <pc:docMk/>
            <pc:sldMk cId="332118779" sldId="757"/>
            <ac:picMk id="4" creationId="{3E42C564-F588-437F-910D-0360996157A5}"/>
          </ac:picMkLst>
        </pc:picChg>
      </pc:sldChg>
      <pc:sldChg chg="delSp mod delAnim">
        <pc:chgData name="Lilia Dieguez" userId="fe6e7e7479d2ae01" providerId="LiveId" clId="{F8A8D63B-84E6-47FC-AD1E-E7C795D18579}" dt="2025-08-21T03:58:14.168" v="17" actId="478"/>
        <pc:sldMkLst>
          <pc:docMk/>
          <pc:sldMk cId="2653207703" sldId="773"/>
        </pc:sldMkLst>
        <pc:picChg chg="del">
          <ac:chgData name="Lilia Dieguez" userId="fe6e7e7479d2ae01" providerId="LiveId" clId="{F8A8D63B-84E6-47FC-AD1E-E7C795D18579}" dt="2025-08-21T03:58:14.168" v="17" actId="478"/>
          <ac:picMkLst>
            <pc:docMk/>
            <pc:sldMk cId="2653207703" sldId="773"/>
            <ac:picMk id="2" creationId="{0286C73B-BC3E-466C-A206-A827CD028FC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1T23:06:48.20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3-26T03:15:57.1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7367 7045 0,'968'24'250,"-894"-24"-234,-49 0-16,0 0 16,49-24-1,-24 24 1,24-25 0,-24 0-1,-1 0 16,-24 0-15,50 1 0,-1-26-1,-49 25 1,49-25-16,-24 1 16,49-100-1,25-49 1,-49 74-1,-1-25 1,-49-25 0,0 125-1,-1-51 1,-24 1 15,0 25-15,0 24-16,0 0 15,-24-74 1,-26 0 0,25 100-1,0-51 1,1 1 0,24 24-16,-50 25 15,0-74 1,-49 0-1,74 24 1,-99 1 0,25 0-1,49 74 1,-49-75 0,-25 50 15,-25-24-16,75 24 1,-50-25 0,-75 26-1,125-1 1,-75-50 0,-49 1-1,123 49 1,-123-24-1,74-1 1,50 25 0,-1 25-16,25-25 15,-74 1 1,-24 24 15,98 0-15,-24 0-1,-1 0 1,26 24 0,-26 1-1,-24 25 1,49-50 0,-74 74-1,50-24 1,24-25-1,-24 24 1,-25 26 0,24-1-1,-49 25 1,25 25 0,25-25 15,24-49-16,0 25 1,-24 24 0,49-50-1,-24 75 1,-1-24 0,0-26-1,26 100 1,-51-75-1,75-25 1,-49 25 0,24 1-1,25-75 1,0 24-16,-25 1 16,0 24 15,25 1-16,0-51 1,-25 26 0,25 24-1,0 1 17,0-50-17,0 24 1,0 1-1,25-1 1,0 26 0,0-75-1,0 49 1,24 1 0,-24-50-1,25 50 1,24-26 15,-49 1-15,0 0-16,-1-25 15,51 25 1,-50 0 0,49-25-1,-24 49 1,-1-49-1,-24 0 1,49 25 0,-24-25-1,-25 25 1,49-25 0,-24 0 15,-25 25-16,49-25 1,-49 25 0,24-25-1,-24 0 1,25 0 0,24 0-1,-49 0 1,25 0-1,-1 0 1,1 0 0,0 0-1,-1 0 1,1 0 0,-25 0 15,49 0-16,-49 0 1,24 0 0,1 0-1,0 0 1,-26 0 0,1 0-1,25 0 1,-25 0-1,-1 0 1,1 0 0,0 0-1,0 0 1,0 0 31,-1 0-32,1 0 1,0 0 15,0 0 1,0 0-1,0 0-31,-1 0 31,1 0 0,0 0 1,0 0-17,0 0 16,-1 0 16,1 0 16,0 0-32,0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3-26T03:16:17.55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8186 7466 0,'-50'0'157,"-49"0"-142,0 0 1,0 0-16,-1 0 15,-123 0 1,25-25 0,99 25-1,-50 0 1,0 0 0,74 0-1,-73 0 1,48 0-1,26 0 1,0 25 0,-26-25 15,-24 25-15,75-25-1,-51 25 1,26-25-1,49 25 1,-24-1 0,-26-24-1,75 25 1,-49 0 0,-1-25-1,25 25 1,0 0-16,25-1 15,-49 1 1,24 25 0,25-25 15,-50 24-15,26 1-1,-1-50 1,0 74-1,0-24 1,0-25 0,25 49-1,-24-49 1,-1 25 0,25-26-1,-25 51 1,25 24-1,0-74 1,-25 49 0,0-24-1,25-25 17,-24 74-17,24-50 1,0 1-1,-25 0 1,25 49 0,0-25-1,0-24 1,0 49 0,0-49-1,0-25 1,0 24-1,0 1 1,0-25 0,0 24 15,25 26-15,-25-51-1,24 26 1,1 24-1,0-24 1,-25-25 0,50 49-1,-26-24 1,1-25 0,0 24-1,0-24 1,0 0-1,-25 24 1,24-24 0,1 0 15,0 0-15,0 0-1,0-25 1,-25 25-1,24-1 1,26-24 0,-50 25-1,50-25 1,-1 50 0,1-25 15,24-25-16,-24 24 1,-1 1 0,1-25-1,49 0 17,-74 25-17,25-25 1,24 25-1,-49-25 1,25 0 0,-1 25-1,1-25 1,-25 24 0,49-24-1,-49 0 1,0 0-1,24 0 1,26 0 0,-51 0 15,1 0-15,50 0-1,-51 0 1,26 0-1,0 0 1,-26 0 0,1 0-16,0 0 15,50 0 1,-26 0 0,-24 0-1,25 0 1,24 0-1,-49-24 1,24 24 0,26 0 15,-50 0-15,24-25-1,1 25 1,-1-25-1,-24 25 1,50-25 0,-26 25-1,-24 0 1,49 0 0,1-49 15,-26 49-16,26 0 1,-50 0 0,74-25 15,-25 0-15,26 25-1,-76 0 1,76-50-1,-51 26 1,1 24 0,24-25-1,25 0 1,-49 25 0,24-50-1,1 50 1,-50-25-1,24 1-15,-24-1 16,49 0 0,1 0 15,-50 0-15,49-24-1,1-1 1,-26 25-1,1-49 1,24 24 0,-24-24-1,24 0 1,1-26 0,-26 1-1,-24 74 1,0-24-1,24-26 1,-49 51 0,50-26 15,-50 0-15,25-24-1,0-25 1,-1-25-1,1 74 1,-25-24-16,25 24 16,-25-49-1,25 0 1,-25 74 0,0-50-1,0-24 1,0 74-1,0-74 1,-25 49 0,0 1 15,25-1-15,-49-24-1,49 49 1,-50-25-16,50 26 15,-74-51 1,-1 26 0,50 24-1,-49-50 1,-25 1 0,74 49-1,-74-24 1,0-1-1,74 25 1,-74 0 0,24-24 15,-24 49-15,49 0-1,-24-25 1,-25 25-1,74 0 1,-25 0 0,1 0-1,-1 0 1,0 0 0,1 0-1,24 0 1,-25 25-1,1-25 1,-1 25 0,25 24 31,-24-24-32,24 0 1,0 0-1,25-1 1,-25 1 0,1 0-1,-1 0 1,0 0 0,25-1-1,-25 1 16,0 0 1,25 0-32,0 0 31,0-1 0,0 1 0,0 0-15,0 0 0,0 0-1,0-1 1,0 1 15,0 0-15,0 0 15,0 0 32,0-1-32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3-26T13:35:33.1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6871 16768 0,'50'0'250,"-26"0"-250,51 0 15,-26 0 1,-24 0 0,50 0-1,-26 0 1,-24 0-1,25 0 17,-1 0-17,1 0 1,-25 0-16,-1 0 16,26 0-1,0 0 1,-1 0 15,-24 0-15,25 0-1,-26 0 1,26 0 0,-25 0-1,0 0 1,24 0-1,1 0 17,-25 0-17,24 0 1,26 0 0,-50 0-1,24 0 1,26 0-1,-26 0 1,26 0 0,-26 0-1,1 0 1,-25 0-16,24 0 16,1 0-1,-1 0 1,1 0 15,-25 0-15,49 0-1,-49 0 1,49 0 0,-24 0-1,-25 0 1,24 0-1,26 0 1,-25 0 0,-26 0-1,26 0 1,0 0 0,-26 0 15,1 0-16,0 0 17,25 0-17,-26 0 1,1 0 0,0 0-1,0 0 1,0 0 15,-1 0-15,1 0-16,0 0 15,25 0 1,-26 0 0,51 0-1,-50 0 1,-1 0-1,1 0 1,74 0 0,-49 0-1,0 0 1,24 0 0,1 0-1,-1 0 1,-24 0-1,24 0 1,-49 0 0,49 0-1,-24 0 1,-1 0 0,-24 0-1,50 0 1,-26 0 15,1 0 0,-25 0-15,-1 0 0,1 0-1,0 0 1,0 0-1,0 0 1,-1 0 15,1 0-15,0 0-16,0 0 31,0 0 0,-1 0 1,1 0-17,0 0 1,0 0 0,0 0-1,-1-25 1,26 25-1,-25 0 1,0 0-16,0 0 31,24 0-15,-24 0 0,25 0-1,-1 0 1,-24 0-1,0 0 17,0 0-17,24 0 1,-24 0 0,25 0-1,-26 0 1,1 0-1,0 0 1,0 0 0,0 0-1,-1 0 1,26 0 0,-25 0-1,0 0 16,-1 0-15,1 0 0,0 0-1,0 0 1,0 0 0,-1 0 15,1 0 0,0 0-15,0 0 15,0 0-15,-1 0 15,1 0 31,0 0-15,0 0-16,-25-25 438,0 1-438,0-1-15,-25 25 0,25-25-1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3-26T13:35:41.9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6747 17959 0,'25'0'140,"-1"0"-124,1 0 0,25 0-1,-25 24 1,49-24 0,-49 0-16,25 25 15,49-25 1,-25 25-1,-49-25 17,49 25-17,-24-25 1,0 0 0,-26 0-1,26 0 1,-25 0-1,0 0 1,24 0 0,-24 0-1,0 0 1,24 0 0,-24 25-1,0-25 1,0 0-1,0 0 1,-1 0 31,26 0-31,-25 0-1,0 0 1,-1 0-1,1 0 1,0 0 0,25 0-1,-25 0 1,-1 0 0,1 0-16,0 0 31,0 0-16,0 0 1,-1 0 15,1 0-15,0 0 0,0 0 30,0 0 17,-1 0-32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6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8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61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7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51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82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3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10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791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525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817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4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11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9846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3860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0879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906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0121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0553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771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8380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88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3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175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981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CAB-DFF9-446E-A65B-79C77037DBBB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BE9E-9345-49BE-9C74-11F65C2C01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308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5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0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8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3A65-F0C6-4969-B490-4299A9F76C25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21/8/2025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777115-93AD-41FB-B847-32AB5773C2D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ockinmomsworld.files.wordpress.com/2013/02/images-2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0.emf"/><Relationship Id="rId5" Type="http://schemas.openxmlformats.org/officeDocument/2006/relationships/customXml" Target="../ink/ink5.xml"/><Relationship Id="rId4" Type="http://schemas.openxmlformats.org/officeDocument/2006/relationships/image" Target="../media/image12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FRASE VERBAL</a:t>
            </a:r>
            <a:br>
              <a:rPr lang="es-ES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4057650"/>
            <a:ext cx="6524625" cy="2371746"/>
          </a:xfrm>
          <a:ln w="57150"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endParaRPr lang="es-MX" b="1" dirty="0">
              <a:solidFill>
                <a:srgbClr val="0000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000099"/>
                </a:solidFill>
              </a:rPr>
              <a:t>TIEMPOS VERBALES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000099"/>
                </a:solidFill>
              </a:rPr>
              <a:t>THERE + BE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000099"/>
                </a:solidFill>
              </a:rPr>
              <a:t>MODALES en presente y pasado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000099"/>
                </a:solidFill>
              </a:rPr>
              <a:t>IMPERATIVO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000099"/>
                </a:solidFill>
              </a:rPr>
              <a:t>VOZ ACTIVA Y VOZ PASIVA</a:t>
            </a:r>
          </a:p>
          <a:p>
            <a:endParaRPr lang="es-MX" b="1" dirty="0">
              <a:solidFill>
                <a:srgbClr val="000099"/>
              </a:solidFill>
            </a:endParaRPr>
          </a:p>
          <a:p>
            <a:r>
              <a:rPr lang="es-MX" sz="3000" b="1" dirty="0">
                <a:solidFill>
                  <a:srgbClr val="000099"/>
                </a:solidFill>
              </a:rPr>
              <a:t>Páginas 19 a 28 del cuadernillo de clases</a:t>
            </a:r>
            <a:endParaRPr lang="es-ES" sz="3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12"/>
    </mc:Choice>
    <mc:Fallback xmlns="">
      <p:transition spd="slow" advTm="865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4000">
              <a:schemeClr val="accent6">
                <a:lumMod val="20000"/>
                <a:lumOff val="80000"/>
              </a:schemeClr>
            </a:gs>
            <a:gs pos="1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94608" y="1314885"/>
            <a:ext cx="10117776" cy="5089544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 startAt="10"/>
              <a:defRPr/>
            </a:pPr>
            <a:r>
              <a:rPr lang="en-US" sz="3000" b="1" dirty="0"/>
              <a:t>They first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manufactur</a:t>
            </a:r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</a:t>
            </a:r>
            <a:r>
              <a:rPr lang="en-US" sz="3000" b="1" dirty="0"/>
              <a:t> tungsten filaments in 1974.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10"/>
              <a:defRPr/>
            </a:pPr>
            <a:endParaRPr lang="en-US" sz="3000" b="1" dirty="0"/>
          </a:p>
          <a:p>
            <a:pPr marL="609600" indent="-609600">
              <a:lnSpc>
                <a:spcPct val="90000"/>
              </a:lnSpc>
              <a:buFontTx/>
              <a:buAutoNum type="arabicPeriod" startAt="10"/>
              <a:defRPr/>
            </a:pPr>
            <a:r>
              <a:rPr lang="en-US" sz="3000" b="1" dirty="0"/>
              <a:t>The turbine </a:t>
            </a:r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lost</a:t>
            </a:r>
            <a:r>
              <a:rPr lang="en-US" sz="3000" b="1" dirty="0"/>
              <a:t> some heat. The turbine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didn´t lose</a:t>
            </a:r>
            <a:r>
              <a:rPr lang="en-US" sz="3000" b="1" dirty="0"/>
              <a:t> heat.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en-US" sz="3000" b="1" dirty="0"/>
              <a:t> the turbine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lose</a:t>
            </a:r>
            <a:r>
              <a:rPr lang="en-US" sz="3000" b="1" dirty="0"/>
              <a:t> heat?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10"/>
              <a:defRPr/>
            </a:pPr>
            <a:endParaRPr lang="en-US" sz="3000" b="1" dirty="0"/>
          </a:p>
          <a:p>
            <a:pPr marL="609600" indent="-609600">
              <a:lnSpc>
                <a:spcPct val="90000"/>
              </a:lnSpc>
              <a:buFontTx/>
              <a:buAutoNum type="arabicPeriod" startAt="10"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en-US" sz="3000" b="1" dirty="0"/>
              <a:t> you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</a:t>
            </a:r>
            <a:r>
              <a:rPr lang="en-US" sz="3000" b="1" dirty="0"/>
              <a:t> the passage of electric current through metallic conductors?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10"/>
              <a:defRPr/>
            </a:pPr>
            <a:endParaRPr lang="en-US" sz="3000" b="1" dirty="0"/>
          </a:p>
          <a:p>
            <a:pPr marL="609600" indent="-609600">
              <a:lnSpc>
                <a:spcPct val="90000"/>
              </a:lnSpc>
              <a:buFontTx/>
              <a:buAutoNum type="arabicPeriod" startAt="10"/>
              <a:defRPr/>
            </a:pPr>
            <a:r>
              <a:rPr lang="en-US" sz="3000" b="1" dirty="0"/>
              <a:t>The chemist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didn´t dissolve</a:t>
            </a:r>
            <a:r>
              <a:rPr lang="en-US" sz="3000" b="1" dirty="0"/>
              <a:t> the substance in water. </a:t>
            </a:r>
            <a:endParaRPr lang="es-ES" sz="3000" b="1" dirty="0"/>
          </a:p>
        </p:txBody>
      </p:sp>
      <p:sp>
        <p:nvSpPr>
          <p:cNvPr id="3" name="2 Rectángulo"/>
          <p:cNvSpPr/>
          <p:nvPr/>
        </p:nvSpPr>
        <p:spPr>
          <a:xfrm>
            <a:off x="3779214" y="224135"/>
            <a:ext cx="4348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Pasado Simple</a:t>
            </a:r>
            <a:endParaRPr lang="es-A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54"/>
    </mc:Choice>
    <mc:Fallback xmlns="">
      <p:transition spd="slow" advTm="1627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Verbos irregulares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1FDD32-CA6C-4B28-83CA-9960F426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6" y="258637"/>
            <a:ext cx="9712972" cy="63247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7899856-DC1E-4B6A-84F0-5482A657EC1B}"/>
              </a:ext>
            </a:extLst>
          </p:cNvPr>
          <p:cNvSpPr txBox="1"/>
          <p:nvPr/>
        </p:nvSpPr>
        <p:spPr>
          <a:xfrm>
            <a:off x="9959546" y="593124"/>
            <a:ext cx="195236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A partir de la página 94 del cuadernillo de teoría.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4000">
              <a:schemeClr val="accent1">
                <a:lumMod val="20000"/>
                <a:lumOff val="80000"/>
              </a:schemeClr>
            </a:gs>
            <a:gs pos="1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155000"/>
              </a:lnSpc>
              <a:buNone/>
            </a:pPr>
            <a:r>
              <a:rPr lang="en-US" sz="3000" b="1" dirty="0"/>
              <a:t>15. You will know a few things about using these model-specific manuals.</a:t>
            </a:r>
          </a:p>
          <a:p>
            <a:pPr marL="609600" indent="-609600">
              <a:lnSpc>
                <a:spcPct val="155000"/>
              </a:lnSpc>
              <a:buNone/>
            </a:pPr>
            <a:r>
              <a:rPr lang="en-US" sz="3000" b="1" dirty="0"/>
              <a:t>16. It won´t provide key details about individual programming languages.</a:t>
            </a:r>
          </a:p>
          <a:p>
            <a:pPr marL="609600" indent="-609600">
              <a:lnSpc>
                <a:spcPct val="155000"/>
              </a:lnSpc>
              <a:buNone/>
            </a:pPr>
            <a:r>
              <a:rPr lang="en-US" sz="3000" b="1" dirty="0"/>
              <a:t>17. Shall we simplify matters for the readers?</a:t>
            </a:r>
            <a:endParaRPr lang="es-ES" sz="3000" b="1" dirty="0"/>
          </a:p>
        </p:txBody>
      </p:sp>
      <p:sp>
        <p:nvSpPr>
          <p:cNvPr id="2" name="1 Rectángulo"/>
          <p:cNvSpPr/>
          <p:nvPr/>
        </p:nvSpPr>
        <p:spPr>
          <a:xfrm>
            <a:off x="3863899" y="556644"/>
            <a:ext cx="4202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Futuro Simple</a:t>
            </a:r>
            <a:endParaRPr lang="es-A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00"/>
    </mc:Choice>
    <mc:Fallback xmlns="">
      <p:transition spd="slow" advTm="859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">
              <a:schemeClr val="accent6">
                <a:lumMod val="20000"/>
                <a:lumOff val="80000"/>
              </a:schemeClr>
            </a:gs>
            <a:gs pos="1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155000"/>
              </a:lnSpc>
              <a:buNone/>
            </a:pPr>
            <a:r>
              <a:rPr lang="en-US" sz="3000" b="1" dirty="0"/>
              <a:t>18. Which of the different types of engine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be </a:t>
            </a:r>
            <a:r>
              <a:rPr lang="en-US" sz="3000" b="1" dirty="0"/>
              <a:t>more efficient for this purpose?</a:t>
            </a:r>
          </a:p>
          <a:p>
            <a:pPr marL="609600" indent="-609600">
              <a:lnSpc>
                <a:spcPct val="155000"/>
              </a:lnSpc>
              <a:buNone/>
            </a:pPr>
            <a:r>
              <a:rPr lang="en-US" sz="3000" b="1" dirty="0"/>
              <a:t>19. --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en-US" sz="3000" b="1" dirty="0"/>
              <a:t> you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</a:t>
            </a:r>
            <a:r>
              <a:rPr lang="en-US" sz="3000" b="1" dirty="0"/>
              <a:t> science classes in the laboratory?</a:t>
            </a:r>
          </a:p>
          <a:p>
            <a:pPr marL="609600" indent="-609600">
              <a:lnSpc>
                <a:spcPct val="155000"/>
              </a:lnSpc>
              <a:buNone/>
            </a:pPr>
            <a:r>
              <a:rPr lang="en-US" sz="3000" b="1" dirty="0"/>
              <a:t>20. --I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prefer </a:t>
            </a:r>
            <a:r>
              <a:rPr lang="en-US" sz="3000" b="1" dirty="0"/>
              <a:t>the classroom.</a:t>
            </a:r>
            <a:endParaRPr lang="es-ES" sz="3000" b="1" dirty="0"/>
          </a:p>
        </p:txBody>
      </p:sp>
      <p:sp>
        <p:nvSpPr>
          <p:cNvPr id="3" name="2 Rectángulo"/>
          <p:cNvSpPr/>
          <p:nvPr/>
        </p:nvSpPr>
        <p:spPr>
          <a:xfrm>
            <a:off x="3100284" y="390390"/>
            <a:ext cx="565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Condicional Simple</a:t>
            </a:r>
            <a:endParaRPr lang="es-A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61"/>
    </mc:Choice>
    <mc:Fallback xmlns="">
      <p:transition spd="slow" advTm="1037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0945" y="1839191"/>
            <a:ext cx="11213667" cy="4072031"/>
          </a:xfrm>
        </p:spPr>
        <p:txBody>
          <a:bodyPr/>
          <a:lstStyle/>
          <a:p>
            <a:pPr marL="609600" indent="-609600">
              <a:lnSpc>
                <a:spcPct val="105000"/>
              </a:lnSpc>
            </a:pPr>
            <a:endParaRPr lang="es-ES" b="1" dirty="0"/>
          </a:p>
          <a:p>
            <a:pPr marL="609600" indent="-609600">
              <a:lnSpc>
                <a:spcPct val="105000"/>
              </a:lnSpc>
            </a:pPr>
            <a:r>
              <a:rPr lang="es-ES" sz="3600" b="1" dirty="0" err="1"/>
              <a:t>She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/>
              <a:t>new </a:t>
            </a:r>
            <a:r>
              <a:rPr lang="es-ES" sz="3600" b="1" dirty="0" err="1"/>
              <a:t>materials</a:t>
            </a:r>
            <a:r>
              <a:rPr lang="es-ES" sz="3600" b="1" dirty="0"/>
              <a:t>.</a:t>
            </a:r>
          </a:p>
          <a:p>
            <a:pPr marL="609600" indent="-609600">
              <a:lnSpc>
                <a:spcPct val="105000"/>
              </a:lnSpc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be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investigating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/>
              <a:t>new </a:t>
            </a:r>
            <a:r>
              <a:rPr lang="es-ES" sz="3600" b="1" dirty="0" err="1"/>
              <a:t>materials</a:t>
            </a:r>
            <a:endParaRPr lang="es-ES" sz="3600" b="1" dirty="0"/>
          </a:p>
          <a:p>
            <a:pPr marL="609600" indent="-609600">
              <a:lnSpc>
                <a:spcPct val="105000"/>
              </a:lnSpc>
            </a:pPr>
            <a:r>
              <a:rPr lang="es-ES" sz="3600" b="1" dirty="0" err="1"/>
              <a:t>She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/>
              <a:t>in </a:t>
            </a:r>
            <a:r>
              <a:rPr lang="es-ES" sz="3600" b="1" dirty="0" err="1"/>
              <a:t>the</a:t>
            </a:r>
            <a:r>
              <a:rPr lang="es-ES" sz="3600" b="1" dirty="0"/>
              <a:t> new </a:t>
            </a:r>
            <a:r>
              <a:rPr lang="es-ES" sz="3600" b="1" dirty="0" err="1"/>
              <a:t>project</a:t>
            </a:r>
            <a:r>
              <a:rPr lang="es-ES" sz="3600" b="1" dirty="0"/>
              <a:t>…</a:t>
            </a:r>
          </a:p>
          <a:p>
            <a:pPr marL="609600" indent="-609600">
              <a:lnSpc>
                <a:spcPct val="105000"/>
              </a:lnSpc>
            </a:pP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/>
              <a:t>the</a:t>
            </a:r>
            <a:r>
              <a:rPr lang="es-ES" sz="3600" b="1" dirty="0"/>
              <a:t> </a:t>
            </a:r>
            <a:r>
              <a:rPr lang="es-ES" sz="3600" b="1" dirty="0" err="1"/>
              <a:t>conditions</a:t>
            </a:r>
            <a:r>
              <a:rPr lang="es-ES" sz="3600" b="1" dirty="0"/>
              <a:t>…</a:t>
            </a:r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3580061" y="319137"/>
            <a:ext cx="458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MX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Futuro </a:t>
            </a:r>
            <a:r>
              <a:rPr lang="es-MX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going</a:t>
            </a:r>
            <a:r>
              <a:rPr lang="es-MX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</a:t>
            </a:r>
            <a:endParaRPr lang="es-A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02347" y="960403"/>
            <a:ext cx="2375971" cy="1200329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IR A…</a:t>
            </a:r>
            <a:endParaRPr lang="es-AR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777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214290"/>
            <a:ext cx="8642350" cy="6357982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05000"/>
              </a:lnSpc>
              <a:buFontTx/>
              <a:buAutoNum type="arabicPeriod"/>
            </a:pPr>
            <a:endParaRPr lang="en-US" sz="2600" b="1" dirty="0"/>
          </a:p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600" b="1" dirty="0"/>
              <a:t>It </a:t>
            </a:r>
            <a:r>
              <a:rPr lang="en-US" sz="2600" b="1" dirty="0">
                <a:solidFill>
                  <a:srgbClr val="0000FF"/>
                </a:solidFill>
              </a:rPr>
              <a:t>was approaching </a:t>
            </a:r>
            <a:r>
              <a:rPr lang="en-US" sz="2600" b="1" dirty="0"/>
              <a:t>the speed of light.</a:t>
            </a:r>
          </a:p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600" b="1" dirty="0"/>
              <a:t>The institution </a:t>
            </a:r>
            <a:r>
              <a:rPr lang="en-US" sz="2600" b="1" dirty="0">
                <a:solidFill>
                  <a:srgbClr val="0000FF"/>
                </a:solidFill>
              </a:rPr>
              <a:t>is not planning </a:t>
            </a:r>
            <a:r>
              <a:rPr lang="en-US" sz="2600" b="1" dirty="0"/>
              <a:t>its work for next year, yet.</a:t>
            </a:r>
          </a:p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600" b="1" dirty="0"/>
              <a:t>In two or three months the laboratory </a:t>
            </a:r>
            <a:r>
              <a:rPr lang="en-US" sz="2600" b="1" dirty="0">
                <a:solidFill>
                  <a:srgbClr val="0000FF"/>
                </a:solidFill>
              </a:rPr>
              <a:t>will be conducting </a:t>
            </a:r>
            <a:r>
              <a:rPr lang="en-US" sz="2600" b="1" dirty="0"/>
              <a:t>tests on new materials.</a:t>
            </a:r>
          </a:p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600" b="1" dirty="0"/>
              <a:t>In two or three months the laboratory </a:t>
            </a:r>
            <a:r>
              <a:rPr lang="en-US" sz="2600" b="1" dirty="0">
                <a:solidFill>
                  <a:srgbClr val="0000FF"/>
                </a:solidFill>
              </a:rPr>
              <a:t>is conducting </a:t>
            </a:r>
            <a:r>
              <a:rPr lang="en-US" sz="2600" b="1" dirty="0"/>
              <a:t>tests on new materials.</a:t>
            </a:r>
          </a:p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600" b="1" dirty="0"/>
              <a:t>They </a:t>
            </a:r>
            <a:r>
              <a:rPr lang="en-US" sz="2600" b="1" dirty="0">
                <a:solidFill>
                  <a:srgbClr val="0000FF"/>
                </a:solidFill>
              </a:rPr>
              <a:t>are putting into operation </a:t>
            </a:r>
            <a:r>
              <a:rPr lang="en-US" sz="2600" b="1" dirty="0"/>
              <a:t>several power plants next year.</a:t>
            </a:r>
          </a:p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600" b="1" dirty="0"/>
              <a:t>They </a:t>
            </a:r>
            <a:r>
              <a:rPr lang="en-US" sz="2600" b="1" dirty="0">
                <a:solidFill>
                  <a:srgbClr val="0000FF"/>
                </a:solidFill>
              </a:rPr>
              <a:t>are going to estimate</a:t>
            </a:r>
            <a:r>
              <a:rPr lang="en-US" sz="2600" b="1" dirty="0"/>
              <a:t> the depth of the sea by means of the sonar.</a:t>
            </a:r>
          </a:p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600" b="1" dirty="0"/>
              <a:t>We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rgbClr val="0000FF"/>
                </a:solidFill>
              </a:rPr>
              <a:t>going to find </a:t>
            </a:r>
            <a:r>
              <a:rPr lang="en-US" sz="2600" b="1" dirty="0"/>
              <a:t>the causes and cures of mental illness in the foreseeable future.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27693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10"/>
    </mc:Choice>
    <mc:Fallback xmlns="">
      <p:transition spd="slow" advTm="1111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0900" y="1995275"/>
            <a:ext cx="10515600" cy="3005867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400" b="1" dirty="0"/>
              <a:t>The scientist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not published </a:t>
            </a:r>
            <a:r>
              <a:rPr lang="en-US" sz="2400" b="1" dirty="0"/>
              <a:t>his results yet.</a:t>
            </a:r>
          </a:p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400" b="1" dirty="0"/>
              <a:t>In Middletown, people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opposed </a:t>
            </a:r>
            <a:r>
              <a:rPr lang="en-US" sz="2400" b="1" dirty="0"/>
              <a:t>the building of the nuclear plant from </a:t>
            </a:r>
            <a:r>
              <a:rPr lang="en-US" sz="2400" b="1" u="sng" dirty="0"/>
              <a:t>its</a:t>
            </a:r>
            <a:r>
              <a:rPr lang="en-US" sz="2400" b="1" dirty="0"/>
              <a:t> start.</a:t>
            </a:r>
          </a:p>
          <a:p>
            <a:pPr marL="609600" indent="-609600">
              <a:lnSpc>
                <a:spcPct val="105000"/>
              </a:lnSpc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Will </a:t>
            </a:r>
            <a:r>
              <a:rPr lang="en-US" sz="2400" b="1" dirty="0"/>
              <a:t>they </a:t>
            </a:r>
            <a:r>
              <a:rPr lang="en-US" sz="2400" b="1" dirty="0">
                <a:solidFill>
                  <a:srgbClr val="0070C0"/>
                </a:solidFill>
              </a:rPr>
              <a:t>have finished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/>
              <a:t>the bridge by the end of the year?</a:t>
            </a:r>
            <a:endParaRPr lang="es-ES" sz="2400" b="1" dirty="0"/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3214444" y="461641"/>
            <a:ext cx="5478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Tiempos perfectos</a:t>
            </a:r>
          </a:p>
        </p:txBody>
      </p:sp>
    </p:spTree>
    <p:extLst>
      <p:ext uri="{BB962C8B-B14F-4D97-AF65-F5344CB8AC3E}">
        <p14:creationId xmlns:p14="http://schemas.microsoft.com/office/powerpoint/2010/main" val="6612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29"/>
    </mc:Choice>
    <mc:Fallback xmlns="">
      <p:transition spd="slow" advTm="1021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97B6E6C-EFAF-4DFD-B533-7E133CB42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410" y="2372620"/>
            <a:ext cx="7982996" cy="43475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13C319FC-4DD1-48F9-BB79-E08F6E5E577F}"/>
                  </a:ext>
                </a:extLst>
              </p14:cNvPr>
              <p14:cNvContentPartPr/>
              <p14:nvPr/>
            </p14:nvContentPartPr>
            <p14:xfrm>
              <a:off x="3184618" y="2055341"/>
              <a:ext cx="1643400" cy="1107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13C319FC-4DD1-48F9-BB79-E08F6E5E57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8778" y="1991981"/>
                <a:ext cx="1674720" cy="12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40FC6709-7AD9-4BE7-A387-57B215BAD914}"/>
                  </a:ext>
                </a:extLst>
              </p14:cNvPr>
              <p14:cNvContentPartPr/>
              <p14:nvPr/>
            </p14:nvContentPartPr>
            <p14:xfrm>
              <a:off x="3426240" y="3168614"/>
              <a:ext cx="1777320" cy="11700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40FC6709-7AD9-4BE7-A387-57B215BAD9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0400" y="3105254"/>
                <a:ext cx="1808640" cy="1296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D4A1ABD9-FE41-4F20-A2D0-87AC9C0362DF}"/>
              </a:ext>
            </a:extLst>
          </p:cNvPr>
          <p:cNvSpPr txBox="1"/>
          <p:nvPr/>
        </p:nvSpPr>
        <p:spPr>
          <a:xfrm>
            <a:off x="4733312" y="2455977"/>
            <a:ext cx="9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PODER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766835-1D2D-4532-A2F0-3DECC7EC74CF}"/>
              </a:ext>
            </a:extLst>
          </p:cNvPr>
          <p:cNvSpPr txBox="1"/>
          <p:nvPr/>
        </p:nvSpPr>
        <p:spPr>
          <a:xfrm>
            <a:off x="2711624" y="3746886"/>
            <a:ext cx="85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DEBER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672D7D-A008-4C88-B645-C00E6C8A6E66}"/>
              </a:ext>
            </a:extLst>
          </p:cNvPr>
          <p:cNvSpPr txBox="1"/>
          <p:nvPr/>
        </p:nvSpPr>
        <p:spPr>
          <a:xfrm>
            <a:off x="1889272" y="92330"/>
            <a:ext cx="8527208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1400" dirty="0">
                <a:solidFill>
                  <a:srgbClr val="FF0000"/>
                </a:solidFill>
              </a:rPr>
              <a:t>Los modales son verbos auxiliares como be, do, o </a:t>
            </a:r>
            <a:r>
              <a:rPr lang="es-AR" sz="1400" dirty="0" err="1">
                <a:solidFill>
                  <a:srgbClr val="FF0000"/>
                </a:solidFill>
              </a:rPr>
              <a:t>have</a:t>
            </a:r>
            <a:r>
              <a:rPr lang="es-AR" sz="1400" dirty="0">
                <a:solidFill>
                  <a:srgbClr val="FF0000"/>
                </a:solidFill>
              </a:rPr>
              <a:t>, que acompañan al verbo principal, pero además tienen un significado propio que le suman al verbo que modifican. En el cuadro </a:t>
            </a:r>
            <a:r>
              <a:rPr lang="es-AR" sz="1400" b="1" dirty="0">
                <a:solidFill>
                  <a:srgbClr val="FF0000"/>
                </a:solidFill>
              </a:rPr>
              <a:t>(página 30 del Cuadernillo de Teoría) </a:t>
            </a:r>
            <a:r>
              <a:rPr lang="es-AR" sz="1400" dirty="0">
                <a:solidFill>
                  <a:srgbClr val="FF0000"/>
                </a:solidFill>
              </a:rPr>
              <a:t>he marcado </a:t>
            </a:r>
            <a:r>
              <a:rPr lang="es-AR" sz="1400" u="sng" dirty="0">
                <a:solidFill>
                  <a:srgbClr val="FF0000"/>
                </a:solidFill>
              </a:rPr>
              <a:t>con </a:t>
            </a:r>
            <a:r>
              <a:rPr lang="es-AR" sz="1400" u="sng" dirty="0">
                <a:solidFill>
                  <a:srgbClr val="FF0000"/>
                </a:solidFill>
                <a:highlight>
                  <a:srgbClr val="FFFF00"/>
                </a:highlight>
              </a:rPr>
              <a:t>amarillo</a:t>
            </a:r>
            <a:r>
              <a:rPr lang="es-AR" sz="1400" u="sng" dirty="0">
                <a:solidFill>
                  <a:srgbClr val="FF0000"/>
                </a:solidFill>
              </a:rPr>
              <a:t> </a:t>
            </a:r>
            <a:r>
              <a:rPr lang="es-AR" sz="1400" dirty="0">
                <a:solidFill>
                  <a:srgbClr val="FF0000"/>
                </a:solidFill>
              </a:rPr>
              <a:t>los verbos que pertenecen al grupo </a:t>
            </a:r>
            <a:r>
              <a:rPr lang="es-AR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PODER</a:t>
            </a:r>
            <a:r>
              <a:rPr lang="es-AR" sz="1400" dirty="0">
                <a:solidFill>
                  <a:srgbClr val="FF0000"/>
                </a:solidFill>
              </a:rPr>
              <a:t> y cuyas traducciones son: 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can </a:t>
            </a:r>
            <a:r>
              <a:rPr lang="es-AR" sz="1400" dirty="0">
                <a:solidFill>
                  <a:srgbClr val="FF0000"/>
                </a:solidFill>
                <a:highlight>
                  <a:srgbClr val="FFFF00"/>
                </a:highlight>
              </a:rPr>
              <a:t>poder (capacidad física o intelectual de hacer algo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could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s-AR" sz="1400" dirty="0">
                <a:solidFill>
                  <a:srgbClr val="FF0000"/>
                </a:solidFill>
                <a:highlight>
                  <a:srgbClr val="FFFF00"/>
                </a:highlight>
              </a:rPr>
              <a:t>podía (pasado de can) o podría (condicional de can);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may</a:t>
            </a:r>
            <a:r>
              <a:rPr lang="es-AR" sz="1400" dirty="0">
                <a:solidFill>
                  <a:srgbClr val="FF0000"/>
                </a:solidFill>
                <a:highlight>
                  <a:srgbClr val="FFFF00"/>
                </a:highlight>
              </a:rPr>
              <a:t> poder (posibilidad)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might</a:t>
            </a:r>
            <a:r>
              <a:rPr lang="es-AR" sz="1400" dirty="0">
                <a:solidFill>
                  <a:srgbClr val="FF0000"/>
                </a:solidFill>
                <a:highlight>
                  <a:srgbClr val="FFFF00"/>
                </a:highlight>
              </a:rPr>
              <a:t> podía (pasado de </a:t>
            </a:r>
            <a:r>
              <a:rPr lang="es-AR" sz="1400" dirty="0" err="1">
                <a:solidFill>
                  <a:srgbClr val="FF0000"/>
                </a:solidFill>
                <a:highlight>
                  <a:srgbClr val="FFFF00"/>
                </a:highlight>
              </a:rPr>
              <a:t>may</a:t>
            </a:r>
            <a:r>
              <a:rPr lang="es-AR" sz="1400" dirty="0">
                <a:solidFill>
                  <a:srgbClr val="FF0000"/>
                </a:solidFill>
                <a:highlight>
                  <a:srgbClr val="FFFF00"/>
                </a:highlight>
              </a:rPr>
              <a:t>) o podría (condicional de </a:t>
            </a:r>
            <a:r>
              <a:rPr lang="es-AR" sz="1400" dirty="0" err="1">
                <a:solidFill>
                  <a:srgbClr val="FF0000"/>
                </a:solidFill>
                <a:highlight>
                  <a:srgbClr val="FFFF00"/>
                </a:highlight>
              </a:rPr>
              <a:t>may</a:t>
            </a:r>
            <a:r>
              <a:rPr lang="es-AR" sz="1400" dirty="0">
                <a:solidFill>
                  <a:srgbClr val="FF0000"/>
                </a:solidFill>
                <a:highlight>
                  <a:srgbClr val="FFFF00"/>
                </a:highlight>
              </a:rPr>
              <a:t>). La forma 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be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able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to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s-AR" sz="1400" dirty="0">
                <a:solidFill>
                  <a:srgbClr val="FF0000"/>
                </a:solidFill>
                <a:highlight>
                  <a:srgbClr val="FFFF00"/>
                </a:highlight>
              </a:rPr>
              <a:t>(ser capaz de) es igual a can (poder) y se puede usar con cualquier tiempo verbal</a:t>
            </a:r>
            <a:r>
              <a:rPr lang="es-AR" sz="1400" dirty="0">
                <a:solidFill>
                  <a:srgbClr val="FF0000"/>
                </a:solidFill>
              </a:rPr>
              <a:t>.   Por otra parte, el grupo de verbos que está con el círculo </a:t>
            </a:r>
            <a:r>
              <a:rPr lang="es-AR" sz="1400" u="sng" dirty="0">
                <a:solidFill>
                  <a:srgbClr val="FF0000"/>
                </a:solidFill>
                <a:highlight>
                  <a:srgbClr val="00FF00"/>
                </a:highlight>
              </a:rPr>
              <a:t>verde</a:t>
            </a:r>
            <a:r>
              <a:rPr lang="es-AR" sz="1400" dirty="0">
                <a:solidFill>
                  <a:srgbClr val="FF0000"/>
                </a:solidFill>
              </a:rPr>
              <a:t>, pertenece al grupo del verbo </a:t>
            </a:r>
            <a:r>
              <a:rPr lang="es-AR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DEBER</a:t>
            </a:r>
            <a:r>
              <a:rPr lang="es-AR" sz="1400" dirty="0">
                <a:solidFill>
                  <a:srgbClr val="FF0000"/>
                </a:solidFill>
              </a:rPr>
              <a:t> porque indican distintos grados de obligación</a:t>
            </a:r>
            <a:r>
              <a:rPr lang="es-AR" sz="1400" dirty="0">
                <a:solidFill>
                  <a:srgbClr val="FF0000"/>
                </a:solidFill>
                <a:highlight>
                  <a:srgbClr val="00FF00"/>
                </a:highlight>
              </a:rPr>
              <a:t>: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Must</a:t>
            </a:r>
            <a:r>
              <a:rPr lang="es-AR" sz="1400" dirty="0">
                <a:solidFill>
                  <a:srgbClr val="FF0000"/>
                </a:solidFill>
                <a:highlight>
                  <a:srgbClr val="00FF00"/>
                </a:highlight>
              </a:rPr>
              <a:t> deber,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mustn´t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 </a:t>
            </a:r>
            <a:r>
              <a:rPr lang="es-AR" sz="1400" dirty="0">
                <a:solidFill>
                  <a:srgbClr val="FF0000"/>
                </a:solidFill>
                <a:highlight>
                  <a:srgbClr val="00FF00"/>
                </a:highlight>
              </a:rPr>
              <a:t>(obligación negativa)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should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 y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ought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to</a:t>
            </a:r>
            <a:r>
              <a:rPr lang="es-AR" sz="1400" dirty="0">
                <a:solidFill>
                  <a:srgbClr val="FF0000"/>
                </a:solidFill>
                <a:highlight>
                  <a:srgbClr val="00FF00"/>
                </a:highlight>
              </a:rPr>
              <a:t>: debería ( a veces deber) 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have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 </a:t>
            </a:r>
            <a:r>
              <a:rPr lang="es-A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to</a:t>
            </a:r>
            <a:r>
              <a:rPr lang="es-A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 </a:t>
            </a:r>
            <a:r>
              <a:rPr lang="es-AR" sz="1400" dirty="0">
                <a:solidFill>
                  <a:srgbClr val="FF0000"/>
                </a:solidFill>
                <a:highlight>
                  <a:srgbClr val="00FF00"/>
                </a:highlight>
              </a:rPr>
              <a:t>deber o tener que (se puede usar en todos los tiempos verbales para indicar obligación)</a:t>
            </a:r>
            <a:endParaRPr lang="es-A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1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7B2B8BF-85DD-443A-B1A2-4D6EC896D03D}"/>
              </a:ext>
            </a:extLst>
          </p:cNvPr>
          <p:cNvSpPr/>
          <p:nvPr/>
        </p:nvSpPr>
        <p:spPr>
          <a:xfrm>
            <a:off x="9715113" y="1025610"/>
            <a:ext cx="663611" cy="27679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AR">
              <a:solidFill>
                <a:prstClr val="white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D83DFB-540D-4437-9557-CA64F96D4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79" y="478906"/>
            <a:ext cx="6963469" cy="610365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564141" y="4153372"/>
            <a:ext cx="6301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Lef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MX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Auxiliares modales en presente</a:t>
            </a:r>
            <a:endParaRPr lang="es-A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314688" y="390144"/>
            <a:ext cx="12070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PÁGINA 21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83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2245" y="611886"/>
            <a:ext cx="8249055" cy="5893115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A substance </a:t>
            </a:r>
            <a:r>
              <a:rPr lang="en-US" sz="2600" b="1" dirty="0"/>
              <a:t>can change</a:t>
            </a:r>
            <a:r>
              <a:rPr lang="en-US" sz="2600" dirty="0"/>
              <a:t> from one state into another. 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 substance </a:t>
            </a:r>
            <a:r>
              <a:rPr lang="en-US" sz="2600" b="1" dirty="0"/>
              <a:t>is able to change</a:t>
            </a:r>
            <a:r>
              <a:rPr lang="en-US" sz="2600" dirty="0"/>
              <a:t> from one state into another.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This substance </a:t>
            </a:r>
            <a:r>
              <a:rPr lang="en-US" sz="2600" b="1" dirty="0"/>
              <a:t>was able to change</a:t>
            </a:r>
            <a:r>
              <a:rPr lang="en-US" sz="2600" dirty="0"/>
              <a:t> from one state into another. </a:t>
            </a:r>
            <a:r>
              <a:rPr lang="en-US" sz="2600" dirty="0">
                <a:solidFill>
                  <a:srgbClr val="FF0000"/>
                </a:solidFill>
              </a:rPr>
              <a:t>…</a:t>
            </a:r>
            <a:endParaRPr lang="es-AR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This substance </a:t>
            </a:r>
            <a:r>
              <a:rPr lang="en-US" sz="2600" b="1" dirty="0"/>
              <a:t>has been able to change</a:t>
            </a:r>
            <a:r>
              <a:rPr lang="en-US" sz="2600" dirty="0"/>
              <a:t> from one state into another.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es-AR" sz="2600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CC5025-0E74-476F-AA62-858E45DD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2" y="3220167"/>
            <a:ext cx="2870732" cy="328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18"/>
    </mc:Choice>
    <mc:Fallback xmlns="">
      <p:transition spd="slow" advTm="676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3631" y="716693"/>
            <a:ext cx="8840250" cy="558240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es-MX" b="1" dirty="0">
              <a:solidFill>
                <a:srgbClr val="0000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5400" b="1" dirty="0">
                <a:solidFill>
                  <a:srgbClr val="000099"/>
                </a:solidFill>
              </a:rPr>
              <a:t>TIEMPOS VERBALES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5400" b="1" dirty="0">
                <a:solidFill>
                  <a:srgbClr val="000099"/>
                </a:solidFill>
              </a:rPr>
              <a:t>AUXILIARES MODALES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5400" b="1" dirty="0">
              <a:solidFill>
                <a:srgbClr val="0000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5400" b="1" dirty="0">
              <a:solidFill>
                <a:srgbClr val="000099"/>
              </a:solidFill>
            </a:endParaRPr>
          </a:p>
          <a:p>
            <a:r>
              <a:rPr lang="es-MX" b="1" dirty="0">
                <a:solidFill>
                  <a:srgbClr val="000099"/>
                </a:solidFill>
              </a:rPr>
              <a:t>Páginas 19, 20</a:t>
            </a:r>
          </a:p>
        </p:txBody>
      </p:sp>
    </p:spTree>
    <p:extLst>
      <p:ext uri="{BB962C8B-B14F-4D97-AF65-F5344CB8AC3E}">
        <p14:creationId xmlns:p14="http://schemas.microsoft.com/office/powerpoint/2010/main" val="955031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0701" y="166255"/>
            <a:ext cx="11532754" cy="657744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000" dirty="0">
                <a:solidFill>
                  <a:schemeClr val="tx1"/>
                </a:solidFill>
              </a:rPr>
              <a:t>Metals which cool rapidly </a:t>
            </a:r>
            <a:r>
              <a:rPr lang="en-US" sz="2000" b="1" dirty="0">
                <a:solidFill>
                  <a:schemeClr val="tx1"/>
                </a:solidFill>
              </a:rPr>
              <a:t>may fracture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b="1" dirty="0">
                <a:solidFill>
                  <a:schemeClr val="tx1"/>
                </a:solidFill>
              </a:rPr>
              <a:t>could fracture/might fracture.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000" dirty="0">
                <a:solidFill>
                  <a:schemeClr val="tx1"/>
                </a:solidFill>
              </a:rPr>
              <a:t>An expert </a:t>
            </a:r>
            <a:r>
              <a:rPr lang="en-US" sz="2000" b="1" dirty="0">
                <a:solidFill>
                  <a:schemeClr val="tx1"/>
                </a:solidFill>
              </a:rPr>
              <a:t>should perform</a:t>
            </a:r>
            <a:r>
              <a:rPr lang="en-US" sz="2000" dirty="0">
                <a:solidFill>
                  <a:schemeClr val="tx1"/>
                </a:solidFill>
              </a:rPr>
              <a:t> /</a:t>
            </a:r>
            <a:r>
              <a:rPr lang="en-US" sz="2000" b="1" dirty="0">
                <a:solidFill>
                  <a:schemeClr val="tx1"/>
                </a:solidFill>
              </a:rPr>
              <a:t> must perform</a:t>
            </a:r>
            <a:r>
              <a:rPr lang="en-US" sz="2000" dirty="0">
                <a:solidFill>
                  <a:schemeClr val="tx1"/>
                </a:solidFill>
              </a:rPr>
              <a:t> /</a:t>
            </a:r>
            <a:r>
              <a:rPr lang="en-US" sz="2000" b="1" dirty="0">
                <a:solidFill>
                  <a:schemeClr val="tx1"/>
                </a:solidFill>
              </a:rPr>
              <a:t> can perform</a:t>
            </a:r>
            <a:r>
              <a:rPr lang="en-US" sz="2000" dirty="0">
                <a:solidFill>
                  <a:schemeClr val="tx1"/>
                </a:solidFill>
              </a:rPr>
              <a:t> /</a:t>
            </a:r>
            <a:r>
              <a:rPr lang="en-US" sz="2000" b="1" dirty="0">
                <a:solidFill>
                  <a:schemeClr val="tx1"/>
                </a:solidFill>
              </a:rPr>
              <a:t> ought to perform</a:t>
            </a:r>
            <a:r>
              <a:rPr lang="en-US" sz="2000" dirty="0">
                <a:solidFill>
                  <a:schemeClr val="tx1"/>
                </a:solidFill>
              </a:rPr>
              <a:t> the operation.</a:t>
            </a:r>
            <a:endParaRPr lang="es-AR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000" dirty="0">
                <a:solidFill>
                  <a:schemeClr val="tx1"/>
                </a:solidFill>
              </a:rPr>
              <a:t>The study of the surface </a:t>
            </a:r>
            <a:r>
              <a:rPr lang="en-US" sz="2000" b="1" dirty="0">
                <a:solidFill>
                  <a:schemeClr val="tx1"/>
                </a:solidFill>
              </a:rPr>
              <a:t>could not determine</a:t>
            </a:r>
            <a:r>
              <a:rPr lang="en-US" sz="2000" dirty="0">
                <a:solidFill>
                  <a:schemeClr val="tx1"/>
                </a:solidFill>
              </a:rPr>
              <a:t> oil presence. Consequently, we </a:t>
            </a:r>
            <a:r>
              <a:rPr lang="en-US" sz="2000" b="1" dirty="0">
                <a:solidFill>
                  <a:schemeClr val="tx1"/>
                </a:solidFill>
              </a:rPr>
              <a:t>had to carry out</a:t>
            </a:r>
            <a:r>
              <a:rPr lang="en-US" sz="2000" dirty="0">
                <a:solidFill>
                  <a:schemeClr val="tx1"/>
                </a:solidFill>
              </a:rPr>
              <a:t> a geological survey of the underground rock structure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8. These bearings are popular because they </a:t>
            </a:r>
            <a:r>
              <a:rPr lang="en-GB" sz="2000" b="1" dirty="0">
                <a:solidFill>
                  <a:schemeClr val="tx1"/>
                </a:solidFill>
              </a:rPr>
              <a:t>can take</a:t>
            </a:r>
            <a:r>
              <a:rPr lang="en-GB" sz="2000" dirty="0">
                <a:solidFill>
                  <a:schemeClr val="tx1"/>
                </a:solidFill>
              </a:rPr>
              <a:t> very heavy loads and are self-aligning. 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62874" y="3513177"/>
            <a:ext cx="11008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El </a:t>
            </a:r>
            <a:r>
              <a:rPr lang="en-US" dirty="0" err="1">
                <a:solidFill>
                  <a:srgbClr val="002060"/>
                </a:solidFill>
              </a:rPr>
              <a:t>estudio</a:t>
            </a:r>
            <a:r>
              <a:rPr lang="en-US" dirty="0">
                <a:solidFill>
                  <a:srgbClr val="002060"/>
                </a:solidFill>
              </a:rPr>
              <a:t> de la </a:t>
            </a:r>
            <a:r>
              <a:rPr lang="en-US" dirty="0" err="1">
                <a:solidFill>
                  <a:srgbClr val="002060"/>
                </a:solidFill>
              </a:rPr>
              <a:t>superficie</a:t>
            </a:r>
            <a:r>
              <a:rPr lang="en-US" dirty="0">
                <a:solidFill>
                  <a:srgbClr val="002060"/>
                </a:solidFill>
              </a:rPr>
              <a:t> no </a:t>
            </a:r>
            <a:r>
              <a:rPr lang="en-US" dirty="0" err="1">
                <a:solidFill>
                  <a:srgbClr val="002060"/>
                </a:solidFill>
              </a:rPr>
              <a:t>pudo</a:t>
            </a:r>
            <a:r>
              <a:rPr lang="en-US" dirty="0">
                <a:solidFill>
                  <a:srgbClr val="002060"/>
                </a:solidFill>
              </a:rPr>
              <a:t> determiner </a:t>
            </a:r>
            <a:r>
              <a:rPr lang="en-US" dirty="0" err="1">
                <a:solidFill>
                  <a:srgbClr val="002060"/>
                </a:solidFill>
              </a:rPr>
              <a:t>presencia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petróleo</a:t>
            </a:r>
            <a:r>
              <a:rPr lang="en-US" dirty="0">
                <a:solidFill>
                  <a:srgbClr val="002060"/>
                </a:solidFill>
              </a:rPr>
              <a:t>. Como </a:t>
            </a:r>
            <a:r>
              <a:rPr lang="en-US" dirty="0" err="1">
                <a:solidFill>
                  <a:srgbClr val="002060"/>
                </a:solidFill>
              </a:rPr>
              <a:t>consecuencia</a:t>
            </a:r>
            <a:r>
              <a:rPr lang="en-US" dirty="0">
                <a:solidFill>
                  <a:srgbClr val="002060"/>
                </a:solidFill>
              </a:rPr>
              <a:t>/ </a:t>
            </a:r>
            <a:r>
              <a:rPr lang="en-US" dirty="0" err="1">
                <a:solidFill>
                  <a:srgbClr val="002060"/>
                </a:solidFill>
              </a:rPr>
              <a:t>cosecuentemente</a:t>
            </a:r>
            <a:r>
              <a:rPr lang="en-US" dirty="0">
                <a:solidFill>
                  <a:srgbClr val="002060"/>
                </a:solidFill>
              </a:rPr>
              <a:t>,  </a:t>
            </a:r>
            <a:r>
              <a:rPr lang="en-US" dirty="0" err="1">
                <a:solidFill>
                  <a:srgbClr val="002060"/>
                </a:solidFill>
              </a:rPr>
              <a:t>tuvimos</a:t>
            </a:r>
            <a:r>
              <a:rPr lang="en-US" dirty="0">
                <a:solidFill>
                  <a:srgbClr val="002060"/>
                </a:solidFill>
              </a:rPr>
              <a:t> que </a:t>
            </a:r>
            <a:r>
              <a:rPr lang="en-US" dirty="0" err="1">
                <a:solidFill>
                  <a:srgbClr val="002060"/>
                </a:solidFill>
              </a:rPr>
              <a:t>llevar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cabo</a:t>
            </a:r>
            <a:r>
              <a:rPr lang="en-US" dirty="0">
                <a:solidFill>
                  <a:srgbClr val="002060"/>
                </a:solidFill>
              </a:rPr>
              <a:t> un </a:t>
            </a:r>
            <a:r>
              <a:rPr lang="en-US" dirty="0" err="1">
                <a:solidFill>
                  <a:srgbClr val="002060"/>
                </a:solidFill>
              </a:rPr>
              <a:t>relevamiento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geológico</a:t>
            </a:r>
            <a:r>
              <a:rPr lang="en-US" dirty="0">
                <a:solidFill>
                  <a:srgbClr val="002060"/>
                </a:solidFill>
              </a:rPr>
              <a:t> de la </a:t>
            </a:r>
            <a:r>
              <a:rPr lang="en-US" dirty="0" err="1">
                <a:solidFill>
                  <a:srgbClr val="002060"/>
                </a:solidFill>
              </a:rPr>
              <a:t>estructura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rocosa</a:t>
            </a:r>
            <a:r>
              <a:rPr lang="en-US" dirty="0">
                <a:solidFill>
                  <a:srgbClr val="002060"/>
                </a:solidFill>
              </a:rPr>
              <a:t> del </a:t>
            </a:r>
            <a:r>
              <a:rPr lang="en-US" dirty="0" err="1">
                <a:solidFill>
                  <a:srgbClr val="002060"/>
                </a:solidFill>
              </a:rPr>
              <a:t>subsuelo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58612" y="4436507"/>
            <a:ext cx="8980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Estos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rulemanes</a:t>
            </a:r>
            <a:r>
              <a:rPr lang="en-GB" dirty="0">
                <a:solidFill>
                  <a:srgbClr val="002060"/>
                </a:solidFill>
              </a:rPr>
              <a:t> son </a:t>
            </a:r>
            <a:r>
              <a:rPr lang="en-GB" dirty="0" err="1">
                <a:solidFill>
                  <a:srgbClr val="002060"/>
                </a:solidFill>
              </a:rPr>
              <a:t>populares</a:t>
            </a:r>
            <a:r>
              <a:rPr lang="en-GB" dirty="0">
                <a:solidFill>
                  <a:srgbClr val="002060"/>
                </a:solidFill>
              </a:rPr>
              <a:t> /</a:t>
            </a:r>
            <a:r>
              <a:rPr lang="en-GB" dirty="0" err="1">
                <a:solidFill>
                  <a:srgbClr val="002060"/>
                </a:solidFill>
              </a:rPr>
              <a:t>conocidos</a:t>
            </a:r>
            <a:r>
              <a:rPr lang="en-GB" dirty="0">
                <a:solidFill>
                  <a:srgbClr val="002060"/>
                </a:solidFill>
              </a:rPr>
              <a:t>/</a:t>
            </a:r>
            <a:r>
              <a:rPr lang="en-GB" dirty="0" err="1">
                <a:solidFill>
                  <a:srgbClr val="002060"/>
                </a:solidFill>
              </a:rPr>
              <a:t>preferidos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porque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puede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llevar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cargas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muy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pesadas</a:t>
            </a:r>
            <a:r>
              <a:rPr lang="en-GB" dirty="0">
                <a:solidFill>
                  <a:srgbClr val="002060"/>
                </a:solidFill>
              </a:rPr>
              <a:t> y son </a:t>
            </a:r>
            <a:r>
              <a:rPr lang="en-GB" dirty="0" err="1">
                <a:solidFill>
                  <a:srgbClr val="002060"/>
                </a:solidFill>
              </a:rPr>
              <a:t>autoalineantes</a:t>
            </a:r>
            <a:r>
              <a:rPr lang="en-GB" dirty="0">
                <a:solidFill>
                  <a:srgbClr val="002060"/>
                </a:solidFill>
              </a:rPr>
              <a:t>.</a:t>
            </a:r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16"/>
    </mc:Choice>
    <mc:Fallback xmlns="">
      <p:transition spd="slow" advTm="162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7" y="354463"/>
            <a:ext cx="818872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CD1AD2-26A7-4AF4-A0D9-F337BF9A1A5F}"/>
              </a:ext>
            </a:extLst>
          </p:cNvPr>
          <p:cNvSpPr txBox="1"/>
          <p:nvPr/>
        </p:nvSpPr>
        <p:spPr>
          <a:xfrm>
            <a:off x="2240692" y="6427873"/>
            <a:ext cx="771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dirty="0">
                <a:solidFill>
                  <a:srgbClr val="FF0000"/>
                </a:solidFill>
              </a:rPr>
              <a:t>Debe resolver este problema usted mismo. No puede llamar al soporte técnico</a:t>
            </a:r>
          </a:p>
        </p:txBody>
      </p:sp>
    </p:spTree>
    <p:extLst>
      <p:ext uri="{BB962C8B-B14F-4D97-AF65-F5344CB8AC3E}">
        <p14:creationId xmlns:p14="http://schemas.microsoft.com/office/powerpoint/2010/main" val="22425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2193" descr="Imag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32" y="428604"/>
            <a:ext cx="45720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A0983CF-7E3F-4D00-B275-A1D261625EEB}"/>
              </a:ext>
            </a:extLst>
          </p:cNvPr>
          <p:cNvSpPr txBox="1"/>
          <p:nvPr/>
        </p:nvSpPr>
        <p:spPr>
          <a:xfrm>
            <a:off x="8785654" y="580768"/>
            <a:ext cx="2681416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prstClr val="black"/>
                </a:solidFill>
              </a:rPr>
              <a:t>Aquí MUST no indica obligación, sino SUPOSICIÓN, aunque igual lo traducimos con el verbo </a:t>
            </a:r>
            <a:r>
              <a:rPr lang="es-A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deber</a:t>
            </a:r>
            <a:r>
              <a:rPr lang="es-AR" dirty="0">
                <a:solidFill>
                  <a:prstClr val="black"/>
                </a:solidFill>
              </a:rPr>
              <a:t>: </a:t>
            </a:r>
            <a:r>
              <a:rPr lang="es-AR" u="sng" dirty="0">
                <a:solidFill>
                  <a:prstClr val="black"/>
                </a:solidFill>
              </a:rPr>
              <a:t>Debes ser </a:t>
            </a:r>
            <a:r>
              <a:rPr lang="es-AR" dirty="0">
                <a:solidFill>
                  <a:prstClr val="black"/>
                </a:solidFill>
              </a:rPr>
              <a:t>la raíz cuadrada de …</a:t>
            </a:r>
          </a:p>
        </p:txBody>
      </p:sp>
    </p:spTree>
    <p:extLst>
      <p:ext uri="{BB962C8B-B14F-4D97-AF65-F5344CB8AC3E}">
        <p14:creationId xmlns:p14="http://schemas.microsoft.com/office/powerpoint/2010/main" val="26478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39800" y="654908"/>
            <a:ext cx="10426699" cy="5471255"/>
          </a:xfrm>
          <a:ln w="571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609600" indent="-609600">
              <a:buFont typeface="+mj-lt"/>
              <a:buAutoNum type="arabicPeriod" startAt="9"/>
            </a:pPr>
            <a:r>
              <a:rPr lang="en-US" sz="3600" b="1" dirty="0"/>
              <a:t>Such a system offer</a:t>
            </a:r>
            <a:r>
              <a:rPr lang="en-US" sz="3600" b="1" dirty="0">
                <a:highlight>
                  <a:srgbClr val="00FF00"/>
                </a:highlight>
              </a:rPr>
              <a:t>s </a:t>
            </a:r>
            <a:r>
              <a:rPr lang="en-US" sz="3600" b="1" dirty="0"/>
              <a:t>many potential advantages.</a:t>
            </a:r>
          </a:p>
          <a:p>
            <a:pPr marL="609600" indent="-609600">
              <a:buFont typeface="+mj-lt"/>
              <a:buAutoNum type="arabicPeriod" startAt="9"/>
            </a:pPr>
            <a:r>
              <a:rPr lang="en-US" sz="3600" b="1" dirty="0"/>
              <a:t>                       offer</a:t>
            </a:r>
            <a:r>
              <a:rPr lang="en-US" sz="3600" b="1" dirty="0">
                <a:highlight>
                  <a:srgbClr val="FF00FF"/>
                </a:highlight>
              </a:rPr>
              <a:t>ed</a:t>
            </a:r>
          </a:p>
          <a:p>
            <a:pPr marL="609600" indent="-609600">
              <a:buFont typeface="+mj-lt"/>
              <a:buAutoNum type="arabicPeriod" startAt="9"/>
            </a:pPr>
            <a:r>
              <a:rPr lang="en-US" sz="3600" b="1" dirty="0"/>
              <a:t>                       </a:t>
            </a:r>
            <a:r>
              <a:rPr lang="en-US" sz="3600" b="1" dirty="0">
                <a:highlight>
                  <a:srgbClr val="C0C0C0"/>
                </a:highlight>
              </a:rPr>
              <a:t>is</a:t>
            </a:r>
            <a:r>
              <a:rPr lang="en-US" sz="3600" b="1" dirty="0"/>
              <a:t> offer</a:t>
            </a:r>
            <a:r>
              <a:rPr lang="en-US" sz="3600" b="1" dirty="0">
                <a:highlight>
                  <a:srgbClr val="C0C0C0"/>
                </a:highlight>
              </a:rPr>
              <a:t>ing</a:t>
            </a:r>
          </a:p>
          <a:p>
            <a:pPr marL="609600" indent="-609600">
              <a:buFont typeface="+mj-lt"/>
              <a:buAutoNum type="arabicPeriod" startAt="9"/>
            </a:pPr>
            <a:r>
              <a:rPr lang="en-US" sz="3600" b="1" dirty="0"/>
              <a:t>                       </a:t>
            </a:r>
            <a:r>
              <a:rPr lang="en-US" sz="3600" b="1" dirty="0">
                <a:highlight>
                  <a:srgbClr val="C0C0C0"/>
                </a:highlight>
              </a:rPr>
              <a:t>was</a:t>
            </a:r>
            <a:r>
              <a:rPr lang="en-US" sz="3600" b="1" dirty="0"/>
              <a:t> offer</a:t>
            </a:r>
            <a:r>
              <a:rPr lang="en-US" sz="3600" b="1" dirty="0">
                <a:highlight>
                  <a:srgbClr val="C0C0C0"/>
                </a:highlight>
              </a:rPr>
              <a:t>ing</a:t>
            </a:r>
          </a:p>
          <a:p>
            <a:pPr marL="609600" indent="-609600">
              <a:buFont typeface="+mj-lt"/>
              <a:buAutoNum type="arabicPeriod" startAt="9"/>
            </a:pPr>
            <a:r>
              <a:rPr lang="en-US" sz="3600" b="1" dirty="0"/>
              <a:t>                       </a:t>
            </a:r>
            <a:r>
              <a:rPr lang="en-US" sz="3600" b="1" dirty="0">
                <a:highlight>
                  <a:srgbClr val="00FFFF"/>
                </a:highlight>
              </a:rPr>
              <a:t>would</a:t>
            </a:r>
            <a:r>
              <a:rPr lang="en-US" sz="3600" b="1" dirty="0"/>
              <a:t> offer</a:t>
            </a:r>
          </a:p>
          <a:p>
            <a:pPr marL="609600" indent="-609600">
              <a:buFont typeface="+mj-lt"/>
              <a:buAutoNum type="arabicPeriod" startAt="9"/>
            </a:pPr>
            <a:r>
              <a:rPr lang="en-US" sz="3600" b="1" dirty="0"/>
              <a:t>                       </a:t>
            </a:r>
            <a:r>
              <a:rPr lang="en-US" sz="3600" b="1" dirty="0">
                <a:highlight>
                  <a:srgbClr val="FFFF00"/>
                </a:highlight>
              </a:rPr>
              <a:t>should</a:t>
            </a:r>
            <a:r>
              <a:rPr lang="en-US" sz="3600" b="1" dirty="0"/>
              <a:t> offer</a:t>
            </a:r>
          </a:p>
          <a:p>
            <a:pPr marL="609600" indent="-609600">
              <a:buFont typeface="+mj-lt"/>
              <a:buAutoNum type="arabicPeriod" startAt="9"/>
            </a:pPr>
            <a:r>
              <a:rPr lang="en-US" sz="3600" b="1" dirty="0"/>
              <a:t>                       </a:t>
            </a:r>
            <a:r>
              <a:rPr lang="en-US" sz="3600" b="1" dirty="0">
                <a:highlight>
                  <a:srgbClr val="FFFF00"/>
                </a:highlight>
              </a:rPr>
              <a:t>might</a:t>
            </a:r>
            <a:r>
              <a:rPr lang="en-US" sz="3600" b="1" dirty="0"/>
              <a:t> offer</a:t>
            </a:r>
          </a:p>
          <a:p>
            <a:pPr marL="609600" indent="-609600">
              <a:buFont typeface="+mj-lt"/>
              <a:buAutoNum type="arabicPeriod" startAt="9"/>
            </a:pPr>
            <a:r>
              <a:rPr lang="en-US" sz="3600" b="1" dirty="0"/>
              <a:t>                       </a:t>
            </a:r>
            <a:r>
              <a:rPr lang="en-US" sz="3600" b="1" dirty="0">
                <a:highlight>
                  <a:srgbClr val="FFFF00"/>
                </a:highlight>
              </a:rPr>
              <a:t>can´t</a:t>
            </a:r>
            <a:r>
              <a:rPr lang="en-US" sz="3600" b="1" dirty="0"/>
              <a:t> offer</a:t>
            </a:r>
            <a:endParaRPr lang="es-ES" sz="36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3E1D8C6-5E8C-4B1F-8FF4-45AF1ADF22CE}"/>
              </a:ext>
            </a:extLst>
          </p:cNvPr>
          <p:cNvSpPr txBox="1"/>
          <p:nvPr/>
        </p:nvSpPr>
        <p:spPr>
          <a:xfrm>
            <a:off x="8806645" y="3429000"/>
            <a:ext cx="280831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rgbClr val="FF0000"/>
                </a:solidFill>
              </a:rPr>
              <a:t>9. Tal sistema ofrece muchas ventajas potenciales.</a:t>
            </a:r>
          </a:p>
          <a:p>
            <a:r>
              <a:rPr lang="es-AR" sz="1400" dirty="0">
                <a:solidFill>
                  <a:srgbClr val="FF0000"/>
                </a:solidFill>
              </a:rPr>
              <a:t>10. ofrecía/ofreció</a:t>
            </a:r>
          </a:p>
          <a:p>
            <a:r>
              <a:rPr lang="es-AR" sz="1400" dirty="0">
                <a:solidFill>
                  <a:srgbClr val="FF0000"/>
                </a:solidFill>
              </a:rPr>
              <a:t>11. Está ofreciendo</a:t>
            </a:r>
          </a:p>
          <a:p>
            <a:r>
              <a:rPr lang="es-AR" sz="1400" dirty="0">
                <a:solidFill>
                  <a:srgbClr val="FF0000"/>
                </a:solidFill>
              </a:rPr>
              <a:t>12. estaba/estuvo ofreciendo</a:t>
            </a:r>
          </a:p>
          <a:p>
            <a:r>
              <a:rPr lang="es-AR" sz="1400" dirty="0">
                <a:solidFill>
                  <a:srgbClr val="FF0000"/>
                </a:solidFill>
              </a:rPr>
              <a:t>13. Ofrecería</a:t>
            </a:r>
          </a:p>
          <a:p>
            <a:r>
              <a:rPr lang="es-AR" sz="1400" dirty="0">
                <a:solidFill>
                  <a:srgbClr val="FF0000"/>
                </a:solidFill>
              </a:rPr>
              <a:t>14. Debería ofrecer</a:t>
            </a:r>
          </a:p>
          <a:p>
            <a:r>
              <a:rPr lang="es-AR" sz="1400" dirty="0">
                <a:solidFill>
                  <a:srgbClr val="FF0000"/>
                </a:solidFill>
              </a:rPr>
              <a:t>15. Podría ofrecer</a:t>
            </a:r>
          </a:p>
          <a:p>
            <a:r>
              <a:rPr lang="es-AR" sz="1400" dirty="0">
                <a:solidFill>
                  <a:srgbClr val="FF0000"/>
                </a:solidFill>
              </a:rPr>
              <a:t>16. No puede ofrecer</a:t>
            </a:r>
          </a:p>
        </p:txBody>
      </p:sp>
    </p:spTree>
    <p:extLst>
      <p:ext uri="{BB962C8B-B14F-4D97-AF65-F5344CB8AC3E}">
        <p14:creationId xmlns:p14="http://schemas.microsoft.com/office/powerpoint/2010/main" val="30630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92"/>
    </mc:Choice>
    <mc:Fallback xmlns="">
      <p:transition spd="slow" advTm="110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206057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AUXILIARES MODALES EN PASADO</a:t>
            </a:r>
            <a:br>
              <a:rPr lang="es-ES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40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908425"/>
            <a:ext cx="6400800" cy="1752600"/>
          </a:xfrm>
        </p:spPr>
        <p:txBody>
          <a:bodyPr/>
          <a:lstStyle/>
          <a:p>
            <a:pPr eaLnBrk="1" hangingPunct="1"/>
            <a:r>
              <a:rPr lang="es-ES" b="1"/>
              <a:t>(Expansión de la frase verbal)</a:t>
            </a:r>
          </a:p>
        </p:txBody>
      </p:sp>
    </p:spTree>
    <p:extLst>
      <p:ext uri="{BB962C8B-B14F-4D97-AF65-F5344CB8AC3E}">
        <p14:creationId xmlns:p14="http://schemas.microsoft.com/office/powerpoint/2010/main" val="9843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36"/>
    </mc:Choice>
    <mc:Fallback xmlns="">
      <p:transition spd="slow" advTm="4883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42139" y="1194955"/>
            <a:ext cx="6256427" cy="438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986" y="629815"/>
            <a:ext cx="4951600" cy="535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79F4D9-9C72-4E42-B354-FF14EDF81A34}"/>
              </a:ext>
            </a:extLst>
          </p:cNvPr>
          <p:cNvSpPr txBox="1"/>
          <p:nvPr/>
        </p:nvSpPr>
        <p:spPr>
          <a:xfrm>
            <a:off x="1991544" y="59805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Debería haber venido a verme antes.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8FAE0C-EA5D-482D-8328-4EDC4A13DE44}"/>
              </a:ext>
            </a:extLst>
          </p:cNvPr>
          <p:cNvSpPr txBox="1"/>
          <p:nvPr/>
        </p:nvSpPr>
        <p:spPr>
          <a:xfrm>
            <a:off x="6845019" y="6114698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Debería haber leído esos acuerdos/convenios  de licencias de software más detenidamente.</a:t>
            </a:r>
          </a:p>
        </p:txBody>
      </p:sp>
      <p:pic>
        <p:nvPicPr>
          <p:cNvPr id="1026" name="Picture 2" descr="Resultado de imagen de risa">
            <a:extLst>
              <a:ext uri="{FF2B5EF4-FFF2-40B4-BE49-F238E27FC236}">
                <a16:creationId xmlns:a16="http://schemas.microsoft.com/office/drawing/2014/main" id="{E9C6FEBE-6E7A-44B2-A501-AA9E8F5F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55" y="-576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2454813" y="166910"/>
            <a:ext cx="8911687" cy="1280890"/>
          </a:xfrm>
        </p:spPr>
        <p:txBody>
          <a:bodyPr/>
          <a:lstStyle/>
          <a:p>
            <a:pPr eaLnBrk="1" hangingPunct="1"/>
            <a:r>
              <a:rPr lang="es-AR" dirty="0" err="1"/>
              <a:t>Before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exam</a:t>
            </a:r>
            <a:r>
              <a:rPr lang="es-AR" dirty="0"/>
              <a:t>… 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924050" y="1035955"/>
            <a:ext cx="8229600" cy="5450570"/>
          </a:xfrm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s-AR" sz="9600" dirty="0"/>
              <a:t> </a:t>
            </a:r>
            <a:r>
              <a:rPr lang="es-AR" sz="9600" dirty="0" err="1"/>
              <a:t>this</a:t>
            </a:r>
            <a:r>
              <a:rPr lang="es-AR" sz="9600" dirty="0"/>
              <a:t> </a:t>
            </a:r>
            <a:r>
              <a:rPr lang="es-AR" sz="9600" dirty="0" err="1"/>
              <a:t>exam</a:t>
            </a:r>
            <a:r>
              <a:rPr lang="es-AR" sz="9600" dirty="0"/>
              <a:t>. </a:t>
            </a:r>
            <a:r>
              <a:rPr lang="es-AR" sz="9600" dirty="0">
                <a:solidFill>
                  <a:srgbClr val="FF0000"/>
                </a:solidFill>
              </a:rPr>
              <a:t> </a:t>
            </a:r>
            <a:endParaRPr lang="es-AR" sz="9600" dirty="0"/>
          </a:p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could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s-AR" sz="9600" dirty="0"/>
              <a:t> </a:t>
            </a:r>
            <a:r>
              <a:rPr lang="es-AR" sz="9600" dirty="0" err="1"/>
              <a:t>this</a:t>
            </a:r>
            <a:r>
              <a:rPr lang="es-AR" sz="9600" dirty="0"/>
              <a:t> </a:t>
            </a:r>
            <a:r>
              <a:rPr lang="es-AR" sz="9600" dirty="0" err="1"/>
              <a:t>exam</a:t>
            </a:r>
            <a:r>
              <a:rPr lang="es-AR" sz="9600" dirty="0"/>
              <a:t>… </a:t>
            </a:r>
          </a:p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may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s-AR" sz="9600" dirty="0"/>
              <a:t>…</a:t>
            </a:r>
          </a:p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might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s-AR" sz="9600" dirty="0"/>
              <a:t>… </a:t>
            </a:r>
          </a:p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will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be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able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s-AR" sz="9600" dirty="0"/>
              <a:t>… </a:t>
            </a:r>
          </a:p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would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be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able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s-AR" sz="9600" dirty="0"/>
              <a:t>…</a:t>
            </a:r>
          </a:p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must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s-AR" sz="9600" dirty="0"/>
              <a:t> </a:t>
            </a:r>
            <a:r>
              <a:rPr lang="es-AR" sz="9600" dirty="0" err="1"/>
              <a:t>the</a:t>
            </a:r>
            <a:r>
              <a:rPr lang="es-AR" sz="9600" dirty="0"/>
              <a:t> </a:t>
            </a:r>
            <a:r>
              <a:rPr lang="es-AR" sz="9600" dirty="0" err="1"/>
              <a:t>exam</a:t>
            </a:r>
            <a:r>
              <a:rPr lang="es-AR" sz="9600" dirty="0"/>
              <a:t>. </a:t>
            </a:r>
          </a:p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should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s-AR" sz="9600" dirty="0"/>
              <a:t> </a:t>
            </a:r>
            <a:r>
              <a:rPr lang="es-AR" sz="9600" dirty="0" err="1"/>
              <a:t>the</a:t>
            </a:r>
            <a:r>
              <a:rPr lang="es-AR" sz="9600" dirty="0"/>
              <a:t> </a:t>
            </a:r>
            <a:r>
              <a:rPr lang="es-AR" sz="9600" dirty="0" err="1"/>
              <a:t>exam</a:t>
            </a:r>
            <a:r>
              <a:rPr lang="es-AR" sz="9600" dirty="0"/>
              <a:t>. </a:t>
            </a:r>
          </a:p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have</a:t>
            </a:r>
            <a:r>
              <a:rPr lang="es-AR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es-AR" sz="9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s-AR" sz="9600" dirty="0"/>
              <a:t> </a:t>
            </a:r>
            <a:r>
              <a:rPr lang="es-AR" sz="9600" dirty="0" err="1"/>
              <a:t>this</a:t>
            </a:r>
            <a:r>
              <a:rPr lang="es-AR" sz="9600" dirty="0"/>
              <a:t> </a:t>
            </a:r>
            <a:r>
              <a:rPr lang="es-AR" sz="9600" dirty="0" err="1"/>
              <a:t>exam</a:t>
            </a:r>
            <a:r>
              <a:rPr lang="es-AR" sz="9600" dirty="0"/>
              <a:t>. </a:t>
            </a:r>
          </a:p>
          <a:p>
            <a:pPr>
              <a:lnSpc>
                <a:spcPts val="4600"/>
              </a:lnSpc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74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88"/>
    </mc:Choice>
    <mc:Fallback xmlns="">
      <p:transition spd="slow" advTm="13018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2650075" y="138335"/>
            <a:ext cx="8911687" cy="718915"/>
          </a:xfrm>
        </p:spPr>
        <p:txBody>
          <a:bodyPr/>
          <a:lstStyle/>
          <a:p>
            <a:pPr eaLnBrk="1" hangingPunct="1"/>
            <a:r>
              <a:rPr lang="es-AR" dirty="0"/>
              <a:t>After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exam</a:t>
            </a:r>
            <a:r>
              <a:rPr lang="es-AR" dirty="0"/>
              <a:t>…</a:t>
            </a:r>
            <a:r>
              <a:rPr lang="es-AR" sz="1600" dirty="0">
                <a:solidFill>
                  <a:srgbClr val="FF0000"/>
                </a:solidFill>
              </a:rPr>
              <a:t> </a:t>
            </a:r>
            <a:endParaRPr lang="es-AR" dirty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1943100" y="857250"/>
            <a:ext cx="8229600" cy="4900613"/>
          </a:xfrm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ts val="46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could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passed</a:t>
            </a:r>
            <a:r>
              <a:rPr lang="es-AR" sz="9600" dirty="0"/>
              <a:t> </a:t>
            </a:r>
            <a:r>
              <a:rPr lang="es-AR" sz="9600" dirty="0" err="1"/>
              <a:t>this</a:t>
            </a:r>
            <a:r>
              <a:rPr lang="es-AR" sz="9600" dirty="0"/>
              <a:t> </a:t>
            </a:r>
            <a:r>
              <a:rPr lang="es-AR" sz="9600" dirty="0" err="1"/>
              <a:t>exam</a:t>
            </a:r>
            <a:r>
              <a:rPr lang="es-AR" sz="9600" dirty="0"/>
              <a:t>… </a:t>
            </a:r>
          </a:p>
          <a:p>
            <a:pPr marL="514350" indent="-514350">
              <a:lnSpc>
                <a:spcPts val="46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might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passed</a:t>
            </a:r>
            <a:r>
              <a:rPr lang="es-AR" sz="9600" dirty="0"/>
              <a:t> … </a:t>
            </a:r>
          </a:p>
          <a:p>
            <a:pPr marL="514350" indent="-514350">
              <a:lnSpc>
                <a:spcPts val="46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should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passed</a:t>
            </a:r>
            <a:r>
              <a:rPr lang="es-AR" sz="9600" dirty="0"/>
              <a:t>…</a:t>
            </a:r>
          </a:p>
          <a:p>
            <a:pPr marL="514350" indent="-514350">
              <a:lnSpc>
                <a:spcPts val="46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ought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passed</a:t>
            </a:r>
            <a:r>
              <a:rPr lang="es-AR" sz="9600" dirty="0"/>
              <a:t>… </a:t>
            </a:r>
          </a:p>
          <a:p>
            <a:pPr marL="514350" indent="-514350">
              <a:lnSpc>
                <a:spcPts val="46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must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passed</a:t>
            </a:r>
            <a:r>
              <a:rPr lang="es-AR" sz="9600" dirty="0"/>
              <a:t>…(</a:t>
            </a:r>
            <a:r>
              <a:rPr lang="es-AR" sz="9600" dirty="0" err="1"/>
              <a:t>assumption</a:t>
            </a:r>
            <a:r>
              <a:rPr lang="es-AR" sz="9600" dirty="0"/>
              <a:t>)</a:t>
            </a:r>
            <a:r>
              <a:rPr lang="es-AR" sz="9600" dirty="0">
                <a:solidFill>
                  <a:srgbClr val="FF0000"/>
                </a:solidFill>
              </a:rPr>
              <a:t> </a:t>
            </a:r>
            <a:endParaRPr lang="es-AR" sz="9600" dirty="0"/>
          </a:p>
          <a:p>
            <a:pPr marL="514350" indent="-514350">
              <a:lnSpc>
                <a:spcPts val="46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can´t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passed</a:t>
            </a:r>
            <a:r>
              <a:rPr lang="es-AR" sz="9600" dirty="0"/>
              <a:t>…</a:t>
            </a:r>
          </a:p>
          <a:p>
            <a:pPr marL="514350" indent="-514350">
              <a:lnSpc>
                <a:spcPts val="4600"/>
              </a:lnSpc>
              <a:buFont typeface="+mj-lt"/>
              <a:buAutoNum type="arabicPeriod"/>
            </a:pPr>
            <a:r>
              <a:rPr lang="es-AR" sz="9600" dirty="0" err="1"/>
              <a:t>You</a:t>
            </a:r>
            <a:r>
              <a:rPr lang="es-AR" sz="9600" dirty="0"/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would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s-AR" sz="9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sz="9600" b="1" dirty="0" err="1">
                <a:solidFill>
                  <a:schemeClr val="bg2">
                    <a:lumMod val="50000"/>
                  </a:schemeClr>
                </a:solidFill>
              </a:rPr>
              <a:t>passed</a:t>
            </a:r>
            <a:r>
              <a:rPr lang="es-AR" sz="9600" dirty="0"/>
              <a:t> </a:t>
            </a:r>
            <a:r>
              <a:rPr lang="es-AR" sz="9600" dirty="0" err="1"/>
              <a:t>if</a:t>
            </a:r>
            <a:r>
              <a:rPr lang="es-AR" sz="9600" dirty="0"/>
              <a:t> … </a:t>
            </a:r>
          </a:p>
          <a:p>
            <a:pPr>
              <a:lnSpc>
                <a:spcPts val="4600"/>
              </a:lnSpc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608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21"/>
    </mc:Choice>
    <mc:Fallback xmlns="">
      <p:transition spd="slow" advTm="19082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165" y="0"/>
            <a:ext cx="8911687" cy="1280890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Modal + </a:t>
            </a:r>
            <a:r>
              <a:rPr lang="es-ES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</a:t>
            </a:r>
            <a:r>
              <a:rPr lang="es-E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-</a:t>
            </a:r>
            <a:r>
              <a:rPr lang="es-ES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</a:t>
            </a:r>
            <a:r>
              <a:rPr lang="es-E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/3ªcolumna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27279" y="663263"/>
            <a:ext cx="10461424" cy="5246218"/>
          </a:xfrm>
          <a:ln w="57150">
            <a:solidFill>
              <a:srgbClr val="990000"/>
            </a:solidFill>
          </a:ln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s-ES" sz="2600" b="1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s-ES" sz="2600" b="1" dirty="0" err="1"/>
              <a:t>They</a:t>
            </a:r>
            <a:r>
              <a:rPr lang="es-ES" sz="2600" b="1" dirty="0"/>
              <a:t> </a:t>
            </a:r>
            <a:r>
              <a:rPr lang="es-ES" sz="2600" b="1" dirty="0" err="1"/>
              <a:t>cancelled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meeting.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sz="2600" b="1" dirty="0">
                <a:solidFill>
                  <a:srgbClr val="002060"/>
                </a:solidFill>
              </a:rPr>
              <a:t>	Cancelaron la reunión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s-ES" sz="2600" b="1" dirty="0" err="1"/>
              <a:t>They</a:t>
            </a:r>
            <a:r>
              <a:rPr lang="es-ES" sz="2600" b="1" dirty="0"/>
              <a:t> </a:t>
            </a:r>
            <a:r>
              <a:rPr lang="es-ES" sz="2600" b="1" dirty="0" err="1"/>
              <a:t>can´t</a:t>
            </a:r>
            <a:r>
              <a:rPr lang="es-ES" sz="2600" b="1" dirty="0"/>
              <a:t> </a:t>
            </a:r>
            <a:r>
              <a:rPr lang="es-ES" sz="2600" b="1" dirty="0" err="1"/>
              <a:t>have</a:t>
            </a:r>
            <a:r>
              <a:rPr lang="es-ES" sz="2600" b="1" dirty="0"/>
              <a:t> </a:t>
            </a:r>
            <a:r>
              <a:rPr lang="es-ES" sz="2600" b="1" dirty="0" err="1"/>
              <a:t>cancelled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meeting. 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s-ES" sz="2600" b="1" dirty="0">
                <a:solidFill>
                  <a:srgbClr val="002060"/>
                </a:solidFill>
              </a:rPr>
              <a:t> No pueden haber cancelado la reunión!  </a:t>
            </a:r>
            <a:r>
              <a:rPr lang="es-ES" sz="2600" dirty="0">
                <a:solidFill>
                  <a:srgbClr val="002060"/>
                </a:solidFill>
              </a:rPr>
              <a:t>(No lo creo! Aunque sea cierto)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s-ES" sz="2600" b="1" dirty="0" err="1"/>
              <a:t>They</a:t>
            </a:r>
            <a:r>
              <a:rPr lang="es-ES" sz="2600" b="1" dirty="0"/>
              <a:t> </a:t>
            </a:r>
            <a:r>
              <a:rPr lang="es-ES" sz="2600" b="1" dirty="0" err="1"/>
              <a:t>could</a:t>
            </a:r>
            <a:r>
              <a:rPr lang="es-ES" sz="2600" b="1" dirty="0"/>
              <a:t> </a:t>
            </a:r>
            <a:r>
              <a:rPr lang="es-ES" sz="2600" b="1" dirty="0" err="1"/>
              <a:t>have</a:t>
            </a:r>
            <a:r>
              <a:rPr lang="es-ES" sz="2600" b="1" dirty="0"/>
              <a:t> </a:t>
            </a:r>
            <a:r>
              <a:rPr lang="es-ES" sz="2600" b="1" dirty="0" err="1"/>
              <a:t>cancelled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meeting.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sz="2600" b="1" dirty="0">
                <a:solidFill>
                  <a:srgbClr val="FF0000"/>
                </a:solidFill>
              </a:rPr>
              <a:t>	</a:t>
            </a:r>
            <a:r>
              <a:rPr lang="es-ES" sz="2600" b="1" dirty="0">
                <a:solidFill>
                  <a:srgbClr val="002060"/>
                </a:solidFill>
              </a:rPr>
              <a:t>Podrían haberla cancelado.</a:t>
            </a:r>
            <a:r>
              <a:rPr lang="es-ES" sz="2600" dirty="0">
                <a:solidFill>
                  <a:srgbClr val="002060"/>
                </a:solidFill>
              </a:rPr>
              <a:t> (Pero no lo hicieron)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sz="2600" dirty="0"/>
              <a:t>4. </a:t>
            </a:r>
            <a:r>
              <a:rPr lang="es-ES" sz="2600" b="1" dirty="0" err="1"/>
              <a:t>They</a:t>
            </a:r>
            <a:r>
              <a:rPr lang="es-ES" sz="2600" b="1" dirty="0"/>
              <a:t> </a:t>
            </a:r>
            <a:r>
              <a:rPr lang="es-ES" sz="2600" b="1" dirty="0" err="1"/>
              <a:t>might</a:t>
            </a:r>
            <a:r>
              <a:rPr lang="es-ES" sz="2600" b="1" dirty="0"/>
              <a:t> </a:t>
            </a:r>
            <a:r>
              <a:rPr lang="es-ES" sz="2600" b="1" dirty="0" err="1"/>
              <a:t>have</a:t>
            </a:r>
            <a:r>
              <a:rPr lang="es-ES" sz="2600" b="1" dirty="0"/>
              <a:t> </a:t>
            </a:r>
            <a:r>
              <a:rPr lang="es-ES" sz="2600" b="1" dirty="0" err="1"/>
              <a:t>cancelled</a:t>
            </a:r>
            <a:r>
              <a:rPr lang="es-ES" sz="2600" b="1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sz="26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" sz="2600" b="1" dirty="0">
                <a:solidFill>
                  <a:srgbClr val="002060"/>
                </a:solidFill>
              </a:rPr>
              <a:t>Podrían haber cancelado…</a:t>
            </a:r>
            <a:r>
              <a:rPr lang="es-ES" sz="2600" dirty="0"/>
              <a:t> (tal vez lo hicieron)</a:t>
            </a:r>
          </a:p>
        </p:txBody>
      </p:sp>
    </p:spTree>
    <p:extLst>
      <p:ext uri="{BB962C8B-B14F-4D97-AF65-F5344CB8AC3E}">
        <p14:creationId xmlns:p14="http://schemas.microsoft.com/office/powerpoint/2010/main" val="1837429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None/>
            </a:pPr>
            <a:r>
              <a:rPr lang="es-ES" sz="2600" b="1" dirty="0"/>
              <a:t>5. </a:t>
            </a:r>
            <a:r>
              <a:rPr lang="es-ES" sz="2600" b="1" dirty="0" err="1"/>
              <a:t>They</a:t>
            </a:r>
            <a:r>
              <a:rPr lang="es-ES" sz="2600" b="1" dirty="0"/>
              <a:t> </a:t>
            </a:r>
            <a:r>
              <a:rPr lang="es-ES" sz="2600" b="1" dirty="0" err="1"/>
              <a:t>must</a:t>
            </a:r>
            <a:r>
              <a:rPr lang="es-ES" sz="2600" b="1" dirty="0"/>
              <a:t> </a:t>
            </a:r>
            <a:r>
              <a:rPr lang="es-ES" sz="2600" b="1" dirty="0" err="1"/>
              <a:t>have</a:t>
            </a:r>
            <a:r>
              <a:rPr lang="es-ES" sz="2600" b="1" dirty="0"/>
              <a:t> </a:t>
            </a:r>
            <a:r>
              <a:rPr lang="es-ES" sz="2600" b="1" dirty="0" err="1"/>
              <a:t>cancelled</a:t>
            </a:r>
            <a:r>
              <a:rPr lang="es-ES" sz="2600" b="1" dirty="0"/>
              <a:t>. 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s-ES" sz="2600" dirty="0"/>
              <a:t>	</a:t>
            </a:r>
            <a:r>
              <a:rPr lang="es-ES" sz="2600" b="1" dirty="0">
                <a:solidFill>
                  <a:srgbClr val="002060"/>
                </a:solidFill>
              </a:rPr>
              <a:t>Deben haber cancelado</a:t>
            </a:r>
            <a:r>
              <a:rPr lang="es-ES" sz="2600" dirty="0"/>
              <a:t> ….(seguramente la cancelaron)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s-ES" sz="2600" dirty="0"/>
              <a:t>6. </a:t>
            </a:r>
            <a:r>
              <a:rPr lang="es-ES" sz="2600" b="1" dirty="0" err="1"/>
              <a:t>They</a:t>
            </a:r>
            <a:r>
              <a:rPr lang="es-ES" sz="2600" b="1" dirty="0"/>
              <a:t> </a:t>
            </a:r>
            <a:r>
              <a:rPr lang="es-ES" sz="2600" b="1" dirty="0" err="1"/>
              <a:t>should</a:t>
            </a:r>
            <a:r>
              <a:rPr lang="es-ES" sz="2600" b="1" dirty="0"/>
              <a:t> </a:t>
            </a:r>
            <a:r>
              <a:rPr lang="es-ES" sz="2600" b="1" dirty="0" err="1"/>
              <a:t>have</a:t>
            </a:r>
            <a:r>
              <a:rPr lang="es-ES" sz="2600" b="1" dirty="0"/>
              <a:t> </a:t>
            </a:r>
            <a:r>
              <a:rPr lang="es-ES" sz="2600" b="1" dirty="0" err="1"/>
              <a:t>cancelled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meeting.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sz="2600" b="1" dirty="0"/>
              <a:t>7. </a:t>
            </a:r>
            <a:r>
              <a:rPr lang="es-ES" sz="2600" b="1" dirty="0" err="1"/>
              <a:t>They</a:t>
            </a:r>
            <a:r>
              <a:rPr lang="es-ES" sz="2600" b="1" dirty="0"/>
              <a:t> </a:t>
            </a:r>
            <a:r>
              <a:rPr lang="es-ES" sz="2600" b="1" dirty="0" err="1"/>
              <a:t>ought</a:t>
            </a:r>
            <a:r>
              <a:rPr lang="es-ES" sz="2600" b="1" dirty="0"/>
              <a:t> </a:t>
            </a:r>
            <a:r>
              <a:rPr lang="es-ES" sz="2600" b="1" dirty="0" err="1"/>
              <a:t>to</a:t>
            </a:r>
            <a:r>
              <a:rPr lang="es-ES" sz="2600" b="1" dirty="0"/>
              <a:t>  </a:t>
            </a:r>
            <a:r>
              <a:rPr lang="es-ES" sz="2600" b="1" dirty="0" err="1"/>
              <a:t>have</a:t>
            </a:r>
            <a:r>
              <a:rPr lang="es-ES" sz="2600" b="1" dirty="0"/>
              <a:t>  </a:t>
            </a:r>
            <a:r>
              <a:rPr lang="es-ES" sz="2600" b="1" dirty="0" err="1"/>
              <a:t>cancelled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meeting.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sz="2600" b="1" dirty="0">
                <a:solidFill>
                  <a:srgbClr val="002060"/>
                </a:solidFill>
              </a:rPr>
              <a:t>	Deberían/tendrían que haber cancelado….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8"/>
            </a:pPr>
            <a:r>
              <a:rPr lang="es-ES" sz="2600" b="1" dirty="0" err="1"/>
              <a:t>They</a:t>
            </a:r>
            <a:r>
              <a:rPr lang="es-ES" sz="2600" b="1" dirty="0"/>
              <a:t>  </a:t>
            </a:r>
            <a:r>
              <a:rPr lang="es-ES" sz="2600" b="1" dirty="0" err="1"/>
              <a:t>would</a:t>
            </a:r>
            <a:r>
              <a:rPr lang="es-ES" sz="2600" b="1" dirty="0"/>
              <a:t> </a:t>
            </a:r>
            <a:r>
              <a:rPr lang="es-ES" sz="2600" b="1" dirty="0" err="1"/>
              <a:t>have</a:t>
            </a:r>
            <a:r>
              <a:rPr lang="es-ES" sz="2600" b="1" dirty="0"/>
              <a:t>  </a:t>
            </a:r>
            <a:r>
              <a:rPr lang="es-ES" sz="2600" b="1" dirty="0" err="1"/>
              <a:t>cancelled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meeting.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sz="2600" b="1" dirty="0">
                <a:solidFill>
                  <a:srgbClr val="002060"/>
                </a:solidFill>
              </a:rPr>
              <a:t>	Habrían cancelado ´la….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45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BFA06C-9DDD-46FB-A082-E788D9E7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746"/>
          <a:stretch/>
        </p:blipFill>
        <p:spPr>
          <a:xfrm>
            <a:off x="876533" y="401095"/>
            <a:ext cx="11089054" cy="53234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BFF1A82-3297-4200-B019-D65496563220}"/>
              </a:ext>
            </a:extLst>
          </p:cNvPr>
          <p:cNvSpPr txBox="1"/>
          <p:nvPr/>
        </p:nvSpPr>
        <p:spPr>
          <a:xfrm>
            <a:off x="10940106" y="5044130"/>
            <a:ext cx="135924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Página 19</a:t>
            </a:r>
          </a:p>
        </p:txBody>
      </p:sp>
    </p:spTree>
    <p:extLst>
      <p:ext uri="{BB962C8B-B14F-4D97-AF65-F5344CB8AC3E}">
        <p14:creationId xmlns:p14="http://schemas.microsoft.com/office/powerpoint/2010/main" val="28283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641"/>
    </mc:Choice>
    <mc:Fallback xmlns="">
      <p:transition spd="slow" advTm="23964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96096" y="1161535"/>
            <a:ext cx="8945793" cy="5293341"/>
          </a:xfrm>
          <a:ln w="57150">
            <a:noFill/>
          </a:ln>
        </p:spPr>
        <p:txBody>
          <a:bodyPr/>
          <a:lstStyle/>
          <a:p>
            <a:pPr marL="609600" indent="-609600">
              <a:buFont typeface="+mj-lt"/>
              <a:buAutoNum type="arabicPeriod"/>
            </a:pPr>
            <a:r>
              <a:rPr lang="en-US" sz="2400" b="1" dirty="0"/>
              <a:t>The industrialized countries experienc</a:t>
            </a:r>
            <a:r>
              <a:rPr lang="en-US" sz="2400" b="1" dirty="0">
                <a:highlight>
                  <a:srgbClr val="FF00FF"/>
                </a:highlight>
              </a:rPr>
              <a:t>ed</a:t>
            </a:r>
            <a:r>
              <a:rPr lang="en-US" sz="2400" b="1" dirty="0"/>
              <a:t> a serious energy shortage.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400" b="1" dirty="0"/>
              <a:t>				         </a:t>
            </a:r>
            <a:r>
              <a:rPr lang="en-US" sz="2400" b="1" dirty="0">
                <a:highlight>
                  <a:srgbClr val="FFFF00"/>
                </a:highlight>
              </a:rPr>
              <a:t>have</a:t>
            </a:r>
            <a:r>
              <a:rPr lang="en-US" sz="2400" b="1" dirty="0"/>
              <a:t> experienc</a:t>
            </a:r>
            <a:r>
              <a:rPr lang="en-US" sz="2400" b="1" dirty="0">
                <a:highlight>
                  <a:srgbClr val="FFFF00"/>
                </a:highlight>
              </a:rPr>
              <a:t>ed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400" b="1" dirty="0"/>
              <a:t>				  </a:t>
            </a:r>
            <a:r>
              <a:rPr lang="en-US" sz="2400" b="1" dirty="0">
                <a:highlight>
                  <a:srgbClr val="00FFFF"/>
                </a:highlight>
              </a:rPr>
              <a:t>will</a:t>
            </a:r>
            <a:r>
              <a:rPr lang="en-US" sz="2400" b="1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have</a:t>
            </a:r>
            <a:r>
              <a:rPr lang="en-US" sz="2400" b="1" dirty="0"/>
              <a:t> experienc</a:t>
            </a:r>
            <a:r>
              <a:rPr lang="en-US" sz="2400" b="1" dirty="0">
                <a:highlight>
                  <a:srgbClr val="FFFF00"/>
                </a:highlight>
              </a:rPr>
              <a:t>ed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400" b="1" dirty="0"/>
              <a:t>					</a:t>
            </a:r>
            <a:r>
              <a:rPr lang="en-US" sz="2400" b="1" dirty="0">
                <a:highlight>
                  <a:srgbClr val="FFFF00"/>
                </a:highlight>
              </a:rPr>
              <a:t>had</a:t>
            </a:r>
            <a:r>
              <a:rPr lang="en-US" sz="2400" b="1" dirty="0"/>
              <a:t> experienc</a:t>
            </a:r>
            <a:r>
              <a:rPr lang="en-US" sz="2400" b="1" dirty="0">
                <a:highlight>
                  <a:srgbClr val="FFFF00"/>
                </a:highlight>
              </a:rPr>
              <a:t>ed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400" b="1" dirty="0"/>
              <a:t>			          </a:t>
            </a:r>
            <a:r>
              <a:rPr lang="en-US" sz="2400" b="1" dirty="0">
                <a:highlight>
                  <a:srgbClr val="FFFF00"/>
                </a:highlight>
              </a:rPr>
              <a:t>have</a:t>
            </a:r>
            <a:r>
              <a:rPr lang="en-US" sz="2400" b="1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been</a:t>
            </a:r>
            <a:r>
              <a:rPr lang="en-US" sz="2400" b="1" dirty="0"/>
              <a:t> experienc</a:t>
            </a:r>
            <a:r>
              <a:rPr lang="en-US" sz="2400" b="1" dirty="0">
                <a:highlight>
                  <a:srgbClr val="C0C0C0"/>
                </a:highlight>
              </a:rPr>
              <a:t>ing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400" b="1" dirty="0"/>
              <a:t>			           </a:t>
            </a:r>
            <a:r>
              <a:rPr lang="en-US" sz="2400" b="1" dirty="0">
                <a:highlight>
                  <a:srgbClr val="FFFF00"/>
                </a:highlight>
              </a:rPr>
              <a:t>had been </a:t>
            </a:r>
            <a:r>
              <a:rPr lang="en-US" sz="2400" b="1" dirty="0"/>
              <a:t>experienc</a:t>
            </a:r>
            <a:r>
              <a:rPr lang="en-US" sz="2400" b="1" dirty="0">
                <a:highlight>
                  <a:srgbClr val="C0C0C0"/>
                </a:highlight>
              </a:rPr>
              <a:t>ing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400" b="1" dirty="0"/>
              <a:t>		        </a:t>
            </a:r>
            <a:r>
              <a:rPr lang="en-US" sz="2400" b="1" dirty="0">
                <a:highlight>
                  <a:srgbClr val="00FFFF"/>
                </a:highlight>
              </a:rPr>
              <a:t>would</a:t>
            </a:r>
            <a:r>
              <a:rPr lang="en-US" sz="2400" b="1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have been </a:t>
            </a:r>
            <a:r>
              <a:rPr lang="en-US" sz="2400" b="1" dirty="0"/>
              <a:t>experienc</a:t>
            </a:r>
            <a:r>
              <a:rPr lang="en-US" sz="2400" b="1" dirty="0">
                <a:highlight>
                  <a:srgbClr val="C0C0C0"/>
                </a:highlight>
              </a:rPr>
              <a:t>ing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400" b="1" dirty="0"/>
              <a:t>                                              </a:t>
            </a:r>
            <a:r>
              <a:rPr lang="en-US" sz="2400" b="1" dirty="0">
                <a:highlight>
                  <a:srgbClr val="C0C0C0"/>
                </a:highlight>
              </a:rPr>
              <a:t>are  to </a:t>
            </a:r>
            <a:r>
              <a:rPr lang="en-US" sz="2400" b="1" dirty="0"/>
              <a:t>experience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400" b="1" dirty="0">
                <a:highlight>
                  <a:srgbClr val="00FFFF"/>
                </a:highlight>
              </a:rPr>
              <a:t>                     should</a:t>
            </a:r>
            <a:r>
              <a:rPr lang="en-US" sz="2400" b="1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have</a:t>
            </a:r>
            <a:r>
              <a:rPr lang="en-US" sz="2400" b="1" dirty="0"/>
              <a:t> experienc</a:t>
            </a:r>
            <a:r>
              <a:rPr lang="en-US" sz="2400" b="1" dirty="0">
                <a:highlight>
                  <a:srgbClr val="FFFF00"/>
                </a:highlight>
              </a:rPr>
              <a:t>ed</a:t>
            </a:r>
          </a:p>
          <a:p>
            <a:pPr marL="609600" indent="-609600">
              <a:buFont typeface="+mj-lt"/>
              <a:buAutoNum type="arabicPeriod"/>
            </a:pPr>
            <a:endParaRPr lang="en-US" sz="2400" b="1" dirty="0"/>
          </a:p>
          <a:p>
            <a:pPr marL="609600" indent="-609600">
              <a:buFont typeface="+mj-lt"/>
              <a:buAutoNum type="arabicPeriod"/>
            </a:pPr>
            <a:endParaRPr lang="en-US" sz="2400" b="1" dirty="0"/>
          </a:p>
          <a:p>
            <a:pPr marL="609600" indent="-609600"/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847117" y="380010"/>
            <a:ext cx="143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PÁGINA 23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59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66"/>
    </mc:Choice>
    <mc:Fallback xmlns="">
      <p:transition spd="slow" advTm="84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809720" y="285728"/>
            <a:ext cx="8572560" cy="6357982"/>
          </a:xfrm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</a:pPr>
            <a:endParaRPr lang="es-ES" sz="2800" b="1" dirty="0"/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s-ES" sz="2800" dirty="0" err="1"/>
              <a:t>Another</a:t>
            </a:r>
            <a:r>
              <a:rPr lang="es-ES" sz="2800" dirty="0"/>
              <a:t> </a:t>
            </a:r>
            <a:r>
              <a:rPr lang="es-ES" sz="2800" dirty="0" err="1"/>
              <a:t>function</a:t>
            </a:r>
            <a:r>
              <a:rPr lang="es-ES" sz="2800" dirty="0"/>
              <a:t>        </a:t>
            </a:r>
            <a:r>
              <a:rPr lang="es-ES" sz="2800" b="1" dirty="0" err="1"/>
              <a:t>appear</a:t>
            </a:r>
            <a:r>
              <a:rPr lang="es-ES" sz="2800" b="1" dirty="0" err="1">
                <a:highlight>
                  <a:srgbClr val="FF00FF"/>
                </a:highlight>
              </a:rPr>
              <a:t>ed</a:t>
            </a:r>
            <a:r>
              <a:rPr lang="es-ES" sz="2800" b="1" dirty="0"/>
              <a:t>.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s-ES" sz="2800" b="1" dirty="0"/>
              <a:t>				</a:t>
            </a:r>
            <a:r>
              <a:rPr lang="es-ES" sz="2800" b="1" dirty="0">
                <a:highlight>
                  <a:srgbClr val="FFFF00"/>
                </a:highlight>
              </a:rPr>
              <a:t>has</a:t>
            </a:r>
            <a:r>
              <a:rPr lang="es-ES" sz="2800" b="1" dirty="0"/>
              <a:t> </a:t>
            </a:r>
            <a:r>
              <a:rPr lang="es-ES" sz="2800" b="1" dirty="0" err="1"/>
              <a:t>appear</a:t>
            </a:r>
            <a:r>
              <a:rPr lang="es-ES" sz="2800" b="1" dirty="0" err="1">
                <a:highlight>
                  <a:srgbClr val="FFFF00"/>
                </a:highlight>
              </a:rPr>
              <a:t>ed</a:t>
            </a:r>
            <a:r>
              <a:rPr lang="es-ES" sz="2800" b="1" dirty="0"/>
              <a:t>.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s-ES" sz="2800" b="1" dirty="0"/>
              <a:t>				</a:t>
            </a:r>
            <a:r>
              <a:rPr lang="es-ES" sz="2800" b="1" dirty="0" err="1">
                <a:highlight>
                  <a:srgbClr val="FFFF00"/>
                </a:highlight>
              </a:rPr>
              <a:t>had</a:t>
            </a:r>
            <a:r>
              <a:rPr lang="es-ES" sz="2800" b="1" dirty="0"/>
              <a:t> </a:t>
            </a:r>
            <a:r>
              <a:rPr lang="es-ES" sz="2800" b="1" dirty="0" err="1"/>
              <a:t>appear</a:t>
            </a:r>
            <a:r>
              <a:rPr lang="es-ES" sz="2800" b="1" dirty="0" err="1">
                <a:highlight>
                  <a:srgbClr val="FFFF00"/>
                </a:highlight>
              </a:rPr>
              <a:t>ed</a:t>
            </a:r>
            <a:r>
              <a:rPr lang="es-ES" sz="2800" b="1" dirty="0"/>
              <a:t>.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s-ES" sz="2800" b="1" dirty="0"/>
              <a:t>				</a:t>
            </a:r>
            <a:r>
              <a:rPr lang="es-ES" sz="2800" b="1" dirty="0" err="1">
                <a:highlight>
                  <a:srgbClr val="00FFFF"/>
                </a:highlight>
              </a:rPr>
              <a:t>wouldn´t</a:t>
            </a:r>
            <a:r>
              <a:rPr lang="es-ES" sz="2800" b="1" dirty="0">
                <a:highlight>
                  <a:srgbClr val="00FFFF"/>
                </a:highlight>
              </a:rPr>
              <a:t> </a:t>
            </a:r>
            <a:r>
              <a:rPr lang="es-ES" sz="2800" b="1" dirty="0" err="1"/>
              <a:t>appear</a:t>
            </a:r>
            <a:r>
              <a:rPr lang="es-ES" sz="2800" b="1" dirty="0"/>
              <a:t>.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s-ES" sz="2800" b="1" dirty="0"/>
              <a:t>                  </a:t>
            </a:r>
            <a:r>
              <a:rPr lang="en-US" sz="2800" b="1" dirty="0">
                <a:highlight>
                  <a:srgbClr val="00FFFF"/>
                </a:highlight>
              </a:rPr>
              <a:t>must</a:t>
            </a:r>
            <a:r>
              <a:rPr lang="en-US" sz="2800" b="1" dirty="0"/>
              <a:t> </a:t>
            </a:r>
            <a:r>
              <a:rPr lang="en-US" sz="2800" b="1" dirty="0">
                <a:highlight>
                  <a:srgbClr val="FFFF00"/>
                </a:highlight>
              </a:rPr>
              <a:t>have</a:t>
            </a:r>
            <a:r>
              <a:rPr lang="en-US" sz="2800" b="1" dirty="0"/>
              <a:t> appear</a:t>
            </a:r>
            <a:r>
              <a:rPr lang="en-US" sz="2800" b="1" dirty="0">
                <a:highlight>
                  <a:srgbClr val="FFFF00"/>
                </a:highlight>
              </a:rPr>
              <a:t>ed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endParaRPr lang="es-ES" sz="2800" b="1" dirty="0"/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s-ES" sz="2800" dirty="0" err="1"/>
              <a:t>They</a:t>
            </a:r>
            <a:r>
              <a:rPr lang="es-ES" sz="2800" dirty="0"/>
              <a:t> 	</a:t>
            </a:r>
            <a:r>
              <a:rPr lang="es-ES" sz="2800" b="1" dirty="0" err="1">
                <a:highlight>
                  <a:srgbClr val="FFFF00"/>
                </a:highlight>
              </a:rPr>
              <a:t>have</a:t>
            </a:r>
            <a:r>
              <a:rPr lang="es-ES" sz="2800" b="1" dirty="0">
                <a:highlight>
                  <a:srgbClr val="FFFF00"/>
                </a:highlight>
              </a:rPr>
              <a:t> </a:t>
            </a:r>
            <a:r>
              <a:rPr lang="es-ES" sz="2800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been</a:t>
            </a:r>
            <a:r>
              <a:rPr lang="es-ES" sz="2800" b="1" dirty="0">
                <a:highlight>
                  <a:srgbClr val="FFFF00"/>
                </a:highlight>
              </a:rPr>
              <a:t> </a:t>
            </a:r>
            <a:r>
              <a:rPr lang="es-ES" sz="2800" b="1" dirty="0" err="1"/>
              <a:t>examin</a:t>
            </a:r>
            <a:r>
              <a:rPr lang="es-ES" sz="2800" b="1" dirty="0" err="1">
                <a:highlight>
                  <a:srgbClr val="C0C0C0"/>
                </a:highlight>
              </a:rPr>
              <a:t>ing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field</a:t>
            </a:r>
            <a:r>
              <a:rPr lang="es-ES" sz="2800" dirty="0"/>
              <a:t>.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s-ES" sz="2800" dirty="0"/>
              <a:t> 		</a:t>
            </a:r>
            <a:r>
              <a:rPr lang="es-ES" sz="2800" b="1" dirty="0" err="1">
                <a:highlight>
                  <a:srgbClr val="FFFF00"/>
                </a:highlight>
              </a:rPr>
              <a:t>had</a:t>
            </a:r>
            <a:r>
              <a:rPr lang="es-ES" sz="2800" b="1" dirty="0">
                <a:highlight>
                  <a:srgbClr val="FFFF00"/>
                </a:highlight>
              </a:rPr>
              <a:t> </a:t>
            </a:r>
            <a:r>
              <a:rPr lang="es-ES" sz="2800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been</a:t>
            </a:r>
            <a:r>
              <a:rPr lang="es-ES" sz="2800" b="1" dirty="0">
                <a:highlight>
                  <a:srgbClr val="FFFF00"/>
                </a:highlight>
              </a:rPr>
              <a:t> </a:t>
            </a:r>
            <a:r>
              <a:rPr lang="es-ES" sz="2800" b="1" dirty="0" err="1"/>
              <a:t>examin</a:t>
            </a:r>
            <a:r>
              <a:rPr lang="es-ES" sz="2800" b="1" dirty="0" err="1">
                <a:highlight>
                  <a:srgbClr val="C0C0C0"/>
                </a:highlight>
              </a:rPr>
              <a:t>ing</a:t>
            </a:r>
            <a:endParaRPr lang="es-ES" sz="2800" b="1" dirty="0">
              <a:highlight>
                <a:srgbClr val="C0C0C0"/>
              </a:highlight>
            </a:endParaRP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s-ES" sz="2800" dirty="0"/>
              <a:t>		</a:t>
            </a:r>
            <a:r>
              <a:rPr lang="es-ES" sz="2800" b="1" dirty="0" err="1">
                <a:highlight>
                  <a:srgbClr val="00FFFF"/>
                </a:highlight>
              </a:rPr>
              <a:t>will</a:t>
            </a:r>
            <a:r>
              <a:rPr lang="es-ES" sz="2800" b="1" dirty="0"/>
              <a:t> </a:t>
            </a:r>
            <a:r>
              <a:rPr lang="es-ES" sz="2800" b="1" dirty="0" err="1">
                <a:highlight>
                  <a:srgbClr val="FFFF00"/>
                </a:highlight>
              </a:rPr>
              <a:t>have</a:t>
            </a:r>
            <a:r>
              <a:rPr lang="es-ES" sz="2800" b="1" dirty="0">
                <a:highlight>
                  <a:srgbClr val="FFFF00"/>
                </a:highlight>
              </a:rPr>
              <a:t> </a:t>
            </a:r>
            <a:r>
              <a:rPr lang="es-ES" sz="2800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been</a:t>
            </a:r>
            <a:r>
              <a:rPr lang="es-ES" sz="2800" b="1" dirty="0">
                <a:highlight>
                  <a:srgbClr val="FFFF00"/>
                </a:highlight>
              </a:rPr>
              <a:t> </a:t>
            </a:r>
            <a:r>
              <a:rPr lang="es-ES" sz="2800" b="1" dirty="0" err="1"/>
              <a:t>examin</a:t>
            </a:r>
            <a:r>
              <a:rPr lang="es-ES" sz="2800" b="1" dirty="0" err="1">
                <a:highlight>
                  <a:srgbClr val="C0C0C0"/>
                </a:highlight>
              </a:rPr>
              <a:t>ing</a:t>
            </a:r>
            <a:endParaRPr lang="es-ES" sz="2800" b="1" dirty="0">
              <a:highlight>
                <a:srgbClr val="C0C0C0"/>
              </a:highlight>
            </a:endParaRP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es-ES" sz="2800" b="1" dirty="0"/>
              <a:t>	        </a:t>
            </a:r>
            <a:r>
              <a:rPr lang="es-ES" sz="2800" b="1" dirty="0" err="1">
                <a:highlight>
                  <a:srgbClr val="00FFFF"/>
                </a:highlight>
              </a:rPr>
              <a:t>would</a:t>
            </a:r>
            <a:r>
              <a:rPr lang="es-ES" sz="2800" b="1" dirty="0"/>
              <a:t> </a:t>
            </a:r>
            <a:r>
              <a:rPr lang="es-ES" sz="2800" b="1" dirty="0" err="1">
                <a:highlight>
                  <a:srgbClr val="FFFF00"/>
                </a:highlight>
              </a:rPr>
              <a:t>have</a:t>
            </a:r>
            <a:r>
              <a:rPr lang="es-ES" sz="2800" b="1" dirty="0">
                <a:highlight>
                  <a:srgbClr val="FFFF00"/>
                </a:highlight>
              </a:rPr>
              <a:t> </a:t>
            </a:r>
            <a:r>
              <a:rPr lang="es-ES" sz="2800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been</a:t>
            </a:r>
            <a:r>
              <a:rPr lang="es-ES" sz="2800" b="1" dirty="0">
                <a:highlight>
                  <a:srgbClr val="FFFF00"/>
                </a:highlight>
              </a:rPr>
              <a:t> </a:t>
            </a:r>
            <a:r>
              <a:rPr lang="es-ES" sz="2800" b="1" dirty="0" err="1"/>
              <a:t>examin</a:t>
            </a:r>
            <a:r>
              <a:rPr lang="es-ES" sz="2800" b="1" dirty="0" err="1">
                <a:highlight>
                  <a:srgbClr val="C0C0C0"/>
                </a:highlight>
              </a:rPr>
              <a:t>ing</a:t>
            </a:r>
            <a:endParaRPr lang="es-ES" sz="2800" b="1" dirty="0">
              <a:highlight>
                <a:srgbClr val="C0C0C0"/>
              </a:highlight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2800" b="1" dirty="0">
                <a:highlight>
                  <a:srgbClr val="C0C0C0"/>
                </a:highlight>
              </a:rPr>
              <a:t>        </a:t>
            </a:r>
            <a:r>
              <a:rPr lang="es-ES" sz="2600" b="1" dirty="0">
                <a:highlight>
                  <a:srgbClr val="C0C0C0"/>
                </a:highlight>
              </a:rPr>
              <a:t>     	</a:t>
            </a:r>
            <a:r>
              <a:rPr lang="es-ES" sz="2600" b="1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es-E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600" b="1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s-ES" sz="2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600" b="1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es-E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</a:t>
            </a:r>
            <a:r>
              <a:rPr lang="es-ES" sz="2600" b="1" dirty="0" err="1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endParaRPr lang="es-AR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endParaRPr lang="es-ES" sz="2100" b="1" dirty="0"/>
          </a:p>
        </p:txBody>
      </p:sp>
    </p:spTree>
    <p:extLst>
      <p:ext uri="{BB962C8B-B14F-4D97-AF65-F5344CB8AC3E}">
        <p14:creationId xmlns:p14="http://schemas.microsoft.com/office/powerpoint/2010/main" val="26532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43"/>
    </mc:Choice>
    <mc:Fallback xmlns="">
      <p:transition spd="slow" advTm="41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9462" y="1468182"/>
            <a:ext cx="102504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            THERE + BE</a:t>
            </a:r>
          </a:p>
          <a:p>
            <a:pPr marL="0" indent="0">
              <a:buNone/>
            </a:pPr>
            <a:r>
              <a:rPr lang="es-A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            Haber (singular)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E70B0C-1ADF-474F-A9BC-CE8D0B08545A}"/>
              </a:ext>
            </a:extLst>
          </p:cNvPr>
          <p:cNvSpPr txBox="1"/>
          <p:nvPr/>
        </p:nvSpPr>
        <p:spPr>
          <a:xfrm>
            <a:off x="3647728" y="3356993"/>
            <a:ext cx="504056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</a:t>
            </a: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Be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una indicación de existencia y se traduce por medio del verbo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Haber.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There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funciona como sujeto de la oración aunque no tiene ningún significado en sí mismo, y sólo ocupa el lugar del sujeto, pero cuando se combina con el verbo Be en cualquier tiempo verbal se debe traducir como 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haber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Normalmente esta indicación de existencia va seguida del existente (el verdadero sujeto de la oración, porque de eso se habla,  y de alguna indicación de lugar o de tiempo.</a:t>
            </a:r>
          </a:p>
        </p:txBody>
      </p:sp>
    </p:spTree>
    <p:extLst>
      <p:ext uri="{BB962C8B-B14F-4D97-AF65-F5344CB8AC3E}">
        <p14:creationId xmlns:p14="http://schemas.microsoft.com/office/powerpoint/2010/main" val="18324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14314"/>
            <a:ext cx="8229600" cy="6357937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EXISTENCIA: THERE+BE = VERBO HABER</a:t>
            </a:r>
          </a:p>
          <a:p>
            <a:pPr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</a:t>
            </a:r>
            <a:r>
              <a:rPr lang="en-US" sz="2800" b="1" dirty="0"/>
              <a:t>a little vibration in this machine.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isn´t </a:t>
            </a:r>
            <a:r>
              <a:rPr lang="en-US" sz="2800" b="1" dirty="0"/>
              <a:t>any vibration…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</a:t>
            </a:r>
            <a:r>
              <a:rPr lang="en-US" sz="2800" b="1" dirty="0"/>
              <a:t>vibrations… </a:t>
            </a:r>
            <a:endParaRPr lang="en-US" sz="1400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aren´t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vibrations…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was </a:t>
            </a:r>
            <a:r>
              <a:rPr lang="en-US" sz="2800" b="1" dirty="0"/>
              <a:t>a vibration…</a:t>
            </a:r>
            <a:r>
              <a:rPr lang="en-US" sz="1400" b="1" dirty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were </a:t>
            </a:r>
            <a:r>
              <a:rPr lang="en-US" sz="2800" b="1" dirty="0"/>
              <a:t>vibrations…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</a:t>
            </a:r>
            <a:r>
              <a:rPr lang="en-US" sz="2800" b="1" dirty="0"/>
              <a:t> vibrations…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won´t be</a:t>
            </a:r>
            <a:r>
              <a:rPr lang="en-US" sz="2800" b="1" dirty="0"/>
              <a:t> any vibrations…</a:t>
            </a:r>
            <a:r>
              <a:rPr lang="en-US" sz="1400" b="1" dirty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would be </a:t>
            </a:r>
            <a:r>
              <a:rPr lang="en-US" sz="2800" b="1" dirty="0"/>
              <a:t>vibrations…</a:t>
            </a:r>
            <a:r>
              <a:rPr lang="en-US" sz="1400" b="1" dirty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wouldn´t be </a:t>
            </a:r>
            <a:r>
              <a:rPr lang="en-US" sz="2800" b="1" dirty="0"/>
              <a:t>any vibrations…</a:t>
            </a:r>
          </a:p>
          <a:p>
            <a:pPr>
              <a:defRPr/>
            </a:pP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24372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53"/>
    </mc:Choice>
    <mc:Fallback xmlns="">
      <p:transition spd="slow" advTm="198853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glasbergen.com/images/ed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27" y="116633"/>
            <a:ext cx="8643937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675D7BA-477C-4B7E-923C-514A0B4DE1AE}"/>
              </a:ext>
            </a:extLst>
          </p:cNvPr>
          <p:cNvSpPr txBox="1"/>
          <p:nvPr/>
        </p:nvSpPr>
        <p:spPr>
          <a:xfrm>
            <a:off x="2270857" y="6301809"/>
            <a:ext cx="81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hay íconos (o ningún ícono) para cliquear (hacer clic). Es un pizarrón (para tiza)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5BC41953-91D1-4BE7-A272-D71F6E4F9C4F}"/>
                  </a:ext>
                </a:extLst>
              </p14:cNvPr>
              <p14:cNvContentPartPr/>
              <p14:nvPr/>
            </p14:nvContentPartPr>
            <p14:xfrm>
              <a:off x="2473560" y="5991840"/>
              <a:ext cx="1920240" cy="4500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5BC41953-91D1-4BE7-A272-D71F6E4F9C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7720" y="5928480"/>
                <a:ext cx="1951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81681684-4CF5-4673-843B-58B06FCA079F}"/>
                  </a:ext>
                </a:extLst>
              </p14:cNvPr>
              <p14:cNvContentPartPr/>
              <p14:nvPr/>
            </p14:nvContentPartPr>
            <p14:xfrm>
              <a:off x="2428920" y="6465240"/>
              <a:ext cx="571680" cy="4500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81681684-4CF5-4673-843B-58B06FCA07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3080" y="6401880"/>
                <a:ext cx="60300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08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+ MODAL + HAVE BEEN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ln w="57150">
            <a:solidFill>
              <a:srgbClr val="990000"/>
            </a:solidFill>
          </a:ln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rabicPeriod"/>
            </a:pPr>
            <a:r>
              <a:rPr lang="en-US" sz="4000" b="1" dirty="0">
                <a:highlight>
                  <a:srgbClr val="FFFF00"/>
                </a:highlight>
              </a:rPr>
              <a:t>There</a:t>
            </a:r>
            <a:r>
              <a:rPr lang="en-US" sz="4000" b="1" dirty="0"/>
              <a:t> could have </a:t>
            </a:r>
            <a:r>
              <a:rPr lang="en-US" sz="4000" b="1" dirty="0">
                <a:highlight>
                  <a:srgbClr val="FFFF00"/>
                </a:highlight>
              </a:rPr>
              <a:t>been</a:t>
            </a:r>
            <a:r>
              <a:rPr lang="en-US" sz="4000" b="1" dirty="0"/>
              <a:t> a mistake.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4000" b="1" dirty="0">
                <a:highlight>
                  <a:srgbClr val="FFFF00"/>
                </a:highlight>
              </a:rPr>
              <a:t>There</a:t>
            </a:r>
            <a:r>
              <a:rPr lang="en-US" sz="4000" b="1" dirty="0"/>
              <a:t> can´t have </a:t>
            </a:r>
            <a:r>
              <a:rPr lang="en-US" sz="4000" b="1" dirty="0">
                <a:highlight>
                  <a:srgbClr val="FFFF00"/>
                </a:highlight>
              </a:rPr>
              <a:t>been</a:t>
            </a:r>
            <a:r>
              <a:rPr lang="en-US" sz="4000" b="1" dirty="0"/>
              <a:t> a mistake.</a:t>
            </a:r>
          </a:p>
          <a:p>
            <a:pPr marL="609600" indent="-609600">
              <a:buFontTx/>
              <a:buAutoNum type="arabicPeriod"/>
            </a:pPr>
            <a:endParaRPr lang="en-US" sz="1400" b="1" dirty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4000" b="1" dirty="0"/>
              <a:t>Could </a:t>
            </a:r>
            <a:r>
              <a:rPr lang="en-US" sz="4000" b="1" dirty="0">
                <a:highlight>
                  <a:srgbClr val="FFFF00"/>
                </a:highlight>
              </a:rPr>
              <a:t>there</a:t>
            </a:r>
            <a:r>
              <a:rPr lang="en-US" sz="4000" b="1" dirty="0"/>
              <a:t> have </a:t>
            </a:r>
            <a:r>
              <a:rPr lang="en-US" sz="4000" b="1" dirty="0">
                <a:highlight>
                  <a:srgbClr val="FFFF00"/>
                </a:highlight>
              </a:rPr>
              <a:t>been</a:t>
            </a:r>
            <a:r>
              <a:rPr lang="en-US" sz="4000" b="1" dirty="0"/>
              <a:t> a mistake?</a:t>
            </a:r>
          </a:p>
          <a:p>
            <a:pPr marL="609600" indent="-609600">
              <a:buFontTx/>
              <a:buAutoNum type="arabicPeriod"/>
            </a:pPr>
            <a:r>
              <a:rPr lang="en-US" sz="4000" b="1" dirty="0">
                <a:highlight>
                  <a:srgbClr val="FFFF00"/>
                </a:highlight>
              </a:rPr>
              <a:t>There</a:t>
            </a:r>
            <a:r>
              <a:rPr lang="en-US" sz="4000" b="1" dirty="0"/>
              <a:t> must have </a:t>
            </a:r>
            <a:r>
              <a:rPr lang="en-US" sz="4000" b="1" dirty="0">
                <a:highlight>
                  <a:srgbClr val="FFFF00"/>
                </a:highlight>
              </a:rPr>
              <a:t>been</a:t>
            </a:r>
            <a:r>
              <a:rPr lang="en-US" sz="4000" b="1" dirty="0"/>
              <a:t> a mistake.</a:t>
            </a:r>
          </a:p>
          <a:p>
            <a:pPr marL="609600" indent="-609600">
              <a:buFontTx/>
              <a:buAutoNum type="arabicPeriod"/>
            </a:pPr>
            <a:r>
              <a:rPr lang="en-US" sz="4000" b="1" dirty="0">
                <a:highlight>
                  <a:srgbClr val="FFFF00"/>
                </a:highlight>
              </a:rPr>
              <a:t>There </a:t>
            </a:r>
            <a:r>
              <a:rPr lang="en-US" sz="4000" b="1" dirty="0"/>
              <a:t>would have </a:t>
            </a:r>
            <a:r>
              <a:rPr lang="en-US" sz="4000" b="1" dirty="0">
                <a:highlight>
                  <a:srgbClr val="FFFF00"/>
                </a:highlight>
              </a:rPr>
              <a:t>been</a:t>
            </a:r>
            <a:r>
              <a:rPr lang="en-US" sz="4000" b="1" dirty="0"/>
              <a:t> a mistake. </a:t>
            </a:r>
            <a:r>
              <a:rPr lang="en-US" sz="1400" b="1" dirty="0"/>
              <a:t> 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1567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28"/>
    </mc:Choice>
    <mc:Fallback xmlns="">
      <p:transition spd="slow" advTm="12532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11855" y="659100"/>
            <a:ext cx="10032793" cy="5844573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are fundamental limitations on photocell efficiency.             </a:t>
            </a:r>
            <a:endParaRPr lang="en-US" sz="1400" b="1" dirty="0"/>
          </a:p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 will be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would have been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could be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must be 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were 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have been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could have been</a:t>
            </a:r>
            <a:r>
              <a:rPr lang="en-US" sz="1400" b="1" dirty="0"/>
              <a:t> </a:t>
            </a:r>
            <a:endParaRPr lang="en-US" sz="2800" b="1" dirty="0"/>
          </a:p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might have been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17"/>
            </a:pPr>
            <a:r>
              <a:rPr lang="en-US" sz="2800" b="1" dirty="0"/>
              <a:t>    There had been </a:t>
            </a:r>
            <a:endParaRPr lang="es-ES" sz="28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2D4063-D1E6-4ADE-8E02-9053BEBEDF75}"/>
              </a:ext>
            </a:extLst>
          </p:cNvPr>
          <p:cNvSpPr txBox="1"/>
          <p:nvPr/>
        </p:nvSpPr>
        <p:spPr>
          <a:xfrm>
            <a:off x="8989115" y="148709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Página 23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3C6F107-1290-475B-B3E3-2E5F4151A6F4}"/>
              </a:ext>
            </a:extLst>
          </p:cNvPr>
          <p:cNvSpPr/>
          <p:nvPr/>
        </p:nvSpPr>
        <p:spPr>
          <a:xfrm>
            <a:off x="7747686" y="321276"/>
            <a:ext cx="1136822" cy="196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10000" y="1054100"/>
            <a:ext cx="34925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7442200" y="1054100"/>
            <a:ext cx="3289300" cy="76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6823573" y="3297535"/>
            <a:ext cx="355994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</a:t>
            </a:r>
            <a:r>
              <a:rPr lang="es-MX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BE</a:t>
            </a:r>
            <a:endParaRPr lang="es-A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6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93"/>
    </mc:Choice>
    <mc:Fallback xmlns="">
      <p:transition spd="slow" advTm="171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698500"/>
            <a:ext cx="10972800" cy="5714999"/>
          </a:xfrm>
        </p:spPr>
        <p:txBody>
          <a:bodyPr>
            <a:normAutofit/>
          </a:bodyPr>
          <a:lstStyle/>
          <a:p>
            <a:pPr marL="0" indent="0">
              <a:lnSpc>
                <a:spcPts val="3240"/>
              </a:lnSpc>
              <a:buNone/>
            </a:pP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16.1 ELECTRICITY AND MAGNETISM </a:t>
            </a:r>
            <a:endParaRPr lang="es-A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ts val="3240"/>
              </a:lnSpc>
              <a:buNone/>
            </a:pPr>
            <a:r>
              <a:rPr lang="en-US" dirty="0"/>
              <a:t>In the early 1800s, H. C. </a:t>
            </a:r>
            <a:r>
              <a:rPr lang="en-US" dirty="0" err="1"/>
              <a:t>Oersted</a:t>
            </a:r>
            <a:r>
              <a:rPr lang="en-US" dirty="0"/>
              <a:t>, a Danish physicist, had proposed the notion that the phenomena of electricity and magnetism are interconnected. </a:t>
            </a:r>
            <a:r>
              <a:rPr lang="en-US" dirty="0" err="1"/>
              <a:t>Oersted</a:t>
            </a:r>
            <a:r>
              <a:rPr lang="en-US" dirty="0"/>
              <a:t> had shown that an electric current produces magnetic effects (more specifically, a magnetic field). Soon after, the French scientist André Marie </a:t>
            </a:r>
            <a:r>
              <a:rPr lang="en-US" dirty="0" err="1"/>
              <a:t>Ampére</a:t>
            </a:r>
            <a:r>
              <a:rPr lang="en-US" dirty="0"/>
              <a:t> expressed this relationship by means of a precise formulation, known as </a:t>
            </a:r>
            <a:r>
              <a:rPr lang="en-US" i="1" dirty="0" err="1"/>
              <a:t>Ampére’s</a:t>
            </a:r>
            <a:r>
              <a:rPr lang="en-US" i="1" dirty="0"/>
              <a:t> law</a:t>
            </a:r>
            <a:r>
              <a:rPr lang="en-US" dirty="0"/>
              <a:t>. A few years later, the English scientist Faraday illustrated how the converse of </a:t>
            </a:r>
            <a:r>
              <a:rPr lang="en-US" dirty="0" err="1"/>
              <a:t>Ampére’s</a:t>
            </a:r>
            <a:r>
              <a:rPr lang="en-US" dirty="0"/>
              <a:t> law also holds true, that is, that a magnetic field generates an electric field; in short, </a:t>
            </a:r>
            <a:r>
              <a:rPr lang="en-US" i="1" dirty="0"/>
              <a:t>Faraday’s law </a:t>
            </a:r>
            <a:r>
              <a:rPr lang="en-US" dirty="0"/>
              <a:t>states that a changing magnetic field gives rise to a voltage. </a:t>
            </a:r>
          </a:p>
          <a:p>
            <a:pPr marL="0" indent="0">
              <a:lnSpc>
                <a:spcPts val="3240"/>
              </a:lnSpc>
              <a:buNone/>
            </a:pPr>
            <a:r>
              <a:rPr lang="en-US" dirty="0"/>
              <a:t>We shall undertake a more careful examination of both </a:t>
            </a:r>
            <a:r>
              <a:rPr lang="en-US" dirty="0" err="1"/>
              <a:t>Ampére’s</a:t>
            </a:r>
            <a:r>
              <a:rPr lang="en-US" dirty="0"/>
              <a:t> and Faraday’s laws in the course of this chapter. 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8813800" y="1562100"/>
            <a:ext cx="20955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4572000" y="2400300"/>
            <a:ext cx="16256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10045700" y="2400300"/>
            <a:ext cx="13970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6502400" y="3213100"/>
            <a:ext cx="16256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6007100" y="4025900"/>
            <a:ext cx="16256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3581400" y="4533900"/>
            <a:ext cx="990600" cy="666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9817100" y="4470400"/>
            <a:ext cx="16256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6718300" y="4838700"/>
            <a:ext cx="11938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2819400" y="5257800"/>
            <a:ext cx="9017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1447800" y="5765800"/>
            <a:ext cx="2133600" cy="6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711200" y="1562100"/>
            <a:ext cx="2730500" cy="635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813800" y="2819400"/>
            <a:ext cx="1816100" cy="635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 flipV="1">
            <a:off x="9378950" y="3649979"/>
            <a:ext cx="206375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Rectángulo"/>
          <p:cNvSpPr/>
          <p:nvPr/>
        </p:nvSpPr>
        <p:spPr>
          <a:xfrm>
            <a:off x="533400" y="3989070"/>
            <a:ext cx="11176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8936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8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Warning!!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4009" y="1631373"/>
            <a:ext cx="11180618" cy="5070763"/>
          </a:xfrm>
        </p:spPr>
        <p:txBody>
          <a:bodyPr>
            <a:normAutofit/>
          </a:bodyPr>
          <a:lstStyle/>
          <a:p>
            <a:r>
              <a:rPr lang="en-GB" sz="4800" b="1" dirty="0" err="1">
                <a:solidFill>
                  <a:srgbClr val="E2F028"/>
                </a:solidFill>
              </a:rPr>
              <a:t>Evitemos</a:t>
            </a:r>
            <a:r>
              <a:rPr lang="en-GB" sz="4800" b="1" dirty="0">
                <a:solidFill>
                  <a:srgbClr val="E2F028"/>
                </a:solidFill>
              </a:rPr>
              <a:t> </a:t>
            </a:r>
            <a:r>
              <a:rPr lang="en-GB" sz="4800" b="1" dirty="0" err="1">
                <a:solidFill>
                  <a:srgbClr val="E2F028"/>
                </a:solidFill>
              </a:rPr>
              <a:t>traducir</a:t>
            </a:r>
            <a:r>
              <a:rPr lang="en-GB" sz="4800" b="1" dirty="0">
                <a:solidFill>
                  <a:srgbClr val="E2F028"/>
                </a:solidFill>
              </a:rPr>
              <a:t> los </a:t>
            </a:r>
            <a:r>
              <a:rPr lang="en-GB" sz="4800" b="1" dirty="0" err="1">
                <a:solidFill>
                  <a:srgbClr val="E2F028"/>
                </a:solidFill>
              </a:rPr>
              <a:t>pronombres</a:t>
            </a:r>
            <a:r>
              <a:rPr lang="en-GB" sz="4800" b="1" dirty="0">
                <a:solidFill>
                  <a:srgbClr val="E2F028"/>
                </a:solidFill>
              </a:rPr>
              <a:t> </a:t>
            </a:r>
            <a:r>
              <a:rPr lang="en-GB" sz="4800" b="1" dirty="0" err="1">
                <a:solidFill>
                  <a:srgbClr val="E2F028"/>
                </a:solidFill>
              </a:rPr>
              <a:t>personales</a:t>
            </a:r>
            <a:endParaRPr lang="en-GB" sz="4800" b="1" dirty="0">
              <a:solidFill>
                <a:srgbClr val="E2F028"/>
              </a:solidFill>
            </a:endParaRPr>
          </a:p>
          <a:p>
            <a:endParaRPr lang="en-GB" sz="2400" b="1" dirty="0">
              <a:solidFill>
                <a:srgbClr val="E2F028"/>
              </a:solidFill>
            </a:endParaRPr>
          </a:p>
          <a:p>
            <a:r>
              <a:rPr lang="en-GB" sz="3600" dirty="0">
                <a:solidFill>
                  <a:schemeClr val="tx1"/>
                </a:solidFill>
              </a:rPr>
              <a:t>It is important to pay attention to amperage.</a:t>
            </a:r>
          </a:p>
          <a:p>
            <a:r>
              <a:rPr lang="en-GB" sz="3600" dirty="0" err="1">
                <a:solidFill>
                  <a:schemeClr val="tx1"/>
                </a:solidFill>
              </a:rPr>
              <a:t>Esto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es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importante</a:t>
            </a:r>
            <a:r>
              <a:rPr lang="en-GB" sz="3600" dirty="0">
                <a:solidFill>
                  <a:schemeClr val="tx1"/>
                </a:solidFill>
              </a:rPr>
              <a:t>……</a:t>
            </a:r>
            <a:r>
              <a:rPr lang="en-GB" sz="3600" b="1" dirty="0">
                <a:solidFill>
                  <a:srgbClr val="E2F028"/>
                </a:solidFill>
              </a:rPr>
              <a:t> </a:t>
            </a:r>
          </a:p>
          <a:p>
            <a:r>
              <a:rPr lang="en-GB" sz="3600" dirty="0" err="1">
                <a:solidFill>
                  <a:schemeClr val="bg2">
                    <a:lumMod val="50000"/>
                  </a:schemeClr>
                </a:solidFill>
              </a:rPr>
              <a:t>Es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bg2">
                    <a:lumMod val="50000"/>
                  </a:schemeClr>
                </a:solidFill>
              </a:rPr>
              <a:t>importante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bg2">
                    <a:lumMod val="50000"/>
                  </a:schemeClr>
                </a:solidFill>
              </a:rPr>
              <a:t>prestar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bg2">
                    <a:lumMod val="50000"/>
                  </a:schemeClr>
                </a:solidFill>
              </a:rPr>
              <a:t>atención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 al amperage.</a:t>
            </a:r>
          </a:p>
          <a:p>
            <a:endParaRPr lang="en-GB" sz="4800" b="1" dirty="0">
              <a:solidFill>
                <a:srgbClr val="E2F028"/>
              </a:solidFill>
            </a:endParaRPr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>
            <a:off x="1028700" y="4738255"/>
            <a:ext cx="53305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7BFA06C-9DDD-46FB-A082-E788D9E77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663" b="27691"/>
          <a:stretch/>
        </p:blipFill>
        <p:spPr>
          <a:xfrm>
            <a:off x="0" y="1433945"/>
            <a:ext cx="12207885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7BFA06C-9DDD-46FB-A082-E788D9E77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86" t="72090"/>
          <a:stretch/>
        </p:blipFill>
        <p:spPr>
          <a:xfrm>
            <a:off x="127608" y="1264555"/>
            <a:ext cx="12196010" cy="46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0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B059C8-891B-42CC-B767-8DDE0037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842"/>
          <a:stretch/>
        </p:blipFill>
        <p:spPr>
          <a:xfrm>
            <a:off x="-586151" y="1101436"/>
            <a:ext cx="12749809" cy="48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596"/>
    </mc:Choice>
    <mc:Fallback xmlns="">
      <p:transition spd="slow" advTm="3215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DB059C8-891B-42CC-B767-8DDE00377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256"/>
          <a:stretch/>
        </p:blipFill>
        <p:spPr>
          <a:xfrm>
            <a:off x="216869" y="332509"/>
            <a:ext cx="11758261" cy="63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0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4000">
              <a:schemeClr val="accent6">
                <a:lumMod val="20000"/>
                <a:lumOff val="80000"/>
              </a:schemeClr>
            </a:gs>
            <a:gs pos="1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793750"/>
            <a:ext cx="9499600" cy="5368925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/>
              <a:t>Each new model in the PC family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400" b="1" dirty="0"/>
              <a:t> new features.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/>
              <a:t>IBM also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publish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</a:t>
            </a:r>
            <a:r>
              <a:rPr lang="en-US" sz="2400" b="1" dirty="0"/>
              <a:t> technical reference manuals for special extensions to the PC.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/>
              <a:t>What property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</a:t>
            </a:r>
            <a:r>
              <a:rPr lang="en-US" sz="2400" b="1" dirty="0"/>
              <a:t> rubber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</a:t>
            </a:r>
            <a:r>
              <a:rPr lang="en-US" sz="2400" b="1" dirty="0"/>
              <a:t>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/>
              <a:t>Technical information about other kinds of equipment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appear</a:t>
            </a:r>
            <a:r>
              <a:rPr lang="en-US" sz="2400" b="1" dirty="0"/>
              <a:t> in this manual.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AutoNum type="arabicPeriod" startAt="5"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/>
              <a:t>they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</a:t>
            </a:r>
            <a:r>
              <a:rPr lang="en-US" sz="2400" b="1" dirty="0"/>
              <a:t> the properties of these metals?</a:t>
            </a:r>
          </a:p>
          <a:p>
            <a:pPr marL="609600" indent="-609600">
              <a:buFontTx/>
              <a:buAutoNum type="arabicPeriod" startAt="5"/>
              <a:defRPr/>
            </a:pPr>
            <a:r>
              <a:rPr lang="en-US" sz="2400" b="1" dirty="0"/>
              <a:t>These models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not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</a:t>
            </a:r>
            <a:r>
              <a:rPr lang="en-US" sz="2400" b="1" dirty="0"/>
              <a:t> regular shapes.</a:t>
            </a:r>
          </a:p>
          <a:p>
            <a:pPr marL="609600" indent="-609600">
              <a:buFontTx/>
              <a:buAutoNum type="arabicPeriod" startAt="5"/>
              <a:defRPr/>
            </a:pPr>
            <a:r>
              <a:rPr lang="en-US" sz="2400" b="1" dirty="0"/>
              <a:t>What capacity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</a:t>
            </a:r>
            <a:r>
              <a:rPr lang="en-US" sz="2400" b="1" dirty="0"/>
              <a:t> the storage vessel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</a:t>
            </a:r>
            <a:r>
              <a:rPr lang="en-US" sz="2400" b="1" dirty="0"/>
              <a:t>?</a:t>
            </a:r>
          </a:p>
          <a:p>
            <a:pPr marL="609600" indent="-609600">
              <a:buFontTx/>
              <a:buAutoNum type="arabicPeriod" startAt="5"/>
              <a:defRPr/>
            </a:pPr>
            <a:r>
              <a:rPr lang="en-US" sz="2400" b="1" dirty="0"/>
              <a:t>The storage vessel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/>
              <a:t>a capacity of 10,000 </a:t>
            </a:r>
            <a:r>
              <a:rPr lang="en-US" sz="2400" b="1" dirty="0" err="1"/>
              <a:t>litres</a:t>
            </a:r>
            <a:r>
              <a:rPr lang="en-US" sz="2400" b="1" dirty="0"/>
              <a:t>.</a:t>
            </a:r>
            <a:endParaRPr lang="es-E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8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14213" y="157651450"/>
              <a:ext cx="0" cy="0"/>
            </p14:xfrm>
          </p:contentPart>
        </mc:Choice>
        <mc:Fallback xmlns="">
          <p:pic>
            <p:nvPicPr>
              <p:cNvPr id="348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314213" y="1576514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7 Rectángulo"/>
          <p:cNvSpPr/>
          <p:nvPr/>
        </p:nvSpPr>
        <p:spPr>
          <a:xfrm>
            <a:off x="4118993" y="319137"/>
            <a:ext cx="362150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Presente Simple</a:t>
            </a:r>
            <a:endParaRPr lang="es-AR" sz="3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23"/>
    </mc:Choice>
    <mc:Fallback xmlns="">
      <p:transition spd="slow" advTm="45823"/>
    </mc:Fallback>
  </mc:AlternateContent>
</p:sld>
</file>

<file path=ppt/theme/theme1.xml><?xml version="1.0" encoding="utf-8"?>
<a:theme xmlns:a="http://schemas.openxmlformats.org/drawingml/2006/main" name="2_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1782</Words>
  <Application>Microsoft Office PowerPoint</Application>
  <PresentationFormat>Widescreen</PresentationFormat>
  <Paragraphs>204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Aharoni</vt:lpstr>
      <vt:lpstr>Arial</vt:lpstr>
      <vt:lpstr>Calibri</vt:lpstr>
      <vt:lpstr>Century Gothic</vt:lpstr>
      <vt:lpstr>Wingdings</vt:lpstr>
      <vt:lpstr>Wingdings 3</vt:lpstr>
      <vt:lpstr>2_Espiral</vt:lpstr>
      <vt:lpstr>Espiral</vt:lpstr>
      <vt:lpstr>LA FRASE VERBAL </vt:lpstr>
      <vt:lpstr>PowerPoint Presentation</vt:lpstr>
      <vt:lpstr>PowerPoint Presentation</vt:lpstr>
      <vt:lpstr>Warning!!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Verbos irregulares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AUXILIARES MODALES EN PASADO </vt:lpstr>
      <vt:lpstr>PowerPoint Presentation</vt:lpstr>
      <vt:lpstr>Before the exam… </vt:lpstr>
      <vt:lpstr>After the exam… </vt:lpstr>
      <vt:lpstr>Modal + have + -ed/3ªcolumna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+ MODAL + HAVE BEEN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FRASE VERBAL</dc:title>
  <dc:creator>Gladys</dc:creator>
  <cp:lastModifiedBy>Lilia Dieguez</cp:lastModifiedBy>
  <cp:revision>66</cp:revision>
  <dcterms:created xsi:type="dcterms:W3CDTF">2020-03-23T00:58:51Z</dcterms:created>
  <dcterms:modified xsi:type="dcterms:W3CDTF">2025-08-21T03:58:55Z</dcterms:modified>
</cp:coreProperties>
</file>