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758" r:id="rId4"/>
    <p:sldId id="759" r:id="rId5"/>
    <p:sldId id="741" r:id="rId6"/>
    <p:sldId id="360" r:id="rId7"/>
    <p:sldId id="739" r:id="rId8"/>
    <p:sldId id="740" r:id="rId9"/>
    <p:sldId id="363" r:id="rId10"/>
    <p:sldId id="751" r:id="rId11"/>
    <p:sldId id="364" r:id="rId12"/>
    <p:sldId id="361" r:id="rId13"/>
    <p:sldId id="763" r:id="rId14"/>
    <p:sldId id="753" r:id="rId15"/>
    <p:sldId id="754" r:id="rId16"/>
    <p:sldId id="764" r:id="rId17"/>
    <p:sldId id="755" r:id="rId18"/>
    <p:sldId id="757" r:id="rId19"/>
    <p:sldId id="760" r:id="rId20"/>
    <p:sldId id="761" r:id="rId21"/>
    <p:sldId id="762" r:id="rId2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95" d="100"/>
          <a:sy n="95" d="100"/>
        </p:scale>
        <p:origin x="3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A390-C7C4-4641-992D-549A6CCDA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C24D5F-AB95-47A7-AE81-364C1E813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80CE3F-2C6F-4B1B-9F2C-D4A2375B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A9BF7F-207A-4C3C-82DD-A640318D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2FFC8F-9D88-4530-B650-06E3A231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351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C97B6-6082-4EC0-9DB9-1B3C8E0B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EA30AD-6879-4306-ACBA-307429A40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59330F-846B-4CF1-8DC3-E707BA32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ACD330-7C5E-44E5-8730-8A337C26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4D7F45-65A9-4AAF-91FD-8ED463CB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323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7C61F9-53C9-4B29-90AB-3E30B9BB8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D2BADE-F98D-4FE0-BA9D-81624ABBE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08DF43-652A-4373-AFCA-1957DC9D2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71E51F-66AC-49DA-81F6-8B105ECD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D3F0F5-0537-4C2A-8318-180D585A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8195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0504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2293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0959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193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0453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41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7406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132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D1E14-9F2D-4348-9558-5C2F68B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6D83AA-1191-43CC-805C-2BC1DE7A3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857B1F-3467-4DB7-84B9-CFA1ACE5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990CD7-B9C8-48B1-B4EF-134345F6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BA1994-B779-42EC-8E23-FC0644EF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4950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3588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3911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265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0E055-8D08-49B2-905C-B831E627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82A104-7228-4AD4-BC8E-FB2DC002D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5679A4-2B43-4863-A6FC-559812AC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E873C3-8E2A-4397-AEF8-CAE41507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BC18E-EFAA-40D9-A4F8-7568DB8D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59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0CFE-D304-41F9-9872-CD8221F3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47101A-8C87-4C50-814E-137FD2F94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696C1A-0D35-4C42-A9FE-762DAFDE1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86855E-37B2-478D-9462-3E8CB653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4B0325-11D8-4647-A8BC-29E266E4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402FE8-EAEB-4A97-BDC5-B9C84C58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531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05859-3C6D-49BC-9BAD-1C7B1AE9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FAE60C-5526-44D5-8705-5A2C95E66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AB1D5E-E3C2-42E1-B914-969CDD298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4AF42B-5075-4A6C-A7CE-48FA8D74B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FCEAFF1-E0ED-409A-B9BF-A71BD189D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36851D-34AD-4A43-AAA9-37E3B371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ABE7D8-ED9C-4C3F-907D-5A16F4DB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9F3FB8-7089-4CBA-9FEA-249B7893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501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9ABAE-93E4-4106-86BC-627C9562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F36010-EE55-4B99-A237-284B1AC4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2DFEFB-4193-4942-8CF7-C6621F42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745CE8-62F2-4318-9CA0-1A16C939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277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B581CD-F597-4B45-912D-A2CA9FD8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1C1BD9-37DC-4EA6-99AB-ABBF52E8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71C9E5-E54A-4F8C-9824-60F64388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046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FAF66-B540-4B83-A1B8-2F35B5638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1F97B-04DB-4D02-B9C3-2F65B5647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2B12F5-D729-41C4-AAA3-40BB44151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93A16-D982-443F-8A17-0F3464CC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87E1CE-B531-416D-AF5B-70546A403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F111B3-CC21-48E3-BBE6-234EC557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842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6BF1F-7CE3-4515-BF48-E7333890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0CA44D8-A711-4A0D-B4BF-9ABBD5B50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5DE15B-6C0A-46D3-B0DD-80A4DF26B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988CB6-1D4A-4DB2-87DB-ED70A1A1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1377E2-DF19-4081-870B-2D640715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3DB708-CD17-4524-8405-8F3FC49E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860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263535-BAD7-41A7-A159-CC9D76AE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4EC173-DB51-4E4D-B545-D2B78BE74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1C91D6-4E23-44C3-8FE2-7E6F2A8DD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4A73C-7FC1-4D98-ABEC-A47C4A5F4177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00030E-62BD-4D21-87DF-4A6B8D4DB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DD0CE9-CB95-4862-A243-666484CAB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513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BACC-2CE9-4D10-AE9F-99F873241779}" type="datetimeFigureOut">
              <a:rPr lang="es-AR" smtClean="0"/>
              <a:t>11/3/2025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219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ny_L5g19LTGQIPHGuWXf928oRIfMkHbd/view?usp=drive_link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drive.google.com/file/d/1HKlwQjXlpta3STQJtyo76DIthYLy82Vz/view?usp=drive_lin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sR8heAWfhkWIOjZfH9wBsxBK2jDXG-95/view?usp=drive_link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drive.google.com/file/d/1mMxMFEmq_tkUFcLzNk2MlW3keXJk2W5X/view?usp=drive_lin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drive.google.com/file/d/1Q2zKOJGqQXnf3c18Ltf9I5khb8JYEk6d/view?usp=drive_link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DAF9FF3B-770B-BEF5-26DC-A458281D8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92968"/>
            <a:ext cx="9144000" cy="1191126"/>
          </a:xfrm>
        </p:spPr>
        <p:txBody>
          <a:bodyPr>
            <a:normAutofit fontScale="92500" lnSpcReduction="10000"/>
          </a:bodyPr>
          <a:lstStyle/>
          <a:p>
            <a:endParaRPr lang="es-AR" dirty="0"/>
          </a:p>
          <a:p>
            <a:r>
              <a:rPr lang="es-AR" sz="6000" dirty="0"/>
              <a:t>MAKING MUSIC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81D8B3E-9387-DAD3-339B-E36E89F67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3873"/>
            <a:ext cx="9144000" cy="959268"/>
          </a:xfrm>
        </p:spPr>
        <p:txBody>
          <a:bodyPr/>
          <a:lstStyle/>
          <a:p>
            <a:r>
              <a:rPr lang="es-AR" dirty="0"/>
              <a:t>6C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7C7689-223E-62B3-A26B-CC0C5A0D9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693694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32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1E0048DD-E598-419F-89D3-C849ED4A0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1016"/>
              </p:ext>
            </p:extLst>
          </p:nvPr>
        </p:nvGraphicFramePr>
        <p:xfrm>
          <a:off x="296779" y="1668162"/>
          <a:ext cx="11421978" cy="3806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8731">
                  <a:extLst>
                    <a:ext uri="{9D8B030D-6E8A-4147-A177-3AD203B41FA5}">
                      <a16:colId xmlns:a16="http://schemas.microsoft.com/office/drawing/2014/main" val="1067804719"/>
                    </a:ext>
                  </a:extLst>
                </a:gridCol>
                <a:gridCol w="1484590">
                  <a:extLst>
                    <a:ext uri="{9D8B030D-6E8A-4147-A177-3AD203B41FA5}">
                      <a16:colId xmlns:a16="http://schemas.microsoft.com/office/drawing/2014/main" val="2894212526"/>
                    </a:ext>
                  </a:extLst>
                </a:gridCol>
                <a:gridCol w="1310719">
                  <a:extLst>
                    <a:ext uri="{9D8B030D-6E8A-4147-A177-3AD203B41FA5}">
                      <a16:colId xmlns:a16="http://schemas.microsoft.com/office/drawing/2014/main" val="897042761"/>
                    </a:ext>
                  </a:extLst>
                </a:gridCol>
                <a:gridCol w="2567938">
                  <a:extLst>
                    <a:ext uri="{9D8B030D-6E8A-4147-A177-3AD203B41FA5}">
                      <a16:colId xmlns:a16="http://schemas.microsoft.com/office/drawing/2014/main" val="4132985551"/>
                    </a:ext>
                  </a:extLst>
                </a:gridCol>
              </a:tblGrid>
              <a:tr h="989492">
                <a:tc>
                  <a:txBody>
                    <a:bodyPr/>
                    <a:lstStyle/>
                    <a:p>
                      <a:r>
                        <a:rPr lang="es-ES" sz="4000" b="0" dirty="0"/>
                        <a:t>D</a:t>
                      </a:r>
                      <a:r>
                        <a:rPr lang="es-AR" sz="4000" b="0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0" dirty="0" err="1"/>
                        <a:t>you</a:t>
                      </a:r>
                      <a:endParaRPr lang="es-AR" sz="4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0" dirty="0" err="1"/>
                        <a:t>like</a:t>
                      </a:r>
                      <a:endParaRPr lang="es-AR" sz="4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0" dirty="0" err="1"/>
                        <a:t>singing</a:t>
                      </a:r>
                      <a:r>
                        <a:rPr lang="es-AR" sz="4000" b="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4390"/>
                  </a:ext>
                </a:extLst>
              </a:tr>
              <a:tr h="1059994">
                <a:tc>
                  <a:txBody>
                    <a:bodyPr/>
                    <a:lstStyle/>
                    <a:p>
                      <a:r>
                        <a:rPr lang="es-AR" sz="4000" dirty="0"/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4000" dirty="0"/>
                        <a:t>t</a:t>
                      </a:r>
                      <a:r>
                        <a:rPr lang="es-AR" sz="4000" dirty="0" err="1"/>
                        <a:t>hey</a:t>
                      </a:r>
                      <a:endParaRPr lang="es-AR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dirty="0" err="1"/>
                        <a:t>love</a:t>
                      </a:r>
                      <a:endParaRPr lang="es-AR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dirty="0"/>
                        <a:t>Music?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82534"/>
                  </a:ext>
                </a:extLst>
              </a:tr>
              <a:tr h="767854">
                <a:tc>
                  <a:txBody>
                    <a:bodyPr/>
                    <a:lstStyle/>
                    <a:p>
                      <a:r>
                        <a:rPr lang="es-ES" sz="4000" dirty="0"/>
                        <a:t>D</a:t>
                      </a:r>
                      <a:r>
                        <a:rPr lang="es-AR" sz="4000" dirty="0"/>
                        <a:t>oes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dirty="0"/>
                        <a:t>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dirty="0" err="1"/>
                        <a:t>play</a:t>
                      </a:r>
                      <a:endParaRPr lang="es-AR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dirty="0" err="1"/>
                        <a:t>tennis</a:t>
                      </a:r>
                      <a:r>
                        <a:rPr lang="es-AR" sz="4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88402"/>
                  </a:ext>
                </a:extLst>
              </a:tr>
              <a:tr h="989492">
                <a:tc>
                  <a:txBody>
                    <a:bodyPr/>
                    <a:lstStyle/>
                    <a:p>
                      <a:r>
                        <a:rPr lang="es-AR" sz="4000" dirty="0" err="1"/>
                        <a:t>Does</a:t>
                      </a:r>
                      <a:endParaRPr lang="es-AR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4000" dirty="0" err="1"/>
                        <a:t>Tini</a:t>
                      </a:r>
                      <a:endParaRPr lang="es-AR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dirty="0" err="1"/>
                        <a:t>sing</a:t>
                      </a:r>
                      <a:endParaRPr lang="es-AR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4000" dirty="0"/>
                        <a:t>in English?</a:t>
                      </a:r>
                      <a:endParaRPr lang="es-AR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72981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77AACDE9-9C8D-5A78-A9F3-E9DACAE9A708}"/>
              </a:ext>
            </a:extLst>
          </p:cNvPr>
          <p:cNvSpPr txBox="1"/>
          <p:nvPr/>
        </p:nvSpPr>
        <p:spPr>
          <a:xfrm>
            <a:off x="3818021" y="398452"/>
            <a:ext cx="478748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YES/N</a:t>
            </a:r>
            <a:r>
              <a:rPr lang="es-A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 q</a:t>
            </a: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uestions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A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DO</a:t>
            </a: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6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97A3DBD-CDEA-4A2E-8462-AC7F61A53FAA}"/>
              </a:ext>
            </a:extLst>
          </p:cNvPr>
          <p:cNvGraphicFramePr>
            <a:graphicFrameLocks noGrp="1"/>
          </p:cNvGraphicFramePr>
          <p:nvPr/>
        </p:nvGraphicFramePr>
        <p:xfrm>
          <a:off x="1178010" y="879961"/>
          <a:ext cx="9835980" cy="4097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5395">
                  <a:extLst>
                    <a:ext uri="{9D8B030D-6E8A-4147-A177-3AD203B41FA5}">
                      <a16:colId xmlns:a16="http://schemas.microsoft.com/office/drawing/2014/main" val="1784163039"/>
                    </a:ext>
                  </a:extLst>
                </a:gridCol>
                <a:gridCol w="1087395">
                  <a:extLst>
                    <a:ext uri="{9D8B030D-6E8A-4147-A177-3AD203B41FA5}">
                      <a16:colId xmlns:a16="http://schemas.microsoft.com/office/drawing/2014/main" val="847336630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val="233335040"/>
                    </a:ext>
                  </a:extLst>
                </a:gridCol>
                <a:gridCol w="1484459">
                  <a:extLst>
                    <a:ext uri="{9D8B030D-6E8A-4147-A177-3AD203B41FA5}">
                      <a16:colId xmlns:a16="http://schemas.microsoft.com/office/drawing/2014/main" val="1235452022"/>
                    </a:ext>
                  </a:extLst>
                </a:gridCol>
                <a:gridCol w="1967196">
                  <a:extLst>
                    <a:ext uri="{9D8B030D-6E8A-4147-A177-3AD203B41FA5}">
                      <a16:colId xmlns:a16="http://schemas.microsoft.com/office/drawing/2014/main" val="4280532218"/>
                    </a:ext>
                  </a:extLst>
                </a:gridCol>
              </a:tblGrid>
              <a:tr h="1356612">
                <a:tc>
                  <a:txBody>
                    <a:bodyPr/>
                    <a:lstStyle/>
                    <a:p>
                      <a:r>
                        <a:rPr lang="es-AR" sz="3600" b="1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How</a:t>
                      </a:r>
                      <a:endParaRPr lang="es-AR" sz="3600" b="1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you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spell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your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name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276782"/>
                  </a:ext>
                </a:extLst>
              </a:tr>
              <a:tr h="1370460"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How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many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brothers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and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sisters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you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have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891027"/>
                  </a:ext>
                </a:extLst>
              </a:tr>
              <a:tr h="1370460"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How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you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887014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C4E46E3-B2AE-AA5C-6EAA-43452543F21E}"/>
              </a:ext>
            </a:extLst>
          </p:cNvPr>
          <p:cNvSpPr txBox="1"/>
          <p:nvPr/>
        </p:nvSpPr>
        <p:spPr>
          <a:xfrm>
            <a:off x="4636169" y="326262"/>
            <a:ext cx="3088105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WH q</a:t>
            </a: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uestions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A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DO</a:t>
            </a: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85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1AE3F-DDC5-EC6A-1705-DFBD89A8B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92ABE560-0D1E-3A99-98DF-40F5F9651DE7}"/>
              </a:ext>
            </a:extLst>
          </p:cNvPr>
          <p:cNvGraphicFramePr>
            <a:graphicFrameLocks noGrp="1"/>
          </p:cNvGraphicFramePr>
          <p:nvPr/>
        </p:nvGraphicFramePr>
        <p:xfrm>
          <a:off x="1013255" y="1668162"/>
          <a:ext cx="10552668" cy="3806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7610">
                  <a:extLst>
                    <a:ext uri="{9D8B030D-6E8A-4147-A177-3AD203B41FA5}">
                      <a16:colId xmlns:a16="http://schemas.microsoft.com/office/drawing/2014/main" val="10678047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94212526"/>
                    </a:ext>
                  </a:extLst>
                </a:gridCol>
                <a:gridCol w="1210962">
                  <a:extLst>
                    <a:ext uri="{9D8B030D-6E8A-4147-A177-3AD203B41FA5}">
                      <a16:colId xmlns:a16="http://schemas.microsoft.com/office/drawing/2014/main" val="897042761"/>
                    </a:ext>
                  </a:extLst>
                </a:gridCol>
                <a:gridCol w="2372496">
                  <a:extLst>
                    <a:ext uri="{9D8B030D-6E8A-4147-A177-3AD203B41FA5}">
                      <a16:colId xmlns:a16="http://schemas.microsoft.com/office/drawing/2014/main" val="4132985551"/>
                    </a:ext>
                  </a:extLst>
                </a:gridCol>
              </a:tblGrid>
              <a:tr h="989492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/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/>
                        <a:t>do?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4390"/>
                  </a:ext>
                </a:extLst>
              </a:tr>
              <a:tr h="1059994">
                <a:tc>
                  <a:txBody>
                    <a:bodyPr/>
                    <a:lstStyle/>
                    <a:p>
                      <a:r>
                        <a:rPr lang="es-AR" sz="4400" dirty="0" err="1"/>
                        <a:t>What</a:t>
                      </a:r>
                      <a:r>
                        <a:rPr lang="es-AR" sz="4400" dirty="0"/>
                        <a:t> </a:t>
                      </a:r>
                      <a:r>
                        <a:rPr lang="es-AR" sz="4400" dirty="0" err="1"/>
                        <a:t>food</a:t>
                      </a:r>
                      <a:endParaRPr lang="es-AR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/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 err="1"/>
                        <a:t>you</a:t>
                      </a:r>
                      <a:endParaRPr lang="es-AR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 err="1"/>
                        <a:t>like</a:t>
                      </a:r>
                      <a:r>
                        <a:rPr lang="es-AR" sz="44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82534"/>
                  </a:ext>
                </a:extLst>
              </a:tr>
              <a:tr h="767854">
                <a:tc>
                  <a:txBody>
                    <a:bodyPr/>
                    <a:lstStyle/>
                    <a:p>
                      <a:r>
                        <a:rPr lang="es-AR" sz="4400" dirty="0" err="1"/>
                        <a:t>What</a:t>
                      </a:r>
                      <a:r>
                        <a:rPr lang="es-AR" sz="4400" dirty="0"/>
                        <a:t> </a:t>
                      </a:r>
                      <a:r>
                        <a:rPr lang="es-AR" sz="4400" dirty="0" err="1"/>
                        <a:t>kind</a:t>
                      </a:r>
                      <a:r>
                        <a:rPr lang="es-AR" sz="4400" dirty="0"/>
                        <a:t> </a:t>
                      </a:r>
                      <a:r>
                        <a:rPr lang="es-AR" sz="4400" dirty="0" err="1"/>
                        <a:t>of</a:t>
                      </a:r>
                      <a:r>
                        <a:rPr lang="es-AR" sz="4400" dirty="0"/>
                        <a:t> </a:t>
                      </a:r>
                      <a:r>
                        <a:rPr lang="es-AR" sz="4400" dirty="0" err="1"/>
                        <a:t>books</a:t>
                      </a:r>
                      <a:endParaRPr lang="es-AR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/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 err="1"/>
                        <a:t>you</a:t>
                      </a:r>
                      <a:endParaRPr lang="es-AR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 err="1"/>
                        <a:t>read</a:t>
                      </a:r>
                      <a:r>
                        <a:rPr lang="es-AR" sz="44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88402"/>
                  </a:ext>
                </a:extLst>
              </a:tr>
              <a:tr h="989492">
                <a:tc>
                  <a:txBody>
                    <a:bodyPr/>
                    <a:lstStyle/>
                    <a:p>
                      <a:r>
                        <a:rPr lang="es-AR" sz="4400" dirty="0" err="1"/>
                        <a:t>What</a:t>
                      </a:r>
                      <a:r>
                        <a:rPr lang="es-AR" sz="4400" dirty="0"/>
                        <a:t> TV </a:t>
                      </a:r>
                      <a:r>
                        <a:rPr lang="es-AR" sz="4400" dirty="0" err="1"/>
                        <a:t>programmes</a:t>
                      </a:r>
                      <a:endParaRPr lang="es-AR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/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 err="1"/>
                        <a:t>you</a:t>
                      </a:r>
                      <a:endParaRPr lang="es-AR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 err="1"/>
                        <a:t>watch</a:t>
                      </a:r>
                      <a:r>
                        <a:rPr lang="es-AR" sz="44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72981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F76CB3F-F325-FADC-D260-5B5442F3166B}"/>
              </a:ext>
            </a:extLst>
          </p:cNvPr>
          <p:cNvSpPr txBox="1"/>
          <p:nvPr/>
        </p:nvSpPr>
        <p:spPr>
          <a:xfrm>
            <a:off x="4339389" y="398452"/>
            <a:ext cx="4266116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</a:t>
            </a:r>
            <a:r>
              <a:rPr lang="es-A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WH q</a:t>
            </a: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uestions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A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DO</a:t>
            </a: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665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2F872-ED4A-41A8-AE9B-3CC383C7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/>
              <a:t>Now</a:t>
            </a:r>
            <a:r>
              <a:rPr lang="es-MX" b="1" dirty="0"/>
              <a:t> and </a:t>
            </a:r>
            <a:r>
              <a:rPr lang="es-MX" b="1" dirty="0" err="1"/>
              <a:t>around</a:t>
            </a:r>
            <a:r>
              <a:rPr lang="es-MX" b="1" dirty="0"/>
              <a:t> </a:t>
            </a:r>
            <a:r>
              <a:rPr lang="es-MX" b="1" dirty="0" err="1"/>
              <a:t>now</a:t>
            </a:r>
            <a:r>
              <a:rPr lang="es-MX" b="1" dirty="0"/>
              <a:t> – </a:t>
            </a:r>
            <a:r>
              <a:rPr lang="es-MX" b="1" dirty="0" err="1"/>
              <a:t>Present</a:t>
            </a:r>
            <a:r>
              <a:rPr lang="es-MX" b="1" dirty="0"/>
              <a:t> </a:t>
            </a:r>
            <a:r>
              <a:rPr lang="es-MX" b="1" dirty="0" err="1"/>
              <a:t>Continuous</a:t>
            </a:r>
            <a:endParaRPr lang="es-AR" b="1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9302A85-43C7-4072-8F84-DBD711FCD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684546"/>
              </p:ext>
            </p:extLst>
          </p:nvPr>
        </p:nvGraphicFramePr>
        <p:xfrm>
          <a:off x="1230180" y="1133432"/>
          <a:ext cx="9731635" cy="4356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769">
                  <a:extLst>
                    <a:ext uri="{9D8B030D-6E8A-4147-A177-3AD203B41FA5}">
                      <a16:colId xmlns:a16="http://schemas.microsoft.com/office/drawing/2014/main" val="559266662"/>
                    </a:ext>
                  </a:extLst>
                </a:gridCol>
                <a:gridCol w="926757">
                  <a:extLst>
                    <a:ext uri="{9D8B030D-6E8A-4147-A177-3AD203B41FA5}">
                      <a16:colId xmlns:a16="http://schemas.microsoft.com/office/drawing/2014/main" val="166849023"/>
                    </a:ext>
                  </a:extLst>
                </a:gridCol>
                <a:gridCol w="1260389">
                  <a:extLst>
                    <a:ext uri="{9D8B030D-6E8A-4147-A177-3AD203B41FA5}">
                      <a16:colId xmlns:a16="http://schemas.microsoft.com/office/drawing/2014/main" val="1422635769"/>
                    </a:ext>
                  </a:extLst>
                </a:gridCol>
                <a:gridCol w="2236573">
                  <a:extLst>
                    <a:ext uri="{9D8B030D-6E8A-4147-A177-3AD203B41FA5}">
                      <a16:colId xmlns:a16="http://schemas.microsoft.com/office/drawing/2014/main" val="1968322926"/>
                    </a:ext>
                  </a:extLst>
                </a:gridCol>
                <a:gridCol w="2695147">
                  <a:extLst>
                    <a:ext uri="{9D8B030D-6E8A-4147-A177-3AD203B41FA5}">
                      <a16:colId xmlns:a16="http://schemas.microsoft.com/office/drawing/2014/main" val="1583971151"/>
                    </a:ext>
                  </a:extLst>
                </a:gridCol>
              </a:tblGrid>
              <a:tr h="1055874">
                <a:tc>
                  <a:txBody>
                    <a:bodyPr/>
                    <a:lstStyle/>
                    <a:p>
                      <a:r>
                        <a:rPr lang="es-AR" sz="3600" dirty="0" err="1"/>
                        <a:t>What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/>
                        <a:t>are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you</a:t>
                      </a:r>
                      <a:endParaRPr lang="es-AR" sz="3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doing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right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now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62899"/>
                  </a:ext>
                </a:extLst>
              </a:tr>
              <a:tr h="1055874">
                <a:tc>
                  <a:txBody>
                    <a:bodyPr/>
                    <a:lstStyle/>
                    <a:p>
                      <a:r>
                        <a:rPr lang="es-AR" sz="3600" dirty="0" err="1"/>
                        <a:t>What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exams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a</a:t>
                      </a:r>
                      <a:r>
                        <a:rPr lang="es-AR" sz="3600" dirty="0"/>
                        <a:t>re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y</a:t>
                      </a:r>
                      <a:r>
                        <a:rPr lang="es-AR" sz="3600" dirty="0" err="1"/>
                        <a:t>ou</a:t>
                      </a:r>
                      <a:endParaRPr lang="es-AR" sz="3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t</a:t>
                      </a:r>
                      <a:r>
                        <a:rPr lang="es-AR" sz="3600" dirty="0" err="1"/>
                        <a:t>aking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these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days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348960"/>
                  </a:ext>
                </a:extLst>
              </a:tr>
              <a:tr h="1055874">
                <a:tc>
                  <a:txBody>
                    <a:bodyPr/>
                    <a:lstStyle/>
                    <a:p>
                      <a:r>
                        <a:rPr lang="es-AR" sz="3600" dirty="0" err="1"/>
                        <a:t>What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is</a:t>
                      </a:r>
                      <a:r>
                        <a:rPr lang="es-AR" sz="3600" dirty="0"/>
                        <a:t>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Peter</a:t>
                      </a:r>
                      <a:endParaRPr lang="es-AR" sz="3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w</a:t>
                      </a:r>
                      <a:r>
                        <a:rPr lang="es-AR" sz="3600" dirty="0" err="1"/>
                        <a:t>earing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today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440482"/>
                  </a:ext>
                </a:extLst>
              </a:tr>
              <a:tr h="1055874">
                <a:tc>
                  <a:txBody>
                    <a:bodyPr/>
                    <a:lstStyle/>
                    <a:p>
                      <a:r>
                        <a:rPr lang="es-MX" sz="3600" dirty="0"/>
                        <a:t>W</a:t>
                      </a:r>
                      <a:r>
                        <a:rPr lang="es-AR" sz="3600" dirty="0" err="1"/>
                        <a:t>hat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kind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of</a:t>
                      </a:r>
                      <a:r>
                        <a:rPr lang="es-AR" sz="3600" dirty="0"/>
                        <a:t> music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are</a:t>
                      </a:r>
                      <a:endParaRPr lang="es-AR" sz="3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 err="1"/>
                        <a:t>they</a:t>
                      </a:r>
                      <a:endParaRPr lang="es-AR" sz="3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l</a:t>
                      </a:r>
                      <a:r>
                        <a:rPr lang="es-AR" sz="3600" dirty="0" err="1"/>
                        <a:t>istening</a:t>
                      </a:r>
                      <a:r>
                        <a:rPr lang="es-AR" sz="3600" dirty="0"/>
                        <a:t> to</a:t>
                      </a:r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/>
                        <a:t>at </a:t>
                      </a:r>
                      <a:r>
                        <a:rPr lang="es-AR" sz="3600" dirty="0" err="1"/>
                        <a:t>the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moment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74018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310E11E-1CC3-4440-9919-92F3160A2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6622"/>
              </p:ext>
            </p:extLst>
          </p:nvPr>
        </p:nvGraphicFramePr>
        <p:xfrm>
          <a:off x="1230180" y="5489774"/>
          <a:ext cx="9731635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769">
                  <a:extLst>
                    <a:ext uri="{9D8B030D-6E8A-4147-A177-3AD203B41FA5}">
                      <a16:colId xmlns:a16="http://schemas.microsoft.com/office/drawing/2014/main" val="3941798449"/>
                    </a:ext>
                  </a:extLst>
                </a:gridCol>
                <a:gridCol w="926757">
                  <a:extLst>
                    <a:ext uri="{9D8B030D-6E8A-4147-A177-3AD203B41FA5}">
                      <a16:colId xmlns:a16="http://schemas.microsoft.com/office/drawing/2014/main" val="1580189616"/>
                    </a:ext>
                  </a:extLst>
                </a:gridCol>
                <a:gridCol w="1260389">
                  <a:extLst>
                    <a:ext uri="{9D8B030D-6E8A-4147-A177-3AD203B41FA5}">
                      <a16:colId xmlns:a16="http://schemas.microsoft.com/office/drawing/2014/main" val="1456581158"/>
                    </a:ext>
                  </a:extLst>
                </a:gridCol>
                <a:gridCol w="2236573">
                  <a:extLst>
                    <a:ext uri="{9D8B030D-6E8A-4147-A177-3AD203B41FA5}">
                      <a16:colId xmlns:a16="http://schemas.microsoft.com/office/drawing/2014/main" val="520486916"/>
                    </a:ext>
                  </a:extLst>
                </a:gridCol>
                <a:gridCol w="2695147">
                  <a:extLst>
                    <a:ext uri="{9D8B030D-6E8A-4147-A177-3AD203B41FA5}">
                      <a16:colId xmlns:a16="http://schemas.microsoft.com/office/drawing/2014/main" val="3650687599"/>
                    </a:ext>
                  </a:extLst>
                </a:gridCol>
              </a:tblGrid>
              <a:tr h="1055874">
                <a:tc>
                  <a:txBody>
                    <a:bodyPr/>
                    <a:lstStyle/>
                    <a:p>
                      <a:r>
                        <a:rPr lang="es-MX" sz="3600" dirty="0"/>
                        <a:t>W</a:t>
                      </a:r>
                      <a:r>
                        <a:rPr lang="es-AR" sz="3600" dirty="0" err="1"/>
                        <a:t>hat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subjects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are</a:t>
                      </a:r>
                      <a:endParaRPr lang="es-AR" sz="3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800" dirty="0" err="1"/>
                        <a:t>they</a:t>
                      </a:r>
                      <a:endParaRPr lang="es-AR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 err="1"/>
                        <a:t>attending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this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semester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119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224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2F872-ED4A-41A8-AE9B-3CC383C7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err="1"/>
              <a:t>Present</a:t>
            </a:r>
            <a:r>
              <a:rPr lang="es-AR" b="1" dirty="0"/>
              <a:t> Simple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9302A85-43C7-4072-8F84-DBD711FCD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353020"/>
              </p:ext>
            </p:extLst>
          </p:nvPr>
        </p:nvGraphicFramePr>
        <p:xfrm>
          <a:off x="1181442" y="1235676"/>
          <a:ext cx="10248558" cy="5174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606">
                  <a:extLst>
                    <a:ext uri="{9D8B030D-6E8A-4147-A177-3AD203B41FA5}">
                      <a16:colId xmlns:a16="http://schemas.microsoft.com/office/drawing/2014/main" val="166849023"/>
                    </a:ext>
                  </a:extLst>
                </a:gridCol>
                <a:gridCol w="2525726">
                  <a:extLst>
                    <a:ext uri="{9D8B030D-6E8A-4147-A177-3AD203B41FA5}">
                      <a16:colId xmlns:a16="http://schemas.microsoft.com/office/drawing/2014/main" val="1422635769"/>
                    </a:ext>
                  </a:extLst>
                </a:gridCol>
                <a:gridCol w="2269959">
                  <a:extLst>
                    <a:ext uri="{9D8B030D-6E8A-4147-A177-3AD203B41FA5}">
                      <a16:colId xmlns:a16="http://schemas.microsoft.com/office/drawing/2014/main" val="1968322926"/>
                    </a:ext>
                  </a:extLst>
                </a:gridCol>
                <a:gridCol w="3902267">
                  <a:extLst>
                    <a:ext uri="{9D8B030D-6E8A-4147-A177-3AD203B41FA5}">
                      <a16:colId xmlns:a16="http://schemas.microsoft.com/office/drawing/2014/main" val="1583971151"/>
                    </a:ext>
                  </a:extLst>
                </a:gridCol>
              </a:tblGrid>
              <a:tr h="1370159">
                <a:tc>
                  <a:txBody>
                    <a:bodyPr/>
                    <a:lstStyle/>
                    <a:p>
                      <a:r>
                        <a:rPr lang="es-AR" sz="3600" dirty="0"/>
                        <a:t>Are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you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_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/>
                        <a:t>a </a:t>
                      </a:r>
                      <a:r>
                        <a:rPr lang="es-AR" sz="3600" dirty="0" err="1"/>
                        <a:t>student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62899"/>
                  </a:ext>
                </a:extLst>
              </a:tr>
              <a:tr h="1370159">
                <a:tc>
                  <a:txBody>
                    <a:bodyPr/>
                    <a:lstStyle/>
                    <a:p>
                      <a:r>
                        <a:rPr lang="es-AR" sz="3600" dirty="0" err="1"/>
                        <a:t>Does</a:t>
                      </a:r>
                      <a:endParaRPr lang="es-AR" sz="3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M</a:t>
                      </a:r>
                      <a:r>
                        <a:rPr lang="es-AR" sz="3600" dirty="0"/>
                        <a:t>aria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do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housework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348960"/>
                  </a:ext>
                </a:extLst>
              </a:tr>
              <a:tr h="1217035">
                <a:tc>
                  <a:txBody>
                    <a:bodyPr/>
                    <a:lstStyle/>
                    <a:p>
                      <a:r>
                        <a:rPr lang="es-AR" sz="3600" dirty="0"/>
                        <a:t>Do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t</a:t>
                      </a:r>
                      <a:r>
                        <a:rPr lang="es-AR" sz="3600" dirty="0"/>
                        <a:t>he </a:t>
                      </a:r>
                      <a:r>
                        <a:rPr lang="es-AR" sz="3600" dirty="0" err="1"/>
                        <a:t>students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600" dirty="0" err="1"/>
                        <a:t>study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/>
                        <a:t>a </a:t>
                      </a:r>
                      <a:r>
                        <a:rPr lang="es-AR" sz="3600" dirty="0" err="1"/>
                        <a:t>lot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440482"/>
                  </a:ext>
                </a:extLst>
              </a:tr>
              <a:tr h="1217035">
                <a:tc>
                  <a:txBody>
                    <a:bodyPr/>
                    <a:lstStyle/>
                    <a:p>
                      <a:r>
                        <a:rPr lang="es-AR" sz="3600" dirty="0" err="1"/>
                        <a:t>Is</a:t>
                      </a:r>
                      <a:endParaRPr lang="es-AR" sz="3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Tini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3600" dirty="0"/>
                        <a:t>-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/>
                        <a:t>A </a:t>
                      </a:r>
                      <a:r>
                        <a:rPr lang="es-AR" sz="3600" dirty="0" err="1"/>
                        <a:t>good</a:t>
                      </a:r>
                      <a:r>
                        <a:rPr lang="es-AR" sz="3600" dirty="0"/>
                        <a:t> Singer?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740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504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4280F-8B73-B005-7685-AFB8F5263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F76F6-18B1-85EC-1C83-B04F1B52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N</a:t>
            </a:r>
            <a:r>
              <a:rPr lang="es-AR" b="1" dirty="0" err="1"/>
              <a:t>ow</a:t>
            </a:r>
            <a:r>
              <a:rPr lang="es-AR" b="1" dirty="0"/>
              <a:t> and </a:t>
            </a:r>
            <a:r>
              <a:rPr lang="es-AR" b="1" dirty="0" err="1"/>
              <a:t>around</a:t>
            </a:r>
            <a:r>
              <a:rPr lang="es-AR" b="1" dirty="0"/>
              <a:t> </a:t>
            </a:r>
            <a:r>
              <a:rPr lang="es-AR" b="1" dirty="0" err="1"/>
              <a:t>now</a:t>
            </a:r>
            <a:r>
              <a:rPr lang="es-AR" b="1" dirty="0"/>
              <a:t>. </a:t>
            </a:r>
            <a:r>
              <a:rPr lang="es-AR" b="1" dirty="0" err="1"/>
              <a:t>Present</a:t>
            </a:r>
            <a:r>
              <a:rPr lang="es-AR" b="1" dirty="0"/>
              <a:t> </a:t>
            </a:r>
            <a:r>
              <a:rPr lang="es-AR" b="1" dirty="0" err="1"/>
              <a:t>Continuous</a:t>
            </a:r>
            <a:endParaRPr lang="es-AR" b="1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3E233EA-3B53-B109-1E11-85F104A10A94}"/>
              </a:ext>
            </a:extLst>
          </p:cNvPr>
          <p:cNvGraphicFramePr>
            <a:graphicFrameLocks noGrp="1"/>
          </p:cNvGraphicFramePr>
          <p:nvPr/>
        </p:nvGraphicFramePr>
        <p:xfrm>
          <a:off x="1181442" y="1235676"/>
          <a:ext cx="10248558" cy="5174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606">
                  <a:extLst>
                    <a:ext uri="{9D8B030D-6E8A-4147-A177-3AD203B41FA5}">
                      <a16:colId xmlns:a16="http://schemas.microsoft.com/office/drawing/2014/main" val="166849023"/>
                    </a:ext>
                  </a:extLst>
                </a:gridCol>
                <a:gridCol w="2525726">
                  <a:extLst>
                    <a:ext uri="{9D8B030D-6E8A-4147-A177-3AD203B41FA5}">
                      <a16:colId xmlns:a16="http://schemas.microsoft.com/office/drawing/2014/main" val="1422635769"/>
                    </a:ext>
                  </a:extLst>
                </a:gridCol>
                <a:gridCol w="2269959">
                  <a:extLst>
                    <a:ext uri="{9D8B030D-6E8A-4147-A177-3AD203B41FA5}">
                      <a16:colId xmlns:a16="http://schemas.microsoft.com/office/drawing/2014/main" val="1968322926"/>
                    </a:ext>
                  </a:extLst>
                </a:gridCol>
                <a:gridCol w="3902267">
                  <a:extLst>
                    <a:ext uri="{9D8B030D-6E8A-4147-A177-3AD203B41FA5}">
                      <a16:colId xmlns:a16="http://schemas.microsoft.com/office/drawing/2014/main" val="1583971151"/>
                    </a:ext>
                  </a:extLst>
                </a:gridCol>
              </a:tblGrid>
              <a:tr h="1370159">
                <a:tc>
                  <a:txBody>
                    <a:bodyPr/>
                    <a:lstStyle/>
                    <a:p>
                      <a:r>
                        <a:rPr lang="es-AR" sz="3600" dirty="0"/>
                        <a:t>Are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you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r</a:t>
                      </a:r>
                      <a:r>
                        <a:rPr lang="es-AR" sz="3600" dirty="0" err="1"/>
                        <a:t>eading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/>
                        <a:t>a </a:t>
                      </a:r>
                      <a:r>
                        <a:rPr lang="es-AR" sz="3600" dirty="0" err="1"/>
                        <a:t>book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right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now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62899"/>
                  </a:ext>
                </a:extLst>
              </a:tr>
              <a:tr h="1370159">
                <a:tc>
                  <a:txBody>
                    <a:bodyPr/>
                    <a:lstStyle/>
                    <a:p>
                      <a:r>
                        <a:rPr lang="es-AR" sz="3600" dirty="0" err="1"/>
                        <a:t>Is</a:t>
                      </a:r>
                      <a:endParaRPr lang="es-AR" sz="3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M</a:t>
                      </a:r>
                      <a:r>
                        <a:rPr lang="es-AR" sz="3600" dirty="0"/>
                        <a:t>aria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 err="1"/>
                        <a:t>doing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Housework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today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348960"/>
                  </a:ext>
                </a:extLst>
              </a:tr>
              <a:tr h="1217035">
                <a:tc>
                  <a:txBody>
                    <a:bodyPr/>
                    <a:lstStyle/>
                    <a:p>
                      <a:r>
                        <a:rPr lang="es-AR" sz="3600" dirty="0"/>
                        <a:t>Are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t</a:t>
                      </a:r>
                      <a:r>
                        <a:rPr lang="es-AR" sz="3600" dirty="0"/>
                        <a:t>he </a:t>
                      </a:r>
                      <a:r>
                        <a:rPr lang="es-AR" sz="3600" dirty="0" err="1"/>
                        <a:t>students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s</a:t>
                      </a:r>
                      <a:r>
                        <a:rPr lang="es-AR" sz="3600" dirty="0" err="1"/>
                        <a:t>itting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for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an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exam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right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now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440482"/>
                  </a:ext>
                </a:extLst>
              </a:tr>
              <a:tr h="1217035">
                <a:tc>
                  <a:txBody>
                    <a:bodyPr/>
                    <a:lstStyle/>
                    <a:p>
                      <a:r>
                        <a:rPr lang="es-AR" sz="3600" dirty="0"/>
                        <a:t>Are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they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going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/>
                        <a:t>home </a:t>
                      </a:r>
                      <a:r>
                        <a:rPr lang="es-AR" sz="3600" dirty="0" err="1"/>
                        <a:t>now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740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786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2D17AA-2649-4BCD-83A7-3FEB648B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43697"/>
            <a:ext cx="11228173" cy="5582467"/>
          </a:xfrm>
        </p:spPr>
        <p:txBody>
          <a:bodyPr>
            <a:normAutofit lnSpcReduction="10000"/>
          </a:bodyPr>
          <a:lstStyle/>
          <a:p>
            <a:r>
              <a:rPr lang="es-MX" dirty="0"/>
              <a:t>Are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?  Yes, I am.  No, </a:t>
            </a:r>
            <a:r>
              <a:rPr lang="es-MX" dirty="0" err="1"/>
              <a:t>I’m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. </a:t>
            </a:r>
          </a:p>
          <a:p>
            <a:r>
              <a:rPr lang="es-MX" dirty="0"/>
              <a:t>Am I </a:t>
            </a:r>
            <a:r>
              <a:rPr lang="es-MX" dirty="0" err="1"/>
              <a:t>here</a:t>
            </a:r>
            <a:r>
              <a:rPr lang="es-MX" dirty="0"/>
              <a:t>?</a:t>
            </a:r>
          </a:p>
          <a:p>
            <a:r>
              <a:rPr lang="es-MX" dirty="0"/>
              <a:t>Are </a:t>
            </a:r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?</a:t>
            </a:r>
          </a:p>
          <a:p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she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?</a:t>
            </a:r>
          </a:p>
          <a:p>
            <a:r>
              <a:rPr lang="es-MX" dirty="0" err="1"/>
              <a:t>Is</a:t>
            </a:r>
            <a:r>
              <a:rPr lang="es-MX" dirty="0"/>
              <a:t> he </a:t>
            </a:r>
            <a:r>
              <a:rPr lang="es-MX" dirty="0" err="1"/>
              <a:t>here</a:t>
            </a:r>
            <a:r>
              <a:rPr lang="es-MX" dirty="0"/>
              <a:t>?</a:t>
            </a:r>
          </a:p>
          <a:p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?</a:t>
            </a:r>
          </a:p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students</a:t>
            </a:r>
            <a:r>
              <a:rPr lang="es-MX" dirty="0"/>
              <a:t>,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mother</a:t>
            </a:r>
            <a:r>
              <a:rPr lang="es-MX" dirty="0"/>
              <a:t>,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husband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people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office</a:t>
            </a:r>
          </a:p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interesting</a:t>
            </a:r>
            <a:r>
              <a:rPr lang="es-MX" dirty="0"/>
              <a:t> </a:t>
            </a:r>
            <a:r>
              <a:rPr lang="es-MX" dirty="0" err="1"/>
              <a:t>books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musicians</a:t>
            </a:r>
            <a:r>
              <a:rPr lang="es-MX" dirty="0"/>
              <a:t>, </a:t>
            </a:r>
            <a:r>
              <a:rPr lang="es-MX" dirty="0" err="1"/>
              <a:t>Autumn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museum</a:t>
            </a:r>
            <a:r>
              <a:rPr lang="es-MX" dirty="0"/>
              <a:t>, </a:t>
            </a:r>
          </a:p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computers</a:t>
            </a:r>
            <a:r>
              <a:rPr lang="es-MX" dirty="0"/>
              <a:t>,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neighbour</a:t>
            </a:r>
            <a:r>
              <a:rPr lang="es-MX" dirty="0"/>
              <a:t>,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neighbours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houses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photos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cell</a:t>
            </a:r>
            <a:r>
              <a:rPr lang="es-MX" dirty="0"/>
              <a:t> </a:t>
            </a:r>
            <a:r>
              <a:rPr lang="es-MX" dirty="0" err="1"/>
              <a:t>phone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members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family</a:t>
            </a:r>
            <a:r>
              <a:rPr lang="es-MX" dirty="0"/>
              <a:t>.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EDDC3-A7C2-4ABD-AFE1-6A9B22A616FE}"/>
              </a:ext>
            </a:extLst>
          </p:cNvPr>
          <p:cNvSpPr txBox="1"/>
          <p:nvPr/>
        </p:nvSpPr>
        <p:spPr>
          <a:xfrm>
            <a:off x="7512908" y="876725"/>
            <a:ext cx="3886200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BE: Yes/No 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s-A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76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2D17AA-2649-4BCD-83A7-3FEB648B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43697"/>
            <a:ext cx="11228173" cy="5582467"/>
          </a:xfrm>
        </p:spPr>
        <p:txBody>
          <a:bodyPr>
            <a:normAutofit/>
          </a:bodyPr>
          <a:lstStyle/>
          <a:p>
            <a:r>
              <a:rPr lang="es-MX" dirty="0"/>
              <a:t>Do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read</a:t>
            </a:r>
            <a:r>
              <a:rPr lang="es-MX" dirty="0"/>
              <a:t> a </a:t>
            </a:r>
            <a:r>
              <a:rPr lang="es-MX" dirty="0" err="1"/>
              <a:t>lot</a:t>
            </a:r>
            <a:r>
              <a:rPr lang="es-MX" dirty="0"/>
              <a:t>?  Yes, I do.  No, I </a:t>
            </a:r>
            <a:r>
              <a:rPr lang="es-MX" dirty="0" err="1"/>
              <a:t>don’t</a:t>
            </a:r>
            <a:r>
              <a:rPr lang="es-MX" dirty="0"/>
              <a:t>. </a:t>
            </a:r>
          </a:p>
          <a:p>
            <a:r>
              <a:rPr lang="es-MX" dirty="0"/>
              <a:t>Do I </a:t>
            </a:r>
            <a:r>
              <a:rPr lang="es-MX" dirty="0" err="1"/>
              <a:t>read</a:t>
            </a:r>
            <a:r>
              <a:rPr lang="es-MX" dirty="0"/>
              <a:t> a </a:t>
            </a:r>
            <a:r>
              <a:rPr lang="es-MX" dirty="0" err="1"/>
              <a:t>lot</a:t>
            </a:r>
            <a:r>
              <a:rPr lang="es-MX" dirty="0"/>
              <a:t>?</a:t>
            </a:r>
          </a:p>
          <a:p>
            <a:r>
              <a:rPr lang="es-MX" dirty="0"/>
              <a:t>Do </a:t>
            </a:r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read</a:t>
            </a:r>
            <a:r>
              <a:rPr lang="es-MX" dirty="0"/>
              <a:t> a </a:t>
            </a:r>
            <a:r>
              <a:rPr lang="es-MX" dirty="0" err="1"/>
              <a:t>lot</a:t>
            </a:r>
            <a:r>
              <a:rPr lang="es-MX" dirty="0"/>
              <a:t>?</a:t>
            </a:r>
          </a:p>
          <a:p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she</a:t>
            </a:r>
            <a:r>
              <a:rPr lang="es-MX" dirty="0"/>
              <a:t> </a:t>
            </a:r>
            <a:r>
              <a:rPr lang="es-MX" dirty="0" err="1"/>
              <a:t>read</a:t>
            </a:r>
            <a:r>
              <a:rPr lang="es-MX" dirty="0"/>
              <a:t>?</a:t>
            </a:r>
          </a:p>
          <a:p>
            <a:r>
              <a:rPr lang="es-MX" dirty="0" err="1"/>
              <a:t>Does</a:t>
            </a:r>
            <a:r>
              <a:rPr lang="es-MX" dirty="0"/>
              <a:t> he </a:t>
            </a:r>
            <a:r>
              <a:rPr lang="es-MX" dirty="0" err="1"/>
              <a:t>read</a:t>
            </a:r>
            <a:r>
              <a:rPr lang="es-MX" dirty="0"/>
              <a:t>?</a:t>
            </a:r>
          </a:p>
          <a:p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work</a:t>
            </a:r>
            <a:r>
              <a:rPr lang="es-MX" dirty="0"/>
              <a:t>? </a:t>
            </a:r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a </a:t>
            </a:r>
            <a:r>
              <a:rPr lang="es-MX" dirty="0" err="1"/>
              <a:t>garden</a:t>
            </a:r>
            <a:r>
              <a:rPr lang="es-MX" dirty="0"/>
              <a:t>?</a:t>
            </a:r>
          </a:p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students</a:t>
            </a:r>
            <a:r>
              <a:rPr lang="es-MX" dirty="0"/>
              <a:t>,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mother</a:t>
            </a:r>
            <a:r>
              <a:rPr lang="es-MX" dirty="0"/>
              <a:t>,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husband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people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office,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musicians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museum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computers</a:t>
            </a:r>
            <a:r>
              <a:rPr lang="es-MX" dirty="0"/>
              <a:t>,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neighbour</a:t>
            </a:r>
            <a:r>
              <a:rPr lang="es-MX" dirty="0"/>
              <a:t>,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neighbours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houses</a:t>
            </a:r>
            <a:r>
              <a:rPr lang="es-MX" dirty="0"/>
              <a:t>,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cell</a:t>
            </a:r>
            <a:r>
              <a:rPr lang="es-MX" dirty="0"/>
              <a:t> </a:t>
            </a:r>
            <a:r>
              <a:rPr lang="es-MX" dirty="0" err="1"/>
              <a:t>phone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members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family</a:t>
            </a:r>
            <a:r>
              <a:rPr lang="es-MX" dirty="0"/>
              <a:t>, etc. 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EDDC3-A7C2-4ABD-AFE1-6A9B22A616FE}"/>
              </a:ext>
            </a:extLst>
          </p:cNvPr>
          <p:cNvSpPr txBox="1"/>
          <p:nvPr/>
        </p:nvSpPr>
        <p:spPr>
          <a:xfrm>
            <a:off x="7512908" y="876725"/>
            <a:ext cx="3886200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DO: Yes/No 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s-A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50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4C6F5-0DF0-A732-8552-80ACB6E8D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2BE3549-517E-2D9B-4655-4A06F98E0304}"/>
              </a:ext>
            </a:extLst>
          </p:cNvPr>
          <p:cNvSpPr txBox="1"/>
          <p:nvPr/>
        </p:nvSpPr>
        <p:spPr>
          <a:xfrm>
            <a:off x="10587790" y="222819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135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2E8E64-0E6C-D114-EB9F-70E70CE28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46" y="996720"/>
            <a:ext cx="11274507" cy="556038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E9A456FE-ED77-8734-D22C-F19D344EF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0"/>
            <a:ext cx="9144000" cy="1191126"/>
          </a:xfrm>
        </p:spPr>
        <p:txBody>
          <a:bodyPr>
            <a:normAutofit fontScale="92500" lnSpcReduction="10000"/>
          </a:bodyPr>
          <a:lstStyle/>
          <a:p>
            <a:endParaRPr lang="es-AR" dirty="0"/>
          </a:p>
          <a:p>
            <a:r>
              <a:rPr lang="es-AR" sz="6000" dirty="0"/>
              <a:t>LET’S PRACTICE</a:t>
            </a:r>
          </a:p>
        </p:txBody>
      </p:sp>
    </p:spTree>
    <p:extLst>
      <p:ext uri="{BB962C8B-B14F-4D97-AF65-F5344CB8AC3E}">
        <p14:creationId xmlns:p14="http://schemas.microsoft.com/office/powerpoint/2010/main" val="55226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0BD9A-86FD-CB29-5253-D0FDD8AD2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6852B81-81BA-6824-B112-A638F7236EDA}"/>
              </a:ext>
            </a:extLst>
          </p:cNvPr>
          <p:cNvSpPr txBox="1"/>
          <p:nvPr/>
        </p:nvSpPr>
        <p:spPr>
          <a:xfrm>
            <a:off x="10587790" y="222819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135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454373-4D72-E99B-21B7-652AA2E1F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46" y="996720"/>
            <a:ext cx="11274507" cy="5560382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D21EC182-2F41-CC32-0D64-F15BF9945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0"/>
            <a:ext cx="9144000" cy="1191126"/>
          </a:xfrm>
        </p:spPr>
        <p:txBody>
          <a:bodyPr>
            <a:normAutofit fontScale="92500" lnSpcReduction="10000"/>
          </a:bodyPr>
          <a:lstStyle/>
          <a:p>
            <a:endParaRPr lang="es-AR" dirty="0"/>
          </a:p>
          <a:p>
            <a:r>
              <a:rPr lang="es-AR" sz="6000" dirty="0"/>
              <a:t>LET’S CHECK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F8CFBE-10CB-CCF2-11D2-CE935CE10551}"/>
              </a:ext>
            </a:extLst>
          </p:cNvPr>
          <p:cNvSpPr txBox="1"/>
          <p:nvPr/>
        </p:nvSpPr>
        <p:spPr>
          <a:xfrm>
            <a:off x="3168316" y="4203031"/>
            <a:ext cx="2061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have</a:t>
            </a:r>
            <a:r>
              <a:rPr lang="es-ES" sz="1600" dirty="0"/>
              <a:t> a car</a:t>
            </a:r>
          </a:p>
          <a:p>
            <a:r>
              <a:rPr lang="es-ES" sz="1600" dirty="0" err="1"/>
              <a:t>know</a:t>
            </a:r>
            <a:r>
              <a:rPr lang="es-ES" sz="1600" dirty="0"/>
              <a:t> </a:t>
            </a:r>
            <a:r>
              <a:rPr lang="es-ES" sz="1600" dirty="0" err="1"/>
              <a:t>those</a:t>
            </a:r>
            <a:r>
              <a:rPr lang="es-ES" sz="1600" dirty="0"/>
              <a:t> </a:t>
            </a:r>
            <a:r>
              <a:rPr lang="es-ES" sz="1600" dirty="0" err="1"/>
              <a:t>people</a:t>
            </a:r>
            <a:endParaRPr lang="es-ES" sz="1600" dirty="0"/>
          </a:p>
          <a:p>
            <a:r>
              <a:rPr lang="es-ES" sz="1600" dirty="0" err="1"/>
              <a:t>like</a:t>
            </a:r>
            <a:r>
              <a:rPr lang="es-ES" sz="1600" dirty="0"/>
              <a:t> </a:t>
            </a:r>
            <a:r>
              <a:rPr lang="es-ES" sz="1600" dirty="0" err="1"/>
              <a:t>classical</a:t>
            </a:r>
            <a:r>
              <a:rPr lang="es-ES" sz="1600" dirty="0"/>
              <a:t> music</a:t>
            </a:r>
          </a:p>
          <a:p>
            <a:r>
              <a:rPr lang="es-ES" sz="1600" dirty="0" err="1"/>
              <a:t>live</a:t>
            </a:r>
            <a:r>
              <a:rPr lang="es-ES" sz="1600" dirty="0"/>
              <a:t> in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city</a:t>
            </a:r>
            <a:r>
              <a:rPr lang="es-ES" sz="1600" dirty="0"/>
              <a:t> centre</a:t>
            </a:r>
          </a:p>
          <a:p>
            <a:r>
              <a:rPr lang="es-ES" sz="1600" dirty="0" err="1"/>
              <a:t>speak</a:t>
            </a:r>
            <a:r>
              <a:rPr lang="es-ES" sz="1600" dirty="0"/>
              <a:t> </a:t>
            </a:r>
            <a:r>
              <a:rPr lang="es-ES" sz="1600" dirty="0" err="1"/>
              <a:t>Russian</a:t>
            </a:r>
            <a:endParaRPr lang="es-AR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808B58-E971-F6E6-B9EB-4ED6094E65CA}"/>
              </a:ext>
            </a:extLst>
          </p:cNvPr>
          <p:cNvSpPr txBox="1"/>
          <p:nvPr/>
        </p:nvSpPr>
        <p:spPr>
          <a:xfrm>
            <a:off x="1002632" y="4203030"/>
            <a:ext cx="2061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hungry</a:t>
            </a:r>
            <a:endParaRPr lang="es-ES" sz="1600" dirty="0"/>
          </a:p>
          <a:p>
            <a:r>
              <a:rPr lang="es-ES" sz="1600" dirty="0" err="1"/>
              <a:t>listening</a:t>
            </a:r>
            <a:r>
              <a:rPr lang="es-ES" sz="1600" dirty="0"/>
              <a:t> </a:t>
            </a:r>
            <a:r>
              <a:rPr lang="es-ES" sz="1600" dirty="0" err="1"/>
              <a:t>to</a:t>
            </a:r>
            <a:r>
              <a:rPr lang="es-ES" sz="1600" dirty="0"/>
              <a:t> me</a:t>
            </a:r>
          </a:p>
          <a:p>
            <a:r>
              <a:rPr lang="es-ES" sz="1600" dirty="0" err="1"/>
              <a:t>stressed</a:t>
            </a:r>
            <a:endParaRPr lang="es-ES" sz="1600" dirty="0"/>
          </a:p>
          <a:p>
            <a:r>
              <a:rPr lang="es-ES" sz="1600" dirty="0" err="1"/>
              <a:t>tired</a:t>
            </a:r>
            <a:endParaRPr lang="es-ES" sz="1600" dirty="0"/>
          </a:p>
          <a:p>
            <a:r>
              <a:rPr lang="es-ES" sz="1600" dirty="0" err="1"/>
              <a:t>waiting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a </a:t>
            </a:r>
            <a:r>
              <a:rPr lang="es-ES" sz="1600" dirty="0" err="1"/>
              <a:t>friend</a:t>
            </a:r>
            <a:endParaRPr lang="es-AR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8F39EC-AE33-E03D-651F-C4B2FE2B6C5B}"/>
              </a:ext>
            </a:extLst>
          </p:cNvPr>
          <p:cNvSpPr txBox="1"/>
          <p:nvPr/>
        </p:nvSpPr>
        <p:spPr>
          <a:xfrm>
            <a:off x="7243011" y="3275428"/>
            <a:ext cx="2061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don’t</a:t>
            </a:r>
            <a:endParaRPr lang="es-AR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5CCA20-F995-4F1C-EDF5-059897917457}"/>
              </a:ext>
            </a:extLst>
          </p:cNvPr>
          <p:cNvSpPr txBox="1"/>
          <p:nvPr/>
        </p:nvSpPr>
        <p:spPr>
          <a:xfrm>
            <a:off x="6962274" y="2784474"/>
            <a:ext cx="2061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is</a:t>
            </a:r>
            <a:endParaRPr lang="es-AR" sz="1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3C3058-540E-DAD3-327F-3EF0B9E33181}"/>
              </a:ext>
            </a:extLst>
          </p:cNvPr>
          <p:cNvSpPr txBox="1"/>
          <p:nvPr/>
        </p:nvSpPr>
        <p:spPr>
          <a:xfrm>
            <a:off x="6392779" y="3041147"/>
            <a:ext cx="2061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Do</a:t>
            </a:r>
            <a:endParaRPr lang="es-AR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3E39B6-B970-82A0-AFEF-16CD496D5293}"/>
              </a:ext>
            </a:extLst>
          </p:cNvPr>
          <p:cNvSpPr txBox="1"/>
          <p:nvPr/>
        </p:nvSpPr>
        <p:spPr>
          <a:xfrm>
            <a:off x="7243010" y="2560700"/>
            <a:ext cx="2061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is</a:t>
            </a:r>
            <a:endParaRPr lang="es-AR" sz="1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6409D8-7A4B-1937-4C0F-AE93DB3D0DDA}"/>
              </a:ext>
            </a:extLst>
          </p:cNvPr>
          <p:cNvSpPr txBox="1"/>
          <p:nvPr/>
        </p:nvSpPr>
        <p:spPr>
          <a:xfrm>
            <a:off x="6376737" y="3536790"/>
            <a:ext cx="4692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Does</a:t>
            </a:r>
            <a:r>
              <a:rPr lang="es-ES" sz="1600" dirty="0"/>
              <a:t>                                                                   </a:t>
            </a:r>
            <a:r>
              <a:rPr lang="es-ES" sz="1600" dirty="0" err="1"/>
              <a:t>doesn’t</a:t>
            </a:r>
            <a:endParaRPr lang="es-AR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FFD0D3C-03C0-DCF7-3E36-3B0D61ACC07C}"/>
              </a:ext>
            </a:extLst>
          </p:cNvPr>
          <p:cNvSpPr txBox="1"/>
          <p:nvPr/>
        </p:nvSpPr>
        <p:spPr>
          <a:xfrm>
            <a:off x="6958263" y="3842287"/>
            <a:ext cx="4692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are                                                                  am</a:t>
            </a:r>
            <a:endParaRPr lang="es-AR" sz="1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0F31394-63F2-C23A-D6F9-66101D73B609}"/>
              </a:ext>
            </a:extLst>
          </p:cNvPr>
          <p:cNvSpPr txBox="1"/>
          <p:nvPr/>
        </p:nvSpPr>
        <p:spPr>
          <a:xfrm>
            <a:off x="6482556" y="4081896"/>
            <a:ext cx="2061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Does</a:t>
            </a:r>
            <a:endParaRPr lang="es-AR" sz="16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B985D34-7F31-C36B-B4C3-C27B281E2575}"/>
              </a:ext>
            </a:extLst>
          </p:cNvPr>
          <p:cNvSpPr txBox="1"/>
          <p:nvPr/>
        </p:nvSpPr>
        <p:spPr>
          <a:xfrm>
            <a:off x="7279105" y="4342913"/>
            <a:ext cx="2061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is</a:t>
            </a:r>
            <a:endParaRPr lang="es-AR" sz="16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9DDFB1C-A387-D4A7-8706-43850C4C9460}"/>
              </a:ext>
            </a:extLst>
          </p:cNvPr>
          <p:cNvSpPr txBox="1"/>
          <p:nvPr/>
        </p:nvSpPr>
        <p:spPr>
          <a:xfrm>
            <a:off x="7363326" y="5062423"/>
            <a:ext cx="2061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is</a:t>
            </a:r>
            <a:endParaRPr lang="es-AR" sz="1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F93450-C605-02C8-F33A-F88EA7C31F49}"/>
              </a:ext>
            </a:extLst>
          </p:cNvPr>
          <p:cNvSpPr txBox="1"/>
          <p:nvPr/>
        </p:nvSpPr>
        <p:spPr>
          <a:xfrm>
            <a:off x="6497052" y="4573628"/>
            <a:ext cx="2061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Are</a:t>
            </a:r>
            <a:endParaRPr lang="es-AR" sz="16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85FF392-E752-346C-B0B5-D80BFB01BB1D}"/>
              </a:ext>
            </a:extLst>
          </p:cNvPr>
          <p:cNvSpPr txBox="1"/>
          <p:nvPr/>
        </p:nvSpPr>
        <p:spPr>
          <a:xfrm>
            <a:off x="7283115" y="4858411"/>
            <a:ext cx="2061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are</a:t>
            </a:r>
            <a:endParaRPr lang="es-AR" sz="16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A060B1E-0384-4EDE-885C-9F2E1ABD2EDB}"/>
              </a:ext>
            </a:extLst>
          </p:cNvPr>
          <p:cNvSpPr txBox="1"/>
          <p:nvPr/>
        </p:nvSpPr>
        <p:spPr>
          <a:xfrm>
            <a:off x="7668125" y="5340159"/>
            <a:ext cx="2061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doesn’t</a:t>
            </a:r>
            <a:endParaRPr lang="es-AR" sz="1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3304667-5880-3F1A-69C3-4249351106E8}"/>
              </a:ext>
            </a:extLst>
          </p:cNvPr>
          <p:cNvSpPr txBox="1"/>
          <p:nvPr/>
        </p:nvSpPr>
        <p:spPr>
          <a:xfrm>
            <a:off x="6958263" y="5840785"/>
            <a:ext cx="2061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am</a:t>
            </a:r>
            <a:endParaRPr lang="es-AR" sz="16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644DD24-C486-B91A-A980-009797EB92CE}"/>
              </a:ext>
            </a:extLst>
          </p:cNvPr>
          <p:cNvSpPr txBox="1"/>
          <p:nvPr/>
        </p:nvSpPr>
        <p:spPr>
          <a:xfrm>
            <a:off x="6482556" y="5610070"/>
            <a:ext cx="2061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Are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330262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FFF9C-5850-37A3-6077-80FD54978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F78A3FF-0DAB-996D-A5C0-4162371AA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08421" cy="72162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5E8AD9F-2D0D-92CF-36D6-E2B05CA1C642}"/>
              </a:ext>
            </a:extLst>
          </p:cNvPr>
          <p:cNvSpPr txBox="1"/>
          <p:nvPr/>
        </p:nvSpPr>
        <p:spPr>
          <a:xfrm>
            <a:off x="10587790" y="222819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50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0AADCC-A0B3-2815-C777-79433EE42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21" y="96253"/>
            <a:ext cx="6184232" cy="6880292"/>
          </a:xfrm>
          <a:prstGeom prst="rect">
            <a:avLst/>
          </a:prstGeom>
        </p:spPr>
      </p:pic>
      <p:pic>
        <p:nvPicPr>
          <p:cNvPr id="7" name="Imagen 6">
            <a:hlinkClick r:id="rId4"/>
            <a:extLst>
              <a:ext uri="{FF2B5EF4-FFF2-40B4-BE49-F238E27FC236}">
                <a16:creationId xmlns:a16="http://schemas.microsoft.com/office/drawing/2014/main" id="{E5F2043F-C220-E53C-D1C4-06F04F785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5988445"/>
            <a:ext cx="397042" cy="398022"/>
          </a:xfrm>
          <a:prstGeom prst="rect">
            <a:avLst/>
          </a:prstGeom>
        </p:spPr>
      </p:pic>
      <p:pic>
        <p:nvPicPr>
          <p:cNvPr id="8" name="Imagen 7">
            <a:hlinkClick r:id="rId6"/>
            <a:extLst>
              <a:ext uri="{FF2B5EF4-FFF2-40B4-BE49-F238E27FC236}">
                <a16:creationId xmlns:a16="http://schemas.microsoft.com/office/drawing/2014/main" id="{1D03FD31-D6E2-9618-EED6-11EBDD0DE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105" y="6423097"/>
            <a:ext cx="397042" cy="3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6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E658E-439C-FA9D-74DB-709917848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817EDBC-FA9E-FB32-8DB4-23E862072E83}"/>
              </a:ext>
            </a:extLst>
          </p:cNvPr>
          <p:cNvSpPr txBox="1"/>
          <p:nvPr/>
        </p:nvSpPr>
        <p:spPr>
          <a:xfrm>
            <a:off x="10587790" y="222819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51</a:t>
            </a: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4F4A2D-3CAD-5B02-06A0-A168ADDF1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88" y="232916"/>
            <a:ext cx="3858163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9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DABDE-B210-4EA2-07EF-B32060BB3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4ED6FA-8E75-2753-4088-0BD2FDED1469}"/>
              </a:ext>
            </a:extLst>
          </p:cNvPr>
          <p:cNvSpPr txBox="1"/>
          <p:nvPr/>
        </p:nvSpPr>
        <p:spPr>
          <a:xfrm>
            <a:off x="10587790" y="222819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134</a:t>
            </a: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9FD08A-7688-A980-5524-99DE7D1DF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28" y="1377648"/>
            <a:ext cx="4740632" cy="38661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A341F3-7CAA-94F4-AC11-D0D11D7D0599}"/>
              </a:ext>
            </a:extLst>
          </p:cNvPr>
          <p:cNvSpPr txBox="1"/>
          <p:nvPr/>
        </p:nvSpPr>
        <p:spPr>
          <a:xfrm>
            <a:off x="4064510" y="205006"/>
            <a:ext cx="13577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Page 50</a:t>
            </a:r>
            <a:endParaRPr lang="es-AR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ABF01CF-D656-9B0C-20F7-716035136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470" y="3310722"/>
            <a:ext cx="4373159" cy="320940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50488E8-A8D4-106A-7BC7-85BE6CC88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471" y="407485"/>
            <a:ext cx="4373159" cy="3157838"/>
          </a:xfrm>
          <a:prstGeom prst="rect">
            <a:avLst/>
          </a:prstGeom>
        </p:spPr>
      </p:pic>
      <p:pic>
        <p:nvPicPr>
          <p:cNvPr id="2" name="Imagen 1">
            <a:hlinkClick r:id="rId5"/>
            <a:extLst>
              <a:ext uri="{FF2B5EF4-FFF2-40B4-BE49-F238E27FC236}">
                <a16:creationId xmlns:a16="http://schemas.microsoft.com/office/drawing/2014/main" id="{DA679894-4C11-1F3A-F7DA-FED8B5352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510" y="3935056"/>
            <a:ext cx="397042" cy="398022"/>
          </a:xfrm>
          <a:prstGeom prst="rect">
            <a:avLst/>
          </a:prstGeom>
        </p:spPr>
      </p:pic>
      <p:pic>
        <p:nvPicPr>
          <p:cNvPr id="3" name="Imagen 2">
            <a:hlinkClick r:id="rId7"/>
            <a:extLst>
              <a:ext uri="{FF2B5EF4-FFF2-40B4-BE49-F238E27FC236}">
                <a16:creationId xmlns:a16="http://schemas.microsoft.com/office/drawing/2014/main" id="{43C7DF74-E980-EC5C-E866-926B2EBC7E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1416" y="3878909"/>
            <a:ext cx="397042" cy="398022"/>
          </a:xfrm>
          <a:prstGeom prst="rect">
            <a:avLst/>
          </a:prstGeom>
        </p:spPr>
      </p:pic>
      <p:pic>
        <p:nvPicPr>
          <p:cNvPr id="5" name="Imagen 4">
            <a:hlinkClick r:id="rId8"/>
            <a:extLst>
              <a:ext uri="{FF2B5EF4-FFF2-40B4-BE49-F238E27FC236}">
                <a16:creationId xmlns:a16="http://schemas.microsoft.com/office/drawing/2014/main" id="{18B5C7DC-1E58-83E7-7349-39BB41AC7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7773" y="774761"/>
            <a:ext cx="397042" cy="3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7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1E0048DD-E598-419F-89D3-C849ED4A0DBC}"/>
              </a:ext>
            </a:extLst>
          </p:cNvPr>
          <p:cNvGraphicFramePr>
            <a:graphicFrameLocks noGrp="1"/>
          </p:cNvGraphicFramePr>
          <p:nvPr/>
        </p:nvGraphicFramePr>
        <p:xfrm>
          <a:off x="902043" y="1099752"/>
          <a:ext cx="10762735" cy="4767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8235">
                  <a:extLst>
                    <a:ext uri="{9D8B030D-6E8A-4147-A177-3AD203B41FA5}">
                      <a16:colId xmlns:a16="http://schemas.microsoft.com/office/drawing/2014/main" val="1067804719"/>
                    </a:ext>
                  </a:extLst>
                </a:gridCol>
                <a:gridCol w="3151733">
                  <a:extLst>
                    <a:ext uri="{9D8B030D-6E8A-4147-A177-3AD203B41FA5}">
                      <a16:colId xmlns:a16="http://schemas.microsoft.com/office/drawing/2014/main" val="2894212526"/>
                    </a:ext>
                  </a:extLst>
                </a:gridCol>
                <a:gridCol w="5152767">
                  <a:extLst>
                    <a:ext uri="{9D8B030D-6E8A-4147-A177-3AD203B41FA5}">
                      <a16:colId xmlns:a16="http://schemas.microsoft.com/office/drawing/2014/main" val="897042761"/>
                    </a:ext>
                  </a:extLst>
                </a:gridCol>
              </a:tblGrid>
              <a:tr h="1135063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your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mother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/>
                        <a:t>at  home?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4390"/>
                  </a:ext>
                </a:extLst>
              </a:tr>
              <a:tr h="1215936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r>
                        <a:rPr lang="es-AR" sz="4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the</a:t>
                      </a:r>
                      <a:r>
                        <a:rPr lang="es-AR" sz="4400" b="1" dirty="0"/>
                        <a:t> series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interesting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82534"/>
                  </a:ext>
                </a:extLst>
              </a:tr>
              <a:tr h="1281887">
                <a:tc>
                  <a:txBody>
                    <a:bodyPr/>
                    <a:lstStyle/>
                    <a:p>
                      <a:r>
                        <a:rPr lang="es-AR" sz="4400" b="1" dirty="0"/>
                        <a:t>Are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these</a:t>
                      </a:r>
                      <a:r>
                        <a:rPr lang="es-AR" sz="4400" b="1" dirty="0"/>
                        <a:t> series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interesting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88402"/>
                  </a:ext>
                </a:extLst>
              </a:tr>
              <a:tr h="1135063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your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house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big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729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Vista general de diapositiva 2">
                <a:extLst>
                  <a:ext uri="{FF2B5EF4-FFF2-40B4-BE49-F238E27FC236}">
                    <a16:creationId xmlns:a16="http://schemas.microsoft.com/office/drawing/2014/main" id="{0B2542A0-E946-4154-E8D4-BB516ED79B9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5666843"/>
                  </p:ext>
                </p:extLst>
              </p:nvPr>
            </p:nvGraphicFramePr>
            <p:xfrm>
              <a:off x="521368" y="1837824"/>
              <a:ext cx="3048000" cy="1714500"/>
            </p:xfrm>
            <a:graphic>
              <a:graphicData uri="http://schemas.microsoft.com/office/powerpoint/2016/slidezoom">
                <pslz:sldZm>
                  <pslz:sldZmObj sldId="751" cId="2765540424">
                    <pslz:zmPr id="{8226B09C-945E-4999-A3C4-9A06A0F35970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Vista general de diapositiva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B2542A0-E946-4154-E8D4-BB516ED79B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368" y="183782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6D1A5217-DEC4-5C94-39D7-FFD2996CB319}"/>
              </a:ext>
            </a:extLst>
          </p:cNvPr>
          <p:cNvSpPr txBox="1"/>
          <p:nvPr/>
        </p:nvSpPr>
        <p:spPr>
          <a:xfrm>
            <a:off x="3392905" y="318241"/>
            <a:ext cx="5510463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YES/NO</a:t>
            </a:r>
            <a:r>
              <a:rPr lang="es-A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q</a:t>
            </a: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uestions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TO BE</a:t>
            </a:r>
          </a:p>
        </p:txBody>
      </p:sp>
    </p:spTree>
    <p:extLst>
      <p:ext uri="{BB962C8B-B14F-4D97-AF65-F5344CB8AC3E}">
        <p14:creationId xmlns:p14="http://schemas.microsoft.com/office/powerpoint/2010/main" val="71197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1E0048DD-E598-419F-89D3-C849ED4A0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60544"/>
              </p:ext>
            </p:extLst>
          </p:nvPr>
        </p:nvGraphicFramePr>
        <p:xfrm>
          <a:off x="640492" y="846121"/>
          <a:ext cx="10911016" cy="5165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2103">
                  <a:extLst>
                    <a:ext uri="{9D8B030D-6E8A-4147-A177-3AD203B41FA5}">
                      <a16:colId xmlns:a16="http://schemas.microsoft.com/office/drawing/2014/main" val="1067804719"/>
                    </a:ext>
                  </a:extLst>
                </a:gridCol>
                <a:gridCol w="839309">
                  <a:extLst>
                    <a:ext uri="{9D8B030D-6E8A-4147-A177-3AD203B41FA5}">
                      <a16:colId xmlns:a16="http://schemas.microsoft.com/office/drawing/2014/main" val="2894212526"/>
                    </a:ext>
                  </a:extLst>
                </a:gridCol>
                <a:gridCol w="7579604">
                  <a:extLst>
                    <a:ext uri="{9D8B030D-6E8A-4147-A177-3AD203B41FA5}">
                      <a16:colId xmlns:a16="http://schemas.microsoft.com/office/drawing/2014/main" val="897042761"/>
                    </a:ext>
                  </a:extLst>
                </a:gridCol>
              </a:tblGrid>
              <a:tr h="1192094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your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favourite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song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4390"/>
                  </a:ext>
                </a:extLst>
              </a:tr>
              <a:tr h="1277031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day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the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concert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82534"/>
                  </a:ext>
                </a:extLst>
              </a:tr>
              <a:tr h="1504539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r>
                        <a:rPr lang="es-AR" sz="4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your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favourite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instrument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88402"/>
                  </a:ext>
                </a:extLst>
              </a:tr>
              <a:tr h="1192094">
                <a:tc>
                  <a:txBody>
                    <a:bodyPr/>
                    <a:lstStyle/>
                    <a:p>
                      <a:r>
                        <a:rPr lang="es-AR" sz="4400" b="1" dirty="0"/>
                        <a:t>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her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favourite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singer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72981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B0CBEB9-C195-5DBE-FCCF-89FDE3E611D8}"/>
              </a:ext>
            </a:extLst>
          </p:cNvPr>
          <p:cNvSpPr txBox="1"/>
          <p:nvPr/>
        </p:nvSpPr>
        <p:spPr>
          <a:xfrm>
            <a:off x="3392905" y="318241"/>
            <a:ext cx="5510463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</a:t>
            </a:r>
            <a:r>
              <a:rPr lang="es-A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WH q</a:t>
            </a: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uestions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TO BE</a:t>
            </a:r>
          </a:p>
        </p:txBody>
      </p:sp>
    </p:spTree>
    <p:extLst>
      <p:ext uri="{BB962C8B-B14F-4D97-AF65-F5344CB8AC3E}">
        <p14:creationId xmlns:p14="http://schemas.microsoft.com/office/powerpoint/2010/main" val="74916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1E0048DD-E598-419F-89D3-C849ED4A0DBC}"/>
              </a:ext>
            </a:extLst>
          </p:cNvPr>
          <p:cNvGraphicFramePr>
            <a:graphicFrameLocks noGrp="1"/>
          </p:cNvGraphicFramePr>
          <p:nvPr/>
        </p:nvGraphicFramePr>
        <p:xfrm>
          <a:off x="902043" y="1099752"/>
          <a:ext cx="10762735" cy="4767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546">
                  <a:extLst>
                    <a:ext uri="{9D8B030D-6E8A-4147-A177-3AD203B41FA5}">
                      <a16:colId xmlns:a16="http://schemas.microsoft.com/office/drawing/2014/main" val="1067804719"/>
                    </a:ext>
                  </a:extLst>
                </a:gridCol>
                <a:gridCol w="1594022">
                  <a:extLst>
                    <a:ext uri="{9D8B030D-6E8A-4147-A177-3AD203B41FA5}">
                      <a16:colId xmlns:a16="http://schemas.microsoft.com/office/drawing/2014/main" val="2894212526"/>
                    </a:ext>
                  </a:extLst>
                </a:gridCol>
                <a:gridCol w="6067167">
                  <a:extLst>
                    <a:ext uri="{9D8B030D-6E8A-4147-A177-3AD203B41FA5}">
                      <a16:colId xmlns:a16="http://schemas.microsoft.com/office/drawing/2014/main" val="897042761"/>
                    </a:ext>
                  </a:extLst>
                </a:gridCol>
              </a:tblGrid>
              <a:tr h="1135063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this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4390"/>
                  </a:ext>
                </a:extLst>
              </a:tr>
              <a:tr h="1215936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r>
                        <a:rPr lang="es-AR" sz="4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/>
                        <a:t>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those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82534"/>
                  </a:ext>
                </a:extLst>
              </a:tr>
              <a:tr h="1281887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r>
                        <a:rPr lang="es-AR" sz="4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your</a:t>
                      </a:r>
                      <a:r>
                        <a:rPr lang="es-AR" sz="4400" b="1" dirty="0"/>
                        <a:t> email </a:t>
                      </a:r>
                      <a:r>
                        <a:rPr lang="es-AR" sz="4400" b="1" dirty="0" err="1"/>
                        <a:t>address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88402"/>
                  </a:ext>
                </a:extLst>
              </a:tr>
              <a:tr h="1135063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lesson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this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7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23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1E0048DD-E598-419F-89D3-C849ED4A0DBC}"/>
              </a:ext>
            </a:extLst>
          </p:cNvPr>
          <p:cNvGraphicFramePr>
            <a:graphicFrameLocks noGrp="1"/>
          </p:cNvGraphicFramePr>
          <p:nvPr/>
        </p:nvGraphicFramePr>
        <p:xfrm>
          <a:off x="902043" y="1099752"/>
          <a:ext cx="10762735" cy="4767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5557">
                  <a:extLst>
                    <a:ext uri="{9D8B030D-6E8A-4147-A177-3AD203B41FA5}">
                      <a16:colId xmlns:a16="http://schemas.microsoft.com/office/drawing/2014/main" val="1067804719"/>
                    </a:ext>
                  </a:extLst>
                </a:gridCol>
                <a:gridCol w="1210962">
                  <a:extLst>
                    <a:ext uri="{9D8B030D-6E8A-4147-A177-3AD203B41FA5}">
                      <a16:colId xmlns:a16="http://schemas.microsoft.com/office/drawing/2014/main" val="2894212526"/>
                    </a:ext>
                  </a:extLst>
                </a:gridCol>
                <a:gridCol w="6796216">
                  <a:extLst>
                    <a:ext uri="{9D8B030D-6E8A-4147-A177-3AD203B41FA5}">
                      <a16:colId xmlns:a16="http://schemas.microsoft.com/office/drawing/2014/main" val="897042761"/>
                    </a:ext>
                  </a:extLst>
                </a:gridCol>
              </a:tblGrid>
              <a:tr h="1135063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Where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your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surname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from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4390"/>
                  </a:ext>
                </a:extLst>
              </a:tr>
              <a:tr h="1215936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Where</a:t>
                      </a:r>
                      <a:r>
                        <a:rPr lang="es-AR" sz="4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/>
                        <a:t>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my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glasses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82534"/>
                  </a:ext>
                </a:extLst>
              </a:tr>
              <a:tr h="1281887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When</a:t>
                      </a:r>
                      <a:r>
                        <a:rPr lang="es-AR" sz="4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the</a:t>
                      </a:r>
                      <a:r>
                        <a:rPr lang="es-AR" sz="4400" b="1" dirty="0"/>
                        <a:t> English </a:t>
                      </a:r>
                      <a:r>
                        <a:rPr lang="es-AR" sz="4400" b="1" dirty="0" err="1"/>
                        <a:t>class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88402"/>
                  </a:ext>
                </a:extLst>
              </a:tr>
              <a:tr h="1135063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r>
                        <a:rPr lang="es-AR" sz="4400" b="1" dirty="0"/>
                        <a:t>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our</a:t>
                      </a:r>
                      <a:r>
                        <a:rPr lang="es-AR" sz="4400" b="1" dirty="0"/>
                        <a:t> English </a:t>
                      </a:r>
                      <a:r>
                        <a:rPr lang="es-AR" sz="4400" b="1" dirty="0" err="1"/>
                        <a:t>class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7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6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97A3DBD-CDEA-4A2E-8462-AC7F61A53FAA}"/>
              </a:ext>
            </a:extLst>
          </p:cNvPr>
          <p:cNvGraphicFramePr>
            <a:graphicFrameLocks noGrp="1"/>
          </p:cNvGraphicFramePr>
          <p:nvPr/>
        </p:nvGraphicFramePr>
        <p:xfrm>
          <a:off x="1068859" y="645593"/>
          <a:ext cx="9041028" cy="4800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358">
                  <a:extLst>
                    <a:ext uri="{9D8B030D-6E8A-4147-A177-3AD203B41FA5}">
                      <a16:colId xmlns:a16="http://schemas.microsoft.com/office/drawing/2014/main" val="1784163039"/>
                    </a:ext>
                  </a:extLst>
                </a:gridCol>
                <a:gridCol w="1804087">
                  <a:extLst>
                    <a:ext uri="{9D8B030D-6E8A-4147-A177-3AD203B41FA5}">
                      <a16:colId xmlns:a16="http://schemas.microsoft.com/office/drawing/2014/main" val="847336630"/>
                    </a:ext>
                  </a:extLst>
                </a:gridCol>
                <a:gridCol w="4176583">
                  <a:extLst>
                    <a:ext uri="{9D8B030D-6E8A-4147-A177-3AD203B41FA5}">
                      <a16:colId xmlns:a16="http://schemas.microsoft.com/office/drawing/2014/main" val="233335040"/>
                    </a:ext>
                  </a:extLst>
                </a:gridCol>
              </a:tblGrid>
              <a:tr h="1458793">
                <a:tc>
                  <a:txBody>
                    <a:bodyPr/>
                    <a:lstStyle/>
                    <a:p>
                      <a:r>
                        <a:rPr lang="es-AR" sz="3600" b="1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How</a:t>
                      </a:r>
                      <a:endParaRPr lang="es-AR" sz="3600" b="1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you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276782"/>
                  </a:ext>
                </a:extLst>
              </a:tr>
              <a:tr h="1473684"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How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old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you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891027"/>
                  </a:ext>
                </a:extLst>
              </a:tr>
              <a:tr h="1868219"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How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much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is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a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coffee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and a croissant?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887014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5B916D45-EEE8-432D-8A97-223F5828D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960" y="4979773"/>
            <a:ext cx="3048302" cy="151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6C8F2FE8-CB4B-4CFE-BD57-42F1F171C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270685"/>
              </p:ext>
            </p:extLst>
          </p:nvPr>
        </p:nvGraphicFramePr>
        <p:xfrm>
          <a:off x="609600" y="1600200"/>
          <a:ext cx="10972800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2832">
                  <a:extLst>
                    <a:ext uri="{9D8B030D-6E8A-4147-A177-3AD203B41FA5}">
                      <a16:colId xmlns:a16="http://schemas.microsoft.com/office/drawing/2014/main" val="3836313400"/>
                    </a:ext>
                  </a:extLst>
                </a:gridCol>
                <a:gridCol w="1260390">
                  <a:extLst>
                    <a:ext uri="{9D8B030D-6E8A-4147-A177-3AD203B41FA5}">
                      <a16:colId xmlns:a16="http://schemas.microsoft.com/office/drawing/2014/main" val="3477825912"/>
                    </a:ext>
                  </a:extLst>
                </a:gridCol>
                <a:gridCol w="3410464">
                  <a:extLst>
                    <a:ext uri="{9D8B030D-6E8A-4147-A177-3AD203B41FA5}">
                      <a16:colId xmlns:a16="http://schemas.microsoft.com/office/drawing/2014/main" val="1438985751"/>
                    </a:ext>
                  </a:extLst>
                </a:gridCol>
                <a:gridCol w="4749114">
                  <a:extLst>
                    <a:ext uri="{9D8B030D-6E8A-4147-A177-3AD203B41FA5}">
                      <a16:colId xmlns:a16="http://schemas.microsoft.com/office/drawing/2014/main" val="143500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What</a:t>
                      </a:r>
                      <a:endParaRPr lang="es-AR" sz="4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is</a:t>
                      </a:r>
                      <a:endParaRPr lang="es-AR" sz="4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the</a:t>
                      </a:r>
                      <a:r>
                        <a:rPr lang="es-AR" sz="4000" b="1" dirty="0"/>
                        <a:t> </a:t>
                      </a:r>
                      <a:r>
                        <a:rPr lang="es-AR" sz="4000" b="1" dirty="0" err="1"/>
                        <a:t>weather</a:t>
                      </a:r>
                      <a:endParaRPr lang="es-AR" sz="4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like</a:t>
                      </a:r>
                      <a:r>
                        <a:rPr lang="es-AR" sz="4000" b="1" dirty="0"/>
                        <a:t>                  </a:t>
                      </a:r>
                      <a:r>
                        <a:rPr lang="es-AR" sz="4000" b="1" dirty="0" err="1"/>
                        <a:t>today</a:t>
                      </a:r>
                      <a:r>
                        <a:rPr lang="es-AR" sz="4000" b="1" dirty="0"/>
                        <a:t> 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62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What</a:t>
                      </a:r>
                      <a:endParaRPr lang="es-AR" sz="4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is</a:t>
                      </a:r>
                      <a:endParaRPr lang="es-AR" sz="4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b="1" dirty="0" err="1"/>
                        <a:t>your</a:t>
                      </a:r>
                      <a:r>
                        <a:rPr lang="es-AR" sz="3600" b="1" dirty="0"/>
                        <a:t> </a:t>
                      </a:r>
                      <a:r>
                        <a:rPr lang="es-AR" sz="3600" b="1" dirty="0" err="1"/>
                        <a:t>best</a:t>
                      </a:r>
                      <a:r>
                        <a:rPr lang="es-AR" sz="3600" b="1" dirty="0"/>
                        <a:t> </a:t>
                      </a:r>
                      <a:r>
                        <a:rPr lang="es-AR" sz="3600" b="1" dirty="0" err="1"/>
                        <a:t>friend</a:t>
                      </a:r>
                      <a:endParaRPr lang="es-AR" sz="3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like</a:t>
                      </a:r>
                      <a:r>
                        <a:rPr lang="es-AR" sz="4000" b="1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232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What</a:t>
                      </a:r>
                      <a:r>
                        <a:rPr lang="es-AR" sz="4000" b="1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/>
                        <a:t>are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200" b="1" dirty="0" err="1"/>
                        <a:t>the</a:t>
                      </a:r>
                      <a:r>
                        <a:rPr lang="es-AR" sz="3200" b="1" dirty="0"/>
                        <a:t> </a:t>
                      </a:r>
                      <a:r>
                        <a:rPr lang="es-AR" sz="3200" b="1" dirty="0" err="1"/>
                        <a:t>people</a:t>
                      </a:r>
                      <a:r>
                        <a:rPr lang="es-AR" sz="3200" b="1" dirty="0"/>
                        <a:t>/</a:t>
                      </a:r>
                      <a:r>
                        <a:rPr lang="es-AR" sz="3200" b="1" dirty="0" err="1"/>
                        <a:t>the</a:t>
                      </a:r>
                      <a:r>
                        <a:rPr lang="es-AR" sz="3200" b="1" dirty="0"/>
                        <a:t> </a:t>
                      </a:r>
                      <a:r>
                        <a:rPr lang="es-AR" sz="3200" b="1" dirty="0" err="1"/>
                        <a:t>streets</a:t>
                      </a:r>
                      <a:r>
                        <a:rPr lang="es-AR" sz="3200" b="1" dirty="0"/>
                        <a:t>/</a:t>
                      </a:r>
                      <a:r>
                        <a:rPr lang="es-AR" sz="3200" b="1" dirty="0" err="1"/>
                        <a:t>the</a:t>
                      </a:r>
                      <a:r>
                        <a:rPr lang="es-AR" sz="3200" b="1" dirty="0"/>
                        <a:t> </a:t>
                      </a:r>
                      <a:r>
                        <a:rPr lang="es-AR" sz="3200" b="1" dirty="0" err="1"/>
                        <a:t>houses</a:t>
                      </a:r>
                      <a:endParaRPr lang="es-AR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like</a:t>
                      </a:r>
                      <a:r>
                        <a:rPr lang="es-AR" sz="4000" b="1" dirty="0"/>
                        <a:t>        in Mendoza?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486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4000" b="1" dirty="0" err="1"/>
                        <a:t>What</a:t>
                      </a:r>
                      <a:r>
                        <a:rPr lang="es-MX" sz="4000" b="1" dirty="0"/>
                        <a:t> </a:t>
                      </a:r>
                      <a:endParaRPr lang="es-AR" sz="4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900" b="1" dirty="0" err="1"/>
                        <a:t>is</a:t>
                      </a:r>
                      <a:endParaRPr lang="es-AR" sz="39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4000" b="1" dirty="0" err="1"/>
                        <a:t>autumn</a:t>
                      </a:r>
                      <a:endParaRPr lang="es-AR" sz="4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4000" b="1" dirty="0" err="1"/>
                        <a:t>like</a:t>
                      </a:r>
                      <a:r>
                        <a:rPr lang="es-MX" sz="4000" b="1" dirty="0"/>
                        <a:t>        in Mendoza?</a:t>
                      </a:r>
                      <a:endParaRPr lang="es-AR" sz="4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096077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782426-D763-4EBB-91A3-0DC6F9474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215837"/>
              </p:ext>
            </p:extLst>
          </p:nvPr>
        </p:nvGraphicFramePr>
        <p:xfrm>
          <a:off x="609600" y="5257800"/>
          <a:ext cx="10972800" cy="941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2832">
                  <a:extLst>
                    <a:ext uri="{9D8B030D-6E8A-4147-A177-3AD203B41FA5}">
                      <a16:colId xmlns:a16="http://schemas.microsoft.com/office/drawing/2014/main" val="3281920670"/>
                    </a:ext>
                  </a:extLst>
                </a:gridCol>
                <a:gridCol w="1260390">
                  <a:extLst>
                    <a:ext uri="{9D8B030D-6E8A-4147-A177-3AD203B41FA5}">
                      <a16:colId xmlns:a16="http://schemas.microsoft.com/office/drawing/2014/main" val="3719211439"/>
                    </a:ext>
                  </a:extLst>
                </a:gridCol>
                <a:gridCol w="3410464">
                  <a:extLst>
                    <a:ext uri="{9D8B030D-6E8A-4147-A177-3AD203B41FA5}">
                      <a16:colId xmlns:a16="http://schemas.microsoft.com/office/drawing/2014/main" val="1686107544"/>
                    </a:ext>
                  </a:extLst>
                </a:gridCol>
                <a:gridCol w="4749114">
                  <a:extLst>
                    <a:ext uri="{9D8B030D-6E8A-4147-A177-3AD203B41FA5}">
                      <a16:colId xmlns:a16="http://schemas.microsoft.com/office/drawing/2014/main" val="3396074313"/>
                    </a:ext>
                  </a:extLst>
                </a:gridCol>
              </a:tblGrid>
              <a:tr h="941997">
                <a:tc>
                  <a:txBody>
                    <a:bodyPr/>
                    <a:lstStyle/>
                    <a:p>
                      <a:endParaRPr lang="es-AR" sz="4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39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4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4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5025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1A981CC-3694-4DB8-8C63-3E00FB298472}"/>
              </a:ext>
            </a:extLst>
          </p:cNvPr>
          <p:cNvSpPr txBox="1"/>
          <p:nvPr/>
        </p:nvSpPr>
        <p:spPr>
          <a:xfrm>
            <a:off x="2755557" y="358346"/>
            <a:ext cx="6981567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</a:t>
            </a: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Questions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WHAT …BE…LIKE</a:t>
            </a:r>
          </a:p>
        </p:txBody>
      </p:sp>
    </p:spTree>
    <p:extLst>
      <p:ext uri="{BB962C8B-B14F-4D97-AF65-F5344CB8AC3E}">
        <p14:creationId xmlns:p14="http://schemas.microsoft.com/office/powerpoint/2010/main" val="2765540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626</Words>
  <Application>Microsoft Office PowerPoint</Application>
  <PresentationFormat>Panorámica</PresentationFormat>
  <Paragraphs>241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1_Tema de Office</vt:lpstr>
      <vt:lpstr>6C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Now and around now – Present Continuous</vt:lpstr>
      <vt:lpstr>Present Simple</vt:lpstr>
      <vt:lpstr>Now and around now. Present Continuous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Miss Clara</cp:lastModifiedBy>
  <cp:revision>12</cp:revision>
  <dcterms:created xsi:type="dcterms:W3CDTF">2020-11-13T17:52:27Z</dcterms:created>
  <dcterms:modified xsi:type="dcterms:W3CDTF">2025-03-12T01:20:03Z</dcterms:modified>
</cp:coreProperties>
</file>