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1126" r:id="rId3"/>
    <p:sldId id="259" r:id="rId4"/>
    <p:sldId id="1127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3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120" y="528"/>
      </p:cViewPr>
      <p:guideLst>
        <p:guide orient="horz" pos="2273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00525B-97FB-16F8-7AA7-BED7ED517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48F704-1DC6-82AE-49B0-E784809C78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384321-ECBC-CD29-A2A2-41E9F322C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67A9C-AEF8-432E-A2B4-6404035380F6}" type="datetimeFigureOut">
              <a:rPr lang="es-ES" smtClean="0"/>
              <a:t>06/08/2025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2FC1F4-3199-DD56-2C98-F629CAF9D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F295A0-65DC-0923-C7E8-7CB83DB01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B4C1-2785-4D8A-BA92-F06FA3BDBAF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0719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095FFC-0454-36D2-A890-AA0A245D0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E7DD60A-15D0-F681-4C5C-2089146266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06711E-16E2-77A9-26CB-24C239AF6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67A9C-AEF8-432E-A2B4-6404035380F6}" type="datetimeFigureOut">
              <a:rPr lang="es-ES" smtClean="0"/>
              <a:t>06/08/2025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101500-1142-843D-3767-55FECE7E3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2CC281-DF34-E4AD-A92D-17771A152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B4C1-2785-4D8A-BA92-F06FA3BDBAF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5557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C1E13F6-CCB8-BE47-E750-5053C0C43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23A48EB-70CD-D41B-6A7C-0E2177B01F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1ABD51-ACC7-EAB5-6086-775F1EFD5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67A9C-AEF8-432E-A2B4-6404035380F6}" type="datetimeFigureOut">
              <a:rPr lang="es-ES" smtClean="0"/>
              <a:t>06/08/2025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C7E099-5EB4-0F5E-9F3D-BD8A7E094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9D3434-5BD5-B2D1-54DF-DFCF2EDC8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B4C1-2785-4D8A-BA92-F06FA3BDBAF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16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374674-970E-51BF-01FA-70B8DC666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EA8FE1-7CFE-887F-6004-66A031A27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998490-D85E-67CD-7B3C-97C474FC3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67A9C-AEF8-432E-A2B4-6404035380F6}" type="datetimeFigureOut">
              <a:rPr lang="es-ES" smtClean="0"/>
              <a:t>06/08/2025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77CF4A-7BA1-EE80-A649-28CE251A2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A0EB49-6F4C-8584-88C6-6261F8F85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B4C1-2785-4D8A-BA92-F06FA3BDBAF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6740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4CDC1B-BA50-98C4-A4C7-B33BB3B2D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2BAB7F-B235-EDB7-1B90-1B538FC35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516BF7-474F-1337-2DFE-0CAFCA04B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67A9C-AEF8-432E-A2B4-6404035380F6}" type="datetimeFigureOut">
              <a:rPr lang="es-ES" smtClean="0"/>
              <a:t>06/08/2025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3B4503-25B4-4101-9525-03F4F785A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D87E70-03F6-07B2-1A7D-25450A3AB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B4C1-2785-4D8A-BA92-F06FA3BDBAF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3029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9D5429-90A2-FDF0-3EB4-22703A667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6F03C7-EF00-0565-9734-43B01F4116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22EBD81-9B25-EDD4-ECCD-66D1DFFC9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A92094-A997-76F1-F09B-99A042A31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67A9C-AEF8-432E-A2B4-6404035380F6}" type="datetimeFigureOut">
              <a:rPr lang="es-ES" smtClean="0"/>
              <a:t>06/08/2025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343EBBD-B15F-8536-259A-A9F1006F0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417EB2-FD0C-E157-BE8E-D29562A9B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B4C1-2785-4D8A-BA92-F06FA3BDBAF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6438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FA04C8-E7F4-3E92-A585-440C8DDCA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ACCDAB-2C70-A499-F176-D37761B37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2E881E5-3D78-E1C1-A8AB-42E7F9813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9EC7FB9-B396-341A-6B8E-9CE1E895C9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FE15CFD-F246-D12A-6113-158CBCEFBE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CA2C15C-5FB1-E77B-8BE6-6E4C69732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67A9C-AEF8-432E-A2B4-6404035380F6}" type="datetimeFigureOut">
              <a:rPr lang="es-ES" smtClean="0"/>
              <a:t>06/08/2025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9775EAA-6F28-AA47-673F-58BE1AFDD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D076D50-754B-820E-8EF4-89EEFAB10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B4C1-2785-4D8A-BA92-F06FA3BDBAF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3964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03A15F-970B-DA8A-61A9-14DB2D1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209E308-9588-ABB5-E7C0-3C7D22351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67A9C-AEF8-432E-A2B4-6404035380F6}" type="datetimeFigureOut">
              <a:rPr lang="es-ES" smtClean="0"/>
              <a:t>06/08/2025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112D9E6-E684-E0EA-5E0A-EFEB4EBAB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4BECAA8-595C-1613-C19A-07F62F41A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B4C1-2785-4D8A-BA92-F06FA3BDBAF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2497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C5F6E46-1ABF-F519-2FF0-F66AD62E5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67A9C-AEF8-432E-A2B4-6404035380F6}" type="datetimeFigureOut">
              <a:rPr lang="es-ES" smtClean="0"/>
              <a:t>06/08/2025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4438EDB-3FEF-48F8-C167-E64E476CA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98ED65C-2364-5BD7-CBB9-BC8B0CE8C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B4C1-2785-4D8A-BA92-F06FA3BDBAF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6614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BC6360-1836-DF96-7067-5D8133B00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FCED0D-4D63-192A-52C6-E7874B69C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7174BC5-3B0A-9400-6B2D-CB4EA710AB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D9A13E-80D4-4BAA-C1E8-6DFED9C93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67A9C-AEF8-432E-A2B4-6404035380F6}" type="datetimeFigureOut">
              <a:rPr lang="es-ES" smtClean="0"/>
              <a:t>06/08/2025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EBFD95-81EE-9BE1-C177-BF5BA4029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CC5902-1E96-1641-2046-24B743407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B4C1-2785-4D8A-BA92-F06FA3BDBAF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421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045D1D-722D-3D79-7163-495AFDAD7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0FFA338-EB06-95AE-726A-F27CBB4531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C50056-CFEC-BAC2-AB73-3A5BD91897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370D749-B583-84F3-2032-B359C4EFB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67A9C-AEF8-432E-A2B4-6404035380F6}" type="datetimeFigureOut">
              <a:rPr lang="es-ES" smtClean="0"/>
              <a:t>06/08/2025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C5D8CB8-E727-92BD-8585-C02206B70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352F1D-973D-F8CB-6460-62E7D55DC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B4C1-2785-4D8A-BA92-F06FA3BDBAF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9766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8D25FDA-D767-FE17-7317-7B931A474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90AAFD3-CDF6-246D-B369-34091AA4C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C6B4E9-0D01-0749-CE31-E0E9334D0B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67A9C-AEF8-432E-A2B4-6404035380F6}" type="datetimeFigureOut">
              <a:rPr lang="es-ES" smtClean="0"/>
              <a:t>06/08/2025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D42BBC-AD64-368D-3F9E-09F18E69A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261756-0A54-37FF-EAF6-B63EE0293C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DB4C1-2785-4D8A-BA92-F06FA3BDBAF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954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9C7A5B-AA42-0FC3-F7EE-DCEC450E66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MECANICA APLICADA </a:t>
            </a:r>
            <a:br>
              <a:rPr lang="es-ES" dirty="0"/>
            </a:br>
            <a:r>
              <a:rPr lang="es-ES" dirty="0"/>
              <a:t>2025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9641C8-E717-735A-7159-E38DFD2230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CARLOS BARRERA</a:t>
            </a:r>
          </a:p>
          <a:p>
            <a:r>
              <a:rPr lang="es-ES" dirty="0"/>
              <a:t>CRISTIAN AGUILERA</a:t>
            </a:r>
          </a:p>
        </p:txBody>
      </p:sp>
    </p:spTree>
    <p:extLst>
      <p:ext uri="{BB962C8B-B14F-4D97-AF65-F5344CB8AC3E}">
        <p14:creationId xmlns:p14="http://schemas.microsoft.com/office/powerpoint/2010/main" val="1376155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DECBFCE-91CE-FC65-991C-F5803DD30BBF}"/>
              </a:ext>
            </a:extLst>
          </p:cNvPr>
          <p:cNvSpPr txBox="1"/>
          <p:nvPr/>
        </p:nvSpPr>
        <p:spPr>
          <a:xfrm>
            <a:off x="4476999" y="162232"/>
            <a:ext cx="3660105" cy="40011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b="1" dirty="0"/>
              <a:t>CINEMÁTICA DE UNA PARTÍCULA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A117688-C571-0F87-39B2-0876B87E6CDC}"/>
              </a:ext>
            </a:extLst>
          </p:cNvPr>
          <p:cNvSpPr txBox="1"/>
          <p:nvPr/>
        </p:nvSpPr>
        <p:spPr>
          <a:xfrm>
            <a:off x="868560" y="1022555"/>
            <a:ext cx="344434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" b="1" dirty="0"/>
              <a:t>MOVIMIENTO DE UNA PARTÍCULA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8220B79-29E5-6948-0383-E9FDF8F5CAB1}"/>
              </a:ext>
            </a:extLst>
          </p:cNvPr>
          <p:cNvSpPr txBox="1"/>
          <p:nvPr/>
        </p:nvSpPr>
        <p:spPr>
          <a:xfrm>
            <a:off x="7392263" y="919938"/>
            <a:ext cx="2981778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s-ES" b="1" dirty="0"/>
              <a:t>MOVIMIENTO DE UNA RECTA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73DD207-042B-E07A-E953-7629BF819FB2}"/>
              </a:ext>
            </a:extLst>
          </p:cNvPr>
          <p:cNvSpPr txBox="1"/>
          <p:nvPr/>
        </p:nvSpPr>
        <p:spPr>
          <a:xfrm>
            <a:off x="204882" y="1879828"/>
            <a:ext cx="190590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/>
              <a:t>DESPLAZAMIENTO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255E760-5484-C065-86E9-ED2B6B2CB835}"/>
              </a:ext>
            </a:extLst>
          </p:cNvPr>
          <p:cNvSpPr txBox="1"/>
          <p:nvPr/>
        </p:nvSpPr>
        <p:spPr>
          <a:xfrm>
            <a:off x="2376260" y="1868751"/>
            <a:ext cx="126945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/>
              <a:t>VELOCIDAD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94F5FC6-AE16-E68C-CCD6-98915CD8B6FA}"/>
              </a:ext>
            </a:extLst>
          </p:cNvPr>
          <p:cNvSpPr txBox="1"/>
          <p:nvPr/>
        </p:nvSpPr>
        <p:spPr>
          <a:xfrm>
            <a:off x="3911182" y="1865079"/>
            <a:ext cx="150060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/>
              <a:t>ACELERACIÓN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B5AC1CA-9B12-BAA0-B2DF-E8E7DE9F879E}"/>
              </a:ext>
            </a:extLst>
          </p:cNvPr>
          <p:cNvSpPr txBox="1"/>
          <p:nvPr/>
        </p:nvSpPr>
        <p:spPr>
          <a:xfrm>
            <a:off x="6418869" y="1865079"/>
            <a:ext cx="1905906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/>
              <a:t>DESPLAZAMIENTO</a:t>
            </a:r>
          </a:p>
          <a:p>
            <a:pPr algn="ctr"/>
            <a:r>
              <a:rPr lang="es-ES" dirty="0"/>
              <a:t>ANGULAR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12ACF99-7173-139C-4645-A2314AD66EE8}"/>
              </a:ext>
            </a:extLst>
          </p:cNvPr>
          <p:cNvSpPr txBox="1"/>
          <p:nvPr/>
        </p:nvSpPr>
        <p:spPr>
          <a:xfrm>
            <a:off x="8590247" y="1854002"/>
            <a:ext cx="1322350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/>
              <a:t>VELOCIDAD </a:t>
            </a:r>
          </a:p>
          <a:p>
            <a:pPr algn="ctr"/>
            <a:r>
              <a:rPr lang="es-ES" dirty="0"/>
              <a:t>ANGULAR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3EB91C8-EFC0-CAD2-8720-8756F2DB1497}"/>
              </a:ext>
            </a:extLst>
          </p:cNvPr>
          <p:cNvSpPr txBox="1"/>
          <p:nvPr/>
        </p:nvSpPr>
        <p:spPr>
          <a:xfrm>
            <a:off x="10125169" y="1850330"/>
            <a:ext cx="1553502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/>
              <a:t>ACELERACIÓN </a:t>
            </a:r>
          </a:p>
          <a:p>
            <a:pPr algn="ctr"/>
            <a:r>
              <a:rPr lang="es-ES" dirty="0"/>
              <a:t>ANGULAR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0464153-0F72-E9DC-3DA8-2AED857CF199}"/>
              </a:ext>
            </a:extLst>
          </p:cNvPr>
          <p:cNvSpPr txBox="1"/>
          <p:nvPr/>
        </p:nvSpPr>
        <p:spPr>
          <a:xfrm>
            <a:off x="2110788" y="3649887"/>
            <a:ext cx="261840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" b="1" dirty="0"/>
              <a:t>MOVIMIENTO ABSOLUTO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7778C08-B7F2-0770-97F4-1A011A40028A}"/>
              </a:ext>
            </a:extLst>
          </p:cNvPr>
          <p:cNvSpPr txBox="1"/>
          <p:nvPr/>
        </p:nvSpPr>
        <p:spPr>
          <a:xfrm>
            <a:off x="7868226" y="3645510"/>
            <a:ext cx="2501967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s-ES" b="1" dirty="0"/>
              <a:t>MOVIMIENTO RELATIVO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5D15330-80D5-05C7-9352-813E16AE3696}"/>
              </a:ext>
            </a:extLst>
          </p:cNvPr>
          <p:cNvSpPr txBox="1"/>
          <p:nvPr/>
        </p:nvSpPr>
        <p:spPr>
          <a:xfrm>
            <a:off x="204882" y="4485037"/>
            <a:ext cx="178510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/>
              <a:t>COORDENADAS </a:t>
            </a:r>
          </a:p>
          <a:p>
            <a:r>
              <a:rPr lang="es-ES" dirty="0"/>
              <a:t>RECTANGULARES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C667BA3-8DC3-4505-6E05-261E90C219B6}"/>
              </a:ext>
            </a:extLst>
          </p:cNvPr>
          <p:cNvSpPr txBox="1"/>
          <p:nvPr/>
        </p:nvSpPr>
        <p:spPr>
          <a:xfrm>
            <a:off x="501229" y="5646172"/>
            <a:ext cx="245253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/>
              <a:t>COORDENADAS</a:t>
            </a:r>
          </a:p>
          <a:p>
            <a:r>
              <a:rPr lang="es-ES" dirty="0"/>
              <a:t>TANGENCIAL Y NORMAL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E98D9860-2944-E403-37F1-6B4200D5ED48}"/>
              </a:ext>
            </a:extLst>
          </p:cNvPr>
          <p:cNvSpPr txBox="1"/>
          <p:nvPr/>
        </p:nvSpPr>
        <p:spPr>
          <a:xfrm>
            <a:off x="4392328" y="4438870"/>
            <a:ext cx="1703672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/>
              <a:t>COORDENADAS </a:t>
            </a:r>
          </a:p>
          <a:p>
            <a:r>
              <a:rPr lang="es-ES" dirty="0"/>
              <a:t>CILÍNDRICAS Y </a:t>
            </a:r>
          </a:p>
          <a:p>
            <a:r>
              <a:rPr lang="es-ES" dirty="0"/>
              <a:t>POLARES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16132DE-C573-B3E9-A337-AC0336AFD17B}"/>
              </a:ext>
            </a:extLst>
          </p:cNvPr>
          <p:cNvSpPr txBox="1"/>
          <p:nvPr/>
        </p:nvSpPr>
        <p:spPr>
          <a:xfrm>
            <a:off x="3391748" y="5646172"/>
            <a:ext cx="170367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/>
              <a:t>COORDENADAS </a:t>
            </a:r>
          </a:p>
          <a:p>
            <a:r>
              <a:rPr lang="es-ES" dirty="0"/>
              <a:t>ESFÉRICAS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03AD6F8-0B13-2223-C57B-7E116BB493D6}"/>
              </a:ext>
            </a:extLst>
          </p:cNvPr>
          <p:cNvSpPr txBox="1"/>
          <p:nvPr/>
        </p:nvSpPr>
        <p:spPr>
          <a:xfrm>
            <a:off x="6347060" y="4438870"/>
            <a:ext cx="1899687" cy="92333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/>
              <a:t>MOVIMIENTO</a:t>
            </a:r>
          </a:p>
          <a:p>
            <a:r>
              <a:rPr lang="es-ES" dirty="0"/>
              <a:t>RELATIVO DE DOS </a:t>
            </a:r>
          </a:p>
          <a:p>
            <a:r>
              <a:rPr lang="es-ES" dirty="0"/>
              <a:t>PARTÍCULAS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A3B53C5-BD46-048C-40AF-2B27F2194A86}"/>
              </a:ext>
            </a:extLst>
          </p:cNvPr>
          <p:cNvSpPr txBox="1"/>
          <p:nvPr/>
        </p:nvSpPr>
        <p:spPr>
          <a:xfrm>
            <a:off x="9772765" y="4438870"/>
            <a:ext cx="2147191" cy="175432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/>
              <a:t>MOVIMIENTO DE </a:t>
            </a:r>
          </a:p>
          <a:p>
            <a:r>
              <a:rPr lang="es-ES" dirty="0"/>
              <a:t>UNA PARTÍCULA</a:t>
            </a:r>
          </a:p>
          <a:p>
            <a:r>
              <a:rPr lang="es-ES" dirty="0"/>
              <a:t>CON RESPECTO A UN</a:t>
            </a:r>
          </a:p>
          <a:p>
            <a:r>
              <a:rPr lang="es-ES" dirty="0"/>
              <a:t>SISTEMA MOVIL </a:t>
            </a:r>
          </a:p>
          <a:p>
            <a:r>
              <a:rPr lang="es-ES" dirty="0"/>
              <a:t>(CON TRANSLACIÓN</a:t>
            </a:r>
          </a:p>
          <a:p>
            <a:r>
              <a:rPr lang="es-ES" dirty="0"/>
              <a:t>Y ROTACIÓN)</a:t>
            </a:r>
          </a:p>
        </p:txBody>
      </p:sp>
      <p:sp>
        <p:nvSpPr>
          <p:cNvPr id="2" name="Flecha: hacia abajo 1">
            <a:extLst>
              <a:ext uri="{FF2B5EF4-FFF2-40B4-BE49-F238E27FC236}">
                <a16:creationId xmlns:a16="http://schemas.microsoft.com/office/drawing/2014/main" id="{8075153D-FA10-DAE6-627D-CCC05F81C960}"/>
              </a:ext>
            </a:extLst>
          </p:cNvPr>
          <p:cNvSpPr/>
          <p:nvPr/>
        </p:nvSpPr>
        <p:spPr>
          <a:xfrm rot="3281818">
            <a:off x="4096479" y="559352"/>
            <a:ext cx="156884" cy="28158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lecha: hacia abajo 2">
            <a:extLst>
              <a:ext uri="{FF2B5EF4-FFF2-40B4-BE49-F238E27FC236}">
                <a16:creationId xmlns:a16="http://schemas.microsoft.com/office/drawing/2014/main" id="{93D6C1DF-1667-D648-5A89-AACF0AAB1440}"/>
              </a:ext>
            </a:extLst>
          </p:cNvPr>
          <p:cNvSpPr/>
          <p:nvPr/>
        </p:nvSpPr>
        <p:spPr>
          <a:xfrm rot="18612885">
            <a:off x="8278581" y="553930"/>
            <a:ext cx="156884" cy="28158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Flecha: hacia abajo 20">
            <a:extLst>
              <a:ext uri="{FF2B5EF4-FFF2-40B4-BE49-F238E27FC236}">
                <a16:creationId xmlns:a16="http://schemas.microsoft.com/office/drawing/2014/main" id="{AFAD57D7-E1C9-E145-5C80-4964881D556C}"/>
              </a:ext>
            </a:extLst>
          </p:cNvPr>
          <p:cNvSpPr/>
          <p:nvPr/>
        </p:nvSpPr>
        <p:spPr>
          <a:xfrm rot="3281818">
            <a:off x="1474981" y="1500293"/>
            <a:ext cx="156884" cy="28158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Flecha: hacia abajo 21">
            <a:extLst>
              <a:ext uri="{FF2B5EF4-FFF2-40B4-BE49-F238E27FC236}">
                <a16:creationId xmlns:a16="http://schemas.microsoft.com/office/drawing/2014/main" id="{6F5F1192-AF29-5920-20CD-17A156FDFB75}"/>
              </a:ext>
            </a:extLst>
          </p:cNvPr>
          <p:cNvSpPr/>
          <p:nvPr/>
        </p:nvSpPr>
        <p:spPr>
          <a:xfrm rot="3281818">
            <a:off x="1751311" y="4086844"/>
            <a:ext cx="156884" cy="28158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Flecha: hacia abajo 22">
            <a:extLst>
              <a:ext uri="{FF2B5EF4-FFF2-40B4-BE49-F238E27FC236}">
                <a16:creationId xmlns:a16="http://schemas.microsoft.com/office/drawing/2014/main" id="{75E57E6D-6814-6BB6-A5E8-D798DF3E6CC7}"/>
              </a:ext>
            </a:extLst>
          </p:cNvPr>
          <p:cNvSpPr/>
          <p:nvPr/>
        </p:nvSpPr>
        <p:spPr>
          <a:xfrm rot="1150191">
            <a:off x="2549020" y="4497502"/>
            <a:ext cx="156884" cy="28158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Flecha: hacia abajo 23">
            <a:extLst>
              <a:ext uri="{FF2B5EF4-FFF2-40B4-BE49-F238E27FC236}">
                <a16:creationId xmlns:a16="http://schemas.microsoft.com/office/drawing/2014/main" id="{15C424CC-0A24-C764-3067-B08E9FA2B297}"/>
              </a:ext>
            </a:extLst>
          </p:cNvPr>
          <p:cNvSpPr/>
          <p:nvPr/>
        </p:nvSpPr>
        <p:spPr>
          <a:xfrm rot="19984119">
            <a:off x="3566055" y="4463960"/>
            <a:ext cx="156884" cy="28158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Flecha: hacia abajo 24">
            <a:extLst>
              <a:ext uri="{FF2B5EF4-FFF2-40B4-BE49-F238E27FC236}">
                <a16:creationId xmlns:a16="http://schemas.microsoft.com/office/drawing/2014/main" id="{106BC51F-C488-0949-EC6F-6318BBBA812C}"/>
              </a:ext>
            </a:extLst>
          </p:cNvPr>
          <p:cNvSpPr/>
          <p:nvPr/>
        </p:nvSpPr>
        <p:spPr>
          <a:xfrm rot="18640204">
            <a:off x="4828416" y="4074653"/>
            <a:ext cx="156884" cy="28158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Flecha: hacia abajo 25">
            <a:extLst>
              <a:ext uri="{FF2B5EF4-FFF2-40B4-BE49-F238E27FC236}">
                <a16:creationId xmlns:a16="http://schemas.microsoft.com/office/drawing/2014/main" id="{4D6C965D-4232-08BF-436E-1BFF5559079C}"/>
              </a:ext>
            </a:extLst>
          </p:cNvPr>
          <p:cNvSpPr/>
          <p:nvPr/>
        </p:nvSpPr>
        <p:spPr>
          <a:xfrm>
            <a:off x="2715085" y="1478236"/>
            <a:ext cx="156884" cy="28158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Flecha: hacia abajo 26">
            <a:extLst>
              <a:ext uri="{FF2B5EF4-FFF2-40B4-BE49-F238E27FC236}">
                <a16:creationId xmlns:a16="http://schemas.microsoft.com/office/drawing/2014/main" id="{75889E0E-E64D-2A9C-09B0-E684F6F9DDCF}"/>
              </a:ext>
            </a:extLst>
          </p:cNvPr>
          <p:cNvSpPr/>
          <p:nvPr/>
        </p:nvSpPr>
        <p:spPr>
          <a:xfrm rot="18574626">
            <a:off x="4096480" y="1501297"/>
            <a:ext cx="156884" cy="28158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E2C1F4E8-8FD6-A63A-9437-FE6BDFD851F3}"/>
              </a:ext>
            </a:extLst>
          </p:cNvPr>
          <p:cNvSpPr/>
          <p:nvPr/>
        </p:nvSpPr>
        <p:spPr>
          <a:xfrm>
            <a:off x="501229" y="2889849"/>
            <a:ext cx="11177442" cy="1973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Flecha: hacia abajo 28">
            <a:extLst>
              <a:ext uri="{FF2B5EF4-FFF2-40B4-BE49-F238E27FC236}">
                <a16:creationId xmlns:a16="http://schemas.microsoft.com/office/drawing/2014/main" id="{6F2C6A25-298B-8F59-3517-C1D01E5FD73B}"/>
              </a:ext>
            </a:extLst>
          </p:cNvPr>
          <p:cNvSpPr/>
          <p:nvPr/>
        </p:nvSpPr>
        <p:spPr>
          <a:xfrm>
            <a:off x="1236306" y="2430245"/>
            <a:ext cx="156884" cy="28158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Flecha: hacia abajo 29">
            <a:extLst>
              <a:ext uri="{FF2B5EF4-FFF2-40B4-BE49-F238E27FC236}">
                <a16:creationId xmlns:a16="http://schemas.microsoft.com/office/drawing/2014/main" id="{F2D27BAD-D2B0-7207-EBEB-790BEBC59895}"/>
              </a:ext>
            </a:extLst>
          </p:cNvPr>
          <p:cNvSpPr/>
          <p:nvPr/>
        </p:nvSpPr>
        <p:spPr>
          <a:xfrm>
            <a:off x="2940033" y="2416104"/>
            <a:ext cx="156884" cy="28158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lecha: hacia abajo 30">
            <a:extLst>
              <a:ext uri="{FF2B5EF4-FFF2-40B4-BE49-F238E27FC236}">
                <a16:creationId xmlns:a16="http://schemas.microsoft.com/office/drawing/2014/main" id="{84A523B1-102D-B95A-6CF5-CB0503820086}"/>
              </a:ext>
            </a:extLst>
          </p:cNvPr>
          <p:cNvSpPr/>
          <p:nvPr/>
        </p:nvSpPr>
        <p:spPr>
          <a:xfrm>
            <a:off x="4558258" y="2441982"/>
            <a:ext cx="156884" cy="28158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Flecha: hacia abajo 31">
            <a:extLst>
              <a:ext uri="{FF2B5EF4-FFF2-40B4-BE49-F238E27FC236}">
                <a16:creationId xmlns:a16="http://schemas.microsoft.com/office/drawing/2014/main" id="{C69EE45A-20EC-DD38-4AE2-D400E9A19433}"/>
              </a:ext>
            </a:extLst>
          </p:cNvPr>
          <p:cNvSpPr/>
          <p:nvPr/>
        </p:nvSpPr>
        <p:spPr>
          <a:xfrm>
            <a:off x="3250542" y="3214454"/>
            <a:ext cx="156884" cy="28158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Flecha: hacia abajo 33">
            <a:extLst>
              <a:ext uri="{FF2B5EF4-FFF2-40B4-BE49-F238E27FC236}">
                <a16:creationId xmlns:a16="http://schemas.microsoft.com/office/drawing/2014/main" id="{DDD59ACD-E7EB-C225-F3E8-4BB01ED6839E}"/>
              </a:ext>
            </a:extLst>
          </p:cNvPr>
          <p:cNvSpPr/>
          <p:nvPr/>
        </p:nvSpPr>
        <p:spPr>
          <a:xfrm rot="18612885">
            <a:off x="10396114" y="1431499"/>
            <a:ext cx="156884" cy="28158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5" name="Flecha: hacia abajo 34">
            <a:extLst>
              <a:ext uri="{FF2B5EF4-FFF2-40B4-BE49-F238E27FC236}">
                <a16:creationId xmlns:a16="http://schemas.microsoft.com/office/drawing/2014/main" id="{EFF49B10-E4F6-46C4-77A9-8440B1B0C63F}"/>
              </a:ext>
            </a:extLst>
          </p:cNvPr>
          <p:cNvSpPr/>
          <p:nvPr/>
        </p:nvSpPr>
        <p:spPr>
          <a:xfrm rot="2302203">
            <a:off x="7719957" y="1430583"/>
            <a:ext cx="156884" cy="28158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Flecha: hacia abajo 35">
            <a:extLst>
              <a:ext uri="{FF2B5EF4-FFF2-40B4-BE49-F238E27FC236}">
                <a16:creationId xmlns:a16="http://schemas.microsoft.com/office/drawing/2014/main" id="{FDD52A49-29E2-EDA8-FCA0-B3C98528F0FF}"/>
              </a:ext>
            </a:extLst>
          </p:cNvPr>
          <p:cNvSpPr/>
          <p:nvPr/>
        </p:nvSpPr>
        <p:spPr>
          <a:xfrm>
            <a:off x="9092696" y="1387191"/>
            <a:ext cx="156884" cy="28158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7" name="Flecha: hacia abajo 36">
            <a:extLst>
              <a:ext uri="{FF2B5EF4-FFF2-40B4-BE49-F238E27FC236}">
                <a16:creationId xmlns:a16="http://schemas.microsoft.com/office/drawing/2014/main" id="{B998A472-CBF1-0526-4665-4AAB654E4BCE}"/>
              </a:ext>
            </a:extLst>
          </p:cNvPr>
          <p:cNvSpPr/>
          <p:nvPr/>
        </p:nvSpPr>
        <p:spPr>
          <a:xfrm>
            <a:off x="7371822" y="2548639"/>
            <a:ext cx="156884" cy="28158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8" name="Flecha: hacia abajo 37">
            <a:extLst>
              <a:ext uri="{FF2B5EF4-FFF2-40B4-BE49-F238E27FC236}">
                <a16:creationId xmlns:a16="http://schemas.microsoft.com/office/drawing/2014/main" id="{A1EB7413-CE9D-932A-D3B6-5B1CE238DD03}"/>
              </a:ext>
            </a:extLst>
          </p:cNvPr>
          <p:cNvSpPr/>
          <p:nvPr/>
        </p:nvSpPr>
        <p:spPr>
          <a:xfrm>
            <a:off x="9249580" y="2556895"/>
            <a:ext cx="156884" cy="28158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9" name="Flecha: hacia abajo 38">
            <a:extLst>
              <a:ext uri="{FF2B5EF4-FFF2-40B4-BE49-F238E27FC236}">
                <a16:creationId xmlns:a16="http://schemas.microsoft.com/office/drawing/2014/main" id="{3815CFB2-3BC0-1C98-73A3-7909B54C2333}"/>
              </a:ext>
            </a:extLst>
          </p:cNvPr>
          <p:cNvSpPr/>
          <p:nvPr/>
        </p:nvSpPr>
        <p:spPr>
          <a:xfrm>
            <a:off x="10877252" y="2556895"/>
            <a:ext cx="156884" cy="28158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0" name="Flecha: hacia abajo 39">
            <a:extLst>
              <a:ext uri="{FF2B5EF4-FFF2-40B4-BE49-F238E27FC236}">
                <a16:creationId xmlns:a16="http://schemas.microsoft.com/office/drawing/2014/main" id="{5BA17E19-20D9-882F-2293-B72A2093E44B}"/>
              </a:ext>
            </a:extLst>
          </p:cNvPr>
          <p:cNvSpPr/>
          <p:nvPr/>
        </p:nvSpPr>
        <p:spPr>
          <a:xfrm>
            <a:off x="9249580" y="3255803"/>
            <a:ext cx="156884" cy="28158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1" name="Flecha: hacia abajo 40">
            <a:extLst>
              <a:ext uri="{FF2B5EF4-FFF2-40B4-BE49-F238E27FC236}">
                <a16:creationId xmlns:a16="http://schemas.microsoft.com/office/drawing/2014/main" id="{05CB4223-D20A-CE71-3CCF-EBC7822C8C78}"/>
              </a:ext>
            </a:extLst>
          </p:cNvPr>
          <p:cNvSpPr/>
          <p:nvPr/>
        </p:nvSpPr>
        <p:spPr>
          <a:xfrm rot="1924389">
            <a:off x="7789784" y="4091434"/>
            <a:ext cx="156884" cy="28158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2" name="Flecha: hacia abajo 41">
            <a:extLst>
              <a:ext uri="{FF2B5EF4-FFF2-40B4-BE49-F238E27FC236}">
                <a16:creationId xmlns:a16="http://schemas.microsoft.com/office/drawing/2014/main" id="{EC24FE32-118D-10D4-B04E-80585DD14EA5}"/>
              </a:ext>
            </a:extLst>
          </p:cNvPr>
          <p:cNvSpPr/>
          <p:nvPr/>
        </p:nvSpPr>
        <p:spPr>
          <a:xfrm rot="19521925">
            <a:off x="10237954" y="4085112"/>
            <a:ext cx="156884" cy="28158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F5BE315E-AAC9-8C30-66DE-F76EEE2E91CB}"/>
              </a:ext>
            </a:extLst>
          </p:cNvPr>
          <p:cNvSpPr txBox="1"/>
          <p:nvPr/>
        </p:nvSpPr>
        <p:spPr>
          <a:xfrm>
            <a:off x="10353086" y="192109"/>
            <a:ext cx="1249445" cy="40011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b="1" dirty="0"/>
              <a:t>UNIDAD 1</a:t>
            </a:r>
          </a:p>
        </p:txBody>
      </p:sp>
    </p:spTree>
    <p:extLst>
      <p:ext uri="{BB962C8B-B14F-4D97-AF65-F5344CB8AC3E}">
        <p14:creationId xmlns:p14="http://schemas.microsoft.com/office/powerpoint/2010/main" val="2798600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577B449-D052-D6A7-A475-90F51A87C8C4}"/>
              </a:ext>
            </a:extLst>
          </p:cNvPr>
          <p:cNvSpPr txBox="1"/>
          <p:nvPr/>
        </p:nvSpPr>
        <p:spPr>
          <a:xfrm>
            <a:off x="170469" y="2484112"/>
            <a:ext cx="1556003" cy="132343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CINEMÁTICA </a:t>
            </a:r>
          </a:p>
          <a:p>
            <a:r>
              <a:rPr lang="es-ES" sz="2000" dirty="0"/>
              <a:t>DE LOS </a:t>
            </a:r>
          </a:p>
          <a:p>
            <a:r>
              <a:rPr lang="es-ES" sz="2000" dirty="0"/>
              <a:t>CUERPOS </a:t>
            </a:r>
          </a:p>
          <a:p>
            <a:r>
              <a:rPr lang="es-ES" sz="2000" dirty="0"/>
              <a:t>RÍGIDOS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D6065EE-051D-DEF0-96FC-431AD2FCF568}"/>
              </a:ext>
            </a:extLst>
          </p:cNvPr>
          <p:cNvSpPr txBox="1"/>
          <p:nvPr/>
        </p:nvSpPr>
        <p:spPr>
          <a:xfrm>
            <a:off x="1689923" y="1495972"/>
            <a:ext cx="2159694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DESPLAZAMIENTO </a:t>
            </a:r>
          </a:p>
          <a:p>
            <a:r>
              <a:rPr lang="es-ES" sz="2000" dirty="0"/>
              <a:t>Y POSICIÓN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ABE7840-B073-BA49-DBAD-2C0A26CAB115}"/>
              </a:ext>
            </a:extLst>
          </p:cNvPr>
          <p:cNvSpPr txBox="1"/>
          <p:nvPr/>
        </p:nvSpPr>
        <p:spPr>
          <a:xfrm>
            <a:off x="1689923" y="4063197"/>
            <a:ext cx="3518912" cy="101566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MOVIMIENTO ABSOLUTO-</a:t>
            </a:r>
          </a:p>
          <a:p>
            <a:r>
              <a:rPr lang="es-ES" sz="2000" dirty="0"/>
              <a:t>CINEMÁTICA DEL MOVIMIENTO </a:t>
            </a:r>
          </a:p>
          <a:p>
            <a:r>
              <a:rPr lang="es-ES" sz="2000" dirty="0"/>
              <a:t>DEL CUERPO RÍGIDO.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1D640D5-1727-6933-3586-C51B2740F4E0}"/>
              </a:ext>
            </a:extLst>
          </p:cNvPr>
          <p:cNvSpPr txBox="1"/>
          <p:nvPr/>
        </p:nvSpPr>
        <p:spPr>
          <a:xfrm>
            <a:off x="1726472" y="5996225"/>
            <a:ext cx="2702791" cy="40011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MOVIMIENTO RELATIVO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05A728A-0DFB-6F0C-BAF8-0DEF89302596}"/>
              </a:ext>
            </a:extLst>
          </p:cNvPr>
          <p:cNvSpPr txBox="1"/>
          <p:nvPr/>
        </p:nvSpPr>
        <p:spPr>
          <a:xfrm>
            <a:off x="6912092" y="5534561"/>
            <a:ext cx="5251053" cy="132343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/>
              <a:t>MOVIMIENTO RELATIVO DE CUERPOS RÍGIDOS.</a:t>
            </a:r>
          </a:p>
          <a:p>
            <a:r>
              <a:rPr lang="es-ES" sz="2000" dirty="0"/>
              <a:t>MOVIMIENTO DE UN CUERPO RÍGIDO CON </a:t>
            </a:r>
          </a:p>
          <a:p>
            <a:r>
              <a:rPr lang="es-ES" sz="2000" dirty="0"/>
              <a:t>RESPECTO A UN SISTEMA COORDENADO MÓVIL (CON TRANSLACIÓN Y ROTACIÓN)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91BECCC-0D42-D4FD-6975-1DB5E35408ED}"/>
              </a:ext>
            </a:extLst>
          </p:cNvPr>
          <p:cNvSpPr txBox="1"/>
          <p:nvPr/>
        </p:nvSpPr>
        <p:spPr>
          <a:xfrm>
            <a:off x="6912092" y="3845852"/>
            <a:ext cx="4711803" cy="163121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TRANSLACIÓN.</a:t>
            </a:r>
          </a:p>
          <a:p>
            <a:r>
              <a:rPr lang="es-ES" sz="2000" dirty="0"/>
              <a:t>ROTACIÓN ALREDEDOR DE UNA RECTA FIJA </a:t>
            </a:r>
          </a:p>
          <a:p>
            <a:r>
              <a:rPr lang="es-ES" sz="2000" dirty="0"/>
              <a:t>MOVIMIENTTO PLANO</a:t>
            </a:r>
          </a:p>
          <a:p>
            <a:r>
              <a:rPr lang="es-ES" sz="2000" dirty="0"/>
              <a:t>ROTACIÓN ALREDEDOR DE UN PUNTO FIJO</a:t>
            </a:r>
          </a:p>
          <a:p>
            <a:r>
              <a:rPr lang="es-ES" sz="2000" dirty="0"/>
              <a:t>MOVIMIENTO GENERAL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C2E2B05-7ADA-BF9E-5BBF-25CDBE55528B}"/>
              </a:ext>
            </a:extLst>
          </p:cNvPr>
          <p:cNvSpPr txBox="1"/>
          <p:nvPr/>
        </p:nvSpPr>
        <p:spPr>
          <a:xfrm>
            <a:off x="4050473" y="77217"/>
            <a:ext cx="2316723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/>
              <a:t>TRES DESPLAZAMIENTOS</a:t>
            </a:r>
          </a:p>
          <a:p>
            <a:r>
              <a:rPr lang="es-ES" sz="2000" dirty="0"/>
              <a:t>BÁSICOS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BC5192D-3005-D623-7861-F8757E2A4E79}"/>
              </a:ext>
            </a:extLst>
          </p:cNvPr>
          <p:cNvSpPr txBox="1"/>
          <p:nvPr/>
        </p:nvSpPr>
        <p:spPr>
          <a:xfrm>
            <a:off x="6940947" y="-8418"/>
            <a:ext cx="4654095" cy="101566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TRANSLACIÓN</a:t>
            </a:r>
          </a:p>
          <a:p>
            <a:r>
              <a:rPr lang="es-ES" sz="2000" dirty="0"/>
              <a:t>ROTACIÓN ALREDEDOR DE UNA RECTA FIJA</a:t>
            </a:r>
          </a:p>
          <a:p>
            <a:r>
              <a:rPr lang="es-ES" sz="2000" dirty="0"/>
              <a:t>ROTACIÓN ALREDEDOR DE UN PUNTO FIJO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90FFBA6-EAF5-0FB9-A50C-CA0A5E4648BC}"/>
              </a:ext>
            </a:extLst>
          </p:cNvPr>
          <p:cNvSpPr txBox="1"/>
          <p:nvPr/>
        </p:nvSpPr>
        <p:spPr>
          <a:xfrm>
            <a:off x="4327022" y="1348055"/>
            <a:ext cx="2040174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CINCO TIPOS DE </a:t>
            </a:r>
          </a:p>
          <a:p>
            <a:r>
              <a:rPr lang="es-ES" sz="2000" dirty="0"/>
              <a:t>MOVIMIENTO DE </a:t>
            </a:r>
          </a:p>
          <a:p>
            <a:r>
              <a:rPr lang="es-ES" sz="2000" dirty="0"/>
              <a:t>CUERPO RÍGIDO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EFEC1C76-7061-30DB-EABD-F91B04F4F5BB}"/>
              </a:ext>
            </a:extLst>
          </p:cNvPr>
          <p:cNvSpPr txBox="1"/>
          <p:nvPr/>
        </p:nvSpPr>
        <p:spPr>
          <a:xfrm>
            <a:off x="6940947" y="1075863"/>
            <a:ext cx="4654095" cy="163121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TRANSLACIÓN</a:t>
            </a:r>
          </a:p>
          <a:p>
            <a:r>
              <a:rPr lang="es-ES" sz="2000" dirty="0"/>
              <a:t>ROTACIÓN ALREDEDOR DE UNA RECTA FIJA</a:t>
            </a:r>
          </a:p>
          <a:p>
            <a:r>
              <a:rPr lang="es-ES" sz="2000" dirty="0"/>
              <a:t>MOVIMIENTO PLANO</a:t>
            </a:r>
          </a:p>
          <a:p>
            <a:r>
              <a:rPr lang="es-ES" sz="2000" dirty="0"/>
              <a:t>ROTACIÓN ALREDEDOR DE UN PUNTO FIJO</a:t>
            </a:r>
          </a:p>
          <a:p>
            <a:r>
              <a:rPr lang="es-ES" sz="2000" dirty="0"/>
              <a:t>MOVIMIENTO GENERAL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0EEB33A-3CDD-5E6B-7852-DF499F7CF7CC}"/>
              </a:ext>
            </a:extLst>
          </p:cNvPr>
          <p:cNvSpPr txBox="1"/>
          <p:nvPr/>
        </p:nvSpPr>
        <p:spPr>
          <a:xfrm>
            <a:off x="6940948" y="2767280"/>
            <a:ext cx="5222198" cy="101566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/>
              <a:t>CUERPO RÍGIDO CON UN PUNTO FIJO (ÁNGULOS</a:t>
            </a:r>
          </a:p>
          <a:p>
            <a:r>
              <a:rPr lang="es-ES" sz="2000" dirty="0"/>
              <a:t>DE EULER)</a:t>
            </a:r>
          </a:p>
          <a:p>
            <a:r>
              <a:rPr lang="es-ES" sz="2000" dirty="0"/>
              <a:t>CUERPO RÍGIDO LIBRE EN EL ESPACIO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C9D73D5-93AD-2F85-5296-033446B77C53}"/>
              </a:ext>
            </a:extLst>
          </p:cNvPr>
          <p:cNvSpPr txBox="1"/>
          <p:nvPr/>
        </p:nvSpPr>
        <p:spPr>
          <a:xfrm>
            <a:off x="5161417" y="2875001"/>
            <a:ext cx="1205779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POSICIÓN</a:t>
            </a:r>
          </a:p>
        </p:txBody>
      </p:sp>
      <p:cxnSp>
        <p:nvCxnSpPr>
          <p:cNvPr id="18" name="Conector: angular 17">
            <a:extLst>
              <a:ext uri="{FF2B5EF4-FFF2-40B4-BE49-F238E27FC236}">
                <a16:creationId xmlns:a16="http://schemas.microsoft.com/office/drawing/2014/main" id="{6A3D61DE-EBF9-66F6-B50B-096DCCA347AB}"/>
              </a:ext>
            </a:extLst>
          </p:cNvPr>
          <p:cNvCxnSpPr>
            <a:cxnSpLocks/>
            <a:stCxn id="4" idx="2"/>
            <a:endCxn id="7" idx="1"/>
          </p:cNvCxnSpPr>
          <p:nvPr/>
        </p:nvCxnSpPr>
        <p:spPr>
          <a:xfrm rot="16200000" flipH="1">
            <a:off x="143107" y="4612914"/>
            <a:ext cx="2388729" cy="77800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: angular 21">
            <a:extLst>
              <a:ext uri="{FF2B5EF4-FFF2-40B4-BE49-F238E27FC236}">
                <a16:creationId xmlns:a16="http://schemas.microsoft.com/office/drawing/2014/main" id="{1C5FBFD1-E810-2C0C-B8BF-A7F80CF372F6}"/>
              </a:ext>
            </a:extLst>
          </p:cNvPr>
          <p:cNvCxnSpPr>
            <a:cxnSpLocks/>
            <a:stCxn id="4" idx="0"/>
            <a:endCxn id="5" idx="1"/>
          </p:cNvCxnSpPr>
          <p:nvPr/>
        </p:nvCxnSpPr>
        <p:spPr>
          <a:xfrm rot="5400000" flipH="1" flipV="1">
            <a:off x="1002099" y="1796288"/>
            <a:ext cx="634197" cy="74145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: angular 24">
            <a:extLst>
              <a:ext uri="{FF2B5EF4-FFF2-40B4-BE49-F238E27FC236}">
                <a16:creationId xmlns:a16="http://schemas.microsoft.com/office/drawing/2014/main" id="{48CF13CA-8951-E8E0-CF24-89D4234FA266}"/>
              </a:ext>
            </a:extLst>
          </p:cNvPr>
          <p:cNvCxnSpPr>
            <a:cxnSpLocks/>
            <a:stCxn id="4" idx="3"/>
            <a:endCxn id="6" idx="0"/>
          </p:cNvCxnSpPr>
          <p:nvPr/>
        </p:nvCxnSpPr>
        <p:spPr>
          <a:xfrm>
            <a:off x="1726472" y="3145832"/>
            <a:ext cx="1722907" cy="91736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: angular 29">
            <a:extLst>
              <a:ext uri="{FF2B5EF4-FFF2-40B4-BE49-F238E27FC236}">
                <a16:creationId xmlns:a16="http://schemas.microsoft.com/office/drawing/2014/main" id="{A5477F29-4C70-2648-656A-7E85EF4AC4A6}"/>
              </a:ext>
            </a:extLst>
          </p:cNvPr>
          <p:cNvCxnSpPr>
            <a:cxnSpLocks/>
            <a:stCxn id="5" idx="0"/>
            <a:endCxn id="10" idx="1"/>
          </p:cNvCxnSpPr>
          <p:nvPr/>
        </p:nvCxnSpPr>
        <p:spPr>
          <a:xfrm rot="5400000" flipH="1" flipV="1">
            <a:off x="2954660" y="400160"/>
            <a:ext cx="910923" cy="128070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: angular 32">
            <a:extLst>
              <a:ext uri="{FF2B5EF4-FFF2-40B4-BE49-F238E27FC236}">
                <a16:creationId xmlns:a16="http://schemas.microsoft.com/office/drawing/2014/main" id="{EB1C9796-C2D7-0327-0947-9572B140517A}"/>
              </a:ext>
            </a:extLst>
          </p:cNvPr>
          <p:cNvCxnSpPr>
            <a:cxnSpLocks/>
            <a:stCxn id="5" idx="3"/>
            <a:endCxn id="12" idx="1"/>
          </p:cNvCxnSpPr>
          <p:nvPr/>
        </p:nvCxnSpPr>
        <p:spPr>
          <a:xfrm>
            <a:off x="3849617" y="1849915"/>
            <a:ext cx="477405" cy="597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: angular 35">
            <a:extLst>
              <a:ext uri="{FF2B5EF4-FFF2-40B4-BE49-F238E27FC236}">
                <a16:creationId xmlns:a16="http://schemas.microsoft.com/office/drawing/2014/main" id="{47AB00DA-7B5A-758B-5AAF-1A6FCC375036}"/>
              </a:ext>
            </a:extLst>
          </p:cNvPr>
          <p:cNvCxnSpPr>
            <a:cxnSpLocks/>
            <a:stCxn id="5" idx="2"/>
            <a:endCxn id="16" idx="1"/>
          </p:cNvCxnSpPr>
          <p:nvPr/>
        </p:nvCxnSpPr>
        <p:spPr>
          <a:xfrm rot="16200000" flipH="1">
            <a:off x="3529994" y="1443633"/>
            <a:ext cx="871198" cy="239164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: angular 38">
            <a:extLst>
              <a:ext uri="{FF2B5EF4-FFF2-40B4-BE49-F238E27FC236}">
                <a16:creationId xmlns:a16="http://schemas.microsoft.com/office/drawing/2014/main" id="{3BCC986C-ADF5-1BDA-B7D0-8634A03F3D02}"/>
              </a:ext>
            </a:extLst>
          </p:cNvPr>
          <p:cNvCxnSpPr>
            <a:cxnSpLocks/>
            <a:stCxn id="10" idx="3"/>
            <a:endCxn id="11" idx="1"/>
          </p:cNvCxnSpPr>
          <p:nvPr/>
        </p:nvCxnSpPr>
        <p:spPr>
          <a:xfrm flipV="1">
            <a:off x="6367196" y="499414"/>
            <a:ext cx="573751" cy="8563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: angular 41">
            <a:extLst>
              <a:ext uri="{FF2B5EF4-FFF2-40B4-BE49-F238E27FC236}">
                <a16:creationId xmlns:a16="http://schemas.microsoft.com/office/drawing/2014/main" id="{F5AD9A74-7ABC-7ADA-8B2A-78BD84972511}"/>
              </a:ext>
            </a:extLst>
          </p:cNvPr>
          <p:cNvCxnSpPr>
            <a:cxnSpLocks/>
            <a:stCxn id="12" idx="3"/>
            <a:endCxn id="14" idx="1"/>
          </p:cNvCxnSpPr>
          <p:nvPr/>
        </p:nvCxnSpPr>
        <p:spPr>
          <a:xfrm>
            <a:off x="6367196" y="1855887"/>
            <a:ext cx="573751" cy="3558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: angular 44">
            <a:extLst>
              <a:ext uri="{FF2B5EF4-FFF2-40B4-BE49-F238E27FC236}">
                <a16:creationId xmlns:a16="http://schemas.microsoft.com/office/drawing/2014/main" id="{587E1B26-AB78-D282-1576-D63ADC3CB111}"/>
              </a:ext>
            </a:extLst>
          </p:cNvPr>
          <p:cNvCxnSpPr>
            <a:cxnSpLocks/>
            <a:stCxn id="16" idx="3"/>
            <a:endCxn id="15" idx="1"/>
          </p:cNvCxnSpPr>
          <p:nvPr/>
        </p:nvCxnSpPr>
        <p:spPr>
          <a:xfrm>
            <a:off x="6367196" y="3075056"/>
            <a:ext cx="573752" cy="20005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: angular 47">
            <a:extLst>
              <a:ext uri="{FF2B5EF4-FFF2-40B4-BE49-F238E27FC236}">
                <a16:creationId xmlns:a16="http://schemas.microsoft.com/office/drawing/2014/main" id="{C7B8AD4B-B44D-D059-4971-F2D7F4B6CE2A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5208835" y="4571029"/>
            <a:ext cx="1703257" cy="9043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: angular 50">
            <a:extLst>
              <a:ext uri="{FF2B5EF4-FFF2-40B4-BE49-F238E27FC236}">
                <a16:creationId xmlns:a16="http://schemas.microsoft.com/office/drawing/2014/main" id="{B6F24C4D-9FDD-909A-2607-B8CB9CB298E7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4429263" y="6196280"/>
            <a:ext cx="2482829" cy="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C1E5C71A-9A86-EF29-B046-82570B3EFA0E}"/>
              </a:ext>
            </a:extLst>
          </p:cNvPr>
          <p:cNvSpPr txBox="1"/>
          <p:nvPr/>
        </p:nvSpPr>
        <p:spPr>
          <a:xfrm>
            <a:off x="170469" y="165303"/>
            <a:ext cx="1249445" cy="40011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b="1" dirty="0"/>
              <a:t>UNIDAD 2</a:t>
            </a:r>
          </a:p>
        </p:txBody>
      </p:sp>
    </p:spTree>
    <p:extLst>
      <p:ext uri="{BB962C8B-B14F-4D97-AF65-F5344CB8AC3E}">
        <p14:creationId xmlns:p14="http://schemas.microsoft.com/office/powerpoint/2010/main" val="218975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577B449-D052-D6A7-A475-90F51A87C8C4}"/>
              </a:ext>
            </a:extLst>
          </p:cNvPr>
          <p:cNvSpPr txBox="1"/>
          <p:nvPr/>
        </p:nvSpPr>
        <p:spPr>
          <a:xfrm>
            <a:off x="574230" y="3588516"/>
            <a:ext cx="2610523" cy="40011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 smtClean="0"/>
              <a:t>GEOMETRÍA DE MASAS</a:t>
            </a:r>
            <a:endParaRPr lang="es-ES" sz="20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D6065EE-051D-DEF0-96FC-431AD2FCF568}"/>
              </a:ext>
            </a:extLst>
          </p:cNvPr>
          <p:cNvSpPr txBox="1"/>
          <p:nvPr/>
        </p:nvSpPr>
        <p:spPr>
          <a:xfrm>
            <a:off x="3008084" y="2586391"/>
            <a:ext cx="3804247" cy="40011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 smtClean="0"/>
              <a:t>BARICENTRO DE SEGUNDO ORDEN</a:t>
            </a:r>
            <a:endParaRPr lang="es-ES" sz="20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ABE7840-B073-BA49-DBAD-2C0A26CAB115}"/>
              </a:ext>
            </a:extLst>
          </p:cNvPr>
          <p:cNvSpPr txBox="1"/>
          <p:nvPr/>
        </p:nvSpPr>
        <p:spPr>
          <a:xfrm>
            <a:off x="4146023" y="3588516"/>
            <a:ext cx="4428072" cy="40011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 smtClean="0"/>
              <a:t>REGLA DE STEINER O DE EJES PARALELOS</a:t>
            </a:r>
            <a:endParaRPr lang="es-ES" sz="2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1D640D5-1727-6933-3586-C51B2740F4E0}"/>
              </a:ext>
            </a:extLst>
          </p:cNvPr>
          <p:cNvSpPr txBox="1"/>
          <p:nvPr/>
        </p:nvSpPr>
        <p:spPr>
          <a:xfrm>
            <a:off x="3008084" y="4237147"/>
            <a:ext cx="3054106" cy="40011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 smtClean="0"/>
              <a:t>CONDICIONES DE SIMETRÍA</a:t>
            </a:r>
            <a:endParaRPr lang="es-ES" sz="20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C2E2B05-7ADA-BF9E-5BBF-25CDBE55528B}"/>
              </a:ext>
            </a:extLst>
          </p:cNvPr>
          <p:cNvSpPr txBox="1"/>
          <p:nvPr/>
        </p:nvSpPr>
        <p:spPr>
          <a:xfrm>
            <a:off x="7165225" y="2193522"/>
            <a:ext cx="2821923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MOMENTOS DE INERCIA</a:t>
            </a:r>
            <a:endParaRPr lang="es-ES" sz="20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90FFBA6-EAF5-0FB9-A50C-CA0A5E4648BC}"/>
              </a:ext>
            </a:extLst>
          </p:cNvPr>
          <p:cNvSpPr txBox="1"/>
          <p:nvPr/>
        </p:nvSpPr>
        <p:spPr>
          <a:xfrm>
            <a:off x="7165225" y="3041433"/>
            <a:ext cx="2729145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 smtClean="0"/>
              <a:t>PRODUCTOS DE INERCIA</a:t>
            </a:r>
            <a:endParaRPr lang="es-ES" sz="2000" dirty="0"/>
          </a:p>
        </p:txBody>
      </p:sp>
      <p:cxnSp>
        <p:nvCxnSpPr>
          <p:cNvPr id="11" name="Conector: angular 17">
            <a:extLst>
              <a:ext uri="{FF2B5EF4-FFF2-40B4-BE49-F238E27FC236}">
                <a16:creationId xmlns:a16="http://schemas.microsoft.com/office/drawing/2014/main" id="{6A3D61DE-EBF9-66F6-B50B-096DCCA347AB}"/>
              </a:ext>
            </a:extLst>
          </p:cNvPr>
          <p:cNvCxnSpPr>
            <a:cxnSpLocks/>
            <a:stCxn id="4" idx="2"/>
            <a:endCxn id="7" idx="1"/>
          </p:cNvCxnSpPr>
          <p:nvPr/>
        </p:nvCxnSpPr>
        <p:spPr>
          <a:xfrm rot="16200000" flipH="1">
            <a:off x="2219500" y="3648618"/>
            <a:ext cx="448576" cy="112859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: angular 21">
            <a:extLst>
              <a:ext uri="{FF2B5EF4-FFF2-40B4-BE49-F238E27FC236}">
                <a16:creationId xmlns:a16="http://schemas.microsoft.com/office/drawing/2014/main" id="{1C5FBFD1-E810-2C0C-B8BF-A7F80CF372F6}"/>
              </a:ext>
            </a:extLst>
          </p:cNvPr>
          <p:cNvCxnSpPr>
            <a:cxnSpLocks/>
            <a:endCxn id="5" idx="1"/>
          </p:cNvCxnSpPr>
          <p:nvPr/>
        </p:nvCxnSpPr>
        <p:spPr>
          <a:xfrm rot="5400000" flipH="1" flipV="1">
            <a:off x="2464624" y="3065025"/>
            <a:ext cx="822038" cy="26488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: angular 24">
            <a:extLst>
              <a:ext uri="{FF2B5EF4-FFF2-40B4-BE49-F238E27FC236}">
                <a16:creationId xmlns:a16="http://schemas.microsoft.com/office/drawing/2014/main" id="{48CF13CA-8951-E8E0-CF24-89D4234FA266}"/>
              </a:ext>
            </a:extLst>
          </p:cNvPr>
          <p:cNvCxnSpPr>
            <a:cxnSpLocks/>
            <a:stCxn id="4" idx="3"/>
            <a:endCxn id="6" idx="0"/>
          </p:cNvCxnSpPr>
          <p:nvPr/>
        </p:nvCxnSpPr>
        <p:spPr>
          <a:xfrm flipV="1">
            <a:off x="3184753" y="3588516"/>
            <a:ext cx="3175306" cy="200055"/>
          </a:xfrm>
          <a:prstGeom prst="bentConnector4">
            <a:avLst>
              <a:gd name="adj1" fmla="val 15137"/>
              <a:gd name="adj2" fmla="val 21426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: angular 29">
            <a:extLst>
              <a:ext uri="{FF2B5EF4-FFF2-40B4-BE49-F238E27FC236}">
                <a16:creationId xmlns:a16="http://schemas.microsoft.com/office/drawing/2014/main" id="{A5477F29-4C70-2648-656A-7E85EF4AC4A6}"/>
              </a:ext>
            </a:extLst>
          </p:cNvPr>
          <p:cNvCxnSpPr>
            <a:cxnSpLocks/>
            <a:stCxn id="5" idx="0"/>
            <a:endCxn id="8" idx="1"/>
          </p:cNvCxnSpPr>
          <p:nvPr/>
        </p:nvCxnSpPr>
        <p:spPr>
          <a:xfrm rot="5400000" flipH="1" flipV="1">
            <a:off x="5941309" y="1362476"/>
            <a:ext cx="192814" cy="225501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: angular 32">
            <a:extLst>
              <a:ext uri="{FF2B5EF4-FFF2-40B4-BE49-F238E27FC236}">
                <a16:creationId xmlns:a16="http://schemas.microsoft.com/office/drawing/2014/main" id="{EB1C9796-C2D7-0327-0947-9572B140517A}"/>
              </a:ext>
            </a:extLst>
          </p:cNvPr>
          <p:cNvCxnSpPr>
            <a:cxnSpLocks/>
            <a:stCxn id="5" idx="3"/>
            <a:endCxn id="9" idx="1"/>
          </p:cNvCxnSpPr>
          <p:nvPr/>
        </p:nvCxnSpPr>
        <p:spPr>
          <a:xfrm>
            <a:off x="6812331" y="2786446"/>
            <a:ext cx="352894" cy="45504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1E5C71A-9A86-EF29-B046-82570B3EFA0E}"/>
              </a:ext>
            </a:extLst>
          </p:cNvPr>
          <p:cNvSpPr txBox="1"/>
          <p:nvPr/>
        </p:nvSpPr>
        <p:spPr>
          <a:xfrm>
            <a:off x="574230" y="295931"/>
            <a:ext cx="1249445" cy="40011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b="1" dirty="0"/>
              <a:t>UNIDAD </a:t>
            </a:r>
            <a:r>
              <a:rPr lang="es-ES" sz="2000" b="1" dirty="0" smtClean="0"/>
              <a:t>3</a:t>
            </a:r>
            <a:endParaRPr lang="es-ES" sz="2000" b="1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11D640D5-1727-6933-3586-C51B2740F4E0}"/>
              </a:ext>
            </a:extLst>
          </p:cNvPr>
          <p:cNvSpPr txBox="1"/>
          <p:nvPr/>
        </p:nvSpPr>
        <p:spPr>
          <a:xfrm>
            <a:off x="3008084" y="4878088"/>
            <a:ext cx="4312527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 smtClean="0"/>
              <a:t>EJES PRINCIPALES</a:t>
            </a:r>
          </a:p>
          <a:p>
            <a:r>
              <a:rPr lang="es-ES" sz="2000" dirty="0" smtClean="0"/>
              <a:t>PROPIEDADES DE LOS EJES PRINCIPALES</a:t>
            </a:r>
            <a:endParaRPr lang="es-ES" sz="2000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11D640D5-1727-6933-3586-C51B2740F4E0}"/>
              </a:ext>
            </a:extLst>
          </p:cNvPr>
          <p:cNvSpPr txBox="1"/>
          <p:nvPr/>
        </p:nvSpPr>
        <p:spPr>
          <a:xfrm>
            <a:off x="3147256" y="749541"/>
            <a:ext cx="2610202" cy="40011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 smtClean="0"/>
              <a:t>CENTRO DE GRAVEDAD</a:t>
            </a:r>
            <a:endParaRPr lang="es-ES" sz="2000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11D640D5-1727-6933-3586-C51B2740F4E0}"/>
              </a:ext>
            </a:extLst>
          </p:cNvPr>
          <p:cNvSpPr txBox="1"/>
          <p:nvPr/>
        </p:nvSpPr>
        <p:spPr>
          <a:xfrm>
            <a:off x="3147256" y="1425998"/>
            <a:ext cx="3760838" cy="40011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 smtClean="0"/>
              <a:t>MOMENTO DE INERCIA DE MASAS</a:t>
            </a:r>
            <a:endParaRPr lang="es-ES" sz="2000" dirty="0"/>
          </a:p>
        </p:txBody>
      </p:sp>
      <p:cxnSp>
        <p:nvCxnSpPr>
          <p:cNvPr id="31" name="Conector: angular 21">
            <a:extLst>
              <a:ext uri="{FF2B5EF4-FFF2-40B4-BE49-F238E27FC236}">
                <a16:creationId xmlns:a16="http://schemas.microsoft.com/office/drawing/2014/main" id="{1C5FBFD1-E810-2C0C-B8BF-A7F80CF372F6}"/>
              </a:ext>
            </a:extLst>
          </p:cNvPr>
          <p:cNvCxnSpPr>
            <a:cxnSpLocks/>
            <a:endCxn id="27" idx="1"/>
          </p:cNvCxnSpPr>
          <p:nvPr/>
        </p:nvCxnSpPr>
        <p:spPr>
          <a:xfrm rot="5400000" flipH="1" flipV="1">
            <a:off x="1815555" y="2256816"/>
            <a:ext cx="1962463" cy="70093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: angular 21">
            <a:extLst>
              <a:ext uri="{FF2B5EF4-FFF2-40B4-BE49-F238E27FC236}">
                <a16:creationId xmlns:a16="http://schemas.microsoft.com/office/drawing/2014/main" id="{1C5FBFD1-E810-2C0C-B8BF-A7F80CF372F6}"/>
              </a:ext>
            </a:extLst>
          </p:cNvPr>
          <p:cNvCxnSpPr>
            <a:cxnSpLocks/>
            <a:endCxn id="26" idx="1"/>
          </p:cNvCxnSpPr>
          <p:nvPr/>
        </p:nvCxnSpPr>
        <p:spPr>
          <a:xfrm rot="5400000" flipH="1" flipV="1">
            <a:off x="1291848" y="1746032"/>
            <a:ext cx="2651844" cy="105897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: angular 17">
            <a:extLst>
              <a:ext uri="{FF2B5EF4-FFF2-40B4-BE49-F238E27FC236}">
                <a16:creationId xmlns:a16="http://schemas.microsoft.com/office/drawing/2014/main" id="{6A3D61DE-EBF9-66F6-B50B-096DCCA347AB}"/>
              </a:ext>
            </a:extLst>
          </p:cNvPr>
          <p:cNvCxnSpPr>
            <a:cxnSpLocks/>
            <a:endCxn id="24" idx="1"/>
          </p:cNvCxnSpPr>
          <p:nvPr/>
        </p:nvCxnSpPr>
        <p:spPr>
          <a:xfrm rot="16200000" flipH="1">
            <a:off x="2051464" y="4283077"/>
            <a:ext cx="1210295" cy="70294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uadroTexto 42">
            <a:extLst>
              <a:ext uri="{FF2B5EF4-FFF2-40B4-BE49-F238E27FC236}">
                <a16:creationId xmlns:a16="http://schemas.microsoft.com/office/drawing/2014/main" id="{11D640D5-1727-6933-3586-C51B2740F4E0}"/>
              </a:ext>
            </a:extLst>
          </p:cNvPr>
          <p:cNvSpPr txBox="1"/>
          <p:nvPr/>
        </p:nvSpPr>
        <p:spPr>
          <a:xfrm>
            <a:off x="7653628" y="4328514"/>
            <a:ext cx="3998274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 smtClean="0"/>
              <a:t>RADIO DE GIRO O RADIO DE INERCIA</a:t>
            </a:r>
            <a:endParaRPr lang="es-ES" sz="2000" dirty="0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11D640D5-1727-6933-3586-C51B2740F4E0}"/>
              </a:ext>
            </a:extLst>
          </p:cNvPr>
          <p:cNvSpPr txBox="1"/>
          <p:nvPr/>
        </p:nvSpPr>
        <p:spPr>
          <a:xfrm>
            <a:off x="8594326" y="4844005"/>
            <a:ext cx="2239267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 smtClean="0"/>
              <a:t>FACTOR DE INERCIA</a:t>
            </a:r>
            <a:endParaRPr lang="es-ES" sz="2000" dirty="0"/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11D640D5-1727-6933-3586-C51B2740F4E0}"/>
              </a:ext>
            </a:extLst>
          </p:cNvPr>
          <p:cNvSpPr txBox="1"/>
          <p:nvPr/>
        </p:nvSpPr>
        <p:spPr>
          <a:xfrm>
            <a:off x="8574095" y="5385919"/>
            <a:ext cx="2117759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 smtClean="0"/>
              <a:t>ROTACIÓN DE EJES</a:t>
            </a:r>
            <a:endParaRPr lang="es-ES" sz="2000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1D640D5-1727-6933-3586-C51B2740F4E0}"/>
              </a:ext>
            </a:extLst>
          </p:cNvPr>
          <p:cNvSpPr txBox="1"/>
          <p:nvPr/>
        </p:nvSpPr>
        <p:spPr>
          <a:xfrm>
            <a:off x="8574095" y="5901410"/>
            <a:ext cx="2487540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 smtClean="0"/>
              <a:t>ELIPSOIDE DE INERCIA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244443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DB24807-0AC0-2E90-8C08-CFD8AC26E468}"/>
              </a:ext>
            </a:extLst>
          </p:cNvPr>
          <p:cNvSpPr txBox="1"/>
          <p:nvPr/>
        </p:nvSpPr>
        <p:spPr>
          <a:xfrm>
            <a:off x="76877" y="2043778"/>
            <a:ext cx="1642629" cy="1015663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/>
              <a:t>DINÁMICA DE </a:t>
            </a:r>
          </a:p>
          <a:p>
            <a:r>
              <a:rPr lang="es-ES" sz="2000" dirty="0"/>
              <a:t>UNA </a:t>
            </a:r>
          </a:p>
          <a:p>
            <a:r>
              <a:rPr lang="es-ES" sz="2000" dirty="0"/>
              <a:t>PARTÍCULA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A08E7FF-ACF1-A5D0-A134-6EF51F8EF972}"/>
              </a:ext>
            </a:extLst>
          </p:cNvPr>
          <p:cNvSpPr txBox="1"/>
          <p:nvPr/>
        </p:nvSpPr>
        <p:spPr>
          <a:xfrm>
            <a:off x="1931999" y="2048349"/>
            <a:ext cx="1642629" cy="1015663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ECUACIONES </a:t>
            </a:r>
          </a:p>
          <a:p>
            <a:r>
              <a:rPr lang="es-ES" sz="2000" dirty="0"/>
              <a:t>DE</a:t>
            </a:r>
          </a:p>
          <a:p>
            <a:r>
              <a:rPr lang="es-ES" sz="2000" dirty="0"/>
              <a:t>MOVIMIENTO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8D2A25F-BF7E-083F-92A0-25F64268147D}"/>
              </a:ext>
            </a:extLst>
          </p:cNvPr>
          <p:cNvSpPr txBox="1"/>
          <p:nvPr/>
        </p:nvSpPr>
        <p:spPr>
          <a:xfrm>
            <a:off x="3787121" y="2197666"/>
            <a:ext cx="1155253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LEY DE </a:t>
            </a:r>
          </a:p>
          <a:p>
            <a:r>
              <a:rPr lang="es-ES" sz="2000" dirty="0"/>
              <a:t>NEWTON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9AD95BB-3363-9EE7-85C9-E6D020F3E310}"/>
              </a:ext>
            </a:extLst>
          </p:cNvPr>
          <p:cNvSpPr txBox="1"/>
          <p:nvPr/>
        </p:nvSpPr>
        <p:spPr>
          <a:xfrm>
            <a:off x="3941511" y="5380087"/>
            <a:ext cx="3035511" cy="40011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PRINCIPIO DE D´ALAMBERT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7487921-5D0C-C046-2446-D48C53B1BF97}"/>
              </a:ext>
            </a:extLst>
          </p:cNvPr>
          <p:cNvSpPr txBox="1"/>
          <p:nvPr/>
        </p:nvSpPr>
        <p:spPr>
          <a:xfrm>
            <a:off x="5217459" y="303859"/>
            <a:ext cx="1642629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MOVIMIENTO</a:t>
            </a:r>
          </a:p>
          <a:p>
            <a:r>
              <a:rPr lang="es-ES" sz="2000" dirty="0"/>
              <a:t>RECTILÍNEO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F4B6083-B08A-9D9A-4699-F8E173F5422D}"/>
              </a:ext>
            </a:extLst>
          </p:cNvPr>
          <p:cNvSpPr txBox="1"/>
          <p:nvPr/>
        </p:nvSpPr>
        <p:spPr>
          <a:xfrm>
            <a:off x="5217460" y="2206130"/>
            <a:ext cx="1642629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MOVIMIENTO</a:t>
            </a:r>
          </a:p>
          <a:p>
            <a:r>
              <a:rPr lang="es-ES" sz="2000" dirty="0"/>
              <a:t>CURVILÍNEO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9AF1723-29DE-530F-7C01-9E5F1E708301}"/>
              </a:ext>
            </a:extLst>
          </p:cNvPr>
          <p:cNvSpPr txBox="1"/>
          <p:nvPr/>
        </p:nvSpPr>
        <p:spPr>
          <a:xfrm>
            <a:off x="5274685" y="4460279"/>
            <a:ext cx="1642629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MOVIMIENTO</a:t>
            </a:r>
          </a:p>
          <a:p>
            <a:r>
              <a:rPr lang="es-ES" sz="2000" dirty="0"/>
              <a:t>OSCILATORIO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50A3ED9-7583-628A-8B6F-28CC7130B414}"/>
              </a:ext>
            </a:extLst>
          </p:cNvPr>
          <p:cNvSpPr txBox="1"/>
          <p:nvPr/>
        </p:nvSpPr>
        <p:spPr>
          <a:xfrm>
            <a:off x="7163787" y="230549"/>
            <a:ext cx="1331839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UNA SOLA </a:t>
            </a:r>
          </a:p>
          <a:p>
            <a:r>
              <a:rPr lang="es-ES" sz="2000" dirty="0"/>
              <a:t>PARTÍCULA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4E8CFD8-1910-9BA5-F444-ABC59002652D}"/>
              </a:ext>
            </a:extLst>
          </p:cNvPr>
          <p:cNvSpPr txBox="1"/>
          <p:nvPr/>
        </p:nvSpPr>
        <p:spPr>
          <a:xfrm>
            <a:off x="8625175" y="-3917"/>
            <a:ext cx="3388376" cy="132343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65113" indent="-265113">
              <a:buAutoNum type="arabicPeriod"/>
            </a:pPr>
            <a:r>
              <a:rPr lang="es-ES" sz="2000" dirty="0"/>
              <a:t>F=constante</a:t>
            </a:r>
          </a:p>
          <a:p>
            <a:pPr marL="265113" indent="-265113">
              <a:buAutoNum type="arabicPeriod"/>
            </a:pPr>
            <a:r>
              <a:rPr lang="es-ES" sz="2000" dirty="0"/>
              <a:t>F=función del tiempo</a:t>
            </a:r>
          </a:p>
          <a:p>
            <a:pPr marL="265113" indent="-265113">
              <a:buAutoNum type="arabicPeriod"/>
            </a:pPr>
            <a:r>
              <a:rPr lang="es-ES" sz="2000" dirty="0"/>
              <a:t>F=función de la posición</a:t>
            </a:r>
          </a:p>
          <a:p>
            <a:pPr marL="265113" indent="-265113">
              <a:buAutoNum type="arabicPeriod"/>
            </a:pPr>
            <a:r>
              <a:rPr lang="es-ES" sz="2000" dirty="0"/>
              <a:t>F= función de la velocidad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8425B91-04BE-EE42-1DD8-77DB71E9CCFB}"/>
              </a:ext>
            </a:extLst>
          </p:cNvPr>
          <p:cNvSpPr txBox="1"/>
          <p:nvPr/>
        </p:nvSpPr>
        <p:spPr>
          <a:xfrm>
            <a:off x="7192401" y="2131787"/>
            <a:ext cx="1157689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CASO</a:t>
            </a:r>
          </a:p>
          <a:p>
            <a:r>
              <a:rPr lang="es-ES" sz="2000" dirty="0"/>
              <a:t>GENERAL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291CC95-45E4-E56D-EFD5-3E9D331CA1FD}"/>
              </a:ext>
            </a:extLst>
          </p:cNvPr>
          <p:cNvSpPr txBox="1"/>
          <p:nvPr/>
        </p:nvSpPr>
        <p:spPr>
          <a:xfrm>
            <a:off x="8625175" y="1584224"/>
            <a:ext cx="3545261" cy="1938992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65113" indent="-265113">
              <a:buAutoNum type="arabicPeriod"/>
            </a:pPr>
            <a:r>
              <a:rPr lang="es-ES" sz="2000" dirty="0"/>
              <a:t>Coordenadas rectilíneas</a:t>
            </a:r>
          </a:p>
          <a:p>
            <a:pPr marL="265113" indent="-265113">
              <a:buAutoNum type="arabicPeriod"/>
            </a:pPr>
            <a:r>
              <a:rPr lang="es-ES" sz="2000" dirty="0"/>
              <a:t>Coordenadas Cilíndricas y polar</a:t>
            </a:r>
          </a:p>
          <a:p>
            <a:pPr marL="265113" indent="-265113">
              <a:buAutoNum type="arabicPeriod"/>
            </a:pPr>
            <a:r>
              <a:rPr lang="es-ES" sz="2000" dirty="0"/>
              <a:t>Coordenadas Tangenciales y normal</a:t>
            </a:r>
          </a:p>
          <a:p>
            <a:pPr marL="265113" indent="-265113">
              <a:buAutoNum type="arabicPeriod"/>
            </a:pPr>
            <a:r>
              <a:rPr lang="es-ES" sz="2000" dirty="0"/>
              <a:t>Coordenadas esféricas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5178C39-01D7-2E38-92AE-1CB23AB7E739}"/>
              </a:ext>
            </a:extLst>
          </p:cNvPr>
          <p:cNvSpPr txBox="1"/>
          <p:nvPr/>
        </p:nvSpPr>
        <p:spPr>
          <a:xfrm>
            <a:off x="7105325" y="4460279"/>
            <a:ext cx="1331839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UNA SOLA</a:t>
            </a:r>
          </a:p>
          <a:p>
            <a:r>
              <a:rPr lang="es-ES" sz="2000" dirty="0"/>
              <a:t>PARTÍCULA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F5C40A5-DB13-B66E-A7A9-E99CDCAB86C1}"/>
              </a:ext>
            </a:extLst>
          </p:cNvPr>
          <p:cNvSpPr txBox="1"/>
          <p:nvPr/>
        </p:nvSpPr>
        <p:spPr>
          <a:xfrm>
            <a:off x="8625175" y="3890893"/>
            <a:ext cx="3545261" cy="255454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65113" indent="-265113">
              <a:buAutoNum type="arabicPeriod"/>
            </a:pPr>
            <a:r>
              <a:rPr lang="es-ES" sz="2000" dirty="0"/>
              <a:t>Vibración libre sin amortiguamiento</a:t>
            </a:r>
          </a:p>
          <a:p>
            <a:pPr marL="265113" indent="-265113">
              <a:buAutoNum type="arabicPeriod"/>
            </a:pPr>
            <a:r>
              <a:rPr lang="es-ES" sz="2000" dirty="0"/>
              <a:t>Vibración forzada sin amortiguamiento</a:t>
            </a:r>
          </a:p>
          <a:p>
            <a:pPr marL="265113" indent="-265113">
              <a:buAutoNum type="arabicPeriod"/>
            </a:pPr>
            <a:r>
              <a:rPr lang="es-ES" sz="2000" dirty="0"/>
              <a:t>Vibración libre con amortiguamiento</a:t>
            </a:r>
          </a:p>
          <a:p>
            <a:pPr marL="265113" indent="-265113">
              <a:buAutoNum type="arabicPeriod"/>
            </a:pPr>
            <a:r>
              <a:rPr lang="es-ES" sz="2000" dirty="0"/>
              <a:t>Vibración forzada con amortiguamiento</a:t>
            </a:r>
          </a:p>
        </p:txBody>
      </p:sp>
      <p:cxnSp>
        <p:nvCxnSpPr>
          <p:cNvPr id="25" name="Conector: angular 24">
            <a:extLst>
              <a:ext uri="{FF2B5EF4-FFF2-40B4-BE49-F238E27FC236}">
                <a16:creationId xmlns:a16="http://schemas.microsoft.com/office/drawing/2014/main" id="{A6C97C09-DB49-7A23-274A-E56DC0274B52}"/>
              </a:ext>
            </a:extLst>
          </p:cNvPr>
          <p:cNvCxnSpPr>
            <a:cxnSpLocks/>
            <a:stCxn id="4" idx="3"/>
            <a:endCxn id="7" idx="1"/>
          </p:cNvCxnSpPr>
          <p:nvPr/>
        </p:nvCxnSpPr>
        <p:spPr>
          <a:xfrm>
            <a:off x="1719506" y="2551610"/>
            <a:ext cx="212493" cy="457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: angular 27">
            <a:extLst>
              <a:ext uri="{FF2B5EF4-FFF2-40B4-BE49-F238E27FC236}">
                <a16:creationId xmlns:a16="http://schemas.microsoft.com/office/drawing/2014/main" id="{DE7E426C-9150-0B34-F496-F11A0015B9F1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 flipV="1">
            <a:off x="3574628" y="2551609"/>
            <a:ext cx="212493" cy="457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: angular 30">
            <a:extLst>
              <a:ext uri="{FF2B5EF4-FFF2-40B4-BE49-F238E27FC236}">
                <a16:creationId xmlns:a16="http://schemas.microsoft.com/office/drawing/2014/main" id="{6BF8F70E-D798-0F2F-DF06-0F47815C1F84}"/>
              </a:ext>
            </a:extLst>
          </p:cNvPr>
          <p:cNvCxnSpPr>
            <a:cxnSpLocks/>
            <a:stCxn id="8" idx="0"/>
            <a:endCxn id="10" idx="1"/>
          </p:cNvCxnSpPr>
          <p:nvPr/>
        </p:nvCxnSpPr>
        <p:spPr>
          <a:xfrm rot="5400000" flipH="1" flipV="1">
            <a:off x="4021171" y="1001379"/>
            <a:ext cx="1539864" cy="85271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: angular 33">
            <a:extLst>
              <a:ext uri="{FF2B5EF4-FFF2-40B4-BE49-F238E27FC236}">
                <a16:creationId xmlns:a16="http://schemas.microsoft.com/office/drawing/2014/main" id="{D522B185-5D9D-8670-A10C-FE70DDAB7D05}"/>
              </a:ext>
            </a:extLst>
          </p:cNvPr>
          <p:cNvCxnSpPr>
            <a:cxnSpLocks/>
            <a:stCxn id="8" idx="3"/>
            <a:endCxn id="11" idx="1"/>
          </p:cNvCxnSpPr>
          <p:nvPr/>
        </p:nvCxnSpPr>
        <p:spPr>
          <a:xfrm>
            <a:off x="4942374" y="2551609"/>
            <a:ext cx="275086" cy="846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: angular 36">
            <a:extLst>
              <a:ext uri="{FF2B5EF4-FFF2-40B4-BE49-F238E27FC236}">
                <a16:creationId xmlns:a16="http://schemas.microsoft.com/office/drawing/2014/main" id="{396CCC2D-BA70-4887-9C45-E617B31E118B}"/>
              </a:ext>
            </a:extLst>
          </p:cNvPr>
          <p:cNvCxnSpPr>
            <a:cxnSpLocks/>
            <a:stCxn id="8" idx="2"/>
            <a:endCxn id="12" idx="1"/>
          </p:cNvCxnSpPr>
          <p:nvPr/>
        </p:nvCxnSpPr>
        <p:spPr>
          <a:xfrm rot="16200000" flipH="1">
            <a:off x="3865381" y="3404918"/>
            <a:ext cx="1908670" cy="90993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: angular 39">
            <a:extLst>
              <a:ext uri="{FF2B5EF4-FFF2-40B4-BE49-F238E27FC236}">
                <a16:creationId xmlns:a16="http://schemas.microsoft.com/office/drawing/2014/main" id="{D960DAD0-EB2B-FD44-85A3-553CA7971D13}"/>
              </a:ext>
            </a:extLst>
          </p:cNvPr>
          <p:cNvCxnSpPr>
            <a:cxnSpLocks/>
            <a:stCxn id="7" idx="2"/>
            <a:endCxn id="9" idx="1"/>
          </p:cNvCxnSpPr>
          <p:nvPr/>
        </p:nvCxnSpPr>
        <p:spPr>
          <a:xfrm rot="16200000" flipH="1">
            <a:off x="2089347" y="3727978"/>
            <a:ext cx="2516130" cy="118819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: angular 45">
            <a:extLst>
              <a:ext uri="{FF2B5EF4-FFF2-40B4-BE49-F238E27FC236}">
                <a16:creationId xmlns:a16="http://schemas.microsoft.com/office/drawing/2014/main" id="{1E4F9A43-3C20-E26F-7A5F-E216363F7BD2}"/>
              </a:ext>
            </a:extLst>
          </p:cNvPr>
          <p:cNvCxnSpPr>
            <a:cxnSpLocks/>
            <a:stCxn id="11" idx="3"/>
            <a:endCxn id="16" idx="1"/>
          </p:cNvCxnSpPr>
          <p:nvPr/>
        </p:nvCxnSpPr>
        <p:spPr>
          <a:xfrm flipV="1">
            <a:off x="6860089" y="2485730"/>
            <a:ext cx="332312" cy="7434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: angular 48">
            <a:extLst>
              <a:ext uri="{FF2B5EF4-FFF2-40B4-BE49-F238E27FC236}">
                <a16:creationId xmlns:a16="http://schemas.microsoft.com/office/drawing/2014/main" id="{8D5D2D4F-0FDE-07B1-2E6E-443A3640B542}"/>
              </a:ext>
            </a:extLst>
          </p:cNvPr>
          <p:cNvCxnSpPr>
            <a:cxnSpLocks/>
            <a:stCxn id="12" idx="3"/>
            <a:endCxn id="19" idx="1"/>
          </p:cNvCxnSpPr>
          <p:nvPr/>
        </p:nvCxnSpPr>
        <p:spPr>
          <a:xfrm>
            <a:off x="6917314" y="4814222"/>
            <a:ext cx="188011" cy="12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: angular 51">
            <a:extLst>
              <a:ext uri="{FF2B5EF4-FFF2-40B4-BE49-F238E27FC236}">
                <a16:creationId xmlns:a16="http://schemas.microsoft.com/office/drawing/2014/main" id="{173B6325-0727-9EFB-B556-9204B66FDFF3}"/>
              </a:ext>
            </a:extLst>
          </p:cNvPr>
          <p:cNvCxnSpPr>
            <a:cxnSpLocks/>
            <a:stCxn id="10" idx="3"/>
            <a:endCxn id="13" idx="1"/>
          </p:cNvCxnSpPr>
          <p:nvPr/>
        </p:nvCxnSpPr>
        <p:spPr>
          <a:xfrm flipV="1">
            <a:off x="6860088" y="584492"/>
            <a:ext cx="303699" cy="7331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: angular 57">
            <a:extLst>
              <a:ext uri="{FF2B5EF4-FFF2-40B4-BE49-F238E27FC236}">
                <a16:creationId xmlns:a16="http://schemas.microsoft.com/office/drawing/2014/main" id="{52872D0F-997B-4113-656A-519413FD5043}"/>
              </a:ext>
            </a:extLst>
          </p:cNvPr>
          <p:cNvCxnSpPr>
            <a:cxnSpLocks/>
            <a:stCxn id="13" idx="3"/>
            <a:endCxn id="15" idx="1"/>
          </p:cNvCxnSpPr>
          <p:nvPr/>
        </p:nvCxnSpPr>
        <p:spPr>
          <a:xfrm>
            <a:off x="8495626" y="584492"/>
            <a:ext cx="129549" cy="7331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7B1AD1CA-8EFE-1005-0715-B3D806BCA14E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>
            <a:off x="8350090" y="2485730"/>
            <a:ext cx="275085" cy="679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: angular 64">
            <a:extLst>
              <a:ext uri="{FF2B5EF4-FFF2-40B4-BE49-F238E27FC236}">
                <a16:creationId xmlns:a16="http://schemas.microsoft.com/office/drawing/2014/main" id="{F7DBBD2D-0E27-EF04-60CE-6338611EBFF9}"/>
              </a:ext>
            </a:extLst>
          </p:cNvPr>
          <p:cNvCxnSpPr>
            <a:cxnSpLocks/>
            <a:stCxn id="19" idx="3"/>
            <a:endCxn id="20" idx="1"/>
          </p:cNvCxnSpPr>
          <p:nvPr/>
        </p:nvCxnSpPr>
        <p:spPr>
          <a:xfrm>
            <a:off x="8437164" y="4814222"/>
            <a:ext cx="188011" cy="35394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C1E5C71A-9A86-EF29-B046-82570B3EFA0E}"/>
              </a:ext>
            </a:extLst>
          </p:cNvPr>
          <p:cNvSpPr txBox="1"/>
          <p:nvPr/>
        </p:nvSpPr>
        <p:spPr>
          <a:xfrm>
            <a:off x="574230" y="295931"/>
            <a:ext cx="1249445" cy="40011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b="1" dirty="0"/>
              <a:t>UNIDAD </a:t>
            </a:r>
            <a:r>
              <a:rPr lang="es-ES" sz="2000" b="1" dirty="0" smtClean="0"/>
              <a:t>4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4093336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A8B9AE75-D236-1D42-2693-051635DB7CD7}"/>
              </a:ext>
            </a:extLst>
          </p:cNvPr>
          <p:cNvSpPr txBox="1"/>
          <p:nvPr/>
        </p:nvSpPr>
        <p:spPr>
          <a:xfrm>
            <a:off x="112355" y="3075057"/>
            <a:ext cx="1868845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DINÁMICA DE </a:t>
            </a:r>
          </a:p>
          <a:p>
            <a:r>
              <a:rPr lang="es-ES" sz="2000" dirty="0"/>
              <a:t>UNA PARTÍCULA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17D415-B773-DA89-23A7-329A7E5D7432}"/>
              </a:ext>
            </a:extLst>
          </p:cNvPr>
          <p:cNvSpPr txBox="1"/>
          <p:nvPr/>
        </p:nvSpPr>
        <p:spPr>
          <a:xfrm>
            <a:off x="1981200" y="4439687"/>
            <a:ext cx="1593706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IMPULSO Y </a:t>
            </a:r>
          </a:p>
          <a:p>
            <a:r>
              <a:rPr lang="es-ES" sz="2000" dirty="0"/>
              <a:t>MOMENTUM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8A79D17-D6F3-E3ED-0BCD-384F43AD80C2}"/>
              </a:ext>
            </a:extLst>
          </p:cNvPr>
          <p:cNvSpPr txBox="1"/>
          <p:nvPr/>
        </p:nvSpPr>
        <p:spPr>
          <a:xfrm>
            <a:off x="1981200" y="631946"/>
            <a:ext cx="1379288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TRABAJO Y </a:t>
            </a:r>
          </a:p>
          <a:p>
            <a:r>
              <a:rPr lang="es-ES" sz="2000" dirty="0"/>
              <a:t>ENERGÍA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8D24908-5ACF-875A-1DF3-A3016711433E}"/>
              </a:ext>
            </a:extLst>
          </p:cNvPr>
          <p:cNvSpPr txBox="1"/>
          <p:nvPr/>
        </p:nvSpPr>
        <p:spPr>
          <a:xfrm>
            <a:off x="3833990" y="278003"/>
            <a:ext cx="1151726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Energía </a:t>
            </a:r>
          </a:p>
          <a:p>
            <a:r>
              <a:rPr lang="es-ES" sz="2000" dirty="0"/>
              <a:t>potencial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187774A-44BB-9026-8EFC-67D6E096A1A9}"/>
              </a:ext>
            </a:extLst>
          </p:cNvPr>
          <p:cNvSpPr txBox="1"/>
          <p:nvPr/>
        </p:nvSpPr>
        <p:spPr>
          <a:xfrm>
            <a:off x="5745725" y="405092"/>
            <a:ext cx="5825249" cy="132343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265113" indent="-265113">
              <a:buAutoNum type="arabicPeriod"/>
            </a:pPr>
            <a:r>
              <a:rPr lang="es-ES" sz="2000" dirty="0"/>
              <a:t>Ecuación del trabajo y energía (Forma 1)</a:t>
            </a:r>
          </a:p>
          <a:p>
            <a:pPr marL="265113" indent="-265113">
              <a:buAutoNum type="arabicPeriod"/>
            </a:pPr>
            <a:r>
              <a:rPr lang="es-ES" sz="2000" dirty="0"/>
              <a:t>Ecuación alternativa del trabajo y energía (Forma 2)</a:t>
            </a:r>
          </a:p>
          <a:p>
            <a:pPr marL="265113" indent="-265113">
              <a:buAutoNum type="arabicPeriod"/>
            </a:pPr>
            <a:r>
              <a:rPr lang="es-ES" sz="2000" dirty="0"/>
              <a:t>Ecuación de la energía mecánica (Forma 3)</a:t>
            </a:r>
          </a:p>
          <a:p>
            <a:pPr marL="265113" indent="-265113">
              <a:buAutoNum type="arabicPeriod"/>
            </a:pPr>
            <a:r>
              <a:rPr lang="es-ES" sz="2000" dirty="0"/>
              <a:t>Ecuación de Lagrange (Forma 4)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AF319BB-F1BB-044A-4B2A-5A967361B093}"/>
              </a:ext>
            </a:extLst>
          </p:cNvPr>
          <p:cNvSpPr txBox="1"/>
          <p:nvPr/>
        </p:nvSpPr>
        <p:spPr>
          <a:xfrm>
            <a:off x="3833990" y="1171564"/>
            <a:ext cx="1151726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/>
              <a:t>Energía </a:t>
            </a:r>
          </a:p>
          <a:p>
            <a:r>
              <a:rPr lang="es-ES" sz="2000" dirty="0"/>
              <a:t>cinética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2145D96-C2F4-E91A-BE38-FA0DD2E5DD26}"/>
              </a:ext>
            </a:extLst>
          </p:cNvPr>
          <p:cNvSpPr txBox="1"/>
          <p:nvPr/>
        </p:nvSpPr>
        <p:spPr>
          <a:xfrm>
            <a:off x="3933375" y="3760896"/>
            <a:ext cx="797013" cy="40011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Lineal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8F044D1-A82A-01D4-7465-BFAB7AE79BE8}"/>
              </a:ext>
            </a:extLst>
          </p:cNvPr>
          <p:cNvSpPr txBox="1"/>
          <p:nvPr/>
        </p:nvSpPr>
        <p:spPr>
          <a:xfrm>
            <a:off x="5726939" y="3607008"/>
            <a:ext cx="3668120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Impulso lineal y momento lineal</a:t>
            </a:r>
          </a:p>
          <a:p>
            <a:r>
              <a:rPr lang="es-ES" sz="2000" dirty="0"/>
              <a:t>Conservación del momento lineal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6C25551-B24D-4E55-0726-CB825187BDF4}"/>
              </a:ext>
            </a:extLst>
          </p:cNvPr>
          <p:cNvSpPr txBox="1"/>
          <p:nvPr/>
        </p:nvSpPr>
        <p:spPr>
          <a:xfrm>
            <a:off x="3944279" y="5447782"/>
            <a:ext cx="995785" cy="40011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Angular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828B159-4323-093B-FC7E-1140D47B9D92}"/>
              </a:ext>
            </a:extLst>
          </p:cNvPr>
          <p:cNvSpPr txBox="1"/>
          <p:nvPr/>
        </p:nvSpPr>
        <p:spPr>
          <a:xfrm>
            <a:off x="5745725" y="5140006"/>
            <a:ext cx="4097019" cy="1015663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Momento y </a:t>
            </a:r>
            <a:r>
              <a:rPr lang="es-ES" sz="2000" dirty="0" err="1"/>
              <a:t>momentum</a:t>
            </a:r>
            <a:r>
              <a:rPr lang="es-ES" sz="2000" dirty="0"/>
              <a:t> angular</a:t>
            </a:r>
          </a:p>
          <a:p>
            <a:r>
              <a:rPr lang="es-ES" sz="2000" dirty="0"/>
              <a:t>Impulso angular y momento angular</a:t>
            </a:r>
          </a:p>
          <a:p>
            <a:r>
              <a:rPr lang="es-ES" sz="2000" dirty="0"/>
              <a:t>Conservación del </a:t>
            </a:r>
            <a:r>
              <a:rPr lang="es-ES" sz="2000" dirty="0" err="1"/>
              <a:t>momentum</a:t>
            </a:r>
            <a:r>
              <a:rPr lang="es-ES" sz="2000" dirty="0"/>
              <a:t> angular</a:t>
            </a:r>
          </a:p>
        </p:txBody>
      </p:sp>
      <p:cxnSp>
        <p:nvCxnSpPr>
          <p:cNvPr id="15" name="Conector: angular 14">
            <a:extLst>
              <a:ext uri="{FF2B5EF4-FFF2-40B4-BE49-F238E27FC236}">
                <a16:creationId xmlns:a16="http://schemas.microsoft.com/office/drawing/2014/main" id="{9BBACF21-47F0-FE1A-ED0A-33330A3F5261}"/>
              </a:ext>
            </a:extLst>
          </p:cNvPr>
          <p:cNvCxnSpPr>
            <a:cxnSpLocks/>
            <a:stCxn id="4" idx="2"/>
            <a:endCxn id="5" idx="1"/>
          </p:cNvCxnSpPr>
          <p:nvPr/>
        </p:nvCxnSpPr>
        <p:spPr>
          <a:xfrm rot="16200000" flipH="1">
            <a:off x="1008646" y="3821075"/>
            <a:ext cx="1010687" cy="93442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: angular 17">
            <a:extLst>
              <a:ext uri="{FF2B5EF4-FFF2-40B4-BE49-F238E27FC236}">
                <a16:creationId xmlns:a16="http://schemas.microsoft.com/office/drawing/2014/main" id="{E7E09878-A06B-D9E6-D104-28481960A2EC}"/>
              </a:ext>
            </a:extLst>
          </p:cNvPr>
          <p:cNvCxnSpPr>
            <a:cxnSpLocks/>
            <a:stCxn id="4" idx="0"/>
            <a:endCxn id="6" idx="1"/>
          </p:cNvCxnSpPr>
          <p:nvPr/>
        </p:nvCxnSpPr>
        <p:spPr>
          <a:xfrm rot="5400000" flipH="1" flipV="1">
            <a:off x="469405" y="1563262"/>
            <a:ext cx="2089168" cy="93442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: angular 20">
            <a:extLst>
              <a:ext uri="{FF2B5EF4-FFF2-40B4-BE49-F238E27FC236}">
                <a16:creationId xmlns:a16="http://schemas.microsoft.com/office/drawing/2014/main" id="{57F063CC-7733-BA5D-4479-D450EDDEEFA4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 flipV="1">
            <a:off x="3360488" y="631946"/>
            <a:ext cx="473502" cy="35394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: angular 23">
            <a:extLst>
              <a:ext uri="{FF2B5EF4-FFF2-40B4-BE49-F238E27FC236}">
                <a16:creationId xmlns:a16="http://schemas.microsoft.com/office/drawing/2014/main" id="{04487C99-9D2A-B0AE-C0ED-ADB97BBEA2DC}"/>
              </a:ext>
            </a:extLst>
          </p:cNvPr>
          <p:cNvCxnSpPr>
            <a:cxnSpLocks/>
            <a:stCxn id="6" idx="3"/>
            <a:endCxn id="9" idx="1"/>
          </p:cNvCxnSpPr>
          <p:nvPr/>
        </p:nvCxnSpPr>
        <p:spPr>
          <a:xfrm>
            <a:off x="3360488" y="985889"/>
            <a:ext cx="473502" cy="53961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: angular 27">
            <a:extLst>
              <a:ext uri="{FF2B5EF4-FFF2-40B4-BE49-F238E27FC236}">
                <a16:creationId xmlns:a16="http://schemas.microsoft.com/office/drawing/2014/main" id="{B377ED66-359C-F356-E2E8-2A672867EBF2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4985716" y="631946"/>
            <a:ext cx="760009" cy="43486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: angular 30">
            <a:extLst>
              <a:ext uri="{FF2B5EF4-FFF2-40B4-BE49-F238E27FC236}">
                <a16:creationId xmlns:a16="http://schemas.microsoft.com/office/drawing/2014/main" id="{360F8EA0-C82C-C0FC-B747-3ED179F7A74B}"/>
              </a:ext>
            </a:extLst>
          </p:cNvPr>
          <p:cNvCxnSpPr>
            <a:cxnSpLocks/>
            <a:stCxn id="9" idx="3"/>
            <a:endCxn id="8" idx="1"/>
          </p:cNvCxnSpPr>
          <p:nvPr/>
        </p:nvCxnSpPr>
        <p:spPr>
          <a:xfrm flipV="1">
            <a:off x="4985716" y="1066812"/>
            <a:ext cx="760009" cy="45869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: angular 38">
            <a:extLst>
              <a:ext uri="{FF2B5EF4-FFF2-40B4-BE49-F238E27FC236}">
                <a16:creationId xmlns:a16="http://schemas.microsoft.com/office/drawing/2014/main" id="{7710E18F-6C77-8B97-1155-E3792CE0BAED}"/>
              </a:ext>
            </a:extLst>
          </p:cNvPr>
          <p:cNvCxnSpPr>
            <a:cxnSpLocks/>
            <a:stCxn id="5" idx="3"/>
            <a:endCxn id="12" idx="1"/>
          </p:cNvCxnSpPr>
          <p:nvPr/>
        </p:nvCxnSpPr>
        <p:spPr>
          <a:xfrm>
            <a:off x="3574906" y="4793630"/>
            <a:ext cx="369373" cy="85420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: angular 41">
            <a:extLst>
              <a:ext uri="{FF2B5EF4-FFF2-40B4-BE49-F238E27FC236}">
                <a16:creationId xmlns:a16="http://schemas.microsoft.com/office/drawing/2014/main" id="{17DB871D-A758-4DC4-7419-BC39D55CA204}"/>
              </a:ext>
            </a:extLst>
          </p:cNvPr>
          <p:cNvCxnSpPr>
            <a:cxnSpLocks/>
            <a:stCxn id="5" idx="3"/>
            <a:endCxn id="10" idx="1"/>
          </p:cNvCxnSpPr>
          <p:nvPr/>
        </p:nvCxnSpPr>
        <p:spPr>
          <a:xfrm flipV="1">
            <a:off x="3574906" y="3960951"/>
            <a:ext cx="358469" cy="83267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: angular 44">
            <a:extLst>
              <a:ext uri="{FF2B5EF4-FFF2-40B4-BE49-F238E27FC236}">
                <a16:creationId xmlns:a16="http://schemas.microsoft.com/office/drawing/2014/main" id="{72FE99A0-F21A-7F52-7DE2-A92A4C818D73}"/>
              </a:ext>
            </a:extLst>
          </p:cNvPr>
          <p:cNvCxnSpPr>
            <a:cxnSpLocks/>
            <a:stCxn id="12" idx="3"/>
            <a:endCxn id="13" idx="1"/>
          </p:cNvCxnSpPr>
          <p:nvPr/>
        </p:nvCxnSpPr>
        <p:spPr>
          <a:xfrm>
            <a:off x="4940064" y="5647837"/>
            <a:ext cx="805661" cy="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: angular 47">
            <a:extLst>
              <a:ext uri="{FF2B5EF4-FFF2-40B4-BE49-F238E27FC236}">
                <a16:creationId xmlns:a16="http://schemas.microsoft.com/office/drawing/2014/main" id="{0119B1FE-117D-A3DF-C842-947EE9204E70}"/>
              </a:ext>
            </a:extLst>
          </p:cNvPr>
          <p:cNvCxnSpPr>
            <a:cxnSpLocks/>
            <a:stCxn id="10" idx="3"/>
            <a:endCxn id="11" idx="1"/>
          </p:cNvCxnSpPr>
          <p:nvPr/>
        </p:nvCxnSpPr>
        <p:spPr>
          <a:xfrm>
            <a:off x="4730388" y="3960951"/>
            <a:ext cx="996551" cy="12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C1E5C71A-9A86-EF29-B046-82570B3EFA0E}"/>
              </a:ext>
            </a:extLst>
          </p:cNvPr>
          <p:cNvSpPr txBox="1"/>
          <p:nvPr/>
        </p:nvSpPr>
        <p:spPr>
          <a:xfrm>
            <a:off x="258253" y="233055"/>
            <a:ext cx="1249445" cy="40011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b="1" dirty="0"/>
              <a:t>UNIDAD </a:t>
            </a:r>
            <a:r>
              <a:rPr lang="es-ES" sz="2000" b="1" dirty="0" smtClean="0"/>
              <a:t>5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1581741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B3DF31A-7643-32AC-D7B4-04FC80B194B5}"/>
              </a:ext>
            </a:extLst>
          </p:cNvPr>
          <p:cNvSpPr txBox="1"/>
          <p:nvPr/>
        </p:nvSpPr>
        <p:spPr>
          <a:xfrm>
            <a:off x="155085" y="2037718"/>
            <a:ext cx="1450462" cy="163121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DINÁMICA </a:t>
            </a:r>
          </a:p>
          <a:p>
            <a:r>
              <a:rPr lang="es-ES" sz="2000" dirty="0"/>
              <a:t>DE UN </a:t>
            </a:r>
          </a:p>
          <a:p>
            <a:r>
              <a:rPr lang="es-ES" sz="2000" dirty="0"/>
              <a:t>SISTEMA </a:t>
            </a:r>
          </a:p>
          <a:p>
            <a:r>
              <a:rPr lang="es-ES" sz="2000" dirty="0"/>
              <a:t>DE</a:t>
            </a:r>
          </a:p>
          <a:p>
            <a:r>
              <a:rPr lang="es-ES" sz="2000" dirty="0"/>
              <a:t>PARTÍCULAS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D95474D-F89A-A860-BFB0-BBF3C0D9B028}"/>
              </a:ext>
            </a:extLst>
          </p:cNvPr>
          <p:cNvSpPr txBox="1"/>
          <p:nvPr/>
        </p:nvSpPr>
        <p:spPr>
          <a:xfrm>
            <a:off x="2123053" y="307277"/>
            <a:ext cx="3381695" cy="40011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ECUACIONES DE MOVIMIENTO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D0DDA08-2866-B219-10DE-A4C4827AA102}"/>
              </a:ext>
            </a:extLst>
          </p:cNvPr>
          <p:cNvSpPr txBox="1"/>
          <p:nvPr/>
        </p:nvSpPr>
        <p:spPr>
          <a:xfrm>
            <a:off x="7038175" y="153389"/>
            <a:ext cx="4824462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Un sistema de partículas</a:t>
            </a:r>
          </a:p>
          <a:p>
            <a:r>
              <a:rPr lang="es-ES" sz="2000" dirty="0"/>
              <a:t>Centro de masas de un sistema de partículas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F764FDB-AD30-31D9-2BDF-4D6E9E0C9975}"/>
              </a:ext>
            </a:extLst>
          </p:cNvPr>
          <p:cNvSpPr txBox="1"/>
          <p:nvPr/>
        </p:nvSpPr>
        <p:spPr>
          <a:xfrm>
            <a:off x="2123053" y="1329832"/>
            <a:ext cx="2306657" cy="40011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TRABAJO Y ENERGÍA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8F12EE1-AF0D-FAE4-F2C0-8A98CB90D642}"/>
              </a:ext>
            </a:extLst>
          </p:cNvPr>
          <p:cNvSpPr txBox="1"/>
          <p:nvPr/>
        </p:nvSpPr>
        <p:spPr>
          <a:xfrm>
            <a:off x="7038174" y="1329832"/>
            <a:ext cx="3548279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Ecuación del trabajo y la energía</a:t>
            </a:r>
          </a:p>
          <a:p>
            <a:r>
              <a:rPr lang="es-ES" sz="2000" dirty="0"/>
              <a:t>Ecuación de Lagrange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FF32885-0CFB-DA0A-FAAB-16CD2244A149}"/>
              </a:ext>
            </a:extLst>
          </p:cNvPr>
          <p:cNvSpPr txBox="1"/>
          <p:nvPr/>
        </p:nvSpPr>
        <p:spPr>
          <a:xfrm>
            <a:off x="4824975" y="1184269"/>
            <a:ext cx="1817934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Expresión de la </a:t>
            </a:r>
          </a:p>
          <a:p>
            <a:r>
              <a:rPr lang="es-ES" sz="2000" dirty="0"/>
              <a:t>Energía cinética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0B8906F-8874-7146-CFBF-B8FFF9523D97}"/>
              </a:ext>
            </a:extLst>
          </p:cNvPr>
          <p:cNvSpPr txBox="1"/>
          <p:nvPr/>
        </p:nvSpPr>
        <p:spPr>
          <a:xfrm>
            <a:off x="2122778" y="4093005"/>
            <a:ext cx="1593706" cy="1015663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sz="2000" dirty="0"/>
              <a:t>IMPULSO </a:t>
            </a:r>
          </a:p>
          <a:p>
            <a:pPr algn="ctr"/>
            <a:r>
              <a:rPr lang="es-ES" sz="2000" dirty="0"/>
              <a:t>Y </a:t>
            </a:r>
          </a:p>
          <a:p>
            <a:pPr algn="ctr"/>
            <a:r>
              <a:rPr lang="es-ES" sz="2000" dirty="0"/>
              <a:t>MOMENTUM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48756D3-9CE9-6C3C-B00D-808959BCEA1B}"/>
              </a:ext>
            </a:extLst>
          </p:cNvPr>
          <p:cNvSpPr txBox="1"/>
          <p:nvPr/>
        </p:nvSpPr>
        <p:spPr>
          <a:xfrm>
            <a:off x="7835248" y="2296591"/>
            <a:ext cx="2740622" cy="40011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Un sistema de partículas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8559FA4-1116-EFBD-093C-24C808214BCC}"/>
              </a:ext>
            </a:extLst>
          </p:cNvPr>
          <p:cNvSpPr txBox="1"/>
          <p:nvPr/>
        </p:nvSpPr>
        <p:spPr>
          <a:xfrm>
            <a:off x="4044571" y="3546022"/>
            <a:ext cx="954107" cy="40011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(Lineal)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16A9968-1746-579C-26FA-40A199E00B73}"/>
              </a:ext>
            </a:extLst>
          </p:cNvPr>
          <p:cNvSpPr txBox="1"/>
          <p:nvPr/>
        </p:nvSpPr>
        <p:spPr>
          <a:xfrm>
            <a:off x="4044571" y="5599999"/>
            <a:ext cx="1152880" cy="40011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(Angular)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3DDBBCC-F549-7C8D-9377-79A11B7F436B}"/>
              </a:ext>
            </a:extLst>
          </p:cNvPr>
          <p:cNvSpPr txBox="1"/>
          <p:nvPr/>
        </p:nvSpPr>
        <p:spPr>
          <a:xfrm>
            <a:off x="5504748" y="2666233"/>
            <a:ext cx="2052998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Impulso lineal y</a:t>
            </a:r>
          </a:p>
          <a:p>
            <a:r>
              <a:rPr lang="es-ES" sz="2000" dirty="0" err="1"/>
              <a:t>Momentum</a:t>
            </a:r>
            <a:r>
              <a:rPr lang="es-ES" sz="2000" dirty="0"/>
              <a:t> lineal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082506F-F625-3781-C70C-C21D4219494E}"/>
              </a:ext>
            </a:extLst>
          </p:cNvPr>
          <p:cNvSpPr txBox="1"/>
          <p:nvPr/>
        </p:nvSpPr>
        <p:spPr>
          <a:xfrm>
            <a:off x="7835248" y="3075057"/>
            <a:ext cx="3745641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Centro de masas de un sistema de</a:t>
            </a:r>
          </a:p>
          <a:p>
            <a:r>
              <a:rPr lang="es-ES" sz="2000" dirty="0"/>
              <a:t>partículas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FB594BE5-0291-96BF-A310-B402C7B7BB0F}"/>
              </a:ext>
            </a:extLst>
          </p:cNvPr>
          <p:cNvSpPr txBox="1"/>
          <p:nvPr/>
        </p:nvSpPr>
        <p:spPr>
          <a:xfrm>
            <a:off x="5504748" y="4077386"/>
            <a:ext cx="3875805" cy="40011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Conservación del </a:t>
            </a:r>
            <a:r>
              <a:rPr lang="es-ES" sz="2000" dirty="0" err="1"/>
              <a:t>momentum</a:t>
            </a:r>
            <a:r>
              <a:rPr lang="es-ES" sz="2000" dirty="0"/>
              <a:t> lineal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FF6D09C-3028-E2B9-D89A-4506784B1E1B}"/>
              </a:ext>
            </a:extLst>
          </p:cNvPr>
          <p:cNvSpPr txBox="1"/>
          <p:nvPr/>
        </p:nvSpPr>
        <p:spPr>
          <a:xfrm>
            <a:off x="5540709" y="5307041"/>
            <a:ext cx="4167359" cy="1015663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Momento y </a:t>
            </a:r>
            <a:r>
              <a:rPr lang="es-ES" sz="2000" dirty="0" err="1"/>
              <a:t>momentum</a:t>
            </a:r>
            <a:r>
              <a:rPr lang="es-ES" sz="2000" dirty="0"/>
              <a:t> angular.</a:t>
            </a:r>
          </a:p>
          <a:p>
            <a:r>
              <a:rPr lang="es-ES" sz="2000" dirty="0"/>
              <a:t>Impulso angular y </a:t>
            </a:r>
            <a:r>
              <a:rPr lang="es-ES" sz="2000" dirty="0" err="1"/>
              <a:t>momentum</a:t>
            </a:r>
            <a:r>
              <a:rPr lang="es-ES" sz="2000" dirty="0"/>
              <a:t> angular</a:t>
            </a:r>
          </a:p>
          <a:p>
            <a:r>
              <a:rPr lang="es-ES" sz="2000" dirty="0"/>
              <a:t>Conservación del </a:t>
            </a:r>
            <a:r>
              <a:rPr lang="es-ES" sz="2000" dirty="0" err="1"/>
              <a:t>momentum</a:t>
            </a:r>
            <a:r>
              <a:rPr lang="es-ES" sz="2000" dirty="0"/>
              <a:t> angular</a:t>
            </a:r>
          </a:p>
        </p:txBody>
      </p:sp>
      <p:cxnSp>
        <p:nvCxnSpPr>
          <p:cNvPr id="19" name="Conector: angular 18">
            <a:extLst>
              <a:ext uri="{FF2B5EF4-FFF2-40B4-BE49-F238E27FC236}">
                <a16:creationId xmlns:a16="http://schemas.microsoft.com/office/drawing/2014/main" id="{1CA88970-EABB-3C4D-474C-04541600B5AA}"/>
              </a:ext>
            </a:extLst>
          </p:cNvPr>
          <p:cNvCxnSpPr>
            <a:cxnSpLocks/>
            <a:stCxn id="4" idx="2"/>
            <a:endCxn id="10" idx="1"/>
          </p:cNvCxnSpPr>
          <p:nvPr/>
        </p:nvCxnSpPr>
        <p:spPr>
          <a:xfrm rot="16200000" flipH="1">
            <a:off x="1035596" y="3513654"/>
            <a:ext cx="931903" cy="124246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: angular 21">
            <a:extLst>
              <a:ext uri="{FF2B5EF4-FFF2-40B4-BE49-F238E27FC236}">
                <a16:creationId xmlns:a16="http://schemas.microsoft.com/office/drawing/2014/main" id="{4E724DF9-FC64-091A-46A9-D7CB95256FD6}"/>
              </a:ext>
            </a:extLst>
          </p:cNvPr>
          <p:cNvCxnSpPr>
            <a:cxnSpLocks/>
            <a:stCxn id="4" idx="0"/>
            <a:endCxn id="7" idx="1"/>
          </p:cNvCxnSpPr>
          <p:nvPr/>
        </p:nvCxnSpPr>
        <p:spPr>
          <a:xfrm rot="5400000" flipH="1" flipV="1">
            <a:off x="1247769" y="1162435"/>
            <a:ext cx="507831" cy="124273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: angular 23">
            <a:extLst>
              <a:ext uri="{FF2B5EF4-FFF2-40B4-BE49-F238E27FC236}">
                <a16:creationId xmlns:a16="http://schemas.microsoft.com/office/drawing/2014/main" id="{90807492-8011-136E-FD07-9F1946890EE4}"/>
              </a:ext>
            </a:extLst>
          </p:cNvPr>
          <p:cNvCxnSpPr>
            <a:cxnSpLocks/>
            <a:endCxn id="5" idx="1"/>
          </p:cNvCxnSpPr>
          <p:nvPr/>
        </p:nvCxnSpPr>
        <p:spPr>
          <a:xfrm rot="5400000" flipH="1" flipV="1">
            <a:off x="736491" y="651156"/>
            <a:ext cx="1530386" cy="124273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: angular 25">
            <a:extLst>
              <a:ext uri="{FF2B5EF4-FFF2-40B4-BE49-F238E27FC236}">
                <a16:creationId xmlns:a16="http://schemas.microsoft.com/office/drawing/2014/main" id="{79AF60AE-AEB8-3145-D164-89006FC4BC22}"/>
              </a:ext>
            </a:extLst>
          </p:cNvPr>
          <p:cNvCxnSpPr>
            <a:cxnSpLocks/>
            <a:stCxn id="10" idx="3"/>
            <a:endCxn id="13" idx="1"/>
          </p:cNvCxnSpPr>
          <p:nvPr/>
        </p:nvCxnSpPr>
        <p:spPr>
          <a:xfrm>
            <a:off x="3716484" y="4600837"/>
            <a:ext cx="328087" cy="119921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: angular 28">
            <a:extLst>
              <a:ext uri="{FF2B5EF4-FFF2-40B4-BE49-F238E27FC236}">
                <a16:creationId xmlns:a16="http://schemas.microsoft.com/office/drawing/2014/main" id="{1D776251-04D3-1E6D-E71B-B8840441A3C1}"/>
              </a:ext>
            </a:extLst>
          </p:cNvPr>
          <p:cNvCxnSpPr>
            <a:cxnSpLocks/>
            <a:stCxn id="10" idx="3"/>
            <a:endCxn id="12" idx="1"/>
          </p:cNvCxnSpPr>
          <p:nvPr/>
        </p:nvCxnSpPr>
        <p:spPr>
          <a:xfrm flipV="1">
            <a:off x="3716484" y="3746077"/>
            <a:ext cx="328087" cy="8547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: angular 31">
            <a:extLst>
              <a:ext uri="{FF2B5EF4-FFF2-40B4-BE49-F238E27FC236}">
                <a16:creationId xmlns:a16="http://schemas.microsoft.com/office/drawing/2014/main" id="{85204AAE-3605-CE26-EE80-5D03F917E212}"/>
              </a:ext>
            </a:extLst>
          </p:cNvPr>
          <p:cNvCxnSpPr>
            <a:cxnSpLocks/>
            <a:stCxn id="12" idx="3"/>
            <a:endCxn id="14" idx="1"/>
          </p:cNvCxnSpPr>
          <p:nvPr/>
        </p:nvCxnSpPr>
        <p:spPr>
          <a:xfrm flipV="1">
            <a:off x="4998678" y="3020176"/>
            <a:ext cx="506070" cy="72590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: angular 34">
            <a:extLst>
              <a:ext uri="{FF2B5EF4-FFF2-40B4-BE49-F238E27FC236}">
                <a16:creationId xmlns:a16="http://schemas.microsoft.com/office/drawing/2014/main" id="{AF3A2B38-CAFF-973D-27F5-418606D61994}"/>
              </a:ext>
            </a:extLst>
          </p:cNvPr>
          <p:cNvCxnSpPr>
            <a:cxnSpLocks/>
            <a:stCxn id="14" idx="3"/>
            <a:endCxn id="11" idx="1"/>
          </p:cNvCxnSpPr>
          <p:nvPr/>
        </p:nvCxnSpPr>
        <p:spPr>
          <a:xfrm flipV="1">
            <a:off x="7557746" y="2496646"/>
            <a:ext cx="277502" cy="52353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: angular 37">
            <a:extLst>
              <a:ext uri="{FF2B5EF4-FFF2-40B4-BE49-F238E27FC236}">
                <a16:creationId xmlns:a16="http://schemas.microsoft.com/office/drawing/2014/main" id="{D3DB3E3C-1A2C-CBFD-1338-7C1CC6A812FE}"/>
              </a:ext>
            </a:extLst>
          </p:cNvPr>
          <p:cNvCxnSpPr>
            <a:cxnSpLocks/>
            <a:stCxn id="14" idx="3"/>
            <a:endCxn id="15" idx="1"/>
          </p:cNvCxnSpPr>
          <p:nvPr/>
        </p:nvCxnSpPr>
        <p:spPr>
          <a:xfrm>
            <a:off x="7557746" y="3020176"/>
            <a:ext cx="277502" cy="40882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: angular 40">
            <a:extLst>
              <a:ext uri="{FF2B5EF4-FFF2-40B4-BE49-F238E27FC236}">
                <a16:creationId xmlns:a16="http://schemas.microsoft.com/office/drawing/2014/main" id="{2D9FAF82-0604-524A-D6E0-C69A4F2F815E}"/>
              </a:ext>
            </a:extLst>
          </p:cNvPr>
          <p:cNvCxnSpPr>
            <a:cxnSpLocks/>
            <a:stCxn id="7" idx="3"/>
            <a:endCxn id="9" idx="1"/>
          </p:cNvCxnSpPr>
          <p:nvPr/>
        </p:nvCxnSpPr>
        <p:spPr>
          <a:xfrm>
            <a:off x="4429710" y="1529887"/>
            <a:ext cx="395265" cy="832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: angular 49">
            <a:extLst>
              <a:ext uri="{FF2B5EF4-FFF2-40B4-BE49-F238E27FC236}">
                <a16:creationId xmlns:a16="http://schemas.microsoft.com/office/drawing/2014/main" id="{9FF3FA4B-78A5-2DA7-0D8A-41FF41C08CED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5504748" y="507332"/>
            <a:ext cx="1533427" cy="127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: angular 52">
            <a:extLst>
              <a:ext uri="{FF2B5EF4-FFF2-40B4-BE49-F238E27FC236}">
                <a16:creationId xmlns:a16="http://schemas.microsoft.com/office/drawing/2014/main" id="{4C4A49B8-225A-873F-8586-4136724DA03A}"/>
              </a:ext>
            </a:extLst>
          </p:cNvPr>
          <p:cNvCxnSpPr>
            <a:cxnSpLocks/>
            <a:stCxn id="9" idx="3"/>
            <a:endCxn id="8" idx="1"/>
          </p:cNvCxnSpPr>
          <p:nvPr/>
        </p:nvCxnSpPr>
        <p:spPr>
          <a:xfrm>
            <a:off x="6642909" y="1538212"/>
            <a:ext cx="395265" cy="14556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: angular 55">
            <a:extLst>
              <a:ext uri="{FF2B5EF4-FFF2-40B4-BE49-F238E27FC236}">
                <a16:creationId xmlns:a16="http://schemas.microsoft.com/office/drawing/2014/main" id="{3321DB3E-352F-1841-CADC-1702CB2C20D3}"/>
              </a:ext>
            </a:extLst>
          </p:cNvPr>
          <p:cNvCxnSpPr>
            <a:cxnSpLocks/>
            <a:stCxn id="12" idx="3"/>
            <a:endCxn id="16" idx="1"/>
          </p:cNvCxnSpPr>
          <p:nvPr/>
        </p:nvCxnSpPr>
        <p:spPr>
          <a:xfrm>
            <a:off x="4998678" y="3746077"/>
            <a:ext cx="506070" cy="53136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1E5C71A-9A86-EF29-B046-82570B3EFA0E}"/>
              </a:ext>
            </a:extLst>
          </p:cNvPr>
          <p:cNvSpPr txBox="1"/>
          <p:nvPr/>
        </p:nvSpPr>
        <p:spPr>
          <a:xfrm>
            <a:off x="106894" y="53362"/>
            <a:ext cx="1249445" cy="40011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b="1" dirty="0"/>
              <a:t>UNIDAD </a:t>
            </a:r>
            <a:r>
              <a:rPr lang="es-ES" sz="2000" b="1" dirty="0" smtClean="0"/>
              <a:t>6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3013535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F4C3B68-1DDE-6887-9BB3-16D02F0358E5}"/>
              </a:ext>
            </a:extLst>
          </p:cNvPr>
          <p:cNvSpPr txBox="1"/>
          <p:nvPr/>
        </p:nvSpPr>
        <p:spPr>
          <a:xfrm>
            <a:off x="0" y="2792780"/>
            <a:ext cx="1346844" cy="132343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DINÁMICA </a:t>
            </a:r>
          </a:p>
          <a:p>
            <a:r>
              <a:rPr lang="es-ES" sz="2000" dirty="0"/>
              <a:t>DE LOS </a:t>
            </a:r>
          </a:p>
          <a:p>
            <a:r>
              <a:rPr lang="es-ES" sz="2000" dirty="0"/>
              <a:t>CUERPOS </a:t>
            </a:r>
          </a:p>
          <a:p>
            <a:r>
              <a:rPr lang="es-ES" sz="2000" dirty="0"/>
              <a:t>RÍGIDOS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58D967B-EAF5-483A-6A82-26D1129A2727}"/>
              </a:ext>
            </a:extLst>
          </p:cNvPr>
          <p:cNvSpPr txBox="1"/>
          <p:nvPr/>
        </p:nvSpPr>
        <p:spPr>
          <a:xfrm>
            <a:off x="1553497" y="1735812"/>
            <a:ext cx="1513363" cy="132343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Momento y </a:t>
            </a:r>
          </a:p>
          <a:p>
            <a:r>
              <a:rPr lang="es-ES" sz="2000" dirty="0"/>
              <a:t>Producto de </a:t>
            </a:r>
          </a:p>
          <a:p>
            <a:r>
              <a:rPr lang="es-ES" sz="2000" dirty="0"/>
              <a:t>Inercia de </a:t>
            </a:r>
          </a:p>
          <a:p>
            <a:r>
              <a:rPr lang="es-ES" sz="2000" dirty="0"/>
              <a:t>masas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58BFB03-50C5-12D8-371E-817500287368}"/>
              </a:ext>
            </a:extLst>
          </p:cNvPr>
          <p:cNvSpPr txBox="1"/>
          <p:nvPr/>
        </p:nvSpPr>
        <p:spPr>
          <a:xfrm>
            <a:off x="1553497" y="4108933"/>
            <a:ext cx="1513363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/>
              <a:t>Momento y </a:t>
            </a:r>
          </a:p>
          <a:p>
            <a:r>
              <a:rPr lang="es-ES" sz="2000" dirty="0"/>
              <a:t>angular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6EF18A1-DC36-5D71-46ED-C3BB1B43251B}"/>
              </a:ext>
            </a:extLst>
          </p:cNvPr>
          <p:cNvSpPr txBox="1"/>
          <p:nvPr/>
        </p:nvSpPr>
        <p:spPr>
          <a:xfrm>
            <a:off x="3505262" y="1195367"/>
            <a:ext cx="1923732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ECUACIONES DE </a:t>
            </a:r>
          </a:p>
          <a:p>
            <a:r>
              <a:rPr lang="es-ES" sz="2000" dirty="0"/>
              <a:t>MOVIMIENTO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D74D5ED-2E4F-5344-A0A1-3D5548BF9C05}"/>
              </a:ext>
            </a:extLst>
          </p:cNvPr>
          <p:cNvSpPr txBox="1"/>
          <p:nvPr/>
        </p:nvSpPr>
        <p:spPr>
          <a:xfrm>
            <a:off x="3505262" y="3608388"/>
            <a:ext cx="1379288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TRABAJO Y </a:t>
            </a:r>
          </a:p>
          <a:p>
            <a:r>
              <a:rPr lang="es-ES" sz="2000" dirty="0"/>
              <a:t>ENERGÍA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C280A61-C3AE-8AEF-DDF7-0077BD070C70}"/>
              </a:ext>
            </a:extLst>
          </p:cNvPr>
          <p:cNvSpPr txBox="1"/>
          <p:nvPr/>
        </p:nvSpPr>
        <p:spPr>
          <a:xfrm>
            <a:off x="3505262" y="5662633"/>
            <a:ext cx="1593706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IMPULSO Y </a:t>
            </a:r>
          </a:p>
          <a:p>
            <a:r>
              <a:rPr lang="es-ES" sz="2000" dirty="0"/>
              <a:t>MOMENTUM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7195ECF-2586-1963-B7EF-2DBC6949D4A3}"/>
              </a:ext>
            </a:extLst>
          </p:cNvPr>
          <p:cNvSpPr txBox="1"/>
          <p:nvPr/>
        </p:nvSpPr>
        <p:spPr>
          <a:xfrm>
            <a:off x="5713939" y="661149"/>
            <a:ext cx="1776833" cy="132343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Varios tipos de</a:t>
            </a:r>
          </a:p>
          <a:p>
            <a:r>
              <a:rPr lang="es-ES" sz="2000" dirty="0"/>
              <a:t>Movimiento de</a:t>
            </a:r>
          </a:p>
          <a:p>
            <a:r>
              <a:rPr lang="es-ES" sz="2000" dirty="0"/>
              <a:t>Un cuerpo </a:t>
            </a:r>
          </a:p>
          <a:p>
            <a:r>
              <a:rPr lang="es-ES" sz="2000" dirty="0"/>
              <a:t>rígido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CFC740E-CD83-60FF-FAB9-D9FE8479999D}"/>
              </a:ext>
            </a:extLst>
          </p:cNvPr>
          <p:cNvSpPr txBox="1"/>
          <p:nvPr/>
        </p:nvSpPr>
        <p:spPr>
          <a:xfrm>
            <a:off x="5713939" y="2236701"/>
            <a:ext cx="2716520" cy="40011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/>
              <a:t>Principio de </a:t>
            </a:r>
            <a:r>
              <a:rPr lang="es-ES" sz="2000" dirty="0" err="1"/>
              <a:t>D´Alambert</a:t>
            </a:r>
            <a:endParaRPr lang="es-ES" sz="20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307101D-A8BE-B42A-1B2C-E36E2A0F8DC7}"/>
              </a:ext>
            </a:extLst>
          </p:cNvPr>
          <p:cNvSpPr txBox="1"/>
          <p:nvPr/>
        </p:nvSpPr>
        <p:spPr>
          <a:xfrm>
            <a:off x="7775718" y="145343"/>
            <a:ext cx="4067238" cy="1938992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/>
              <a:t>1. Translación</a:t>
            </a:r>
          </a:p>
          <a:p>
            <a:r>
              <a:rPr lang="es-ES" sz="2000" dirty="0"/>
              <a:t>2. Rotación alrededor de un eje fijo</a:t>
            </a:r>
          </a:p>
          <a:p>
            <a:r>
              <a:rPr lang="es-ES" sz="2000" dirty="0"/>
              <a:t>3. Movimiento plano</a:t>
            </a:r>
          </a:p>
          <a:p>
            <a:pPr marL="265113" indent="-265113"/>
            <a:r>
              <a:rPr lang="es-ES" sz="2000" dirty="0"/>
              <a:t>4. Movimiento alrededor de un               Punto fijo</a:t>
            </a:r>
          </a:p>
          <a:p>
            <a:r>
              <a:rPr lang="es-ES" sz="2000" dirty="0"/>
              <a:t>5. Movimiento general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7065ED2-7AF3-66D0-CBAE-4C3DC2E01518}"/>
              </a:ext>
            </a:extLst>
          </p:cNvPr>
          <p:cNvSpPr txBox="1"/>
          <p:nvPr/>
        </p:nvSpPr>
        <p:spPr>
          <a:xfrm>
            <a:off x="5713938" y="2888924"/>
            <a:ext cx="1959254" cy="1015663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Trabajo realizado</a:t>
            </a:r>
          </a:p>
          <a:p>
            <a:r>
              <a:rPr lang="es-ES" sz="2000" dirty="0"/>
              <a:t>Sobre un cuerpo</a:t>
            </a:r>
          </a:p>
          <a:p>
            <a:r>
              <a:rPr lang="es-ES" sz="2000" dirty="0"/>
              <a:t>rígido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D4B3889-5B99-0BA2-1184-4EC124AB9A2A}"/>
              </a:ext>
            </a:extLst>
          </p:cNvPr>
          <p:cNvSpPr txBox="1"/>
          <p:nvPr/>
        </p:nvSpPr>
        <p:spPr>
          <a:xfrm>
            <a:off x="5736408" y="4316274"/>
            <a:ext cx="1936784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/>
              <a:t>Expresión de la </a:t>
            </a:r>
          </a:p>
          <a:p>
            <a:r>
              <a:rPr lang="es-ES" sz="2000" dirty="0"/>
              <a:t>Energía cinética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92340A2-36AE-A4F9-F9B0-A35120B4FEA6}"/>
              </a:ext>
            </a:extLst>
          </p:cNvPr>
          <p:cNvSpPr txBox="1"/>
          <p:nvPr/>
        </p:nvSpPr>
        <p:spPr>
          <a:xfrm>
            <a:off x="7945084" y="2863388"/>
            <a:ext cx="4067238" cy="224676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65113" indent="-265113"/>
            <a:r>
              <a:rPr lang="es-ES" sz="2000" dirty="0"/>
              <a:t>1. Ecuación del trabajo y la energía (forma 1)</a:t>
            </a:r>
          </a:p>
          <a:p>
            <a:pPr marL="265113" indent="-265113"/>
            <a:r>
              <a:rPr lang="es-ES" sz="2000" dirty="0"/>
              <a:t>2. Ecuación alternativa del trabajo y la energía (forma 2)</a:t>
            </a:r>
          </a:p>
          <a:p>
            <a:pPr marL="265113" indent="-265113"/>
            <a:r>
              <a:rPr lang="es-ES" sz="2000" dirty="0"/>
              <a:t>3. Conservación de la energía mecánica (forma 3)</a:t>
            </a:r>
          </a:p>
          <a:p>
            <a:pPr marL="265113" indent="-265113"/>
            <a:r>
              <a:rPr lang="es-ES" sz="2000" dirty="0"/>
              <a:t>4. Ecuación de Lagrange (forma 4)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6B2C964-53A8-6C98-23AB-8794416F5A96}"/>
              </a:ext>
            </a:extLst>
          </p:cNvPr>
          <p:cNvSpPr txBox="1"/>
          <p:nvPr/>
        </p:nvSpPr>
        <p:spPr>
          <a:xfrm>
            <a:off x="5736408" y="5662633"/>
            <a:ext cx="4167359" cy="70788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/>
              <a:t>Impulso angular y </a:t>
            </a:r>
            <a:r>
              <a:rPr lang="es-ES" sz="2000" dirty="0" err="1"/>
              <a:t>momentum</a:t>
            </a:r>
            <a:r>
              <a:rPr lang="es-ES" sz="2000" dirty="0"/>
              <a:t> angular</a:t>
            </a:r>
          </a:p>
          <a:p>
            <a:r>
              <a:rPr lang="es-ES" sz="2000" dirty="0"/>
              <a:t>Conservación del </a:t>
            </a:r>
            <a:r>
              <a:rPr lang="es-ES" sz="2000" dirty="0" err="1"/>
              <a:t>momentum</a:t>
            </a:r>
            <a:r>
              <a:rPr lang="es-ES" sz="2000" dirty="0"/>
              <a:t> angular</a:t>
            </a:r>
          </a:p>
        </p:txBody>
      </p:sp>
      <p:cxnSp>
        <p:nvCxnSpPr>
          <p:cNvPr id="16" name="Conector: angular 15">
            <a:extLst>
              <a:ext uri="{FF2B5EF4-FFF2-40B4-BE49-F238E27FC236}">
                <a16:creationId xmlns:a16="http://schemas.microsoft.com/office/drawing/2014/main" id="{8B9861CE-EFF2-F62D-3F2A-865790CDF9E7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 flipV="1">
            <a:off x="1346844" y="2397532"/>
            <a:ext cx="206653" cy="105696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: angular 18">
            <a:extLst>
              <a:ext uri="{FF2B5EF4-FFF2-40B4-BE49-F238E27FC236}">
                <a16:creationId xmlns:a16="http://schemas.microsoft.com/office/drawing/2014/main" id="{AB443E36-D58A-5375-6E80-AF08459093BF}"/>
              </a:ext>
            </a:extLst>
          </p:cNvPr>
          <p:cNvCxnSpPr>
            <a:cxnSpLocks/>
            <a:stCxn id="4" idx="3"/>
            <a:endCxn id="2" idx="1"/>
          </p:cNvCxnSpPr>
          <p:nvPr/>
        </p:nvCxnSpPr>
        <p:spPr>
          <a:xfrm>
            <a:off x="1346844" y="3454500"/>
            <a:ext cx="206653" cy="100837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: angular 21">
            <a:extLst>
              <a:ext uri="{FF2B5EF4-FFF2-40B4-BE49-F238E27FC236}">
                <a16:creationId xmlns:a16="http://schemas.microsoft.com/office/drawing/2014/main" id="{A23EF508-6218-301E-7D0A-AAAC036AE039}"/>
              </a:ext>
            </a:extLst>
          </p:cNvPr>
          <p:cNvCxnSpPr>
            <a:cxnSpLocks/>
            <a:stCxn id="5" idx="3"/>
            <a:endCxn id="3" idx="1"/>
          </p:cNvCxnSpPr>
          <p:nvPr/>
        </p:nvCxnSpPr>
        <p:spPr>
          <a:xfrm flipV="1">
            <a:off x="3066860" y="1549310"/>
            <a:ext cx="438402" cy="84822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: angular 24">
            <a:extLst>
              <a:ext uri="{FF2B5EF4-FFF2-40B4-BE49-F238E27FC236}">
                <a16:creationId xmlns:a16="http://schemas.microsoft.com/office/drawing/2014/main" id="{B406A5DA-5B7B-4AB4-608B-033C1E17E999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3066860" y="2397532"/>
            <a:ext cx="438402" cy="156479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: angular 27">
            <a:extLst>
              <a:ext uri="{FF2B5EF4-FFF2-40B4-BE49-F238E27FC236}">
                <a16:creationId xmlns:a16="http://schemas.microsoft.com/office/drawing/2014/main" id="{E1E2791E-8F3B-B32B-6721-49DB2B1609F6}"/>
              </a:ext>
            </a:extLst>
          </p:cNvPr>
          <p:cNvCxnSpPr>
            <a:cxnSpLocks/>
            <a:stCxn id="2" idx="3"/>
            <a:endCxn id="6" idx="1"/>
          </p:cNvCxnSpPr>
          <p:nvPr/>
        </p:nvCxnSpPr>
        <p:spPr>
          <a:xfrm flipV="1">
            <a:off x="3066860" y="3962331"/>
            <a:ext cx="438402" cy="50054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: angular 30">
            <a:extLst>
              <a:ext uri="{FF2B5EF4-FFF2-40B4-BE49-F238E27FC236}">
                <a16:creationId xmlns:a16="http://schemas.microsoft.com/office/drawing/2014/main" id="{787C3A89-CAF6-4863-9AC8-91067879BC96}"/>
              </a:ext>
            </a:extLst>
          </p:cNvPr>
          <p:cNvCxnSpPr>
            <a:cxnSpLocks/>
            <a:stCxn id="2" idx="3"/>
            <a:endCxn id="7" idx="1"/>
          </p:cNvCxnSpPr>
          <p:nvPr/>
        </p:nvCxnSpPr>
        <p:spPr>
          <a:xfrm>
            <a:off x="3066860" y="4462876"/>
            <a:ext cx="438402" cy="1553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: angular 33">
            <a:extLst>
              <a:ext uri="{FF2B5EF4-FFF2-40B4-BE49-F238E27FC236}">
                <a16:creationId xmlns:a16="http://schemas.microsoft.com/office/drawing/2014/main" id="{24E4C96D-8FC7-9265-7CDE-366FD736ECC8}"/>
              </a:ext>
            </a:extLst>
          </p:cNvPr>
          <p:cNvCxnSpPr>
            <a:cxnSpLocks/>
            <a:stCxn id="3" idx="3"/>
            <a:endCxn id="8" idx="1"/>
          </p:cNvCxnSpPr>
          <p:nvPr/>
        </p:nvCxnSpPr>
        <p:spPr>
          <a:xfrm flipV="1">
            <a:off x="5428994" y="1322869"/>
            <a:ext cx="284945" cy="22644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: angular 36">
            <a:extLst>
              <a:ext uri="{FF2B5EF4-FFF2-40B4-BE49-F238E27FC236}">
                <a16:creationId xmlns:a16="http://schemas.microsoft.com/office/drawing/2014/main" id="{E648711C-FAAD-25F5-C0AC-4100D85ABD46}"/>
              </a:ext>
            </a:extLst>
          </p:cNvPr>
          <p:cNvCxnSpPr>
            <a:cxnSpLocks/>
            <a:stCxn id="3" idx="3"/>
            <a:endCxn id="9" idx="1"/>
          </p:cNvCxnSpPr>
          <p:nvPr/>
        </p:nvCxnSpPr>
        <p:spPr>
          <a:xfrm>
            <a:off x="5428994" y="1549310"/>
            <a:ext cx="284945" cy="88744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: angular 39">
            <a:extLst>
              <a:ext uri="{FF2B5EF4-FFF2-40B4-BE49-F238E27FC236}">
                <a16:creationId xmlns:a16="http://schemas.microsoft.com/office/drawing/2014/main" id="{16AA3175-0A5F-2E6F-B3C9-71ACFB1A89A5}"/>
              </a:ext>
            </a:extLst>
          </p:cNvPr>
          <p:cNvCxnSpPr>
            <a:cxnSpLocks/>
            <a:stCxn id="8" idx="3"/>
            <a:endCxn id="10" idx="1"/>
          </p:cNvCxnSpPr>
          <p:nvPr/>
        </p:nvCxnSpPr>
        <p:spPr>
          <a:xfrm flipV="1">
            <a:off x="7490772" y="1114839"/>
            <a:ext cx="284946" cy="20803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: angular 42">
            <a:extLst>
              <a:ext uri="{FF2B5EF4-FFF2-40B4-BE49-F238E27FC236}">
                <a16:creationId xmlns:a16="http://schemas.microsoft.com/office/drawing/2014/main" id="{DE134177-9FBC-4DA3-75A5-EAFA263FB410}"/>
              </a:ext>
            </a:extLst>
          </p:cNvPr>
          <p:cNvCxnSpPr>
            <a:cxnSpLocks/>
            <a:stCxn id="6" idx="3"/>
            <a:endCxn id="11" idx="1"/>
          </p:cNvCxnSpPr>
          <p:nvPr/>
        </p:nvCxnSpPr>
        <p:spPr>
          <a:xfrm flipV="1">
            <a:off x="4884550" y="3396756"/>
            <a:ext cx="829388" cy="56557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: angular 45">
            <a:extLst>
              <a:ext uri="{FF2B5EF4-FFF2-40B4-BE49-F238E27FC236}">
                <a16:creationId xmlns:a16="http://schemas.microsoft.com/office/drawing/2014/main" id="{DA8449CF-DAE2-15CB-711F-B333728139A2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>
          <a:xfrm>
            <a:off x="4884550" y="3962331"/>
            <a:ext cx="851858" cy="7078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: angular 48">
            <a:extLst>
              <a:ext uri="{FF2B5EF4-FFF2-40B4-BE49-F238E27FC236}">
                <a16:creationId xmlns:a16="http://schemas.microsoft.com/office/drawing/2014/main" id="{DEB752AF-36F9-6C3B-4035-D2DF99EB5FEF}"/>
              </a:ext>
            </a:extLst>
          </p:cNvPr>
          <p:cNvCxnSpPr>
            <a:cxnSpLocks/>
            <a:stCxn id="7" idx="3"/>
            <a:endCxn id="14" idx="1"/>
          </p:cNvCxnSpPr>
          <p:nvPr/>
        </p:nvCxnSpPr>
        <p:spPr>
          <a:xfrm>
            <a:off x="5098968" y="6016576"/>
            <a:ext cx="637440" cy="12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: angular 51">
            <a:extLst>
              <a:ext uri="{FF2B5EF4-FFF2-40B4-BE49-F238E27FC236}">
                <a16:creationId xmlns:a16="http://schemas.microsoft.com/office/drawing/2014/main" id="{294D4E89-D11D-7807-64A1-95D88E1222C1}"/>
              </a:ext>
            </a:extLst>
          </p:cNvPr>
          <p:cNvCxnSpPr>
            <a:cxnSpLocks/>
            <a:stCxn id="11" idx="3"/>
            <a:endCxn id="13" idx="1"/>
          </p:cNvCxnSpPr>
          <p:nvPr/>
        </p:nvCxnSpPr>
        <p:spPr>
          <a:xfrm>
            <a:off x="7673192" y="3396756"/>
            <a:ext cx="271892" cy="59001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: angular 54">
            <a:extLst>
              <a:ext uri="{FF2B5EF4-FFF2-40B4-BE49-F238E27FC236}">
                <a16:creationId xmlns:a16="http://schemas.microsoft.com/office/drawing/2014/main" id="{E1956602-6618-65C8-CDD4-C8DAE9B603CA}"/>
              </a:ext>
            </a:extLst>
          </p:cNvPr>
          <p:cNvCxnSpPr>
            <a:cxnSpLocks/>
            <a:stCxn id="12" idx="3"/>
            <a:endCxn id="13" idx="1"/>
          </p:cNvCxnSpPr>
          <p:nvPr/>
        </p:nvCxnSpPr>
        <p:spPr>
          <a:xfrm flipV="1">
            <a:off x="7673192" y="3986773"/>
            <a:ext cx="271892" cy="68344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uadroTexto 28">
            <a:extLst>
              <a:ext uri="{FF2B5EF4-FFF2-40B4-BE49-F238E27FC236}">
                <a16:creationId xmlns:a16="http://schemas.microsoft.com/office/drawing/2014/main" id="{C1E5C71A-9A86-EF29-B046-82570B3EFA0E}"/>
              </a:ext>
            </a:extLst>
          </p:cNvPr>
          <p:cNvSpPr txBox="1"/>
          <p:nvPr/>
        </p:nvSpPr>
        <p:spPr>
          <a:xfrm>
            <a:off x="574230" y="295931"/>
            <a:ext cx="1249445" cy="40011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b="1" dirty="0"/>
              <a:t>UNIDAD </a:t>
            </a:r>
            <a:r>
              <a:rPr lang="es-ES" sz="2000" b="1" dirty="0" smtClean="0"/>
              <a:t>8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19787376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604</Words>
  <Application>Microsoft Office PowerPoint</Application>
  <PresentationFormat>Panorámica</PresentationFormat>
  <Paragraphs>209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MECANICA APLICADA  2025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MECANICA APLICADA  2025</dc:title>
  <dc:creator>Cristian Aguilera Lisi</dc:creator>
  <cp:lastModifiedBy>Cristian Aguilera</cp:lastModifiedBy>
  <cp:revision>6</cp:revision>
  <dcterms:created xsi:type="dcterms:W3CDTF">2025-06-18T00:24:43Z</dcterms:created>
  <dcterms:modified xsi:type="dcterms:W3CDTF">2025-08-07T01:12:06Z</dcterms:modified>
</cp:coreProperties>
</file>