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3"/>
  </p:notesMasterIdLst>
  <p:sldIdLst>
    <p:sldId id="403" r:id="rId2"/>
    <p:sldId id="384" r:id="rId3"/>
    <p:sldId id="258" r:id="rId4"/>
    <p:sldId id="259" r:id="rId5"/>
    <p:sldId id="370" r:id="rId6"/>
    <p:sldId id="260" r:id="rId7"/>
    <p:sldId id="261" r:id="rId8"/>
    <p:sldId id="262" r:id="rId9"/>
    <p:sldId id="263" r:id="rId10"/>
    <p:sldId id="264" r:id="rId11"/>
    <p:sldId id="265" r:id="rId12"/>
    <p:sldId id="277" r:id="rId13"/>
    <p:sldId id="266" r:id="rId14"/>
    <p:sldId id="358" r:id="rId15"/>
    <p:sldId id="267" r:id="rId16"/>
    <p:sldId id="269" r:id="rId17"/>
    <p:sldId id="268" r:id="rId18"/>
    <p:sldId id="270" r:id="rId19"/>
    <p:sldId id="271" r:id="rId20"/>
    <p:sldId id="272" r:id="rId21"/>
    <p:sldId id="273" r:id="rId22"/>
    <p:sldId id="274" r:id="rId23"/>
    <p:sldId id="278" r:id="rId24"/>
    <p:sldId id="279" r:id="rId25"/>
    <p:sldId id="372" r:id="rId26"/>
    <p:sldId id="280" r:id="rId27"/>
    <p:sldId id="281" r:id="rId28"/>
    <p:sldId id="373" r:id="rId29"/>
    <p:sldId id="284" r:id="rId30"/>
    <p:sldId id="285" r:id="rId31"/>
    <p:sldId id="286" r:id="rId32"/>
    <p:sldId id="360" r:id="rId33"/>
    <p:sldId id="288" r:id="rId34"/>
    <p:sldId id="361" r:id="rId35"/>
    <p:sldId id="289" r:id="rId36"/>
    <p:sldId id="291" r:id="rId37"/>
    <p:sldId id="292" r:id="rId38"/>
    <p:sldId id="293" r:id="rId39"/>
    <p:sldId id="282" r:id="rId40"/>
    <p:sldId id="374" r:id="rId41"/>
    <p:sldId id="377" r:id="rId42"/>
    <p:sldId id="375" r:id="rId43"/>
    <p:sldId id="376" r:id="rId44"/>
    <p:sldId id="399" r:id="rId45"/>
    <p:sldId id="305" r:id="rId46"/>
    <p:sldId id="306" r:id="rId47"/>
    <p:sldId id="378" r:id="rId48"/>
    <p:sldId id="379" r:id="rId49"/>
    <p:sldId id="366" r:id="rId50"/>
    <p:sldId id="367" r:id="rId51"/>
    <p:sldId id="368" r:id="rId52"/>
    <p:sldId id="369" r:id="rId53"/>
    <p:sldId id="371" r:id="rId54"/>
    <p:sldId id="400" r:id="rId55"/>
    <p:sldId id="401" r:id="rId56"/>
    <p:sldId id="402" r:id="rId57"/>
    <p:sldId id="307" r:id="rId58"/>
    <p:sldId id="308" r:id="rId59"/>
    <p:sldId id="309" r:id="rId60"/>
    <p:sldId id="310" r:id="rId61"/>
    <p:sldId id="380" r:id="rId62"/>
    <p:sldId id="312" r:id="rId63"/>
    <p:sldId id="381" r:id="rId64"/>
    <p:sldId id="315" r:id="rId65"/>
    <p:sldId id="396" r:id="rId66"/>
    <p:sldId id="316" r:id="rId67"/>
    <p:sldId id="317" r:id="rId68"/>
    <p:sldId id="318" r:id="rId69"/>
    <p:sldId id="321" r:id="rId70"/>
    <p:sldId id="336" r:id="rId71"/>
    <p:sldId id="337" r:id="rId72"/>
    <p:sldId id="385" r:id="rId73"/>
    <p:sldId id="322" r:id="rId74"/>
    <p:sldId id="323" r:id="rId75"/>
    <p:sldId id="382" r:id="rId76"/>
    <p:sldId id="325" r:id="rId77"/>
    <p:sldId id="383" r:id="rId78"/>
    <p:sldId id="339" r:id="rId79"/>
    <p:sldId id="343" r:id="rId80"/>
    <p:sldId id="389" r:id="rId81"/>
    <p:sldId id="386" r:id="rId82"/>
    <p:sldId id="387" r:id="rId83"/>
    <p:sldId id="388" r:id="rId84"/>
    <p:sldId id="347" r:id="rId85"/>
    <p:sldId id="345" r:id="rId86"/>
    <p:sldId id="390" r:id="rId87"/>
    <p:sldId id="391" r:id="rId88"/>
    <p:sldId id="350" r:id="rId89"/>
    <p:sldId id="392" r:id="rId90"/>
    <p:sldId id="393" r:id="rId91"/>
    <p:sldId id="394" r:id="rId92"/>
    <p:sldId id="395" r:id="rId93"/>
    <p:sldId id="356" r:id="rId94"/>
    <p:sldId id="397" r:id="rId95"/>
    <p:sldId id="404" r:id="rId96"/>
    <p:sldId id="405" r:id="rId97"/>
    <p:sldId id="407" r:id="rId98"/>
    <p:sldId id="408" r:id="rId99"/>
    <p:sldId id="406" r:id="rId100"/>
    <p:sldId id="409" r:id="rId101"/>
    <p:sldId id="410" r:id="rId10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5" d="100"/>
          <a:sy n="65" d="100"/>
        </p:scale>
        <p:origin x="-14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F232E-3CE8-47E7-BFAA-EEB1562FEF55}" type="datetimeFigureOut">
              <a:rPr lang="es-AR" smtClean="0"/>
              <a:t>7/10/2020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C1168-41C7-4668-AE3C-7FE30C1913BE}" type="slidenum">
              <a:rPr lang="es-AR" smtClean="0"/>
              <a:t>‹Nº›</a:t>
            </a:fld>
            <a:endParaRPr lang="es-AR"/>
          </a:p>
        </p:txBody>
      </p:sp>
    </p:spTree>
    <p:extLst>
      <p:ext uri="{BB962C8B-B14F-4D97-AF65-F5344CB8AC3E}">
        <p14:creationId xmlns:p14="http://schemas.microsoft.com/office/powerpoint/2010/main" val="261195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E8DC1168-41C7-4668-AE3C-7FE30C1913BE}" type="slidenum">
              <a:rPr lang="es-AR" smtClean="0"/>
              <a:t>100</a:t>
            </a:fld>
            <a:endParaRPr lang="es-AR"/>
          </a:p>
        </p:txBody>
      </p:sp>
    </p:spTree>
    <p:extLst>
      <p:ext uri="{BB962C8B-B14F-4D97-AF65-F5344CB8AC3E}">
        <p14:creationId xmlns:p14="http://schemas.microsoft.com/office/powerpoint/2010/main" val="148765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096A88A-1F69-4A39-921E-68F7B25397C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F298529-329B-47AF-BB22-901098C43894}" type="datetimeFigureOut">
              <a:rPr lang="es-ES" smtClean="0"/>
              <a:pPr/>
              <a:t>07/10/2020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C096A88A-1F69-4A39-921E-68F7B25397C1}"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298529-329B-47AF-BB22-901098C43894}" type="datetimeFigureOut">
              <a:rPr lang="es-ES" smtClean="0"/>
              <a:pPr/>
              <a:t>07/10/2020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96A88A-1F69-4A39-921E-68F7B25397C1}"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0.png"/><Relationship Id="rId1" Type="http://schemas.openxmlformats.org/officeDocument/2006/relationships/slideLayout" Target="../slideLayouts/slideLayout6.xml"/><Relationship Id="rId4" Type="http://schemas.openxmlformats.org/officeDocument/2006/relationships/image" Target="../media/image26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899592" y="1916832"/>
            <a:ext cx="7851648" cy="1828800"/>
          </a:xfrm>
        </p:spPr>
        <p:txBody>
          <a:bodyPr/>
          <a:lstStyle/>
          <a:p>
            <a:r>
              <a:rPr lang="es-AR" b="1" dirty="0" smtClean="0"/>
              <a:t>GENERADORES DE VAPOR</a:t>
            </a:r>
            <a:endParaRPr lang="es-ES" b="1" dirty="0"/>
          </a:p>
        </p:txBody>
      </p:sp>
      <p:sp>
        <p:nvSpPr>
          <p:cNvPr id="7" name="2 Subtítulo"/>
          <p:cNvSpPr>
            <a:spLocks noGrp="1"/>
          </p:cNvSpPr>
          <p:nvPr>
            <p:ph type="subTitle" idx="1"/>
          </p:nvPr>
        </p:nvSpPr>
        <p:spPr>
          <a:xfrm>
            <a:off x="889006" y="3933056"/>
            <a:ext cx="7854696" cy="560504"/>
          </a:xfrm>
        </p:spPr>
        <p:txBody>
          <a:bodyPr/>
          <a:lstStyle/>
          <a:p>
            <a:r>
              <a:rPr lang="es-AR" b="1" dirty="0" smtClean="0">
                <a:solidFill>
                  <a:srgbClr val="FF0000"/>
                </a:solidFill>
              </a:rPr>
              <a:t>MAQUINAS E INSTALACIONES TÉRMICAS</a:t>
            </a:r>
            <a:endParaRPr lang="es-ES" b="1" dirty="0">
              <a:solidFill>
                <a:srgbClr val="FF0000"/>
              </a:solidFill>
            </a:endParaRPr>
          </a:p>
        </p:txBody>
      </p:sp>
    </p:spTree>
    <p:extLst>
      <p:ext uri="{BB962C8B-B14F-4D97-AF65-F5344CB8AC3E}">
        <p14:creationId xmlns:p14="http://schemas.microsoft.com/office/powerpoint/2010/main" val="265639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184576"/>
          </a:xfrm>
        </p:spPr>
        <p:txBody>
          <a:bodyPr anchor="t">
            <a:normAutofit fontScale="90000"/>
          </a:bodyPr>
          <a:lstStyle/>
          <a:p>
            <a:r>
              <a:rPr lang="es-AR" b="1" dirty="0">
                <a:solidFill>
                  <a:schemeClr val="tx1">
                    <a:lumMod val="95000"/>
                    <a:lumOff val="5000"/>
                  </a:schemeClr>
                </a:solidFill>
              </a:rPr>
              <a:t>4- </a:t>
            </a:r>
            <a:r>
              <a:rPr lang="es-AR" b="1" dirty="0" smtClean="0">
                <a:solidFill>
                  <a:schemeClr val="tx1">
                    <a:lumMod val="95000"/>
                    <a:lumOff val="5000"/>
                  </a:schemeClr>
                </a:solidFill>
              </a:rPr>
              <a:t>Presión de régimen:</a:t>
            </a:r>
            <a:r>
              <a:rPr lang="es-AR" sz="4000" dirty="0" smtClean="0"/>
              <a:t/>
            </a:r>
            <a:br>
              <a:rPr lang="es-AR" sz="4000" dirty="0" smtClean="0"/>
            </a:br>
            <a:r>
              <a:rPr lang="es-AR" sz="4000" dirty="0" smtClean="0"/>
              <a:t>Es la </a:t>
            </a:r>
            <a:r>
              <a:rPr lang="es-AR" sz="4000" b="1" dirty="0" smtClean="0">
                <a:solidFill>
                  <a:srgbClr val="FF0000"/>
                </a:solidFill>
              </a:rPr>
              <a:t>presión de vapor generada por la caldera en condiciones normales de utilización </a:t>
            </a:r>
            <a:r>
              <a:rPr lang="es-AR" sz="4000" dirty="0" smtClean="0"/>
              <a:t>o de servicio. Se expresa en </a:t>
            </a:r>
            <a:r>
              <a:rPr lang="es-AR" sz="4000" b="1" dirty="0" smtClean="0"/>
              <a:t>(Kg/cm2) </a:t>
            </a:r>
            <a:r>
              <a:rPr lang="es-AR" sz="4000" dirty="0" smtClean="0"/>
              <a:t>y es la indicada en los manómetros montados sobre la caldera.</a:t>
            </a:r>
            <a:r>
              <a:rPr lang="es-ES" sz="4000" dirty="0" smtClean="0"/>
              <a:t/>
            </a:r>
            <a:br>
              <a:rPr lang="es-ES" sz="4000" dirty="0" smtClean="0"/>
            </a:br>
            <a:r>
              <a:rPr lang="es-ES" sz="4000" dirty="0" smtClean="0"/>
              <a:t>Ejemplo:</a:t>
            </a:r>
            <a:br>
              <a:rPr lang="es-ES" sz="4000" dirty="0" smtClean="0"/>
            </a:br>
            <a:r>
              <a:rPr lang="es-ES" sz="4000" dirty="0" smtClean="0"/>
              <a:t>P= 10 kg/cm2 (Humo tubular)</a:t>
            </a:r>
            <a:br>
              <a:rPr lang="es-ES" sz="4000" dirty="0" smtClean="0"/>
            </a:br>
            <a:r>
              <a:rPr lang="es-ES" sz="4000" dirty="0" smtClean="0"/>
              <a:t>P=135kg/cm2 (Acuo tubular)</a:t>
            </a:r>
            <a:endParaRPr lang="es-ES" sz="4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5677240"/>
          </a:xfrm>
        </p:spPr>
        <p:txBody>
          <a:bodyPr/>
          <a:lstStyle/>
          <a:p>
            <a:endParaRPr lang="es-AR" dirty="0"/>
          </a:p>
        </p:txBody>
      </p:sp>
      <p:pic>
        <p:nvPicPr>
          <p:cNvPr id="1026" name="Picture 2" descr="C:\Users\Graciana\Downloads\imag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2486025"/>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215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3" name="Picture 2" descr="C:\Users\Graciana\Downloads\ima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2486025"/>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4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352928" cy="5733256"/>
          </a:xfrm>
        </p:spPr>
        <p:txBody>
          <a:bodyPr anchor="t">
            <a:normAutofit fontScale="90000"/>
          </a:bodyPr>
          <a:lstStyle/>
          <a:p>
            <a:pPr algn="l"/>
            <a:r>
              <a:rPr lang="es-AR" b="1" dirty="0">
                <a:solidFill>
                  <a:schemeClr val="tx1">
                    <a:lumMod val="95000"/>
                    <a:lumOff val="5000"/>
                  </a:schemeClr>
                </a:solidFill>
              </a:rPr>
              <a:t>5- </a:t>
            </a:r>
            <a:r>
              <a:rPr lang="es-AR" b="1" dirty="0" smtClean="0">
                <a:solidFill>
                  <a:schemeClr val="tx1">
                    <a:lumMod val="95000"/>
                    <a:lumOff val="5000"/>
                  </a:schemeClr>
                </a:solidFill>
              </a:rPr>
              <a:t>Producción de vapor o potencia: </a:t>
            </a:r>
            <a:r>
              <a:rPr lang="es-AR" b="1" u="sng" dirty="0" smtClean="0">
                <a:solidFill>
                  <a:schemeClr val="tx1">
                    <a:lumMod val="95000"/>
                    <a:lumOff val="5000"/>
                  </a:schemeClr>
                </a:solidFill>
              </a:rPr>
              <a:t/>
            </a:r>
            <a:br>
              <a:rPr lang="es-AR" b="1" u="sng" dirty="0" smtClean="0">
                <a:solidFill>
                  <a:schemeClr val="tx1">
                    <a:lumMod val="95000"/>
                    <a:lumOff val="5000"/>
                  </a:schemeClr>
                </a:solidFill>
              </a:rPr>
            </a:br>
            <a:r>
              <a:rPr lang="es-AR" sz="4000" dirty="0" smtClean="0"/>
              <a:t>Es </a:t>
            </a:r>
            <a:r>
              <a:rPr lang="es-AR" sz="4000" b="1" dirty="0" smtClean="0">
                <a:solidFill>
                  <a:srgbClr val="FF0000"/>
                </a:solidFill>
              </a:rPr>
              <a:t>la cantidad en peso de vapor generado en la unidad de tiempo</a:t>
            </a:r>
            <a:r>
              <a:rPr lang="es-AR" sz="4000" dirty="0" smtClean="0"/>
              <a:t>. Se expresa en (Kg/h) ó (</a:t>
            </a:r>
            <a:r>
              <a:rPr lang="es-AR" sz="4000" dirty="0" err="1" smtClean="0"/>
              <a:t>Tn</a:t>
            </a:r>
            <a:r>
              <a:rPr lang="es-AR" sz="4000" dirty="0" smtClean="0"/>
              <a:t>/h)</a:t>
            </a:r>
            <a:br>
              <a:rPr lang="es-AR" sz="4000" dirty="0" smtClean="0"/>
            </a:br>
            <a:r>
              <a:rPr lang="es-AR" sz="4000" dirty="0" smtClean="0">
                <a:solidFill>
                  <a:schemeClr val="accent2">
                    <a:lumMod val="50000"/>
                  </a:schemeClr>
                </a:solidFill>
              </a:rPr>
              <a:t>1- Calidad de vapor generado</a:t>
            </a:r>
            <a:r>
              <a:rPr lang="es-AR" sz="4000" dirty="0" smtClean="0"/>
              <a:t/>
            </a:r>
            <a:br>
              <a:rPr lang="es-AR" sz="4000" dirty="0" smtClean="0"/>
            </a:br>
            <a:r>
              <a:rPr lang="es-AR" sz="4000" dirty="0" smtClean="0"/>
              <a:t>	a) Húmedo con titulo x.</a:t>
            </a:r>
            <a:br>
              <a:rPr lang="es-AR" sz="4000" dirty="0" smtClean="0"/>
            </a:br>
            <a:r>
              <a:rPr lang="es-AR" sz="4000" dirty="0" smtClean="0"/>
              <a:t>	b) Saturado seco.</a:t>
            </a:r>
            <a:br>
              <a:rPr lang="es-AR" sz="4000" dirty="0" smtClean="0"/>
            </a:br>
            <a:r>
              <a:rPr lang="es-AR" sz="4000" dirty="0" smtClean="0"/>
              <a:t>	c) Sobrecalentado (Indicar el 	grado de sobrecalentamiento. </a:t>
            </a:r>
            <a:br>
              <a:rPr lang="es-AR" sz="4000" dirty="0" smtClean="0"/>
            </a:br>
            <a:r>
              <a:rPr lang="es-AR" sz="4000" dirty="0" smtClean="0"/>
              <a:t>2- </a:t>
            </a:r>
            <a:r>
              <a:rPr lang="es-AR" sz="4000" dirty="0" smtClean="0">
                <a:solidFill>
                  <a:schemeClr val="accent2">
                    <a:lumMod val="50000"/>
                  </a:schemeClr>
                </a:solidFill>
              </a:rPr>
              <a:t>Temperatura del agua de alimentación.</a:t>
            </a:r>
            <a:endParaRPr lang="es-ES" sz="40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8229600" cy="4392488"/>
          </a:xfrm>
        </p:spPr>
        <p:txBody>
          <a:bodyPr anchor="t">
            <a:normAutofit fontScale="90000"/>
          </a:bodyPr>
          <a:lstStyle/>
          <a:p>
            <a:r>
              <a:rPr lang="es-AR" sz="4000" b="1" dirty="0" smtClean="0"/>
              <a:t>CONCLUSIÓN</a:t>
            </a:r>
            <a:r>
              <a:rPr lang="es-AR" sz="4000" dirty="0" smtClean="0"/>
              <a:t>: </a:t>
            </a:r>
            <a:br>
              <a:rPr lang="es-AR" sz="4000" dirty="0" smtClean="0"/>
            </a:br>
            <a:r>
              <a:rPr lang="es-AR" sz="4000" dirty="0" smtClean="0"/>
              <a:t>Cuando se expresa la potencia de un generador de vapor se debe </a:t>
            </a:r>
            <a:r>
              <a:rPr lang="es-AR" sz="4000" b="1" dirty="0" smtClean="0"/>
              <a:t>especificar</a:t>
            </a:r>
            <a:r>
              <a:rPr lang="es-AR" sz="4000" dirty="0" smtClean="0"/>
              <a:t>:</a:t>
            </a:r>
            <a:br>
              <a:rPr lang="es-AR" sz="4000" dirty="0" smtClean="0"/>
            </a:br>
            <a:r>
              <a:rPr lang="es-AR" sz="4000" dirty="0" smtClean="0"/>
              <a:t>a) Cantidad en peso de vapor generado en una hora (kg/h), (</a:t>
            </a:r>
            <a:r>
              <a:rPr lang="es-AR" sz="4000" dirty="0" err="1" smtClean="0"/>
              <a:t>Tn</a:t>
            </a:r>
            <a:r>
              <a:rPr lang="es-AR" sz="4000" dirty="0" smtClean="0"/>
              <a:t>/h).</a:t>
            </a:r>
            <a:br>
              <a:rPr lang="es-AR" sz="4000" dirty="0" smtClean="0"/>
            </a:br>
            <a:r>
              <a:rPr lang="es-AR" sz="4000" dirty="0" smtClean="0"/>
              <a:t>b) Calidad del vapor generado.</a:t>
            </a:r>
            <a:br>
              <a:rPr lang="es-AR" sz="4000" dirty="0" smtClean="0"/>
            </a:br>
            <a:r>
              <a:rPr lang="es-AR" sz="4000" dirty="0" smtClean="0"/>
              <a:t>c) Temperatura del agua de alimentación (°C).</a:t>
            </a:r>
            <a:endParaRPr lang="es-E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229600" cy="5242594"/>
          </a:xfrm>
        </p:spPr>
        <p:txBody>
          <a:bodyPr anchor="t">
            <a:normAutofit/>
          </a:bodyPr>
          <a:lstStyle/>
          <a:p>
            <a:r>
              <a:rPr lang="es-AR" sz="4500" b="1" dirty="0">
                <a:solidFill>
                  <a:schemeClr val="tx1">
                    <a:lumMod val="95000"/>
                    <a:lumOff val="5000"/>
                  </a:schemeClr>
                </a:solidFill>
              </a:rPr>
              <a:t>6- </a:t>
            </a:r>
            <a:r>
              <a:rPr lang="es-AR" sz="4500" b="1" dirty="0" smtClean="0">
                <a:solidFill>
                  <a:schemeClr val="tx1">
                    <a:lumMod val="95000"/>
                    <a:lumOff val="5000"/>
                  </a:schemeClr>
                </a:solidFill>
              </a:rPr>
              <a:t>Producción específica:</a:t>
            </a:r>
            <a:r>
              <a:rPr lang="es-AR" dirty="0" smtClean="0"/>
              <a:t/>
            </a:r>
            <a:br>
              <a:rPr lang="es-AR" dirty="0" smtClean="0"/>
            </a:br>
            <a:r>
              <a:rPr lang="es-AR" sz="4500" dirty="0" smtClean="0"/>
              <a:t>Es la relación entre la cantidad total de vapor generado y la superficie de calefacción, y puede referirse a la caldera o al generador.</a:t>
            </a:r>
            <a:endParaRPr lang="es-ES" sz="4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5677240"/>
          </a:xfrm>
        </p:spPr>
        <p:txBody>
          <a:bodyPr anchor="t"/>
          <a:lstStyle/>
          <a:p>
            <a:r>
              <a:rPr lang="es-AR" b="1" dirty="0" smtClean="0">
                <a:solidFill>
                  <a:srgbClr val="FF0000"/>
                </a:solidFill>
              </a:rPr>
              <a:t>d= D/H </a:t>
            </a:r>
            <a:r>
              <a:rPr lang="es-AR" dirty="0" smtClean="0"/>
              <a:t>(Kg vapor/ (h.m2))</a:t>
            </a:r>
            <a:br>
              <a:rPr lang="es-AR" dirty="0" smtClean="0"/>
            </a:br>
            <a:r>
              <a:rPr lang="es-AR" dirty="0" smtClean="0"/>
              <a:t>d = Producción especifica de vapor</a:t>
            </a:r>
            <a:br>
              <a:rPr lang="es-AR" dirty="0" smtClean="0"/>
            </a:br>
            <a:r>
              <a:rPr lang="es-AR" dirty="0" smtClean="0"/>
              <a:t>D = Producción de vapor (Kg vapor/ (h)) </a:t>
            </a:r>
            <a:br>
              <a:rPr lang="es-AR" dirty="0" smtClean="0"/>
            </a:br>
            <a:r>
              <a:rPr lang="es-AR" dirty="0" smtClean="0"/>
              <a:t>H = Superficie de calefacción (m2).</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5400600"/>
          </a:xfrm>
        </p:spPr>
        <p:txBody>
          <a:bodyPr anchor="t">
            <a:normAutofit fontScale="90000"/>
          </a:bodyPr>
          <a:lstStyle/>
          <a:p>
            <a:r>
              <a:rPr lang="es-AR" b="1" dirty="0" smtClean="0">
                <a:solidFill>
                  <a:schemeClr val="tx1">
                    <a:lumMod val="95000"/>
                    <a:lumOff val="5000"/>
                  </a:schemeClr>
                </a:solidFill>
              </a:rPr>
              <a:t>7- Índice de vaporización:</a:t>
            </a:r>
            <a:r>
              <a:rPr lang="es-AR" dirty="0"/>
              <a:t/>
            </a:r>
            <a:br>
              <a:rPr lang="es-AR" dirty="0"/>
            </a:br>
            <a:r>
              <a:rPr lang="es-AR" dirty="0"/>
              <a:t>Es </a:t>
            </a:r>
            <a:r>
              <a:rPr lang="es-AR" dirty="0" smtClean="0"/>
              <a:t>la </a:t>
            </a:r>
            <a:r>
              <a:rPr lang="es-AR" dirty="0"/>
              <a:t>relación entre el peso del vapor generado (D) y el peso total del combustible quemado en el mismo lapso de tiempo.</a:t>
            </a:r>
            <a:br>
              <a:rPr lang="es-AR" dirty="0"/>
            </a:br>
            <a:r>
              <a:rPr lang="es-AR" b="1" dirty="0">
                <a:solidFill>
                  <a:srgbClr val="FF0000"/>
                </a:solidFill>
              </a:rPr>
              <a:t>v = D/</a:t>
            </a:r>
            <a:r>
              <a:rPr lang="es-AR" b="1" dirty="0" err="1">
                <a:solidFill>
                  <a:srgbClr val="FF0000"/>
                </a:solidFill>
              </a:rPr>
              <a:t>G</a:t>
            </a:r>
            <a:r>
              <a:rPr lang="es-AR" sz="4000" b="1" dirty="0" err="1">
                <a:solidFill>
                  <a:srgbClr val="FF0000"/>
                </a:solidFill>
              </a:rPr>
              <a:t>c</a:t>
            </a:r>
            <a:r>
              <a:rPr lang="es-AR" sz="4000" dirty="0">
                <a:solidFill>
                  <a:srgbClr val="FF0000"/>
                </a:solidFill>
              </a:rPr>
              <a:t> </a:t>
            </a:r>
            <a:r>
              <a:rPr lang="es-AR" sz="4000" dirty="0"/>
              <a:t>(kg vapor/kg </a:t>
            </a:r>
            <a:r>
              <a:rPr lang="es-AR" sz="4000" dirty="0" err="1"/>
              <a:t>Comb</a:t>
            </a:r>
            <a:r>
              <a:rPr lang="es-AR" sz="4000" dirty="0"/>
              <a:t>)</a:t>
            </a:r>
            <a:br>
              <a:rPr lang="es-AR" sz="4000" dirty="0"/>
            </a:br>
            <a:r>
              <a:rPr lang="es-AR" sz="4000" dirty="0"/>
              <a:t>D = Producción de vapor (</a:t>
            </a:r>
            <a:r>
              <a:rPr lang="es-AR" sz="4000" dirty="0" err="1"/>
              <a:t>kg.vapor</a:t>
            </a:r>
            <a:r>
              <a:rPr lang="es-AR" sz="4000" dirty="0"/>
              <a:t>/h)</a:t>
            </a:r>
            <a:br>
              <a:rPr lang="es-AR" sz="4000" dirty="0"/>
            </a:br>
            <a:r>
              <a:rPr lang="es-AR" sz="4000" dirty="0" err="1"/>
              <a:t>Gc</a:t>
            </a:r>
            <a:r>
              <a:rPr lang="es-AR" sz="4000" dirty="0"/>
              <a:t>= Consumo de combustible</a:t>
            </a:r>
            <a:r>
              <a:rPr lang="es-AR" sz="3600" dirty="0"/>
              <a:t> </a:t>
            </a:r>
            <a:r>
              <a:rPr lang="es-AR" sz="4000" dirty="0"/>
              <a:t>(</a:t>
            </a:r>
            <a:r>
              <a:rPr lang="es-AR" sz="4000" dirty="0" err="1"/>
              <a:t>kg.comb</a:t>
            </a:r>
            <a:r>
              <a:rPr lang="es-AR" sz="4000" dirty="0"/>
              <a:t>/h)</a:t>
            </a:r>
            <a:endParaRPr lang="es-E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29600" cy="4882554"/>
          </a:xfrm>
        </p:spPr>
        <p:txBody>
          <a:bodyPr anchor="t">
            <a:normAutofit fontScale="90000"/>
          </a:bodyPr>
          <a:lstStyle/>
          <a:p>
            <a:r>
              <a:rPr lang="es-AR" b="1" dirty="0" smtClean="0">
                <a:solidFill>
                  <a:schemeClr val="tx1">
                    <a:lumMod val="95000"/>
                    <a:lumOff val="5000"/>
                  </a:schemeClr>
                </a:solidFill>
              </a:rPr>
              <a:t>8- Carga </a:t>
            </a:r>
            <a:r>
              <a:rPr lang="es-AR" b="1" dirty="0">
                <a:solidFill>
                  <a:schemeClr val="tx1">
                    <a:lumMod val="95000"/>
                    <a:lumOff val="5000"/>
                  </a:schemeClr>
                </a:solidFill>
              </a:rPr>
              <a:t>térmica del hogar:</a:t>
            </a:r>
            <a:r>
              <a:rPr lang="es-AR" dirty="0" smtClean="0"/>
              <a:t/>
            </a:r>
            <a:br>
              <a:rPr lang="es-AR" dirty="0" smtClean="0"/>
            </a:br>
            <a:r>
              <a:rPr lang="es-AR" dirty="0" smtClean="0"/>
              <a:t>Es la relación entre la cantidad total de calorías liberadas por hora en el proceso de combustión completa del combustible y el volumen de la cámara de combustión.</a:t>
            </a:r>
            <a:br>
              <a:rPr lang="es-AR" dirty="0" smtClean="0"/>
            </a:b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rmAutofit/>
          </a:bodyPr>
          <a:lstStyle/>
          <a:p>
            <a:r>
              <a:rPr lang="es-AR" dirty="0" smtClean="0"/>
              <a:t>q´ = </a:t>
            </a:r>
            <a:r>
              <a:rPr lang="es-AR" dirty="0" err="1" smtClean="0"/>
              <a:t>Cant</a:t>
            </a:r>
            <a:r>
              <a:rPr lang="es-AR" dirty="0" smtClean="0"/>
              <a:t>. De calor aportada al hogar por h / Volumen de la cámara de combustión =</a:t>
            </a:r>
            <a:br>
              <a:rPr lang="es-AR" dirty="0" smtClean="0"/>
            </a:br>
            <a:r>
              <a:rPr lang="es-AR" dirty="0" err="1" smtClean="0"/>
              <a:t>Gc.</a:t>
            </a:r>
            <a:r>
              <a:rPr lang="es-AR" dirty="0" smtClean="0"/>
              <a:t> </a:t>
            </a:r>
            <a:r>
              <a:rPr lang="es-AR" dirty="0" err="1" smtClean="0"/>
              <a:t>PCinf</a:t>
            </a:r>
            <a:r>
              <a:rPr lang="es-AR" dirty="0" smtClean="0"/>
              <a:t>. / </a:t>
            </a:r>
            <a:r>
              <a:rPr lang="es-AR" dirty="0" err="1" smtClean="0"/>
              <a:t>Vh</a:t>
            </a:r>
            <a:r>
              <a:rPr lang="es-AR" dirty="0" smtClean="0"/>
              <a:t> </a:t>
            </a:r>
            <a:r>
              <a:rPr lang="es-AR" dirty="0" smtClean="0">
                <a:solidFill>
                  <a:srgbClr val="FF0000"/>
                </a:solidFill>
              </a:rPr>
              <a:t>(Kcal/(h.m3))</a:t>
            </a:r>
            <a:r>
              <a:rPr lang="es-AR" dirty="0" smtClean="0"/>
              <a:t/>
            </a:r>
            <a:br>
              <a:rPr lang="es-AR" dirty="0" smtClean="0"/>
            </a:br>
            <a:r>
              <a:rPr lang="es-AR" dirty="0" smtClean="0"/>
              <a:t/>
            </a:r>
            <a:br>
              <a:rPr lang="es-AR" dirty="0" smtClean="0"/>
            </a:b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80728"/>
            <a:ext cx="8229600" cy="4824536"/>
          </a:xfrm>
        </p:spPr>
        <p:txBody>
          <a:bodyPr anchor="t"/>
          <a:lstStyle/>
          <a:p>
            <a:r>
              <a:rPr lang="es-AR" dirty="0" smtClean="0">
                <a:solidFill>
                  <a:srgbClr val="FF0000"/>
                </a:solidFill>
              </a:rPr>
              <a:t>Modernamente se utiliza </a:t>
            </a:r>
            <a:r>
              <a:rPr lang="es-AR" dirty="0" smtClean="0"/>
              <a:t>la carga térmica del hogar como:</a:t>
            </a:r>
            <a:br>
              <a:rPr lang="es-AR" dirty="0" smtClean="0"/>
            </a:br>
            <a:r>
              <a:rPr lang="es-AR" dirty="0" smtClean="0"/>
              <a:t> q = </a:t>
            </a:r>
            <a:r>
              <a:rPr lang="es-AR" dirty="0" err="1" smtClean="0"/>
              <a:t>Cant</a:t>
            </a:r>
            <a:r>
              <a:rPr lang="es-AR" dirty="0" smtClean="0"/>
              <a:t>. De calor aportada al hogar por h / Superficie de la cámara de combustión =</a:t>
            </a:r>
            <a:br>
              <a:rPr lang="es-AR" dirty="0" smtClean="0"/>
            </a:br>
            <a:r>
              <a:rPr lang="es-AR" dirty="0" err="1" smtClean="0"/>
              <a:t>Gc.</a:t>
            </a:r>
            <a:r>
              <a:rPr lang="es-AR" dirty="0" smtClean="0"/>
              <a:t> </a:t>
            </a:r>
            <a:r>
              <a:rPr lang="es-AR" dirty="0" err="1" smtClean="0"/>
              <a:t>Pcinf</a:t>
            </a:r>
            <a:r>
              <a:rPr lang="es-AR" dirty="0" smtClean="0"/>
              <a:t>. / </a:t>
            </a:r>
            <a:r>
              <a:rPr lang="es-AR" dirty="0" err="1" smtClean="0"/>
              <a:t>Sh</a:t>
            </a:r>
            <a:r>
              <a:rPr lang="es-AR" dirty="0" smtClean="0"/>
              <a:t> </a:t>
            </a:r>
            <a:r>
              <a:rPr lang="es-AR" dirty="0" smtClean="0">
                <a:solidFill>
                  <a:srgbClr val="FF0000"/>
                </a:solidFill>
              </a:rPr>
              <a:t>(Kcal/(h.m2))</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08720"/>
            <a:ext cx="8229600" cy="4896544"/>
          </a:xfrm>
        </p:spPr>
        <p:txBody>
          <a:bodyPr anchor="t"/>
          <a:lstStyle/>
          <a:p>
            <a:r>
              <a:rPr lang="es-AR" dirty="0" smtClean="0"/>
              <a:t>Que se refiere al intercambio de calor a través de las paredes del hogar. El valor máximo que se toma es:</a:t>
            </a:r>
            <a:br>
              <a:rPr lang="es-AR" dirty="0" smtClean="0"/>
            </a:br>
            <a:r>
              <a:rPr lang="es-AR" dirty="0" smtClean="0"/>
              <a:t>q = 200.000 </a:t>
            </a:r>
            <a:r>
              <a:rPr lang="es-AR" dirty="0" smtClean="0">
                <a:solidFill>
                  <a:srgbClr val="FF0000"/>
                </a:solidFill>
              </a:rPr>
              <a:t>(Kcal/(h.m2)) </a:t>
            </a:r>
            <a:br>
              <a:rPr lang="es-AR" dirty="0" smtClean="0">
                <a:solidFill>
                  <a:srgbClr val="FF0000"/>
                </a:solidFill>
              </a:rPr>
            </a:br>
            <a:r>
              <a:rPr lang="es-AR" dirty="0" smtClean="0"/>
              <a:t>Valor tope.</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5338936" cy="708688"/>
          </a:xfrm>
        </p:spPr>
        <p:txBody>
          <a:bodyPr anchor="t">
            <a:normAutofit fontScale="90000"/>
          </a:bodyPr>
          <a:lstStyle/>
          <a:p>
            <a:r>
              <a:rPr lang="es-AR" dirty="0" smtClean="0"/>
              <a:t>Instalación de vapor</a:t>
            </a:r>
            <a:endParaRPr lang="es-AR" dirty="0"/>
          </a:p>
        </p:txBody>
      </p:sp>
      <p:pic>
        <p:nvPicPr>
          <p:cNvPr id="4" name="Imagen 3" descr="http://www.iklimnet.com/expert_hvac/hvac_pictures/steam_system.jpg"/>
          <p:cNvPicPr/>
          <p:nvPr/>
        </p:nvPicPr>
        <p:blipFill>
          <a:blip r:embed="rId2">
            <a:extLst>
              <a:ext uri="{28A0092B-C50C-407E-A947-70E740481C1C}">
                <a14:useLocalDpi xmlns:a14="http://schemas.microsoft.com/office/drawing/2010/main" val="0"/>
              </a:ext>
            </a:extLst>
          </a:blip>
          <a:srcRect/>
          <a:stretch>
            <a:fillRect/>
          </a:stretch>
        </p:blipFill>
        <p:spPr bwMode="auto">
          <a:xfrm>
            <a:off x="496715" y="3476040"/>
            <a:ext cx="8058072" cy="3068960"/>
          </a:xfrm>
          <a:prstGeom prst="rect">
            <a:avLst/>
          </a:prstGeom>
          <a:noFill/>
          <a:ln>
            <a:noFill/>
          </a:ln>
        </p:spPr>
      </p:pic>
      <p:sp>
        <p:nvSpPr>
          <p:cNvPr id="6" name="CuadroTexto 5"/>
          <p:cNvSpPr txBox="1"/>
          <p:nvPr/>
        </p:nvSpPr>
        <p:spPr>
          <a:xfrm>
            <a:off x="457200" y="1628800"/>
            <a:ext cx="8086279" cy="1631216"/>
          </a:xfrm>
          <a:prstGeom prst="rect">
            <a:avLst/>
          </a:prstGeom>
          <a:noFill/>
        </p:spPr>
        <p:txBody>
          <a:bodyPr wrap="square" rtlCol="0">
            <a:spAutoFit/>
          </a:bodyPr>
          <a:lstStyle/>
          <a:p>
            <a:r>
              <a:rPr lang="es-AR" sz="2500" dirty="0">
                <a:solidFill>
                  <a:schemeClr val="tx2"/>
                </a:solidFill>
                <a:latin typeface="+mj-lt"/>
                <a:ea typeface="+mj-ea"/>
                <a:cs typeface="+mj-cs"/>
              </a:rPr>
              <a:t>Una instalación de vapor es aquella que incluye el conjunto de equipos, conducciones, medios de regulación y control que participan en el proceso de producción, transporte, distribución y uso del vapor de agua en la industria.</a:t>
            </a:r>
          </a:p>
        </p:txBody>
      </p:sp>
    </p:spTree>
    <p:extLst>
      <p:ext uri="{BB962C8B-B14F-4D97-AF65-F5344CB8AC3E}">
        <p14:creationId xmlns:p14="http://schemas.microsoft.com/office/powerpoint/2010/main" val="2367694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27372"/>
            <a:ext cx="8229600" cy="6034682"/>
          </a:xfrm>
        </p:spPr>
        <p:txBody>
          <a:bodyPr anchor="t">
            <a:normAutofit fontScale="90000"/>
          </a:bodyPr>
          <a:lstStyle/>
          <a:p>
            <a:r>
              <a:rPr lang="es-AR" b="1" dirty="0">
                <a:solidFill>
                  <a:schemeClr val="tx1">
                    <a:lumMod val="95000"/>
                    <a:lumOff val="5000"/>
                  </a:schemeClr>
                </a:solidFill>
              </a:rPr>
              <a:t>9- </a:t>
            </a:r>
            <a:r>
              <a:rPr lang="es-AR" b="1" dirty="0" smtClean="0">
                <a:solidFill>
                  <a:schemeClr val="tx1">
                    <a:lumMod val="95000"/>
                    <a:lumOff val="5000"/>
                  </a:schemeClr>
                </a:solidFill>
              </a:rPr>
              <a:t>Grado de combustión:</a:t>
            </a:r>
            <a:r>
              <a:rPr lang="es-AR" dirty="0" smtClean="0"/>
              <a:t/>
            </a:r>
            <a:br>
              <a:rPr lang="es-AR" dirty="0" smtClean="0"/>
            </a:br>
            <a:r>
              <a:rPr lang="es-AR" dirty="0" smtClean="0"/>
              <a:t>Esta relación se usa en calderas que queman combustibles sólidos y considera la cantidad de combustible que se quema por hora sobre la parrilla.</a:t>
            </a:r>
            <a:br>
              <a:rPr lang="es-AR" dirty="0" smtClean="0"/>
            </a:br>
            <a:r>
              <a:rPr lang="es-AR" dirty="0" smtClean="0"/>
              <a:t>g = </a:t>
            </a:r>
            <a:r>
              <a:rPr lang="es-AR" dirty="0" err="1" smtClean="0"/>
              <a:t>Gc</a:t>
            </a:r>
            <a:r>
              <a:rPr lang="es-AR" dirty="0" smtClean="0"/>
              <a:t> / </a:t>
            </a:r>
            <a:r>
              <a:rPr lang="es-AR" dirty="0" err="1" smtClean="0"/>
              <a:t>hxp</a:t>
            </a:r>
            <a:r>
              <a:rPr lang="es-AR" dirty="0" smtClean="0"/>
              <a:t> (</a:t>
            </a:r>
            <a:r>
              <a:rPr lang="es-AR" dirty="0" err="1" smtClean="0"/>
              <a:t>kg.comb</a:t>
            </a:r>
            <a:r>
              <a:rPr lang="es-AR" dirty="0" smtClean="0"/>
              <a:t>./h.m2 parrilla)</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08720"/>
            <a:ext cx="8229600" cy="5818658"/>
          </a:xfrm>
        </p:spPr>
        <p:txBody>
          <a:bodyPr anchor="t">
            <a:normAutofit fontScale="90000"/>
          </a:bodyPr>
          <a:lstStyle/>
          <a:p>
            <a:r>
              <a:rPr lang="es-AR" sz="4500" b="1" dirty="0">
                <a:solidFill>
                  <a:schemeClr val="tx1">
                    <a:lumMod val="95000"/>
                    <a:lumOff val="5000"/>
                  </a:schemeClr>
                </a:solidFill>
              </a:rPr>
              <a:t>10- Rendimiento global de una caldera:</a:t>
            </a:r>
            <a:r>
              <a:rPr lang="es-AR" dirty="0" smtClean="0"/>
              <a:t/>
            </a:r>
            <a:br>
              <a:rPr lang="es-AR" dirty="0" smtClean="0"/>
            </a:br>
            <a:r>
              <a:rPr lang="es-AR" sz="4400" dirty="0" smtClean="0"/>
              <a:t>Es la relación entre la energía suministrada al vapor y la energía emanada del combustible.</a:t>
            </a:r>
            <a:br>
              <a:rPr lang="es-AR" sz="4400" dirty="0" smtClean="0"/>
            </a:br>
            <a:r>
              <a:rPr lang="es-AR" sz="4400" dirty="0" smtClean="0"/>
              <a:t>El rendimiento de una caldera se puede determinar por dos métodos:</a:t>
            </a:r>
            <a:br>
              <a:rPr lang="es-AR" sz="4400" dirty="0" smtClean="0"/>
            </a:br>
            <a:r>
              <a:rPr lang="es-AR" sz="4400" dirty="0" smtClean="0"/>
              <a:t>1- Método directo.</a:t>
            </a:r>
            <a:br>
              <a:rPr lang="es-AR" sz="4400" dirty="0" smtClean="0"/>
            </a:br>
            <a:r>
              <a:rPr lang="es-AR" sz="4400" dirty="0" smtClean="0"/>
              <a:t>2- Método indirecto.</a:t>
            </a:r>
            <a:endParaRPr lang="es-ES" sz="4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7936" y="4221088"/>
            <a:ext cx="8229600" cy="2448272"/>
          </a:xfrm>
        </p:spPr>
        <p:txBody>
          <a:bodyPr anchor="t">
            <a:noAutofit/>
          </a:bodyPr>
          <a:lstStyle/>
          <a:p>
            <a:r>
              <a:rPr lang="es-AR" sz="2500" dirty="0" smtClean="0"/>
              <a:t>Donde:</a:t>
            </a:r>
            <a:br>
              <a:rPr lang="es-AR" sz="2500" dirty="0" smtClean="0"/>
            </a:br>
            <a:r>
              <a:rPr lang="es-AR" sz="2500" dirty="0" err="1" smtClean="0"/>
              <a:t>Gv</a:t>
            </a:r>
            <a:r>
              <a:rPr lang="es-AR" sz="2500" dirty="0" smtClean="0"/>
              <a:t>: caudal másico de vapor útil</a:t>
            </a:r>
            <a:br>
              <a:rPr lang="es-AR" sz="2500" dirty="0" smtClean="0"/>
            </a:br>
            <a:r>
              <a:rPr lang="es-AR" sz="2500" dirty="0" err="1" smtClean="0"/>
              <a:t>hv</a:t>
            </a:r>
            <a:r>
              <a:rPr lang="es-AR" sz="2500" dirty="0" smtClean="0"/>
              <a:t>: entalpía específica del vapor</a:t>
            </a:r>
            <a:br>
              <a:rPr lang="es-AR" sz="2500" dirty="0" smtClean="0"/>
            </a:br>
            <a:r>
              <a:rPr lang="es-AR" sz="2500" dirty="0" err="1" smtClean="0"/>
              <a:t>hag</a:t>
            </a:r>
            <a:r>
              <a:rPr lang="es-AR" sz="2500" dirty="0" smtClean="0"/>
              <a:t>: entalpía específica del agua de alimentación</a:t>
            </a:r>
            <a:br>
              <a:rPr lang="es-AR" sz="2500" dirty="0" smtClean="0"/>
            </a:br>
            <a:r>
              <a:rPr lang="es-AR" sz="2500" dirty="0" err="1" smtClean="0"/>
              <a:t>Gc</a:t>
            </a:r>
            <a:r>
              <a:rPr lang="es-AR" sz="2500" dirty="0" smtClean="0"/>
              <a:t>: caudal másico de combustible</a:t>
            </a:r>
            <a:br>
              <a:rPr lang="es-AR" sz="2500" dirty="0" smtClean="0"/>
            </a:br>
            <a:r>
              <a:rPr lang="es-AR" sz="2500" dirty="0" err="1" smtClean="0"/>
              <a:t>PCIh</a:t>
            </a:r>
            <a:r>
              <a:rPr lang="es-AR" sz="2500" dirty="0" smtClean="0"/>
              <a:t>: poder calorífico inferior a base húmeda</a:t>
            </a:r>
            <a:endParaRPr lang="es-ES" sz="2500" dirty="0"/>
          </a:p>
        </p:txBody>
      </p:sp>
      <mc:AlternateContent xmlns:mc="http://schemas.openxmlformats.org/markup-compatibility/2006" xmlns:a14="http://schemas.microsoft.com/office/drawing/2010/main">
        <mc:Choice Requires="a14">
          <p:sp>
            <p:nvSpPr>
              <p:cNvPr id="3" name="Rectángulo 2"/>
              <p:cNvSpPr/>
              <p:nvPr/>
            </p:nvSpPr>
            <p:spPr>
              <a:xfrm>
                <a:off x="2555776" y="2924944"/>
                <a:ext cx="4220066" cy="12035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AR" sz="3200" i="1">
                          <a:latin typeface="Cambria Math" panose="02040503050406030204" pitchFamily="18" charset="0"/>
                        </a:rPr>
                        <m:t>𝜂</m:t>
                      </m:r>
                      <m:r>
                        <a:rPr lang="es-AR" sz="3200" i="0">
                          <a:latin typeface="Cambria Math" panose="02040503050406030204" pitchFamily="18" charset="0"/>
                        </a:rPr>
                        <m:t>%=</m:t>
                      </m:r>
                      <m:f>
                        <m:fPr>
                          <m:ctrlPr>
                            <a:rPr lang="es-AR" sz="3200" i="1">
                              <a:latin typeface="Cambria Math"/>
                            </a:rPr>
                          </m:ctrlPr>
                        </m:fPr>
                        <m:num>
                          <m:sSub>
                            <m:sSubPr>
                              <m:ctrlPr>
                                <a:rPr lang="es-AR" sz="3200" i="1">
                                  <a:latin typeface="Cambria Math"/>
                                </a:rPr>
                              </m:ctrlPr>
                            </m:sSubPr>
                            <m:e>
                              <m:r>
                                <a:rPr lang="es-AR" sz="3200" i="1">
                                  <a:latin typeface="Cambria Math" panose="02040503050406030204" pitchFamily="18" charset="0"/>
                                </a:rPr>
                                <m:t>𝐺</m:t>
                              </m:r>
                            </m:e>
                            <m:sub>
                              <m:r>
                                <a:rPr lang="es-AR" sz="3200" i="1">
                                  <a:latin typeface="Cambria Math" panose="02040503050406030204" pitchFamily="18" charset="0"/>
                                </a:rPr>
                                <m:t>𝑣</m:t>
                              </m:r>
                            </m:sub>
                          </m:sSub>
                          <m:r>
                            <a:rPr lang="es-AR" sz="3200" i="0">
                              <a:latin typeface="Cambria Math" panose="02040503050406030204" pitchFamily="18" charset="0"/>
                            </a:rPr>
                            <m:t>×</m:t>
                          </m:r>
                          <m:d>
                            <m:dPr>
                              <m:ctrlPr>
                                <a:rPr lang="es-AR" sz="3200" i="1">
                                  <a:latin typeface="Cambria Math"/>
                                </a:rPr>
                              </m:ctrlPr>
                            </m:dPr>
                            <m:e>
                              <m:sSub>
                                <m:sSubPr>
                                  <m:ctrlPr>
                                    <a:rPr lang="es-AR" sz="3200" i="1">
                                      <a:latin typeface="Cambria Math"/>
                                    </a:rPr>
                                  </m:ctrlPr>
                                </m:sSubPr>
                                <m:e>
                                  <m:r>
                                    <a:rPr lang="es-AR" sz="3200" i="1">
                                      <a:latin typeface="Cambria Math" panose="02040503050406030204" pitchFamily="18" charset="0"/>
                                    </a:rPr>
                                    <m:t>h</m:t>
                                  </m:r>
                                </m:e>
                                <m:sub>
                                  <m:r>
                                    <a:rPr lang="es-AR" sz="3200" i="1">
                                      <a:latin typeface="Cambria Math" panose="02040503050406030204" pitchFamily="18" charset="0"/>
                                    </a:rPr>
                                    <m:t>𝑣</m:t>
                                  </m:r>
                                </m:sub>
                              </m:sSub>
                              <m:r>
                                <a:rPr lang="es-AR" sz="3200" i="0">
                                  <a:latin typeface="Cambria Math" panose="02040503050406030204" pitchFamily="18" charset="0"/>
                                </a:rPr>
                                <m:t>−</m:t>
                              </m:r>
                              <m:sSub>
                                <m:sSubPr>
                                  <m:ctrlPr>
                                    <a:rPr lang="es-AR" sz="3200" i="1">
                                      <a:latin typeface="Cambria Math"/>
                                    </a:rPr>
                                  </m:ctrlPr>
                                </m:sSubPr>
                                <m:e>
                                  <m:r>
                                    <a:rPr lang="es-AR" sz="3200" i="1">
                                      <a:latin typeface="Cambria Math" panose="02040503050406030204" pitchFamily="18" charset="0"/>
                                    </a:rPr>
                                    <m:t>h</m:t>
                                  </m:r>
                                </m:e>
                                <m:sub>
                                  <m:r>
                                    <a:rPr lang="es-AR" sz="3200" i="1">
                                      <a:latin typeface="Cambria Math" panose="02040503050406030204" pitchFamily="18" charset="0"/>
                                    </a:rPr>
                                    <m:t>𝑎𝑔</m:t>
                                  </m:r>
                                </m:sub>
                              </m:sSub>
                            </m:e>
                          </m:d>
                        </m:num>
                        <m:den>
                          <m:sSub>
                            <m:sSubPr>
                              <m:ctrlPr>
                                <a:rPr lang="es-AR" sz="3200" i="1">
                                  <a:latin typeface="Cambria Math"/>
                                </a:rPr>
                              </m:ctrlPr>
                            </m:sSubPr>
                            <m:e>
                              <m:r>
                                <a:rPr lang="es-AR" sz="3200" i="1">
                                  <a:latin typeface="Cambria Math" panose="02040503050406030204" pitchFamily="18" charset="0"/>
                                </a:rPr>
                                <m:t>𝐺</m:t>
                              </m:r>
                            </m:e>
                            <m:sub>
                              <m:r>
                                <a:rPr lang="es-AR" sz="3200" i="1">
                                  <a:latin typeface="Cambria Math" panose="02040503050406030204" pitchFamily="18" charset="0"/>
                                </a:rPr>
                                <m:t>𝑐</m:t>
                              </m:r>
                            </m:sub>
                          </m:sSub>
                          <m:r>
                            <a:rPr lang="es-AR" sz="3200" i="0">
                              <a:latin typeface="Cambria Math" panose="02040503050406030204" pitchFamily="18" charset="0"/>
                            </a:rPr>
                            <m:t>×</m:t>
                          </m:r>
                          <m:sSub>
                            <m:sSubPr>
                              <m:ctrlPr>
                                <a:rPr lang="es-AR" sz="3200" i="1">
                                  <a:latin typeface="Cambria Math"/>
                                </a:rPr>
                              </m:ctrlPr>
                            </m:sSubPr>
                            <m:e>
                              <m:r>
                                <a:rPr lang="es-AR" sz="3200" i="1">
                                  <a:latin typeface="Cambria Math" panose="02040503050406030204" pitchFamily="18" charset="0"/>
                                </a:rPr>
                                <m:t>𝑃𝐶𝐼</m:t>
                              </m:r>
                            </m:e>
                            <m:sub>
                              <m:r>
                                <a:rPr lang="es-AR" sz="3200" i="1">
                                  <a:latin typeface="Cambria Math" panose="02040503050406030204" pitchFamily="18" charset="0"/>
                                </a:rPr>
                                <m:t>h</m:t>
                              </m:r>
                            </m:sub>
                          </m:sSub>
                        </m:den>
                      </m:f>
                    </m:oMath>
                  </m:oMathPara>
                </a14:m>
                <a:endParaRPr lang="es-AR" sz="3200" dirty="0"/>
              </a:p>
            </p:txBody>
          </p:sp>
        </mc:Choice>
        <mc:Fallback xmlns="">
          <p:sp>
            <p:nvSpPr>
              <p:cNvPr id="3" name="Rectángulo 2"/>
              <p:cNvSpPr>
                <a:spLocks noRot="1" noChangeAspect="1" noMove="1" noResize="1" noEditPoints="1" noAdjustHandles="1" noChangeArrowheads="1" noChangeShapeType="1" noTextEdit="1"/>
              </p:cNvSpPr>
              <p:nvPr/>
            </p:nvSpPr>
            <p:spPr>
              <a:xfrm>
                <a:off x="2555776" y="2924944"/>
                <a:ext cx="4220066" cy="1203599"/>
              </a:xfrm>
              <a:prstGeom prst="rect">
                <a:avLst/>
              </a:prstGeom>
              <a:blipFill rotWithShape="0">
                <a:blip r:embed="rId2"/>
                <a:stretch>
                  <a:fillRect/>
                </a:stretch>
              </a:blipFill>
            </p:spPr>
            <p:txBody>
              <a:bodyPr/>
              <a:lstStyle/>
              <a:p>
                <a:r>
                  <a:rPr lang="es-AR">
                    <a:noFill/>
                  </a:rPr>
                  <a:t> </a:t>
                </a:r>
              </a:p>
            </p:txBody>
          </p:sp>
        </mc:Fallback>
      </mc:AlternateContent>
      <p:sp>
        <p:nvSpPr>
          <p:cNvPr id="4" name="1 Título"/>
          <p:cNvSpPr txBox="1">
            <a:spLocks/>
          </p:cNvSpPr>
          <p:nvPr/>
        </p:nvSpPr>
        <p:spPr>
          <a:xfrm>
            <a:off x="547936" y="917104"/>
            <a:ext cx="8229600" cy="2016224"/>
          </a:xfrm>
          <a:prstGeom prst="rect">
            <a:avLst/>
          </a:prstGeom>
        </p:spPr>
        <p:txBody>
          <a:bodyPr vert="horz" lIns="0" tIns="45720" rIns="0" bIns="0" anchor="t">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AR" sz="4000" b="1" dirty="0" smtClean="0"/>
              <a:t>1- Método directo</a:t>
            </a:r>
            <a:r>
              <a:rPr lang="es-AR" sz="4000" dirty="0" smtClean="0"/>
              <a:t/>
            </a:r>
            <a:br>
              <a:rPr lang="es-AR" sz="4000" dirty="0" smtClean="0"/>
            </a:br>
            <a:r>
              <a:rPr lang="es-AR" sz="4000" dirty="0" smtClean="0"/>
              <a:t>Consiste en medir la energía de entrada y la energía de salida </a:t>
            </a:r>
            <a:endParaRPr lang="es-E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08720"/>
            <a:ext cx="8229600" cy="5602634"/>
          </a:xfrm>
        </p:spPr>
        <p:txBody>
          <a:bodyPr anchor="t">
            <a:normAutofit fontScale="90000"/>
          </a:bodyPr>
          <a:lstStyle/>
          <a:p>
            <a:r>
              <a:rPr lang="es-AR" b="1" dirty="0" smtClean="0"/>
              <a:t>2- Método indirecto</a:t>
            </a:r>
            <a:r>
              <a:rPr lang="es-AR" dirty="0" smtClean="0"/>
              <a:t>:</a:t>
            </a:r>
            <a:br>
              <a:rPr lang="es-AR" dirty="0" smtClean="0"/>
            </a:br>
            <a:r>
              <a:rPr lang="es-AR" dirty="0" smtClean="0"/>
              <a:t/>
            </a:r>
            <a:br>
              <a:rPr lang="es-AR" dirty="0" smtClean="0"/>
            </a:br>
            <a:r>
              <a:rPr lang="es-AR" dirty="0" smtClean="0"/>
              <a:t>El rendimiento se determina a través de un balance térmico, o sea que es necesario calcular todas las perdidas de calor existentes.</a:t>
            </a:r>
            <a:br>
              <a:rPr lang="es-AR" dirty="0" smtClean="0"/>
            </a:br>
            <a:r>
              <a:rPr lang="es-AR" dirty="0" smtClean="0"/>
              <a:t/>
            </a:r>
            <a:br>
              <a:rPr lang="es-AR" dirty="0" smtClean="0"/>
            </a:b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5616624"/>
          </a:xfrm>
        </p:spPr>
        <p:txBody>
          <a:bodyPr anchor="t"/>
          <a:lstStyle/>
          <a:p>
            <a:r>
              <a:rPr lang="es-AR" b="1" dirty="0" smtClean="0">
                <a:effectLst>
                  <a:outerShdw blurRad="38100" dist="38100" dir="2700000" algn="tl">
                    <a:srgbClr val="000000">
                      <a:alpha val="43137"/>
                    </a:srgbClr>
                  </a:outerShdw>
                </a:effectLst>
              </a:rPr>
              <a:t>CLASIFICACIÓN DE CALDERAS</a:t>
            </a:r>
            <a:r>
              <a:rPr lang="es-AR" dirty="0" smtClean="0"/>
              <a:t/>
            </a:r>
            <a:br>
              <a:rPr lang="es-AR" dirty="0" smtClean="0"/>
            </a:br>
            <a:r>
              <a:rPr lang="es-AR" dirty="0" smtClean="0"/>
              <a:t>Se clasifican desde distintos puntos de vista:</a:t>
            </a:r>
            <a:br>
              <a:rPr lang="es-AR" dirty="0" smtClean="0"/>
            </a:br>
            <a:r>
              <a:rPr lang="es-AR" dirty="0" smtClean="0">
                <a:solidFill>
                  <a:srgbClr val="FF0000"/>
                </a:solidFill>
              </a:rPr>
              <a:t>1- Según la posición relativa de los gases calientes y el agua:</a:t>
            </a:r>
            <a:r>
              <a:rPr lang="es-AR" dirty="0" smtClean="0"/>
              <a:t/>
            </a:r>
            <a:br>
              <a:rPr lang="es-AR" dirty="0" smtClean="0"/>
            </a:br>
            <a:r>
              <a:rPr lang="es-AR" dirty="0" smtClean="0"/>
              <a:t>-Calderas humotubulares.</a:t>
            </a:r>
            <a:br>
              <a:rPr lang="es-AR" dirty="0" smtClean="0"/>
            </a:br>
            <a:r>
              <a:rPr lang="es-AR" dirty="0" smtClean="0"/>
              <a:t>-Calderas acuotubulares .  </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12776"/>
            <a:ext cx="9144001" cy="5360670"/>
          </a:xfrm>
          <a:prstGeom prst="rect">
            <a:avLst/>
          </a:prstGeom>
        </p:spPr>
      </p:pic>
    </p:spTree>
    <p:extLst>
      <p:ext uri="{BB962C8B-B14F-4D97-AF65-F5344CB8AC3E}">
        <p14:creationId xmlns:p14="http://schemas.microsoft.com/office/powerpoint/2010/main" val="489197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268760"/>
            <a:ext cx="8229600" cy="4450506"/>
          </a:xfrm>
        </p:spPr>
        <p:txBody>
          <a:bodyPr anchor="t">
            <a:normAutofit fontScale="90000"/>
          </a:bodyPr>
          <a:lstStyle/>
          <a:p>
            <a:r>
              <a:rPr lang="es-AR" dirty="0" smtClean="0"/>
              <a:t>2- Según la posición de los tubos:</a:t>
            </a:r>
            <a:br>
              <a:rPr lang="es-AR" dirty="0" smtClean="0"/>
            </a:br>
            <a:r>
              <a:rPr lang="es-AR" dirty="0" smtClean="0"/>
              <a:t>- Calderas verticales.</a:t>
            </a:r>
            <a:br>
              <a:rPr lang="es-AR" dirty="0" smtClean="0"/>
            </a:br>
            <a:r>
              <a:rPr lang="es-AR" dirty="0" smtClean="0"/>
              <a:t>- Calderas horizontales . </a:t>
            </a:r>
            <a:br>
              <a:rPr lang="es-AR" dirty="0" smtClean="0"/>
            </a:br>
            <a:r>
              <a:rPr lang="es-AR" dirty="0" smtClean="0"/>
              <a:t>3- Según la forma de los tubos:</a:t>
            </a:r>
            <a:br>
              <a:rPr lang="es-AR" dirty="0" smtClean="0"/>
            </a:br>
            <a:r>
              <a:rPr lang="es-AR" dirty="0" smtClean="0"/>
              <a:t>- Calderas tubos rectos.</a:t>
            </a:r>
            <a:br>
              <a:rPr lang="es-AR" dirty="0" smtClean="0"/>
            </a:br>
            <a:r>
              <a:rPr lang="es-AR" dirty="0" smtClean="0"/>
              <a:t>- Calderas tubos curvados. </a:t>
            </a:r>
            <a:br>
              <a:rPr lang="es-AR" dirty="0" smtClean="0"/>
            </a:br>
            <a:r>
              <a:rPr lang="es-AR" dirty="0" smtClean="0"/>
              <a:t/>
            </a:r>
            <a:br>
              <a:rPr lang="es-AR" dirty="0" smtClean="0"/>
            </a:b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95326"/>
            <a:ext cx="8229600" cy="5702026"/>
          </a:xfrm>
        </p:spPr>
        <p:txBody>
          <a:bodyPr anchor="t">
            <a:normAutofit fontScale="90000"/>
          </a:bodyPr>
          <a:lstStyle/>
          <a:p>
            <a:r>
              <a:rPr lang="es-AR" dirty="0" smtClean="0"/>
              <a:t>4- Según la naturaleza de la instalación:</a:t>
            </a:r>
            <a:br>
              <a:rPr lang="es-AR" dirty="0" smtClean="0"/>
            </a:br>
            <a:r>
              <a:rPr lang="es-AR" dirty="0" smtClean="0"/>
              <a:t>- Calderas fijas.</a:t>
            </a:r>
            <a:br>
              <a:rPr lang="es-AR" dirty="0" smtClean="0"/>
            </a:br>
            <a:r>
              <a:rPr lang="es-AR" dirty="0" smtClean="0"/>
              <a:t>- Calderas móviles.</a:t>
            </a:r>
            <a:br>
              <a:rPr lang="es-AR" dirty="0" smtClean="0"/>
            </a:br>
            <a:r>
              <a:rPr lang="es-AR" dirty="0" smtClean="0"/>
              <a:t>5- Según la presión de trabajo:</a:t>
            </a:r>
            <a:br>
              <a:rPr lang="es-AR" dirty="0" smtClean="0"/>
            </a:br>
            <a:r>
              <a:rPr lang="es-AR" dirty="0" smtClean="0"/>
              <a:t> -Calderas de baja presión hasta 20 kg/cm2.</a:t>
            </a:r>
            <a:br>
              <a:rPr lang="es-AR" dirty="0" smtClean="0"/>
            </a:br>
            <a:r>
              <a:rPr lang="es-AR" dirty="0" smtClean="0"/>
              <a:t>- Calderas de alta presión. </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3" y="702253"/>
            <a:ext cx="9099113" cy="6120680"/>
          </a:xfrm>
          <a:prstGeom prst="rect">
            <a:avLst/>
          </a:prstGeom>
        </p:spPr>
      </p:pic>
    </p:spTree>
    <p:extLst>
      <p:ext uri="{BB962C8B-B14F-4D97-AF65-F5344CB8AC3E}">
        <p14:creationId xmlns:p14="http://schemas.microsoft.com/office/powerpoint/2010/main" val="3944921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5918050"/>
          </a:xfrm>
        </p:spPr>
        <p:txBody>
          <a:bodyPr anchor="t">
            <a:normAutofit/>
          </a:bodyPr>
          <a:lstStyle/>
          <a:p>
            <a:r>
              <a:rPr lang="es-AR" b="1" dirty="0" smtClean="0"/>
              <a:t>Calderas antiguas</a:t>
            </a:r>
            <a:r>
              <a:rPr lang="es-AR" dirty="0" smtClean="0"/>
              <a:t/>
            </a:r>
            <a:br>
              <a:rPr lang="es-AR" dirty="0" smtClean="0"/>
            </a:br>
            <a:r>
              <a:rPr lang="es-AR" sz="4000" dirty="0" smtClean="0"/>
              <a:t>Material de construcción: Fundición (escasa resistencia a las tensiones tracción) .</a:t>
            </a:r>
            <a:br>
              <a:rPr lang="es-AR" sz="4000" dirty="0" smtClean="0"/>
            </a:br>
            <a:r>
              <a:rPr lang="es-AR" sz="4000" dirty="0" smtClean="0"/>
              <a:t>Presión de trabajo: Baja.</a:t>
            </a:r>
            <a:br>
              <a:rPr lang="es-AR" sz="4000" dirty="0" smtClean="0"/>
            </a:br>
            <a:r>
              <a:rPr lang="es-AR" sz="4000" dirty="0" smtClean="0"/>
              <a:t>Hogares exteriores.</a:t>
            </a:r>
            <a:br>
              <a:rPr lang="es-AR" sz="4000" dirty="0" smtClean="0"/>
            </a:br>
            <a:r>
              <a:rPr lang="es-AR" sz="4000" dirty="0" smtClean="0"/>
              <a:t>Forma constructiva: Recipiente cilíndrico más o menos grande, donde se aloja el agua. </a:t>
            </a:r>
            <a:endParaRPr lang="es-E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476672"/>
            <a:ext cx="8229600" cy="5818658"/>
          </a:xfrm>
        </p:spPr>
        <p:txBody>
          <a:bodyPr anchor="t">
            <a:normAutofit fontScale="90000"/>
          </a:bodyPr>
          <a:lstStyle/>
          <a:p>
            <a:r>
              <a:rPr lang="es-AR" b="1" u="sng" dirty="0"/>
              <a:t>TERMINOLOGÍA</a:t>
            </a:r>
            <a:r>
              <a:rPr lang="es-AR" dirty="0"/>
              <a:t>:</a:t>
            </a:r>
            <a:br>
              <a:rPr lang="es-AR" dirty="0"/>
            </a:br>
            <a:r>
              <a:rPr lang="es-AR" b="1" dirty="0">
                <a:solidFill>
                  <a:schemeClr val="tx1">
                    <a:lumMod val="95000"/>
                    <a:lumOff val="5000"/>
                  </a:schemeClr>
                </a:solidFill>
              </a:rPr>
              <a:t>1- Generador de vapor:</a:t>
            </a:r>
            <a:r>
              <a:rPr lang="es-AR" dirty="0" smtClean="0"/>
              <a:t/>
            </a:r>
            <a:br>
              <a:rPr lang="es-AR" dirty="0" smtClean="0"/>
            </a:br>
            <a:r>
              <a:rPr lang="es-AR" b="1" dirty="0" smtClean="0"/>
              <a:t>Instalación térmica </a:t>
            </a:r>
            <a:r>
              <a:rPr lang="es-AR" b="1" dirty="0" smtClean="0">
                <a:solidFill>
                  <a:srgbClr val="FF0000"/>
                </a:solidFill>
              </a:rPr>
              <a:t>destinada a la producción de vapor </a:t>
            </a:r>
            <a:r>
              <a:rPr lang="es-AR" dirty="0" smtClean="0"/>
              <a:t>de agua </a:t>
            </a:r>
            <a:r>
              <a:rPr lang="es-AR" b="1" dirty="0" smtClean="0">
                <a:solidFill>
                  <a:srgbClr val="FF0000"/>
                </a:solidFill>
              </a:rPr>
              <a:t>a mayor presión que la atmosférica</a:t>
            </a:r>
            <a:r>
              <a:rPr lang="es-AR" dirty="0" smtClean="0"/>
              <a:t>, </a:t>
            </a:r>
            <a:r>
              <a:rPr lang="es-AR" b="1" dirty="0" smtClean="0">
                <a:solidFill>
                  <a:schemeClr val="tx1"/>
                </a:solidFill>
              </a:rPr>
              <a:t>absorbiendo</a:t>
            </a:r>
            <a:r>
              <a:rPr lang="es-AR" dirty="0" smtClean="0"/>
              <a:t> para esto el </a:t>
            </a:r>
            <a:r>
              <a:rPr lang="es-AR" b="1" dirty="0" smtClean="0">
                <a:solidFill>
                  <a:schemeClr val="tx1"/>
                </a:solidFill>
              </a:rPr>
              <a:t>calor producido por la combustión de un determinado combustible</a:t>
            </a:r>
            <a:r>
              <a:rPr lang="es-AR" dirty="0" smtClean="0"/>
              <a:t>.</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484784"/>
            <a:ext cx="8229600" cy="3816424"/>
          </a:xfrm>
        </p:spPr>
        <p:txBody>
          <a:bodyPr anchor="t">
            <a:normAutofit fontScale="90000"/>
          </a:bodyPr>
          <a:lstStyle/>
          <a:p>
            <a:r>
              <a:rPr lang="es-AR" dirty="0" smtClean="0"/>
              <a:t>El recipiente recibe el calor de la combustión que esta desarrollado en un hogar ubicado en la parte inferior del receptor, las paredes recubiertas con refractarios </a:t>
            </a: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69" y="0"/>
            <a:ext cx="7500662"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25065"/>
            <a:ext cx="8305800" cy="6144295"/>
          </a:xfrm>
        </p:spPr>
        <p:txBody>
          <a:bodyPr anchor="t">
            <a:normAutofit fontScale="90000"/>
          </a:bodyPr>
          <a:lstStyle/>
          <a:p>
            <a:r>
              <a:rPr lang="es-AR" b="1" dirty="0" smtClean="0"/>
              <a:t>Inconvenientes</a:t>
            </a:r>
            <a:r>
              <a:rPr lang="es-AR" b="1" dirty="0"/>
              <a:t>:</a:t>
            </a:r>
            <a:r>
              <a:rPr lang="es-AR" dirty="0"/>
              <a:t/>
            </a:r>
            <a:br>
              <a:rPr lang="es-AR" dirty="0"/>
            </a:br>
            <a:r>
              <a:rPr lang="es-AR" sz="4700" dirty="0" smtClean="0"/>
              <a:t>1- Lentas para la puesta en régimen (hasta 48 hs) (Baja conductividad térmica del agua y grandes volúmenes).</a:t>
            </a:r>
            <a:br>
              <a:rPr lang="es-AR" sz="4700" dirty="0" smtClean="0"/>
            </a:br>
            <a:r>
              <a:rPr lang="es-AR" sz="4700" dirty="0" smtClean="0"/>
              <a:t>2- Bajo rendimiento.</a:t>
            </a:r>
            <a:br>
              <a:rPr lang="es-AR" sz="4700" dirty="0" smtClean="0"/>
            </a:br>
            <a:r>
              <a:rPr lang="es-AR" sz="4700" dirty="0" smtClean="0"/>
              <a:t>3- Desigualdad de temperatura (deformaciones y dilataciones).</a:t>
            </a:r>
            <a:br>
              <a:rPr lang="es-AR" sz="4700" dirty="0" smtClean="0"/>
            </a:br>
            <a:r>
              <a:rPr lang="es-AR" sz="4700" dirty="0" smtClean="0"/>
              <a:t>Reducida superficie de calefacción.</a:t>
            </a:r>
            <a:endParaRPr lang="es-ES" sz="47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29600" cy="5184576"/>
          </a:xfrm>
        </p:spPr>
        <p:txBody>
          <a:bodyPr anchor="t">
            <a:normAutofit/>
          </a:bodyPr>
          <a:lstStyle/>
          <a:p>
            <a:r>
              <a:rPr lang="es-AR" sz="4500" dirty="0" smtClean="0"/>
              <a:t>5- Exagerados espesores de chapas para P&gt; 10 kg/cm2</a:t>
            </a:r>
            <a:br>
              <a:rPr lang="es-AR" sz="4500" dirty="0" smtClean="0"/>
            </a:br>
            <a:r>
              <a:rPr lang="es-AR" sz="4500" dirty="0" smtClean="0"/>
              <a:t>6- Muy peligrosas cuando por alguna rotura se provoque una caída de presión, pues hay una gran expansión del agua que se vaporiza en forma instantánea.</a:t>
            </a:r>
            <a:endParaRPr lang="es-ES" sz="45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96752"/>
            <a:ext cx="8305800" cy="4032448"/>
          </a:xfrm>
        </p:spPr>
        <p:txBody>
          <a:bodyPr anchor="t"/>
          <a:lstStyle/>
          <a:p>
            <a:r>
              <a:rPr lang="es-AR" dirty="0" smtClean="0"/>
              <a:t>7- Mala circulación convectiva del agua</a:t>
            </a:r>
            <a:br>
              <a:rPr lang="es-AR" dirty="0" smtClean="0"/>
            </a:br>
            <a:r>
              <a:rPr lang="es-AR" dirty="0" smtClean="0"/>
              <a:t>8- Los gases escapan al exterior con alta temperatura.</a:t>
            </a:r>
            <a:br>
              <a:rPr lang="es-AR" dirty="0" smtClean="0"/>
            </a:br>
            <a:r>
              <a:rPr lang="es-AR" dirty="0" smtClean="0"/>
              <a:t>9- Bajo rendimiento.</a:t>
            </a: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5602634"/>
          </a:xfrm>
        </p:spPr>
        <p:txBody>
          <a:bodyPr anchor="t">
            <a:normAutofit fontScale="90000"/>
          </a:bodyPr>
          <a:lstStyle/>
          <a:p>
            <a:r>
              <a:rPr lang="es-AR" dirty="0" smtClean="0"/>
              <a:t>Ventaja:</a:t>
            </a:r>
            <a:br>
              <a:rPr lang="es-AR" dirty="0" smtClean="0"/>
            </a:br>
            <a:r>
              <a:rPr lang="es-AR" dirty="0" smtClean="0"/>
              <a:t>La ventaja es su elevado contenido de agua en relación a los caudales de vapor generados, que constituyen una apreciable reserva de líquido a la temperatura de ebullición.</a:t>
            </a:r>
            <a:br>
              <a:rPr lang="es-AR" dirty="0" smtClean="0"/>
            </a:br>
            <a:r>
              <a:rPr lang="es-AR" dirty="0" smtClean="0"/>
              <a:t>Volante térmico.</a:t>
            </a: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6218"/>
            <a:ext cx="9144000" cy="5381782"/>
          </a:xfrm>
          <a:prstGeom prst="rect">
            <a:avLst/>
          </a:prstGeom>
        </p:spPr>
      </p:pic>
      <p:sp>
        <p:nvSpPr>
          <p:cNvPr id="5" name="1 Título"/>
          <p:cNvSpPr>
            <a:spLocks noGrp="1"/>
          </p:cNvSpPr>
          <p:nvPr>
            <p:ph type="title"/>
          </p:nvPr>
        </p:nvSpPr>
        <p:spPr>
          <a:xfrm>
            <a:off x="457200" y="836712"/>
            <a:ext cx="8229600" cy="1088686"/>
          </a:xfrm>
        </p:spPr>
        <p:txBody>
          <a:bodyPr anchor="t">
            <a:noAutofit/>
          </a:bodyPr>
          <a:lstStyle/>
          <a:p>
            <a:r>
              <a:rPr lang="es-AR" sz="3500" b="1" dirty="0"/>
              <a:t>CALDERAS DE GRAN VOLUMEN DE AGUA DE HOGAR INTERIOR </a:t>
            </a:r>
            <a:endParaRPr lang="es-ES" sz="35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3" y="1124744"/>
            <a:ext cx="8305800" cy="1656183"/>
          </a:xfrm>
        </p:spPr>
        <p:txBody>
          <a:bodyPr anchor="t">
            <a:normAutofit/>
          </a:bodyPr>
          <a:lstStyle/>
          <a:p>
            <a:r>
              <a:rPr lang="es-AR" sz="2400" b="1" dirty="0" smtClean="0"/>
              <a:t>Por </a:t>
            </a:r>
            <a:r>
              <a:rPr lang="es-AR" sz="2400" b="1" dirty="0"/>
              <a:t>estar el hogar rodeado completamente de agua, se acostumbra a construirlos con chapa corrugada u ondulada, las que permite por un lado la libre dilatación la misma y, por otro, aumentar la superficie de calefacción en 14% aproximadamente. </a:t>
            </a:r>
            <a:endParaRPr lang="es-AR" sz="2400" dirty="0" smtClean="0"/>
          </a:p>
        </p:txBody>
      </p:sp>
      <p:pic>
        <p:nvPicPr>
          <p:cNvPr id="3" name="Imagen 2"/>
          <p:cNvPicPr>
            <a:picLocks noChangeAspect="1"/>
          </p:cNvPicPr>
          <p:nvPr/>
        </p:nvPicPr>
        <p:blipFill>
          <a:blip r:embed="rId2"/>
          <a:stretch>
            <a:fillRect/>
          </a:stretch>
        </p:blipFill>
        <p:spPr>
          <a:xfrm>
            <a:off x="809302" y="2996952"/>
            <a:ext cx="7622283" cy="229167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 y="1048986"/>
            <a:ext cx="9144000" cy="3391877"/>
          </a:xfrm>
          <a:prstGeom prst="rect">
            <a:avLst/>
          </a:prstGeom>
        </p:spPr>
      </p:pic>
      <p:pic>
        <p:nvPicPr>
          <p:cNvPr id="5" name="Imagen 4"/>
          <p:cNvPicPr>
            <a:picLocks noChangeAspect="1"/>
          </p:cNvPicPr>
          <p:nvPr/>
        </p:nvPicPr>
        <p:blipFill>
          <a:blip r:embed="rId3"/>
          <a:stretch>
            <a:fillRect/>
          </a:stretch>
        </p:blipFill>
        <p:spPr>
          <a:xfrm>
            <a:off x="895453" y="4440863"/>
            <a:ext cx="7357774" cy="2431017"/>
          </a:xfrm>
          <a:prstGeom prst="rect">
            <a:avLst/>
          </a:prstGeom>
        </p:spPr>
      </p:pic>
      <p:sp>
        <p:nvSpPr>
          <p:cNvPr id="6" name="Título 1"/>
          <p:cNvSpPr>
            <a:spLocks noGrp="1"/>
          </p:cNvSpPr>
          <p:nvPr>
            <p:ph type="title"/>
          </p:nvPr>
        </p:nvSpPr>
        <p:spPr>
          <a:xfrm>
            <a:off x="341784" y="260648"/>
            <a:ext cx="4258816" cy="924712"/>
          </a:xfrm>
        </p:spPr>
        <p:txBody>
          <a:bodyPr>
            <a:normAutofit/>
          </a:bodyPr>
          <a:lstStyle/>
          <a:p>
            <a:r>
              <a:rPr lang="es-AR" sz="4500" dirty="0" smtClean="0"/>
              <a:t>Flujos </a:t>
            </a:r>
            <a:r>
              <a:rPr lang="es-AR" sz="4500" dirty="0" err="1" smtClean="0"/>
              <a:t>convectivos</a:t>
            </a:r>
            <a:endParaRPr lang="es-AR" sz="45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92696"/>
            <a:ext cx="8229600" cy="5818658"/>
          </a:xfrm>
        </p:spPr>
        <p:txBody>
          <a:bodyPr anchor="t"/>
          <a:lstStyle/>
          <a:p>
            <a:r>
              <a:rPr lang="es-AR" b="1" dirty="0" smtClean="0">
                <a:effectLst>
                  <a:outerShdw blurRad="38100" dist="38100" dir="2700000" algn="tl">
                    <a:srgbClr val="000000">
                      <a:alpha val="43137"/>
                    </a:srgbClr>
                  </a:outerShdw>
                </a:effectLst>
              </a:rPr>
              <a:t>CALDERAS HUMOTUBULARES</a:t>
            </a:r>
            <a:r>
              <a:rPr lang="es-AR" dirty="0" smtClean="0"/>
              <a:t/>
            </a:r>
            <a:br>
              <a:rPr lang="es-AR" dirty="0" smtClean="0"/>
            </a:br>
            <a:r>
              <a:rPr lang="es-AR" dirty="0" smtClean="0"/>
              <a:t>1- De hogar exterior.</a:t>
            </a:r>
            <a:br>
              <a:rPr lang="es-AR" dirty="0" smtClean="0"/>
            </a:br>
            <a:r>
              <a:rPr lang="es-AR" dirty="0" smtClean="0"/>
              <a:t>2- De hogar interior</a:t>
            </a:r>
            <a:br>
              <a:rPr lang="es-AR" dirty="0" smtClean="0"/>
            </a:br>
            <a:r>
              <a:rPr lang="es-AR" dirty="0" smtClean="0"/>
              <a:t>-Tipo común.</a:t>
            </a:r>
            <a:br>
              <a:rPr lang="es-AR" dirty="0" smtClean="0"/>
            </a:br>
            <a:r>
              <a:rPr lang="es-AR" dirty="0" smtClean="0"/>
              <a:t>-Tipo Escocesa.</a:t>
            </a:r>
            <a:br>
              <a:rPr lang="es-AR" dirty="0" smtClean="0"/>
            </a:br>
            <a:r>
              <a:rPr lang="es-AR" dirty="0" smtClean="0"/>
              <a:t>	-De fondo seco.</a:t>
            </a:r>
            <a:br>
              <a:rPr lang="es-AR" dirty="0" smtClean="0"/>
            </a:br>
            <a:r>
              <a:rPr lang="es-AR" dirty="0" smtClean="0"/>
              <a:t>	-De fondo húmedo.</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4392488"/>
          </a:xfrm>
        </p:spPr>
        <p:txBody>
          <a:bodyPr anchor="t">
            <a:normAutofit fontScale="90000"/>
          </a:bodyPr>
          <a:lstStyle/>
          <a:p>
            <a:r>
              <a:rPr lang="es-AR" dirty="0" smtClean="0"/>
              <a:t>Esta compuesta por:</a:t>
            </a:r>
            <a:br>
              <a:rPr lang="es-AR" dirty="0" smtClean="0"/>
            </a:br>
            <a:r>
              <a:rPr lang="es-AR" b="1" dirty="0" smtClean="0">
                <a:solidFill>
                  <a:schemeClr val="tx1"/>
                </a:solidFill>
              </a:rPr>
              <a:t>CALDERA, SOBRECALENTADORES, RECALENTADORES, ECONOMIZADOR, CALENTADOR DE AIRE, CALENTADORES DE CONDENSADO</a:t>
            </a:r>
            <a:r>
              <a:rPr lang="es-AR" dirty="0" smtClean="0"/>
              <a:t>.</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3084952"/>
          </a:xfrm>
        </p:spPr>
        <p:txBody>
          <a:bodyPr anchor="t">
            <a:normAutofit/>
          </a:bodyPr>
          <a:lstStyle/>
          <a:p>
            <a:r>
              <a:rPr lang="es-AR" b="1" dirty="0" smtClean="0"/>
              <a:t>Caldera escocesa</a:t>
            </a:r>
            <a:r>
              <a:rPr lang="es-AR" dirty="0"/>
              <a:t/>
            </a:r>
            <a:br>
              <a:rPr lang="es-AR" dirty="0"/>
            </a:br>
            <a:r>
              <a:rPr lang="es-AR" sz="2700" dirty="0"/>
              <a:t>Es probablemente la más popular y la que más se fabrica como </a:t>
            </a:r>
            <a:r>
              <a:rPr lang="es-AR" sz="2700" dirty="0" smtClean="0"/>
              <a:t>unidad generadora </a:t>
            </a:r>
            <a:r>
              <a:rPr lang="es-AR" sz="2700" dirty="0"/>
              <a:t>de fuerza. Algunas de sus características son: del </a:t>
            </a:r>
            <a:r>
              <a:rPr lang="es-AR" sz="2700" dirty="0" smtClean="0"/>
              <a:t>tipo horizontal</a:t>
            </a:r>
            <a:r>
              <a:rPr lang="es-AR" sz="2700" dirty="0"/>
              <a:t>, con tubos múltiples de humo, de hogar interior, de uno o </a:t>
            </a:r>
            <a:r>
              <a:rPr lang="es-AR" sz="2700" dirty="0" smtClean="0"/>
              <a:t>más pasos </a:t>
            </a:r>
            <a:r>
              <a:rPr lang="es-AR" sz="2700" dirty="0"/>
              <a:t>y que puede quemar combustible sólido, líquido o gaseoso</a:t>
            </a:r>
            <a:r>
              <a:rPr lang="es-AR" sz="2700" dirty="0" smtClean="0"/>
              <a:t>.</a:t>
            </a:r>
            <a:endParaRPr lang="es-AR" sz="2700" dirty="0"/>
          </a:p>
        </p:txBody>
      </p:sp>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4637520" y="3829714"/>
            <a:ext cx="4194198" cy="2335590"/>
          </a:xfrm>
          <a:prstGeom prst="rect">
            <a:avLst/>
          </a:prstGeom>
        </p:spPr>
      </p:pic>
      <p:sp>
        <p:nvSpPr>
          <p:cNvPr id="4" name="CuadroTexto 3"/>
          <p:cNvSpPr txBox="1"/>
          <p:nvPr/>
        </p:nvSpPr>
        <p:spPr>
          <a:xfrm>
            <a:off x="457200" y="4005064"/>
            <a:ext cx="4042792" cy="1754326"/>
          </a:xfrm>
          <a:prstGeom prst="rect">
            <a:avLst/>
          </a:prstGeom>
          <a:noFill/>
        </p:spPr>
        <p:txBody>
          <a:bodyPr wrap="square" rtlCol="0">
            <a:spAutoFit/>
          </a:bodyPr>
          <a:lstStyle/>
          <a:p>
            <a:r>
              <a:rPr lang="es-AR" sz="2700" dirty="0" smtClean="0">
                <a:solidFill>
                  <a:schemeClr val="tx2"/>
                </a:solidFill>
                <a:latin typeface="+mj-lt"/>
                <a:ea typeface="+mj-ea"/>
                <a:cs typeface="+mj-cs"/>
              </a:rPr>
              <a:t>Son </a:t>
            </a:r>
            <a:r>
              <a:rPr lang="es-AR" sz="2700" dirty="0">
                <a:solidFill>
                  <a:schemeClr val="tx2"/>
                </a:solidFill>
                <a:latin typeface="+mj-lt"/>
                <a:ea typeface="+mj-ea"/>
                <a:cs typeface="+mj-cs"/>
              </a:rPr>
              <a:t>económicas, ocupan un mínimo material refractario y su instalación es sencilla</a:t>
            </a:r>
            <a:r>
              <a:rPr lang="es-AR" dirty="0"/>
              <a:t>.</a:t>
            </a:r>
          </a:p>
        </p:txBody>
      </p:sp>
    </p:spTree>
    <p:extLst>
      <p:ext uri="{BB962C8B-B14F-4D97-AF65-F5344CB8AC3E}">
        <p14:creationId xmlns:p14="http://schemas.microsoft.com/office/powerpoint/2010/main" val="305135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 y="1141228"/>
            <a:ext cx="9135944" cy="5744156"/>
          </a:xfrm>
          <a:prstGeom prst="rect">
            <a:avLst/>
          </a:prstGeom>
        </p:spPr>
      </p:pic>
    </p:spTree>
    <p:extLst>
      <p:ext uri="{BB962C8B-B14F-4D97-AF65-F5344CB8AC3E}">
        <p14:creationId xmlns:p14="http://schemas.microsoft.com/office/powerpoint/2010/main" val="2657425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1520" y="2780928"/>
            <a:ext cx="8568952" cy="3004286"/>
          </a:xfrm>
          <a:prstGeom prst="rect">
            <a:avLst/>
          </a:prstGeom>
        </p:spPr>
      </p:pic>
      <p:sp>
        <p:nvSpPr>
          <p:cNvPr id="5" name="Título 1"/>
          <p:cNvSpPr>
            <a:spLocks noGrp="1"/>
          </p:cNvSpPr>
          <p:nvPr>
            <p:ph type="title"/>
          </p:nvPr>
        </p:nvSpPr>
        <p:spPr>
          <a:xfrm>
            <a:off x="539552" y="836712"/>
            <a:ext cx="8136904" cy="924712"/>
          </a:xfrm>
        </p:spPr>
        <p:txBody>
          <a:bodyPr>
            <a:normAutofit/>
          </a:bodyPr>
          <a:lstStyle/>
          <a:p>
            <a:r>
              <a:rPr lang="es-AR" sz="4000" dirty="0" smtClean="0"/>
              <a:t>Flujo de los gases de la combustión </a:t>
            </a:r>
            <a:endParaRPr lang="es-AR" sz="4000" dirty="0"/>
          </a:p>
        </p:txBody>
      </p:sp>
    </p:spTree>
    <p:extLst>
      <p:ext uri="{BB962C8B-B14F-4D97-AF65-F5344CB8AC3E}">
        <p14:creationId xmlns:p14="http://schemas.microsoft.com/office/powerpoint/2010/main" val="640450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0113" y="764704"/>
            <a:ext cx="9001000" cy="3070238"/>
          </a:xfrm>
          <a:prstGeom prst="rect">
            <a:avLst/>
          </a:prstGeom>
        </p:spPr>
      </p:pic>
      <p:pic>
        <p:nvPicPr>
          <p:cNvPr id="4" name="Imagen 3"/>
          <p:cNvPicPr>
            <a:picLocks noChangeAspect="1"/>
          </p:cNvPicPr>
          <p:nvPr/>
        </p:nvPicPr>
        <p:blipFill>
          <a:blip r:embed="rId3"/>
          <a:stretch>
            <a:fillRect/>
          </a:stretch>
        </p:blipFill>
        <p:spPr>
          <a:xfrm>
            <a:off x="251520" y="3834942"/>
            <a:ext cx="8838068" cy="2762410"/>
          </a:xfrm>
          <a:prstGeom prst="rect">
            <a:avLst/>
          </a:prstGeom>
        </p:spPr>
      </p:pic>
    </p:spTree>
    <p:extLst>
      <p:ext uri="{BB962C8B-B14F-4D97-AF65-F5344CB8AC3E}">
        <p14:creationId xmlns:p14="http://schemas.microsoft.com/office/powerpoint/2010/main" val="555212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836712"/>
            <a:ext cx="4258816" cy="924712"/>
          </a:xfrm>
        </p:spPr>
        <p:txBody>
          <a:bodyPr>
            <a:normAutofit/>
          </a:bodyPr>
          <a:lstStyle/>
          <a:p>
            <a:r>
              <a:rPr lang="es-AR" sz="4500" dirty="0" smtClean="0"/>
              <a:t>Flujos </a:t>
            </a:r>
            <a:r>
              <a:rPr lang="es-AR" sz="4500" dirty="0" err="1" smtClean="0"/>
              <a:t>convectivos</a:t>
            </a:r>
            <a:endParaRPr lang="es-AR" sz="4500" dirty="0"/>
          </a:p>
        </p:txBody>
      </p:sp>
      <p:pic>
        <p:nvPicPr>
          <p:cNvPr id="3"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46567" y="2132856"/>
            <a:ext cx="7127066" cy="4032448"/>
          </a:xfrm>
          <a:prstGeom prst="rect">
            <a:avLst/>
          </a:prstGeom>
          <a:noFill/>
          <a:ln>
            <a:noFill/>
          </a:ln>
          <a:effectLst/>
          <a:extLst/>
        </p:spPr>
      </p:pic>
    </p:spTree>
    <p:extLst>
      <p:ext uri="{BB962C8B-B14F-4D97-AF65-F5344CB8AC3E}">
        <p14:creationId xmlns:p14="http://schemas.microsoft.com/office/powerpoint/2010/main" val="3048439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31640" y="1268760"/>
            <a:ext cx="6695137" cy="5433281"/>
          </a:xfrm>
          <a:prstGeom prst="rect">
            <a:avLst/>
          </a:prstGeom>
        </p:spPr>
      </p:pic>
      <p:sp>
        <p:nvSpPr>
          <p:cNvPr id="5" name="Título 1"/>
          <p:cNvSpPr>
            <a:spLocks noGrp="1"/>
          </p:cNvSpPr>
          <p:nvPr>
            <p:ph type="title"/>
          </p:nvPr>
        </p:nvSpPr>
        <p:spPr>
          <a:xfrm>
            <a:off x="539552" y="632080"/>
            <a:ext cx="5184576" cy="636680"/>
          </a:xfrm>
        </p:spPr>
        <p:txBody>
          <a:bodyPr anchor="t">
            <a:normAutofit/>
          </a:bodyPr>
          <a:lstStyle/>
          <a:p>
            <a:r>
              <a:rPr lang="es-AR" sz="3200" dirty="0" smtClean="0"/>
              <a:t>Variantes del diseño </a:t>
            </a:r>
            <a:endParaRPr lang="es-AR"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87624" y="764704"/>
            <a:ext cx="7344816" cy="6092984"/>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395536" y="525065"/>
            <a:ext cx="8305800" cy="6072287"/>
          </a:xfrm>
        </p:spPr>
        <p:txBody>
          <a:bodyPr anchor="t">
            <a:normAutofit fontScale="90000"/>
          </a:bodyPr>
          <a:lstStyle/>
          <a:p>
            <a:r>
              <a:rPr lang="es-AR" b="1" dirty="0" smtClean="0"/>
              <a:t>Ventajas:</a:t>
            </a:r>
            <a:r>
              <a:rPr lang="es-AR" dirty="0"/>
              <a:t/>
            </a:r>
            <a:br>
              <a:rPr lang="es-AR" dirty="0"/>
            </a:br>
            <a:r>
              <a:rPr lang="es-AR" dirty="0" smtClean="0"/>
              <a:t>1- Mayor superficie de calefacción por la presencia de los tubos</a:t>
            </a:r>
            <a:br>
              <a:rPr lang="es-AR" dirty="0" smtClean="0"/>
            </a:br>
            <a:r>
              <a:rPr lang="es-AR" dirty="0" smtClean="0"/>
              <a:t>2- Aumento considerable de la producción específica de vapor</a:t>
            </a:r>
            <a:br>
              <a:rPr lang="es-AR" dirty="0" smtClean="0"/>
            </a:br>
            <a:r>
              <a:rPr lang="es-AR" dirty="0" smtClean="0"/>
              <a:t>3- Mejor a aprovechamiento de los gases de la combustión. Y aún más con </a:t>
            </a:r>
            <a:r>
              <a:rPr lang="es-AR" dirty="0" err="1" smtClean="0"/>
              <a:t>sobrecalentador</a:t>
            </a:r>
            <a:r>
              <a:rPr lang="es-AR" dirty="0" smtClean="0"/>
              <a:t>.</a:t>
            </a:r>
            <a:br>
              <a:rPr lang="es-AR" dirty="0" smtClean="0"/>
            </a:br>
            <a:r>
              <a:rPr lang="es-AR" dirty="0" smtClean="0"/>
              <a:t>4- Flujos </a:t>
            </a:r>
            <a:r>
              <a:rPr lang="es-AR" dirty="0" err="1" smtClean="0"/>
              <a:t>convectivos</a:t>
            </a:r>
            <a:r>
              <a:rPr lang="es-AR" dirty="0" smtClean="0"/>
              <a:t> mejorados</a:t>
            </a:r>
            <a:endParaRPr lang="es-ES" dirty="0"/>
          </a:p>
        </p:txBody>
      </p:sp>
    </p:spTree>
    <p:extLst>
      <p:ext uri="{BB962C8B-B14F-4D97-AF65-F5344CB8AC3E}">
        <p14:creationId xmlns:p14="http://schemas.microsoft.com/office/powerpoint/2010/main" val="2829722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395536" y="764704"/>
            <a:ext cx="8305800" cy="4776143"/>
          </a:xfrm>
        </p:spPr>
        <p:txBody>
          <a:bodyPr anchor="t">
            <a:normAutofit fontScale="90000"/>
          </a:bodyPr>
          <a:lstStyle/>
          <a:p>
            <a:r>
              <a:rPr lang="es-AR" b="1" dirty="0" smtClean="0"/>
              <a:t>Inconvenientes:</a:t>
            </a:r>
            <a:r>
              <a:rPr lang="es-AR" dirty="0"/>
              <a:t/>
            </a:r>
            <a:br>
              <a:rPr lang="es-AR" dirty="0"/>
            </a:br>
            <a:r>
              <a:rPr lang="es-AR" dirty="0" smtClean="0"/>
              <a:t>1- Tamaños y presiones limitadas</a:t>
            </a:r>
            <a:br>
              <a:rPr lang="es-AR" dirty="0" smtClean="0"/>
            </a:br>
            <a:r>
              <a:rPr lang="es-AR" dirty="0" smtClean="0"/>
              <a:t>2- No admiten sobrecargas prolongadas</a:t>
            </a:r>
            <a:br>
              <a:rPr lang="es-AR" dirty="0" smtClean="0"/>
            </a:br>
            <a:r>
              <a:rPr lang="es-AR" dirty="0" smtClean="0"/>
              <a:t>3- Peligro de explosión si los tubos emergieran de la masa de agua</a:t>
            </a:r>
            <a:endParaRPr lang="es-ES" dirty="0"/>
          </a:p>
        </p:txBody>
      </p:sp>
    </p:spTree>
    <p:extLst>
      <p:ext uri="{BB962C8B-B14F-4D97-AF65-F5344CB8AC3E}">
        <p14:creationId xmlns:p14="http://schemas.microsoft.com/office/powerpoint/2010/main" val="3114482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5893264"/>
          </a:xfrm>
        </p:spPr>
        <p:txBody>
          <a:bodyPr anchor="t">
            <a:normAutofit fontScale="90000"/>
          </a:bodyPr>
          <a:lstStyle/>
          <a:p>
            <a:r>
              <a:rPr lang="es-AR" sz="4400" b="1" u="sng" dirty="0" smtClean="0"/>
              <a:t>Accesorios de generadores de vapor :</a:t>
            </a:r>
            <a:r>
              <a:rPr lang="es-AR" b="1" u="sng" dirty="0" smtClean="0"/>
              <a:t/>
            </a:r>
            <a:br>
              <a:rPr lang="es-AR" b="1" u="sng" dirty="0" smtClean="0"/>
            </a:br>
            <a:r>
              <a:rPr lang="es-AR" b="1" i="1" dirty="0" smtClean="0"/>
              <a:t> </a:t>
            </a:r>
            <a:r>
              <a:rPr lang="es-AR" sz="2700" b="1" i="1" dirty="0" smtClean="0"/>
              <a:t>Válvula de seguridad</a:t>
            </a:r>
            <a:r>
              <a:rPr lang="es-AR" sz="2700" dirty="0" smtClean="0"/>
              <a:t> </a:t>
            </a:r>
            <a:br>
              <a:rPr lang="es-AR" sz="2700" dirty="0" smtClean="0"/>
            </a:br>
            <a:r>
              <a:rPr lang="es-AR" sz="2700" dirty="0" smtClean="0"/>
              <a:t>   </a:t>
            </a:r>
            <a:r>
              <a:rPr lang="es-AR" sz="2700" b="1" dirty="0" smtClean="0"/>
              <a:t>L</a:t>
            </a:r>
            <a:r>
              <a:rPr lang="es-AR" sz="2700" dirty="0" smtClean="0"/>
              <a:t>a válvula de seguridad es un elementos obligatorio, impuesto por ley, que limita la presión máxima del vapor en la caldera. </a:t>
            </a:r>
            <a:br>
              <a:rPr lang="es-AR" sz="2700" dirty="0" smtClean="0"/>
            </a:br>
            <a:r>
              <a:rPr lang="es-AR" sz="2700" dirty="0" smtClean="0"/>
              <a:t>   </a:t>
            </a:r>
            <a:r>
              <a:rPr lang="es-AR" sz="2700" b="1" dirty="0" smtClean="0"/>
              <a:t>S</a:t>
            </a:r>
            <a:r>
              <a:rPr lang="es-AR" sz="2700" dirty="0" smtClean="0"/>
              <a:t>i bien puede haber varias colocadas en la misma instalación, por lo menos una de ellas debe ser tipo "a contrapeso". El contrapeso se coloca a la distancia adecuada para que su "momento estático" equivalga al momento de la fuerza efectuada por el vapor contra la válvula. Si la fuerza ejercida por la presión del vapor crea un momento mayor que el contrapeso, entonces la válvula se abre, aliviando las fuerzas creadas por el vapor, internas en la instalación. </a:t>
            </a:r>
            <a:br>
              <a:rPr lang="es-AR" sz="2700" dirty="0" smtClean="0"/>
            </a:br>
            <a:r>
              <a:rPr lang="es-AR" sz="2700" dirty="0" smtClean="0"/>
              <a:t>   </a:t>
            </a:r>
            <a:r>
              <a:rPr lang="es-AR" sz="2700" b="1" dirty="0" smtClean="0"/>
              <a:t>A</a:t>
            </a:r>
            <a:r>
              <a:rPr lang="es-AR" sz="2700" dirty="0" smtClean="0"/>
              <a:t> la izquierda vemos una válvula de seguridad sumamente empleada, del tipo a resortes. </a:t>
            </a:r>
            <a:r>
              <a:rPr lang="es-AR" sz="2200" dirty="0" smtClean="0"/>
              <a:t/>
            </a:r>
            <a:br>
              <a:rPr lang="es-AR" sz="2200" dirty="0" smtClean="0"/>
            </a:br>
            <a:endParaRPr lang="es-AR"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 y="0"/>
            <a:ext cx="9036496" cy="6862907"/>
          </a:xfrm>
          <a:prstGeom prst="rect">
            <a:avLst/>
          </a:prstGeom>
        </p:spPr>
      </p:pic>
    </p:spTree>
    <p:extLst>
      <p:ext uri="{BB962C8B-B14F-4D97-AF65-F5344CB8AC3E}">
        <p14:creationId xmlns:p14="http://schemas.microsoft.com/office/powerpoint/2010/main" val="3516054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 3.7.2 - Boiler safety val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03573"/>
            <a:ext cx="2266181" cy="48998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diario-o.com/dof/1997/12/08/secofi2a_08dic97_archivos/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836712"/>
            <a:ext cx="5256197" cy="54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5605232"/>
          </a:xfrm>
        </p:spPr>
        <p:txBody>
          <a:bodyPr anchor="t">
            <a:normAutofit/>
          </a:bodyPr>
          <a:lstStyle/>
          <a:p>
            <a:r>
              <a:rPr lang="es-AR" sz="2700" b="1" i="1" dirty="0" smtClean="0"/>
              <a:t>Medición de vacío y de altas presiones </a:t>
            </a:r>
            <a:r>
              <a:rPr lang="es-AR" dirty="0" smtClean="0"/>
              <a:t/>
            </a:r>
            <a:br>
              <a:rPr lang="es-AR" dirty="0" smtClean="0"/>
            </a:br>
            <a:r>
              <a:rPr lang="es-AR" dirty="0" smtClean="0"/>
              <a:t>  </a:t>
            </a:r>
            <a:r>
              <a:rPr lang="es-AR" sz="2700" b="1" i="1" dirty="0" smtClean="0"/>
              <a:t> Dada la diversidad de las presiones empleadas en las instalaciones de las calderas y de los circuitos de vapor, se emplean variados aparatos de medición. </a:t>
            </a:r>
            <a:br>
              <a:rPr lang="es-AR" sz="2700" b="1" i="1" dirty="0" smtClean="0"/>
            </a:br>
            <a:r>
              <a:rPr lang="es-AR" sz="2700" b="1" i="1" dirty="0" smtClean="0"/>
              <a:t/>
            </a:r>
            <a:br>
              <a:rPr lang="es-AR" sz="2700" b="1" i="1" dirty="0" smtClean="0"/>
            </a:br>
            <a:r>
              <a:rPr lang="es-AR" sz="2700" b="1" i="1" dirty="0" smtClean="0"/>
              <a:t/>
            </a:r>
            <a:br>
              <a:rPr lang="es-AR" sz="2700" b="1" i="1" dirty="0" smtClean="0"/>
            </a:br>
            <a:r>
              <a:rPr lang="es-AR" sz="2700" b="1" i="1" dirty="0" smtClean="0"/>
              <a:t/>
            </a:r>
            <a:br>
              <a:rPr lang="es-AR" sz="2700" b="1" i="1" dirty="0" smtClean="0"/>
            </a:br>
            <a:r>
              <a:rPr lang="es-AR" sz="2700" b="1" i="1" dirty="0" smtClean="0"/>
              <a:t/>
            </a:r>
            <a:br>
              <a:rPr lang="es-AR" sz="2700" b="1" i="1" dirty="0" smtClean="0"/>
            </a:br>
            <a:r>
              <a:rPr lang="es-AR" dirty="0" smtClean="0"/>
              <a:t/>
            </a:r>
            <a:br>
              <a:rPr lang="es-AR" dirty="0" smtClean="0"/>
            </a:br>
            <a:endParaRPr lang="es-AR" dirty="0"/>
          </a:p>
        </p:txBody>
      </p:sp>
      <p:pic>
        <p:nvPicPr>
          <p:cNvPr id="3" name="2 Imagen" descr="http://www.aeok.org.ar/museo/fotos/cald4.jpg"/>
          <p:cNvPicPr/>
          <p:nvPr/>
        </p:nvPicPr>
        <p:blipFill>
          <a:blip r:embed="rId2" cstate="print"/>
          <a:srcRect/>
          <a:stretch>
            <a:fillRect/>
          </a:stretch>
        </p:blipFill>
        <p:spPr bwMode="auto">
          <a:xfrm>
            <a:off x="827584" y="3356992"/>
            <a:ext cx="1512168" cy="2967806"/>
          </a:xfrm>
          <a:prstGeom prst="rect">
            <a:avLst/>
          </a:prstGeom>
          <a:noFill/>
          <a:ln w="9525">
            <a:noFill/>
            <a:miter lim="800000"/>
            <a:headEnd/>
            <a:tailEnd/>
          </a:ln>
        </p:spPr>
      </p:pic>
      <p:pic>
        <p:nvPicPr>
          <p:cNvPr id="4" name="3 Imagen" descr="http://www.aeok.org.ar/museo/fotos/cald5.jpg"/>
          <p:cNvPicPr/>
          <p:nvPr/>
        </p:nvPicPr>
        <p:blipFill>
          <a:blip r:embed="rId3" cstate="print"/>
          <a:srcRect/>
          <a:stretch>
            <a:fillRect/>
          </a:stretch>
        </p:blipFill>
        <p:spPr bwMode="auto">
          <a:xfrm>
            <a:off x="2483768" y="3356992"/>
            <a:ext cx="1672986" cy="2952328"/>
          </a:xfrm>
          <a:prstGeom prst="rect">
            <a:avLst/>
          </a:prstGeom>
          <a:noFill/>
          <a:ln w="9525">
            <a:noFill/>
            <a:miter lim="800000"/>
            <a:headEnd/>
            <a:tailEnd/>
          </a:ln>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655" y="2924944"/>
            <a:ext cx="3558444" cy="355844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305800" cy="5245193"/>
          </a:xfrm>
        </p:spPr>
        <p:txBody>
          <a:bodyPr anchor="t">
            <a:normAutofit/>
          </a:bodyPr>
          <a:lstStyle/>
          <a:p>
            <a:r>
              <a:rPr lang="es-AR" sz="2400" b="1" i="1" dirty="0" smtClean="0"/>
              <a:t>Quemadores</a:t>
            </a:r>
            <a:r>
              <a:rPr lang="es-AR" sz="2400" dirty="0" smtClean="0"/>
              <a:t> </a:t>
            </a:r>
            <a:r>
              <a:rPr lang="es-AR" sz="2000" dirty="0" smtClean="0"/>
              <a:t/>
            </a:r>
            <a:br>
              <a:rPr lang="es-AR" sz="2000" dirty="0" smtClean="0"/>
            </a:br>
            <a:r>
              <a:rPr lang="es-AR" sz="2000" b="1" dirty="0" smtClean="0"/>
              <a:t>   </a:t>
            </a:r>
            <a:r>
              <a:rPr lang="es-AR" sz="2000" dirty="0" smtClean="0"/>
              <a:t>El combustible en la caldera se introduce mediante dispositivos que reciben el nombre de quemadores. En ellos se mezcla el aire atmosférico, en realidad el oxigeno que forma parte del mismo, con el elemento que al quemarse producirá el calor, que calentará al agua produciendo el vapor. </a:t>
            </a:r>
            <a:br>
              <a:rPr lang="es-AR" sz="2000" dirty="0" smtClean="0"/>
            </a:br>
            <a:r>
              <a:rPr lang="es-AR" sz="2000" dirty="0" smtClean="0"/>
              <a:t>   Los hay de muy variados tipos, en función del tipo de combustible primario que quema la caldera. Los más complicados son los quemadores para carbón, ya que previamente debe ser pulverizado a efectos de acelerar el quemado. Los de gas son simples en su concepción, resultando en un buen quemado de gran limpieza. </a:t>
            </a:r>
            <a:br>
              <a:rPr lang="es-AR" sz="2000" dirty="0" smtClean="0"/>
            </a:br>
            <a:r>
              <a:rPr lang="es-AR" sz="2000" dirty="0" smtClean="0"/>
              <a:t>   El que vemos a la derecha, es un primitivo quemador de petróleo (no directamente, sino alguno de sus destilados). Mediante mariposas se logra la regulación del aire y de la cantidad de combustible, para producir la mezcla combustible óptima. Cuando el combustible es muy pesado, como por ejemplo el Fuel </a:t>
            </a:r>
            <a:r>
              <a:rPr lang="es-AR" sz="2000" dirty="0" err="1" smtClean="0"/>
              <a:t>Oil</a:t>
            </a:r>
            <a:r>
              <a:rPr lang="es-AR" sz="2000" dirty="0" smtClean="0"/>
              <a:t>, debe ser precalentado antes, para bajar su viscosidad y facilitar su atomización.</a:t>
            </a:r>
            <a:endParaRPr lang="es-AR"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7504" y="1447036"/>
            <a:ext cx="8985642" cy="5006300"/>
          </a:xfrm>
          <a:prstGeom prst="rect">
            <a:avLst/>
          </a:prstGeom>
        </p:spPr>
      </p:pic>
    </p:spTree>
    <p:extLst>
      <p:ext uri="{BB962C8B-B14F-4D97-AF65-F5344CB8AC3E}">
        <p14:creationId xmlns:p14="http://schemas.microsoft.com/office/powerpoint/2010/main" val="5856524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2962672" cy="492664"/>
          </a:xfrm>
        </p:spPr>
        <p:txBody>
          <a:bodyPr anchor="t">
            <a:normAutofit/>
          </a:bodyPr>
          <a:lstStyle/>
          <a:p>
            <a:r>
              <a:rPr lang="es-AR" sz="2400" b="1" i="1" dirty="0" smtClean="0"/>
              <a:t>Indicador de nivel</a:t>
            </a:r>
            <a:endParaRPr lang="es-AR" sz="2400" dirty="0"/>
          </a:p>
        </p:txBody>
      </p:sp>
      <p:pic>
        <p:nvPicPr>
          <p:cNvPr id="2050" name="Picture 2" descr="http://www.spiraxsarco.com/Resources/Pages/Steam-Engineering-Tutorials/Images/3/7/Fig_3_7_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5904656" cy="477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3323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507288" cy="2376264"/>
          </a:xfrm>
        </p:spPr>
        <p:txBody>
          <a:bodyPr anchor="t">
            <a:normAutofit fontScale="90000"/>
          </a:bodyPr>
          <a:lstStyle/>
          <a:p>
            <a:r>
              <a:rPr lang="es-AR" sz="2700" b="1" i="1" dirty="0" smtClean="0"/>
              <a:t>Control de nivel</a:t>
            </a:r>
            <a:r>
              <a:rPr lang="es-AR" sz="2400" b="1" i="1" dirty="0" smtClean="0"/>
              <a:t/>
            </a:r>
            <a:br>
              <a:rPr lang="es-AR" sz="2400" b="1" i="1" dirty="0" smtClean="0"/>
            </a:br>
            <a:r>
              <a:rPr lang="es-AR" sz="2200" dirty="0"/>
              <a:t>Controlar el nivel de la caldera tiene dos objetivos principales:</a:t>
            </a:r>
            <a:br>
              <a:rPr lang="es-AR" sz="2200" dirty="0"/>
            </a:br>
            <a:r>
              <a:rPr lang="es-AR" sz="2200" dirty="0"/>
              <a:t>- Seguridad al evitar que los tubos internos (por donde pasan los gases calientes) queden expuestos por un nivel bajo de agua, con la consecuente alza de temperatura y presión, pudiendo llegar a producirse una explosión.</a:t>
            </a:r>
            <a:br>
              <a:rPr lang="es-AR" sz="2200" dirty="0"/>
            </a:br>
            <a:r>
              <a:rPr lang="es-AR" sz="2200" dirty="0"/>
              <a:t>- Eficiencia al evitar que se arrastre agua junto con el vapor que se toma para el proceso, por un nivel muy alto de agua.</a:t>
            </a:r>
            <a:r>
              <a:rPr lang="es-AR" sz="2400" dirty="0"/>
              <a:t/>
            </a:r>
            <a:br>
              <a:rPr lang="es-AR" sz="2400" dirty="0"/>
            </a:br>
            <a:endParaRPr lang="es-AR" sz="2400" dirty="0"/>
          </a:p>
        </p:txBody>
      </p:sp>
      <p:pic>
        <p:nvPicPr>
          <p:cNvPr id="3074" name="Picture 2" descr="http://www.spiraxsarco.com/Resources/Pages/Steam-Engineering-Tutorials/Images/3/7/Fig_3_7_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33576"/>
            <a:ext cx="4591050"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237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318356" y="1196752"/>
            <a:ext cx="8507288" cy="2016224"/>
          </a:xfrm>
        </p:spPr>
        <p:txBody>
          <a:bodyPr anchor="t">
            <a:normAutofit fontScale="90000"/>
          </a:bodyPr>
          <a:lstStyle/>
          <a:p>
            <a:pPr>
              <a:lnSpc>
                <a:spcPct val="107000"/>
              </a:lnSpc>
              <a:spcAft>
                <a:spcPts val="800"/>
              </a:spcAft>
            </a:pPr>
            <a:r>
              <a:rPr lang="es-AR" sz="2700" dirty="0">
                <a:latin typeface="Calibri" panose="020F0502020204030204" pitchFamily="34" charset="0"/>
                <a:ea typeface="Calibri" panose="020F0502020204030204" pitchFamily="34" charset="0"/>
                <a:cs typeface="Times New Roman" panose="02020603050405020304" pitchFamily="18" charset="0"/>
              </a:rPr>
              <a:t>El nivel de agua de la caldera se controla poniendo en marcha o parando la bomba de alimentación de agua de la caldera a unos niveles de agua determinados por una sonda y controlador (control </a:t>
            </a:r>
            <a:r>
              <a:rPr lang="es-AR" sz="2700" dirty="0" err="1">
                <a:latin typeface="Calibri" panose="020F0502020204030204" pitchFamily="34" charset="0"/>
                <a:ea typeface="Calibri" panose="020F0502020204030204" pitchFamily="34" charset="0"/>
                <a:cs typeface="Times New Roman" panose="02020603050405020304" pitchFamily="18" charset="0"/>
              </a:rPr>
              <a:t>on</a:t>
            </a:r>
            <a:r>
              <a:rPr lang="es-AR" sz="2700" dirty="0">
                <a:latin typeface="Calibri" panose="020F0502020204030204" pitchFamily="34" charset="0"/>
                <a:ea typeface="Calibri" panose="020F0502020204030204" pitchFamily="34" charset="0"/>
                <a:cs typeface="Times New Roman" panose="02020603050405020304" pitchFamily="18" charset="0"/>
              </a:rPr>
              <a:t>/off), o abriendo o cerrando progresivamente una válvula de alimentación según la demanda de vapor</a:t>
            </a:r>
            <a:r>
              <a:rPr lang="es-AR" sz="2700" dirty="0" smtClean="0">
                <a:latin typeface="Calibri" panose="020F0502020204030204" pitchFamily="34" charset="0"/>
                <a:ea typeface="Calibri" panose="020F0502020204030204" pitchFamily="34" charset="0"/>
                <a:cs typeface="Times New Roman" panose="02020603050405020304" pitchFamily="18" charset="0"/>
              </a:rPr>
              <a:t>.</a:t>
            </a:r>
            <a:r>
              <a:rPr lang="es-AR" sz="2400" dirty="0"/>
              <a:t/>
            </a:r>
            <a:br>
              <a:rPr lang="es-AR" sz="2400" dirty="0"/>
            </a:br>
            <a:endParaRPr lang="es-AR"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8738"/>
            <a:ext cx="9144000" cy="3202630"/>
          </a:xfrm>
          <a:prstGeom prst="rect">
            <a:avLst/>
          </a:prstGeom>
        </p:spPr>
      </p:pic>
    </p:spTree>
    <p:extLst>
      <p:ext uri="{BB962C8B-B14F-4D97-AF65-F5344CB8AC3E}">
        <p14:creationId xmlns:p14="http://schemas.microsoft.com/office/powerpoint/2010/main" val="36645181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430" y="828675"/>
            <a:ext cx="5581650" cy="6029325"/>
          </a:xfrm>
          <a:prstGeom prst="rect">
            <a:avLst/>
          </a:prstGeom>
        </p:spPr>
      </p:pic>
      <p:sp>
        <p:nvSpPr>
          <p:cNvPr id="2" name="1 Título"/>
          <p:cNvSpPr>
            <a:spLocks noGrp="1"/>
          </p:cNvSpPr>
          <p:nvPr>
            <p:ph type="title"/>
          </p:nvPr>
        </p:nvSpPr>
        <p:spPr>
          <a:xfrm>
            <a:off x="251520" y="1484784"/>
            <a:ext cx="4968552" cy="1512168"/>
          </a:xfrm>
        </p:spPr>
        <p:txBody>
          <a:bodyPr anchor="t">
            <a:normAutofit fontScale="90000"/>
          </a:bodyPr>
          <a:lstStyle/>
          <a:p>
            <a:r>
              <a:rPr lang="es-AR" sz="5600" b="1" dirty="0" smtClean="0">
                <a:effectLst>
                  <a:outerShdw blurRad="38100" dist="38100" dir="2700000" algn="tl">
                    <a:srgbClr val="000000">
                      <a:alpha val="43137"/>
                    </a:srgbClr>
                  </a:outerShdw>
                </a:effectLst>
              </a:rPr>
              <a:t>CALDERAS </a:t>
            </a:r>
            <a:r>
              <a:rPr lang="es-AR" sz="5600" b="1" dirty="0" err="1" smtClean="0">
                <a:effectLst>
                  <a:outerShdw blurRad="38100" dist="38100" dir="2700000" algn="tl">
                    <a:srgbClr val="000000">
                      <a:alpha val="43137"/>
                    </a:srgbClr>
                  </a:outerShdw>
                </a:effectLst>
              </a:rPr>
              <a:t>ACUOTUBULARES</a:t>
            </a:r>
            <a:r>
              <a:rPr lang="es-AR" b="1" dirty="0" smtClean="0">
                <a:effectLst>
                  <a:outerShdw blurRad="38100" dist="38100" dir="2700000" algn="tl">
                    <a:srgbClr val="000000">
                      <a:alpha val="43137"/>
                    </a:srgbClr>
                  </a:outerShdw>
                </a:effectLst>
              </a:rPr>
              <a:t/>
            </a:r>
            <a:br>
              <a:rPr lang="es-AR" b="1" dirty="0" smtClean="0">
                <a:effectLst>
                  <a:outerShdw blurRad="38100" dist="38100" dir="2700000" algn="tl">
                    <a:srgbClr val="000000">
                      <a:alpha val="43137"/>
                    </a:srgbClr>
                  </a:outerShdw>
                </a:effectLst>
              </a:rPr>
            </a:br>
            <a:r>
              <a:rPr lang="es-AR" b="1" dirty="0" smtClean="0">
                <a:effectLst>
                  <a:outerShdw blurRad="38100" dist="38100" dir="2700000" algn="tl">
                    <a:srgbClr val="000000">
                      <a:alpha val="43137"/>
                    </a:srgbClr>
                  </a:outerShdw>
                </a:effectLst>
              </a:rPr>
              <a:t/>
            </a:r>
            <a:br>
              <a:rPr lang="es-AR" b="1" dirty="0" smtClean="0">
                <a:effectLst>
                  <a:outerShdw blurRad="38100" dist="38100" dir="2700000" algn="tl">
                    <a:srgbClr val="000000">
                      <a:alpha val="43137"/>
                    </a:srgbClr>
                  </a:outerShdw>
                </a:effectLst>
              </a:rPr>
            </a:br>
            <a:endParaRPr lang="es-A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052736"/>
            <a:ext cx="8229600" cy="5079909"/>
          </a:xfrm>
        </p:spPr>
        <p:txBody>
          <a:bodyPr anchor="t">
            <a:normAutofit fontScale="90000"/>
          </a:bodyPr>
          <a:lstStyle/>
          <a:p>
            <a:r>
              <a:rPr lang="es-AR" sz="4400" dirty="0" smtClean="0"/>
              <a:t>Las calderas </a:t>
            </a:r>
            <a:r>
              <a:rPr lang="es-AR" sz="4400" dirty="0" err="1" smtClean="0"/>
              <a:t>humobulares</a:t>
            </a:r>
            <a:r>
              <a:rPr lang="es-AR" sz="4400" dirty="0" smtClean="0"/>
              <a:t> se vieron limitadas a medida que aumentaron las capacidades y las presiones. </a:t>
            </a:r>
            <a:br>
              <a:rPr lang="es-AR" sz="4400" dirty="0" smtClean="0"/>
            </a:br>
            <a:r>
              <a:rPr lang="es-AR" sz="4400" dirty="0" smtClean="0"/>
              <a:t>Razones:</a:t>
            </a:r>
            <a:br>
              <a:rPr lang="es-AR" sz="4400" dirty="0" smtClean="0"/>
            </a:br>
            <a:r>
              <a:rPr lang="es-AR" sz="4400" dirty="0" smtClean="0"/>
              <a:t>A- Grandes diámetros de las envolventes de chapa para resistir Presiones y Temperaturas elevadas.</a:t>
            </a:r>
            <a:r>
              <a:rPr lang="es-AR" dirty="0" smtClean="0"/>
              <a:t/>
            </a:r>
            <a:br>
              <a:rPr lang="es-AR" dirty="0" smtClean="0"/>
            </a:br>
            <a:endParaRPr lang="es-A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83358"/>
            <a:ext cx="8229600" cy="4261866"/>
          </a:xfrm>
        </p:spPr>
        <p:txBody>
          <a:bodyPr anchor="t"/>
          <a:lstStyle/>
          <a:p>
            <a:r>
              <a:rPr lang="es-AR" dirty="0" smtClean="0"/>
              <a:t>B- Diferencias de temperaturas dieron origen a tensiones que combinadas con precipitados y otros depósitos dieron lugar a </a:t>
            </a:r>
            <a:r>
              <a:rPr lang="es-AR" b="1" dirty="0" smtClean="0">
                <a:solidFill>
                  <a:srgbClr val="FF0000"/>
                </a:solidFill>
                <a:effectLst>
                  <a:outerShdw blurRad="38100" dist="38100" dir="2700000" algn="tl">
                    <a:srgbClr val="000000">
                      <a:alpha val="43137"/>
                    </a:srgbClr>
                  </a:outerShdw>
                </a:effectLst>
              </a:rPr>
              <a:t>EXPLOSIONES.</a:t>
            </a:r>
            <a:endParaRPr lang="es-AR"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5746650"/>
          </a:xfrm>
        </p:spPr>
        <p:txBody>
          <a:bodyPr anchor="t"/>
          <a:lstStyle/>
          <a:p>
            <a:r>
              <a:rPr lang="es-AR" sz="4500" b="1" dirty="0">
                <a:solidFill>
                  <a:schemeClr val="tx1">
                    <a:lumMod val="95000"/>
                    <a:lumOff val="5000"/>
                  </a:schemeClr>
                </a:solidFill>
              </a:rPr>
              <a:t>2- </a:t>
            </a:r>
            <a:r>
              <a:rPr lang="es-AR" sz="4500" b="1" dirty="0" smtClean="0">
                <a:solidFill>
                  <a:schemeClr val="tx1">
                    <a:lumMod val="95000"/>
                    <a:lumOff val="5000"/>
                  </a:schemeClr>
                </a:solidFill>
              </a:rPr>
              <a:t>Caldera de vapor:</a:t>
            </a:r>
            <a:r>
              <a:rPr lang="es-AR" dirty="0" smtClean="0"/>
              <a:t/>
            </a:r>
            <a:br>
              <a:rPr lang="es-AR" dirty="0" smtClean="0"/>
            </a:br>
            <a:r>
              <a:rPr lang="es-AR" sz="4500" dirty="0" smtClean="0"/>
              <a:t>Es la parte del generador de vapor, destinado pura y exclusivamente a producir el cambio de fase del fluido.</a:t>
            </a:r>
            <a:br>
              <a:rPr lang="es-AR" sz="4500" dirty="0" smtClean="0"/>
            </a:br>
            <a:r>
              <a:rPr lang="es-AR" sz="4500" b="1" dirty="0" smtClean="0">
                <a:solidFill>
                  <a:srgbClr val="FF0000"/>
                </a:solidFill>
              </a:rPr>
              <a:t>Transforma el agua </a:t>
            </a:r>
            <a:r>
              <a:rPr lang="es-AR" sz="4500" dirty="0" smtClean="0"/>
              <a:t>(a la temperatura de alimentación) en </a:t>
            </a:r>
            <a:r>
              <a:rPr lang="es-AR" sz="4500" b="1" dirty="0" smtClean="0">
                <a:solidFill>
                  <a:srgbClr val="FF0000"/>
                </a:solidFill>
              </a:rPr>
              <a:t>vapor saturado</a:t>
            </a:r>
            <a:r>
              <a:rPr lang="es-AR" sz="4500" dirty="0" smtClean="0"/>
              <a:t>.</a:t>
            </a:r>
            <a:endParaRPr lang="es-ES" sz="45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24744"/>
            <a:ext cx="8229600" cy="4954562"/>
          </a:xfrm>
        </p:spPr>
        <p:txBody>
          <a:bodyPr anchor="t">
            <a:normAutofit fontScale="90000"/>
          </a:bodyPr>
          <a:lstStyle/>
          <a:p>
            <a:r>
              <a:rPr lang="es-AR" dirty="0" smtClean="0"/>
              <a:t>Dado los menores tamaños de sus componentes y la capacidad para dar lugar a expansiones, la caldera de tubos de agua es mucho más adecuada para grandes capacidades y altas presiones y con mayor seguridad.</a:t>
            </a:r>
            <a:endParaRPr lang="es-A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790803" y="2346629"/>
                <a:ext cx="3562835" cy="1273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AR" sz="4000" i="1">
                              <a:latin typeface="Cambria Math"/>
                            </a:rPr>
                          </m:ctrlPr>
                        </m:sSubPr>
                        <m:e>
                          <m:r>
                            <a:rPr lang="es-AR" sz="4000" i="1">
                              <a:latin typeface="Cambria Math" panose="02040503050406030204" pitchFamily="18" charset="0"/>
                            </a:rPr>
                            <m:t>𝜎</m:t>
                          </m:r>
                        </m:e>
                        <m:sub>
                          <m:r>
                            <a:rPr lang="es-AR" sz="4000" b="0" i="1" smtClean="0">
                              <a:latin typeface="Cambria Math" panose="02040503050406030204" pitchFamily="18" charset="0"/>
                            </a:rPr>
                            <m:t>𝐻</m:t>
                          </m:r>
                        </m:sub>
                      </m:sSub>
                      <m:r>
                        <a:rPr lang="es-AR" sz="4000" i="0">
                          <a:latin typeface="Cambria Math" panose="02040503050406030204" pitchFamily="18" charset="0"/>
                        </a:rPr>
                        <m:t>=</m:t>
                      </m:r>
                      <m:f>
                        <m:fPr>
                          <m:ctrlPr>
                            <a:rPr lang="es-AR" sz="4000" i="1">
                              <a:latin typeface="Cambria Math"/>
                            </a:rPr>
                          </m:ctrlPr>
                        </m:fPr>
                        <m:num>
                          <m:r>
                            <a:rPr lang="es-AR" sz="4000" i="1" smtClean="0">
                              <a:latin typeface="Cambria Math" panose="02040503050406030204" pitchFamily="18" charset="0"/>
                              <a:ea typeface="Cambria Math" panose="02040503050406030204" pitchFamily="18" charset="0"/>
                            </a:rPr>
                            <m:t>↓</m:t>
                          </m:r>
                          <m:r>
                            <a:rPr lang="es-AR" sz="4000" b="0" i="1" smtClean="0">
                              <a:latin typeface="Cambria Math" panose="02040503050406030204" pitchFamily="18" charset="0"/>
                            </a:rPr>
                            <m:t>𝑑</m:t>
                          </m:r>
                          <m:r>
                            <a:rPr lang="es-AR" sz="4000" i="1" smtClean="0">
                              <a:latin typeface="Cambria Math" panose="02040503050406030204" pitchFamily="18" charset="0"/>
                              <a:ea typeface="Cambria Math" panose="02040503050406030204" pitchFamily="18" charset="0"/>
                            </a:rPr>
                            <m:t>×</m:t>
                          </m:r>
                          <m:r>
                            <a:rPr lang="es-AR" sz="4000" i="1">
                              <a:latin typeface="Cambria Math" panose="02040503050406030204" pitchFamily="18" charset="0"/>
                            </a:rPr>
                            <m:t>𝑃</m:t>
                          </m:r>
                          <m:r>
                            <a:rPr lang="es-AR" sz="4000" i="1">
                              <a:latin typeface="Cambria Math" panose="02040503050406030204" pitchFamily="18" charset="0"/>
                              <a:ea typeface="Cambria Math" panose="02040503050406030204" pitchFamily="18" charset="0"/>
                            </a:rPr>
                            <m:t>↑</m:t>
                          </m:r>
                        </m:num>
                        <m:den>
                          <m:r>
                            <a:rPr lang="es-AR" sz="4000" b="0" i="0" smtClean="0">
                              <a:latin typeface="Cambria Math" panose="02040503050406030204" pitchFamily="18" charset="0"/>
                            </a:rPr>
                            <m:t>2</m:t>
                          </m:r>
                          <m:r>
                            <a:rPr lang="es-AR" sz="4000" i="1" smtClean="0">
                              <a:latin typeface="Cambria Math" panose="02040503050406030204" pitchFamily="18" charset="0"/>
                              <a:ea typeface="Cambria Math" panose="02040503050406030204" pitchFamily="18" charset="0"/>
                            </a:rPr>
                            <m:t>×</m:t>
                          </m:r>
                          <m:r>
                            <a:rPr lang="es-AR" sz="4000" b="0" i="1" smtClean="0">
                              <a:latin typeface="Cambria Math" panose="02040503050406030204" pitchFamily="18" charset="0"/>
                            </a:rPr>
                            <m:t>𝑡</m:t>
                          </m:r>
                        </m:den>
                      </m:f>
                    </m:oMath>
                  </m:oMathPara>
                </a14:m>
                <a:endParaRPr lang="es-AR" sz="4000" dirty="0"/>
              </a:p>
            </p:txBody>
          </p:sp>
        </mc:Choice>
        <mc:Fallback xmlns="">
          <p:sp>
            <p:nvSpPr>
              <p:cNvPr id="3" name="Rectángulo 2"/>
              <p:cNvSpPr>
                <a:spLocks noRot="1" noChangeAspect="1" noMove="1" noResize="1" noEditPoints="1" noAdjustHandles="1" noChangeArrowheads="1" noChangeShapeType="1" noTextEdit="1"/>
              </p:cNvSpPr>
              <p:nvPr/>
            </p:nvSpPr>
            <p:spPr>
              <a:xfrm>
                <a:off x="790803" y="2346629"/>
                <a:ext cx="3562835" cy="1273875"/>
              </a:xfrm>
              <a:prstGeom prst="rect">
                <a:avLst/>
              </a:prstGeom>
              <a:blipFill rotWithShape="0">
                <a:blip r:embed="rId2"/>
                <a:stretch>
                  <a:fillRect/>
                </a:stretch>
              </a:blipFill>
            </p:spPr>
            <p:txBody>
              <a:bodyPr/>
              <a:lstStyle/>
              <a:p>
                <a:r>
                  <a:rPr lang="es-AR">
                    <a:noFill/>
                  </a:rPr>
                  <a:t> </a:t>
                </a:r>
              </a:p>
            </p:txBody>
          </p:sp>
        </mc:Fallback>
      </mc:AlternateContent>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732" y="3732109"/>
            <a:ext cx="5000583" cy="3144898"/>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788023" y="2317548"/>
                <a:ext cx="3485891" cy="1273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AR" sz="4000" i="1">
                              <a:latin typeface="Cambria Math"/>
                            </a:rPr>
                          </m:ctrlPr>
                        </m:sSubPr>
                        <m:e>
                          <m:r>
                            <a:rPr lang="es-AR" sz="4000" i="1">
                              <a:latin typeface="Cambria Math" panose="02040503050406030204" pitchFamily="18" charset="0"/>
                            </a:rPr>
                            <m:t>𝜎</m:t>
                          </m:r>
                        </m:e>
                        <m:sub>
                          <m:r>
                            <a:rPr lang="es-AR" sz="4000" b="0" i="1" smtClean="0">
                              <a:latin typeface="Cambria Math" panose="02040503050406030204" pitchFamily="18" charset="0"/>
                            </a:rPr>
                            <m:t>𝐿</m:t>
                          </m:r>
                        </m:sub>
                      </m:sSub>
                      <m:r>
                        <a:rPr lang="es-AR" sz="4000" i="0">
                          <a:latin typeface="Cambria Math" panose="02040503050406030204" pitchFamily="18" charset="0"/>
                        </a:rPr>
                        <m:t>=</m:t>
                      </m:r>
                      <m:f>
                        <m:fPr>
                          <m:ctrlPr>
                            <a:rPr lang="es-AR" sz="4000" i="1">
                              <a:latin typeface="Cambria Math"/>
                            </a:rPr>
                          </m:ctrlPr>
                        </m:fPr>
                        <m:num>
                          <m:r>
                            <a:rPr lang="es-AR" sz="4000" i="1" smtClean="0">
                              <a:latin typeface="Cambria Math" panose="02040503050406030204" pitchFamily="18" charset="0"/>
                              <a:ea typeface="Cambria Math" panose="02040503050406030204" pitchFamily="18" charset="0"/>
                            </a:rPr>
                            <m:t>↓</m:t>
                          </m:r>
                          <m:r>
                            <a:rPr lang="es-AR" sz="4000" b="0" i="1" smtClean="0">
                              <a:latin typeface="Cambria Math" panose="02040503050406030204" pitchFamily="18" charset="0"/>
                            </a:rPr>
                            <m:t>𝑑</m:t>
                          </m:r>
                          <m:r>
                            <a:rPr lang="es-AR" sz="4000" i="1" smtClean="0">
                              <a:latin typeface="Cambria Math" panose="02040503050406030204" pitchFamily="18" charset="0"/>
                              <a:ea typeface="Cambria Math" panose="02040503050406030204" pitchFamily="18" charset="0"/>
                            </a:rPr>
                            <m:t>×</m:t>
                          </m:r>
                          <m:r>
                            <a:rPr lang="es-AR" sz="4000" i="1">
                              <a:latin typeface="Cambria Math" panose="02040503050406030204" pitchFamily="18" charset="0"/>
                            </a:rPr>
                            <m:t>𝑃</m:t>
                          </m:r>
                          <m:r>
                            <a:rPr lang="es-AR" sz="4000" i="1" smtClean="0">
                              <a:latin typeface="Cambria Math" panose="02040503050406030204" pitchFamily="18" charset="0"/>
                              <a:ea typeface="Cambria Math" panose="02040503050406030204" pitchFamily="18" charset="0"/>
                            </a:rPr>
                            <m:t>↑</m:t>
                          </m:r>
                        </m:num>
                        <m:den>
                          <m:r>
                            <a:rPr lang="es-AR" sz="4000" b="0" i="0" smtClean="0">
                              <a:latin typeface="Cambria Math" panose="02040503050406030204" pitchFamily="18" charset="0"/>
                            </a:rPr>
                            <m:t>4</m:t>
                          </m:r>
                          <m:r>
                            <a:rPr lang="es-AR" sz="4000" i="1" smtClean="0">
                              <a:latin typeface="Cambria Math" panose="02040503050406030204" pitchFamily="18" charset="0"/>
                              <a:ea typeface="Cambria Math" panose="02040503050406030204" pitchFamily="18" charset="0"/>
                            </a:rPr>
                            <m:t>×</m:t>
                          </m:r>
                          <m:r>
                            <a:rPr lang="es-AR" sz="4000" b="0" i="1" smtClean="0">
                              <a:latin typeface="Cambria Math" panose="02040503050406030204" pitchFamily="18" charset="0"/>
                            </a:rPr>
                            <m:t>𝑡</m:t>
                          </m:r>
                        </m:den>
                      </m:f>
                    </m:oMath>
                  </m:oMathPara>
                </a14:m>
                <a:endParaRPr lang="es-AR" sz="4000" dirty="0"/>
              </a:p>
            </p:txBody>
          </p:sp>
        </mc:Choice>
        <mc:Fallback xmlns="">
          <p:sp>
            <p:nvSpPr>
              <p:cNvPr id="5" name="Rectángulo 4"/>
              <p:cNvSpPr>
                <a:spLocks noRot="1" noChangeAspect="1" noMove="1" noResize="1" noEditPoints="1" noAdjustHandles="1" noChangeArrowheads="1" noChangeShapeType="1" noTextEdit="1"/>
              </p:cNvSpPr>
              <p:nvPr/>
            </p:nvSpPr>
            <p:spPr>
              <a:xfrm>
                <a:off x="4788023" y="2317548"/>
                <a:ext cx="3485891" cy="1273875"/>
              </a:xfrm>
              <a:prstGeom prst="rect">
                <a:avLst/>
              </a:prstGeom>
              <a:blipFill rotWithShape="0">
                <a:blip r:embed="rId4"/>
                <a:stretch>
                  <a:fillRect/>
                </a:stretch>
              </a:blipFill>
            </p:spPr>
            <p:txBody>
              <a:bodyPr/>
              <a:lstStyle/>
              <a:p>
                <a:r>
                  <a:rPr lang="es-AR">
                    <a:noFill/>
                  </a:rPr>
                  <a:t> </a:t>
                </a:r>
              </a:p>
            </p:txBody>
          </p:sp>
        </mc:Fallback>
      </mc:AlternateContent>
      <p:sp>
        <p:nvSpPr>
          <p:cNvPr id="6" name="CuadroTexto 5"/>
          <p:cNvSpPr txBox="1"/>
          <p:nvPr/>
        </p:nvSpPr>
        <p:spPr>
          <a:xfrm>
            <a:off x="755575" y="620688"/>
            <a:ext cx="8064896" cy="1384995"/>
          </a:xfrm>
          <a:prstGeom prst="rect">
            <a:avLst/>
          </a:prstGeom>
          <a:noFill/>
        </p:spPr>
        <p:txBody>
          <a:bodyPr wrap="square" rtlCol="0">
            <a:spAutoFit/>
          </a:bodyPr>
          <a:lstStyle/>
          <a:p>
            <a:r>
              <a:rPr lang="es-AR" sz="2800" dirty="0">
                <a:solidFill>
                  <a:schemeClr val="tx2"/>
                </a:solidFill>
                <a:latin typeface="+mj-lt"/>
                <a:ea typeface="+mj-ea"/>
                <a:cs typeface="+mj-cs"/>
              </a:rPr>
              <a:t>Para los mismos espesores y las mismas tensiones admisibles (material) el aumento de presión solo es </a:t>
            </a:r>
            <a:r>
              <a:rPr lang="es-AR" sz="2800" dirty="0" smtClean="0">
                <a:solidFill>
                  <a:schemeClr val="tx2"/>
                </a:solidFill>
                <a:latin typeface="+mj-lt"/>
                <a:ea typeface="+mj-ea"/>
                <a:cs typeface="+mj-cs"/>
              </a:rPr>
              <a:t>posible si </a:t>
            </a:r>
            <a:r>
              <a:rPr lang="es-AR" sz="2800" dirty="0">
                <a:solidFill>
                  <a:schemeClr val="tx2"/>
                </a:solidFill>
                <a:latin typeface="+mj-lt"/>
                <a:ea typeface="+mj-ea"/>
                <a:cs typeface="+mj-cs"/>
              </a:rPr>
              <a:t>disminuyen las secciones de los tubos</a:t>
            </a:r>
            <a:r>
              <a:rPr lang="es-AR" sz="2800" dirty="0" smtClean="0">
                <a:solidFill>
                  <a:schemeClr val="tx2"/>
                </a:solidFill>
                <a:latin typeface="+mj-lt"/>
                <a:ea typeface="+mj-ea"/>
                <a:cs typeface="+mj-cs"/>
              </a:rPr>
              <a:t>.</a:t>
            </a:r>
            <a:endParaRPr lang="es-AR" sz="2800" dirty="0">
              <a:solidFill>
                <a:schemeClr val="tx2"/>
              </a:solidFill>
              <a:latin typeface="+mj-lt"/>
              <a:ea typeface="+mj-ea"/>
              <a:cs typeface="+mj-cs"/>
            </a:endParaRPr>
          </a:p>
        </p:txBody>
      </p:sp>
    </p:spTree>
    <p:extLst>
      <p:ext uri="{BB962C8B-B14F-4D97-AF65-F5344CB8AC3E}">
        <p14:creationId xmlns:p14="http://schemas.microsoft.com/office/powerpoint/2010/main" val="1963453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80728"/>
            <a:ext cx="8229600" cy="4968552"/>
          </a:xfrm>
        </p:spPr>
        <p:txBody>
          <a:bodyPr anchor="t">
            <a:normAutofit/>
          </a:bodyPr>
          <a:lstStyle/>
          <a:p>
            <a:r>
              <a:rPr lang="es-AR" sz="3500" dirty="0" smtClean="0"/>
              <a:t>Componentes de las calderas acuotubulares:</a:t>
            </a:r>
            <a:br>
              <a:rPr lang="es-AR" sz="3500" dirty="0" smtClean="0"/>
            </a:br>
            <a:r>
              <a:rPr lang="es-AR" sz="3500" dirty="0" smtClean="0"/>
              <a:t>a-</a:t>
            </a:r>
            <a:r>
              <a:rPr lang="es-AR" sz="3500" dirty="0"/>
              <a:t> </a:t>
            </a:r>
            <a:r>
              <a:rPr lang="es-AR" sz="3500" dirty="0" smtClean="0"/>
              <a:t>Tubos.</a:t>
            </a:r>
            <a:br>
              <a:rPr lang="es-AR" sz="3500" dirty="0" smtClean="0"/>
            </a:br>
            <a:r>
              <a:rPr lang="es-AR" sz="3500" dirty="0" smtClean="0"/>
              <a:t>b- Tambores (o domos</a:t>
            </a:r>
            <a:r>
              <a:rPr lang="es-AR" sz="3500" dirty="0"/>
              <a:t>).</a:t>
            </a:r>
            <a:br>
              <a:rPr lang="es-AR" sz="3500" dirty="0"/>
            </a:br>
            <a:r>
              <a:rPr lang="es-AR" sz="3500" dirty="0"/>
              <a:t>Los domos sirven para el almacenamiento de agua y de vapor. Dado que no están diseñados como superficie de calefacción, pueden tener menores diámetros y por ende resistir mayores tensiones sin aumentar excesivamente su espesor.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ttp://upload.wikimedia.org/wikipedia/commons/e/ec/Water_tube_boiler_schematic-es.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979185" cy="5328592"/>
          </a:xfrm>
          <a:prstGeom prst="rect">
            <a:avLst/>
          </a:prstGeom>
          <a:noFill/>
          <a:ln>
            <a:noFill/>
          </a:ln>
        </p:spPr>
      </p:pic>
    </p:spTree>
    <p:extLst>
      <p:ext uri="{BB962C8B-B14F-4D97-AF65-F5344CB8AC3E}">
        <p14:creationId xmlns:p14="http://schemas.microsoft.com/office/powerpoint/2010/main" val="3113076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8229600" cy="5184576"/>
          </a:xfrm>
        </p:spPr>
        <p:txBody>
          <a:bodyPr anchor="t">
            <a:normAutofit fontScale="90000"/>
          </a:bodyPr>
          <a:lstStyle/>
          <a:p>
            <a:r>
              <a:rPr lang="es-AR" b="1" dirty="0" smtClean="0"/>
              <a:t>Ventajas</a:t>
            </a:r>
            <a:r>
              <a:rPr lang="es-AR" sz="4000" dirty="0" smtClean="0"/>
              <a:t>:</a:t>
            </a:r>
            <a:br>
              <a:rPr lang="es-AR" sz="4000" dirty="0" smtClean="0"/>
            </a:br>
            <a:r>
              <a:rPr lang="es-AR" sz="4000" dirty="0" smtClean="0"/>
              <a:t>1- Mayor seguridad. A las calderas </a:t>
            </a:r>
            <a:r>
              <a:rPr lang="es-AR" sz="4000" dirty="0" err="1" smtClean="0"/>
              <a:t>acuotubulares</a:t>
            </a:r>
            <a:r>
              <a:rPr lang="es-AR" sz="4000" dirty="0" smtClean="0"/>
              <a:t> se las denomina </a:t>
            </a:r>
            <a:r>
              <a:rPr lang="es-AR" sz="4000" dirty="0" err="1" smtClean="0"/>
              <a:t>inexplosivas</a:t>
            </a:r>
            <a:r>
              <a:rPr lang="es-AR" sz="4000" dirty="0" smtClean="0"/>
              <a:t>, ya que la rotura en un tubo no produciría los mismos efectos que un recipiente de gran volumen.</a:t>
            </a:r>
            <a:br>
              <a:rPr lang="es-AR" sz="4000" dirty="0" smtClean="0"/>
            </a:br>
            <a:r>
              <a:rPr lang="es-AR" sz="4000" dirty="0" smtClean="0"/>
              <a:t>2- Mayor superficie de calefacción.</a:t>
            </a:r>
            <a:br>
              <a:rPr lang="es-AR" sz="4000" dirty="0" smtClean="0"/>
            </a:br>
            <a:r>
              <a:rPr lang="es-AR" sz="4000" dirty="0" smtClean="0"/>
              <a:t>3- Velocidad del flujo elevada.</a:t>
            </a:r>
            <a:br>
              <a:rPr lang="es-AR" sz="4000" dirty="0" smtClean="0"/>
            </a:br>
            <a:r>
              <a:rPr lang="es-AR" sz="4000" dirty="0" smtClean="0"/>
              <a:t>4- Puesta en marcha más rápida.</a:t>
            </a:r>
            <a:endParaRPr lang="es-AR" sz="4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nchor="t">
            <a:normAutofit/>
          </a:bodyPr>
          <a:lstStyle/>
          <a:p>
            <a:r>
              <a:rPr lang="es-AR" sz="4000" dirty="0" smtClean="0"/>
              <a:t/>
            </a:r>
            <a:br>
              <a:rPr lang="es-AR" sz="4000" dirty="0" smtClean="0"/>
            </a:br>
            <a:r>
              <a:rPr lang="es-AR" sz="4000" dirty="0" smtClean="0"/>
              <a:t>5- Poseen una gran superficie de calefacción, la que recibe en parte, radiación directa de calor desde el hogar. Muchas veces se acostumbra a colocar dentro del mismo hogar, superficies radiantes auxiliares.</a:t>
            </a:r>
            <a:br>
              <a:rPr lang="es-AR" sz="4000" dirty="0" smtClean="0"/>
            </a:br>
            <a:r>
              <a:rPr lang="es-AR" sz="4000" dirty="0" smtClean="0"/>
              <a:t>Los tubos constituyen toda la superficie de calefacción.</a:t>
            </a:r>
            <a:endParaRPr lang="es-AR" sz="4000" dirty="0"/>
          </a:p>
        </p:txBody>
      </p:sp>
    </p:spTree>
    <p:extLst>
      <p:ext uri="{BB962C8B-B14F-4D97-AF65-F5344CB8AC3E}">
        <p14:creationId xmlns:p14="http://schemas.microsoft.com/office/powerpoint/2010/main" val="36942204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229600" cy="4752528"/>
          </a:xfrm>
        </p:spPr>
        <p:txBody>
          <a:bodyPr anchor="t">
            <a:normAutofit fontScale="90000"/>
          </a:bodyPr>
          <a:lstStyle/>
          <a:p>
            <a:r>
              <a:rPr lang="es-AR" sz="4000" dirty="0" smtClean="0"/>
              <a:t>6- Posee gran capacidad de vaporización, lo que las hace optar para generación de vapor en grandes industrias y generación de vapor para centrales eléctricas.</a:t>
            </a:r>
            <a:br>
              <a:rPr lang="es-AR" sz="4000" dirty="0" smtClean="0"/>
            </a:br>
            <a:r>
              <a:rPr lang="es-AR" sz="4000" dirty="0" smtClean="0"/>
              <a:t>7- Apta para altas presiones, ya que los domos al no poseer superficie de calefacción, pueden diseñarse de menor diámetro y resistir mayores presiones.</a:t>
            </a:r>
            <a:endParaRPr lang="es-AR" sz="4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nchor="t">
            <a:normAutofit/>
          </a:bodyPr>
          <a:lstStyle/>
          <a:p>
            <a:r>
              <a:rPr lang="es-AR" sz="4000" dirty="0" smtClean="0"/>
              <a:t>8- Mayor aprovechamiento de los gases de combustión.</a:t>
            </a:r>
            <a:br>
              <a:rPr lang="es-AR" sz="4000" dirty="0" smtClean="0"/>
            </a:br>
            <a:r>
              <a:rPr lang="es-AR" sz="4000" dirty="0" smtClean="0"/>
              <a:t>9- Mayor </a:t>
            </a:r>
            <a:r>
              <a:rPr lang="es-AR" sz="4000" dirty="0" smtClean="0">
                <a:sym typeface="Symbol"/>
              </a:rPr>
              <a:t> térmico.</a:t>
            </a:r>
            <a:br>
              <a:rPr lang="es-AR" sz="4000" dirty="0" smtClean="0">
                <a:sym typeface="Symbol"/>
              </a:rPr>
            </a:br>
            <a:r>
              <a:rPr lang="es-AR" sz="4000" dirty="0" smtClean="0">
                <a:sym typeface="Symbol"/>
              </a:rPr>
              <a:t>10- Tamaños y presiones sin límites.</a:t>
            </a:r>
            <a:br>
              <a:rPr lang="es-AR" sz="4000" dirty="0" smtClean="0">
                <a:sym typeface="Symbol"/>
              </a:rPr>
            </a:br>
            <a:r>
              <a:rPr lang="es-AR" sz="4000" dirty="0" smtClean="0">
                <a:sym typeface="Symbol"/>
              </a:rPr>
              <a:t>11- Admiten sobrecargas prolongadas, debido a su enérgica circulación interna.</a:t>
            </a:r>
            <a:br>
              <a:rPr lang="es-AR" sz="4000" dirty="0" smtClean="0">
                <a:sym typeface="Symbol"/>
              </a:rPr>
            </a:br>
            <a:r>
              <a:rPr lang="es-AR" sz="4000" dirty="0" smtClean="0">
                <a:sym typeface="Symbol"/>
              </a:rPr>
              <a:t>12- Producción especifica de vapor 20 a 60 </a:t>
            </a:r>
            <a:r>
              <a:rPr lang="es-AR" sz="4000" dirty="0" err="1" smtClean="0">
                <a:sym typeface="Symbol"/>
              </a:rPr>
              <a:t>kg.vapor</a:t>
            </a:r>
            <a:r>
              <a:rPr lang="es-AR" sz="4000" dirty="0" smtClean="0">
                <a:sym typeface="Symbol"/>
              </a:rPr>
              <a:t>/m2.h</a:t>
            </a:r>
            <a:br>
              <a:rPr lang="es-AR" sz="4000" dirty="0" smtClean="0">
                <a:sym typeface="Symbol"/>
              </a:rPr>
            </a:br>
            <a:r>
              <a:rPr lang="es-AR" sz="4000" dirty="0" smtClean="0">
                <a:sym typeface="Symbol"/>
              </a:rPr>
              <a:t>&gt; 60 </a:t>
            </a:r>
            <a:r>
              <a:rPr lang="es-AR" sz="4000" dirty="0" err="1" smtClean="0">
                <a:sym typeface="Symbol"/>
              </a:rPr>
              <a:t>kg.vapor</a:t>
            </a:r>
            <a:r>
              <a:rPr lang="es-AR" sz="4000" dirty="0" smtClean="0">
                <a:sym typeface="Symbol"/>
              </a:rPr>
              <a:t>/m2.h p/radiantes.</a:t>
            </a:r>
            <a:endParaRPr lang="es-AR" sz="4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5818658"/>
          </a:xfrm>
        </p:spPr>
        <p:txBody>
          <a:bodyPr>
            <a:normAutofit/>
          </a:bodyPr>
          <a:lstStyle/>
          <a:p>
            <a:r>
              <a:rPr lang="es-AR" sz="4500" b="1" dirty="0" smtClean="0"/>
              <a:t>Inconvenientes</a:t>
            </a:r>
            <a:r>
              <a:rPr lang="es-AR" sz="4000" dirty="0" smtClean="0"/>
              <a:t>:</a:t>
            </a:r>
            <a:br>
              <a:rPr lang="es-AR" sz="4000" dirty="0" smtClean="0"/>
            </a:br>
            <a:r>
              <a:rPr lang="es-AR" sz="3300" dirty="0" smtClean="0"/>
              <a:t>1- Costo inicial: Es mayor que el de una </a:t>
            </a:r>
            <a:r>
              <a:rPr lang="es-AR" sz="3300" dirty="0" err="1" smtClean="0"/>
              <a:t>pirotubular</a:t>
            </a:r>
            <a:r>
              <a:rPr lang="es-AR" sz="3300" dirty="0" smtClean="0"/>
              <a:t> de igual capacidad.</a:t>
            </a:r>
            <a:br>
              <a:rPr lang="es-AR" sz="3300" dirty="0" smtClean="0"/>
            </a:br>
            <a:r>
              <a:rPr lang="es-AR" sz="3300" dirty="0" smtClean="0"/>
              <a:t>2- Debe utilizar agua pura.</a:t>
            </a:r>
            <a:br>
              <a:rPr lang="es-AR" sz="3300" dirty="0" smtClean="0"/>
            </a:br>
            <a:r>
              <a:rPr lang="es-AR" sz="3300" dirty="0" smtClean="0"/>
              <a:t>3- Por ser de poco volumen de agua, la cantidad de vapor que puede acumular en su interior es pequeña y por consiguiente no son capaces de hacer frente a los picos de consumo.</a:t>
            </a:r>
            <a:br>
              <a:rPr lang="es-AR" sz="3300" dirty="0" smtClean="0"/>
            </a:br>
            <a:r>
              <a:rPr lang="es-AR" sz="3300" dirty="0" smtClean="0"/>
              <a:t>4- Son </a:t>
            </a:r>
            <a:r>
              <a:rPr lang="es-AR" sz="3300" dirty="0"/>
              <a:t>muy sensibles a las variaciones de carga, por lo que se aconsejan para consumos de vapor prácticamente constantes.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29600" cy="5400600"/>
          </a:xfrm>
        </p:spPr>
        <p:txBody>
          <a:bodyPr anchor="t">
            <a:normAutofit fontScale="90000"/>
          </a:bodyPr>
          <a:lstStyle/>
          <a:p>
            <a:pPr algn="l"/>
            <a:r>
              <a:rPr lang="es-AR" b="1" dirty="0" smtClean="0"/>
              <a:t>Clasificación</a:t>
            </a:r>
            <a:r>
              <a:rPr lang="es-AR" dirty="0" smtClean="0"/>
              <a:t>:</a:t>
            </a:r>
            <a:br>
              <a:rPr lang="es-AR" dirty="0" smtClean="0"/>
            </a:br>
            <a:r>
              <a:rPr lang="es-AR" sz="4000" dirty="0" smtClean="0"/>
              <a:t>1- De circulación natural</a:t>
            </a:r>
            <a:r>
              <a:rPr lang="es-AR" sz="4000" dirty="0"/>
              <a:t/>
            </a:r>
            <a:br>
              <a:rPr lang="es-AR" sz="4000" dirty="0"/>
            </a:br>
            <a:r>
              <a:rPr lang="es-AR" sz="4000" dirty="0" smtClean="0"/>
              <a:t>1-1 De baja presión</a:t>
            </a:r>
            <a:br>
              <a:rPr lang="es-AR" sz="4000" dirty="0" smtClean="0"/>
            </a:br>
            <a:r>
              <a:rPr lang="es-AR" sz="4000" dirty="0" smtClean="0"/>
              <a:t>1-2 De radiación</a:t>
            </a:r>
            <a:br>
              <a:rPr lang="es-AR" sz="4000" dirty="0" smtClean="0"/>
            </a:br>
            <a:r>
              <a:rPr lang="es-AR" sz="4000" dirty="0" smtClean="0"/>
              <a:t>2- De circulación forzada (alta presión)</a:t>
            </a:r>
            <a:br>
              <a:rPr lang="es-AR" sz="4000" dirty="0" smtClean="0"/>
            </a:br>
            <a:r>
              <a:rPr lang="es-AR" sz="4000" dirty="0" smtClean="0"/>
              <a:t>2-1: De circulación controlada (La </a:t>
            </a:r>
            <a:r>
              <a:rPr lang="es-AR" sz="4000" dirty="0" err="1" smtClean="0"/>
              <a:t>Mont</a:t>
            </a:r>
            <a:r>
              <a:rPr lang="es-AR" sz="4000" dirty="0" smtClean="0"/>
              <a:t> y </a:t>
            </a:r>
            <a:r>
              <a:rPr lang="es-AR" sz="4000" dirty="0" err="1" smtClean="0"/>
              <a:t>Velox</a:t>
            </a:r>
            <a:r>
              <a:rPr lang="es-AR" sz="4000" dirty="0" smtClean="0"/>
              <a:t>)</a:t>
            </a:r>
            <a:br>
              <a:rPr lang="es-AR" sz="4000" dirty="0" smtClean="0"/>
            </a:br>
            <a:r>
              <a:rPr lang="es-AR" sz="4000" dirty="0" smtClean="0"/>
              <a:t>2-2: De paso forzado (</a:t>
            </a:r>
            <a:r>
              <a:rPr lang="es-AR" sz="4000" dirty="0" err="1" smtClean="0"/>
              <a:t>Benson</a:t>
            </a:r>
            <a:r>
              <a:rPr lang="es-AR" sz="4000" dirty="0" smtClean="0"/>
              <a:t>)</a:t>
            </a:r>
            <a:br>
              <a:rPr lang="es-AR" sz="4000" dirty="0" smtClean="0"/>
            </a:br>
            <a:r>
              <a:rPr lang="es-AR" sz="4000" dirty="0" smtClean="0"/>
              <a:t>2-3: Producción indirecta de vapor(</a:t>
            </a:r>
            <a:r>
              <a:rPr lang="es-AR" sz="4000" dirty="0" err="1" smtClean="0"/>
              <a:t>Löffler</a:t>
            </a:r>
            <a:r>
              <a:rPr lang="es-AR" sz="4000" dirty="0" smtClean="0"/>
              <a:t>)</a:t>
            </a:r>
            <a:endParaRPr lang="es-AR"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4968552"/>
          </a:xfrm>
        </p:spPr>
        <p:txBody>
          <a:bodyPr>
            <a:normAutofit fontScale="90000"/>
          </a:bodyPr>
          <a:lstStyle/>
          <a:p>
            <a:r>
              <a:rPr lang="es-AR" dirty="0" smtClean="0"/>
              <a:t>El criterio moderno es elevar la temperatura del agua de alimentación a unos pocos grados centesimales por debajo de la temperatura de vaporización, con lo cual la caldera va perdiendo importancia. </a:t>
            </a:r>
            <a:endParaRPr lang="es-E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4032448" cy="5544616"/>
          </a:xfrm>
        </p:spPr>
        <p:txBody>
          <a:bodyPr anchor="t">
            <a:normAutofit/>
          </a:bodyPr>
          <a:lstStyle/>
          <a:p>
            <a:r>
              <a:rPr lang="es-AR" sz="3500" dirty="0" smtClean="0"/>
              <a:t>La circulación natural </a:t>
            </a:r>
            <a:r>
              <a:rPr lang="es-AR" sz="3500" dirty="0"/>
              <a:t>s</a:t>
            </a:r>
            <a:r>
              <a:rPr lang="es-AR" sz="3500" dirty="0" smtClean="0"/>
              <a:t>e debe a la diferencia de peso especifico entre la columna ascendente del vapor y la descendente del agua, en los tubos hervidores. Es decir, se debe al efecto termosifón.</a:t>
            </a:r>
            <a:endParaRPr lang="es-AR" sz="3500" dirty="0"/>
          </a:p>
        </p:txBody>
      </p:sp>
      <p:pic>
        <p:nvPicPr>
          <p:cNvPr id="3" name="Imagen 2" descr="http://www.electrical4u.com/power-generation/images/water-tube-boiler.jpg"/>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68108"/>
            <a:ext cx="4644008" cy="5023688"/>
          </a:xfrm>
          <a:prstGeom prst="rect">
            <a:avLst/>
          </a:prstGeom>
          <a:noFill/>
          <a:ln>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5400600"/>
          </a:xfrm>
        </p:spPr>
        <p:txBody>
          <a:bodyPr anchor="t">
            <a:normAutofit/>
          </a:bodyPr>
          <a:lstStyle/>
          <a:p>
            <a:r>
              <a:rPr lang="es-AR" sz="3500" dirty="0" smtClean="0"/>
              <a:t>A presiones de trabajo bajas la diferencia de peso específico entre el vapor saturado y el liquido saturado permite desarrollar una gran velocidad de escurrimiento dentro de los tubos. Esta diferencia disminuye con la presión y el efecto termosifón resulta insuficiente.</a:t>
            </a:r>
            <a:br>
              <a:rPr lang="es-AR" sz="3500" dirty="0" smtClean="0"/>
            </a:br>
            <a:r>
              <a:rPr lang="es-AR" sz="3500" dirty="0"/>
              <a:t>Una presión de 180 kg/cm2, es aproximadamente el límite máximo </a:t>
            </a:r>
            <a:r>
              <a:rPr lang="es-AR" sz="3500" dirty="0" smtClean="0"/>
              <a:t>para una </a:t>
            </a:r>
            <a:r>
              <a:rPr lang="es-AR" sz="3500" dirty="0"/>
              <a:t>circulación natural</a:t>
            </a:r>
            <a:r>
              <a:rPr lang="es-AR" sz="3500" dirty="0" smtClean="0"/>
              <a:t>.</a:t>
            </a:r>
            <a:endParaRPr lang="es-AR" sz="35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8640"/>
            <a:ext cx="5472608" cy="4274576"/>
          </a:xfrm>
          <a:prstGeom prst="rect">
            <a:avLst/>
          </a:prstGeom>
        </p:spPr>
      </p:pic>
      <p:sp>
        <p:nvSpPr>
          <p:cNvPr id="2" name="1 Rectángulo"/>
          <p:cNvSpPr/>
          <p:nvPr/>
        </p:nvSpPr>
        <p:spPr>
          <a:xfrm>
            <a:off x="0" y="4363046"/>
            <a:ext cx="2664296" cy="9361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Calderas </a:t>
            </a:r>
            <a:r>
              <a:rPr lang="es-AR" dirty="0" err="1" smtClean="0"/>
              <a:t>humotubular</a:t>
            </a:r>
            <a:endParaRPr lang="es-AR" dirty="0" smtClean="0"/>
          </a:p>
          <a:p>
            <a:pPr algn="ctr"/>
            <a:r>
              <a:rPr lang="es-AR" dirty="0" smtClean="0"/>
              <a:t>0 a 20kg/cm2</a:t>
            </a:r>
            <a:endParaRPr lang="es-AR" dirty="0"/>
          </a:p>
        </p:txBody>
      </p:sp>
      <p:sp>
        <p:nvSpPr>
          <p:cNvPr id="3" name="2 Rectángulo"/>
          <p:cNvSpPr/>
          <p:nvPr/>
        </p:nvSpPr>
        <p:spPr>
          <a:xfrm>
            <a:off x="3419872" y="5445224"/>
            <a:ext cx="1872208" cy="4680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err="1" smtClean="0"/>
              <a:t>Acuo</a:t>
            </a:r>
            <a:r>
              <a:rPr lang="es-AR" dirty="0" smtClean="0"/>
              <a:t> tubular &gt;20 kg/cm2</a:t>
            </a:r>
            <a:endParaRPr lang="es-AR" dirty="0"/>
          </a:p>
        </p:txBody>
      </p:sp>
      <p:sp>
        <p:nvSpPr>
          <p:cNvPr id="5" name="4 Rectángulo"/>
          <p:cNvSpPr/>
          <p:nvPr/>
        </p:nvSpPr>
        <p:spPr>
          <a:xfrm>
            <a:off x="5148064" y="5445224"/>
            <a:ext cx="1440160" cy="10081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Calderas criticas hasta 226kg/cm2</a:t>
            </a:r>
            <a:endParaRPr lang="es-AR" dirty="0"/>
          </a:p>
        </p:txBody>
      </p:sp>
      <p:sp>
        <p:nvSpPr>
          <p:cNvPr id="6" name="5 Rectángulo"/>
          <p:cNvSpPr/>
          <p:nvPr/>
        </p:nvSpPr>
        <p:spPr>
          <a:xfrm>
            <a:off x="6692074" y="5445224"/>
            <a:ext cx="1440160" cy="10081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Calderas súper criticas críticas &gt;226kg/cm2</a:t>
            </a:r>
            <a:endParaRPr lang="es-AR" dirty="0"/>
          </a:p>
        </p:txBody>
      </p:sp>
      <p:sp>
        <p:nvSpPr>
          <p:cNvPr id="7" name="6 Rectángulo"/>
          <p:cNvSpPr/>
          <p:nvPr/>
        </p:nvSpPr>
        <p:spPr>
          <a:xfrm>
            <a:off x="6588224" y="836712"/>
            <a:ext cx="2376264" cy="8640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Calderas de circulación natural hasta 180 Kg/cm2</a:t>
            </a:r>
            <a:endParaRPr lang="es-AR" dirty="0"/>
          </a:p>
        </p:txBody>
      </p:sp>
      <p:sp>
        <p:nvSpPr>
          <p:cNvPr id="8" name="7 Rectángulo"/>
          <p:cNvSpPr/>
          <p:nvPr/>
        </p:nvSpPr>
        <p:spPr>
          <a:xfrm>
            <a:off x="6588224" y="1953690"/>
            <a:ext cx="2376264" cy="8640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Calderas de circulación forzada &gt;  180 Kg/cm2</a:t>
            </a:r>
            <a:endParaRPr lang="es-AR" dirty="0"/>
          </a:p>
        </p:txBody>
      </p:sp>
    </p:spTree>
    <p:extLst>
      <p:ext uri="{BB962C8B-B14F-4D97-AF65-F5344CB8AC3E}">
        <p14:creationId xmlns:p14="http://schemas.microsoft.com/office/powerpoint/2010/main" val="967166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24744"/>
            <a:ext cx="6984776" cy="3096344"/>
          </a:xfrm>
        </p:spPr>
        <p:txBody>
          <a:bodyPr anchor="t">
            <a:normAutofit/>
          </a:bodyPr>
          <a:lstStyle/>
          <a:p>
            <a:r>
              <a:rPr lang="es-AR" sz="4500" dirty="0" smtClean="0"/>
              <a:t>1-1 Calderas de baja presión </a:t>
            </a:r>
            <a:br>
              <a:rPr lang="es-AR" sz="4500" dirty="0" smtClean="0"/>
            </a:br>
            <a:r>
              <a:rPr lang="es-AR" sz="4500" dirty="0" smtClean="0"/>
              <a:t>Pueden ser Calderas:</a:t>
            </a:r>
            <a:br>
              <a:rPr lang="es-AR" sz="4500" dirty="0" smtClean="0"/>
            </a:br>
            <a:r>
              <a:rPr lang="es-AR" sz="4500" dirty="0" smtClean="0"/>
              <a:t>1-1-1 De un solo colector.</a:t>
            </a:r>
            <a:br>
              <a:rPr lang="es-AR" sz="4500" dirty="0" smtClean="0"/>
            </a:br>
            <a:r>
              <a:rPr lang="es-AR" sz="4500" dirty="0" smtClean="0"/>
              <a:t>1-1-2 De varios colectores.</a:t>
            </a:r>
            <a:endParaRPr lang="es-AR" sz="45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08720"/>
            <a:ext cx="6192688" cy="922114"/>
          </a:xfrm>
        </p:spPr>
        <p:txBody>
          <a:bodyPr anchor="t">
            <a:normAutofit fontScale="90000"/>
          </a:bodyPr>
          <a:lstStyle/>
          <a:p>
            <a:r>
              <a:rPr lang="es-AR" dirty="0" smtClean="0"/>
              <a:t>1-1-1 De un solo colector</a:t>
            </a:r>
            <a:br>
              <a:rPr lang="es-AR" dirty="0" smtClean="0"/>
            </a:br>
            <a:r>
              <a:rPr lang="es-AR" dirty="0" smtClean="0"/>
              <a:t/>
            </a:r>
            <a:br>
              <a:rPr lang="es-AR" dirty="0" smtClean="0"/>
            </a:br>
            <a:r>
              <a:rPr lang="es-AR" dirty="0" smtClean="0"/>
              <a:t/>
            </a:r>
            <a:br>
              <a:rPr lang="es-AR" dirty="0" smtClean="0"/>
            </a:br>
            <a:r>
              <a:rPr lang="es-AR" dirty="0" smtClean="0"/>
              <a:t/>
            </a:r>
            <a:br>
              <a:rPr lang="es-AR" dirty="0" smtClean="0"/>
            </a:br>
            <a:endParaRPr lang="es-AR" dirty="0"/>
          </a:p>
        </p:txBody>
      </p:sp>
      <p:pic>
        <p:nvPicPr>
          <p:cNvPr id="3" name="Imagen 2" descr="http://www.electrical4u.com/power-generation/images/boiler-02.jpg"/>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30834"/>
            <a:ext cx="5510300" cy="4589639"/>
          </a:xfrm>
          <a:prstGeom prst="rect">
            <a:avLst/>
          </a:prstGeom>
          <a:noFill/>
          <a:ln>
            <a:noFill/>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ile:HMS Belfast - Boiler diagram.sv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9087"/>
            <a:ext cx="5148064" cy="4204289"/>
          </a:xfrm>
          <a:prstGeom prst="rect">
            <a:avLst/>
          </a:prstGeom>
          <a:noFill/>
          <a:ln>
            <a:noFill/>
          </a:ln>
        </p:spPr>
      </p:pic>
      <p:sp>
        <p:nvSpPr>
          <p:cNvPr id="4" name="Rectángulo 3"/>
          <p:cNvSpPr/>
          <p:nvPr/>
        </p:nvSpPr>
        <p:spPr>
          <a:xfrm>
            <a:off x="323528" y="620688"/>
            <a:ext cx="6768752" cy="784830"/>
          </a:xfrm>
          <a:prstGeom prst="rect">
            <a:avLst/>
          </a:prstGeom>
        </p:spPr>
        <p:txBody>
          <a:bodyPr wrap="square">
            <a:spAutoFit/>
          </a:bodyPr>
          <a:lstStyle/>
          <a:p>
            <a:r>
              <a:rPr lang="es-AR" sz="4500" dirty="0" smtClean="0">
                <a:solidFill>
                  <a:schemeClr val="tx2"/>
                </a:solidFill>
                <a:latin typeface="+mj-lt"/>
                <a:ea typeface="+mj-ea"/>
                <a:cs typeface="+mj-cs"/>
              </a:rPr>
              <a:t>1-1-2 De </a:t>
            </a:r>
            <a:r>
              <a:rPr lang="es-AR" sz="4500" dirty="0">
                <a:solidFill>
                  <a:schemeClr val="tx2"/>
                </a:solidFill>
                <a:latin typeface="+mj-lt"/>
                <a:ea typeface="+mj-ea"/>
                <a:cs typeface="+mj-cs"/>
              </a:rPr>
              <a:t>varios colectores</a:t>
            </a:r>
          </a:p>
        </p:txBody>
      </p:sp>
      <p:sp>
        <p:nvSpPr>
          <p:cNvPr id="5" name="1 Título"/>
          <p:cNvSpPr>
            <a:spLocks noGrp="1"/>
          </p:cNvSpPr>
          <p:nvPr>
            <p:ph type="title"/>
          </p:nvPr>
        </p:nvSpPr>
        <p:spPr>
          <a:xfrm>
            <a:off x="467544" y="1405518"/>
            <a:ext cx="7812360" cy="1028975"/>
          </a:xfrm>
        </p:spPr>
        <p:txBody>
          <a:bodyPr anchor="t">
            <a:normAutofit fontScale="90000"/>
          </a:bodyPr>
          <a:lstStyle/>
          <a:p>
            <a:r>
              <a:rPr lang="es-AR" sz="3300" dirty="0" err="1" smtClean="0"/>
              <a:t>Admiralty</a:t>
            </a:r>
            <a:r>
              <a:rPr lang="es-AR" sz="3300" dirty="0" smtClean="0"/>
              <a:t> </a:t>
            </a:r>
            <a:r>
              <a:rPr lang="es-AR" sz="3300" dirty="0" err="1"/>
              <a:t>three-drum</a:t>
            </a:r>
            <a:r>
              <a:rPr lang="es-AR" sz="3300" dirty="0"/>
              <a:t> </a:t>
            </a:r>
            <a:r>
              <a:rPr lang="es-AR" sz="3300" dirty="0" smtClean="0"/>
              <a:t>boiler desarrollado por </a:t>
            </a:r>
            <a:r>
              <a:rPr lang="es-AR" sz="3300" dirty="0" err="1" smtClean="0"/>
              <a:t>Yarrow</a:t>
            </a:r>
            <a:r>
              <a:rPr lang="es-AR" sz="3300" dirty="0"/>
              <a:t> </a:t>
            </a:r>
            <a:r>
              <a:rPr lang="es-AR" sz="3300" dirty="0" smtClean="0"/>
              <a:t>para la Royal </a:t>
            </a:r>
            <a:r>
              <a:rPr lang="es-AR" sz="3300" dirty="0" err="1" smtClean="0"/>
              <a:t>Navy</a:t>
            </a:r>
            <a:endParaRPr lang="es-AR" dirty="0"/>
          </a:p>
        </p:txBody>
      </p:sp>
      <p:sp>
        <p:nvSpPr>
          <p:cNvPr id="6" name="1 Título"/>
          <p:cNvSpPr txBox="1">
            <a:spLocks/>
          </p:cNvSpPr>
          <p:nvPr/>
        </p:nvSpPr>
        <p:spPr>
          <a:xfrm>
            <a:off x="5580112" y="2609087"/>
            <a:ext cx="3384376" cy="1612001"/>
          </a:xfrm>
          <a:prstGeom prst="rect">
            <a:avLst/>
          </a:prstGeom>
        </p:spPr>
        <p:txBody>
          <a:bodyPr vert="horz" lIns="0" tIns="45720" rIns="0" bIns="0" anchor="t">
            <a:normAutofit fontScale="975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AR" sz="3300" dirty="0" smtClean="0"/>
              <a:t>Presión: 20 bar</a:t>
            </a:r>
          </a:p>
          <a:p>
            <a:r>
              <a:rPr lang="es-AR" sz="3300" dirty="0" smtClean="0"/>
              <a:t>Temperatura: 316 °C</a:t>
            </a:r>
            <a:endParaRPr lang="es-AR" dirty="0"/>
          </a:p>
        </p:txBody>
      </p:sp>
    </p:spTree>
    <p:extLst>
      <p:ext uri="{BB962C8B-B14F-4D97-AF65-F5344CB8AC3E}">
        <p14:creationId xmlns:p14="http://schemas.microsoft.com/office/powerpoint/2010/main" val="2150002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8229600" cy="5688632"/>
          </a:xfrm>
        </p:spPr>
        <p:txBody>
          <a:bodyPr anchor="t">
            <a:normAutofit fontScale="90000"/>
          </a:bodyPr>
          <a:lstStyle/>
          <a:p>
            <a:r>
              <a:rPr lang="es-AR" dirty="0" smtClean="0"/>
              <a:t>Los colectores pueden contener  agua, vapor o vapor y agua simultáneamente</a:t>
            </a:r>
            <a:r>
              <a:rPr lang="es-AR" dirty="0"/>
              <a:t>.</a:t>
            </a:r>
            <a:br>
              <a:rPr lang="es-AR" dirty="0"/>
            </a:br>
            <a:r>
              <a:rPr lang="es-AR" dirty="0"/>
              <a:t>La circulación del agua fría y caliente se produce en el interior de los tubos, ascendiendo por la parte periférica y descendiendo por la parte central de los mismos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1" y="908720"/>
            <a:ext cx="6156175" cy="5954639"/>
          </a:xfrm>
          <a:prstGeom prst="rect">
            <a:avLst/>
          </a:prstGeom>
        </p:spPr>
      </p:pic>
      <p:sp>
        <p:nvSpPr>
          <p:cNvPr id="4" name="Rectángulo 3"/>
          <p:cNvSpPr/>
          <p:nvPr/>
        </p:nvSpPr>
        <p:spPr>
          <a:xfrm>
            <a:off x="6156175" y="1268760"/>
            <a:ext cx="2964029" cy="5163593"/>
          </a:xfrm>
          <a:prstGeom prst="rect">
            <a:avLst/>
          </a:prstGeom>
        </p:spPr>
        <p:txBody>
          <a:bodyPr wrap="square">
            <a:spAutoFit/>
          </a:bodyPr>
          <a:lstStyle/>
          <a:p>
            <a:pPr>
              <a:lnSpc>
                <a:spcPct val="107000"/>
              </a:lnSpc>
              <a:spcAft>
                <a:spcPts val="800"/>
              </a:spcAft>
            </a:pPr>
            <a:r>
              <a:rPr lang="es-AR" sz="2800" dirty="0">
                <a:solidFill>
                  <a:schemeClr val="tx2"/>
                </a:solidFill>
                <a:latin typeface="+mj-lt"/>
                <a:ea typeface="+mj-ea"/>
                <a:cs typeface="+mj-cs"/>
              </a:rPr>
              <a:t>Caldera radiante de la marca </a:t>
            </a:r>
            <a:r>
              <a:rPr lang="es-AR" sz="2800" dirty="0" err="1">
                <a:solidFill>
                  <a:schemeClr val="tx2"/>
                </a:solidFill>
                <a:latin typeface="+mj-lt"/>
                <a:ea typeface="+mj-ea"/>
                <a:cs typeface="+mj-cs"/>
              </a:rPr>
              <a:t>Bacock</a:t>
            </a:r>
            <a:r>
              <a:rPr lang="es-AR" sz="2800" dirty="0">
                <a:solidFill>
                  <a:schemeClr val="tx2"/>
                </a:solidFill>
                <a:latin typeface="+mj-lt"/>
                <a:ea typeface="+mj-ea"/>
                <a:cs typeface="+mj-cs"/>
              </a:rPr>
              <a:t> &amp; </a:t>
            </a:r>
            <a:r>
              <a:rPr lang="es-AR" sz="2800" dirty="0" err="1">
                <a:solidFill>
                  <a:schemeClr val="tx2"/>
                </a:solidFill>
                <a:latin typeface="+mj-lt"/>
                <a:ea typeface="+mj-ea"/>
                <a:cs typeface="+mj-cs"/>
              </a:rPr>
              <a:t>Wilcox</a:t>
            </a:r>
            <a:r>
              <a:rPr lang="es-AR" sz="2800" dirty="0">
                <a:solidFill>
                  <a:schemeClr val="tx2"/>
                </a:solidFill>
                <a:latin typeface="+mj-lt"/>
                <a:ea typeface="+mj-ea"/>
                <a:cs typeface="+mj-cs"/>
              </a:rPr>
              <a:t>, con presiones </a:t>
            </a:r>
            <a:r>
              <a:rPr lang="es-AR" sz="2800" dirty="0" err="1">
                <a:solidFill>
                  <a:schemeClr val="tx2"/>
                </a:solidFill>
                <a:latin typeface="+mj-lt"/>
                <a:ea typeface="+mj-ea"/>
                <a:cs typeface="+mj-cs"/>
              </a:rPr>
              <a:t>subcríticas</a:t>
            </a:r>
            <a:r>
              <a:rPr lang="es-AR" sz="2800" dirty="0">
                <a:solidFill>
                  <a:schemeClr val="tx2"/>
                </a:solidFill>
                <a:latin typeface="+mj-lt"/>
                <a:ea typeface="+mj-ea"/>
                <a:cs typeface="+mj-cs"/>
              </a:rPr>
              <a:t> en el rango de 124-165 bares, temperaturas en el rango 538-566 °C y capacidades de 316,8-3168 </a:t>
            </a:r>
            <a:r>
              <a:rPr lang="es-AR" sz="2800" dirty="0" smtClean="0">
                <a:solidFill>
                  <a:schemeClr val="tx2"/>
                </a:solidFill>
                <a:latin typeface="+mj-lt"/>
                <a:ea typeface="+mj-ea"/>
                <a:cs typeface="+mj-cs"/>
              </a:rPr>
              <a:t>t/h</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1102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5760640"/>
          </a:xfrm>
        </p:spPr>
        <p:txBody>
          <a:bodyPr anchor="t">
            <a:normAutofit fontScale="90000"/>
          </a:bodyPr>
          <a:lstStyle/>
          <a:p>
            <a:r>
              <a:rPr lang="es-AR" dirty="0" smtClean="0"/>
              <a:t>Circulación forzada</a:t>
            </a:r>
            <a:br>
              <a:rPr lang="es-AR" dirty="0" smtClean="0"/>
            </a:br>
            <a:r>
              <a:rPr lang="es-AR" sz="4400" dirty="0" smtClean="0"/>
              <a:t>Hoy las presiones que se manejan son tan grandes (inclusive supercríticas), que es imposible mantener circulación natural. A presiones superiores a los 180 </a:t>
            </a:r>
            <a:r>
              <a:rPr lang="es-AR" sz="4400" dirty="0" err="1" smtClean="0"/>
              <a:t>kgf</a:t>
            </a:r>
            <a:r>
              <a:rPr lang="es-AR" sz="4400" dirty="0" smtClean="0"/>
              <a:t>/cm2 se considera que se necesitan bombas de circulación para forzar al fluido circular por los tubos vaporizadores.</a:t>
            </a:r>
            <a:endParaRPr lang="es-AR" sz="4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5674642"/>
          </a:xfrm>
        </p:spPr>
        <p:txBody>
          <a:bodyPr anchor="t">
            <a:normAutofit fontScale="90000"/>
          </a:bodyPr>
          <a:lstStyle/>
          <a:p>
            <a:r>
              <a:rPr lang="es-AR" sz="3300" dirty="0" smtClean="0"/>
              <a:t>Por </a:t>
            </a:r>
            <a:r>
              <a:rPr lang="es-AR" sz="3300" dirty="0"/>
              <a:t>tratarse de calderas donde el agua está circulando a elevada velocidad hace que las pequeñas partículas de sales que pueda contener el agua no tengan tiempo suficiente de depositarse en los tubos, desapareciendo, en forma parcial, el peligro de incrustaciones.</a:t>
            </a:r>
            <a:br>
              <a:rPr lang="es-AR" sz="3300" dirty="0"/>
            </a:br>
            <a:r>
              <a:rPr lang="es-AR" sz="3300" dirty="0"/>
              <a:t>Por otro lado, como se recurre a la circulación forzada no existe ningún inconveniente en darle a los tubos la disposición que más convenga, pudiendo colocarlos indistintamente en forma horizontal, vertical o con la inclinación que la circunstancias exijan.</a:t>
            </a:r>
            <a:br>
              <a:rPr lang="es-AR" sz="3300" dirty="0"/>
            </a:br>
            <a:r>
              <a:rPr lang="es-AR" dirty="0" smtClean="0"/>
              <a:t/>
            </a:r>
            <a:br>
              <a:rPr lang="es-AR" dirty="0" smtClean="0"/>
            </a:br>
            <a:endParaRPr lang="es-A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50706"/>
          </a:xfrm>
        </p:spPr>
        <p:txBody>
          <a:bodyPr anchor="t">
            <a:noAutofit/>
          </a:bodyPr>
          <a:lstStyle/>
          <a:p>
            <a:r>
              <a:rPr lang="es-AR" sz="4500" b="1" dirty="0" smtClean="0">
                <a:solidFill>
                  <a:schemeClr val="tx1">
                    <a:lumMod val="95000"/>
                    <a:lumOff val="5000"/>
                  </a:schemeClr>
                </a:solidFill>
              </a:rPr>
              <a:t>3- Superficie de calefacción:</a:t>
            </a:r>
            <a:r>
              <a:rPr lang="es-AR" sz="4000" dirty="0" smtClean="0"/>
              <a:t/>
            </a:r>
            <a:br>
              <a:rPr lang="es-AR" sz="4000" dirty="0" smtClean="0"/>
            </a:br>
            <a:r>
              <a:rPr lang="es-AR" sz="4000" dirty="0" smtClean="0"/>
              <a:t>Recibe el nombre de superficie de calefacción de una caldera, todas aquellas partes metálicas que </a:t>
            </a:r>
            <a:r>
              <a:rPr lang="es-AR" sz="4000" b="1" dirty="0" smtClean="0">
                <a:solidFill>
                  <a:schemeClr val="tx1"/>
                </a:solidFill>
              </a:rPr>
              <a:t>de un lado están en contacto con el agua</a:t>
            </a:r>
            <a:r>
              <a:rPr lang="es-AR" sz="4000" dirty="0" smtClean="0">
                <a:solidFill>
                  <a:schemeClr val="tx1"/>
                </a:solidFill>
              </a:rPr>
              <a:t> </a:t>
            </a:r>
            <a:r>
              <a:rPr lang="es-AR" sz="4000" dirty="0" smtClean="0"/>
              <a:t>y por el </a:t>
            </a:r>
            <a:r>
              <a:rPr lang="es-AR" sz="4000" b="1" dirty="0" smtClean="0">
                <a:solidFill>
                  <a:srgbClr val="FF0000"/>
                </a:solidFill>
              </a:rPr>
              <a:t>otro lado están en contacto con los gases de la combustión</a:t>
            </a:r>
            <a:r>
              <a:rPr lang="es-AR" sz="4000" dirty="0" smtClean="0"/>
              <a:t>.</a:t>
            </a:r>
            <a:br>
              <a:rPr lang="es-AR" sz="4000" dirty="0" smtClean="0"/>
            </a:br>
            <a:r>
              <a:rPr lang="es-AR" sz="3600" b="1" dirty="0" smtClean="0">
                <a:solidFill>
                  <a:schemeClr val="accent5">
                    <a:lumMod val="50000"/>
                  </a:schemeClr>
                </a:solidFill>
              </a:rPr>
              <a:t>Es la superficie a través de la cual se transmite el calor de la combustión al agua.</a:t>
            </a:r>
            <a:endParaRPr lang="es-ES" sz="3600"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Ebullición en flujo interno</a:t>
            </a:r>
            <a:endParaRPr lang="es-AR"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937" y="2060848"/>
            <a:ext cx="7172325" cy="4562475"/>
          </a:xfrm>
          <a:prstGeom prst="rect">
            <a:avLst/>
          </a:prstGeom>
        </p:spPr>
      </p:pic>
    </p:spTree>
    <p:extLst>
      <p:ext uri="{BB962C8B-B14F-4D97-AF65-F5344CB8AC3E}">
        <p14:creationId xmlns:p14="http://schemas.microsoft.com/office/powerpoint/2010/main" val="28967255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80728"/>
            <a:ext cx="7776864" cy="5112568"/>
          </a:xfrm>
        </p:spPr>
        <p:txBody>
          <a:bodyPr anchor="t">
            <a:normAutofit/>
          </a:bodyPr>
          <a:lstStyle/>
          <a:p>
            <a:r>
              <a:rPr lang="es-AR" sz="4000" dirty="0" smtClean="0"/>
              <a:t>2- Calderas circulación forzada</a:t>
            </a:r>
            <a:br>
              <a:rPr lang="es-AR" sz="4000" dirty="0" smtClean="0"/>
            </a:br>
            <a:r>
              <a:rPr lang="es-AR" sz="4000" dirty="0" smtClean="0"/>
              <a:t>Pueden ser Calderas:</a:t>
            </a:r>
            <a:br>
              <a:rPr lang="es-AR" sz="4000" dirty="0" smtClean="0"/>
            </a:br>
            <a:r>
              <a:rPr lang="es-AR" sz="4000" dirty="0" smtClean="0"/>
              <a:t>2-1 De circulación controlada.</a:t>
            </a:r>
            <a:br>
              <a:rPr lang="es-AR" sz="4000" dirty="0" smtClean="0"/>
            </a:br>
            <a:r>
              <a:rPr lang="es-AR" sz="4000" dirty="0" smtClean="0"/>
              <a:t>Ejemplos:</a:t>
            </a:r>
            <a:r>
              <a:rPr lang="es-AR" sz="4000" dirty="0"/>
              <a:t> </a:t>
            </a:r>
            <a:r>
              <a:rPr lang="es-AR" sz="4000" dirty="0" smtClean="0"/>
              <a:t>Calderas La </a:t>
            </a:r>
            <a:r>
              <a:rPr lang="es-AR" sz="4000" dirty="0" err="1" smtClean="0"/>
              <a:t>Mont</a:t>
            </a:r>
            <a:r>
              <a:rPr lang="es-AR" sz="4000" dirty="0" smtClean="0"/>
              <a:t> y </a:t>
            </a:r>
            <a:r>
              <a:rPr lang="es-AR" sz="4000" dirty="0" err="1" smtClean="0"/>
              <a:t>Velox</a:t>
            </a:r>
            <a:r>
              <a:rPr lang="es-AR" sz="4000" dirty="0" smtClean="0"/>
              <a:t/>
            </a:r>
            <a:br>
              <a:rPr lang="es-AR" sz="4000" dirty="0" smtClean="0"/>
            </a:br>
            <a:r>
              <a:rPr lang="es-AR" sz="4000" dirty="0" smtClean="0"/>
              <a:t>2-2 De paso forzado.</a:t>
            </a:r>
            <a:br>
              <a:rPr lang="es-AR" sz="4000" dirty="0" smtClean="0"/>
            </a:br>
            <a:r>
              <a:rPr lang="es-AR" sz="4000" dirty="0" smtClean="0"/>
              <a:t>Ejemplo: Caldera </a:t>
            </a:r>
            <a:r>
              <a:rPr lang="es-AR" sz="4000" dirty="0" err="1" smtClean="0"/>
              <a:t>Berison</a:t>
            </a:r>
            <a:r>
              <a:rPr lang="es-AR" sz="4000" dirty="0" smtClean="0"/>
              <a:t/>
            </a:r>
            <a:br>
              <a:rPr lang="es-AR" sz="4000" dirty="0" smtClean="0"/>
            </a:br>
            <a:r>
              <a:rPr lang="es-AR" sz="4000" dirty="0" smtClean="0"/>
              <a:t>2-3 De producción indirecta de vapor</a:t>
            </a:r>
            <a:br>
              <a:rPr lang="es-AR" sz="4000" dirty="0" smtClean="0"/>
            </a:br>
            <a:r>
              <a:rPr lang="es-AR" sz="4000" dirty="0" smtClean="0"/>
              <a:t>Ejemplo: Caldera </a:t>
            </a:r>
            <a:r>
              <a:rPr lang="es-AR" sz="4000" dirty="0" err="1" smtClean="0"/>
              <a:t>Löffler</a:t>
            </a:r>
            <a:endParaRPr lang="es-AR" sz="4000" dirty="0"/>
          </a:p>
        </p:txBody>
      </p:sp>
    </p:spTree>
    <p:extLst>
      <p:ext uri="{BB962C8B-B14F-4D97-AF65-F5344CB8AC3E}">
        <p14:creationId xmlns:p14="http://schemas.microsoft.com/office/powerpoint/2010/main" val="9252402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4402832" cy="1143000"/>
          </a:xfrm>
        </p:spPr>
        <p:txBody>
          <a:bodyPr/>
          <a:lstStyle/>
          <a:p>
            <a:r>
              <a:rPr lang="es-AR" b="1" dirty="0" smtClean="0"/>
              <a:t>Caldera La </a:t>
            </a:r>
            <a:r>
              <a:rPr lang="es-AR" b="1" dirty="0" err="1" smtClean="0"/>
              <a:t>Mont</a:t>
            </a:r>
            <a:endParaRPr lang="es-AR" b="1" dirty="0"/>
          </a:p>
        </p:txBody>
      </p:sp>
      <p:sp>
        <p:nvSpPr>
          <p:cNvPr id="3" name="1 Título"/>
          <p:cNvSpPr txBox="1">
            <a:spLocks/>
          </p:cNvSpPr>
          <p:nvPr/>
        </p:nvSpPr>
        <p:spPr>
          <a:xfrm>
            <a:off x="323528" y="1700808"/>
            <a:ext cx="4248472" cy="4608512"/>
          </a:xfrm>
          <a:prstGeom prst="rect">
            <a:avLst/>
          </a:prstGeom>
        </p:spPr>
        <p:txBody>
          <a:bodyPr vert="horz" lIns="0" tIns="45720" rIns="0" bIns="0" anchor="t">
            <a:normAutofit fontScale="925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AR" sz="4000" dirty="0"/>
              <a:t>La caldera La </a:t>
            </a:r>
            <a:r>
              <a:rPr lang="es-AR" sz="4000" dirty="0" err="1"/>
              <a:t>Mont</a:t>
            </a:r>
            <a:r>
              <a:rPr lang="es-AR" sz="4000" dirty="0"/>
              <a:t> era una caldera </a:t>
            </a:r>
            <a:r>
              <a:rPr lang="es-AR" sz="4000" dirty="0" err="1" smtClean="0"/>
              <a:t>multitubular</a:t>
            </a:r>
            <a:r>
              <a:rPr lang="es-AR" sz="4000" dirty="0" smtClean="0"/>
              <a:t> </a:t>
            </a:r>
            <a:r>
              <a:rPr lang="es-AR" sz="4000" dirty="0"/>
              <a:t>de circulación forzada y del tipo de </a:t>
            </a:r>
            <a:r>
              <a:rPr lang="es-AR" sz="4000" dirty="0" smtClean="0"/>
              <a:t>recirculación, creada en 1925 por el ingeniero de marina estadounidense Walter La </a:t>
            </a:r>
            <a:r>
              <a:rPr lang="es-AR" sz="4000" dirty="0" err="1" smtClean="0"/>
              <a:t>Mont</a:t>
            </a:r>
            <a:endParaRPr lang="es-AR" sz="4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841" y="-14523"/>
            <a:ext cx="3932671" cy="6872523"/>
          </a:xfrm>
          <a:prstGeom prst="rect">
            <a:avLst/>
          </a:prstGeom>
        </p:spPr>
      </p:pic>
    </p:spTree>
    <p:extLst>
      <p:ext uri="{BB962C8B-B14F-4D97-AF65-F5344CB8AC3E}">
        <p14:creationId xmlns:p14="http://schemas.microsoft.com/office/powerpoint/2010/main" val="12795019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0"/>
            <a:ext cx="6264696" cy="6848638"/>
          </a:xfrm>
          <a:prstGeom prst="rect">
            <a:avLst/>
          </a:prstGeom>
        </p:spPr>
      </p:pic>
    </p:spTree>
    <p:extLst>
      <p:ext uri="{BB962C8B-B14F-4D97-AF65-F5344CB8AC3E}">
        <p14:creationId xmlns:p14="http://schemas.microsoft.com/office/powerpoint/2010/main" val="141997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484784"/>
            <a:ext cx="8229600" cy="4752528"/>
          </a:xfrm>
        </p:spPr>
        <p:txBody>
          <a:bodyPr anchor="t">
            <a:normAutofit/>
          </a:bodyPr>
          <a:lstStyle/>
          <a:p>
            <a:r>
              <a:rPr lang="es-AR" sz="3600" dirty="0" smtClean="0"/>
              <a:t>Velocidad </a:t>
            </a:r>
            <a:r>
              <a:rPr lang="es-AR" sz="3600" dirty="0"/>
              <a:t>en tubos: 2 m/s</a:t>
            </a:r>
            <a:br>
              <a:rPr lang="es-AR" sz="3600" dirty="0"/>
            </a:br>
            <a:r>
              <a:rPr lang="es-AR" sz="3600" dirty="0" smtClean="0"/>
              <a:t/>
            </a:r>
            <a:br>
              <a:rPr lang="es-AR" sz="3600" dirty="0" smtClean="0"/>
            </a:br>
            <a:r>
              <a:rPr lang="es-AR" sz="3600" dirty="0" smtClean="0"/>
              <a:t>Caudal </a:t>
            </a:r>
            <a:r>
              <a:rPr lang="es-AR" sz="3600" dirty="0"/>
              <a:t>másico de circulación </a:t>
            </a:r>
            <a:r>
              <a:rPr lang="es-AR" sz="3600" dirty="0" smtClean="0"/>
              <a:t>igual al </a:t>
            </a:r>
            <a:r>
              <a:rPr lang="es-AR" sz="3600" dirty="0"/>
              <a:t>c</a:t>
            </a:r>
            <a:r>
              <a:rPr lang="es-AR" sz="3600" dirty="0" smtClean="0"/>
              <a:t>audal </a:t>
            </a:r>
            <a:r>
              <a:rPr lang="es-AR" sz="3600" dirty="0"/>
              <a:t>másico de </a:t>
            </a:r>
            <a:r>
              <a:rPr lang="es-AR" sz="3600" dirty="0" smtClean="0"/>
              <a:t>alimentación</a:t>
            </a:r>
            <a:r>
              <a:rPr lang="es-AR" sz="3600" dirty="0"/>
              <a:t/>
            </a:r>
            <a:br>
              <a:rPr lang="es-AR" sz="3600" dirty="0"/>
            </a:br>
            <a:r>
              <a:rPr lang="es-AR" sz="3600" dirty="0" smtClean="0"/>
              <a:t/>
            </a:r>
            <a:br>
              <a:rPr lang="es-AR" sz="3600" dirty="0" smtClean="0"/>
            </a:br>
            <a:r>
              <a:rPr lang="es-AR" sz="3600" dirty="0" smtClean="0"/>
              <a:t>Factor </a:t>
            </a:r>
            <a:r>
              <a:rPr lang="es-AR" sz="3600" dirty="0"/>
              <a:t>de circulación: </a:t>
            </a:r>
            <a:r>
              <a:rPr lang="es-AR" sz="3600" dirty="0" smtClean="0"/>
              <a:t>3 </a:t>
            </a:r>
            <a:r>
              <a:rPr lang="es-AR" sz="3600" dirty="0"/>
              <a:t>a 4</a:t>
            </a:r>
            <a:br>
              <a:rPr lang="es-AR" sz="3600" dirty="0"/>
            </a:br>
            <a:r>
              <a:rPr lang="es-AR" sz="3600" dirty="0" smtClean="0"/>
              <a:t/>
            </a:r>
            <a:br>
              <a:rPr lang="es-AR" sz="3600" dirty="0" smtClean="0"/>
            </a:br>
            <a:r>
              <a:rPr lang="es-AR" sz="3600" dirty="0" smtClean="0"/>
              <a:t>Puesta </a:t>
            </a:r>
            <a:r>
              <a:rPr lang="es-AR" sz="3600" dirty="0"/>
              <a:t>en régimen </a:t>
            </a:r>
            <a:r>
              <a:rPr lang="es-AR" sz="3600" dirty="0" smtClean="0"/>
              <a:t>gradual</a:t>
            </a:r>
            <a:endParaRPr lang="es-AR" sz="36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607" y="1700808"/>
            <a:ext cx="6080393" cy="5157192"/>
          </a:xfrm>
          <a:prstGeom prst="rect">
            <a:avLst/>
          </a:prstGeom>
        </p:spPr>
      </p:pic>
      <p:sp>
        <p:nvSpPr>
          <p:cNvPr id="4" name="1 Título"/>
          <p:cNvSpPr txBox="1">
            <a:spLocks/>
          </p:cNvSpPr>
          <p:nvPr/>
        </p:nvSpPr>
        <p:spPr>
          <a:xfrm>
            <a:off x="179512" y="2348880"/>
            <a:ext cx="2736304" cy="4033446"/>
          </a:xfrm>
          <a:prstGeom prst="rect">
            <a:avLst/>
          </a:prstGeom>
        </p:spPr>
        <p:txBody>
          <a:bodyPr vert="horz" lIns="0" tIns="45720" rIns="0" bIns="0" anchor="t">
            <a:normAutofit fontScale="9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AR" sz="3600" dirty="0" smtClean="0"/>
              <a:t>Es un generador de circulación forzada, con recirculación y con combustión a presión en cámara cerrada.</a:t>
            </a:r>
            <a:endParaRPr lang="es-AR" dirty="0"/>
          </a:p>
        </p:txBody>
      </p:sp>
      <p:sp>
        <p:nvSpPr>
          <p:cNvPr id="2" name="1 Título"/>
          <p:cNvSpPr>
            <a:spLocks noGrp="1"/>
          </p:cNvSpPr>
          <p:nvPr>
            <p:ph type="title"/>
          </p:nvPr>
        </p:nvSpPr>
        <p:spPr>
          <a:xfrm>
            <a:off x="179512" y="332656"/>
            <a:ext cx="7776864" cy="1800200"/>
          </a:xfrm>
        </p:spPr>
        <p:txBody>
          <a:bodyPr anchor="t">
            <a:normAutofit fontScale="90000"/>
          </a:bodyPr>
          <a:lstStyle/>
          <a:p>
            <a:r>
              <a:rPr lang="es-AR" sz="5600" b="1" dirty="0" smtClean="0"/>
              <a:t>Caldera </a:t>
            </a:r>
            <a:r>
              <a:rPr lang="es-AR" sz="5600" b="1" dirty="0" err="1" smtClean="0"/>
              <a:t>Velox</a:t>
            </a:r>
            <a:r>
              <a:rPr lang="es-AR" dirty="0" smtClean="0"/>
              <a:t/>
            </a:r>
            <a:br>
              <a:rPr lang="es-AR" dirty="0" smtClean="0"/>
            </a:br>
            <a:r>
              <a:rPr lang="es-AR" sz="3600" dirty="0"/>
              <a:t>La caldera </a:t>
            </a:r>
            <a:r>
              <a:rPr lang="es-AR" sz="3600" dirty="0" err="1"/>
              <a:t>Velox</a:t>
            </a:r>
            <a:r>
              <a:rPr lang="es-AR" sz="3600" dirty="0"/>
              <a:t> fue patentada por Brown </a:t>
            </a:r>
            <a:r>
              <a:rPr lang="es-AR" sz="3600" dirty="0" err="1"/>
              <a:t>Boveri</a:t>
            </a:r>
            <a:r>
              <a:rPr lang="es-AR" sz="3600" dirty="0"/>
              <a:t> &amp; Co de </a:t>
            </a:r>
            <a:r>
              <a:rPr lang="es-AR" sz="3600" dirty="0" err="1"/>
              <a:t>Baden</a:t>
            </a:r>
            <a:r>
              <a:rPr lang="es-AR" sz="3600" dirty="0"/>
              <a:t> (</a:t>
            </a:r>
            <a:r>
              <a:rPr lang="es-AR" sz="3600" dirty="0" smtClean="0"/>
              <a:t>Suiza).</a:t>
            </a:r>
            <a:endParaRPr lang="es-A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6381" y="4293096"/>
            <a:ext cx="2946719" cy="2304256"/>
          </a:xfrm>
        </p:spPr>
        <p:txBody>
          <a:bodyPr anchor="t">
            <a:normAutofit fontScale="90000"/>
          </a:bodyPr>
          <a:lstStyle/>
          <a:p>
            <a:r>
              <a:rPr lang="es-AR" sz="2000" dirty="0" smtClean="0"/>
              <a:t>CA: Compresor de aire</a:t>
            </a:r>
            <a:br>
              <a:rPr lang="es-AR" sz="2000" dirty="0" smtClean="0"/>
            </a:br>
            <a:r>
              <a:rPr lang="es-AR" sz="2000" dirty="0" err="1" smtClean="0"/>
              <a:t>TG</a:t>
            </a:r>
            <a:r>
              <a:rPr lang="es-AR" sz="2000" dirty="0" smtClean="0"/>
              <a:t>: Turbina de gas</a:t>
            </a:r>
            <a:br>
              <a:rPr lang="es-AR" sz="2000" dirty="0" smtClean="0"/>
            </a:br>
            <a:r>
              <a:rPr lang="es-AR" sz="2000" dirty="0" err="1" smtClean="0"/>
              <a:t>RV</a:t>
            </a:r>
            <a:r>
              <a:rPr lang="es-AR" sz="2000" dirty="0" smtClean="0"/>
              <a:t>: Reductor de velocidad</a:t>
            </a:r>
            <a:br>
              <a:rPr lang="es-AR" sz="2000" dirty="0" smtClean="0"/>
            </a:br>
            <a:r>
              <a:rPr lang="es-AR" sz="2000" dirty="0" err="1" smtClean="0"/>
              <a:t>MA</a:t>
            </a:r>
            <a:r>
              <a:rPr lang="es-AR" sz="2000" dirty="0" smtClean="0"/>
              <a:t>: Motor de arranque</a:t>
            </a:r>
            <a:br>
              <a:rPr lang="es-AR" sz="2000" dirty="0" smtClean="0"/>
            </a:br>
            <a:r>
              <a:rPr lang="es-AR" sz="2000" dirty="0" err="1" smtClean="0"/>
              <a:t>BC</a:t>
            </a:r>
            <a:r>
              <a:rPr lang="es-AR" sz="2000" dirty="0" smtClean="0"/>
              <a:t>: Bomba de circulación</a:t>
            </a:r>
            <a:br>
              <a:rPr lang="es-AR" sz="2000" dirty="0" smtClean="0"/>
            </a:br>
            <a:r>
              <a:rPr lang="es-AR" sz="2000" dirty="0" smtClean="0"/>
              <a:t>CC: Compresor de combustible</a:t>
            </a:r>
            <a:br>
              <a:rPr lang="es-AR" sz="2000" dirty="0" smtClean="0"/>
            </a:br>
            <a:r>
              <a:rPr lang="es-AR" sz="2000" dirty="0" smtClean="0"/>
              <a:t>Q: Quemador</a:t>
            </a:r>
            <a:br>
              <a:rPr lang="es-AR" sz="2000" dirty="0" smtClean="0"/>
            </a:br>
            <a:r>
              <a:rPr lang="es-AR" sz="2000" dirty="0" smtClean="0"/>
              <a:t>E: Economizador</a:t>
            </a:r>
            <a:endParaRPr lang="es-AR" sz="2000" dirty="0"/>
          </a:p>
        </p:txBody>
      </p:sp>
      <p:sp>
        <p:nvSpPr>
          <p:cNvPr id="4" name="1 Título"/>
          <p:cNvSpPr txBox="1">
            <a:spLocks/>
          </p:cNvSpPr>
          <p:nvPr/>
        </p:nvSpPr>
        <p:spPr>
          <a:xfrm>
            <a:off x="5099481" y="4293096"/>
            <a:ext cx="3096344" cy="2304256"/>
          </a:xfrm>
          <a:prstGeom prst="rect">
            <a:avLst/>
          </a:prstGeom>
        </p:spPr>
        <p:txBody>
          <a:bodyPr vert="horz" lIns="0" tIns="45720" rIns="0" bIns="0" anchor="t">
            <a:normAutofit fontScale="9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AR" sz="2000" dirty="0" smtClean="0"/>
              <a:t>BA: Bomba de alimentación</a:t>
            </a:r>
          </a:p>
          <a:p>
            <a:r>
              <a:rPr lang="es-AR" sz="2000" dirty="0" smtClean="0"/>
              <a:t>R: </a:t>
            </a:r>
            <a:r>
              <a:rPr lang="es-AR" sz="2000" dirty="0" err="1" smtClean="0"/>
              <a:t>Sobrecalentador</a:t>
            </a:r>
            <a:endParaRPr lang="es-AR" sz="2000" dirty="0" smtClean="0"/>
          </a:p>
          <a:p>
            <a:r>
              <a:rPr lang="es-AR" sz="2000" dirty="0" err="1" smtClean="0"/>
              <a:t>SP</a:t>
            </a:r>
            <a:r>
              <a:rPr lang="es-AR" sz="2000" dirty="0" smtClean="0"/>
              <a:t>: Separador</a:t>
            </a:r>
          </a:p>
          <a:p>
            <a:r>
              <a:rPr lang="es-AR" sz="2000" dirty="0" smtClean="0"/>
              <a:t>M: Cámara de combustión</a:t>
            </a:r>
          </a:p>
          <a:p>
            <a:r>
              <a:rPr lang="es-AR" sz="2000" dirty="0" smtClean="0"/>
              <a:t>N: Pared</a:t>
            </a:r>
          </a:p>
          <a:p>
            <a:r>
              <a:rPr lang="es-AR" sz="2000" dirty="0" smtClean="0"/>
              <a:t>A: Colector</a:t>
            </a:r>
          </a:p>
          <a:p>
            <a:r>
              <a:rPr lang="es-AR" sz="2000" dirty="0" smtClean="0"/>
              <a:t>C: Cañería a la </a:t>
            </a:r>
            <a:r>
              <a:rPr lang="es-AR" sz="2000" dirty="0" err="1" smtClean="0"/>
              <a:t>BC</a:t>
            </a:r>
            <a:endParaRPr lang="es-AR" sz="2000" dirty="0" smtClean="0"/>
          </a:p>
          <a:p>
            <a:r>
              <a:rPr lang="es-AR" sz="2000" dirty="0" smtClean="0"/>
              <a:t>D: Ducto hacia </a:t>
            </a:r>
            <a:r>
              <a:rPr lang="es-AR" sz="2000" dirty="0" err="1" smtClean="0"/>
              <a:t>sobrecalentador</a:t>
            </a:r>
            <a:endParaRPr lang="es-AR" sz="2000" dirty="0" smtClean="0"/>
          </a:p>
          <a:p>
            <a:endParaRPr lang="es-AR" sz="2000" dirty="0" smtClean="0"/>
          </a:p>
          <a:p>
            <a:endParaRPr lang="es-AR" sz="20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27384"/>
            <a:ext cx="9134475" cy="4210050"/>
          </a:xfrm>
          <a:prstGeom prst="rect">
            <a:avLst/>
          </a:prstGeom>
        </p:spPr>
      </p:pic>
    </p:spTree>
    <p:extLst>
      <p:ext uri="{BB962C8B-B14F-4D97-AF65-F5344CB8AC3E}">
        <p14:creationId xmlns:p14="http://schemas.microsoft.com/office/powerpoint/2010/main" val="20758896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1988840"/>
            <a:ext cx="4536504" cy="4392488"/>
          </a:xfrm>
          <a:prstGeom prst="rect">
            <a:avLst/>
          </a:prstGeom>
        </p:spPr>
        <p:txBody>
          <a:bodyPr vert="horz" lIns="0" tIns="45720" rIns="0" bIns="0" anchor="t">
            <a:normAutofit fontScale="9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AR" sz="3600" dirty="0" smtClean="0"/>
              <a:t>Es un generador de paso único patentado por Marc </a:t>
            </a:r>
            <a:r>
              <a:rPr lang="es-AR" sz="3600" dirty="0" err="1" smtClean="0"/>
              <a:t>Benson</a:t>
            </a:r>
            <a:r>
              <a:rPr lang="es-AR" sz="3600" dirty="0" smtClean="0"/>
              <a:t> en Alemania en </a:t>
            </a:r>
            <a:r>
              <a:rPr lang="es-AR" sz="3600" dirty="0"/>
              <a:t>1923. La patente </a:t>
            </a:r>
            <a:r>
              <a:rPr lang="es-AR" sz="3600" dirty="0" smtClean="0"/>
              <a:t>fue </a:t>
            </a:r>
            <a:r>
              <a:rPr lang="es-AR" sz="3600" dirty="0"/>
              <a:t>adquirida por la compañía alemana Siemens en </a:t>
            </a:r>
            <a:r>
              <a:rPr lang="es-AR" sz="3600" dirty="0" smtClean="0"/>
              <a:t>1924, quien a su vez la ha licenciado a otras firmas.</a:t>
            </a:r>
            <a:endParaRPr lang="es-AR" dirty="0"/>
          </a:p>
        </p:txBody>
      </p:sp>
      <p:sp>
        <p:nvSpPr>
          <p:cNvPr id="2" name="1 Título"/>
          <p:cNvSpPr>
            <a:spLocks noGrp="1"/>
          </p:cNvSpPr>
          <p:nvPr>
            <p:ph type="title"/>
          </p:nvPr>
        </p:nvSpPr>
        <p:spPr>
          <a:xfrm>
            <a:off x="395536" y="772802"/>
            <a:ext cx="4680520" cy="864096"/>
          </a:xfrm>
        </p:spPr>
        <p:txBody>
          <a:bodyPr anchor="t">
            <a:normAutofit/>
          </a:bodyPr>
          <a:lstStyle/>
          <a:p>
            <a:r>
              <a:rPr lang="es-AR" b="1" dirty="0" smtClean="0"/>
              <a:t>Caldera </a:t>
            </a:r>
            <a:r>
              <a:rPr lang="es-AR" b="1" dirty="0" err="1" smtClean="0"/>
              <a:t>Benson</a:t>
            </a:r>
            <a:endParaRPr lang="es-AR" b="1" dirty="0"/>
          </a:p>
        </p:txBody>
      </p:sp>
      <p:pic>
        <p:nvPicPr>
          <p:cNvPr id="5" name="Imagen 4"/>
          <p:cNvPicPr>
            <a:picLocks noChangeAspect="1"/>
          </p:cNvPicPr>
          <p:nvPr/>
        </p:nvPicPr>
        <p:blipFill>
          <a:blip r:embed="rId2"/>
          <a:stretch>
            <a:fillRect/>
          </a:stretch>
        </p:blipFill>
        <p:spPr>
          <a:xfrm>
            <a:off x="5292080" y="692696"/>
            <a:ext cx="3560761" cy="6132422"/>
          </a:xfrm>
          <a:prstGeom prst="rect">
            <a:avLst/>
          </a:prstGeom>
        </p:spPr>
      </p:pic>
    </p:spTree>
    <p:extLst>
      <p:ext uri="{BB962C8B-B14F-4D97-AF65-F5344CB8AC3E}">
        <p14:creationId xmlns:p14="http://schemas.microsoft.com/office/powerpoint/2010/main" val="6520897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2" y="0"/>
            <a:ext cx="7341336" cy="68580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5256584"/>
          </a:xfrm>
        </p:spPr>
        <p:txBody>
          <a:bodyPr anchor="t">
            <a:normAutofit fontScale="90000"/>
          </a:bodyPr>
          <a:lstStyle/>
          <a:p>
            <a:r>
              <a:rPr lang="es-AR" sz="4000" dirty="0" smtClean="0"/>
              <a:t>Estas </a:t>
            </a:r>
            <a:r>
              <a:rPr lang="es-AR" sz="4000" dirty="0"/>
              <a:t>calderas producen vapor en estado crítico (220 bares y 274 °C) o supercrítico. En estas calderas no hay </a:t>
            </a:r>
            <a:r>
              <a:rPr lang="es-AR" sz="4000" dirty="0" err="1"/>
              <a:t>interfase</a:t>
            </a:r>
            <a:r>
              <a:rPr lang="es-AR" sz="4000" dirty="0"/>
              <a:t> líquido-vapor en ningún momento, sino que el líquido se transforma gradualmente en vapor. Por lo que no tiene sentido la existencia de un </a:t>
            </a:r>
            <a:r>
              <a:rPr lang="es-AR" sz="4000" dirty="0" smtClean="0"/>
              <a:t>domo.</a:t>
            </a:r>
            <a:br>
              <a:rPr lang="es-AR" sz="4000" dirty="0" smtClean="0"/>
            </a:br>
            <a:r>
              <a:rPr lang="es-AR" sz="4000" dirty="0"/>
              <a:t>Tiene una rápida entrada en régimen, del orden de los 10 </a:t>
            </a:r>
            <a:r>
              <a:rPr lang="es-AR" sz="4000" dirty="0" smtClean="0"/>
              <a:t>minutos.</a:t>
            </a:r>
            <a:endParaRPr lang="es-AR" sz="4000" dirty="0"/>
          </a:p>
        </p:txBody>
      </p:sp>
    </p:spTree>
    <p:extLst>
      <p:ext uri="{BB962C8B-B14F-4D97-AF65-F5344CB8AC3E}">
        <p14:creationId xmlns:p14="http://schemas.microsoft.com/office/powerpoint/2010/main" val="2974996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94722"/>
          </a:xfrm>
        </p:spPr>
        <p:txBody>
          <a:bodyPr anchor="t">
            <a:normAutofit fontScale="90000"/>
          </a:bodyPr>
          <a:lstStyle/>
          <a:p>
            <a:r>
              <a:rPr lang="es-AR" sz="4400" dirty="0" smtClean="0"/>
              <a:t>Se mide del lado que recibe el calor y se expresa en (m2).</a:t>
            </a:r>
            <a:br>
              <a:rPr lang="es-AR" sz="4400" dirty="0" smtClean="0"/>
            </a:br>
            <a:r>
              <a:rPr lang="es-AR" sz="4400" b="1" dirty="0" smtClean="0">
                <a:solidFill>
                  <a:srgbClr val="FF0000"/>
                </a:solidFill>
              </a:rPr>
              <a:t>SE MIDE SIEMPRE DEL LADO DE LA FUENTE CALIENTE.</a:t>
            </a:r>
            <a:r>
              <a:rPr lang="es-AR" sz="4400" dirty="0" smtClean="0"/>
              <a:t/>
            </a:r>
            <a:br>
              <a:rPr lang="es-AR" sz="4400" dirty="0" smtClean="0"/>
            </a:br>
            <a:r>
              <a:rPr lang="es-AR" sz="4400" dirty="0" smtClean="0"/>
              <a:t>Puede ser:</a:t>
            </a:r>
            <a:br>
              <a:rPr lang="es-AR" sz="4400" dirty="0" smtClean="0"/>
            </a:br>
            <a:r>
              <a:rPr lang="es-AR" sz="4400" dirty="0" smtClean="0"/>
              <a:t> Superficie de calefacción directa: La que recibe </a:t>
            </a:r>
            <a:r>
              <a:rPr lang="es-AR" sz="4400" b="1" dirty="0" smtClean="0">
                <a:solidFill>
                  <a:srgbClr val="FF0000"/>
                </a:solidFill>
              </a:rPr>
              <a:t>calor por radiación</a:t>
            </a:r>
            <a:r>
              <a:rPr lang="es-AR" sz="4400" dirty="0" smtClean="0"/>
              <a:t>. (llama)</a:t>
            </a:r>
            <a:br>
              <a:rPr lang="es-AR" sz="4400" dirty="0" smtClean="0"/>
            </a:br>
            <a:r>
              <a:rPr lang="es-AR" sz="4400" dirty="0" smtClean="0"/>
              <a:t> Superficie de calefacción indirecta: </a:t>
            </a:r>
            <a:r>
              <a:rPr lang="es-AR" sz="4400" b="1" dirty="0" smtClean="0">
                <a:solidFill>
                  <a:srgbClr val="FF0000"/>
                </a:solidFill>
              </a:rPr>
              <a:t>Calor por convección </a:t>
            </a:r>
            <a:r>
              <a:rPr lang="es-AR" sz="4400" dirty="0" smtClean="0"/>
              <a:t>(gases de la combustión).</a:t>
            </a:r>
            <a:r>
              <a:rPr lang="es-AR" dirty="0" smtClean="0"/>
              <a:t/>
            </a:r>
            <a:br>
              <a:rPr lang="es-AR" dirty="0" smtClean="0"/>
            </a:br>
            <a:endParaRPr lang="es-E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11560" y="1844824"/>
            <a:ext cx="7945193" cy="4536504"/>
          </a:xfrm>
          <a:prstGeom prst="rect">
            <a:avLst/>
          </a:prstGeom>
        </p:spPr>
        <p:txBody>
          <a:bodyPr vert="horz" lIns="0" tIns="45720" rIns="0" bIns="0" anchor="t">
            <a:normAutofit fontScale="675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AR" dirty="0" smtClean="0"/>
              <a:t>Esta </a:t>
            </a:r>
            <a:r>
              <a:rPr lang="es-AR" dirty="0"/>
              <a:t>caldera fue desarrollada primeramente por la Corporación Siderúrgica de </a:t>
            </a:r>
            <a:r>
              <a:rPr lang="es-AR" dirty="0" err="1"/>
              <a:t>Vitkoviz</a:t>
            </a:r>
            <a:r>
              <a:rPr lang="es-AR" dirty="0"/>
              <a:t>, de </a:t>
            </a:r>
            <a:r>
              <a:rPr lang="es-AR" dirty="0" smtClean="0"/>
              <a:t>Checoeslovaquia.</a:t>
            </a:r>
            <a:endParaRPr lang="es-AR" dirty="0"/>
          </a:p>
          <a:p>
            <a:r>
              <a:rPr lang="es-AR" dirty="0" smtClean="0"/>
              <a:t>Es una caldera </a:t>
            </a:r>
            <a:r>
              <a:rPr lang="es-AR" dirty="0"/>
              <a:t>de vaporización </a:t>
            </a:r>
            <a:r>
              <a:rPr lang="es-AR" dirty="0" smtClean="0"/>
              <a:t>indirecta porque la vaporización no se produce en la cámara de combustión. Una parte del vapor sobrecalentado se desvía hacia el recipiente vaporizador y vaporiza el agua de alimentación.</a:t>
            </a:r>
            <a:endParaRPr lang="es-AR" dirty="0"/>
          </a:p>
        </p:txBody>
      </p:sp>
      <p:sp>
        <p:nvSpPr>
          <p:cNvPr id="2" name="1 Título"/>
          <p:cNvSpPr>
            <a:spLocks noGrp="1"/>
          </p:cNvSpPr>
          <p:nvPr>
            <p:ph type="title"/>
          </p:nvPr>
        </p:nvSpPr>
        <p:spPr>
          <a:xfrm>
            <a:off x="395536" y="772802"/>
            <a:ext cx="6696744" cy="864096"/>
          </a:xfrm>
        </p:spPr>
        <p:txBody>
          <a:bodyPr anchor="t">
            <a:normAutofit/>
          </a:bodyPr>
          <a:lstStyle/>
          <a:p>
            <a:r>
              <a:rPr lang="es-AR" b="1" dirty="0" smtClean="0"/>
              <a:t>Caldera </a:t>
            </a:r>
            <a:r>
              <a:rPr lang="es-AR" b="1" dirty="0" err="1" smtClean="0"/>
              <a:t>Löffler</a:t>
            </a:r>
            <a:r>
              <a:rPr lang="es-AR" b="1" dirty="0" smtClean="0"/>
              <a:t> </a:t>
            </a:r>
            <a:r>
              <a:rPr lang="es-AR" dirty="0" smtClean="0"/>
              <a:t>o </a:t>
            </a:r>
            <a:r>
              <a:rPr lang="es-AR" dirty="0" err="1" smtClean="0"/>
              <a:t>Loeffler</a:t>
            </a:r>
            <a:endParaRPr lang="es-AR" dirty="0"/>
          </a:p>
        </p:txBody>
      </p:sp>
    </p:spTree>
    <p:extLst>
      <p:ext uri="{BB962C8B-B14F-4D97-AF65-F5344CB8AC3E}">
        <p14:creationId xmlns:p14="http://schemas.microsoft.com/office/powerpoint/2010/main" val="10534887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870" y="0"/>
            <a:ext cx="6736260" cy="6858000"/>
          </a:xfrm>
          <a:prstGeom prst="rect">
            <a:avLst/>
          </a:prstGeom>
        </p:spPr>
      </p:pic>
    </p:spTree>
    <p:extLst>
      <p:ext uri="{BB962C8B-B14F-4D97-AF65-F5344CB8AC3E}">
        <p14:creationId xmlns:p14="http://schemas.microsoft.com/office/powerpoint/2010/main" val="19055274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39552" y="1268760"/>
            <a:ext cx="7945193" cy="5184576"/>
          </a:xfrm>
          <a:prstGeom prst="rect">
            <a:avLst/>
          </a:prstGeom>
        </p:spPr>
        <p:txBody>
          <a:bodyPr vert="horz" lIns="0" tIns="45720" rIns="0" bIns="0" anchor="t">
            <a:normAutofit fontScale="600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AR" dirty="0" smtClean="0"/>
              <a:t>La </a:t>
            </a:r>
            <a:r>
              <a:rPr lang="es-AR" dirty="0"/>
              <a:t>puesta en marcha de estas calderas se consigue inyectando vapor procedente de otra caldera al vaporizador. Por lo que no se la puede instalar </a:t>
            </a:r>
            <a:r>
              <a:rPr lang="es-AR" dirty="0" smtClean="0"/>
              <a:t>sola, sino que se la debe ubicar siempre junto a otras calderas.</a:t>
            </a:r>
          </a:p>
          <a:p>
            <a:endParaRPr lang="es-AR" dirty="0" smtClean="0"/>
          </a:p>
          <a:p>
            <a:r>
              <a:rPr lang="es-AR" dirty="0" smtClean="0"/>
              <a:t>Es de rápida puesta en servicio, por lo que es ideal para centrales térmicas de punta.</a:t>
            </a:r>
          </a:p>
          <a:p>
            <a:endParaRPr lang="es-AR" dirty="0" smtClean="0"/>
          </a:p>
          <a:p>
            <a:r>
              <a:rPr lang="es-AR" dirty="0" smtClean="0"/>
              <a:t>La colocación del vaporizador fuera del hogar, hace disminuir los inconvenientes de mantenimiento.</a:t>
            </a:r>
          </a:p>
          <a:p>
            <a:endParaRPr lang="es-AR" dirty="0"/>
          </a:p>
          <a:p>
            <a:r>
              <a:rPr lang="es-AR" dirty="0" smtClean="0"/>
              <a:t>Generalmente producen vapor a 120 bares y 500°C</a:t>
            </a:r>
            <a:endParaRPr lang="es-AR" dirty="0"/>
          </a:p>
        </p:txBody>
      </p:sp>
    </p:spTree>
    <p:extLst>
      <p:ext uri="{BB962C8B-B14F-4D97-AF65-F5344CB8AC3E}">
        <p14:creationId xmlns:p14="http://schemas.microsoft.com/office/powerpoint/2010/main" val="13341205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4808" y="1412776"/>
            <a:ext cx="3394720" cy="2218258"/>
          </a:xfrm>
        </p:spPr>
        <p:txBody>
          <a:bodyPr anchor="t">
            <a:normAutofit fontScale="90000"/>
          </a:bodyPr>
          <a:lstStyle/>
          <a:p>
            <a:r>
              <a:rPr lang="es-AR" dirty="0" smtClean="0"/>
              <a:t>Caldera con recirculación de gases</a:t>
            </a:r>
            <a:br>
              <a:rPr lang="es-AR" dirty="0" smtClean="0"/>
            </a:br>
            <a:endParaRPr lang="es-AR"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069" y="645679"/>
            <a:ext cx="5596931" cy="6237312"/>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3372984"/>
          </a:xfrm>
        </p:spPr>
        <p:txBody>
          <a:bodyPr anchor="t">
            <a:normAutofit/>
          </a:bodyPr>
          <a:lstStyle/>
          <a:p>
            <a:pPr>
              <a:lnSpc>
                <a:spcPct val="150000"/>
              </a:lnSpc>
            </a:pPr>
            <a:r>
              <a:rPr lang="es-AR" dirty="0" smtClean="0"/>
              <a:t>Fuentes</a:t>
            </a:r>
            <a:br>
              <a:rPr lang="es-AR" dirty="0" smtClean="0"/>
            </a:br>
            <a:r>
              <a:rPr lang="es-AR" sz="3000" dirty="0" smtClean="0"/>
              <a:t>- Jorge Félix Fernández, Generadores de vapor</a:t>
            </a:r>
            <a:br>
              <a:rPr lang="es-AR" sz="3000" dirty="0" smtClean="0"/>
            </a:br>
            <a:r>
              <a:rPr lang="es-AR" sz="3000" dirty="0" smtClean="0"/>
              <a:t>- </a:t>
            </a:r>
            <a:r>
              <a:rPr lang="es-AR" sz="3000" dirty="0" err="1" smtClean="0"/>
              <a:t>World</a:t>
            </a:r>
            <a:r>
              <a:rPr lang="es-AR" sz="3000" dirty="0" smtClean="0"/>
              <a:t> Wide Web</a:t>
            </a:r>
            <a:endParaRPr lang="es-AR" sz="3000" dirty="0"/>
          </a:p>
        </p:txBody>
      </p:sp>
    </p:spTree>
    <p:extLst>
      <p:ext uri="{BB962C8B-B14F-4D97-AF65-F5344CB8AC3E}">
        <p14:creationId xmlns:p14="http://schemas.microsoft.com/office/powerpoint/2010/main" val="2843409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305800" cy="6336704"/>
          </a:xfrm>
        </p:spPr>
        <p:txBody>
          <a:bodyPr/>
          <a:lstStyle/>
          <a:p>
            <a:endParaRPr lang="es-AR" dirty="0"/>
          </a:p>
        </p:txBody>
      </p:sp>
      <p:pic>
        <p:nvPicPr>
          <p:cNvPr id="3" name="Picture 2" descr="C:\Users\Ing. José V. Galiana\Pictures\img675.jpg"/>
          <p:cNvPicPr>
            <a:picLocks noChangeAspect="1" noChangeArrowheads="1"/>
          </p:cNvPicPr>
          <p:nvPr/>
        </p:nvPicPr>
        <p:blipFill>
          <a:blip r:embed="rId2" cstate="print"/>
          <a:srcRect l="-775" t="11797"/>
          <a:stretch>
            <a:fillRect/>
          </a:stretch>
        </p:blipFill>
        <p:spPr bwMode="auto">
          <a:xfrm>
            <a:off x="1331640" y="1"/>
            <a:ext cx="6431235" cy="6309320"/>
          </a:xfrm>
          <a:prstGeom prst="rect">
            <a:avLst/>
          </a:prstGeom>
          <a:noFill/>
        </p:spPr>
      </p:pic>
    </p:spTree>
    <p:extLst>
      <p:ext uri="{BB962C8B-B14F-4D97-AF65-F5344CB8AC3E}">
        <p14:creationId xmlns:p14="http://schemas.microsoft.com/office/powerpoint/2010/main" val="42385216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5605232"/>
          </a:xfrm>
        </p:spPr>
        <p:txBody>
          <a:bodyPr/>
          <a:lstStyle/>
          <a:p>
            <a:endParaRPr lang="es-AR" dirty="0"/>
          </a:p>
        </p:txBody>
      </p:sp>
      <p:pic>
        <p:nvPicPr>
          <p:cNvPr id="3" name="Picture 2" descr="C:\Users\Ing. José V. Galiana\Pictures\img678.jpg"/>
          <p:cNvPicPr>
            <a:picLocks noChangeAspect="1" noChangeArrowheads="1"/>
          </p:cNvPicPr>
          <p:nvPr/>
        </p:nvPicPr>
        <p:blipFill>
          <a:blip r:embed="rId2" cstate="print"/>
          <a:srcRect l="-1792" t="5497" r="-613" b="59896"/>
          <a:stretch>
            <a:fillRect/>
          </a:stretch>
        </p:blipFill>
        <p:spPr bwMode="auto">
          <a:xfrm>
            <a:off x="1403648" y="1628800"/>
            <a:ext cx="6120680" cy="3024336"/>
          </a:xfrm>
          <a:prstGeom prst="rect">
            <a:avLst/>
          </a:prstGeom>
          <a:noFill/>
        </p:spPr>
      </p:pic>
    </p:spTree>
    <p:extLst>
      <p:ext uri="{BB962C8B-B14F-4D97-AF65-F5344CB8AC3E}">
        <p14:creationId xmlns:p14="http://schemas.microsoft.com/office/powerpoint/2010/main" val="24792819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5029168"/>
          </a:xfrm>
        </p:spPr>
        <p:txBody>
          <a:bodyPr/>
          <a:lstStyle/>
          <a:p>
            <a:endParaRPr lang="es-AR" dirty="0"/>
          </a:p>
        </p:txBody>
      </p:sp>
      <p:pic>
        <p:nvPicPr>
          <p:cNvPr id="3" name="Picture 2" descr="C:\Users\Ing. José V. Galiana\Pictures\img678.jpg"/>
          <p:cNvPicPr>
            <a:picLocks noChangeAspect="1" noChangeArrowheads="1"/>
          </p:cNvPicPr>
          <p:nvPr/>
        </p:nvPicPr>
        <p:blipFill>
          <a:blip r:embed="rId2" cstate="print"/>
          <a:srcRect l="-587" t="39279"/>
          <a:stretch>
            <a:fillRect/>
          </a:stretch>
        </p:blipFill>
        <p:spPr bwMode="auto">
          <a:xfrm>
            <a:off x="1763688" y="548680"/>
            <a:ext cx="6012011" cy="5306492"/>
          </a:xfrm>
          <a:prstGeom prst="rect">
            <a:avLst/>
          </a:prstGeom>
          <a:noFill/>
        </p:spPr>
      </p:pic>
    </p:spTree>
    <p:extLst>
      <p:ext uri="{BB962C8B-B14F-4D97-AF65-F5344CB8AC3E}">
        <p14:creationId xmlns:p14="http://schemas.microsoft.com/office/powerpoint/2010/main" val="34785134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5821256"/>
          </a:xfrm>
        </p:spPr>
        <p:txBody>
          <a:bodyPr/>
          <a:lstStyle/>
          <a:p>
            <a:endParaRPr lang="es-AR" dirty="0"/>
          </a:p>
        </p:txBody>
      </p:sp>
      <p:pic>
        <p:nvPicPr>
          <p:cNvPr id="3" name="Picture 2" descr="C:\Users\Ing. José V. Galiana\Pictures\img679.jpg"/>
          <p:cNvPicPr>
            <a:picLocks noChangeAspect="1" noChangeArrowheads="1"/>
          </p:cNvPicPr>
          <p:nvPr/>
        </p:nvPicPr>
        <p:blipFill>
          <a:blip r:embed="rId2" cstate="print"/>
          <a:srcRect l="5376" t="67160"/>
          <a:stretch>
            <a:fillRect/>
          </a:stretch>
        </p:blipFill>
        <p:spPr bwMode="auto">
          <a:xfrm rot="10800000">
            <a:off x="1794080" y="404663"/>
            <a:ext cx="5191472" cy="2480519"/>
          </a:xfrm>
          <a:prstGeom prst="rect">
            <a:avLst/>
          </a:prstGeom>
          <a:noFill/>
        </p:spPr>
      </p:pic>
      <p:pic>
        <p:nvPicPr>
          <p:cNvPr id="4" name="Picture 3" descr="C:\Users\Ing. José V. Galiana\Pictures\img679.jpg"/>
          <p:cNvPicPr>
            <a:picLocks noChangeAspect="1" noChangeArrowheads="1"/>
          </p:cNvPicPr>
          <p:nvPr/>
        </p:nvPicPr>
        <p:blipFill>
          <a:blip r:embed="rId2" cstate="print"/>
          <a:srcRect r="1438" b="44280"/>
          <a:stretch>
            <a:fillRect/>
          </a:stretch>
        </p:blipFill>
        <p:spPr bwMode="auto">
          <a:xfrm rot="10800000">
            <a:off x="1686069" y="2276872"/>
            <a:ext cx="5407496" cy="4208711"/>
          </a:xfrm>
          <a:prstGeom prst="rect">
            <a:avLst/>
          </a:prstGeom>
          <a:noFill/>
        </p:spPr>
      </p:pic>
    </p:spTree>
    <p:extLst>
      <p:ext uri="{BB962C8B-B14F-4D97-AF65-F5344CB8AC3E}">
        <p14:creationId xmlns:p14="http://schemas.microsoft.com/office/powerpoint/2010/main" val="23844589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6153912"/>
          </a:xfrm>
        </p:spPr>
        <p:txBody>
          <a:bodyPr/>
          <a:lstStyle/>
          <a:p>
            <a:endParaRPr lang="es-AR" dirty="0"/>
          </a:p>
        </p:txBody>
      </p:sp>
      <p:pic>
        <p:nvPicPr>
          <p:cNvPr id="3" name="Picture 2" descr="C:\Users\Ing. José V. Galiana\Pictures\img678.jpg"/>
          <p:cNvPicPr>
            <a:picLocks noChangeAspect="1" noChangeArrowheads="1"/>
          </p:cNvPicPr>
          <p:nvPr/>
        </p:nvPicPr>
        <p:blipFill>
          <a:blip r:embed="rId2" cstate="print"/>
          <a:srcRect l="-587" t="39279"/>
          <a:stretch>
            <a:fillRect/>
          </a:stretch>
        </p:blipFill>
        <p:spPr bwMode="auto">
          <a:xfrm>
            <a:off x="1763688" y="548680"/>
            <a:ext cx="6012011" cy="5306492"/>
          </a:xfrm>
          <a:prstGeom prst="rect">
            <a:avLst/>
          </a:prstGeom>
          <a:noFill/>
        </p:spPr>
      </p:pic>
    </p:spTree>
    <p:extLst>
      <p:ext uri="{BB962C8B-B14F-4D97-AF65-F5344CB8AC3E}">
        <p14:creationId xmlns:p14="http://schemas.microsoft.com/office/powerpoint/2010/main" val="2389446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4868</TotalTime>
  <Words>1239</Words>
  <Application>Microsoft Office PowerPoint</Application>
  <PresentationFormat>Presentación en pantalla (4:3)</PresentationFormat>
  <Paragraphs>117</Paragraphs>
  <Slides>101</Slides>
  <Notes>1</Notes>
  <HiddenSlides>0</HiddenSlides>
  <MMClips>0</MMClips>
  <ScaleCrop>false</ScaleCrop>
  <HeadingPairs>
    <vt:vector size="4" baseType="variant">
      <vt:variant>
        <vt:lpstr>Tema</vt:lpstr>
      </vt:variant>
      <vt:variant>
        <vt:i4>1</vt:i4>
      </vt:variant>
      <vt:variant>
        <vt:lpstr>Títulos de diapositiva</vt:lpstr>
      </vt:variant>
      <vt:variant>
        <vt:i4>101</vt:i4>
      </vt:variant>
    </vt:vector>
  </HeadingPairs>
  <TitlesOfParts>
    <vt:vector size="102" baseType="lpstr">
      <vt:lpstr>Flujo</vt:lpstr>
      <vt:lpstr>GENERADORES DE VAPOR</vt:lpstr>
      <vt:lpstr>Instalación de vapor</vt:lpstr>
      <vt:lpstr>TERMINOLOGÍA: 1- Generador de vapor: Instalación térmica destinada a la producción de vapor de agua a mayor presión que la atmosférica, absorbiendo para esto el calor producido por la combustión de un determinado combustible.</vt:lpstr>
      <vt:lpstr>Esta compuesta por: CALDERA, SOBRECALENTADORES, RECALENTADORES, ECONOMIZADOR, CALENTADOR DE AIRE, CALENTADORES DE CONDENSADO.</vt:lpstr>
      <vt:lpstr>Presentación de PowerPoint</vt:lpstr>
      <vt:lpstr>2- Caldera de vapor: Es la parte del generador de vapor, destinado pura y exclusivamente a producir el cambio de fase del fluido. Transforma el agua (a la temperatura de alimentación) en vapor saturado.</vt:lpstr>
      <vt:lpstr>El criterio moderno es elevar la temperatura del agua de alimentación a unos pocos grados centesimales por debajo de la temperatura de vaporización, con lo cual la caldera va perdiendo importancia. </vt:lpstr>
      <vt:lpstr>3- Superficie de calefacción: Recibe el nombre de superficie de calefacción de una caldera, todas aquellas partes metálicas que de un lado están en contacto con el agua y por el otro lado están en contacto con los gases de la combustión. Es la superficie a través de la cual se transmite el calor de la combustión al agua.</vt:lpstr>
      <vt:lpstr>Se mide del lado que recibe el calor y se expresa en (m2). SE MIDE SIEMPRE DEL LADO DE LA FUENTE CALIENTE. Puede ser:  Superficie de calefacción directa: La que recibe calor por radiación. (llama)  Superficie de calefacción indirecta: Calor por convección (gases de la combustión). </vt:lpstr>
      <vt:lpstr>4- Presión de régimen: Es la presión de vapor generada por la caldera en condiciones normales de utilización o de servicio. Se expresa en (Kg/cm2) y es la indicada en los manómetros montados sobre la caldera. Ejemplo: P= 10 kg/cm2 (Humo tubular) P=135kg/cm2 (Acuo tubular)</vt:lpstr>
      <vt:lpstr>5- Producción de vapor o potencia:  Es la cantidad en peso de vapor generado en la unidad de tiempo. Se expresa en (Kg/h) ó (Tn/h) 1- Calidad de vapor generado  a) Húmedo con titulo x.  b) Saturado seco.  c) Sobrecalentado (Indicar el  grado de sobrecalentamiento.  2- Temperatura del agua de alimentación.</vt:lpstr>
      <vt:lpstr>CONCLUSIÓN:  Cuando se expresa la potencia de un generador de vapor se debe especificar: a) Cantidad en peso de vapor generado en una hora (kg/h), (Tn/h). b) Calidad del vapor generado. c) Temperatura del agua de alimentación (°C).</vt:lpstr>
      <vt:lpstr>6- Producción específica: Es la relación entre la cantidad total de vapor generado y la superficie de calefacción, y puede referirse a la caldera o al generador.</vt:lpstr>
      <vt:lpstr>d= D/H (Kg vapor/ (h.m2)) d = Producción especifica de vapor D = Producción de vapor (Kg vapor/ (h))  H = Superficie de calefacción (m2).</vt:lpstr>
      <vt:lpstr>7- Índice de vaporización: Es la relación entre el peso del vapor generado (D) y el peso total del combustible quemado en el mismo lapso de tiempo. v = D/Gc (kg vapor/kg Comb) D = Producción de vapor (kg.vapor/h) Gc= Consumo de combustible (kg.comb/h)</vt:lpstr>
      <vt:lpstr>8- Carga térmica del hogar: Es la relación entre la cantidad total de calorías liberadas por hora en el proceso de combustión completa del combustible y el volumen de la cámara de combustión. </vt:lpstr>
      <vt:lpstr>q´ = Cant. De calor aportada al hogar por h / Volumen de la cámara de combustión = Gc. PCinf. / Vh (Kcal/(h.m3))  </vt:lpstr>
      <vt:lpstr>Modernamente se utiliza la carga térmica del hogar como:  q = Cant. De calor aportada al hogar por h / Superficie de la cámara de combustión = Gc. Pcinf. / Sh (Kcal/(h.m2))</vt:lpstr>
      <vt:lpstr>Que se refiere al intercambio de calor a través de las paredes del hogar. El valor máximo que se toma es: q = 200.000 (Kcal/(h.m2))  Valor tope.</vt:lpstr>
      <vt:lpstr>9- Grado de combustión: Esta relación se usa en calderas que queman combustibles sólidos y considera la cantidad de combustible que se quema por hora sobre la parrilla. g = Gc / hxp (kg.comb./h.m2 parrilla)</vt:lpstr>
      <vt:lpstr>10- Rendimiento global de una caldera: Es la relación entre la energía suministrada al vapor y la energía emanada del combustible. El rendimiento de una caldera se puede determinar por dos métodos: 1- Método directo. 2- Método indirecto.</vt:lpstr>
      <vt:lpstr>Donde: Gv: caudal másico de vapor útil hv: entalpía específica del vapor hag: entalpía específica del agua de alimentación Gc: caudal másico de combustible PCIh: poder calorífico inferior a base húmeda</vt:lpstr>
      <vt:lpstr>2- Método indirecto:  El rendimiento se determina a través de un balance térmico, o sea que es necesario calcular todas las perdidas de calor existentes.  </vt:lpstr>
      <vt:lpstr>CLASIFICACIÓN DE CALDERAS Se clasifican desde distintos puntos de vista: 1- Según la posición relativa de los gases calientes y el agua: -Calderas humotubulares. -Calderas acuotubulares .  </vt:lpstr>
      <vt:lpstr>Presentación de PowerPoint</vt:lpstr>
      <vt:lpstr>2- Según la posición de los tubos: - Calderas verticales. - Calderas horizontales .  3- Según la forma de los tubos: - Calderas tubos rectos. - Calderas tubos curvados.   </vt:lpstr>
      <vt:lpstr>4- Según la naturaleza de la instalación: - Calderas fijas. - Calderas móviles. 5- Según la presión de trabajo:  -Calderas de baja presión hasta 20 kg/cm2. - Calderas de alta presión. </vt:lpstr>
      <vt:lpstr>Presentación de PowerPoint</vt:lpstr>
      <vt:lpstr>Calderas antiguas Material de construcción: Fundición (escasa resistencia a las tensiones tracción) . Presión de trabajo: Baja. Hogares exteriores. Forma constructiva: Recipiente cilíndrico más o menos grande, donde se aloja el agua. </vt:lpstr>
      <vt:lpstr>El recipiente recibe el calor de la combustión que esta desarrollado en un hogar ubicado en la parte inferior del receptor, las paredes recubiertas con refractarios </vt:lpstr>
      <vt:lpstr>Presentación de PowerPoint</vt:lpstr>
      <vt:lpstr>Inconvenientes: 1- Lentas para la puesta en régimen (hasta 48 hs) (Baja conductividad térmica del agua y grandes volúmenes). 2- Bajo rendimiento. 3- Desigualdad de temperatura (deformaciones y dilataciones). Reducida superficie de calefacción.</vt:lpstr>
      <vt:lpstr>5- Exagerados espesores de chapas para P&gt; 10 kg/cm2 6- Muy peligrosas cuando por alguna rotura se provoque una caída de presión, pues hay una gran expansión del agua que se vaporiza en forma instantánea.</vt:lpstr>
      <vt:lpstr>7- Mala circulación convectiva del agua 8- Los gases escapan al exterior con alta temperatura. 9- Bajo rendimiento.</vt:lpstr>
      <vt:lpstr>Ventaja: La ventaja es su elevado contenido de agua en relación a los caudales de vapor generados, que constituyen una apreciable reserva de líquido a la temperatura de ebullición. Volante térmico.</vt:lpstr>
      <vt:lpstr>CALDERAS DE GRAN VOLUMEN DE AGUA DE HOGAR INTERIOR </vt:lpstr>
      <vt:lpstr>Por estar el hogar rodeado completamente de agua, se acostumbra a construirlos con chapa corrugada u ondulada, las que permite por un lado la libre dilatación la misma y, por otro, aumentar la superficie de calefacción en 14% aproximadamente. </vt:lpstr>
      <vt:lpstr>Flujos convectivos</vt:lpstr>
      <vt:lpstr>CALDERAS HUMOTUBULARES 1- De hogar exterior. 2- De hogar interior -Tipo común. -Tipo Escocesa.  -De fondo seco.  -De fondo húmedo.</vt:lpstr>
      <vt:lpstr>Caldera escocesa Es probablemente la más popular y la que más se fabrica como unidad generadora de fuerza. Algunas de sus características son: del tipo horizontal, con tubos múltiples de humo, de hogar interior, de uno o más pasos y que puede quemar combustible sólido, líquido o gaseoso.</vt:lpstr>
      <vt:lpstr>Presentación de PowerPoint</vt:lpstr>
      <vt:lpstr>Flujo de los gases de la combustión </vt:lpstr>
      <vt:lpstr>Presentación de PowerPoint</vt:lpstr>
      <vt:lpstr>Flujos convectivos</vt:lpstr>
      <vt:lpstr>Variantes del diseño </vt:lpstr>
      <vt:lpstr>Presentación de PowerPoint</vt:lpstr>
      <vt:lpstr>Ventajas: 1- Mayor superficie de calefacción por la presencia de los tubos 2- Aumento considerable de la producción específica de vapor 3- Mejor a aprovechamiento de los gases de la combustión. Y aún más con sobrecalentador. 4- Flujos convectivos mejorados</vt:lpstr>
      <vt:lpstr>Inconvenientes: 1- Tamaños y presiones limitadas 2- No admiten sobrecargas prolongadas 3- Peligro de explosión si los tubos emergieran de la masa de agua</vt:lpstr>
      <vt:lpstr>Accesorios de generadores de vapor :  Válvula de seguridad     La válvula de seguridad es un elementos obligatorio, impuesto por ley, que limita la presión máxima del vapor en la caldera.     Si bien puede haber varias colocadas en la misma instalación, por lo menos una de ellas debe ser tipo "a contrapeso". El contrapeso se coloca a la distancia adecuada para que su "momento estático" equivalga al momento de la fuerza efectuada por el vapor contra la válvula. Si la fuerza ejercida por la presión del vapor crea un momento mayor que el contrapeso, entonces la válvula se abre, aliviando las fuerzas creadas por el vapor, internas en la instalación.     A la izquierda vemos una válvula de seguridad sumamente empleada, del tipo a resortes.  </vt:lpstr>
      <vt:lpstr>Presentación de PowerPoint</vt:lpstr>
      <vt:lpstr>Medición de vacío y de altas presiones     Dada la diversidad de las presiones empleadas en las instalaciones de las calderas y de los circuitos de vapor, se emplean variados aparatos de medición.       </vt:lpstr>
      <vt:lpstr>Quemadores     El combustible en la caldera se introduce mediante dispositivos que reciben el nombre de quemadores. En ellos se mezcla el aire atmosférico, en realidad el oxigeno que forma parte del mismo, con el elemento que al quemarse producirá el calor, que calentará al agua produciendo el vapor.     Los hay de muy variados tipos, en función del tipo de combustible primario que quema la caldera. Los más complicados son los quemadores para carbón, ya que previamente debe ser pulverizado a efectos de acelerar el quemado. Los de gas son simples en su concepción, resultando en un buen quemado de gran limpieza.     El que vemos a la derecha, es un primitivo quemador de petróleo (no directamente, sino alguno de sus destilados). Mediante mariposas se logra la regulación del aire y de la cantidad de combustible, para producir la mezcla combustible óptima. Cuando el combustible es muy pesado, como por ejemplo el Fuel Oil, debe ser precalentado antes, para bajar su viscosidad y facilitar su atomización.</vt:lpstr>
      <vt:lpstr>Presentación de PowerPoint</vt:lpstr>
      <vt:lpstr>Indicador de nivel</vt:lpstr>
      <vt:lpstr>Control de nivel Controlar el nivel de la caldera tiene dos objetivos principales: - Seguridad al evitar que los tubos internos (por donde pasan los gases calientes) queden expuestos por un nivel bajo de agua, con la consecuente alza de temperatura y presión, pudiendo llegar a producirse una explosión. - Eficiencia al evitar que se arrastre agua junto con el vapor que se toma para el proceso, por un nivel muy alto de agua. </vt:lpstr>
      <vt:lpstr>El nivel de agua de la caldera se controla poniendo en marcha o parando la bomba de alimentación de agua de la caldera a unos niveles de agua determinados por una sonda y controlador (control on/off), o abriendo o cerrando progresivamente una válvula de alimentación según la demanda de vapor. </vt:lpstr>
      <vt:lpstr>CALDERAS ACUOTUBULARES  </vt:lpstr>
      <vt:lpstr>Las calderas humobulares se vieron limitadas a medida que aumentaron las capacidades y las presiones.  Razones: A- Grandes diámetros de las envolventes de chapa para resistir Presiones y Temperaturas elevadas. </vt:lpstr>
      <vt:lpstr>B- Diferencias de temperaturas dieron origen a tensiones que combinadas con precipitados y otros depósitos dieron lugar a EXPLOSIONES.</vt:lpstr>
      <vt:lpstr>Dado los menores tamaños de sus componentes y la capacidad para dar lugar a expansiones, la caldera de tubos de agua es mucho más adecuada para grandes capacidades y altas presiones y con mayor seguridad.</vt:lpstr>
      <vt:lpstr>Presentación de PowerPoint</vt:lpstr>
      <vt:lpstr>Componentes de las calderas acuotubulares: a- Tubos. b- Tambores (o domos). Los domos sirven para el almacenamiento de agua y de vapor. Dado que no están diseñados como superficie de calefacción, pueden tener menores diámetros y por ende resistir mayores tensiones sin aumentar excesivamente su espesor.</vt:lpstr>
      <vt:lpstr>Presentación de PowerPoint</vt:lpstr>
      <vt:lpstr>Ventajas: 1- Mayor seguridad. A las calderas acuotubulares se las denomina inexplosivas, ya que la rotura en un tubo no produciría los mismos efectos que un recipiente de gran volumen. 2- Mayor superficie de calefacción. 3- Velocidad del flujo elevada. 4- Puesta en marcha más rápida.</vt:lpstr>
      <vt:lpstr> 5- Poseen una gran superficie de calefacción, la que recibe en parte, radiación directa de calor desde el hogar. Muchas veces se acostumbra a colocar dentro del mismo hogar, superficies radiantes auxiliares. Los tubos constituyen toda la superficie de calefacción.</vt:lpstr>
      <vt:lpstr>6- Posee gran capacidad de vaporización, lo que las hace optar para generación de vapor en grandes industrias y generación de vapor para centrales eléctricas. 7- Apta para altas presiones, ya que los domos al no poseer superficie de calefacción, pueden diseñarse de menor diámetro y resistir mayores presiones.</vt:lpstr>
      <vt:lpstr>8- Mayor aprovechamiento de los gases de combustión. 9- Mayor  térmico. 10- Tamaños y presiones sin límites. 11- Admiten sobrecargas prolongadas, debido a su enérgica circulación interna. 12- Producción especifica de vapor 20 a 60 kg.vapor/m2.h &gt; 60 kg.vapor/m2.h p/radiantes.</vt:lpstr>
      <vt:lpstr>Inconvenientes: 1- Costo inicial: Es mayor que el de una pirotubular de igual capacidad. 2- Debe utilizar agua pura. 3- Por ser de poco volumen de agua, la cantidad de vapor que puede acumular en su interior es pequeña y por consiguiente no son capaces de hacer frente a los picos de consumo. 4- Son muy sensibles a las variaciones de carga, por lo que se aconsejan para consumos de vapor prácticamente constantes.</vt:lpstr>
      <vt:lpstr>Clasificación: 1- De circulación natural 1-1 De baja presión 1-2 De radiación 2- De circulación forzada (alta presión) 2-1: De circulación controlada (La Mont y Velox) 2-2: De paso forzado (Benson) 2-3: Producción indirecta de vapor(Löffler)</vt:lpstr>
      <vt:lpstr>La circulación natural se debe a la diferencia de peso especifico entre la columna ascendente del vapor y la descendente del agua, en los tubos hervidores. Es decir, se debe al efecto termosifón.</vt:lpstr>
      <vt:lpstr>A presiones de trabajo bajas la diferencia de peso específico entre el vapor saturado y el liquido saturado permite desarrollar una gran velocidad de escurrimiento dentro de los tubos. Esta diferencia disminuye con la presión y el efecto termosifón resulta insuficiente. Una presión de 180 kg/cm2, es aproximadamente el límite máximo para una circulación natural.</vt:lpstr>
      <vt:lpstr>Presentación de PowerPoint</vt:lpstr>
      <vt:lpstr>1-1 Calderas de baja presión  Pueden ser Calderas: 1-1-1 De un solo colector. 1-1-2 De varios colectores.</vt:lpstr>
      <vt:lpstr>1-1-1 De un solo colector    </vt:lpstr>
      <vt:lpstr>Admiralty three-drum boiler desarrollado por Yarrow para la Royal Navy</vt:lpstr>
      <vt:lpstr>Los colectores pueden contener  agua, vapor o vapor y agua simultáneamente. La circulación del agua fría y caliente se produce en el interior de los tubos, ascendiendo por la parte periférica y descendiendo por la parte central de los mismos</vt:lpstr>
      <vt:lpstr>Presentación de PowerPoint</vt:lpstr>
      <vt:lpstr>Circulación forzada Hoy las presiones que se manejan son tan grandes (inclusive supercríticas), que es imposible mantener circulación natural. A presiones superiores a los 180 kgf/cm2 se considera que se necesitan bombas de circulación para forzar al fluido circular por los tubos vaporizadores.</vt:lpstr>
      <vt:lpstr>Por tratarse de calderas donde el agua está circulando a elevada velocidad hace que las pequeñas partículas de sales que pueda contener el agua no tengan tiempo suficiente de depositarse en los tubos, desapareciendo, en forma parcial, el peligro de incrustaciones. Por otro lado, como se recurre a la circulación forzada no existe ningún inconveniente en darle a los tubos la disposición que más convenga, pudiendo colocarlos indistintamente en forma horizontal, vertical o con la inclinación que la circunstancias exijan.  </vt:lpstr>
      <vt:lpstr>Ebullición en flujo interno</vt:lpstr>
      <vt:lpstr>2- Calderas circulación forzada Pueden ser Calderas: 2-1 De circulación controlada. Ejemplos: Calderas La Mont y Velox 2-2 De paso forzado. Ejemplo: Caldera Berison 2-3 De producción indirecta de vapor Ejemplo: Caldera Löffler</vt:lpstr>
      <vt:lpstr>Caldera La Mont</vt:lpstr>
      <vt:lpstr>Presentación de PowerPoint</vt:lpstr>
      <vt:lpstr>Velocidad en tubos: 2 m/s  Caudal másico de circulación igual al caudal másico de alimentación  Factor de circulación: 3 a 4  Puesta en régimen gradual</vt:lpstr>
      <vt:lpstr>Caldera Velox La caldera Velox fue patentada por Brown Boveri &amp; Co de Baden (Suiza).</vt:lpstr>
      <vt:lpstr>CA: Compresor de aire TG: Turbina de gas RV: Reductor de velocidad MA: Motor de arranque BC: Bomba de circulación CC: Compresor de combustible Q: Quemador E: Economizador</vt:lpstr>
      <vt:lpstr>Caldera Benson</vt:lpstr>
      <vt:lpstr>Presentación de PowerPoint</vt:lpstr>
      <vt:lpstr>Estas calderas producen vapor en estado crítico (220 bares y 274 °C) o supercrítico. En estas calderas no hay interfase líquido-vapor en ningún momento, sino que el líquido se transforma gradualmente en vapor. Por lo que no tiene sentido la existencia de un domo. Tiene una rápida entrada en régimen, del orden de los 10 minutos.</vt:lpstr>
      <vt:lpstr>Caldera Löffler o Loeffler</vt:lpstr>
      <vt:lpstr>Presentación de PowerPoint</vt:lpstr>
      <vt:lpstr>Presentación de PowerPoint</vt:lpstr>
      <vt:lpstr>Caldera con recirculación de gases </vt:lpstr>
      <vt:lpstr>Fuentes - Jorge Félix Fernández, Generadores de vapor - World Wide Web</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GENERADORES DE VAPOR</dc:title>
  <dc:creator>Ministerio de Educación, Ciencia y Tecnología</dc:creator>
  <cp:lastModifiedBy>Graciana Lourdes Galiana</cp:lastModifiedBy>
  <cp:revision>267</cp:revision>
  <dcterms:created xsi:type="dcterms:W3CDTF">2012-04-20T18:40:30Z</dcterms:created>
  <dcterms:modified xsi:type="dcterms:W3CDTF">2020-10-07T18:58:29Z</dcterms:modified>
</cp:coreProperties>
</file>