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429" r:id="rId4"/>
    <p:sldId id="430" r:id="rId5"/>
    <p:sldId id="431" r:id="rId6"/>
    <p:sldId id="432" r:id="rId7"/>
    <p:sldId id="433" r:id="rId8"/>
    <p:sldId id="363" r:id="rId9"/>
    <p:sldId id="395" r:id="rId10"/>
    <p:sldId id="398" r:id="rId11"/>
    <p:sldId id="364" r:id="rId12"/>
    <p:sldId id="365" r:id="rId13"/>
    <p:sldId id="367" r:id="rId14"/>
    <p:sldId id="368" r:id="rId15"/>
    <p:sldId id="369" r:id="rId16"/>
    <p:sldId id="421" r:id="rId17"/>
    <p:sldId id="442" r:id="rId18"/>
    <p:sldId id="408" r:id="rId19"/>
    <p:sldId id="441" r:id="rId20"/>
    <p:sldId id="428" r:id="rId21"/>
    <p:sldId id="370" r:id="rId22"/>
    <p:sldId id="342" r:id="rId23"/>
    <p:sldId id="371" r:id="rId24"/>
    <p:sldId id="372" r:id="rId25"/>
    <p:sldId id="373" r:id="rId26"/>
    <p:sldId id="362" r:id="rId27"/>
    <p:sldId id="375" r:id="rId28"/>
    <p:sldId id="376" r:id="rId29"/>
    <p:sldId id="378" r:id="rId30"/>
    <p:sldId id="377" r:id="rId31"/>
    <p:sldId id="379" r:id="rId32"/>
    <p:sldId id="384" r:id="rId33"/>
    <p:sldId id="385" r:id="rId34"/>
    <p:sldId id="386" r:id="rId35"/>
    <p:sldId id="346" r:id="rId36"/>
    <p:sldId id="387" r:id="rId37"/>
    <p:sldId id="434" r:id="rId38"/>
    <p:sldId id="391" r:id="rId39"/>
    <p:sldId id="390" r:id="rId40"/>
    <p:sldId id="423" r:id="rId41"/>
    <p:sldId id="424" r:id="rId42"/>
    <p:sldId id="409" r:id="rId43"/>
    <p:sldId id="410" r:id="rId44"/>
    <p:sldId id="402" r:id="rId45"/>
    <p:sldId id="403" r:id="rId46"/>
    <p:sldId id="404" r:id="rId47"/>
    <p:sldId id="405" r:id="rId48"/>
    <p:sldId id="407" r:id="rId49"/>
    <p:sldId id="411" r:id="rId50"/>
    <p:sldId id="412" r:id="rId51"/>
    <p:sldId id="413" r:id="rId52"/>
    <p:sldId id="438" r:id="rId53"/>
    <p:sldId id="439" r:id="rId54"/>
    <p:sldId id="440" r:id="rId55"/>
    <p:sldId id="435" r:id="rId56"/>
    <p:sldId id="436" r:id="rId57"/>
    <p:sldId id="437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6"/>
    <p:restoredTop sz="94585"/>
  </p:normalViewPr>
  <p:slideViewPr>
    <p:cSldViewPr>
      <p:cViewPr varScale="1">
        <p:scale>
          <a:sx n="89" d="100"/>
          <a:sy n="89" d="100"/>
        </p:scale>
        <p:origin x="10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3.xml"/><Relationship Id="rId2" Type="http://schemas.openxmlformats.org/officeDocument/2006/relationships/slide" Target="slides/slide22.xml"/><Relationship Id="rId1" Type="http://schemas.openxmlformats.org/officeDocument/2006/relationships/slide" Target="slides/slide18.xml"/><Relationship Id="rId5" Type="http://schemas.openxmlformats.org/officeDocument/2006/relationships/slide" Target="slides/slide25.xml"/><Relationship Id="rId4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uisjorgevoloschin:Documents:Documents:UNC:CENGAGE%20COST%20MANAGMENT:NIVEL%20DE%20ACTIVIDAD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uisjorgevoloschin:Documents:Documents:UNC:CENGAGE%20COST%20MANAGMENT:NIVEL%20DE%20ACTIVIDAD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Hoja2!$D$5</c:f>
              <c:strCache>
                <c:ptCount val="1"/>
                <c:pt idx="0">
                  <c:v>Esperado</c:v>
                </c:pt>
              </c:strCache>
            </c:strRef>
          </c:tx>
          <c:marker>
            <c:symbol val="none"/>
          </c:marker>
          <c:xVal>
            <c:numRef>
              <c:f>Hoja2!$C$6:$C$15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Hoja2!$D$6:$D$15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40-014D-9448-172D98F56A06}"/>
            </c:ext>
          </c:extLst>
        </c:ser>
        <c:ser>
          <c:idx val="1"/>
          <c:order val="1"/>
          <c:tx>
            <c:strRef>
              <c:f>Hoja2!$E$5</c:f>
              <c:strCache>
                <c:ptCount val="1"/>
                <c:pt idx="0">
                  <c:v>Normal</c:v>
                </c:pt>
              </c:strCache>
            </c:strRef>
          </c:tx>
          <c:marker>
            <c:symbol val="none"/>
          </c:marker>
          <c:xVal>
            <c:numRef>
              <c:f>Hoja2!$C$6:$C$15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Hoja2!$E$6:$E$15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E40-014D-9448-172D98F56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21016"/>
        <c:axId val="2104697064"/>
      </c:scatterChart>
      <c:valAx>
        <c:axId val="2104821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Medida</a:t>
                </a:r>
                <a:r>
                  <a:rPr lang="es-ES" baseline="0"/>
                  <a:t> Nivel Actividad orientado a la Demanda del Consumidor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04697064"/>
        <c:crosses val="autoZero"/>
        <c:crossBetween val="midCat"/>
      </c:valAx>
      <c:valAx>
        <c:axId val="210469706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S"/>
                  <a:t>Nro. unid.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0482101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Hoja2!$D$20</c:f>
              <c:strCache>
                <c:ptCount val="1"/>
                <c:pt idx="0">
                  <c:v>Práctico</c:v>
                </c:pt>
              </c:strCache>
            </c:strRef>
          </c:tx>
          <c:marker>
            <c:symbol val="none"/>
          </c:marker>
          <c:xVal>
            <c:numRef>
              <c:f>Hoja2!$C$21:$C$30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Hoja2!$D$21:$D$30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1F-9D4C-BFDE-69FF7EECF74C}"/>
            </c:ext>
          </c:extLst>
        </c:ser>
        <c:ser>
          <c:idx val="1"/>
          <c:order val="1"/>
          <c:tx>
            <c:strRef>
              <c:f>Hoja2!$E$20</c:f>
              <c:strCache>
                <c:ptCount val="1"/>
                <c:pt idx="0">
                  <c:v>Teorico</c:v>
                </c:pt>
              </c:strCache>
            </c:strRef>
          </c:tx>
          <c:marker>
            <c:symbol val="none"/>
          </c:marker>
          <c:xVal>
            <c:numRef>
              <c:f>Hoja2!$C$21:$C$30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Hoja2!$E$21:$E$30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C1F-9D4C-BFDE-69FF7EECF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2080584"/>
        <c:axId val="2095638232"/>
      </c:scatterChart>
      <c:valAx>
        <c:axId val="1842080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Medida del nivel de actividad orientado a Capacidad</a:t>
                </a:r>
                <a:r>
                  <a:rPr lang="es-ES" baseline="0"/>
                  <a:t> Productiva</a:t>
                </a:r>
                <a:endParaRPr lang="es-E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95638232"/>
        <c:crosses val="autoZero"/>
        <c:crossBetween val="midCat"/>
      </c:valAx>
      <c:valAx>
        <c:axId val="20956382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S"/>
                  <a:t>Nro. Unid.</a:t>
                </a:r>
              </a:p>
              <a:p>
                <a:pPr>
                  <a:defRPr/>
                </a:pPr>
                <a:endParaRPr lang="es-E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4208058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3E349D6-D624-044A-9AC8-2A4E922338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8CCF236-65CE-C74C-90F4-CA16FACFFD5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5BACFB68-022F-8049-990C-CD4C1D7204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14406FCE-8D31-2D47-B401-2203AF3BD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6CB91192-8BD1-D943-9550-A8F5F7165BD8}" type="slidenum">
              <a:rPr lang="en-US" altLang="es-US"/>
              <a:pPr>
                <a:defRPr/>
              </a:pPr>
              <a:t>‹Nº›</a:t>
            </a:fld>
            <a:endParaRPr lang="en-U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422FE49-4E35-4F43-B15B-21A717678F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AA81F04-25E5-3645-9E84-ECFE29697B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24CE0EC-A842-7349-802D-1D0A4E111C6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E97B6E41-8D60-7F4D-8195-78F217CD66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D9DD7D34-6D41-7242-9172-4F895B2F12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278E234F-5B76-8147-B660-784E2B77D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D2A50578-2761-2B4B-BB4E-F3CCDA96A970}" type="slidenum">
              <a:rPr lang="en-US" altLang="es-US"/>
              <a:pPr>
                <a:defRPr/>
              </a:pPr>
              <a:t>‹Nº›</a:t>
            </a:fld>
            <a:endParaRPr lang="en-U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8AC3AB2A-F441-D043-AD3C-A7435D533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989C11-BF6F-0943-857F-0FFA19172052}" type="slidenum">
              <a:rPr lang="en-US" altLang="es-US" smtClean="0"/>
              <a:pPr>
                <a:spcBef>
                  <a:spcPct val="0"/>
                </a:spcBef>
              </a:pPr>
              <a:t>8</a:t>
            </a:fld>
            <a:endParaRPr lang="en-US" altLang="es-US"/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6B428C95-F375-8742-98B5-C351A385E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/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s-ES">
              <a:cs typeface="+mn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017A3F6-9479-5A45-9D9D-DD638B5283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BF40AA67-6F47-6542-A52C-9CD3B5D58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CE9BD2-CCF0-CD43-A3F6-A83CF45AAD1F}" type="slidenum">
              <a:rPr lang="en-US" altLang="es-US" smtClean="0"/>
              <a:pPr>
                <a:spcBef>
                  <a:spcPct val="0"/>
                </a:spcBef>
              </a:pPr>
              <a:t>11</a:t>
            </a:fld>
            <a:endParaRPr lang="en-US" altLang="es-US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DC51191C-A04C-4E47-8065-6D7042BEB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/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s-ES">
              <a:cs typeface="+mn-cs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D16513C-B3FD-C94D-ADCC-CE12088DA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110A344C-F6DA-0E41-8569-C078D4CEFE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1B7248-5537-4042-B4FB-525A7EC8A75E}" type="slidenum">
              <a:rPr lang="en-US" altLang="es-US" smtClean="0"/>
              <a:pPr>
                <a:spcBef>
                  <a:spcPct val="0"/>
                </a:spcBef>
              </a:pPr>
              <a:t>12</a:t>
            </a:fld>
            <a:endParaRPr lang="en-US" altLang="es-US"/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35A9A188-2979-E147-9AAE-7EF7711F9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/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s-ES">
              <a:cs typeface="+mn-cs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50857E8-A643-A541-BE11-063EA16367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1DAFCE40-D2B3-AD41-BA0A-81B7DB0FEF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9E6F8A-D6F9-8949-9AB8-CC1E89C58465}" type="slidenum">
              <a:rPr lang="en-US" altLang="es-US" smtClean="0"/>
              <a:pPr>
                <a:spcBef>
                  <a:spcPct val="0"/>
                </a:spcBef>
              </a:pPr>
              <a:t>40</a:t>
            </a:fld>
            <a:endParaRPr lang="en-US" altLang="es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4E1319A9-685A-D14B-BE26-3B24E9213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s-ES" altLang="es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7BFC20B-2BE4-7E45-86B8-42693E9D22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FAA07A15-58EC-3446-8243-C3F1EACF97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8DE4D6-C78A-674F-B121-53A8FE410C4A}" type="slidenum">
              <a:rPr lang="en-US" altLang="es-US" smtClean="0"/>
              <a:pPr>
                <a:spcBef>
                  <a:spcPct val="0"/>
                </a:spcBef>
              </a:pPr>
              <a:t>41</a:t>
            </a:fld>
            <a:endParaRPr lang="en-US" altLang="es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5A407062-1894-F34E-98C3-2833FF733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s-ES" altLang="es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55D3FBA-F740-944F-ACA0-F30E153E72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209F110-5337-9B42-AC50-A2E61A2476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5-</a:t>
            </a:r>
            <a:fld id="{57ACCF7B-4AE6-7D40-9D8A-23254F037306}" type="slidenum">
              <a:rPr lang="en-US" altLang="es-US" smtClean="0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1814627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66FC5ED-369B-EB46-B848-AE93B360CF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5-</a:t>
            </a:r>
            <a:fld id="{B86EA135-495B-814C-A6E0-369CA517BAC1}" type="slidenum">
              <a:rPr lang="en-US" altLang="es-US" smtClean="0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863426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1962150" cy="60198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228600"/>
            <a:ext cx="5734050" cy="60198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2409C01-FF17-1E4F-BE00-A8A6233953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5-</a:t>
            </a:r>
            <a:fld id="{53091C40-1AAD-1146-8E5A-892AA67FF093}" type="slidenum">
              <a:rPr lang="en-US" altLang="es-US" smtClean="0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0186194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B97BE09-468C-1246-AFB2-767E4617F8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5-</a:t>
            </a:r>
            <a:fld id="{AA9A33AC-4541-0E47-97CA-01612FE1C12A}" type="slidenum">
              <a:rPr lang="en-US" altLang="es-US" smtClean="0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86096029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2B21948-949A-354A-B19E-D0BD528DC27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5-</a:t>
            </a:r>
            <a:fld id="{5F53394C-16B0-EB4B-B974-D77CF6AA077E}" type="slidenum">
              <a:rPr lang="en-US" altLang="es-US" smtClean="0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1881404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006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B76D2E0-CE46-6344-8C10-7C5A390EBF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5-</a:t>
            </a:r>
            <a:fld id="{03BE0E6E-1C5F-634B-BF67-CA98360924A9}" type="slidenum">
              <a:rPr lang="en-US" altLang="es-US" smtClean="0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8330219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2B74A7D-9196-0D4A-B063-B2E67C675F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5-</a:t>
            </a:r>
            <a:fld id="{F643DA40-F180-BB40-9298-30935F502827}" type="slidenum">
              <a:rPr lang="en-US" altLang="es-US" smtClean="0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3627376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FF019FB-92B0-0540-B15E-0E13C8F1D4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5-</a:t>
            </a:r>
            <a:fld id="{B11EAADB-B707-0446-949B-C620441A6AAC}" type="slidenum">
              <a:rPr lang="en-US" altLang="es-US" smtClean="0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1665124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E716012B-9894-4546-95B8-E8479CF3C7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5-</a:t>
            </a:r>
            <a:fld id="{A8785825-2D12-7048-8E39-03313DF68797}" type="slidenum">
              <a:rPr lang="en-US" altLang="es-US" smtClean="0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9156839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C7111DE-2B2B-8D45-B290-D931525EE8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5-</a:t>
            </a:r>
            <a:fld id="{90FC60AC-7144-914C-A300-53C69D6594E1}" type="slidenum">
              <a:rPr lang="en-US" altLang="es-US" smtClean="0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713087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5CC7F8A-A1E9-4E4D-81C2-BF45C527CB1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5-</a:t>
            </a:r>
            <a:fld id="{7BA79327-8FAA-244D-A998-6C80DE4B4A7D}" type="slidenum">
              <a:rPr lang="en-US" altLang="es-US" smtClean="0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00742694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EE62A8C9-0F35-EF4A-BC27-0BCAC2FE7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8">
            <a:extLst>
              <a:ext uri="{FF2B5EF4-FFF2-40B4-BE49-F238E27FC236}">
                <a16:creationId xmlns:a16="http://schemas.microsoft.com/office/drawing/2014/main" id="{A62EFFD0-6A2C-744E-8E83-E820F11F2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61451" name="Rectangle 11">
            <a:extLst>
              <a:ext uri="{FF2B5EF4-FFF2-40B4-BE49-F238E27FC236}">
                <a16:creationId xmlns:a16="http://schemas.microsoft.com/office/drawing/2014/main" id="{8FC3F78A-22FF-1846-AC37-257BC55DC3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24600"/>
            <a:ext cx="685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eaLnBrk="1" hangingPunct="1">
              <a:spcBef>
                <a:spcPct val="0"/>
              </a:spcBef>
              <a:buClrTx/>
              <a:buFontTx/>
              <a:buNone/>
              <a:defRPr sz="1000"/>
            </a:lvl1pPr>
          </a:lstStyle>
          <a:p>
            <a:pPr>
              <a:defRPr/>
            </a:pPr>
            <a:r>
              <a:rPr lang="en-US" altLang="es-US"/>
              <a:t>5-</a:t>
            </a:r>
            <a:fld id="{7458E606-5790-0640-A79E-E9E56E26ACC7}" type="slidenum">
              <a:rPr lang="en-US" altLang="es-US" smtClean="0"/>
              <a:pPr>
                <a:defRPr/>
              </a:pPr>
              <a:t>‹Nº›</a:t>
            </a:fld>
            <a:endParaRPr lang="en-US" altLang="es-US"/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15121B32-ED1C-7242-9779-57E7594492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641350" cy="487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s-ES" altLang="es-US">
              <a:latin typeface="Times New Roman" panose="02020603050405020304" pitchFamily="18" charset="0"/>
            </a:endParaRPr>
          </a:p>
        </p:txBody>
      </p:sp>
      <p:grpSp>
        <p:nvGrpSpPr>
          <p:cNvPr id="1030" name="Group 4">
            <a:extLst>
              <a:ext uri="{FF2B5EF4-FFF2-40B4-BE49-F238E27FC236}">
                <a16:creationId xmlns:a16="http://schemas.microsoft.com/office/drawing/2014/main" id="{3334400D-8853-F743-BD2B-56E5871B00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1638" y="838200"/>
            <a:ext cx="8742362" cy="144463"/>
            <a:chOff x="240" y="893"/>
            <a:chExt cx="5232" cy="115"/>
          </a:xfrm>
        </p:grpSpPr>
        <p:sp>
          <p:nvSpPr>
            <p:cNvPr id="1031" name="Rectangle 5">
              <a:extLst>
                <a:ext uri="{FF2B5EF4-FFF2-40B4-BE49-F238E27FC236}">
                  <a16:creationId xmlns:a16="http://schemas.microsoft.com/office/drawing/2014/main" id="{E634741B-143C-8B44-8806-0B4BB5190E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s-ES" altLang="es-US">
                <a:latin typeface="Times New Roman" panose="02020603050405020304" pitchFamily="18" charset="0"/>
              </a:endParaRPr>
            </a:p>
          </p:txBody>
        </p:sp>
        <p:sp>
          <p:nvSpPr>
            <p:cNvPr id="1032" name="Line 6">
              <a:extLst>
                <a:ext uri="{FF2B5EF4-FFF2-40B4-BE49-F238E27FC236}">
                  <a16:creationId xmlns:a16="http://schemas.microsoft.com/office/drawing/2014/main" id="{BDDC3A79-3AF2-9348-9759-AE080171E10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Marcador de número de diapositiva 3">
            <a:extLst>
              <a:ext uri="{FF2B5EF4-FFF2-40B4-BE49-F238E27FC236}">
                <a16:creationId xmlns:a16="http://schemas.microsoft.com/office/drawing/2014/main" id="{9886D40E-22CE-2B42-B69F-4AB267B06B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993B6A7C-6B3D-5D4C-AD3F-5141DFF96FDA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s-US" sz="10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1FD5D2C-55FE-E941-B804-315B1D9E88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 anchor="ctr" anchorCtr="1"/>
          <a:lstStyle/>
          <a:p>
            <a:pPr eaLnBrk="1" hangingPunct="1">
              <a:defRPr/>
            </a:pPr>
            <a:r>
              <a:rPr lang="en-US" altLang="es-US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HANSEN &amp; MOWEN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6847F26E-8FA3-DA40-A139-57925C023D2E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838200" y="1905000"/>
            <a:ext cx="7772400" cy="2514600"/>
          </a:xfrm>
          <a:extLst>
            <a:ext uri="{91240B29-F687-4f45-9708-019B960494DF}"/>
          </a:extLst>
        </p:spPr>
        <p:txBody>
          <a:bodyPr anchorCtr="1"/>
          <a:lstStyle/>
          <a:p>
            <a:pPr algn="ctr">
              <a:spcBef>
                <a:spcPct val="50000"/>
              </a:spcBef>
              <a:defRPr/>
            </a:pPr>
            <a:r>
              <a:rPr lang="es-ES_tradnl" altLang="es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Administración de Costos</a:t>
            </a:r>
            <a:br>
              <a:rPr lang="es-ES_tradnl" altLang="es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br>
              <a:rPr lang="es-ES_tradnl" altLang="es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es-ES_tradnl" altLang="es-US" sz="23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Gestión y Control</a:t>
            </a:r>
            <a:br>
              <a:rPr lang="es-ES_tradnl" altLang="es-US" sz="63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ES_tradnl" altLang="es-US" sz="63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>
            <a:extLst>
              <a:ext uri="{FF2B5EF4-FFF2-40B4-BE49-F238E27FC236}">
                <a16:creationId xmlns:a16="http://schemas.microsoft.com/office/drawing/2014/main" id="{EDFB2523-58A9-2E4F-926B-55D9E5120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 sz="1800"/>
              <a:t>Características de la prestación de servicios y su inter-fase con sistema de administración de Costos</a:t>
            </a:r>
          </a:p>
        </p:txBody>
      </p:sp>
      <p:sp>
        <p:nvSpPr>
          <p:cNvPr id="25602" name="Marcador de número de diapositiva 2">
            <a:extLst>
              <a:ext uri="{FF2B5EF4-FFF2-40B4-BE49-F238E27FC236}">
                <a16:creationId xmlns:a16="http://schemas.microsoft.com/office/drawing/2014/main" id="{E5C90A9D-09DD-704F-B735-C29722AA78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4036B7CA-49D1-614D-9F98-37C5EF3F50B4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s-US" sz="100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DE28F71-8613-1A46-A480-9DA397576962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990600"/>
          <a:ext cx="8001000" cy="5973764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3371805835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765814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335262922"/>
                    </a:ext>
                  </a:extLst>
                </a:gridCol>
              </a:tblGrid>
              <a:tr h="518174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Características</a:t>
                      </a:r>
                      <a:r>
                        <a:rPr kumimoji="0" lang="es-ES_tradnl" altLang="es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EF6E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endParaRPr kumimoji="0" lang="es-ES" altLang="es-US" sz="1400" b="1" i="0" u="none" strike="noStrike" cap="none" normalizeH="0" baseline="0">
                        <a:ln>
                          <a:noFill/>
                        </a:ln>
                        <a:solidFill>
                          <a:srgbClr val="FEF6E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Relación con  los negocios </a:t>
                      </a:r>
                      <a:endParaRPr kumimoji="0" lang="es-ES" altLang="es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Impacto sistema adm. de costos </a:t>
                      </a:r>
                      <a:endParaRPr kumimoji="0" lang="es-ES" altLang="es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261640"/>
                  </a:ext>
                </a:extLst>
              </a:tr>
              <a:tr h="165268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INTANGIBILIDAD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D6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</a:rPr>
                        <a:t>Los servicios no pueden ser almacenados</a:t>
                      </a:r>
                      <a:endParaRPr kumimoji="0" lang="es-ES_tradnl" altLang="es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</a:rPr>
                        <a:t>Los servicios no pueden  ser protegidos por medio de patentes.</a:t>
                      </a:r>
                      <a:endParaRPr kumimoji="0" lang="es-ES_tradnl" altLang="es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</a:rPr>
                        <a:t>Los servicios no pueden  ser  transmitidos o comunicados con facilidad.</a:t>
                      </a:r>
                      <a:endParaRPr kumimoji="0" lang="es-ES_tradnl" altLang="es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</a:rPr>
                        <a:t>Los precios son difíciles de establecer</a:t>
                      </a:r>
                      <a:endParaRPr kumimoji="0" lang="es-ES_tradnl" altLang="es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D6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No existen cuentas de inventarios.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Existe un riguroso  código de ética.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Los costos se deben relacionar con la totalidad de la organización.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063962"/>
                  </a:ext>
                </a:extLst>
              </a:tr>
              <a:tr h="1280219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INSEPARABILIDAD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7E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El consumidor esta involucrado en la producción.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Otros consumidores están involucrados en la producción.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La producción  masiva de servicios es difícil</a:t>
                      </a:r>
                      <a:r>
                        <a:rPr kumimoji="0" lang="es-ES_tradnl" altLang="es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. </a:t>
                      </a:r>
                      <a:endParaRPr kumimoji="0" lang="es-ES" altLang="es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7E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Los costos se contabilizan por  tipo de cliente.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 debe generar un  sistema para motivar una calidad consistente </a:t>
                      </a:r>
                      <a:endParaRPr kumimoji="0" lang="es-ES" altLang="es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40840"/>
                  </a:ext>
                </a:extLst>
              </a:tr>
              <a:tr h="13129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HETEROGENEIDAD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D6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La estandarización y el control  de calidad son difíciles </a:t>
                      </a:r>
                      <a:endParaRPr kumimoji="0" lang="es-ES" altLang="es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D6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 requiere de un fuerte enfoque de sistemas.</a:t>
                      </a:r>
                      <a:r>
                        <a:rPr kumimoji="0" lang="es-ES_tradnl" altLang="es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La medición de la productividad es continua.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La administración de calidad total es de importancia fundamental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84480"/>
                  </a:ext>
                </a:extLst>
              </a:tr>
              <a:tr h="120974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CONDICION PERECEDERA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7E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Los beneficios del servicio expiran  con rapidez.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Los servicios se pueden  repetir con frecuencia para un cliente. </a:t>
                      </a:r>
                      <a:endParaRPr kumimoji="0" lang="es-ES" altLang="es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7E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No existen  inventarios. Debe haber un sistema estandarizado para manejar los clientes repetitivos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7072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número de diapositiva 2">
            <a:extLst>
              <a:ext uri="{FF2B5EF4-FFF2-40B4-BE49-F238E27FC236}">
                <a16:creationId xmlns:a16="http://schemas.microsoft.com/office/drawing/2014/main" id="{95C34173-05E2-1849-A752-6627C635E0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US" sz="1000"/>
              <a:t>5-</a:t>
            </a:r>
            <a:fld id="{04B3C650-B8D6-E944-BA7C-C58F40128C9A}" type="slidenum">
              <a:rPr lang="es-ES_tradnl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s-ES_tradnl" altLang="es-US" sz="1000"/>
          </a:p>
        </p:txBody>
      </p:sp>
      <p:grpSp>
        <p:nvGrpSpPr>
          <p:cNvPr id="26626" name="Group 2">
            <a:extLst>
              <a:ext uri="{FF2B5EF4-FFF2-40B4-BE49-F238E27FC236}">
                <a16:creationId xmlns:a16="http://schemas.microsoft.com/office/drawing/2014/main" id="{5BF55C56-C2AA-BD4D-A254-8EA99D3D6223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43715" name="AutoShape 3">
              <a:extLst>
                <a:ext uri="{FF2B5EF4-FFF2-40B4-BE49-F238E27FC236}">
                  <a16:creationId xmlns:a16="http://schemas.microsoft.com/office/drawing/2014/main" id="{4734F391-7AB4-454A-A168-B96138C9CB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26635" name="WordArt 4">
              <a:extLst>
                <a:ext uri="{FF2B5EF4-FFF2-40B4-BE49-F238E27FC236}">
                  <a16:creationId xmlns:a16="http://schemas.microsoft.com/office/drawing/2014/main" id="{6FC15BB8-E85F-7E4B-9C29-CDC00A3C4E3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636" name="Text Box 5">
              <a:extLst>
                <a:ext uri="{FF2B5EF4-FFF2-40B4-BE49-F238E27FC236}">
                  <a16:creationId xmlns:a16="http://schemas.microsoft.com/office/drawing/2014/main" id="{DA0886EB-AD65-104D-8206-0065CA315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_tradnl" altLang="es-US" sz="3600">
                  <a:latin typeface="Batang" panose="02030600000101010101" pitchFamily="18" charset="-127"/>
                </a:rPr>
                <a:t>1</a:t>
              </a:r>
            </a:p>
          </p:txBody>
        </p:sp>
      </p:grpSp>
      <p:sp>
        <p:nvSpPr>
          <p:cNvPr id="243718" name="Rectangle 6">
            <a:extLst>
              <a:ext uri="{FF2B5EF4-FFF2-40B4-BE49-F238E27FC236}">
                <a16:creationId xmlns:a16="http://schemas.microsoft.com/office/drawing/2014/main" id="{1BBC8F73-F00D-F845-90B1-093F9DC89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701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ES_tradnl" altLang="es-US" sz="2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Empresas manufactureras versus empresas de servicios</a:t>
            </a:r>
          </a:p>
        </p:txBody>
      </p:sp>
      <p:sp>
        <p:nvSpPr>
          <p:cNvPr id="243720" name="Rectangle 8">
            <a:extLst>
              <a:ext uri="{FF2B5EF4-FFF2-40B4-BE49-F238E27FC236}">
                <a16:creationId xmlns:a16="http://schemas.microsoft.com/office/drawing/2014/main" id="{F944F900-B634-0A4E-9F3B-91FE42F05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143000"/>
            <a:ext cx="7467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ES_tradnl" sz="2200">
                <a:solidFill>
                  <a:srgbClr val="FFFFFF"/>
                </a:solidFill>
                <a:latin typeface="Arial Rounded MT Bold" charset="0"/>
                <a:ea typeface="ＭＳ Ｐゴシック" charset="0"/>
              </a:rPr>
              <a:t>Productos y Servicios Unicos frente a Estandarizados</a:t>
            </a:r>
          </a:p>
        </p:txBody>
      </p:sp>
      <p:sp>
        <p:nvSpPr>
          <p:cNvPr id="243725" name="Text Box 13">
            <a:extLst>
              <a:ext uri="{FF2B5EF4-FFF2-40B4-BE49-F238E27FC236}">
                <a16:creationId xmlns:a16="http://schemas.microsoft.com/office/drawing/2014/main" id="{809A522F-9A04-B549-9678-FA99FFE42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81200"/>
            <a:ext cx="7620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_tradnl" altLang="es-US" sz="2200"/>
              <a:t>Las empresas que producen productos únicos en pequeños lotes que incurren en costos de producto diferente deben rastrear los costos de cada producto o lote por separado.  Esto se llama un sistema de costeo por encargo ó por órdenes de trabajo.</a:t>
            </a:r>
          </a:p>
        </p:txBody>
      </p:sp>
      <p:sp>
        <p:nvSpPr>
          <p:cNvPr id="243726" name="Text Box 14">
            <a:extLst>
              <a:ext uri="{FF2B5EF4-FFF2-40B4-BE49-F238E27FC236}">
                <a16:creationId xmlns:a16="http://schemas.microsoft.com/office/drawing/2014/main" id="{E32AB35D-18EE-D148-A07F-370D8CD0F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57600"/>
            <a:ext cx="7543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28750" indent="-142875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_tradnl" altLang="es-US" sz="2200"/>
              <a:t>Ejemplos: Los fabricantes de gabinetes, constructores de vivienda, servicios médicos y dentales</a:t>
            </a:r>
          </a:p>
        </p:txBody>
      </p:sp>
      <p:pic>
        <p:nvPicPr>
          <p:cNvPr id="243728" name="Picture 16" descr="j0234735">
            <a:extLst>
              <a:ext uri="{FF2B5EF4-FFF2-40B4-BE49-F238E27FC236}">
                <a16:creationId xmlns:a16="http://schemas.microsoft.com/office/drawing/2014/main" id="{814599C8-8E47-8E4E-BCBD-5CBA2E2B26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18288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29" name="Picture 17" descr="j0280430">
            <a:extLst>
              <a:ext uri="{FF2B5EF4-FFF2-40B4-BE49-F238E27FC236}">
                <a16:creationId xmlns:a16="http://schemas.microsoft.com/office/drawing/2014/main" id="{4B101A29-CD76-9E4C-8486-0939BB743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286861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30" name="Picture 18" descr="j0279238">
            <a:extLst>
              <a:ext uri="{FF2B5EF4-FFF2-40B4-BE49-F238E27FC236}">
                <a16:creationId xmlns:a16="http://schemas.microsoft.com/office/drawing/2014/main" id="{E4FD8AA4-B41A-1F4B-BBD9-5F68F84B6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15208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5" grpId="0"/>
      <p:bldP spid="2437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número de diapositiva 2">
            <a:extLst>
              <a:ext uri="{FF2B5EF4-FFF2-40B4-BE49-F238E27FC236}">
                <a16:creationId xmlns:a16="http://schemas.microsoft.com/office/drawing/2014/main" id="{1352E904-2607-AC43-9AD6-26C003E232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9A8F2A28-94F3-A640-927A-F78C3FB5B69A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s-ES" altLang="es-US" sz="1000"/>
          </a:p>
        </p:txBody>
      </p:sp>
      <p:grpSp>
        <p:nvGrpSpPr>
          <p:cNvPr id="28674" name="Group 2">
            <a:extLst>
              <a:ext uri="{FF2B5EF4-FFF2-40B4-BE49-F238E27FC236}">
                <a16:creationId xmlns:a16="http://schemas.microsoft.com/office/drawing/2014/main" id="{4011EDC0-E85A-7146-831D-5C87F5EB1F76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47811" name="AutoShape 3">
              <a:extLst>
                <a:ext uri="{FF2B5EF4-FFF2-40B4-BE49-F238E27FC236}">
                  <a16:creationId xmlns:a16="http://schemas.microsoft.com/office/drawing/2014/main" id="{4D04E6DA-980E-F948-9068-F210DAF1DF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28683" name="Text Box 5">
              <a:extLst>
                <a:ext uri="{FF2B5EF4-FFF2-40B4-BE49-F238E27FC236}">
                  <a16:creationId xmlns:a16="http://schemas.microsoft.com/office/drawing/2014/main" id="{76875E28-4F1C-D44E-9460-71D511A2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1</a:t>
              </a:r>
            </a:p>
          </p:txBody>
        </p:sp>
      </p:grpSp>
      <p:sp>
        <p:nvSpPr>
          <p:cNvPr id="247814" name="Rectangle 6">
            <a:extLst>
              <a:ext uri="{FF2B5EF4-FFF2-40B4-BE49-F238E27FC236}">
                <a16:creationId xmlns:a16="http://schemas.microsoft.com/office/drawing/2014/main" id="{D31596F4-193C-C04A-B72B-1DFD76E46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701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ES" altLang="es-US" sz="2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Empresas de Manufactura versus empresas de Servicios</a:t>
            </a:r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40C85018-7CC1-C845-BF54-83CA73B8D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4676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s-ES" sz="2200">
                <a:solidFill>
                  <a:srgbClr val="FFFFFF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Productos y Servicios Unicos frente a Estandarizados</a:t>
            </a:r>
          </a:p>
          <a:p>
            <a:pPr algn="ctr" eaLnBrk="1" hangingPunct="1">
              <a:defRPr/>
            </a:pPr>
            <a:endParaRPr lang="es-ES" sz="2200">
              <a:solidFill>
                <a:srgbClr val="FFFFFF"/>
              </a:solidFill>
              <a:latin typeface="Arial Rounded MT Bold" charset="0"/>
              <a:ea typeface="ＭＳ Ｐゴシック" charset="0"/>
            </a:endParaRPr>
          </a:p>
        </p:txBody>
      </p:sp>
      <p:sp>
        <p:nvSpPr>
          <p:cNvPr id="247816" name="Text Box 8">
            <a:extLst>
              <a:ext uri="{FF2B5EF4-FFF2-40B4-BE49-F238E27FC236}">
                <a16:creationId xmlns:a16="http://schemas.microsoft.com/office/drawing/2014/main" id="{5A0D2E46-5390-D744-B720-CF0E0C08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81200"/>
            <a:ext cx="7543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200"/>
              <a:t>Algunas empresas producen unidades idénticas del mismo producto.  Los costos de cada unidad son también los mismos.  Esto se llama un sistema de gestión de costes por procesos.</a:t>
            </a:r>
          </a:p>
        </p:txBody>
      </p:sp>
      <p:sp>
        <p:nvSpPr>
          <p:cNvPr id="247817" name="Text Box 9">
            <a:extLst>
              <a:ext uri="{FF2B5EF4-FFF2-40B4-BE49-F238E27FC236}">
                <a16:creationId xmlns:a16="http://schemas.microsoft.com/office/drawing/2014/main" id="{72FB5440-9FB0-B14C-AF2D-F51CC3BA3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276600"/>
            <a:ext cx="7543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28750" indent="-142875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200"/>
              <a:t>Ejemplos: Alimentos, cemento, petróleo y productos químicos</a:t>
            </a:r>
          </a:p>
        </p:txBody>
      </p:sp>
      <p:pic>
        <p:nvPicPr>
          <p:cNvPr id="247821" name="Picture 13" descr="j0199299">
            <a:extLst>
              <a:ext uri="{FF2B5EF4-FFF2-40B4-BE49-F238E27FC236}">
                <a16:creationId xmlns:a16="http://schemas.microsoft.com/office/drawing/2014/main" id="{051124BA-A191-4748-85E9-746BAD483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16589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23" name="Picture 15" descr="j0232394">
            <a:extLst>
              <a:ext uri="{FF2B5EF4-FFF2-40B4-BE49-F238E27FC236}">
                <a16:creationId xmlns:a16="http://schemas.microsoft.com/office/drawing/2014/main" id="{6D6E2F4F-2C2F-8847-A069-96783ABA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20574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24" name="Picture 16" descr="j0283227">
            <a:extLst>
              <a:ext uri="{FF2B5EF4-FFF2-40B4-BE49-F238E27FC236}">
                <a16:creationId xmlns:a16="http://schemas.microsoft.com/office/drawing/2014/main" id="{F40E6F25-0DA1-834B-AA5B-10810899F7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0574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6" grpId="0"/>
      <p:bldP spid="2478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Marcador de número de diapositiva 3">
            <a:extLst>
              <a:ext uri="{FF2B5EF4-FFF2-40B4-BE49-F238E27FC236}">
                <a16:creationId xmlns:a16="http://schemas.microsoft.com/office/drawing/2014/main" id="{F98D547F-5C0F-E14F-A724-D19CA2FE41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A587F3F4-8796-904A-B583-F5795BCE306F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s-ES" altLang="es-US" sz="1000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E3ADEF41-21AE-2F4C-B8BA-915B65C8A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Definiendo El sistema de contabilidad de costos</a:t>
            </a:r>
          </a:p>
        </p:txBody>
      </p:sp>
      <p:grpSp>
        <p:nvGrpSpPr>
          <p:cNvPr id="30723" name="Group 3">
            <a:extLst>
              <a:ext uri="{FF2B5EF4-FFF2-40B4-BE49-F238E27FC236}">
                <a16:creationId xmlns:a16="http://schemas.microsoft.com/office/drawing/2014/main" id="{1264D470-F1B8-0A48-8B9A-6C4394A90A85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50884" name="AutoShape 4">
              <a:extLst>
                <a:ext uri="{FF2B5EF4-FFF2-40B4-BE49-F238E27FC236}">
                  <a16:creationId xmlns:a16="http://schemas.microsoft.com/office/drawing/2014/main" id="{E62DD7CA-3B7E-1949-B792-EE8C803C32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30729" name="WordArt 5">
              <a:extLst>
                <a:ext uri="{FF2B5EF4-FFF2-40B4-BE49-F238E27FC236}">
                  <a16:creationId xmlns:a16="http://schemas.microsoft.com/office/drawing/2014/main" id="{1BF296AF-4700-B042-8569-4898700D678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730" name="Text Box 6">
              <a:extLst>
                <a:ext uri="{FF2B5EF4-FFF2-40B4-BE49-F238E27FC236}">
                  <a16:creationId xmlns:a16="http://schemas.microsoft.com/office/drawing/2014/main" id="{09DFC7FC-2CEF-3444-BD65-186586F77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2</a:t>
              </a:r>
            </a:p>
          </p:txBody>
        </p:sp>
      </p:grpSp>
      <p:sp>
        <p:nvSpPr>
          <p:cNvPr id="30724" name="Text Box 8">
            <a:extLst>
              <a:ext uri="{FF2B5EF4-FFF2-40B4-BE49-F238E27FC236}">
                <a16:creationId xmlns:a16="http://schemas.microsoft.com/office/drawing/2014/main" id="{D7DFD29D-6FCA-494F-86AC-FF0A358DF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766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ES" altLang="es-US" sz="2400"/>
          </a:p>
        </p:txBody>
      </p:sp>
      <p:sp>
        <p:nvSpPr>
          <p:cNvPr id="250889" name="Text Box 9">
            <a:extLst>
              <a:ext uri="{FF2B5EF4-FFF2-40B4-BE49-F238E27FC236}">
                <a16:creationId xmlns:a16="http://schemas.microsoft.com/office/drawing/2014/main" id="{90C7EFC1-5007-B04E-ABB1-041C6225F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19200"/>
            <a:ext cx="7086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400" b="1">
                <a:solidFill>
                  <a:schemeClr val="accent2"/>
                </a:solidFill>
              </a:rPr>
              <a:t>Acumulación de costos </a:t>
            </a:r>
            <a:r>
              <a:rPr lang="es-ES" altLang="es-US" sz="2400"/>
              <a:t>se refiere al reconocimiento y registro de costos.  Documentos de origen pueden diseñarse para suministrar información que puede utilizarse para múltiples propósitos.</a:t>
            </a:r>
          </a:p>
        </p:txBody>
      </p:sp>
      <p:sp>
        <p:nvSpPr>
          <p:cNvPr id="250891" name="Text Box 11">
            <a:extLst>
              <a:ext uri="{FF2B5EF4-FFF2-40B4-BE49-F238E27FC236}">
                <a16:creationId xmlns:a16="http://schemas.microsoft.com/office/drawing/2014/main" id="{A4EF28B3-BC78-8A47-8605-D521A2ADC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0"/>
            <a:ext cx="7086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400" b="1">
                <a:solidFill>
                  <a:schemeClr val="accent2"/>
                </a:solidFill>
              </a:rPr>
              <a:t>Medición de costos </a:t>
            </a:r>
            <a:r>
              <a:rPr lang="es-ES" altLang="es-US" sz="2400">
                <a:solidFill>
                  <a:srgbClr val="000000"/>
                </a:solidFill>
              </a:rPr>
              <a:t>se refiere a clasificar los costos y determinar las cantidades en unidades monetarias para materiales directos, mano de obra directa y gastos generales.</a:t>
            </a:r>
          </a:p>
        </p:txBody>
      </p:sp>
      <p:sp>
        <p:nvSpPr>
          <p:cNvPr id="250892" name="Text Box 12">
            <a:extLst>
              <a:ext uri="{FF2B5EF4-FFF2-40B4-BE49-F238E27FC236}">
                <a16:creationId xmlns:a16="http://schemas.microsoft.com/office/drawing/2014/main" id="{94CAACA5-EF50-7044-A64A-889049488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4958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400"/>
              <a:t>Métodos de Medición de costos: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Ø"/>
            </a:pPr>
            <a:r>
              <a:rPr lang="es-ES" altLang="es-US" sz="2400"/>
              <a:t>  Costeo Real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Ø"/>
            </a:pPr>
            <a:r>
              <a:rPr lang="es-ES" altLang="es-US" sz="2400"/>
              <a:t>  Costeo Normal</a:t>
            </a:r>
            <a:endParaRPr lang="es-ES" altLang="es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0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0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0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0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0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0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0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0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0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9" grpId="0"/>
      <p:bldP spid="2508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Marcador de número de diapositiva 3">
            <a:extLst>
              <a:ext uri="{FF2B5EF4-FFF2-40B4-BE49-F238E27FC236}">
                <a16:creationId xmlns:a16="http://schemas.microsoft.com/office/drawing/2014/main" id="{5B6240FB-34EE-8C42-AA99-CC01077FDEB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DE261CF7-E575-9A4E-BE8A-4A31D0696BE8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s-ES" altLang="es-US" sz="1000"/>
          </a:p>
        </p:txBody>
      </p:sp>
      <p:sp>
        <p:nvSpPr>
          <p:cNvPr id="251906" name="Rectangle 2">
            <a:extLst>
              <a:ext uri="{FF2B5EF4-FFF2-40B4-BE49-F238E27FC236}">
                <a16:creationId xmlns:a16="http://schemas.microsoft.com/office/drawing/2014/main" id="{4A452505-DF3A-254F-89DC-232C3D0F1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Bases del Sistema de Administración de Costos</a:t>
            </a:r>
          </a:p>
        </p:txBody>
      </p:sp>
      <p:grpSp>
        <p:nvGrpSpPr>
          <p:cNvPr id="31747" name="Group 3">
            <a:extLst>
              <a:ext uri="{FF2B5EF4-FFF2-40B4-BE49-F238E27FC236}">
                <a16:creationId xmlns:a16="http://schemas.microsoft.com/office/drawing/2014/main" id="{43C92444-1C01-5F42-8B8D-BB46877C97D6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51908" name="AutoShape 4">
              <a:extLst>
                <a:ext uri="{FF2B5EF4-FFF2-40B4-BE49-F238E27FC236}">
                  <a16:creationId xmlns:a16="http://schemas.microsoft.com/office/drawing/2014/main" id="{F466A275-267E-204E-BB1F-58015393DE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31753" name="WordArt 5">
              <a:extLst>
                <a:ext uri="{FF2B5EF4-FFF2-40B4-BE49-F238E27FC236}">
                  <a16:creationId xmlns:a16="http://schemas.microsoft.com/office/drawing/2014/main" id="{645ECA2A-67A7-C140-A327-9B93EC2C11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754" name="Text Box 6">
              <a:extLst>
                <a:ext uri="{FF2B5EF4-FFF2-40B4-BE49-F238E27FC236}">
                  <a16:creationId xmlns:a16="http://schemas.microsoft.com/office/drawing/2014/main" id="{72F3EF44-FE15-B045-BD94-6C5F902D8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2</a:t>
              </a:r>
            </a:p>
          </p:txBody>
        </p:sp>
      </p:grpSp>
      <p:sp>
        <p:nvSpPr>
          <p:cNvPr id="31748" name="Text Box 7">
            <a:extLst>
              <a:ext uri="{FF2B5EF4-FFF2-40B4-BE49-F238E27FC236}">
                <a16:creationId xmlns:a16="http://schemas.microsoft.com/office/drawing/2014/main" id="{01F7F42A-B207-FB4B-9650-62C7228C5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766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ES" altLang="es-US" sz="2400"/>
          </a:p>
        </p:txBody>
      </p:sp>
      <p:sp>
        <p:nvSpPr>
          <p:cNvPr id="251912" name="Text Box 8">
            <a:extLst>
              <a:ext uri="{FF2B5EF4-FFF2-40B4-BE49-F238E27FC236}">
                <a16:creationId xmlns:a16="http://schemas.microsoft.com/office/drawing/2014/main" id="{E6A7B8B4-07C4-B247-A0E0-ED0479B96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066800"/>
            <a:ext cx="7391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400">
                <a:solidFill>
                  <a:schemeClr val="accent2"/>
                </a:solidFill>
              </a:rPr>
              <a:t>La Asignación de costos se produce después que los costos se han acumulado y medido.  El Costo total del producto asociado a las unidades se divide por el número de unidades producidas, para determinar el costo unitario.</a:t>
            </a:r>
          </a:p>
        </p:txBody>
      </p:sp>
      <p:sp>
        <p:nvSpPr>
          <p:cNvPr id="251914" name="Text Box 10">
            <a:extLst>
              <a:ext uri="{FF2B5EF4-FFF2-40B4-BE49-F238E27FC236}">
                <a16:creationId xmlns:a16="http://schemas.microsoft.com/office/drawing/2014/main" id="{54F924C4-A309-EB41-8B3D-FFD99AD50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19400"/>
            <a:ext cx="6858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000"/>
              <a:t>Los costos unitarios de manufactura se utilizan en las empresas para: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Ø"/>
            </a:pPr>
            <a:r>
              <a:rPr lang="es-ES" altLang="es-US" sz="2000"/>
              <a:t>  Valorizar inventarios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Ø"/>
            </a:pPr>
            <a:r>
              <a:rPr lang="es-ES" altLang="es-US" sz="2000"/>
              <a:t>  Determinación de Ganancias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Ø"/>
            </a:pPr>
            <a:r>
              <a:rPr lang="es-ES" altLang="es-US" sz="2000"/>
              <a:t>  Toma de decisiones</a:t>
            </a:r>
            <a:endParaRPr lang="es-ES" altLang="es-US" sz="2000" b="1">
              <a:solidFill>
                <a:schemeClr val="accent2"/>
              </a:solidFill>
            </a:endParaRPr>
          </a:p>
        </p:txBody>
      </p:sp>
      <p:sp>
        <p:nvSpPr>
          <p:cNvPr id="251915" name="Text Box 11">
            <a:extLst>
              <a:ext uri="{FF2B5EF4-FFF2-40B4-BE49-F238E27FC236}">
                <a16:creationId xmlns:a16="http://schemas.microsoft.com/office/drawing/2014/main" id="{25072EB4-E74E-7743-B7C5-C22100AFB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800600"/>
            <a:ext cx="6858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000"/>
              <a:t>Los costos unitarios de en empresas No-manufactureras se utilizan para: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Ø"/>
            </a:pPr>
            <a:r>
              <a:rPr lang="es-ES" altLang="es-US" sz="2000"/>
              <a:t>  Determinación de Ganancias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Ø"/>
            </a:pPr>
            <a:r>
              <a:rPr lang="es-ES" altLang="es-US" sz="2000"/>
              <a:t>  Determinación de la factibilidad de nuevos servicios</a:t>
            </a:r>
            <a:endParaRPr lang="es-ES" altLang="es-US" sz="2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1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1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1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1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1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1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Marcador de número de diapositiva 3">
            <a:extLst>
              <a:ext uri="{FF2B5EF4-FFF2-40B4-BE49-F238E27FC236}">
                <a16:creationId xmlns:a16="http://schemas.microsoft.com/office/drawing/2014/main" id="{DFDDC170-9FB0-934A-9CEA-259CEA66817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39A8B921-14F6-D04C-A6A0-C3D81D1F0C9B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s-ES" altLang="es-US" sz="1000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9DD1B45C-6522-B247-824D-205916934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Definiendo El sistema de contabilidad de costos</a:t>
            </a:r>
          </a:p>
        </p:txBody>
      </p:sp>
      <p:grpSp>
        <p:nvGrpSpPr>
          <p:cNvPr id="32771" name="Group 3">
            <a:extLst>
              <a:ext uri="{FF2B5EF4-FFF2-40B4-BE49-F238E27FC236}">
                <a16:creationId xmlns:a16="http://schemas.microsoft.com/office/drawing/2014/main" id="{E2BA9795-0B65-D343-9360-9F1F013212BB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52932" name="AutoShape 4">
              <a:extLst>
                <a:ext uri="{FF2B5EF4-FFF2-40B4-BE49-F238E27FC236}">
                  <a16:creationId xmlns:a16="http://schemas.microsoft.com/office/drawing/2014/main" id="{D0AA3B67-D36E-4947-BE79-8A904B49C8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32778" name="WordArt 5">
              <a:extLst>
                <a:ext uri="{FF2B5EF4-FFF2-40B4-BE49-F238E27FC236}">
                  <a16:creationId xmlns:a16="http://schemas.microsoft.com/office/drawing/2014/main" id="{FFFD9C06-0343-044E-BAB9-B6A49F20CE3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79" name="Text Box 6">
              <a:extLst>
                <a:ext uri="{FF2B5EF4-FFF2-40B4-BE49-F238E27FC236}">
                  <a16:creationId xmlns:a16="http://schemas.microsoft.com/office/drawing/2014/main" id="{ED0D85D2-6E27-374B-B7D4-7612D3854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solidFill>
                    <a:srgbClr val="FF0000"/>
                  </a:solidFill>
                  <a:latin typeface="Batang" panose="02030600000101010101" pitchFamily="18" charset="-127"/>
                </a:rPr>
                <a:t>2</a:t>
              </a:r>
            </a:p>
          </p:txBody>
        </p:sp>
      </p:grpSp>
      <p:sp>
        <p:nvSpPr>
          <p:cNvPr id="32772" name="Text Box 7">
            <a:extLst>
              <a:ext uri="{FF2B5EF4-FFF2-40B4-BE49-F238E27FC236}">
                <a16:creationId xmlns:a16="http://schemas.microsoft.com/office/drawing/2014/main" id="{DD38A6B8-4E12-5449-AF5A-33F0CE389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766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ES" altLang="es-US" sz="2400"/>
          </a:p>
        </p:txBody>
      </p:sp>
      <p:sp>
        <p:nvSpPr>
          <p:cNvPr id="252936" name="Text Box 8">
            <a:extLst>
              <a:ext uri="{FF2B5EF4-FFF2-40B4-BE49-F238E27FC236}">
                <a16:creationId xmlns:a16="http://schemas.microsoft.com/office/drawing/2014/main" id="{AD76D285-7D06-944F-97F3-3EAEC84C7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0"/>
            <a:ext cx="7315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400" b="1"/>
              <a:t>El costo Unitario </a:t>
            </a:r>
            <a:r>
              <a:rPr lang="es-ES" altLang="es-US" sz="2400"/>
              <a:t>se compone de :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Char char="ü"/>
            </a:pPr>
            <a:r>
              <a:rPr lang="es-ES" altLang="es-US" sz="2400"/>
              <a:t> Materiales Directos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Char char="ü"/>
            </a:pPr>
            <a:r>
              <a:rPr lang="es-ES" altLang="es-US" sz="2400"/>
              <a:t> Mano de obra Directa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Char char="ü"/>
            </a:pPr>
            <a:r>
              <a:rPr lang="es-ES" altLang="es-US" sz="2400"/>
              <a:t> Costos Indirectos de Fabricación</a:t>
            </a:r>
            <a:endParaRPr lang="es-ES" altLang="es-US" sz="2400" b="1">
              <a:solidFill>
                <a:schemeClr val="accent2"/>
              </a:solidFill>
            </a:endParaRPr>
          </a:p>
        </p:txBody>
      </p:sp>
      <p:sp>
        <p:nvSpPr>
          <p:cNvPr id="252938" name="Text Box 10">
            <a:extLst>
              <a:ext uri="{FF2B5EF4-FFF2-40B4-BE49-F238E27FC236}">
                <a16:creationId xmlns:a16="http://schemas.microsoft.com/office/drawing/2014/main" id="{1D93ECB0-66BB-2B4A-9FDA-4954F227F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200400"/>
            <a:ext cx="69342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1800" b="1">
                <a:solidFill>
                  <a:srgbClr val="FF0000"/>
                </a:solidFill>
              </a:rPr>
              <a:t>Los Costos Indirectos de Fabricación </a:t>
            </a:r>
            <a:r>
              <a:rPr lang="es-ES" altLang="es-US" sz="1800"/>
              <a:t>se aplican usando una determinada tasa que se calcula como el cociente entre costos presupuestados y un la cantidad de determinado generador. Generadores usados comúnmente incluyen: </a:t>
            </a:r>
          </a:p>
          <a:p>
            <a:pPr lvl="2" eaLnBrk="1" hangingPunct="1"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altLang="es-US" sz="1800"/>
              <a:t>Unidades producidas</a:t>
            </a:r>
          </a:p>
          <a:p>
            <a:pPr lvl="2" eaLnBrk="1" hangingPunct="1"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altLang="es-US" sz="1800"/>
              <a:t>Horas de MOD</a:t>
            </a:r>
          </a:p>
          <a:p>
            <a:pPr lvl="2" eaLnBrk="1" hangingPunct="1"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altLang="es-US" sz="1800"/>
              <a:t>Costo de MOD</a:t>
            </a:r>
          </a:p>
          <a:p>
            <a:pPr lvl="2" eaLnBrk="1" hangingPunct="1"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altLang="es-US" sz="1800"/>
              <a:t>Horas máquina</a:t>
            </a:r>
          </a:p>
          <a:p>
            <a:pPr lvl="2" eaLnBrk="1" hangingPunct="1"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s-ES" altLang="es-US" sz="1800"/>
              <a:t>Costo de Materia Prima</a:t>
            </a:r>
          </a:p>
        </p:txBody>
      </p:sp>
      <p:sp>
        <p:nvSpPr>
          <p:cNvPr id="252939" name="AutoShape 11">
            <a:extLst>
              <a:ext uri="{FF2B5EF4-FFF2-40B4-BE49-F238E27FC236}">
                <a16:creationId xmlns:a16="http://schemas.microsoft.com/office/drawing/2014/main" id="{24D98AA0-0EA9-8541-927D-5CE083AE71CF}"/>
              </a:ext>
            </a:extLst>
          </p:cNvPr>
          <p:cNvSpPr>
            <a:spLocks/>
          </p:cNvSpPr>
          <p:nvPr/>
        </p:nvSpPr>
        <p:spPr bwMode="auto">
          <a:xfrm>
            <a:off x="5257800" y="1844675"/>
            <a:ext cx="152400" cy="501650"/>
          </a:xfrm>
          <a:prstGeom prst="rightBrace">
            <a:avLst>
              <a:gd name="adj1" fmla="val 4584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sp>
        <p:nvSpPr>
          <p:cNvPr id="252940" name="Text Box 12">
            <a:extLst>
              <a:ext uri="{FF2B5EF4-FFF2-40B4-BE49-F238E27FC236}">
                <a16:creationId xmlns:a16="http://schemas.microsoft.com/office/drawing/2014/main" id="{249CDEB9-7618-FD4D-A08C-ED6FBAFC1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05000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000"/>
              <a:t> Rastreados directamente por unidad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2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2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2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2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2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2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6" grpId="0"/>
      <p:bldP spid="252939" grpId="0" animBg="1"/>
      <p:bldP spid="2529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2CF64-1034-684E-A032-4C17D72C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9906000" cy="533400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Definiendo El sistema de</a:t>
            </a:r>
            <a:br>
              <a:rPr lang="es-E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</a:br>
            <a:r>
              <a:rPr lang="es-E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 contabilidad de costos</a:t>
            </a:r>
            <a:endParaRPr lang="es-ES" dirty="0"/>
          </a:p>
        </p:txBody>
      </p:sp>
      <p:sp>
        <p:nvSpPr>
          <p:cNvPr id="33794" name="Marcador de contenido 2">
            <a:extLst>
              <a:ext uri="{FF2B5EF4-FFF2-40B4-BE49-F238E27FC236}">
                <a16:creationId xmlns:a16="http://schemas.microsoft.com/office/drawing/2014/main" id="{231EADFE-336C-D748-8237-0BB6FC97F9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9067800" cy="5181600"/>
          </a:xfrm>
        </p:spPr>
        <p:txBody>
          <a:bodyPr/>
          <a:lstStyle/>
          <a:p>
            <a:r>
              <a:rPr lang="es-ES" altLang="es-US" sz="3200" b="1"/>
              <a:t>El costo Unitario </a:t>
            </a:r>
            <a:r>
              <a:rPr lang="es-ES" altLang="es-US" sz="3200"/>
              <a:t>se compone de :</a:t>
            </a:r>
          </a:p>
          <a:p>
            <a:pPr>
              <a:buFont typeface="Wingdings" pitchFamily="2" charset="2"/>
              <a:buChar char="ü"/>
            </a:pPr>
            <a:r>
              <a:rPr lang="es-ES" altLang="es-US" sz="3200"/>
              <a:t> Materiales Directos</a:t>
            </a:r>
          </a:p>
          <a:p>
            <a:pPr>
              <a:buFont typeface="Wingdings" pitchFamily="2" charset="2"/>
              <a:buChar char="ü"/>
            </a:pPr>
            <a:r>
              <a:rPr lang="es-ES" altLang="es-US" sz="3200"/>
              <a:t> Mano de obra Directa</a:t>
            </a:r>
          </a:p>
          <a:p>
            <a:pPr>
              <a:buFont typeface="Wingdings" pitchFamily="2" charset="2"/>
              <a:buChar char="ü"/>
            </a:pPr>
            <a:r>
              <a:rPr lang="es-ES" altLang="es-US" sz="3200"/>
              <a:t> Costos Indirectos de Fabricación</a:t>
            </a:r>
            <a:endParaRPr lang="es-ES" altLang="es-US" sz="3200" b="1">
              <a:solidFill>
                <a:schemeClr val="accent2"/>
              </a:solidFill>
            </a:endParaRPr>
          </a:p>
          <a:p>
            <a:r>
              <a:rPr lang="es-ES" altLang="es-US"/>
              <a:t>La suma MD+MOD= COSTO PRIMO</a:t>
            </a:r>
          </a:p>
          <a:p>
            <a:r>
              <a:rPr lang="es-ES" altLang="es-US"/>
              <a:t>La suma MOD+CIF= COSTO de CONVERSION</a:t>
            </a:r>
          </a:p>
        </p:txBody>
      </p:sp>
      <p:sp>
        <p:nvSpPr>
          <p:cNvPr id="33795" name="Marcador de número de diapositiva 3">
            <a:extLst>
              <a:ext uri="{FF2B5EF4-FFF2-40B4-BE49-F238E27FC236}">
                <a16:creationId xmlns:a16="http://schemas.microsoft.com/office/drawing/2014/main" id="{40B1C081-53C8-414B-B477-4150952AE5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D5D7165C-BFAD-3548-9513-BE21D29F58E7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s-US" sz="1000"/>
          </a:p>
        </p:txBody>
      </p:sp>
      <p:grpSp>
        <p:nvGrpSpPr>
          <p:cNvPr id="33796" name="Group 3">
            <a:extLst>
              <a:ext uri="{FF2B5EF4-FFF2-40B4-BE49-F238E27FC236}">
                <a16:creationId xmlns:a16="http://schemas.microsoft.com/office/drawing/2014/main" id="{7796E1D3-E6DF-EE43-8837-65369A446489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6BD5C9F3-9994-6A44-9970-21DA9FE93F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33798" name="WordArt 5">
              <a:extLst>
                <a:ext uri="{FF2B5EF4-FFF2-40B4-BE49-F238E27FC236}">
                  <a16:creationId xmlns:a16="http://schemas.microsoft.com/office/drawing/2014/main" id="{A8D52CBA-670A-1C4A-AA9E-138B9A163E9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799" name="Text Box 6">
              <a:extLst>
                <a:ext uri="{FF2B5EF4-FFF2-40B4-BE49-F238E27FC236}">
                  <a16:creationId xmlns:a16="http://schemas.microsoft.com/office/drawing/2014/main" id="{CF1C39D0-A9C5-F943-8C28-084A095A9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solidFill>
                    <a:srgbClr val="FF0000"/>
                  </a:solidFill>
                  <a:latin typeface="Batang" panose="02030600000101010101" pitchFamily="18" charset="-127"/>
                </a:rPr>
                <a:t>2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A5619-EB2E-664D-8376-FF727C5AE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Ecuación Costos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CEE5FC-8447-5043-B0B0-02C0F0BC7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Y = m*x + b</a:t>
            </a:r>
          </a:p>
          <a:p>
            <a:r>
              <a:rPr lang="es-US" dirty="0"/>
              <a:t>C total = cv * Q + CF</a:t>
            </a:r>
          </a:p>
          <a:p>
            <a:r>
              <a:rPr lang="es-US" dirty="0"/>
              <a:t>CIF aplicados = Tasa CIF * Q producida</a:t>
            </a:r>
          </a:p>
          <a:p>
            <a:r>
              <a:rPr lang="es-US" dirty="0"/>
              <a:t>Se hace la ficción que los CIF se comportan como MP y MOD sin Costos Fijos</a:t>
            </a:r>
          </a:p>
          <a:p>
            <a:r>
              <a:rPr lang="es-US" dirty="0"/>
              <a:t>Cuota y/o Tasa de CIF es lo mismo y se calcula</a:t>
            </a:r>
          </a:p>
          <a:p>
            <a:r>
              <a:rPr lang="es-ES" b="1" dirty="0">
                <a:latin typeface="Arial" charset="0"/>
                <a:ea typeface="ＭＳ Ｐゴシック" charset="0"/>
              </a:rPr>
              <a:t>Tasa CIP ap. = CIF </a:t>
            </a:r>
            <a:r>
              <a:rPr lang="es-ES" b="1" dirty="0" err="1">
                <a:latin typeface="Arial" charset="0"/>
                <a:ea typeface="ＭＳ Ｐゴシック" charset="0"/>
              </a:rPr>
              <a:t>presup</a:t>
            </a:r>
            <a:r>
              <a:rPr lang="es-ES" b="1" dirty="0">
                <a:latin typeface="Arial" charset="0"/>
                <a:ea typeface="ＭＳ Ｐゴシック" charset="0"/>
              </a:rPr>
              <a:t>. / Generador actividad</a:t>
            </a:r>
          </a:p>
          <a:p>
            <a:endParaRPr lang="es-US" dirty="0"/>
          </a:p>
          <a:p>
            <a:endParaRPr lang="es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03C4F2-511E-4F45-B1F2-E36BBEDA4F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s-US"/>
              <a:t>5-</a:t>
            </a:r>
            <a:fld id="{AA9A33AC-4541-0E47-97CA-01612FE1C12A}" type="slidenum">
              <a:rPr lang="en-US" altLang="es-US" smtClean="0"/>
              <a:pPr>
                <a:defRPr/>
              </a:pPr>
              <a:t>17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87238064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Marcador de número de diapositiva 1">
            <a:extLst>
              <a:ext uri="{FF2B5EF4-FFF2-40B4-BE49-F238E27FC236}">
                <a16:creationId xmlns:a16="http://schemas.microsoft.com/office/drawing/2014/main" id="{EF8432E4-13E7-CD45-989C-6580583D1E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1C0D0AE0-36F3-9947-A822-1DA51A39E1AB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s-ES" altLang="es-US" sz="1000"/>
          </a:p>
        </p:txBody>
      </p:sp>
      <p:sp>
        <p:nvSpPr>
          <p:cNvPr id="262146" name="Rectangle 2">
            <a:extLst>
              <a:ext uri="{FF2B5EF4-FFF2-40B4-BE49-F238E27FC236}">
                <a16:creationId xmlns:a16="http://schemas.microsoft.com/office/drawing/2014/main" id="{EDB08E62-F96A-4C4D-B5E4-B43145927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" altLang="es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Descripción General del sistema de Costeo por  Ordenes de Producción</a:t>
            </a:r>
          </a:p>
          <a:p>
            <a:pPr eaLnBrk="1" hangingPunct="1">
              <a:defRPr/>
            </a:pPr>
            <a:endParaRPr lang="es-ES" altLang="es-US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34819" name="Group 3">
            <a:extLst>
              <a:ext uri="{FF2B5EF4-FFF2-40B4-BE49-F238E27FC236}">
                <a16:creationId xmlns:a16="http://schemas.microsoft.com/office/drawing/2014/main" id="{2151475D-3B41-C848-A875-A19119B65E1D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62148" name="AutoShape 4">
              <a:extLst>
                <a:ext uri="{FF2B5EF4-FFF2-40B4-BE49-F238E27FC236}">
                  <a16:creationId xmlns:a16="http://schemas.microsoft.com/office/drawing/2014/main" id="{E01F0318-8D35-A642-BE6B-2AA48EACC2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34822" name="WordArt 5">
              <a:extLst>
                <a:ext uri="{FF2B5EF4-FFF2-40B4-BE49-F238E27FC236}">
                  <a16:creationId xmlns:a16="http://schemas.microsoft.com/office/drawing/2014/main" id="{7E86A02B-E021-0F40-B30F-C3C2072556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823" name="Text Box 6">
              <a:extLst>
                <a:ext uri="{FF2B5EF4-FFF2-40B4-BE49-F238E27FC236}">
                  <a16:creationId xmlns:a16="http://schemas.microsoft.com/office/drawing/2014/main" id="{0B9AC046-215B-9F46-B481-070088655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solidFill>
                    <a:srgbClr val="FF0000"/>
                  </a:solidFill>
                  <a:latin typeface="Batang" panose="02030600000101010101" pitchFamily="18" charset="-127"/>
                </a:rPr>
                <a:t>3</a:t>
              </a:r>
            </a:p>
          </p:txBody>
        </p:sp>
      </p:grpSp>
      <p:sp>
        <p:nvSpPr>
          <p:cNvPr id="262153" name="Text Box 9">
            <a:extLst>
              <a:ext uri="{FF2B5EF4-FFF2-40B4-BE49-F238E27FC236}">
                <a16:creationId xmlns:a16="http://schemas.microsoft.com/office/drawing/2014/main" id="{339311FA-80F3-094C-BB7F-28E325C4E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3820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charset="0"/>
              <a:buNone/>
              <a:defRPr/>
            </a:pPr>
            <a:r>
              <a:rPr lang="es-ES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Los CIF se asignan </a:t>
            </a:r>
            <a:r>
              <a:rPr lang="es-ES" dirty="0">
                <a:latin typeface="Arial" charset="0"/>
                <a:ea typeface="ＭＳ Ｐゴシック" charset="0"/>
              </a:rPr>
              <a:t>a los costos utilizando una tasa determinada de CIF aplicados. La cantidad real del generador usado como base, debe ser recopilada y registrada.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charset="0"/>
              <a:buNone/>
              <a:defRPr/>
            </a:pPr>
            <a:r>
              <a:rPr lang="es-ES" dirty="0">
                <a:latin typeface="Arial" charset="0"/>
                <a:ea typeface="ＭＳ Ｐゴシック" charset="0"/>
              </a:rPr>
              <a:t>La tasa de CIF Aplicados se calcula: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charset="0"/>
              <a:buNone/>
              <a:defRPr/>
            </a:pPr>
            <a:r>
              <a:rPr lang="es-E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</a:rPr>
              <a:t>Tasa CIP ap. = CIF </a:t>
            </a:r>
            <a:r>
              <a:rPr lang="es-E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</a:rPr>
              <a:t>presup</a:t>
            </a:r>
            <a:r>
              <a:rPr lang="es-E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</a:rPr>
              <a:t>. / Generador actividad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charset="0"/>
              <a:buNone/>
              <a:defRPr/>
            </a:pPr>
            <a:r>
              <a:rPr lang="es-ES" dirty="0">
                <a:latin typeface="Arial" charset="0"/>
                <a:ea typeface="ＭＳ Ｐゴシック" charset="0"/>
              </a:rPr>
              <a:t>Ejemplo: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charset="0"/>
              <a:buNone/>
              <a:defRPr/>
            </a:pPr>
            <a:r>
              <a:rPr lang="es-ES" dirty="0">
                <a:latin typeface="Arial" charset="0"/>
                <a:ea typeface="ＭＳ Ｐゴシック" charset="0"/>
              </a:rPr>
              <a:t>Tasa CIF ap. = $ 10.000 / 200 HMOD = 50 $/HMOD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charset="0"/>
              <a:buNone/>
              <a:defRPr/>
            </a:pPr>
            <a:r>
              <a:rPr lang="es-E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Tasa CIF ap.= 50 $/HMOD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Marcador de número de diapositiva 1">
            <a:extLst>
              <a:ext uri="{FF2B5EF4-FFF2-40B4-BE49-F238E27FC236}">
                <a16:creationId xmlns:a16="http://schemas.microsoft.com/office/drawing/2014/main" id="{64CDDBA4-F266-914F-9788-B682081F9C4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EED26652-7BCE-2C48-88AB-6F51435E5378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s-US" sz="1000"/>
          </a:p>
        </p:txBody>
      </p:sp>
      <p:sp>
        <p:nvSpPr>
          <p:cNvPr id="35842" name="CuadroTexto 4">
            <a:extLst>
              <a:ext uri="{FF2B5EF4-FFF2-40B4-BE49-F238E27FC236}">
                <a16:creationId xmlns:a16="http://schemas.microsoft.com/office/drawing/2014/main" id="{A7FCCC21-E269-074F-8A43-D70204DAA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00050"/>
            <a:ext cx="5703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US" altLang="es-US" sz="2400" b="1"/>
              <a:t>Elección de la base cálculo Cuota CIF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F52A2C5-A9C6-6B4B-BA53-A9D2B5E1577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201" y="2014538"/>
            <a:ext cx="8077199" cy="3785652"/>
          </a:xfrm>
          <a:prstGeom prst="rect">
            <a:avLst/>
          </a:prstGeom>
          <a:blipFill>
            <a:blip r:embed="rId2"/>
            <a:stretch>
              <a:fillRect l="-1099" t="-1338" r="-1727"/>
            </a:stretch>
          </a:blipFill>
        </p:spPr>
        <p:txBody>
          <a:bodyPr/>
          <a:lstStyle/>
          <a:p>
            <a:r>
              <a:rPr lang="es-US">
                <a:noFill/>
              </a:rPr>
              <a:t> 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Marcador de número de diapositiva 3">
            <a:extLst>
              <a:ext uri="{FF2B5EF4-FFF2-40B4-BE49-F238E27FC236}">
                <a16:creationId xmlns:a16="http://schemas.microsoft.com/office/drawing/2014/main" id="{EE7DC7B9-BDCE-2F4B-AE3E-83BD5D5626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842B9E59-6DD3-0C44-9623-FF7299CAEB87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s-US" sz="10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6B13C365-242D-3544-BA95-9BE737B234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 anchor="ctr" anchorCtr="1"/>
          <a:lstStyle/>
          <a:p>
            <a:pPr eaLnBrk="1" hangingPunct="1">
              <a:defRPr/>
            </a:pPr>
            <a:r>
              <a:rPr lang="en-US" altLang="es-US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D86B5FC5-2463-924D-ADC0-2A40616ECB84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533400" y="2667000"/>
            <a:ext cx="7391400" cy="1676400"/>
          </a:xfrm>
          <a:extLst>
            <a:ext uri="{91240B29-F687-4f45-9708-019B960494DF}"/>
          </a:extLst>
        </p:spPr>
        <p:txBody>
          <a:bodyPr anchorCtr="1"/>
          <a:lstStyle/>
          <a:p>
            <a:pPr algn="ctr">
              <a:spcBef>
                <a:spcPct val="50000"/>
              </a:spcBef>
              <a:defRPr/>
            </a:pPr>
            <a:r>
              <a:rPr lang="es-ES_tradnl" altLang="es-US" sz="3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Costeo de Bienes y Servicios: Sistema Ordenes de Trabajo</a:t>
            </a:r>
          </a:p>
        </p:txBody>
      </p:sp>
      <p:sp>
        <p:nvSpPr>
          <p:cNvPr id="16388" name="AutoShape 4">
            <a:extLst>
              <a:ext uri="{FF2B5EF4-FFF2-40B4-BE49-F238E27FC236}">
                <a16:creationId xmlns:a16="http://schemas.microsoft.com/office/drawing/2014/main" id="{07DA0A16-4F50-A74E-9596-1E9B2726DE30}"/>
              </a:ext>
            </a:extLst>
          </p:cNvPr>
          <p:cNvSpPr>
            <a:spLocks noChangeArrowheads="1"/>
          </p:cNvSpPr>
          <p:nvPr/>
        </p:nvSpPr>
        <p:spPr bwMode="auto">
          <a:xfrm rot="10082293">
            <a:off x="6400800" y="2209800"/>
            <a:ext cx="2478088" cy="1062038"/>
          </a:xfrm>
          <a:prstGeom prst="rtTriangle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grpSp>
        <p:nvGrpSpPr>
          <p:cNvPr id="16389" name="Group 9">
            <a:extLst>
              <a:ext uri="{FF2B5EF4-FFF2-40B4-BE49-F238E27FC236}">
                <a16:creationId xmlns:a16="http://schemas.microsoft.com/office/drawing/2014/main" id="{15B8533F-B2B5-0040-981C-1805259D6E22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1676400"/>
            <a:ext cx="990600" cy="1509713"/>
            <a:chOff x="4608" y="1440"/>
            <a:chExt cx="624" cy="951"/>
          </a:xfrm>
        </p:grpSpPr>
        <p:sp>
          <p:nvSpPr>
            <p:cNvPr id="16390" name="WordArt 5">
              <a:extLst>
                <a:ext uri="{FF2B5EF4-FFF2-40B4-BE49-F238E27FC236}">
                  <a16:creationId xmlns:a16="http://schemas.microsoft.com/office/drawing/2014/main" id="{7A09B092-D9C2-CE4B-AD8A-453EEBD173B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341" y="1707"/>
              <a:ext cx="697" cy="1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s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CAPITULO</a:t>
              </a:r>
            </a:p>
          </p:txBody>
        </p:sp>
        <p:sp>
          <p:nvSpPr>
            <p:cNvPr id="16391" name="Text Box 6">
              <a:extLst>
                <a:ext uri="{FF2B5EF4-FFF2-40B4-BE49-F238E27FC236}">
                  <a16:creationId xmlns:a16="http://schemas.microsoft.com/office/drawing/2014/main" id="{EA4478B6-CB14-7B49-9B01-8F7B15C49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488"/>
              <a:ext cx="528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s-US" sz="8800">
                  <a:latin typeface="Batang" panose="02030600000101010101" pitchFamily="18" charset="-127"/>
                </a:rPr>
                <a:t>5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>
            <a:extLst>
              <a:ext uri="{FF2B5EF4-FFF2-40B4-BE49-F238E27FC236}">
                <a16:creationId xmlns:a16="http://schemas.microsoft.com/office/drawing/2014/main" id="{2C4FD31C-B840-1B4E-9A55-4A12DB4D7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533400"/>
          </a:xfrm>
        </p:spPr>
        <p:txBody>
          <a:bodyPr/>
          <a:lstStyle/>
          <a:p>
            <a:r>
              <a:rPr lang="es-ES_tradnl" altLang="es-US" sz="1800"/>
              <a:t>RELACION ENTRE LA ACUMULACION, MEDICION Y ASIGNACION  DE COSTOS</a:t>
            </a:r>
            <a:br>
              <a:rPr lang="es-ES_tradnl" altLang="es-US" sz="1800"/>
            </a:br>
            <a:br>
              <a:rPr lang="en-US" altLang="es-US" sz="1800">
                <a:solidFill>
                  <a:schemeClr val="bg1"/>
                </a:solidFill>
                <a:latin typeface="Arial Rounded MT Bold" panose="020F0704030504030204" pitchFamily="34" charset="77"/>
              </a:rPr>
            </a:br>
            <a:endParaRPr lang="es-ES" altLang="es-US" sz="1800"/>
          </a:p>
        </p:txBody>
      </p:sp>
      <p:pic>
        <p:nvPicPr>
          <p:cNvPr id="36866" name="Marcador de contenido 4">
            <a:extLst>
              <a:ext uri="{FF2B5EF4-FFF2-40B4-BE49-F238E27FC236}">
                <a16:creationId xmlns:a16="http://schemas.microsoft.com/office/drawing/2014/main" id="{3A72E3C7-77B0-B84E-A60E-51F283BAB7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2" b="29762"/>
          <a:stretch>
            <a:fillRect/>
          </a:stretch>
        </p:blipFill>
        <p:spPr/>
      </p:pic>
      <p:sp>
        <p:nvSpPr>
          <p:cNvPr id="36867" name="Marcador de número de diapositiva 3">
            <a:extLst>
              <a:ext uri="{FF2B5EF4-FFF2-40B4-BE49-F238E27FC236}">
                <a16:creationId xmlns:a16="http://schemas.microsoft.com/office/drawing/2014/main" id="{43876E22-0C18-B740-AF00-D28C57D411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801A7948-5142-EF45-8430-E453A1A7043D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s-US" sz="1000"/>
          </a:p>
        </p:txBody>
      </p:sp>
      <p:pic>
        <p:nvPicPr>
          <p:cNvPr id="36868" name="Imagen 8">
            <a:extLst>
              <a:ext uri="{FF2B5EF4-FFF2-40B4-BE49-F238E27FC236}">
                <a16:creationId xmlns:a16="http://schemas.microsoft.com/office/drawing/2014/main" id="{E944720F-9005-1D4F-B996-8D9E58DA2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91440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Marcador de número de diapositiva 3">
            <a:extLst>
              <a:ext uri="{FF2B5EF4-FFF2-40B4-BE49-F238E27FC236}">
                <a16:creationId xmlns:a16="http://schemas.microsoft.com/office/drawing/2014/main" id="{AE219172-BA7D-7F4E-80C3-7F5ABF73CA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898C35F0-2601-EA43-AB68-3419D672CA07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s-ES" altLang="es-US" sz="1000"/>
          </a:p>
        </p:txBody>
      </p:sp>
      <p:sp>
        <p:nvSpPr>
          <p:cNvPr id="258050" name="Rectangle 2">
            <a:extLst>
              <a:ext uri="{FF2B5EF4-FFF2-40B4-BE49-F238E27FC236}">
                <a16:creationId xmlns:a16="http://schemas.microsoft.com/office/drawing/2014/main" id="{8FDC4631-9F4E-4549-A029-22BB0732A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Definiendo El sistema de contabilidad de costos</a:t>
            </a:r>
          </a:p>
        </p:txBody>
      </p:sp>
      <p:grpSp>
        <p:nvGrpSpPr>
          <p:cNvPr id="37891" name="Group 3">
            <a:extLst>
              <a:ext uri="{FF2B5EF4-FFF2-40B4-BE49-F238E27FC236}">
                <a16:creationId xmlns:a16="http://schemas.microsoft.com/office/drawing/2014/main" id="{AE3D658C-DD36-C745-A6C8-726DABE929A4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58052" name="AutoShape 4">
              <a:extLst>
                <a:ext uri="{FF2B5EF4-FFF2-40B4-BE49-F238E27FC236}">
                  <a16:creationId xmlns:a16="http://schemas.microsoft.com/office/drawing/2014/main" id="{7EEAF9AD-EED9-034F-901E-9CFC04F961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37898" name="Text Box 6">
              <a:extLst>
                <a:ext uri="{FF2B5EF4-FFF2-40B4-BE49-F238E27FC236}">
                  <a16:creationId xmlns:a16="http://schemas.microsoft.com/office/drawing/2014/main" id="{4364ACAC-ED56-8448-BFE4-F7E0E38D5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2</a:t>
              </a:r>
            </a:p>
          </p:txBody>
        </p:sp>
      </p:grpSp>
      <p:sp>
        <p:nvSpPr>
          <p:cNvPr id="37892" name="Text Box 7">
            <a:extLst>
              <a:ext uri="{FF2B5EF4-FFF2-40B4-BE49-F238E27FC236}">
                <a16:creationId xmlns:a16="http://schemas.microsoft.com/office/drawing/2014/main" id="{3C1F4731-25AB-544D-8F05-0AD4B4E4C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766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ES" altLang="es-US" sz="2400"/>
          </a:p>
        </p:txBody>
      </p:sp>
      <p:sp>
        <p:nvSpPr>
          <p:cNvPr id="258056" name="Text Box 8">
            <a:extLst>
              <a:ext uri="{FF2B5EF4-FFF2-40B4-BE49-F238E27FC236}">
                <a16:creationId xmlns:a16="http://schemas.microsoft.com/office/drawing/2014/main" id="{951BBF1D-4AD3-274D-BBBC-270463001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7391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400" b="1">
                <a:solidFill>
                  <a:schemeClr val="accent2"/>
                </a:solidFill>
              </a:rPr>
              <a:t>El nivel de actividad </a:t>
            </a:r>
            <a:r>
              <a:rPr lang="es-ES" altLang="es-US" sz="2400"/>
              <a:t>debe ser pronosticado para el próximo año a fin de calcular la tasa de aplicación de costos indirectos de fabricación.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 b="1">
              <a:solidFill>
                <a:schemeClr val="accent2"/>
              </a:solidFill>
            </a:endParaRPr>
          </a:p>
        </p:txBody>
      </p:sp>
      <p:sp>
        <p:nvSpPr>
          <p:cNvPr id="258060" name="Text Box 12">
            <a:extLst>
              <a:ext uri="{FF2B5EF4-FFF2-40B4-BE49-F238E27FC236}">
                <a16:creationId xmlns:a16="http://schemas.microsoft.com/office/drawing/2014/main" id="{CE5482CE-2434-ED47-A9BA-117D5524513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828800" y="2438400"/>
            <a:ext cx="5343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400"/>
              <a:t>Existen 4 niveles diferentes de actividad: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AFAB43BB-6324-FD4C-9140-E532011AFD1E}"/>
              </a:ext>
            </a:extLst>
          </p:cNvPr>
          <p:cNvGraphicFramePr>
            <a:graphicFrameLocks/>
          </p:cNvGraphicFramePr>
          <p:nvPr/>
        </p:nvGraphicFramePr>
        <p:xfrm>
          <a:off x="152400" y="3810000"/>
          <a:ext cx="4267200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C7BA1DC5-3D48-D14B-BADE-DD010ACB398C}"/>
              </a:ext>
            </a:extLst>
          </p:cNvPr>
          <p:cNvGraphicFramePr>
            <a:graphicFrameLocks/>
          </p:cNvGraphicFramePr>
          <p:nvPr/>
        </p:nvGraphicFramePr>
        <p:xfrm>
          <a:off x="4648200" y="3581400"/>
          <a:ext cx="3657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6" grpId="0"/>
      <p:bldP spid="2580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Marcador de número de diapositiva 1">
            <a:extLst>
              <a:ext uri="{FF2B5EF4-FFF2-40B4-BE49-F238E27FC236}">
                <a16:creationId xmlns:a16="http://schemas.microsoft.com/office/drawing/2014/main" id="{5DCF7E8E-FDD9-A846-8558-4145BF6718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B744E388-393C-794A-9569-8C1F9D1FB7DC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s-ES" altLang="es-US" sz="1000"/>
          </a:p>
        </p:txBody>
      </p:sp>
      <p:sp>
        <p:nvSpPr>
          <p:cNvPr id="196622" name="Rectangle 14">
            <a:extLst>
              <a:ext uri="{FF2B5EF4-FFF2-40B4-BE49-F238E27FC236}">
                <a16:creationId xmlns:a16="http://schemas.microsoft.com/office/drawing/2014/main" id="{B0E8DD4A-F960-264D-A19F-4406184F7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" altLang="es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Descripción General del sistema de Costeo por Ordenes de Producción</a:t>
            </a:r>
          </a:p>
          <a:p>
            <a:pPr eaLnBrk="1" hangingPunct="1">
              <a:defRPr/>
            </a:pPr>
            <a:endParaRPr lang="es-ES" altLang="es-US" sz="2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38915" name="Group 15">
            <a:extLst>
              <a:ext uri="{FF2B5EF4-FFF2-40B4-BE49-F238E27FC236}">
                <a16:creationId xmlns:a16="http://schemas.microsoft.com/office/drawing/2014/main" id="{D60C0F3A-8E0B-8948-80C1-935CCACF836C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196624" name="AutoShape 16">
              <a:extLst>
                <a:ext uri="{FF2B5EF4-FFF2-40B4-BE49-F238E27FC236}">
                  <a16:creationId xmlns:a16="http://schemas.microsoft.com/office/drawing/2014/main" id="{FBCAC861-F066-4B42-B129-018CECE6BF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38922" name="WordArt 17">
              <a:extLst>
                <a:ext uri="{FF2B5EF4-FFF2-40B4-BE49-F238E27FC236}">
                  <a16:creationId xmlns:a16="http://schemas.microsoft.com/office/drawing/2014/main" id="{159B7C2B-CEF3-5D41-A223-B140E81690D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923" name="Text Box 18">
              <a:extLst>
                <a:ext uri="{FF2B5EF4-FFF2-40B4-BE49-F238E27FC236}">
                  <a16:creationId xmlns:a16="http://schemas.microsoft.com/office/drawing/2014/main" id="{38B17639-E9B4-FE4C-9328-7368E4929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3</a:t>
              </a:r>
            </a:p>
          </p:txBody>
        </p:sp>
      </p:grpSp>
      <p:sp>
        <p:nvSpPr>
          <p:cNvPr id="196628" name="Text Box 20">
            <a:extLst>
              <a:ext uri="{FF2B5EF4-FFF2-40B4-BE49-F238E27FC236}">
                <a16:creationId xmlns:a16="http://schemas.microsoft.com/office/drawing/2014/main" id="{FEA85645-9139-5943-B8F3-892254654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8229600" cy="8921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altLang="es-US" sz="2600">
                <a:solidFill>
                  <a:schemeClr val="bg1"/>
                </a:solidFill>
                <a:latin typeface="Arial Rounded MT Bold" panose="020F0704030504030204" pitchFamily="34" charset="77"/>
              </a:rPr>
              <a:t>Resumen del sistema de costeo por órdenes de producción</a:t>
            </a:r>
          </a:p>
        </p:txBody>
      </p:sp>
      <p:sp>
        <p:nvSpPr>
          <p:cNvPr id="196629" name="Text Box 21">
            <a:extLst>
              <a:ext uri="{FF2B5EF4-FFF2-40B4-BE49-F238E27FC236}">
                <a16:creationId xmlns:a16="http://schemas.microsoft.com/office/drawing/2014/main" id="{3D70D4D2-E250-924A-9C09-F6E274835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812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145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7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US" sz="2400"/>
              <a:t>Las  Industrias por encargo producen una gran variedad de productos o trabajos que son distintas.</a:t>
            </a:r>
          </a:p>
        </p:txBody>
      </p:sp>
      <p:sp>
        <p:nvSpPr>
          <p:cNvPr id="196631" name="Text Box 23">
            <a:extLst>
              <a:ext uri="{FF2B5EF4-FFF2-40B4-BE49-F238E27FC236}">
                <a16:creationId xmlns:a16="http://schemas.microsoft.com/office/drawing/2014/main" id="{4D999D8A-08EF-AF40-88BD-D38779983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8956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US" sz="2400"/>
              <a:t>Los costos son </a:t>
            </a:r>
            <a:r>
              <a:rPr lang="es-ES" altLang="es-US" sz="2400" i="1"/>
              <a:t>acumulados por trabajo </a:t>
            </a:r>
            <a:r>
              <a:rPr lang="es-ES" altLang="es-US" sz="2400"/>
              <a:t>en un </a:t>
            </a:r>
            <a:r>
              <a:rPr lang="es-ES" altLang="es-US" sz="2400" b="1">
                <a:solidFill>
                  <a:srgbClr val="FF0000"/>
                </a:solidFill>
              </a:rPr>
              <a:t>sistema</a:t>
            </a:r>
            <a:r>
              <a:rPr lang="es-ES" altLang="es-US" sz="2400"/>
              <a:t> de gestión de costes de encargo.  Cada trabajo está documentado en </a:t>
            </a:r>
            <a:r>
              <a:rPr lang="es-ES" altLang="es-US" sz="2400" b="1">
                <a:solidFill>
                  <a:srgbClr val="FF0000"/>
                </a:solidFill>
              </a:rPr>
              <a:t>una hoja de costo de encargo</a:t>
            </a:r>
            <a:r>
              <a:rPr lang="es-ES" altLang="es-US" sz="2400"/>
              <a:t>.</a:t>
            </a:r>
            <a:endParaRPr lang="es-ES" altLang="es-US" sz="2400" b="1"/>
          </a:p>
        </p:txBody>
      </p:sp>
      <p:sp>
        <p:nvSpPr>
          <p:cNvPr id="196632" name="Text Box 24">
            <a:extLst>
              <a:ext uri="{FF2B5EF4-FFF2-40B4-BE49-F238E27FC236}">
                <a16:creationId xmlns:a16="http://schemas.microsoft.com/office/drawing/2014/main" id="{C6A66B49-6796-9649-ABE5-72FF1B947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910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US" sz="2400"/>
              <a:t>Los costos de fabricación total para el trabajo se dividen por el número de unidades producidas, para determinar el </a:t>
            </a:r>
            <a:r>
              <a:rPr lang="es-ES" altLang="es-US" sz="2400" b="1">
                <a:solidFill>
                  <a:srgbClr val="FF0000"/>
                </a:solidFill>
              </a:rPr>
              <a:t>costo unitario.</a:t>
            </a:r>
          </a:p>
        </p:txBody>
      </p:sp>
      <p:sp>
        <p:nvSpPr>
          <p:cNvPr id="196633" name="Text Box 25">
            <a:extLst>
              <a:ext uri="{FF2B5EF4-FFF2-40B4-BE49-F238E27FC236}">
                <a16:creationId xmlns:a16="http://schemas.microsoft.com/office/drawing/2014/main" id="{C20282B6-1960-2D46-A485-CA0659222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81600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ES" altLang="es-US" sz="24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US" sz="2400"/>
              <a:t> El inventario de </a:t>
            </a:r>
            <a:r>
              <a:rPr lang="es-ES" altLang="es-US" sz="2400" b="1">
                <a:solidFill>
                  <a:srgbClr val="FF0000"/>
                </a:solidFill>
              </a:rPr>
              <a:t>Producción en proceso, </a:t>
            </a:r>
            <a:r>
              <a:rPr lang="es-ES" altLang="es-US" sz="2400"/>
              <a:t>es la suma de todas las hojas de costo por encargo.</a:t>
            </a:r>
            <a:endParaRPr lang="es-ES" altLang="es-US" sz="24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9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9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9" grpId="0"/>
      <p:bldP spid="196631" grpId="0"/>
      <p:bldP spid="196632" grpId="0"/>
      <p:bldP spid="1966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Marcador de número de diapositiva 1">
            <a:extLst>
              <a:ext uri="{FF2B5EF4-FFF2-40B4-BE49-F238E27FC236}">
                <a16:creationId xmlns:a16="http://schemas.microsoft.com/office/drawing/2014/main" id="{98DFF0E4-1808-D34B-92A0-2D4EACDD46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62F2DC2B-D3E4-4C40-83F5-0983B93D92A0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s-US" sz="1000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004614FD-3A1F-C04F-9715-675C45253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533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ES_tradnl" altLang="es-US" sz="2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La Hoja de Costos por Ordenes de Producción</a:t>
            </a:r>
          </a:p>
        </p:txBody>
      </p:sp>
      <p:grpSp>
        <p:nvGrpSpPr>
          <p:cNvPr id="39939" name="Group 3">
            <a:extLst>
              <a:ext uri="{FF2B5EF4-FFF2-40B4-BE49-F238E27FC236}">
                <a16:creationId xmlns:a16="http://schemas.microsoft.com/office/drawing/2014/main" id="{9AC77A5E-6AAB-F74D-A009-5329EC51E86E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59076" name="AutoShape 4">
              <a:extLst>
                <a:ext uri="{FF2B5EF4-FFF2-40B4-BE49-F238E27FC236}">
                  <a16:creationId xmlns:a16="http://schemas.microsoft.com/office/drawing/2014/main" id="{0F2B24AD-090D-FA48-9117-85086691B6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40278" name="WordArt 5">
              <a:extLst>
                <a:ext uri="{FF2B5EF4-FFF2-40B4-BE49-F238E27FC236}">
                  <a16:creationId xmlns:a16="http://schemas.microsoft.com/office/drawing/2014/main" id="{FFAABCBC-5C47-3840-8E01-261F1475D8A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279" name="Text Box 6">
              <a:extLst>
                <a:ext uri="{FF2B5EF4-FFF2-40B4-BE49-F238E27FC236}">
                  <a16:creationId xmlns:a16="http://schemas.microsoft.com/office/drawing/2014/main" id="{E8E3F7A8-0474-1B48-B781-8B5040F55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s-US" sz="3600">
                  <a:latin typeface="Batang" panose="02030600000101010101" pitchFamily="18" charset="-127"/>
                </a:rPr>
                <a:t>3</a:t>
              </a:r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474B762-32A5-8744-82AC-BAC25EC891BC}"/>
              </a:ext>
            </a:extLst>
          </p:cNvPr>
          <p:cNvGraphicFramePr>
            <a:graphicFrameLocks noGrp="1"/>
          </p:cNvGraphicFramePr>
          <p:nvPr/>
        </p:nvGraphicFramePr>
        <p:xfrm>
          <a:off x="1565275" y="949325"/>
          <a:ext cx="6318250" cy="5588013"/>
        </p:xfrm>
        <a:graphic>
          <a:graphicData uri="http://schemas.openxmlformats.org/drawingml/2006/table">
            <a:tbl>
              <a:tblPr/>
              <a:tblGrid>
                <a:gridCol w="738188">
                  <a:extLst>
                    <a:ext uri="{9D8B030D-6E8A-4147-A177-3AD203B41FA5}">
                      <a16:colId xmlns:a16="http://schemas.microsoft.com/office/drawing/2014/main" val="178696505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458709129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3559278725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628596914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1754366783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3588159106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125203536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53641715"/>
                    </a:ext>
                  </a:extLst>
                </a:gridCol>
                <a:gridCol w="544512">
                  <a:extLst>
                    <a:ext uri="{9D8B030D-6E8A-4147-A177-3AD203B41FA5}">
                      <a16:colId xmlns:a16="http://schemas.microsoft.com/office/drawing/2014/main" val="2607193286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1950215196"/>
                    </a:ext>
                  </a:extLst>
                </a:gridCol>
              </a:tblGrid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                Hoja de costos de una orden de trabajo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263675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735033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550945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Número de orden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16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972910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828323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Para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  Benson Company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Fecha de orden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'2/abril/2007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390485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005557"/>
                  </a:ext>
                </a:extLst>
              </a:tr>
              <a:tr h="469355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Descripción del artículo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Válvulas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Fecha de terminación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'24/abril/2007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487272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393615"/>
                  </a:ext>
                </a:extLst>
              </a:tr>
              <a:tr h="165118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Cantidad terminada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Fecha de entrega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'25/abril/2007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70163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606439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352281"/>
                  </a:ext>
                </a:extLst>
              </a:tr>
              <a:tr h="165118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Materiales directos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            Mano de obra directa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 Costos indirectos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542254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Requisición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Boleta 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079082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número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Monto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número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Horas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Tasa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Monto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Horas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Tasa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Monto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535198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$300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68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$6,00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$48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$10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$80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344071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18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$450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72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$7,00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$70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$10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$100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287400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$ 750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$ 118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$ 180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789623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952406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619728"/>
                  </a:ext>
                </a:extLst>
              </a:tr>
              <a:tr h="165118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Resumen de costos 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641990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692634"/>
                  </a:ext>
                </a:extLst>
              </a:tr>
              <a:tr h="165118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Materiales directos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$750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251106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242024"/>
                  </a:ext>
                </a:extLst>
              </a:tr>
              <a:tr h="165118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Mano de obra directa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$118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908879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844456"/>
                  </a:ext>
                </a:extLst>
              </a:tr>
              <a:tr h="165118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Costos indirectos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$180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289641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026520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Costo total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$1.048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776880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543996"/>
                  </a:ext>
                </a:extLst>
              </a:tr>
              <a:tr h="165118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Costo unitario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$ 10,48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057998"/>
                  </a:ext>
                </a:extLst>
              </a:tr>
              <a:tr h="16511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104" marR="12104" marT="1210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25408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Marcador de número de diapositiva 1">
            <a:extLst>
              <a:ext uri="{FF2B5EF4-FFF2-40B4-BE49-F238E27FC236}">
                <a16:creationId xmlns:a16="http://schemas.microsoft.com/office/drawing/2014/main" id="{E2F40D09-AE0E-704B-8360-B06367E0DA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03AAF6E3-0056-9346-B259-27EE7D6B3A4B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s-US" sz="1000"/>
          </a:p>
        </p:txBody>
      </p:sp>
      <p:sp>
        <p:nvSpPr>
          <p:cNvPr id="260098" name="Rectangle 2">
            <a:extLst>
              <a:ext uri="{FF2B5EF4-FFF2-40B4-BE49-F238E27FC236}">
                <a16:creationId xmlns:a16="http://schemas.microsoft.com/office/drawing/2014/main" id="{92370632-A6BE-0448-B091-C9EB739D0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533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eaLnBrk="1" hangingPunct="1">
              <a:defRPr/>
            </a:pPr>
            <a:endParaRPr lang="en-US" sz="2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  <a:ea typeface="ＭＳ Ｐゴシック" charset="0"/>
            </a:endParaRPr>
          </a:p>
        </p:txBody>
      </p:sp>
      <p:grpSp>
        <p:nvGrpSpPr>
          <p:cNvPr id="40963" name="Group 3">
            <a:extLst>
              <a:ext uri="{FF2B5EF4-FFF2-40B4-BE49-F238E27FC236}">
                <a16:creationId xmlns:a16="http://schemas.microsoft.com/office/drawing/2014/main" id="{53BFDDAD-3274-D049-8A51-26508743176C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60100" name="AutoShape 4">
              <a:extLst>
                <a:ext uri="{FF2B5EF4-FFF2-40B4-BE49-F238E27FC236}">
                  <a16:creationId xmlns:a16="http://schemas.microsoft.com/office/drawing/2014/main" id="{8C731DC7-5B66-7D4B-953A-3A17C6A99E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41093" name="WordArt 5">
              <a:extLst>
                <a:ext uri="{FF2B5EF4-FFF2-40B4-BE49-F238E27FC236}">
                  <a16:creationId xmlns:a16="http://schemas.microsoft.com/office/drawing/2014/main" id="{723312D0-4538-3540-B88B-7D0BD8062F2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094" name="Text Box 6">
              <a:extLst>
                <a:ext uri="{FF2B5EF4-FFF2-40B4-BE49-F238E27FC236}">
                  <a16:creationId xmlns:a16="http://schemas.microsoft.com/office/drawing/2014/main" id="{6267CF55-B04B-9341-8892-FF82FA60F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s-US" sz="3600">
                  <a:latin typeface="Batang" panose="02030600000101010101" pitchFamily="18" charset="-127"/>
                </a:rPr>
                <a:t>3</a:t>
              </a:r>
            </a:p>
          </p:txBody>
        </p:sp>
      </p:grpSp>
      <p:sp>
        <p:nvSpPr>
          <p:cNvPr id="40964" name="CuadroTexto 2">
            <a:extLst>
              <a:ext uri="{FF2B5EF4-FFF2-40B4-BE49-F238E27FC236}">
                <a16:creationId xmlns:a16="http://schemas.microsoft.com/office/drawing/2014/main" id="{75860A9B-3548-8A45-82CE-A134D486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68313"/>
            <a:ext cx="594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400"/>
              <a:t>Formulario de Requisión de Materiales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38B1300-091A-B043-A914-D9B50C9C7117}"/>
              </a:ext>
            </a:extLst>
          </p:cNvPr>
          <p:cNvGraphicFramePr>
            <a:graphicFrameLocks noGrp="1"/>
          </p:cNvGraphicFramePr>
          <p:nvPr/>
        </p:nvGraphicFramePr>
        <p:xfrm>
          <a:off x="2451100" y="1676400"/>
          <a:ext cx="4983163" cy="3859213"/>
        </p:xfrm>
        <a:graphic>
          <a:graphicData uri="http://schemas.openxmlformats.org/drawingml/2006/table">
            <a:tbl>
              <a:tblPr/>
              <a:tblGrid>
                <a:gridCol w="1030288">
                  <a:extLst>
                    <a:ext uri="{9D8B030D-6E8A-4147-A177-3AD203B41FA5}">
                      <a16:colId xmlns:a16="http://schemas.microsoft.com/office/drawing/2014/main" val="2657473504"/>
                    </a:ext>
                  </a:extLst>
                </a:gridCol>
                <a:gridCol w="1217612">
                  <a:extLst>
                    <a:ext uri="{9D8B030D-6E8A-4147-A177-3AD203B41FA5}">
                      <a16:colId xmlns:a16="http://schemas.microsoft.com/office/drawing/2014/main" val="215518191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6331329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70566918"/>
                    </a:ext>
                  </a:extLst>
                </a:gridCol>
                <a:gridCol w="296863">
                  <a:extLst>
                    <a:ext uri="{9D8B030D-6E8A-4147-A177-3AD203B41FA5}">
                      <a16:colId xmlns:a16="http://schemas.microsoft.com/office/drawing/2014/main" val="1734874217"/>
                    </a:ext>
                  </a:extLst>
                </a:gridCol>
              </a:tblGrid>
              <a:tr h="325438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Formulario de requisición de materiales</a:t>
                      </a:r>
                    </a:p>
                  </a:txBody>
                  <a:tcPr marL="12698" marR="12698" marT="1270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786575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636489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82144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 Requisición de materiales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36768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Fecha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 de abril de 2007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número 678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167673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758529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Departamento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Molido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404379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00192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Número de orden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62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523847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281329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938917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Descripción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Cantidad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Costo/unidad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costo total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365951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27168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Fundición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$ 3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$ 300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25563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480750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390619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66075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026476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341523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882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Firma autorizada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397130"/>
                  </a:ext>
                </a:extLst>
              </a:tr>
              <a:tr h="1682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698" marR="12698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7332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Marcador de número de diapositiva 1">
            <a:extLst>
              <a:ext uri="{FF2B5EF4-FFF2-40B4-BE49-F238E27FC236}">
                <a16:creationId xmlns:a16="http://schemas.microsoft.com/office/drawing/2014/main" id="{DFF9731D-4ED7-344C-98D3-159FF5EE63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D75F728A-3136-7842-B1FA-B205DB658B29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s-ES" altLang="es-US" sz="1000"/>
          </a:p>
        </p:txBody>
      </p:sp>
      <p:sp>
        <p:nvSpPr>
          <p:cNvPr id="261122" name="Rectangle 2">
            <a:extLst>
              <a:ext uri="{FF2B5EF4-FFF2-40B4-BE49-F238E27FC236}">
                <a16:creationId xmlns:a16="http://schemas.microsoft.com/office/drawing/2014/main" id="{A248A558-0653-3C42-A265-9BBE58834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ES" altLang="es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Descripción General del sistema de Costeo por Ordenes de Producción</a:t>
            </a:r>
          </a:p>
        </p:txBody>
      </p:sp>
      <p:grpSp>
        <p:nvGrpSpPr>
          <p:cNvPr id="41987" name="Group 3">
            <a:extLst>
              <a:ext uri="{FF2B5EF4-FFF2-40B4-BE49-F238E27FC236}">
                <a16:creationId xmlns:a16="http://schemas.microsoft.com/office/drawing/2014/main" id="{890B8879-B514-7948-A2B8-01A24E2734A1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61124" name="AutoShape 4">
              <a:extLst>
                <a:ext uri="{FF2B5EF4-FFF2-40B4-BE49-F238E27FC236}">
                  <a16:creationId xmlns:a16="http://schemas.microsoft.com/office/drawing/2014/main" id="{B662E51E-ADA9-3C4B-A7E0-0EB253A3E0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42165" name="WordArt 5">
              <a:extLst>
                <a:ext uri="{FF2B5EF4-FFF2-40B4-BE49-F238E27FC236}">
                  <a16:creationId xmlns:a16="http://schemas.microsoft.com/office/drawing/2014/main" id="{7360DF4E-DDD6-EF40-8233-4058E7C73D5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166" name="Text Box 6">
              <a:extLst>
                <a:ext uri="{FF2B5EF4-FFF2-40B4-BE49-F238E27FC236}">
                  <a16:creationId xmlns:a16="http://schemas.microsoft.com/office/drawing/2014/main" id="{3CF21F01-6AA6-3743-96FC-D1E813AF3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3</a:t>
              </a:r>
            </a:p>
          </p:txBody>
        </p:sp>
      </p:grpSp>
      <p:sp>
        <p:nvSpPr>
          <p:cNvPr id="261127" name="Text Box 7">
            <a:extLst>
              <a:ext uri="{FF2B5EF4-FFF2-40B4-BE49-F238E27FC236}">
                <a16:creationId xmlns:a16="http://schemas.microsoft.com/office/drawing/2014/main" id="{F3C4992F-C067-1544-A292-D8723DEE8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219200"/>
            <a:ext cx="4953000" cy="5016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600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Boleta de Trabajo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58554F2-C957-B448-B12E-D1714A0BDB85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2133600"/>
          <a:ext cx="5137150" cy="3949700"/>
        </p:xfrm>
        <a:graphic>
          <a:graphicData uri="http://schemas.openxmlformats.org/drawingml/2006/table">
            <a:tbl>
              <a:tblPr/>
              <a:tblGrid>
                <a:gridCol w="833438">
                  <a:extLst>
                    <a:ext uri="{9D8B030D-6E8A-4147-A177-3AD203B41FA5}">
                      <a16:colId xmlns:a16="http://schemas.microsoft.com/office/drawing/2014/main" val="5727749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6250721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59094045"/>
                    </a:ext>
                  </a:extLst>
                </a:gridCol>
                <a:gridCol w="773112">
                  <a:extLst>
                    <a:ext uri="{9D8B030D-6E8A-4147-A177-3AD203B41FA5}">
                      <a16:colId xmlns:a16="http://schemas.microsoft.com/office/drawing/2014/main" val="2104984482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386955017"/>
                    </a:ext>
                  </a:extLst>
                </a:gridCol>
                <a:gridCol w="992187">
                  <a:extLst>
                    <a:ext uri="{9D8B030D-6E8A-4147-A177-3AD203B41FA5}">
                      <a16:colId xmlns:a16="http://schemas.microsoft.com/office/drawing/2014/main" val="2597038478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398662455"/>
                    </a:ext>
                  </a:extLst>
                </a:gridCol>
              </a:tblGrid>
              <a:tr h="2809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Boleta de trabajo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34572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210769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306214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Boleta de trabajo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528628"/>
                  </a:ext>
                </a:extLst>
              </a:tr>
              <a:tr h="146050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Número de empleado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número 68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272872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008330"/>
                  </a:ext>
                </a:extLst>
              </a:tr>
              <a:tr h="146050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              Nombre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Ann Wilson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181729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785221"/>
                  </a:ext>
                </a:extLst>
              </a:tr>
              <a:tr h="146050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                Fecha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12 de abril de 2007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893187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955128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093105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Hora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Hora 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Tiempo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Tasa 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Orden 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553134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 inicio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 término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por hora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Monto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número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640978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8:00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10:00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$ 12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08863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10:00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11:00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988976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11:00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12:00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625642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1:00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6:00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30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266172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906696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756103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905829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Aprobado por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512915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Supervisar del departamento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164872"/>
                  </a:ext>
                </a:extLst>
              </a:tr>
              <a:tr h="14605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19132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Marcador de número de diapositiva 1">
            <a:extLst>
              <a:ext uri="{FF2B5EF4-FFF2-40B4-BE49-F238E27FC236}">
                <a16:creationId xmlns:a16="http://schemas.microsoft.com/office/drawing/2014/main" id="{B405F8E3-3EF9-1E4C-A307-3536C1DCC7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685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125AA976-9568-1E4D-A199-902454F9BF33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s-ES" altLang="es-US" sz="1000"/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A7033636-494C-4B44-AAF3-1E3003D46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4800"/>
            <a:ext cx="708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ES" altLang="es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Costeo por Ordenes de Producción: Descripción específica del Flujo de Costos </a:t>
            </a:r>
          </a:p>
        </p:txBody>
      </p:sp>
      <p:grpSp>
        <p:nvGrpSpPr>
          <p:cNvPr id="43011" name="Group 4">
            <a:extLst>
              <a:ext uri="{FF2B5EF4-FFF2-40B4-BE49-F238E27FC236}">
                <a16:creationId xmlns:a16="http://schemas.microsoft.com/office/drawing/2014/main" id="{6087A436-263C-1141-8236-5D293C953C56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68263"/>
            <a:ext cx="968375" cy="990600"/>
            <a:chOff x="4910" y="-5"/>
            <a:chExt cx="610" cy="624"/>
          </a:xfrm>
        </p:grpSpPr>
        <p:sp>
          <p:nvSpPr>
            <p:cNvPr id="236549" name="AutoShape 5">
              <a:extLst>
                <a:ext uri="{FF2B5EF4-FFF2-40B4-BE49-F238E27FC236}">
                  <a16:creationId xmlns:a16="http://schemas.microsoft.com/office/drawing/2014/main" id="{DE01FAC2-ACEB-6B4E-A686-F091310B80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43225" name="WordArt 6">
              <a:extLst>
                <a:ext uri="{FF2B5EF4-FFF2-40B4-BE49-F238E27FC236}">
                  <a16:creationId xmlns:a16="http://schemas.microsoft.com/office/drawing/2014/main" id="{78D1B0CE-DAEF-9A4B-8412-F8646C29C6D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226" name="Text Box 7">
              <a:extLst>
                <a:ext uri="{FF2B5EF4-FFF2-40B4-BE49-F238E27FC236}">
                  <a16:creationId xmlns:a16="http://schemas.microsoft.com/office/drawing/2014/main" id="{95CEAB59-AF6D-EE4D-BCE7-9A4946ECA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4</a:t>
              </a:r>
            </a:p>
          </p:txBody>
        </p:sp>
      </p:grpSp>
      <p:sp>
        <p:nvSpPr>
          <p:cNvPr id="236556" name="Text Box 12">
            <a:extLst>
              <a:ext uri="{FF2B5EF4-FFF2-40B4-BE49-F238E27FC236}">
                <a16:creationId xmlns:a16="http://schemas.microsoft.com/office/drawing/2014/main" id="{5E678FA6-198A-1B4E-B849-3510464B5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95400"/>
            <a:ext cx="7543800" cy="8921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600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Resumen del Flujo de Fondos de Los Materiales Directos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A9CC749-6D72-B848-83BB-C659C1612793}"/>
              </a:ext>
            </a:extLst>
          </p:cNvPr>
          <p:cNvGraphicFramePr>
            <a:graphicFrameLocks noGrp="1"/>
          </p:cNvGraphicFramePr>
          <p:nvPr/>
        </p:nvGraphicFramePr>
        <p:xfrm>
          <a:off x="1841500" y="2260600"/>
          <a:ext cx="5765800" cy="320040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1344667814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196069416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43835625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9527617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329847918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397814013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3426322086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90706108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24940814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818590348"/>
                    </a:ext>
                  </a:extLst>
                </a:gridCol>
              </a:tblGrid>
              <a:tr h="1301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Resumen del flujo del costo de los materiales directos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817774"/>
                  </a:ext>
                </a:extLst>
              </a:tr>
              <a:tr h="1301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183981"/>
                  </a:ext>
                </a:extLst>
              </a:tr>
              <a:tr h="1301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Inventario de produción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527291"/>
                  </a:ext>
                </a:extLst>
              </a:tr>
              <a:tr h="2587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Inventario de materiales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          en proceso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735702"/>
                  </a:ext>
                </a:extLst>
              </a:tr>
              <a:tr h="1301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(1) 2500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(2) 1500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(2) 1500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062177"/>
                  </a:ext>
                </a:extLst>
              </a:tr>
              <a:tr h="1301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Compra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Materiales directos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300022"/>
                  </a:ext>
                </a:extLst>
              </a:tr>
              <a:tr h="130175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 materiales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utilizados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52929"/>
                  </a:ext>
                </a:extLst>
              </a:tr>
              <a:tr h="1301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243960"/>
                  </a:ext>
                </a:extLst>
              </a:tr>
              <a:tr h="1301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008121"/>
                  </a:ext>
                </a:extLst>
              </a:tr>
              <a:tr h="130175">
                <a:tc gridSpan="4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Cuentas auxiliares ( hojas de costo 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111599"/>
                  </a:ext>
                </a:extLst>
              </a:tr>
              <a:tr h="1301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810729"/>
                  </a:ext>
                </a:extLst>
              </a:tr>
              <a:tr h="1301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Orden 101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Orden 102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002953"/>
                  </a:ext>
                </a:extLst>
              </a:tr>
              <a:tr h="130175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Materiales directos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Materiales directos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592039"/>
                  </a:ext>
                </a:extLst>
              </a:tr>
              <a:tr h="1301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Req Nº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Montos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   Req Nº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Montos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339663"/>
                  </a:ext>
                </a:extLst>
              </a:tr>
              <a:tr h="1301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$ 300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$ 250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665804"/>
                  </a:ext>
                </a:extLst>
              </a:tr>
              <a:tr h="1301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250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2841"/>
                  </a:ext>
                </a:extLst>
              </a:tr>
              <a:tr h="1301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$ 500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116607"/>
                  </a:ext>
                </a:extLst>
              </a:tr>
              <a:tr h="1301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$ 1.000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875592"/>
                  </a:ext>
                </a:extLst>
              </a:tr>
              <a:tr h="1301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684826"/>
                  </a:ext>
                </a:extLst>
              </a:tr>
              <a:tr h="1301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327314"/>
                  </a:ext>
                </a:extLst>
              </a:tr>
            </a:tbl>
          </a:graphicData>
        </a:graphic>
      </p:graphicFrame>
      <p:cxnSp>
        <p:nvCxnSpPr>
          <p:cNvPr id="43223" name="Conector recto de flecha 3">
            <a:extLst>
              <a:ext uri="{FF2B5EF4-FFF2-40B4-BE49-F238E27FC236}">
                <a16:creationId xmlns:a16="http://schemas.microsoft.com/office/drawing/2014/main" id="{92900200-B8C0-474E-A0E0-1598FC9AD0A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14800" y="2743200"/>
            <a:ext cx="2057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Marcador de número de diapositiva 1">
            <a:extLst>
              <a:ext uri="{FF2B5EF4-FFF2-40B4-BE49-F238E27FC236}">
                <a16:creationId xmlns:a16="http://schemas.microsoft.com/office/drawing/2014/main" id="{E5A211BC-FB41-4844-942A-CB6839F3403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EA16FDEF-1E40-2243-A3E2-76601D1FA3E5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s-ES" altLang="es-US" sz="1000"/>
          </a:p>
        </p:txBody>
      </p:sp>
      <p:sp>
        <p:nvSpPr>
          <p:cNvPr id="263170" name="Rectangle 2">
            <a:extLst>
              <a:ext uri="{FF2B5EF4-FFF2-40B4-BE49-F238E27FC236}">
                <a16:creationId xmlns:a16="http://schemas.microsoft.com/office/drawing/2014/main" id="{40EFDE87-A030-2A48-9597-BCFF56F83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708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" altLang="es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Costeo por Ordenes de Producción: Descripción específica del Flujo de Costos </a:t>
            </a:r>
          </a:p>
          <a:p>
            <a:pPr eaLnBrk="1" hangingPunct="1">
              <a:defRPr/>
            </a:pPr>
            <a:endParaRPr lang="es-ES" altLang="es-US" sz="2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44035" name="Group 3">
            <a:extLst>
              <a:ext uri="{FF2B5EF4-FFF2-40B4-BE49-F238E27FC236}">
                <a16:creationId xmlns:a16="http://schemas.microsoft.com/office/drawing/2014/main" id="{E958F7A9-ADCF-0C4C-98AC-2412D3A08E00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63172" name="AutoShape 4">
              <a:extLst>
                <a:ext uri="{FF2B5EF4-FFF2-40B4-BE49-F238E27FC236}">
                  <a16:creationId xmlns:a16="http://schemas.microsoft.com/office/drawing/2014/main" id="{1F73596A-BC07-7D42-AD17-82D1F4CB80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44239" name="WordArt 5">
              <a:extLst>
                <a:ext uri="{FF2B5EF4-FFF2-40B4-BE49-F238E27FC236}">
                  <a16:creationId xmlns:a16="http://schemas.microsoft.com/office/drawing/2014/main" id="{9267C335-5827-E44A-8B5E-B5E922BA4FF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240" name="Text Box 6">
              <a:extLst>
                <a:ext uri="{FF2B5EF4-FFF2-40B4-BE49-F238E27FC236}">
                  <a16:creationId xmlns:a16="http://schemas.microsoft.com/office/drawing/2014/main" id="{2DA9249B-96C2-1745-95D4-C332190EB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4</a:t>
              </a:r>
            </a:p>
          </p:txBody>
        </p:sp>
      </p:grpSp>
      <p:sp>
        <p:nvSpPr>
          <p:cNvPr id="263176" name="Text Box 8">
            <a:extLst>
              <a:ext uri="{FF2B5EF4-FFF2-40B4-BE49-F238E27FC236}">
                <a16:creationId xmlns:a16="http://schemas.microsoft.com/office/drawing/2014/main" id="{6203D2C3-3765-124A-8068-67891CEC0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19200"/>
            <a:ext cx="7543800" cy="8921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600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Resumen del Flujo de Costo de la Mano de Obra Directa</a:t>
            </a:r>
          </a:p>
        </p:txBody>
      </p:sp>
      <p:sp>
        <p:nvSpPr>
          <p:cNvPr id="263178" name="AutoShape 10">
            <a:extLst>
              <a:ext uri="{FF2B5EF4-FFF2-40B4-BE49-F238E27FC236}">
                <a16:creationId xmlns:a16="http://schemas.microsoft.com/office/drawing/2014/main" id="{BE1B2F9D-1F58-CC4E-A3B6-13F142127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03813"/>
            <a:ext cx="1219200" cy="1295400"/>
          </a:xfrm>
          <a:prstGeom prst="irregularSeal1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sp>
        <p:nvSpPr>
          <p:cNvPr id="263179" name="AutoShape 11">
            <a:extLst>
              <a:ext uri="{FF2B5EF4-FFF2-40B4-BE49-F238E27FC236}">
                <a16:creationId xmlns:a16="http://schemas.microsoft.com/office/drawing/2014/main" id="{D36AA5FE-13F5-384D-AC28-F8F6CC100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875213"/>
            <a:ext cx="1219200" cy="1295400"/>
          </a:xfrm>
          <a:prstGeom prst="irregularSeal1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sp>
        <p:nvSpPr>
          <p:cNvPr id="263180" name="AutoShape 12">
            <a:extLst>
              <a:ext uri="{FF2B5EF4-FFF2-40B4-BE49-F238E27FC236}">
                <a16:creationId xmlns:a16="http://schemas.microsoft.com/office/drawing/2014/main" id="{B71157E8-E576-E742-A771-49705D0FE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903413"/>
            <a:ext cx="1219200" cy="1295400"/>
          </a:xfrm>
          <a:prstGeom prst="irregularSeal1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sp>
        <p:nvSpPr>
          <p:cNvPr id="263181" name="Text Box 13">
            <a:extLst>
              <a:ext uri="{FF2B5EF4-FFF2-40B4-BE49-F238E27FC236}">
                <a16:creationId xmlns:a16="http://schemas.microsoft.com/office/drawing/2014/main" id="{B6181FA1-AD59-6240-894F-EEE564458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181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63182" name="Text Box 14">
            <a:extLst>
              <a:ext uri="{FF2B5EF4-FFF2-40B4-BE49-F238E27FC236}">
                <a16:creationId xmlns:a16="http://schemas.microsoft.com/office/drawing/2014/main" id="{47E6166E-CD15-C140-8A4F-52F11A10C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0574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>
                <a:solidFill>
                  <a:schemeClr val="accent2"/>
                </a:solidFill>
              </a:rPr>
              <a:t>=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F0DE6F9-7319-B449-9200-57204C39DADA}"/>
              </a:ext>
            </a:extLst>
          </p:cNvPr>
          <p:cNvGraphicFramePr>
            <a:graphicFrameLocks noGrp="1"/>
          </p:cNvGraphicFramePr>
          <p:nvPr/>
        </p:nvGraphicFramePr>
        <p:xfrm>
          <a:off x="1866900" y="2362200"/>
          <a:ext cx="6438900" cy="3567113"/>
        </p:xfrm>
        <a:graphic>
          <a:graphicData uri="http://schemas.openxmlformats.org/drawingml/2006/table">
            <a:tbl>
              <a:tblPr/>
              <a:tblGrid>
                <a:gridCol w="744538">
                  <a:extLst>
                    <a:ext uri="{9D8B030D-6E8A-4147-A177-3AD203B41FA5}">
                      <a16:colId xmlns:a16="http://schemas.microsoft.com/office/drawing/2014/main" val="258424161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4083196742"/>
                    </a:ext>
                  </a:extLst>
                </a:gridCol>
                <a:gridCol w="744537">
                  <a:extLst>
                    <a:ext uri="{9D8B030D-6E8A-4147-A177-3AD203B41FA5}">
                      <a16:colId xmlns:a16="http://schemas.microsoft.com/office/drawing/2014/main" val="2955735395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val="240692639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661100046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754692181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103896274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124244605"/>
                    </a:ext>
                  </a:extLst>
                </a:gridCol>
                <a:gridCol w="744537">
                  <a:extLst>
                    <a:ext uri="{9D8B030D-6E8A-4147-A177-3AD203B41FA5}">
                      <a16:colId xmlns:a16="http://schemas.microsoft.com/office/drawing/2014/main" val="2181585608"/>
                    </a:ext>
                  </a:extLst>
                </a:gridCol>
              </a:tblGrid>
              <a:tr h="1698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Resumen del flujo del costo de la mano de obra directa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93139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975113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821442"/>
                  </a:ext>
                </a:extLst>
              </a:tr>
              <a:tr h="1698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Sueldos por pagar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Inventario  de producción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239853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(3) 850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Costo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 en proceso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584988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 la mano de obra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(2) 1500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007183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(3)   850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145078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064421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2204894"/>
                  </a:ext>
                </a:extLst>
              </a:tr>
              <a:tr h="169863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Cuenta auxiliar del inventario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351506"/>
                  </a:ext>
                </a:extLst>
              </a:tr>
              <a:tr h="169863">
                <a:tc gridSpan="5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 producción en proceso ( hojas de costos 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320146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15008"/>
                  </a:ext>
                </a:extLst>
              </a:tr>
              <a:tr h="1698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Oreden 101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Orden 102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175987"/>
                  </a:ext>
                </a:extLst>
              </a:tr>
              <a:tr h="1698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Mano de Obra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Mano de Obra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131139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024677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Boleta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Horas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Tasa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Monto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Boleta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Horas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Tasa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Monto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706807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$ 150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$ 150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650858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742661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250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$ 250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591390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$ 600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828590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69439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8" grpId="0" animBg="1"/>
      <p:bldP spid="263179" grpId="0" animBg="1"/>
      <p:bldP spid="263180" grpId="0" animBg="1"/>
      <p:bldP spid="263181" grpId="0"/>
      <p:bldP spid="2631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Marcador de número de diapositiva 1">
            <a:extLst>
              <a:ext uri="{FF2B5EF4-FFF2-40B4-BE49-F238E27FC236}">
                <a16:creationId xmlns:a16="http://schemas.microsoft.com/office/drawing/2014/main" id="{490238A3-E19B-D049-935B-0019CC8331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440827B3-D86C-ED48-B00B-B2BBA8198826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s-ES" altLang="es-US" sz="1000"/>
          </a:p>
        </p:txBody>
      </p:sp>
      <p:sp>
        <p:nvSpPr>
          <p:cNvPr id="264194" name="Rectangle 2">
            <a:extLst>
              <a:ext uri="{FF2B5EF4-FFF2-40B4-BE49-F238E27FC236}">
                <a16:creationId xmlns:a16="http://schemas.microsoft.com/office/drawing/2014/main" id="{BEE3CB12-A544-3E45-8206-A30917EA1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693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" altLang="es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Costeo por Ordenes de Producción: Descripción específica del Flujo de Costos </a:t>
            </a:r>
          </a:p>
          <a:p>
            <a:pPr eaLnBrk="1" hangingPunct="1">
              <a:defRPr/>
            </a:pPr>
            <a:endParaRPr lang="es-ES" altLang="es-US" sz="2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45059" name="Group 3">
            <a:extLst>
              <a:ext uri="{FF2B5EF4-FFF2-40B4-BE49-F238E27FC236}">
                <a16:creationId xmlns:a16="http://schemas.microsoft.com/office/drawing/2014/main" id="{0D38F7A2-7EA2-F748-BE0F-2084DE894F27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64196" name="AutoShape 4">
              <a:extLst>
                <a:ext uri="{FF2B5EF4-FFF2-40B4-BE49-F238E27FC236}">
                  <a16:creationId xmlns:a16="http://schemas.microsoft.com/office/drawing/2014/main" id="{34CEF038-C3BD-F54A-B3D1-978D0A2089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45063" name="WordArt 5">
              <a:extLst>
                <a:ext uri="{FF2B5EF4-FFF2-40B4-BE49-F238E27FC236}">
                  <a16:creationId xmlns:a16="http://schemas.microsoft.com/office/drawing/2014/main" id="{D24037A5-4752-EA44-88AD-A478B040BB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64" name="Text Box 6">
              <a:extLst>
                <a:ext uri="{FF2B5EF4-FFF2-40B4-BE49-F238E27FC236}">
                  <a16:creationId xmlns:a16="http://schemas.microsoft.com/office/drawing/2014/main" id="{6B7FF49A-61ED-144E-8434-84E7C5DDA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4</a:t>
              </a:r>
            </a:p>
          </p:txBody>
        </p:sp>
      </p:grpSp>
      <p:sp>
        <p:nvSpPr>
          <p:cNvPr id="264199" name="Text Box 7">
            <a:extLst>
              <a:ext uri="{FF2B5EF4-FFF2-40B4-BE49-F238E27FC236}">
                <a16:creationId xmlns:a16="http://schemas.microsoft.com/office/drawing/2014/main" id="{F360CBF4-E1DE-9147-B5D6-30574408F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19200"/>
            <a:ext cx="7543800" cy="8921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altLang="es-US" sz="2600">
                <a:solidFill>
                  <a:schemeClr val="bg1"/>
                </a:solidFill>
                <a:latin typeface="Arial Rounded MT Bold" panose="020F0704030504030204" pitchFamily="34" charset="77"/>
              </a:rPr>
              <a:t>Resumen de Flujo de Costos Indirectos de Fabricación</a:t>
            </a:r>
          </a:p>
        </p:txBody>
      </p:sp>
      <p:pic>
        <p:nvPicPr>
          <p:cNvPr id="45061" name="Imagen 2">
            <a:extLst>
              <a:ext uri="{FF2B5EF4-FFF2-40B4-BE49-F238E27FC236}">
                <a16:creationId xmlns:a16="http://schemas.microsoft.com/office/drawing/2014/main" id="{609B246A-BDCA-7149-AA9D-454DB0505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133600"/>
            <a:ext cx="67183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Marcador de número de diapositiva 1">
            <a:extLst>
              <a:ext uri="{FF2B5EF4-FFF2-40B4-BE49-F238E27FC236}">
                <a16:creationId xmlns:a16="http://schemas.microsoft.com/office/drawing/2014/main" id="{1047707C-1A63-C147-B5F0-426CD8E74D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5FF3D326-5882-3C4C-B60B-8A2FB3515DE3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s-ES" altLang="es-US" sz="1000"/>
          </a:p>
        </p:txBody>
      </p:sp>
      <p:sp>
        <p:nvSpPr>
          <p:cNvPr id="266242" name="Rectangle 2">
            <a:extLst>
              <a:ext uri="{FF2B5EF4-FFF2-40B4-BE49-F238E27FC236}">
                <a16:creationId xmlns:a16="http://schemas.microsoft.com/office/drawing/2014/main" id="{DEF8F635-E91F-CF45-AC0E-15C0BC877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723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" altLang="es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Costeo por Ordenes de Producción: Descripción específica del Flujo de Costos </a:t>
            </a:r>
          </a:p>
          <a:p>
            <a:pPr eaLnBrk="1" hangingPunct="1">
              <a:defRPr/>
            </a:pPr>
            <a:endParaRPr lang="es-ES" altLang="es-US" sz="2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46083" name="Group 3">
            <a:extLst>
              <a:ext uri="{FF2B5EF4-FFF2-40B4-BE49-F238E27FC236}">
                <a16:creationId xmlns:a16="http://schemas.microsoft.com/office/drawing/2014/main" id="{49C7A0FB-908D-3B4F-83BD-DA753129DB70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66244" name="AutoShape 4">
              <a:extLst>
                <a:ext uri="{FF2B5EF4-FFF2-40B4-BE49-F238E27FC236}">
                  <a16:creationId xmlns:a16="http://schemas.microsoft.com/office/drawing/2014/main" id="{67D86C37-9D2B-9F49-A6BF-141A23037E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46087" name="WordArt 5">
              <a:extLst>
                <a:ext uri="{FF2B5EF4-FFF2-40B4-BE49-F238E27FC236}">
                  <a16:creationId xmlns:a16="http://schemas.microsoft.com/office/drawing/2014/main" id="{C393E2A8-A60D-2E45-99BA-8F16791831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088" name="Text Box 6">
              <a:extLst>
                <a:ext uri="{FF2B5EF4-FFF2-40B4-BE49-F238E27FC236}">
                  <a16:creationId xmlns:a16="http://schemas.microsoft.com/office/drawing/2014/main" id="{249B1C2E-A061-3147-AC64-F325A3962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4</a:t>
              </a:r>
            </a:p>
          </p:txBody>
        </p:sp>
      </p:grpSp>
      <p:sp>
        <p:nvSpPr>
          <p:cNvPr id="266247" name="Text Box 7">
            <a:extLst>
              <a:ext uri="{FF2B5EF4-FFF2-40B4-BE49-F238E27FC236}">
                <a16:creationId xmlns:a16="http://schemas.microsoft.com/office/drawing/2014/main" id="{A20457D1-2F96-4049-886F-A337A3FE3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19200"/>
            <a:ext cx="6324600" cy="4000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Hoja de Costos de la Orden de Trabajo Terminada</a:t>
            </a:r>
          </a:p>
        </p:txBody>
      </p:sp>
      <p:pic>
        <p:nvPicPr>
          <p:cNvPr id="46085" name="Imagen 1">
            <a:extLst>
              <a:ext uri="{FF2B5EF4-FFF2-40B4-BE49-F238E27FC236}">
                <a16:creationId xmlns:a16="http://schemas.microsoft.com/office/drawing/2014/main" id="{292B29D0-BE6C-904F-AE0E-BDA515ED9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676400"/>
            <a:ext cx="673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número de diapositiva 1">
            <a:extLst>
              <a:ext uri="{FF2B5EF4-FFF2-40B4-BE49-F238E27FC236}">
                <a16:creationId xmlns:a16="http://schemas.microsoft.com/office/drawing/2014/main" id="{E981ED92-0EE5-3546-B702-5EDA3C92CC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FDE8DEA2-3FD4-2B4E-8145-95E7773325E3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s-US" sz="1000"/>
          </a:p>
        </p:txBody>
      </p:sp>
      <p:pic>
        <p:nvPicPr>
          <p:cNvPr id="17410" name="Imagen 2">
            <a:extLst>
              <a:ext uri="{FF2B5EF4-FFF2-40B4-BE49-F238E27FC236}">
                <a16:creationId xmlns:a16="http://schemas.microsoft.com/office/drawing/2014/main" id="{80DB1F9C-46C5-D149-B11F-B5A009EF6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24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Marcador de número de diapositiva 1">
            <a:extLst>
              <a:ext uri="{FF2B5EF4-FFF2-40B4-BE49-F238E27FC236}">
                <a16:creationId xmlns:a16="http://schemas.microsoft.com/office/drawing/2014/main" id="{7D422D07-2B80-324F-AFBD-42C749FE87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D7310C5B-9ECA-DF42-A660-E809DF7A6172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s-ES" altLang="es-US" sz="1000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C7410EB9-9FAD-7143-950E-CF98612BA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708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" altLang="es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Costeo por Ordenes de Producción: Descripción específica del Flujo de Costos </a:t>
            </a:r>
          </a:p>
          <a:p>
            <a:pPr eaLnBrk="1" hangingPunct="1">
              <a:defRPr/>
            </a:pPr>
            <a:endParaRPr lang="es-ES" altLang="es-US" sz="2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47107" name="Group 3">
            <a:extLst>
              <a:ext uri="{FF2B5EF4-FFF2-40B4-BE49-F238E27FC236}">
                <a16:creationId xmlns:a16="http://schemas.microsoft.com/office/drawing/2014/main" id="{F1BD80BC-0C7B-1341-A688-30FDB59E0A4B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65220" name="AutoShape 4">
              <a:extLst>
                <a:ext uri="{FF2B5EF4-FFF2-40B4-BE49-F238E27FC236}">
                  <a16:creationId xmlns:a16="http://schemas.microsoft.com/office/drawing/2014/main" id="{D7EFB473-F2CF-B94B-8966-4989DC024B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47112" name="WordArt 5">
              <a:extLst>
                <a:ext uri="{FF2B5EF4-FFF2-40B4-BE49-F238E27FC236}">
                  <a16:creationId xmlns:a16="http://schemas.microsoft.com/office/drawing/2014/main" id="{D7948360-E0F3-6C41-BFC7-149012746D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113" name="Text Box 6">
              <a:extLst>
                <a:ext uri="{FF2B5EF4-FFF2-40B4-BE49-F238E27FC236}">
                  <a16:creationId xmlns:a16="http://schemas.microsoft.com/office/drawing/2014/main" id="{19BADD5E-73AC-914B-B52E-DD8A69D89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4</a:t>
              </a:r>
            </a:p>
          </p:txBody>
        </p:sp>
      </p:grpSp>
      <p:sp>
        <p:nvSpPr>
          <p:cNvPr id="265223" name="Text Box 7">
            <a:extLst>
              <a:ext uri="{FF2B5EF4-FFF2-40B4-BE49-F238E27FC236}">
                <a16:creationId xmlns:a16="http://schemas.microsoft.com/office/drawing/2014/main" id="{9E741AA0-C16F-7541-877C-3C6245374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19200"/>
            <a:ext cx="7543800" cy="8921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600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Resumen del Flujo de Costos de los articulos terminados</a:t>
            </a:r>
          </a:p>
        </p:txBody>
      </p:sp>
      <p:pic>
        <p:nvPicPr>
          <p:cNvPr id="47109" name="Picture 11" descr="j0186112">
            <a:extLst>
              <a:ext uri="{FF2B5EF4-FFF2-40B4-BE49-F238E27FC236}">
                <a16:creationId xmlns:a16="http://schemas.microsoft.com/office/drawing/2014/main" id="{0659DFEB-BFB0-4746-B276-DFE72CE9E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18002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Imagen 1">
            <a:extLst>
              <a:ext uri="{FF2B5EF4-FFF2-40B4-BE49-F238E27FC236}">
                <a16:creationId xmlns:a16="http://schemas.microsoft.com/office/drawing/2014/main" id="{FC2253CB-5C23-804E-83E0-6F3C6E089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33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Marcador de número de diapositiva 1">
            <a:extLst>
              <a:ext uri="{FF2B5EF4-FFF2-40B4-BE49-F238E27FC236}">
                <a16:creationId xmlns:a16="http://schemas.microsoft.com/office/drawing/2014/main" id="{60D229AE-D3DE-BE4A-BFFA-8BD4E63142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9E0EC0F7-F657-9F44-AA56-E8303BCB5485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s-ES" altLang="es-US" sz="1000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50F858AE-646A-A247-B93D-83182F3DF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" altLang="es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Costeo por Ordenes de Producción: Descripción específica del Flujo de Costos </a:t>
            </a:r>
          </a:p>
          <a:p>
            <a:pPr eaLnBrk="1" hangingPunct="1">
              <a:defRPr/>
            </a:pPr>
            <a:endParaRPr lang="es-ES" altLang="es-US" sz="2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48131" name="Group 3">
            <a:extLst>
              <a:ext uri="{FF2B5EF4-FFF2-40B4-BE49-F238E27FC236}">
                <a16:creationId xmlns:a16="http://schemas.microsoft.com/office/drawing/2014/main" id="{3744F05D-CF15-9744-AB2C-27A96BF76FD0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67268" name="AutoShape 4">
              <a:extLst>
                <a:ext uri="{FF2B5EF4-FFF2-40B4-BE49-F238E27FC236}">
                  <a16:creationId xmlns:a16="http://schemas.microsoft.com/office/drawing/2014/main" id="{3D4E1C52-7B9F-344A-A2FA-5D56C3DB0F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48136" name="WordArt 5">
              <a:extLst>
                <a:ext uri="{FF2B5EF4-FFF2-40B4-BE49-F238E27FC236}">
                  <a16:creationId xmlns:a16="http://schemas.microsoft.com/office/drawing/2014/main" id="{FCB40F11-A221-5B44-8597-14DB525B09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37" name="Text Box 6">
              <a:extLst>
                <a:ext uri="{FF2B5EF4-FFF2-40B4-BE49-F238E27FC236}">
                  <a16:creationId xmlns:a16="http://schemas.microsoft.com/office/drawing/2014/main" id="{BC2DE532-C093-3644-883A-2000CBDF1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4</a:t>
              </a:r>
            </a:p>
          </p:txBody>
        </p:sp>
      </p:grpSp>
      <p:sp>
        <p:nvSpPr>
          <p:cNvPr id="267271" name="Text Box 7">
            <a:extLst>
              <a:ext uri="{FF2B5EF4-FFF2-40B4-BE49-F238E27FC236}">
                <a16:creationId xmlns:a16="http://schemas.microsoft.com/office/drawing/2014/main" id="{6CCA75FF-A2A4-0943-A41B-D64E284C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66800"/>
            <a:ext cx="6629400" cy="4699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altLang="es-US">
                <a:solidFill>
                  <a:schemeClr val="bg1"/>
                </a:solidFill>
                <a:latin typeface="Arial Rounded MT Bold" panose="020F0704030504030204" pitchFamily="34" charset="77"/>
              </a:rPr>
              <a:t>Estado de Costos de Producción</a:t>
            </a:r>
          </a:p>
        </p:txBody>
      </p:sp>
      <p:pic>
        <p:nvPicPr>
          <p:cNvPr id="48133" name="Picture 10">
            <a:extLst>
              <a:ext uri="{FF2B5EF4-FFF2-40B4-BE49-F238E27FC236}">
                <a16:creationId xmlns:a16="http://schemas.microsoft.com/office/drawing/2014/main" id="{30F3D914-7926-1243-A59C-E41328977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6629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Imagen 1">
            <a:extLst>
              <a:ext uri="{FF2B5EF4-FFF2-40B4-BE49-F238E27FC236}">
                <a16:creationId xmlns:a16="http://schemas.microsoft.com/office/drawing/2014/main" id="{66B4A10D-2C46-0A45-8363-8CA720252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791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Marcador de número de diapositiva 1">
            <a:extLst>
              <a:ext uri="{FF2B5EF4-FFF2-40B4-BE49-F238E27FC236}">
                <a16:creationId xmlns:a16="http://schemas.microsoft.com/office/drawing/2014/main" id="{B9BE5F0E-0068-0546-85AD-1E846E4783E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A7F221E4-53C7-2C4C-BF5C-2205DB431216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s-ES" altLang="es-US" sz="1000"/>
          </a:p>
        </p:txBody>
      </p:sp>
      <p:sp>
        <p:nvSpPr>
          <p:cNvPr id="272386" name="Rectangle 2">
            <a:extLst>
              <a:ext uri="{FF2B5EF4-FFF2-40B4-BE49-F238E27FC236}">
                <a16:creationId xmlns:a16="http://schemas.microsoft.com/office/drawing/2014/main" id="{9928A666-4B58-F643-810D-B1BCE77FC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624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" altLang="es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Descripción General del sistema de Costeo por Ordenes de Producción</a:t>
            </a:r>
          </a:p>
          <a:p>
            <a:pPr eaLnBrk="1" hangingPunct="1">
              <a:defRPr/>
            </a:pPr>
            <a:endParaRPr lang="es-ES" altLang="es-US" sz="2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49155" name="Group 3">
            <a:extLst>
              <a:ext uri="{FF2B5EF4-FFF2-40B4-BE49-F238E27FC236}">
                <a16:creationId xmlns:a16="http://schemas.microsoft.com/office/drawing/2014/main" id="{8DDE6F8E-DCE9-204A-AFB5-59F15705276D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72388" name="AutoShape 4">
              <a:extLst>
                <a:ext uri="{FF2B5EF4-FFF2-40B4-BE49-F238E27FC236}">
                  <a16:creationId xmlns:a16="http://schemas.microsoft.com/office/drawing/2014/main" id="{1FBBD3C7-7AC0-7C45-B33C-378EFDAAC6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49159" name="WordArt 5">
              <a:extLst>
                <a:ext uri="{FF2B5EF4-FFF2-40B4-BE49-F238E27FC236}">
                  <a16:creationId xmlns:a16="http://schemas.microsoft.com/office/drawing/2014/main" id="{0FB4FDB6-5266-6544-9931-DB6F4BD8499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160" name="Text Box 6">
              <a:extLst>
                <a:ext uri="{FF2B5EF4-FFF2-40B4-BE49-F238E27FC236}">
                  <a16:creationId xmlns:a16="http://schemas.microsoft.com/office/drawing/2014/main" id="{25945C2A-5CDD-F749-90A9-D29C2A7CC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4</a:t>
              </a:r>
            </a:p>
          </p:txBody>
        </p:sp>
      </p:grpSp>
      <p:sp>
        <p:nvSpPr>
          <p:cNvPr id="272391" name="Text Box 7">
            <a:extLst>
              <a:ext uri="{FF2B5EF4-FFF2-40B4-BE49-F238E27FC236}">
                <a16:creationId xmlns:a16="http://schemas.microsoft.com/office/drawing/2014/main" id="{0FD910F8-0C9B-F14F-96D6-0DDF2F181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66800"/>
            <a:ext cx="6629400" cy="4699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Estado de Costos de Ventas</a:t>
            </a:r>
          </a:p>
        </p:txBody>
      </p:sp>
      <p:pic>
        <p:nvPicPr>
          <p:cNvPr id="49157" name="Imagen 1">
            <a:extLst>
              <a:ext uri="{FF2B5EF4-FFF2-40B4-BE49-F238E27FC236}">
                <a16:creationId xmlns:a16="http://schemas.microsoft.com/office/drawing/2014/main" id="{462FCFD9-911C-9B41-A240-BFABC3DD4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971800"/>
            <a:ext cx="4965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Marcador de número de diapositiva 1">
            <a:extLst>
              <a:ext uri="{FF2B5EF4-FFF2-40B4-BE49-F238E27FC236}">
                <a16:creationId xmlns:a16="http://schemas.microsoft.com/office/drawing/2014/main" id="{787869D8-69A7-1541-97B5-1B36920AE0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D31F9E2E-8719-2D44-8A53-A4578E12CDCE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s-ES" altLang="es-US" sz="1000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8E137452-EDDA-E74C-99B4-6F5A490DF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693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" altLang="es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Descripción General del sistema de Costeo por Ordenes de Producción</a:t>
            </a:r>
          </a:p>
          <a:p>
            <a:pPr eaLnBrk="1" hangingPunct="1">
              <a:defRPr/>
            </a:pPr>
            <a:endParaRPr lang="es-ES" altLang="es-US" sz="2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50179" name="Group 3">
            <a:extLst>
              <a:ext uri="{FF2B5EF4-FFF2-40B4-BE49-F238E27FC236}">
                <a16:creationId xmlns:a16="http://schemas.microsoft.com/office/drawing/2014/main" id="{2A2F10D6-1891-944F-9060-721E51652A2E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73412" name="AutoShape 4">
              <a:extLst>
                <a:ext uri="{FF2B5EF4-FFF2-40B4-BE49-F238E27FC236}">
                  <a16:creationId xmlns:a16="http://schemas.microsoft.com/office/drawing/2014/main" id="{4A368191-E919-E649-84E6-30CF767CE4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50183" name="WordArt 5">
              <a:extLst>
                <a:ext uri="{FF2B5EF4-FFF2-40B4-BE49-F238E27FC236}">
                  <a16:creationId xmlns:a16="http://schemas.microsoft.com/office/drawing/2014/main" id="{C1E8BAD9-9E75-6A4F-8656-509A5A6F810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184" name="Text Box 6">
              <a:extLst>
                <a:ext uri="{FF2B5EF4-FFF2-40B4-BE49-F238E27FC236}">
                  <a16:creationId xmlns:a16="http://schemas.microsoft.com/office/drawing/2014/main" id="{675D76A6-0871-B047-B3F3-EF0BA35B3E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4</a:t>
              </a:r>
            </a:p>
          </p:txBody>
        </p:sp>
      </p:grpSp>
      <p:sp>
        <p:nvSpPr>
          <p:cNvPr id="273415" name="Text Box 7">
            <a:extLst>
              <a:ext uri="{FF2B5EF4-FFF2-40B4-BE49-F238E27FC236}">
                <a16:creationId xmlns:a16="http://schemas.microsoft.com/office/drawing/2014/main" id="{CF5297CA-668F-F141-AD43-D1D040480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66800"/>
            <a:ext cx="8077200" cy="4000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altLang="es-US" sz="2000">
                <a:solidFill>
                  <a:schemeClr val="bg1"/>
                </a:solidFill>
                <a:latin typeface="Arial Rounded MT Bold" panose="020F0704030504030204" pitchFamily="34" charset="77"/>
              </a:rPr>
              <a:t>All Signs Company Resumen de Flujos de Costos de Fabricación</a:t>
            </a:r>
          </a:p>
        </p:txBody>
      </p:sp>
      <p:pic>
        <p:nvPicPr>
          <p:cNvPr id="50181" name="Imagen 2">
            <a:extLst>
              <a:ext uri="{FF2B5EF4-FFF2-40B4-BE49-F238E27FC236}">
                <a16:creationId xmlns:a16="http://schemas.microsoft.com/office/drawing/2014/main" id="{B57A93D7-7C74-534C-9CC4-5CBFD6475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133600"/>
            <a:ext cx="784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Marcador de número de diapositiva 1">
            <a:extLst>
              <a:ext uri="{FF2B5EF4-FFF2-40B4-BE49-F238E27FC236}">
                <a16:creationId xmlns:a16="http://schemas.microsoft.com/office/drawing/2014/main" id="{0F686FC9-32CC-9446-A446-96F8D86AC0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F3FFEEAA-2D50-654E-B7FB-115FD1581447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s-ES" altLang="es-US" sz="1000"/>
          </a:p>
        </p:txBody>
      </p:sp>
      <p:sp>
        <p:nvSpPr>
          <p:cNvPr id="274434" name="Rectangle 2">
            <a:extLst>
              <a:ext uri="{FF2B5EF4-FFF2-40B4-BE49-F238E27FC236}">
                <a16:creationId xmlns:a16="http://schemas.microsoft.com/office/drawing/2014/main" id="{A5C193C3-8201-C145-853F-F4DF8AA3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701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" altLang="es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Descripción General del sistema de Costeo por Ordenes de Producción</a:t>
            </a:r>
          </a:p>
          <a:p>
            <a:pPr eaLnBrk="1" hangingPunct="1">
              <a:defRPr/>
            </a:pPr>
            <a:endParaRPr lang="es-ES" altLang="es-US" sz="2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51203" name="Group 3">
            <a:extLst>
              <a:ext uri="{FF2B5EF4-FFF2-40B4-BE49-F238E27FC236}">
                <a16:creationId xmlns:a16="http://schemas.microsoft.com/office/drawing/2014/main" id="{1563A4FE-441F-A946-92D9-CB7F7B0CBB48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74436" name="AutoShape 4">
              <a:extLst>
                <a:ext uri="{FF2B5EF4-FFF2-40B4-BE49-F238E27FC236}">
                  <a16:creationId xmlns:a16="http://schemas.microsoft.com/office/drawing/2014/main" id="{5AAA06B6-8E5A-9945-9644-590D6F0D94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51279" name="WordArt 5">
              <a:extLst>
                <a:ext uri="{FF2B5EF4-FFF2-40B4-BE49-F238E27FC236}">
                  <a16:creationId xmlns:a16="http://schemas.microsoft.com/office/drawing/2014/main" id="{A4F7E9C9-E62F-D243-A1A3-D165533C7F8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280" name="Text Box 6">
              <a:extLst>
                <a:ext uri="{FF2B5EF4-FFF2-40B4-BE49-F238E27FC236}">
                  <a16:creationId xmlns:a16="http://schemas.microsoft.com/office/drawing/2014/main" id="{779AE4B8-73A0-6E41-B046-2F05BA21C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4</a:t>
              </a:r>
            </a:p>
          </p:txBody>
        </p:sp>
      </p:grpSp>
      <p:sp>
        <p:nvSpPr>
          <p:cNvPr id="274439" name="Text Box 7">
            <a:extLst>
              <a:ext uri="{FF2B5EF4-FFF2-40B4-BE49-F238E27FC236}">
                <a16:creationId xmlns:a16="http://schemas.microsoft.com/office/drawing/2014/main" id="{F88C319C-E228-0542-B512-F6456878F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143000"/>
            <a:ext cx="7239000" cy="4699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Estado de Resultados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427E94-F04D-4446-92FC-2F54E3647E6D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2057400"/>
          <a:ext cx="5905500" cy="3267075"/>
        </p:xfrm>
        <a:graphic>
          <a:graphicData uri="http://schemas.openxmlformats.org/drawingml/2006/table">
            <a:tbl>
              <a:tblPr/>
              <a:tblGrid>
                <a:gridCol w="984250">
                  <a:extLst>
                    <a:ext uri="{9D8B030D-6E8A-4147-A177-3AD203B41FA5}">
                      <a16:colId xmlns:a16="http://schemas.microsoft.com/office/drawing/2014/main" val="2805310369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1176329145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42142647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3739080187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150451201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3803598408"/>
                    </a:ext>
                  </a:extLst>
                </a:gridCol>
              </a:tblGrid>
              <a:tr h="2333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Estado de resultados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241750"/>
                  </a:ext>
                </a:extLst>
              </a:tr>
              <a:tr h="2333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029132"/>
                  </a:ext>
                </a:extLst>
              </a:tr>
              <a:tr h="2333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                   All Signs Company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837086"/>
                  </a:ext>
                </a:extLst>
              </a:tr>
              <a:tr h="2333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                  Estado de resultados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683016"/>
                  </a:ext>
                </a:extLst>
              </a:tr>
              <a:tr h="2333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       Por el mes que terminó el 31 de diciembre 2007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933944"/>
                  </a:ext>
                </a:extLst>
              </a:tr>
              <a:tr h="2333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695801"/>
                  </a:ext>
                </a:extLst>
              </a:tr>
              <a:tr h="2333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Ventas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$ 2.760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669543"/>
                  </a:ext>
                </a:extLst>
              </a:tr>
              <a:tr h="2333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Menos: Costo de ventas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1915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900160"/>
                  </a:ext>
                </a:extLst>
              </a:tr>
              <a:tr h="2333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Utilidad bruta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$ 845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60042"/>
                  </a:ext>
                </a:extLst>
              </a:tr>
              <a:tr h="233363">
                <a:tc gridSpan="4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Menos: Gastos de administración y de venta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607837"/>
                  </a:ext>
                </a:extLst>
              </a:tr>
              <a:tr h="2333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Gastos de venta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$ 200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482748"/>
                  </a:ext>
                </a:extLst>
              </a:tr>
              <a:tr h="233363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Gastos de administración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550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750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228708"/>
                  </a:ext>
                </a:extLst>
              </a:tr>
              <a:tr h="2333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Utilidad de operación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$ 95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958707"/>
                  </a:ext>
                </a:extLst>
              </a:tr>
              <a:tr h="2333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9467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Marcador de número de diapositiva 2">
            <a:extLst>
              <a:ext uri="{FF2B5EF4-FFF2-40B4-BE49-F238E27FC236}">
                <a16:creationId xmlns:a16="http://schemas.microsoft.com/office/drawing/2014/main" id="{DEC624A5-C093-D440-8AAA-37F7AA1C40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DF19C606-8603-5046-93AD-38C3F742039D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s-ES" altLang="es-US" sz="1000"/>
          </a:p>
        </p:txBody>
      </p:sp>
      <p:grpSp>
        <p:nvGrpSpPr>
          <p:cNvPr id="52226" name="Group 26">
            <a:extLst>
              <a:ext uri="{FF2B5EF4-FFF2-40B4-BE49-F238E27FC236}">
                <a16:creationId xmlns:a16="http://schemas.microsoft.com/office/drawing/2014/main" id="{6CFE8229-08A4-6A44-B1F5-FB3E37A87627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00731" name="AutoShape 27">
              <a:extLst>
                <a:ext uri="{FF2B5EF4-FFF2-40B4-BE49-F238E27FC236}">
                  <a16:creationId xmlns:a16="http://schemas.microsoft.com/office/drawing/2014/main" id="{8C825A05-4A9B-774D-83D2-471AEA1FF5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52314" name="WordArt 28">
              <a:extLst>
                <a:ext uri="{FF2B5EF4-FFF2-40B4-BE49-F238E27FC236}">
                  <a16:creationId xmlns:a16="http://schemas.microsoft.com/office/drawing/2014/main" id="{20275207-BACD-6F4C-B349-9825A615B58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315" name="Text Box 29">
              <a:extLst>
                <a:ext uri="{FF2B5EF4-FFF2-40B4-BE49-F238E27FC236}">
                  <a16:creationId xmlns:a16="http://schemas.microsoft.com/office/drawing/2014/main" id="{6933EEE5-C8E8-4648-9893-D485115C1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5</a:t>
              </a:r>
            </a:p>
          </p:txBody>
        </p:sp>
      </p:grpSp>
      <p:sp>
        <p:nvSpPr>
          <p:cNvPr id="200734" name="Text Box 30">
            <a:extLst>
              <a:ext uri="{FF2B5EF4-FFF2-40B4-BE49-F238E27FC236}">
                <a16:creationId xmlns:a16="http://schemas.microsoft.com/office/drawing/2014/main" id="{81EB6110-4B4B-394A-95B7-78D6F5A99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90600"/>
            <a:ext cx="7162800" cy="4000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>
                <a:solidFill>
                  <a:srgbClr val="FFFFFF"/>
                </a:solidFill>
                <a:latin typeface="Arial Rounded MT Bold" charset="0"/>
                <a:ea typeface="ＭＳ Ｐゴシック" charset="0"/>
              </a:rPr>
              <a:t>Costos y Actividades de Costos Departamentales</a:t>
            </a:r>
          </a:p>
        </p:txBody>
      </p:sp>
      <p:sp>
        <p:nvSpPr>
          <p:cNvPr id="52228" name="Text Box 31">
            <a:extLst>
              <a:ext uri="{FF2B5EF4-FFF2-40B4-BE49-F238E27FC236}">
                <a16:creationId xmlns:a16="http://schemas.microsoft.com/office/drawing/2014/main" id="{0B9522EC-F420-2D45-8F06-BE4846791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908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grpSp>
        <p:nvGrpSpPr>
          <p:cNvPr id="200757" name="Group 53">
            <a:extLst>
              <a:ext uri="{FF2B5EF4-FFF2-40B4-BE49-F238E27FC236}">
                <a16:creationId xmlns:a16="http://schemas.microsoft.com/office/drawing/2014/main" id="{22A3A0E6-7255-A04E-98CD-8068942D8DA7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200400"/>
            <a:ext cx="2133600" cy="1169988"/>
            <a:chOff x="768" y="2016"/>
            <a:chExt cx="1344" cy="737"/>
          </a:xfrm>
        </p:grpSpPr>
        <p:sp>
          <p:nvSpPr>
            <p:cNvPr id="52311" name="Text Box 34">
              <a:extLst>
                <a:ext uri="{FF2B5EF4-FFF2-40B4-BE49-F238E27FC236}">
                  <a16:creationId xmlns:a16="http://schemas.microsoft.com/office/drawing/2014/main" id="{A97D943B-E424-3448-96ED-D0612E566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112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SzTx/>
                <a:buFont typeface="Wingdings" pitchFamily="2" charset="2"/>
                <a:buNone/>
              </a:pPr>
              <a:r>
                <a:rPr lang="es-ES" altLang="es-US" sz="2000"/>
                <a:t>=</a:t>
              </a:r>
            </a:p>
          </p:txBody>
        </p:sp>
        <p:sp>
          <p:nvSpPr>
            <p:cNvPr id="52312" name="Text Box 35">
              <a:extLst>
                <a:ext uri="{FF2B5EF4-FFF2-40B4-BE49-F238E27FC236}">
                  <a16:creationId xmlns:a16="http://schemas.microsoft.com/office/drawing/2014/main" id="{44B195D7-10C7-0544-81E4-3D7A8EB72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016"/>
              <a:ext cx="1104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  <a:buSzTx/>
                <a:buFont typeface="Wingdings" pitchFamily="2" charset="2"/>
                <a:buNone/>
              </a:pPr>
              <a:r>
                <a:rPr lang="es-ES" altLang="es-US" sz="2000"/>
                <a:t>Planta total Tasa CIF</a:t>
              </a:r>
            </a:p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  <a:buSzTx/>
                <a:buFont typeface="Wingdings" pitchFamily="2" charset="2"/>
                <a:buNone/>
              </a:pPr>
              <a:r>
                <a:rPr lang="es-ES" altLang="es-US" sz="2000"/>
                <a:t> </a:t>
              </a:r>
            </a:p>
          </p:txBody>
        </p:sp>
      </p:grpSp>
      <p:sp>
        <p:nvSpPr>
          <p:cNvPr id="200744" name="Text Box 40">
            <a:extLst>
              <a:ext uri="{FF2B5EF4-FFF2-40B4-BE49-F238E27FC236}">
                <a16:creationId xmlns:a16="http://schemas.microsoft.com/office/drawing/2014/main" id="{DC8B418F-AAFE-C54B-863A-1FDDE48A1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200400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000" u="sng"/>
              <a:t>$240,000 </a:t>
            </a:r>
            <a:r>
              <a:rPr lang="es-ES" altLang="es-US" sz="2000"/>
              <a:t>20,000</a:t>
            </a:r>
            <a:endParaRPr lang="es-ES" altLang="es-US" sz="2000" u="sng"/>
          </a:p>
        </p:txBody>
      </p:sp>
      <p:sp>
        <p:nvSpPr>
          <p:cNvPr id="200745" name="Text Box 41">
            <a:extLst>
              <a:ext uri="{FF2B5EF4-FFF2-40B4-BE49-F238E27FC236}">
                <a16:creationId xmlns:a16="http://schemas.microsoft.com/office/drawing/2014/main" id="{4BC67A93-9C1E-A34C-8E07-27AAF44A5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276600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000"/>
              <a:t>= $12 por Hora de MOD</a:t>
            </a:r>
          </a:p>
        </p:txBody>
      </p:sp>
      <p:grpSp>
        <p:nvGrpSpPr>
          <p:cNvPr id="200758" name="Group 54">
            <a:extLst>
              <a:ext uri="{FF2B5EF4-FFF2-40B4-BE49-F238E27FC236}">
                <a16:creationId xmlns:a16="http://schemas.microsoft.com/office/drawing/2014/main" id="{61D96A09-F377-5849-926E-23BEB374CAF9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4191000"/>
            <a:ext cx="2362200" cy="708025"/>
            <a:chOff x="624" y="2640"/>
            <a:chExt cx="1488" cy="446"/>
          </a:xfrm>
        </p:grpSpPr>
        <p:sp>
          <p:nvSpPr>
            <p:cNvPr id="52309" name="Text Box 36">
              <a:extLst>
                <a:ext uri="{FF2B5EF4-FFF2-40B4-BE49-F238E27FC236}">
                  <a16:creationId xmlns:a16="http://schemas.microsoft.com/office/drawing/2014/main" id="{81426DD5-BBE5-B644-9F9B-851E4675A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640"/>
              <a:ext cx="120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  <a:buSzTx/>
                <a:buFont typeface="Wingdings" pitchFamily="2" charset="2"/>
                <a:buNone/>
              </a:pPr>
              <a:r>
                <a:rPr lang="es-ES" altLang="es-US" sz="2000"/>
                <a:t>Departmento A Tasa CIF</a:t>
              </a:r>
            </a:p>
          </p:txBody>
        </p:sp>
        <p:sp>
          <p:nvSpPr>
            <p:cNvPr id="52310" name="Text Box 37">
              <a:extLst>
                <a:ext uri="{FF2B5EF4-FFF2-40B4-BE49-F238E27FC236}">
                  <a16:creationId xmlns:a16="http://schemas.microsoft.com/office/drawing/2014/main" id="{477970D7-7FD7-834D-AE27-134212F25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73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SzTx/>
                <a:buFont typeface="Wingdings" pitchFamily="2" charset="2"/>
                <a:buNone/>
              </a:pPr>
              <a:r>
                <a:rPr lang="es-ES" altLang="es-US" sz="2000"/>
                <a:t>=</a:t>
              </a:r>
            </a:p>
          </p:txBody>
        </p:sp>
      </p:grpSp>
      <p:sp>
        <p:nvSpPr>
          <p:cNvPr id="200746" name="Text Box 42">
            <a:extLst>
              <a:ext uri="{FF2B5EF4-FFF2-40B4-BE49-F238E27FC236}">
                <a16:creationId xmlns:a16="http://schemas.microsoft.com/office/drawing/2014/main" id="{5C8F7814-277E-B141-90F2-04B4F6161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191000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000" u="sng"/>
              <a:t>$60,000 </a:t>
            </a:r>
            <a:r>
              <a:rPr lang="es-ES" altLang="es-US" sz="2000"/>
              <a:t>15,000</a:t>
            </a:r>
            <a:endParaRPr lang="es-ES" altLang="es-US" sz="2000" u="sng"/>
          </a:p>
        </p:txBody>
      </p:sp>
      <p:sp>
        <p:nvSpPr>
          <p:cNvPr id="200747" name="Text Box 43">
            <a:extLst>
              <a:ext uri="{FF2B5EF4-FFF2-40B4-BE49-F238E27FC236}">
                <a16:creationId xmlns:a16="http://schemas.microsoft.com/office/drawing/2014/main" id="{13B99511-3013-D343-8F9E-8D0DA686C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267200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000"/>
              <a:t>= $4 por Hora de MOD</a:t>
            </a:r>
          </a:p>
        </p:txBody>
      </p:sp>
      <p:grpSp>
        <p:nvGrpSpPr>
          <p:cNvPr id="200761" name="Group 57">
            <a:extLst>
              <a:ext uri="{FF2B5EF4-FFF2-40B4-BE49-F238E27FC236}">
                <a16:creationId xmlns:a16="http://schemas.microsoft.com/office/drawing/2014/main" id="{3814EEDD-8653-5042-ADAD-599F06E4C6D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5257800"/>
            <a:ext cx="2438400" cy="708025"/>
            <a:chOff x="624" y="3312"/>
            <a:chExt cx="1536" cy="446"/>
          </a:xfrm>
        </p:grpSpPr>
        <p:sp>
          <p:nvSpPr>
            <p:cNvPr id="52307" name="Text Box 38">
              <a:extLst>
                <a:ext uri="{FF2B5EF4-FFF2-40B4-BE49-F238E27FC236}">
                  <a16:creationId xmlns:a16="http://schemas.microsoft.com/office/drawing/2014/main" id="{AF976A8F-A20A-1A48-AE52-FF2AFB185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312"/>
              <a:ext cx="120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  <a:buSzTx/>
                <a:buFont typeface="Wingdings" pitchFamily="2" charset="2"/>
                <a:buNone/>
              </a:pPr>
              <a:r>
                <a:rPr lang="es-ES" altLang="es-US" sz="2000"/>
                <a:t>Departmento B Tasa CIF</a:t>
              </a:r>
            </a:p>
          </p:txBody>
        </p:sp>
        <p:sp>
          <p:nvSpPr>
            <p:cNvPr id="52308" name="Text Box 39">
              <a:extLst>
                <a:ext uri="{FF2B5EF4-FFF2-40B4-BE49-F238E27FC236}">
                  <a16:creationId xmlns:a16="http://schemas.microsoft.com/office/drawing/2014/main" id="{AEA4B2B3-0E44-F540-940E-C850AAC41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40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SzTx/>
                <a:buFont typeface="Wingdings" pitchFamily="2" charset="2"/>
                <a:buNone/>
              </a:pPr>
              <a:r>
                <a:rPr lang="es-ES" altLang="es-US" sz="2000"/>
                <a:t>=</a:t>
              </a:r>
            </a:p>
          </p:txBody>
        </p:sp>
      </p:grpSp>
      <p:sp>
        <p:nvSpPr>
          <p:cNvPr id="200748" name="Text Box 44">
            <a:extLst>
              <a:ext uri="{FF2B5EF4-FFF2-40B4-BE49-F238E27FC236}">
                <a16:creationId xmlns:a16="http://schemas.microsoft.com/office/drawing/2014/main" id="{7D191B59-602C-D847-AEDA-59D321B50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257800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000" u="sng"/>
              <a:t>$180,000 </a:t>
            </a:r>
            <a:r>
              <a:rPr lang="es-ES" altLang="es-US" sz="2000"/>
              <a:t>15,000</a:t>
            </a:r>
            <a:endParaRPr lang="es-ES" altLang="es-US" sz="2000" u="sng"/>
          </a:p>
        </p:txBody>
      </p:sp>
      <p:sp>
        <p:nvSpPr>
          <p:cNvPr id="200749" name="Text Box 45">
            <a:extLst>
              <a:ext uri="{FF2B5EF4-FFF2-40B4-BE49-F238E27FC236}">
                <a16:creationId xmlns:a16="http://schemas.microsoft.com/office/drawing/2014/main" id="{FF323BF9-169D-134A-A5A4-5EE1EF092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410200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000"/>
              <a:t>= $12 por Hora Máquina</a:t>
            </a:r>
          </a:p>
        </p:txBody>
      </p:sp>
      <p:sp>
        <p:nvSpPr>
          <p:cNvPr id="200755" name="AutoShape 51">
            <a:extLst>
              <a:ext uri="{FF2B5EF4-FFF2-40B4-BE49-F238E27FC236}">
                <a16:creationId xmlns:a16="http://schemas.microsoft.com/office/drawing/2014/main" id="{0FF512E6-DD73-F648-9F31-904650222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789113"/>
            <a:ext cx="366713" cy="9175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sp>
        <p:nvSpPr>
          <p:cNvPr id="200756" name="AutoShape 52">
            <a:extLst>
              <a:ext uri="{FF2B5EF4-FFF2-40B4-BE49-F238E27FC236}">
                <a16:creationId xmlns:a16="http://schemas.microsoft.com/office/drawing/2014/main" id="{4049D7C0-07AB-6F42-B809-06AA755D3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093913"/>
            <a:ext cx="366713" cy="9175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sp>
        <p:nvSpPr>
          <p:cNvPr id="200759" name="AutoShape 55">
            <a:extLst>
              <a:ext uri="{FF2B5EF4-FFF2-40B4-BE49-F238E27FC236}">
                <a16:creationId xmlns:a16="http://schemas.microsoft.com/office/drawing/2014/main" id="{6FC18FEE-C8B0-D849-B479-D0DA51642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89113"/>
            <a:ext cx="366713" cy="9175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sp>
        <p:nvSpPr>
          <p:cNvPr id="200760" name="AutoShape 56">
            <a:extLst>
              <a:ext uri="{FF2B5EF4-FFF2-40B4-BE49-F238E27FC236}">
                <a16:creationId xmlns:a16="http://schemas.microsoft.com/office/drawing/2014/main" id="{017CDDC1-BEC3-1346-AFB6-640CF0843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093913"/>
            <a:ext cx="366713" cy="9175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sp>
        <p:nvSpPr>
          <p:cNvPr id="200762" name="AutoShape 58">
            <a:extLst>
              <a:ext uri="{FF2B5EF4-FFF2-40B4-BE49-F238E27FC236}">
                <a16:creationId xmlns:a16="http://schemas.microsoft.com/office/drawing/2014/main" id="{F72CDF01-BB97-8241-B9D5-6487833BD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789113"/>
            <a:ext cx="366713" cy="9175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sp>
        <p:nvSpPr>
          <p:cNvPr id="200763" name="AutoShape 59">
            <a:extLst>
              <a:ext uri="{FF2B5EF4-FFF2-40B4-BE49-F238E27FC236}">
                <a16:creationId xmlns:a16="http://schemas.microsoft.com/office/drawing/2014/main" id="{4472CE96-1C5A-7741-A7C8-398AD2B7C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093913"/>
            <a:ext cx="366713" cy="9175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sp>
        <p:nvSpPr>
          <p:cNvPr id="200765" name="Rectangle 61">
            <a:extLst>
              <a:ext uri="{FF2B5EF4-FFF2-40B4-BE49-F238E27FC236}">
                <a16:creationId xmlns:a16="http://schemas.microsoft.com/office/drawing/2014/main" id="{D7B57CD2-BC55-6F42-A11A-15005F177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7543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" altLang="es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Descripción General del sistema de Costeo por Ordenes de Producción</a:t>
            </a:r>
          </a:p>
          <a:p>
            <a:pPr eaLnBrk="1" hangingPunct="1">
              <a:defRPr/>
            </a:pPr>
            <a:endParaRPr lang="es-ES" altLang="es-US" sz="2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77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92DA24C-3974-D24A-89FC-31F1F7A8E843}"/>
              </a:ext>
            </a:extLst>
          </p:cNvPr>
          <p:cNvGraphicFramePr>
            <a:graphicFrameLocks noGrp="1"/>
          </p:cNvGraphicFramePr>
          <p:nvPr/>
        </p:nvGraphicFramePr>
        <p:xfrm>
          <a:off x="1447800" y="1524000"/>
          <a:ext cx="7010400" cy="1485900"/>
        </p:xfrm>
        <a:graphic>
          <a:graphicData uri="http://schemas.openxmlformats.org/drawingml/2006/table">
            <a:tbl>
              <a:tblPr/>
              <a:tblGrid>
                <a:gridCol w="860425">
                  <a:extLst>
                    <a:ext uri="{9D8B030D-6E8A-4147-A177-3AD203B41FA5}">
                      <a16:colId xmlns:a16="http://schemas.microsoft.com/office/drawing/2014/main" val="4102923455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4275481765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391516146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444082827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1299701055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3466224234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1638035730"/>
                    </a:ext>
                  </a:extLst>
                </a:gridCol>
              </a:tblGrid>
              <a:tr h="1412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Costos y actividades de costos indirectos departamentales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162298"/>
                  </a:ext>
                </a:extLst>
              </a:tr>
              <a:tr h="1412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076641"/>
                  </a:ext>
                </a:extLst>
              </a:tr>
              <a:tr h="1412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23314"/>
                  </a:ext>
                </a:extLst>
              </a:tr>
              <a:tr h="1412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Departamento A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Departamento B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768909"/>
                  </a:ext>
                </a:extLst>
              </a:tr>
              <a:tr h="141288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Costos indirectos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$ 60.000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$ 180.000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$ 240.000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928355"/>
                  </a:ext>
                </a:extLst>
              </a:tr>
              <a:tr h="141288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Horas de mano de obra directa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15000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20000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878824"/>
                  </a:ext>
                </a:extLst>
              </a:tr>
              <a:tr h="141288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Horas máquina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15000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20000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73737"/>
                  </a:ext>
                </a:extLst>
              </a:tr>
              <a:tr h="1412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024842"/>
                  </a:ext>
                </a:extLst>
              </a:tr>
              <a:tr h="1412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1967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0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0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0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44" grpId="0"/>
      <p:bldP spid="200745" grpId="0"/>
      <p:bldP spid="200746" grpId="0"/>
      <p:bldP spid="200747" grpId="0"/>
      <p:bldP spid="200748" grpId="0"/>
      <p:bldP spid="200749" grpId="0"/>
      <p:bldP spid="200755" grpId="0" animBg="1"/>
      <p:bldP spid="200755" grpId="1" animBg="1"/>
      <p:bldP spid="200756" grpId="0" animBg="1"/>
      <p:bldP spid="200756" grpId="1" animBg="1"/>
      <p:bldP spid="200759" grpId="0" animBg="1"/>
      <p:bldP spid="200759" grpId="1" animBg="1"/>
      <p:bldP spid="200760" grpId="0" animBg="1"/>
      <p:bldP spid="200760" grpId="1" animBg="1"/>
      <p:bldP spid="200762" grpId="0" animBg="1"/>
      <p:bldP spid="20076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número de diapositiva 1">
            <a:extLst>
              <a:ext uri="{FF2B5EF4-FFF2-40B4-BE49-F238E27FC236}">
                <a16:creationId xmlns:a16="http://schemas.microsoft.com/office/drawing/2014/main" id="{FDC453F2-3CC6-1D4F-B7AC-C9C04D5754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7E11421A-764A-8748-AFC8-E2FA1118B63C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s-US" sz="1000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CECD6DF6-BF4C-FD4D-B718-FB3F83988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2400"/>
            <a:ext cx="708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_tradnl" altLang="es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Descripción General del sistema de Costeo por Ordenes de Producción</a:t>
            </a:r>
          </a:p>
          <a:p>
            <a:pPr eaLnBrk="1" hangingPunct="1">
              <a:defRPr/>
            </a:pPr>
            <a:endParaRPr lang="en-US" altLang="es-US" sz="2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53251" name="Group 3">
            <a:extLst>
              <a:ext uri="{FF2B5EF4-FFF2-40B4-BE49-F238E27FC236}">
                <a16:creationId xmlns:a16="http://schemas.microsoft.com/office/drawing/2014/main" id="{367A14EE-9EA7-2448-8A33-4879960479D5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75460" name="AutoShape 4">
              <a:extLst>
                <a:ext uri="{FF2B5EF4-FFF2-40B4-BE49-F238E27FC236}">
                  <a16:creationId xmlns:a16="http://schemas.microsoft.com/office/drawing/2014/main" id="{8A23185C-54F8-2048-9933-77BAC9061C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53359" name="Text Box 6">
              <a:extLst>
                <a:ext uri="{FF2B5EF4-FFF2-40B4-BE49-F238E27FC236}">
                  <a16:creationId xmlns:a16="http://schemas.microsoft.com/office/drawing/2014/main" id="{114887D7-4BF4-9940-A192-9EEF500AE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s-US" sz="3600">
                  <a:latin typeface="Batang" panose="02030600000101010101" pitchFamily="18" charset="-127"/>
                </a:rPr>
                <a:t>5</a:t>
              </a:r>
            </a:p>
          </p:txBody>
        </p:sp>
      </p:grpSp>
      <p:sp>
        <p:nvSpPr>
          <p:cNvPr id="275463" name="Text Box 7">
            <a:extLst>
              <a:ext uri="{FF2B5EF4-FFF2-40B4-BE49-F238E27FC236}">
                <a16:creationId xmlns:a16="http://schemas.microsoft.com/office/drawing/2014/main" id="{0806484F-BD70-8945-81C3-28828BD9D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143000"/>
            <a:ext cx="7239000" cy="4699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_tradnl" altLang="es-US">
                <a:solidFill>
                  <a:schemeClr val="bg1"/>
                </a:solidFill>
                <a:latin typeface="Arial Rounded MT Bold" panose="020F0704030504030204" pitchFamily="34" charset="77"/>
              </a:rPr>
              <a:t>Datos de Producción para órdenes 23 y 24</a:t>
            </a:r>
          </a:p>
        </p:txBody>
      </p:sp>
      <p:sp>
        <p:nvSpPr>
          <p:cNvPr id="275466" name="Text Box 10">
            <a:extLst>
              <a:ext uri="{FF2B5EF4-FFF2-40B4-BE49-F238E27FC236}">
                <a16:creationId xmlns:a16="http://schemas.microsoft.com/office/drawing/2014/main" id="{49CCFEB9-E764-7D4E-800B-6D0892E91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34000"/>
            <a:ext cx="723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n-US" altLang="es-US" sz="2000" b="1"/>
              <a:t>Orden 23 CIF aplicados: $12 </a:t>
            </a:r>
            <a:r>
              <a:rPr lang="en-US" altLang="es-US" sz="2000" b="1">
                <a:sym typeface="Symbol" pitchFamily="2" charset="2"/>
              </a:rPr>
              <a:t> 500 HMOD = $6,000</a:t>
            </a:r>
          </a:p>
        </p:txBody>
      </p:sp>
      <p:sp>
        <p:nvSpPr>
          <p:cNvPr id="275467" name="Text Box 11">
            <a:extLst>
              <a:ext uri="{FF2B5EF4-FFF2-40B4-BE49-F238E27FC236}">
                <a16:creationId xmlns:a16="http://schemas.microsoft.com/office/drawing/2014/main" id="{84AD7B97-1E18-C144-A0CB-F77A0CB15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91200"/>
            <a:ext cx="723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n-US" altLang="es-US" sz="2000" b="1"/>
              <a:t>Orden 24 CIF aplicados: $12 </a:t>
            </a:r>
            <a:r>
              <a:rPr lang="en-US" altLang="es-US" sz="2000" b="1">
                <a:sym typeface="Symbol" pitchFamily="2" charset="2"/>
              </a:rPr>
              <a:t> 1 HMOD = $12</a:t>
            </a:r>
          </a:p>
        </p:txBody>
      </p:sp>
      <p:sp>
        <p:nvSpPr>
          <p:cNvPr id="275468" name="AutoShape 12">
            <a:extLst>
              <a:ext uri="{FF2B5EF4-FFF2-40B4-BE49-F238E27FC236}">
                <a16:creationId xmlns:a16="http://schemas.microsoft.com/office/drawing/2014/main" id="{B64B20D1-8728-AF46-B947-EE70127F1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7432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sp>
        <p:nvSpPr>
          <p:cNvPr id="275469" name="AutoShape 13">
            <a:extLst>
              <a:ext uri="{FF2B5EF4-FFF2-40B4-BE49-F238E27FC236}">
                <a16:creationId xmlns:a16="http://schemas.microsoft.com/office/drawing/2014/main" id="{08329071-BC57-0947-A380-92E642385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5720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B77F4E9-7051-8246-B5B2-A0A5568516A9}"/>
              </a:ext>
            </a:extLst>
          </p:cNvPr>
          <p:cNvGraphicFramePr>
            <a:graphicFrameLocks noGrp="1"/>
          </p:cNvGraphicFramePr>
          <p:nvPr/>
        </p:nvGraphicFramePr>
        <p:xfrm>
          <a:off x="1581150" y="1905000"/>
          <a:ext cx="6724650" cy="3319463"/>
        </p:xfrm>
        <a:graphic>
          <a:graphicData uri="http://schemas.openxmlformats.org/drawingml/2006/table">
            <a:tbl>
              <a:tblPr/>
              <a:tblGrid>
                <a:gridCol w="882650">
                  <a:extLst>
                    <a:ext uri="{9D8B030D-6E8A-4147-A177-3AD203B41FA5}">
                      <a16:colId xmlns:a16="http://schemas.microsoft.com/office/drawing/2014/main" val="2124970951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1182520372"/>
                    </a:ext>
                  </a:extLst>
                </a:gridCol>
                <a:gridCol w="884238">
                  <a:extLst>
                    <a:ext uri="{9D8B030D-6E8A-4147-A177-3AD203B41FA5}">
                      <a16:colId xmlns:a16="http://schemas.microsoft.com/office/drawing/2014/main" val="2757390138"/>
                    </a:ext>
                  </a:extLst>
                </a:gridCol>
                <a:gridCol w="1330325">
                  <a:extLst>
                    <a:ext uri="{9D8B030D-6E8A-4147-A177-3AD203B41FA5}">
                      <a16:colId xmlns:a16="http://schemas.microsoft.com/office/drawing/2014/main" val="2851695813"/>
                    </a:ext>
                  </a:extLst>
                </a:gridCol>
                <a:gridCol w="1481137">
                  <a:extLst>
                    <a:ext uri="{9D8B030D-6E8A-4147-A177-3AD203B41FA5}">
                      <a16:colId xmlns:a16="http://schemas.microsoft.com/office/drawing/2014/main" val="1160505572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3543749748"/>
                    </a:ext>
                  </a:extLst>
                </a:gridCol>
              </a:tblGrid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Datos de  producción para las órdenes 23 y 24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60261"/>
                  </a:ext>
                </a:extLst>
              </a:tr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840787"/>
                  </a:ext>
                </a:extLst>
              </a:tr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521473"/>
                  </a:ext>
                </a:extLst>
              </a:tr>
              <a:tr h="215899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                  Orden 23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461138"/>
                  </a:ext>
                </a:extLst>
              </a:tr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Departamento A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Departamento B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596407"/>
                  </a:ext>
                </a:extLst>
              </a:tr>
              <a:tr h="1825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Costos primos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$ 5.000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$ 5.000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761381"/>
                  </a:ext>
                </a:extLst>
              </a:tr>
              <a:tr h="182563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Horas de mano de obra directa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079982"/>
                  </a:ext>
                </a:extLst>
              </a:tr>
              <a:tr h="1825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Horas máquina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161564"/>
                  </a:ext>
                </a:extLst>
              </a:tr>
              <a:tr h="1825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Unidades producidas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091949"/>
                  </a:ext>
                </a:extLst>
              </a:tr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806930"/>
                  </a:ext>
                </a:extLst>
              </a:tr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257077"/>
                  </a:ext>
                </a:extLst>
              </a:tr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                  Orden 24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301648"/>
                  </a:ext>
                </a:extLst>
              </a:tr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Departamento A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Departamento B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66212"/>
                  </a:ext>
                </a:extLst>
              </a:tr>
              <a:tr h="1825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Costos primos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$ 5.000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$ 5.000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479516"/>
                  </a:ext>
                </a:extLst>
              </a:tr>
              <a:tr h="182563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Horas de mano de obra directa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66356"/>
                  </a:ext>
                </a:extLst>
              </a:tr>
              <a:tr h="1825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Horas máquina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712329"/>
                  </a:ext>
                </a:extLst>
              </a:tr>
              <a:tr h="1825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Unidades producidas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84731"/>
                  </a:ext>
                </a:extLst>
              </a:tr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79105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6" grpId="0"/>
      <p:bldP spid="275467" grpId="0"/>
      <p:bldP spid="275468" grpId="0" animBg="1"/>
      <p:bldP spid="27546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Marcador de número de diapositiva 1">
            <a:extLst>
              <a:ext uri="{FF2B5EF4-FFF2-40B4-BE49-F238E27FC236}">
                <a16:creationId xmlns:a16="http://schemas.microsoft.com/office/drawing/2014/main" id="{DFAD958B-94E8-8B44-AE5A-13DD7958FA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6E1AE659-FC23-4C41-ABFC-40442026D45C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s-US" sz="1000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C3CF7F9F-F50D-4A44-9E48-4E6BA6851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2400"/>
            <a:ext cx="708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_tradnl" altLang="es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Descripción General del sistema de Costeo por Ordenes de Producción</a:t>
            </a:r>
          </a:p>
          <a:p>
            <a:pPr eaLnBrk="1" hangingPunct="1">
              <a:defRPr/>
            </a:pPr>
            <a:endParaRPr lang="en-US" altLang="es-US" sz="2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54275" name="Group 3">
            <a:extLst>
              <a:ext uri="{FF2B5EF4-FFF2-40B4-BE49-F238E27FC236}">
                <a16:creationId xmlns:a16="http://schemas.microsoft.com/office/drawing/2014/main" id="{5292B232-C65C-5C44-A7D3-C95899AA1079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75460" name="AutoShape 4">
              <a:extLst>
                <a:ext uri="{FF2B5EF4-FFF2-40B4-BE49-F238E27FC236}">
                  <a16:creationId xmlns:a16="http://schemas.microsoft.com/office/drawing/2014/main" id="{2262102C-0957-D941-9D6A-A4B9F5D616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54383" name="Text Box 6">
              <a:extLst>
                <a:ext uri="{FF2B5EF4-FFF2-40B4-BE49-F238E27FC236}">
                  <a16:creationId xmlns:a16="http://schemas.microsoft.com/office/drawing/2014/main" id="{FB7F7425-BFD7-104B-A866-47AED2F8E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s-US" sz="3600">
                  <a:latin typeface="Batang" panose="02030600000101010101" pitchFamily="18" charset="-127"/>
                </a:rPr>
                <a:t>5</a:t>
              </a:r>
            </a:p>
          </p:txBody>
        </p:sp>
      </p:grpSp>
      <p:sp>
        <p:nvSpPr>
          <p:cNvPr id="275463" name="Text Box 7">
            <a:extLst>
              <a:ext uri="{FF2B5EF4-FFF2-40B4-BE49-F238E27FC236}">
                <a16:creationId xmlns:a16="http://schemas.microsoft.com/office/drawing/2014/main" id="{ACA67A3B-DA0E-A24C-9B28-4832AD967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143000"/>
            <a:ext cx="7239000" cy="4699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_tradnl" altLang="es-US">
                <a:solidFill>
                  <a:schemeClr val="bg1"/>
                </a:solidFill>
                <a:latin typeface="Arial Rounded MT Bold" panose="020F0704030504030204" pitchFamily="34" charset="77"/>
              </a:rPr>
              <a:t>Datos de Producción para órdenes 23 y 24</a:t>
            </a:r>
          </a:p>
        </p:txBody>
      </p:sp>
      <p:sp>
        <p:nvSpPr>
          <p:cNvPr id="275466" name="Text Box 10">
            <a:extLst>
              <a:ext uri="{FF2B5EF4-FFF2-40B4-BE49-F238E27FC236}">
                <a16:creationId xmlns:a16="http://schemas.microsoft.com/office/drawing/2014/main" id="{55E8937E-C75D-F241-B67A-8B56137F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34000"/>
            <a:ext cx="7239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_tradnl" altLang="es-US" sz="1200" b="1"/>
              <a:t>Orden 23 CIF aplicados: $12 </a:t>
            </a:r>
            <a:r>
              <a:rPr lang="es-ES_tradnl" altLang="es-US" sz="1200" b="1">
                <a:sym typeface="Symbol" pitchFamily="2" charset="2"/>
              </a:rPr>
              <a:t> 500 HMOD = $6,000 COSTO TOTAL $5000+$6000= $ 11000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_tradnl" altLang="es-US" sz="1200" b="1">
                <a:sym typeface="Symbol" pitchFamily="2" charset="2"/>
              </a:rPr>
              <a:t>COSTO UNITARIO = $11000/1000 = $ 11 POR UNIDAD ORDEN 23</a:t>
            </a:r>
          </a:p>
        </p:txBody>
      </p:sp>
      <p:sp>
        <p:nvSpPr>
          <p:cNvPr id="275467" name="Text Box 11">
            <a:extLst>
              <a:ext uri="{FF2B5EF4-FFF2-40B4-BE49-F238E27FC236}">
                <a16:creationId xmlns:a16="http://schemas.microsoft.com/office/drawing/2014/main" id="{858A0E3E-3E90-0043-B266-3C41DCFD2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91200"/>
            <a:ext cx="7239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_tradnl" altLang="es-US" sz="1200" b="1"/>
              <a:t>Orden 24 CIF aplicados: $12 </a:t>
            </a:r>
            <a:r>
              <a:rPr lang="es-ES_tradnl" altLang="es-US" sz="1200" b="1">
                <a:sym typeface="Symbol" pitchFamily="2" charset="2"/>
              </a:rPr>
              <a:t> 1 HMOD = $12 COSTO TOTAL $5000+$12 = $ 5012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_tradnl" altLang="es-US" sz="1200" b="1">
                <a:sym typeface="Symbol" pitchFamily="2" charset="2"/>
              </a:rPr>
              <a:t>COSTO UNITARIO = $ 5012/1000 = $5,012 POR UNIDAD ORDEN 24</a:t>
            </a:r>
          </a:p>
        </p:txBody>
      </p:sp>
      <p:sp>
        <p:nvSpPr>
          <p:cNvPr id="275468" name="AutoShape 12">
            <a:extLst>
              <a:ext uri="{FF2B5EF4-FFF2-40B4-BE49-F238E27FC236}">
                <a16:creationId xmlns:a16="http://schemas.microsoft.com/office/drawing/2014/main" id="{6D90F4B8-32D4-014C-BBC8-94A4EA34F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7432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sp>
        <p:nvSpPr>
          <p:cNvPr id="275469" name="AutoShape 13">
            <a:extLst>
              <a:ext uri="{FF2B5EF4-FFF2-40B4-BE49-F238E27FC236}">
                <a16:creationId xmlns:a16="http://schemas.microsoft.com/office/drawing/2014/main" id="{42B692EE-291D-E24F-8C44-9D56B55B9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5720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8DC234-D376-844D-9B06-F971DD295E81}"/>
              </a:ext>
            </a:extLst>
          </p:cNvPr>
          <p:cNvGraphicFramePr>
            <a:graphicFrameLocks noGrp="1"/>
          </p:cNvGraphicFramePr>
          <p:nvPr/>
        </p:nvGraphicFramePr>
        <p:xfrm>
          <a:off x="1581150" y="1905000"/>
          <a:ext cx="6724650" cy="3319463"/>
        </p:xfrm>
        <a:graphic>
          <a:graphicData uri="http://schemas.openxmlformats.org/drawingml/2006/table">
            <a:tbl>
              <a:tblPr/>
              <a:tblGrid>
                <a:gridCol w="882650">
                  <a:extLst>
                    <a:ext uri="{9D8B030D-6E8A-4147-A177-3AD203B41FA5}">
                      <a16:colId xmlns:a16="http://schemas.microsoft.com/office/drawing/2014/main" val="3947258770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651082074"/>
                    </a:ext>
                  </a:extLst>
                </a:gridCol>
                <a:gridCol w="884238">
                  <a:extLst>
                    <a:ext uri="{9D8B030D-6E8A-4147-A177-3AD203B41FA5}">
                      <a16:colId xmlns:a16="http://schemas.microsoft.com/office/drawing/2014/main" val="3459904852"/>
                    </a:ext>
                  </a:extLst>
                </a:gridCol>
                <a:gridCol w="1330325">
                  <a:extLst>
                    <a:ext uri="{9D8B030D-6E8A-4147-A177-3AD203B41FA5}">
                      <a16:colId xmlns:a16="http://schemas.microsoft.com/office/drawing/2014/main" val="223038752"/>
                    </a:ext>
                  </a:extLst>
                </a:gridCol>
                <a:gridCol w="1481137">
                  <a:extLst>
                    <a:ext uri="{9D8B030D-6E8A-4147-A177-3AD203B41FA5}">
                      <a16:colId xmlns:a16="http://schemas.microsoft.com/office/drawing/2014/main" val="1249148261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821357245"/>
                    </a:ext>
                  </a:extLst>
                </a:gridCol>
              </a:tblGrid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Datos de  producción para las órdenes 23 y 24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486955"/>
                  </a:ext>
                </a:extLst>
              </a:tr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157477"/>
                  </a:ext>
                </a:extLst>
              </a:tr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642963"/>
                  </a:ext>
                </a:extLst>
              </a:tr>
              <a:tr h="215899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                  Orden 23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106599"/>
                  </a:ext>
                </a:extLst>
              </a:tr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Departamento A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Departamento B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134851"/>
                  </a:ext>
                </a:extLst>
              </a:tr>
              <a:tr h="1825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Costos primos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$ 5.000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$ 5.000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082246"/>
                  </a:ext>
                </a:extLst>
              </a:tr>
              <a:tr h="182563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Horas de mano de obra directa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121319"/>
                  </a:ext>
                </a:extLst>
              </a:tr>
              <a:tr h="1825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Horas máquina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825878"/>
                  </a:ext>
                </a:extLst>
              </a:tr>
              <a:tr h="1825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Unidades producidas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838127"/>
                  </a:ext>
                </a:extLst>
              </a:tr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311534"/>
                  </a:ext>
                </a:extLst>
              </a:tr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58479"/>
                  </a:ext>
                </a:extLst>
              </a:tr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                      Orden 24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886225"/>
                  </a:ext>
                </a:extLst>
              </a:tr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Departamento A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Departamento B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646734"/>
                  </a:ext>
                </a:extLst>
              </a:tr>
              <a:tr h="1825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Costos primos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$ 5.000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$ 5.000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62287"/>
                  </a:ext>
                </a:extLst>
              </a:tr>
              <a:tr h="182563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Horas de mano de obra directa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452383"/>
                  </a:ext>
                </a:extLst>
              </a:tr>
              <a:tr h="1825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Horas máquina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658651"/>
                  </a:ext>
                </a:extLst>
              </a:tr>
              <a:tr h="182563"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Unidades producidas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1000</a:t>
                      </a: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452463"/>
                  </a:ext>
                </a:extLst>
              </a:tr>
              <a:tr h="182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06844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6" grpId="0"/>
      <p:bldP spid="275467" grpId="0"/>
      <p:bldP spid="275468" grpId="0" animBg="1"/>
      <p:bldP spid="27546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Marcador de número de diapositiva 1">
            <a:extLst>
              <a:ext uri="{FF2B5EF4-FFF2-40B4-BE49-F238E27FC236}">
                <a16:creationId xmlns:a16="http://schemas.microsoft.com/office/drawing/2014/main" id="{B41B87C2-B909-AE4C-B810-78B7144D90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685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CADEDFA9-0B74-684E-B210-B0C98FB482CC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s-ES" altLang="es-US" sz="1000"/>
          </a:p>
        </p:txBody>
      </p:sp>
      <p:sp>
        <p:nvSpPr>
          <p:cNvPr id="280578" name="Rectangle 2">
            <a:extLst>
              <a:ext uri="{FF2B5EF4-FFF2-40B4-BE49-F238E27FC236}">
                <a16:creationId xmlns:a16="http://schemas.microsoft.com/office/drawing/2014/main" id="{C8860D94-BA42-514B-88B2-A7652E1AE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48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" altLang="es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Descripción General del sistema de Costeo por Ordenes de Producción</a:t>
            </a:r>
          </a:p>
          <a:p>
            <a:pPr eaLnBrk="1" hangingPunct="1">
              <a:defRPr/>
            </a:pPr>
            <a:endParaRPr lang="es-ES" altLang="es-US" sz="2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55299" name="Group 3">
            <a:extLst>
              <a:ext uri="{FF2B5EF4-FFF2-40B4-BE49-F238E27FC236}">
                <a16:creationId xmlns:a16="http://schemas.microsoft.com/office/drawing/2014/main" id="{472F7975-584D-0E4B-AB28-55996380671A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68263"/>
            <a:ext cx="968375" cy="990600"/>
            <a:chOff x="4910" y="-5"/>
            <a:chExt cx="610" cy="624"/>
          </a:xfrm>
        </p:grpSpPr>
        <p:sp>
          <p:nvSpPr>
            <p:cNvPr id="280580" name="AutoShape 4">
              <a:extLst>
                <a:ext uri="{FF2B5EF4-FFF2-40B4-BE49-F238E27FC236}">
                  <a16:creationId xmlns:a16="http://schemas.microsoft.com/office/drawing/2014/main" id="{263018FF-182A-2C43-A2E3-A3594F007B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55304" name="WordArt 5">
              <a:extLst>
                <a:ext uri="{FF2B5EF4-FFF2-40B4-BE49-F238E27FC236}">
                  <a16:creationId xmlns:a16="http://schemas.microsoft.com/office/drawing/2014/main" id="{75E0741D-543A-0548-8C8D-F8EBFBD1934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305" name="Text Box 6">
              <a:extLst>
                <a:ext uri="{FF2B5EF4-FFF2-40B4-BE49-F238E27FC236}">
                  <a16:creationId xmlns:a16="http://schemas.microsoft.com/office/drawing/2014/main" id="{6A15FFB1-8239-3741-8C04-AF350DB26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5</a:t>
              </a:r>
            </a:p>
          </p:txBody>
        </p:sp>
      </p:grpSp>
      <p:pic>
        <p:nvPicPr>
          <p:cNvPr id="55300" name="Picture 7">
            <a:extLst>
              <a:ext uri="{FF2B5EF4-FFF2-40B4-BE49-F238E27FC236}">
                <a16:creationId xmlns:a16="http://schemas.microsoft.com/office/drawing/2014/main" id="{421A3FC2-029A-B148-BFD2-6244A24F77C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248525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8">
            <a:extLst>
              <a:ext uri="{FF2B5EF4-FFF2-40B4-BE49-F238E27FC236}">
                <a16:creationId xmlns:a16="http://schemas.microsoft.com/office/drawing/2014/main" id="{25DB64E1-77CB-0C46-9EEE-F5503292C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95400"/>
            <a:ext cx="7467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000" b="1">
                <a:solidFill>
                  <a:schemeClr val="accent2"/>
                </a:solidFill>
              </a:rPr>
              <a:t>CIF Aplicados utilizando tasas departamentales múltiples</a:t>
            </a:r>
          </a:p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000" b="1">
              <a:solidFill>
                <a:schemeClr val="accent2"/>
              </a:solidFill>
            </a:endParaRPr>
          </a:p>
        </p:txBody>
      </p:sp>
      <p:graphicFrame>
        <p:nvGraphicFramePr>
          <p:cNvPr id="55302" name="Object 12">
            <a:extLst>
              <a:ext uri="{FF2B5EF4-FFF2-40B4-BE49-F238E27FC236}">
                <a16:creationId xmlns:a16="http://schemas.microsoft.com/office/drawing/2014/main" id="{49E7BBAA-730D-BE42-BC47-BCA33FC8E1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900" y="1914525"/>
          <a:ext cx="8374063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Hoja de cálculo" r:id="rId4" imgW="7962900" imgH="2222500" progId="Excel.Sheet.8">
                  <p:embed/>
                </p:oleObj>
              </mc:Choice>
              <mc:Fallback>
                <p:oleObj name="Hoja de cálculo" r:id="rId4" imgW="7962900" imgH="2222500" progId="Excel.Shee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914525"/>
                        <a:ext cx="8374063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Marcador de número de diapositiva 1">
            <a:extLst>
              <a:ext uri="{FF2B5EF4-FFF2-40B4-BE49-F238E27FC236}">
                <a16:creationId xmlns:a16="http://schemas.microsoft.com/office/drawing/2014/main" id="{69FB1BA4-4A85-8641-8AE0-CD994F2FEC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US" sz="1000"/>
              <a:t>5-</a:t>
            </a:r>
            <a:fld id="{0AEA525C-B5DF-874B-96E1-046E9D014C64}" type="slidenum">
              <a:rPr lang="es-E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s-ES" altLang="es-US" sz="1000"/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65801A6E-DB4C-C14B-8AD6-3A36B3BA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693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s-ES" altLang="es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Descripción General del sistema de Costeo por Ordenes de Producción</a:t>
            </a:r>
          </a:p>
          <a:p>
            <a:pPr eaLnBrk="1" hangingPunct="1">
              <a:defRPr/>
            </a:pPr>
            <a:endParaRPr lang="es-ES" altLang="es-US" sz="2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56323" name="Group 3">
            <a:extLst>
              <a:ext uri="{FF2B5EF4-FFF2-40B4-BE49-F238E27FC236}">
                <a16:creationId xmlns:a16="http://schemas.microsoft.com/office/drawing/2014/main" id="{25DB134B-7656-5346-871B-87194F74647C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79556" name="AutoShape 4">
              <a:extLst>
                <a:ext uri="{FF2B5EF4-FFF2-40B4-BE49-F238E27FC236}">
                  <a16:creationId xmlns:a16="http://schemas.microsoft.com/office/drawing/2014/main" id="{795A9E33-46FF-6D49-8B0C-09D7F87E63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56338" name="WordArt 5">
              <a:extLst>
                <a:ext uri="{FF2B5EF4-FFF2-40B4-BE49-F238E27FC236}">
                  <a16:creationId xmlns:a16="http://schemas.microsoft.com/office/drawing/2014/main" id="{4F80EDD7-094B-B642-A9B3-710A5CFB1C0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339" name="Text Box 6">
              <a:extLst>
                <a:ext uri="{FF2B5EF4-FFF2-40B4-BE49-F238E27FC236}">
                  <a16:creationId xmlns:a16="http://schemas.microsoft.com/office/drawing/2014/main" id="{B7B03605-11EC-034E-8D94-B4489CDBD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US" sz="3600">
                  <a:latin typeface="Batang" panose="02030600000101010101" pitchFamily="18" charset="-127"/>
                </a:rPr>
                <a:t>5</a:t>
              </a:r>
            </a:p>
          </p:txBody>
        </p:sp>
      </p:grpSp>
      <p:sp>
        <p:nvSpPr>
          <p:cNvPr id="56324" name="Text Box 8">
            <a:extLst>
              <a:ext uri="{FF2B5EF4-FFF2-40B4-BE49-F238E27FC236}">
                <a16:creationId xmlns:a16="http://schemas.microsoft.com/office/drawing/2014/main" id="{D46884E3-721C-924C-841B-C4FE8EB8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19200"/>
            <a:ext cx="7086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000" b="1">
                <a:solidFill>
                  <a:schemeClr val="accent2"/>
                </a:solidFill>
              </a:rPr>
              <a:t>CIF Aplicados utilizando tasas departamentales múltiples</a:t>
            </a:r>
          </a:p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1200"/>
              <a:t>						Departamento A 			Departamento B </a:t>
            </a:r>
            <a:endParaRPr lang="es-ES" altLang="es-US" sz="1200" b="1">
              <a:solidFill>
                <a:schemeClr val="accent2"/>
              </a:solidFill>
            </a:endParaRPr>
          </a:p>
        </p:txBody>
      </p:sp>
      <p:sp>
        <p:nvSpPr>
          <p:cNvPr id="56325" name="Text Box 9">
            <a:extLst>
              <a:ext uri="{FF2B5EF4-FFF2-40B4-BE49-F238E27FC236}">
                <a16:creationId xmlns:a16="http://schemas.microsoft.com/office/drawing/2014/main" id="{C85FCE92-E0A7-E347-AC45-CBD39D4DB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24400"/>
            <a:ext cx="777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000" b="1"/>
              <a:t>Comparar con tasa única de CIF aplicados:</a:t>
            </a:r>
          </a:p>
        </p:txBody>
      </p:sp>
      <p:sp>
        <p:nvSpPr>
          <p:cNvPr id="56326" name="Text Box 10">
            <a:extLst>
              <a:ext uri="{FF2B5EF4-FFF2-40B4-BE49-F238E27FC236}">
                <a16:creationId xmlns:a16="http://schemas.microsoft.com/office/drawing/2014/main" id="{00350F67-806C-2549-BB8E-F972B8366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181600"/>
            <a:ext cx="723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000" b="1">
                <a:solidFill>
                  <a:schemeClr val="accent2"/>
                </a:solidFill>
              </a:rPr>
              <a:t>Orden 23 CIF aplicados: $12 </a:t>
            </a:r>
            <a:r>
              <a:rPr lang="es-ES" altLang="es-US" sz="2000" b="1">
                <a:solidFill>
                  <a:schemeClr val="accent2"/>
                </a:solidFill>
                <a:sym typeface="Symbol" pitchFamily="2" charset="2"/>
              </a:rPr>
              <a:t> 500 HMOD = $6,000</a:t>
            </a:r>
          </a:p>
        </p:txBody>
      </p:sp>
      <p:sp>
        <p:nvSpPr>
          <p:cNvPr id="56327" name="Text Box 11">
            <a:extLst>
              <a:ext uri="{FF2B5EF4-FFF2-40B4-BE49-F238E27FC236}">
                <a16:creationId xmlns:a16="http://schemas.microsoft.com/office/drawing/2014/main" id="{7F7CFED0-2626-F847-902C-CF99BB7C7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0"/>
            <a:ext cx="723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000" b="1">
                <a:solidFill>
                  <a:srgbClr val="428A63"/>
                </a:solidFill>
              </a:rPr>
              <a:t>Orden 24 CIF aplicados: $12 </a:t>
            </a:r>
            <a:r>
              <a:rPr lang="es-ES" altLang="es-US" sz="2000" b="1">
                <a:solidFill>
                  <a:srgbClr val="428A63"/>
                </a:solidFill>
                <a:sym typeface="Symbol" pitchFamily="2" charset="2"/>
              </a:rPr>
              <a:t> 1 = $12</a:t>
            </a:r>
          </a:p>
        </p:txBody>
      </p:sp>
      <p:graphicFrame>
        <p:nvGraphicFramePr>
          <p:cNvPr id="56328" name="Object 38">
            <a:extLst>
              <a:ext uri="{FF2B5EF4-FFF2-40B4-BE49-F238E27FC236}">
                <a16:creationId xmlns:a16="http://schemas.microsoft.com/office/drawing/2014/main" id="{4D34313A-813A-E34E-809D-510BEAAACC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233613"/>
          <a:ext cx="8375650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3" name="Hoja de cálculo" r:id="rId3" imgW="7962900" imgH="1244600" progId="Excel.Sheet.8">
                  <p:embed/>
                </p:oleObj>
              </mc:Choice>
              <mc:Fallback>
                <p:oleObj name="Hoja de cálculo" r:id="rId3" imgW="7962900" imgH="1244600" progId="Excel.Sheet.8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33613"/>
                        <a:ext cx="8375650" cy="189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DC3863C-A999-0040-A18A-01FE7F9B091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172200"/>
          <a:ext cx="7772400" cy="225425"/>
        </p:xfrm>
        <a:graphic>
          <a:graphicData uri="http://schemas.openxmlformats.org/drawingml/2006/table">
            <a:tbl>
              <a:tblPr/>
              <a:tblGrid>
                <a:gridCol w="3724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42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Arial"/>
                        </a:rPr>
                        <a:t>Costos Unitarios Tasas UNICA</a:t>
                      </a:r>
                    </a:p>
                  </a:txBody>
                  <a:tcPr marL="12416" marR="12416" marT="12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$11 </a:t>
                      </a:r>
                    </a:p>
                  </a:txBody>
                  <a:tcPr marL="12416" marR="12416" marT="12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428A63"/>
                          </a:solidFill>
                          <a:effectLst/>
                          <a:latin typeface="Arial"/>
                        </a:rPr>
                        <a:t>$5 </a:t>
                      </a:r>
                    </a:p>
                  </a:txBody>
                  <a:tcPr marL="12416" marR="12416" marT="12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B1FCC4B-9972-6044-8728-DB94E02CFDE1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4468813"/>
          <a:ext cx="7772400" cy="225425"/>
        </p:xfrm>
        <a:graphic>
          <a:graphicData uri="http://schemas.openxmlformats.org/drawingml/2006/table">
            <a:tbl>
              <a:tblPr/>
              <a:tblGrid>
                <a:gridCol w="3724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42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Arial"/>
                        </a:rPr>
                        <a:t>Costos Unitarios Tasas DEPARTAMENTALES</a:t>
                      </a:r>
                    </a:p>
                  </a:txBody>
                  <a:tcPr marL="12416" marR="12416" marT="12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$7 </a:t>
                      </a:r>
                    </a:p>
                  </a:txBody>
                  <a:tcPr marL="12416" marR="12416" marT="12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428A63"/>
                          </a:solidFill>
                          <a:effectLst/>
                          <a:latin typeface="Arial"/>
                        </a:rPr>
                        <a:t>$11 </a:t>
                      </a:r>
                    </a:p>
                  </a:txBody>
                  <a:tcPr marL="12416" marR="12416" marT="12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Marcador de número de diapositiva 1">
            <a:extLst>
              <a:ext uri="{FF2B5EF4-FFF2-40B4-BE49-F238E27FC236}">
                <a16:creationId xmlns:a16="http://schemas.microsoft.com/office/drawing/2014/main" id="{18032D16-D316-BD46-A535-FA7BEDC465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E9312E1B-303F-6449-87A5-F2B73D6C968C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s-US" sz="1000"/>
          </a:p>
        </p:txBody>
      </p:sp>
      <p:pic>
        <p:nvPicPr>
          <p:cNvPr id="18434" name="Imagen 3">
            <a:extLst>
              <a:ext uri="{FF2B5EF4-FFF2-40B4-BE49-F238E27FC236}">
                <a16:creationId xmlns:a16="http://schemas.microsoft.com/office/drawing/2014/main" id="{7375EAB3-9480-2144-95AD-1BE84046A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7500"/>
            <a:ext cx="86868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Marcador de número de diapositiva 2">
            <a:extLst>
              <a:ext uri="{FF2B5EF4-FFF2-40B4-BE49-F238E27FC236}">
                <a16:creationId xmlns:a16="http://schemas.microsoft.com/office/drawing/2014/main" id="{BE41514C-3D57-D14B-B75B-FE2F873E5D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4-</a:t>
            </a:r>
            <a:fld id="{9A1C7868-AB6F-5245-BB82-79CF5B5D3C4E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s-US" sz="1000"/>
          </a:p>
        </p:txBody>
      </p:sp>
      <p:grpSp>
        <p:nvGrpSpPr>
          <p:cNvPr id="57346" name="Group 4">
            <a:extLst>
              <a:ext uri="{FF2B5EF4-FFF2-40B4-BE49-F238E27FC236}">
                <a16:creationId xmlns:a16="http://schemas.microsoft.com/office/drawing/2014/main" id="{B4D80C26-DC9A-CE44-97E9-C008395561E6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12997" name="AutoShape 5">
              <a:extLst>
                <a:ext uri="{FF2B5EF4-FFF2-40B4-BE49-F238E27FC236}">
                  <a16:creationId xmlns:a16="http://schemas.microsoft.com/office/drawing/2014/main" id="{FC5A4336-E916-7D4E-B7BC-8406645798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57355" name="Text Box 7">
              <a:extLst>
                <a:ext uri="{FF2B5EF4-FFF2-40B4-BE49-F238E27FC236}">
                  <a16:creationId xmlns:a16="http://schemas.microsoft.com/office/drawing/2014/main" id="{A314BB51-AD66-8645-B79A-6D1E4BEB5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s-US" altLang="es-US" sz="3600">
                <a:latin typeface="Batang" panose="02030600000101010101" pitchFamily="18" charset="-127"/>
              </a:endParaRPr>
            </a:p>
          </p:txBody>
        </p:sp>
      </p:grpSp>
      <p:sp>
        <p:nvSpPr>
          <p:cNvPr id="213001" name="Text Box 9">
            <a:extLst>
              <a:ext uri="{FF2B5EF4-FFF2-40B4-BE49-F238E27FC236}">
                <a16:creationId xmlns:a16="http://schemas.microsoft.com/office/drawing/2014/main" id="{80DAB94E-F36E-0945-AFA8-089A2A15B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19200"/>
            <a:ext cx="472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US" sz="2400"/>
              <a:t>CIF se aplican  a los productos utilizando tasas de CIF presupuestados</a:t>
            </a:r>
          </a:p>
        </p:txBody>
      </p:sp>
      <p:sp>
        <p:nvSpPr>
          <p:cNvPr id="213002" name="Text Box 10">
            <a:extLst>
              <a:ext uri="{FF2B5EF4-FFF2-40B4-BE49-F238E27FC236}">
                <a16:creationId xmlns:a16="http://schemas.microsoft.com/office/drawing/2014/main" id="{CEF1D2D3-EA8C-ED44-AAAB-18EB1CE05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718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US" sz="2400" b="1">
                <a:solidFill>
                  <a:schemeClr val="accent2"/>
                </a:solidFill>
              </a:rPr>
              <a:t>Tasa de CIF Presupuestados</a:t>
            </a:r>
            <a:endParaRPr lang="es-ES_tradnl" altLang="es-US" sz="2400" b="1" u="sng">
              <a:solidFill>
                <a:schemeClr val="accent2"/>
              </a:solidFill>
            </a:endParaRPr>
          </a:p>
        </p:txBody>
      </p:sp>
      <p:sp>
        <p:nvSpPr>
          <p:cNvPr id="213003" name="Text Box 11">
            <a:extLst>
              <a:ext uri="{FF2B5EF4-FFF2-40B4-BE49-F238E27FC236}">
                <a16:creationId xmlns:a16="http://schemas.microsoft.com/office/drawing/2014/main" id="{F7C1BA83-E5C3-B543-B8F7-5249F8A15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971800"/>
            <a:ext cx="441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US" sz="2400" b="1">
                <a:solidFill>
                  <a:schemeClr val="accent2"/>
                </a:solidFill>
              </a:rPr>
              <a:t>Cif anuales presupuestados   </a:t>
            </a:r>
            <a:r>
              <a:rPr lang="es-ES_tradnl" altLang="es-US" sz="2400" b="1">
                <a:solidFill>
                  <a:schemeClr val="accent2"/>
                </a:solidFill>
              </a:rPr>
              <a:t>Cantidad del generador presupuestado anual</a:t>
            </a:r>
            <a:endParaRPr lang="es-ES_tradnl" altLang="es-US" sz="2400" b="1" u="sng">
              <a:solidFill>
                <a:schemeClr val="accent2"/>
              </a:solidFill>
            </a:endParaRPr>
          </a:p>
        </p:txBody>
      </p:sp>
      <p:sp>
        <p:nvSpPr>
          <p:cNvPr id="213005" name="Line 13">
            <a:extLst>
              <a:ext uri="{FF2B5EF4-FFF2-40B4-BE49-F238E27FC236}">
                <a16:creationId xmlns:a16="http://schemas.microsoft.com/office/drawing/2014/main" id="{0D96BF66-887F-7A4E-99DF-14B9212D2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352800"/>
            <a:ext cx="426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US"/>
          </a:p>
        </p:txBody>
      </p:sp>
      <p:sp>
        <p:nvSpPr>
          <p:cNvPr id="213006" name="Text Box 14">
            <a:extLst>
              <a:ext uri="{FF2B5EF4-FFF2-40B4-BE49-F238E27FC236}">
                <a16:creationId xmlns:a16="http://schemas.microsoft.com/office/drawing/2014/main" id="{196C69D8-E2E1-CC49-AA0E-3B50F0DAD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US" sz="2400" b="1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213007" name="Text Box 15">
            <a:extLst>
              <a:ext uri="{FF2B5EF4-FFF2-40B4-BE49-F238E27FC236}">
                <a16:creationId xmlns:a16="http://schemas.microsoft.com/office/drawing/2014/main" id="{C37EC891-2B77-8742-A174-960EEE49D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944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US" sz="2400" b="1">
                <a:solidFill>
                  <a:schemeClr val="accent2"/>
                </a:solidFill>
              </a:rPr>
              <a:t>CIF Aplicado = Tasa Cif X Cantidad REAL usada del generador</a:t>
            </a:r>
            <a:endParaRPr lang="es-ES_tradnl" altLang="es-US" sz="2400" b="1">
              <a:solidFill>
                <a:schemeClr val="accent2"/>
              </a:solidFill>
              <a:sym typeface="Symbol" pitchFamily="2" charset="2"/>
            </a:endParaRPr>
          </a:p>
        </p:txBody>
      </p:sp>
      <p:sp>
        <p:nvSpPr>
          <p:cNvPr id="213008" name="Rectangle 16">
            <a:extLst>
              <a:ext uri="{FF2B5EF4-FFF2-40B4-BE49-F238E27FC236}">
                <a16:creationId xmlns:a16="http://schemas.microsoft.com/office/drawing/2014/main" id="{B2C5382A-B716-5245-A15D-0AFCC0503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586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s-US" sz="3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CALCULO DE LA TASA DE CIF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1" grpId="0"/>
      <p:bldP spid="213002" grpId="0"/>
      <p:bldP spid="213003" grpId="0"/>
      <p:bldP spid="213006" grpId="0"/>
      <p:bldP spid="21300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Marcador de número de diapositiva 2">
            <a:extLst>
              <a:ext uri="{FF2B5EF4-FFF2-40B4-BE49-F238E27FC236}">
                <a16:creationId xmlns:a16="http://schemas.microsoft.com/office/drawing/2014/main" id="{512B4062-996D-E848-BC4C-FA5404556B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4-</a:t>
            </a:r>
            <a:fld id="{451B32DC-EF87-9144-880E-6F6E5BD109B0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s-US" sz="1000"/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82D7ADF0-F0ED-CB4A-86A2-69E7ABB0D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586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eaLnBrk="1" hangingPunct="1">
              <a:defRPr/>
            </a:pPr>
            <a:endParaRPr lang="en-US" sz="3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9395" name="Group 3">
            <a:extLst>
              <a:ext uri="{FF2B5EF4-FFF2-40B4-BE49-F238E27FC236}">
                <a16:creationId xmlns:a16="http://schemas.microsoft.com/office/drawing/2014/main" id="{2002D533-EE7D-9C49-B528-4A528FBF0377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19140" name="AutoShape 4">
              <a:extLst>
                <a:ext uri="{FF2B5EF4-FFF2-40B4-BE49-F238E27FC236}">
                  <a16:creationId xmlns:a16="http://schemas.microsoft.com/office/drawing/2014/main" id="{0B47FD1B-47E6-9842-ACCA-357C790617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59409" name="Text Box 6">
              <a:extLst>
                <a:ext uri="{FF2B5EF4-FFF2-40B4-BE49-F238E27FC236}">
                  <a16:creationId xmlns:a16="http://schemas.microsoft.com/office/drawing/2014/main" id="{36E003DB-7CF3-5B4E-BC20-AAC97F883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s-US" altLang="es-US" sz="3600">
                <a:latin typeface="Batang" panose="02030600000101010101" pitchFamily="18" charset="-127"/>
              </a:endParaRPr>
            </a:p>
          </p:txBody>
        </p:sp>
      </p:grpSp>
      <p:graphicFrame>
        <p:nvGraphicFramePr>
          <p:cNvPr id="219255" name="Object 119">
            <a:extLst>
              <a:ext uri="{FF2B5EF4-FFF2-40B4-BE49-F238E27FC236}">
                <a16:creationId xmlns:a16="http://schemas.microsoft.com/office/drawing/2014/main" id="{ED6D7480-2E6B-384D-BAF0-7ED972EC66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" y="1668463"/>
          <a:ext cx="79375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3" name="Hoja de cálculo" r:id="rId4" imgW="7785100" imgH="3543300" progId="Excel.Sheet.8">
                  <p:embed/>
                </p:oleObj>
              </mc:Choice>
              <mc:Fallback>
                <p:oleObj name="Hoja de cálculo" r:id="rId4" imgW="7785100" imgH="3543300" progId="Excel.Sheet.8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1668463"/>
                        <a:ext cx="7937500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256" name="Rectangle 120">
            <a:extLst>
              <a:ext uri="{FF2B5EF4-FFF2-40B4-BE49-F238E27FC236}">
                <a16:creationId xmlns:a16="http://schemas.microsoft.com/office/drawing/2014/main" id="{4E64498D-DAA1-474A-A438-F92F32C74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066800"/>
            <a:ext cx="7543800" cy="38100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dirty="0">
                <a:solidFill>
                  <a:srgbClr val="FFFFFF"/>
                </a:solidFill>
                <a:latin typeface="Arial Rounded MT Bold" charset="0"/>
              </a:rPr>
              <a:t>CIF Aplicados: Tasas Departamentales </a:t>
            </a:r>
          </a:p>
        </p:txBody>
      </p:sp>
      <p:sp>
        <p:nvSpPr>
          <p:cNvPr id="219257" name="Text Box 121">
            <a:extLst>
              <a:ext uri="{FF2B5EF4-FFF2-40B4-BE49-F238E27FC236}">
                <a16:creationId xmlns:a16="http://schemas.microsoft.com/office/drawing/2014/main" id="{B77355DA-73BE-2346-8A2A-BA76C6933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US" sz="2000" b="1">
                <a:solidFill>
                  <a:schemeClr val="accent2"/>
                </a:solidFill>
              </a:rPr>
              <a:t>Tasa Fabricacion  =</a:t>
            </a:r>
          </a:p>
        </p:txBody>
      </p:sp>
      <p:sp>
        <p:nvSpPr>
          <p:cNvPr id="219258" name="Text Box 122">
            <a:extLst>
              <a:ext uri="{FF2B5EF4-FFF2-40B4-BE49-F238E27FC236}">
                <a16:creationId xmlns:a16="http://schemas.microsoft.com/office/drawing/2014/main" id="{86C8A532-705A-994C-9AC6-0AD7C7430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US" sz="2000" b="1">
                <a:solidFill>
                  <a:schemeClr val="accent2"/>
                </a:solidFill>
              </a:rPr>
              <a:t>TASA Ensamble =</a:t>
            </a:r>
          </a:p>
        </p:txBody>
      </p:sp>
      <p:sp>
        <p:nvSpPr>
          <p:cNvPr id="219260" name="Text Box 124">
            <a:extLst>
              <a:ext uri="{FF2B5EF4-FFF2-40B4-BE49-F238E27FC236}">
                <a16:creationId xmlns:a16="http://schemas.microsoft.com/office/drawing/2014/main" id="{B4ACCB18-816B-F54B-ADE4-A23D8457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816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US" sz="2000" b="1" u="sng">
                <a:solidFill>
                  <a:schemeClr val="accent2"/>
                </a:solidFill>
              </a:rPr>
              <a:t>$280,000</a:t>
            </a:r>
            <a:r>
              <a:rPr lang="en-US" altLang="es-US" sz="2000" b="1">
                <a:solidFill>
                  <a:schemeClr val="accent2"/>
                </a:solidFill>
              </a:rPr>
              <a:t> 20,000</a:t>
            </a:r>
            <a:endParaRPr lang="en-US" altLang="es-US" sz="2000" b="1" u="sng">
              <a:solidFill>
                <a:schemeClr val="accent2"/>
              </a:solidFill>
            </a:endParaRPr>
          </a:p>
        </p:txBody>
      </p:sp>
      <p:sp>
        <p:nvSpPr>
          <p:cNvPr id="219261" name="Text Box 125">
            <a:extLst>
              <a:ext uri="{FF2B5EF4-FFF2-40B4-BE49-F238E27FC236}">
                <a16:creationId xmlns:a16="http://schemas.microsoft.com/office/drawing/2014/main" id="{48E4ADCD-E991-3A43-8951-F3C8D4A9F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94360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US" sz="2000" b="1">
                <a:solidFill>
                  <a:schemeClr val="accent2"/>
                </a:solidFill>
              </a:rPr>
              <a:t>=  $14 per HMAQ</a:t>
            </a:r>
          </a:p>
        </p:txBody>
      </p:sp>
      <p:sp>
        <p:nvSpPr>
          <p:cNvPr id="219262" name="Text Box 126">
            <a:extLst>
              <a:ext uri="{FF2B5EF4-FFF2-40B4-BE49-F238E27FC236}">
                <a16:creationId xmlns:a16="http://schemas.microsoft.com/office/drawing/2014/main" id="{1D5900E1-CCB2-8A46-989B-5ABD3C18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9436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US" sz="2000" b="1">
                <a:solidFill>
                  <a:schemeClr val="accent2"/>
                </a:solidFill>
              </a:rPr>
              <a:t>=  $1 per HMOD</a:t>
            </a:r>
          </a:p>
        </p:txBody>
      </p:sp>
      <p:sp>
        <p:nvSpPr>
          <p:cNvPr id="219264" name="Text Box 128">
            <a:extLst>
              <a:ext uri="{FF2B5EF4-FFF2-40B4-BE49-F238E27FC236}">
                <a16:creationId xmlns:a16="http://schemas.microsoft.com/office/drawing/2014/main" id="{A68E78EF-2D43-494B-855A-B1B31B63D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1816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US" sz="2000" b="1" u="sng">
                <a:solidFill>
                  <a:schemeClr val="accent2"/>
                </a:solidFill>
              </a:rPr>
              <a:t>$80,000</a:t>
            </a:r>
            <a:r>
              <a:rPr lang="en-US" altLang="es-US" sz="2000" b="1">
                <a:solidFill>
                  <a:schemeClr val="accent2"/>
                </a:solidFill>
              </a:rPr>
              <a:t> 80,000</a:t>
            </a:r>
            <a:endParaRPr lang="en-US" altLang="es-US" sz="2000" b="1" u="sng">
              <a:solidFill>
                <a:schemeClr val="accent2"/>
              </a:solidFill>
            </a:endParaRPr>
          </a:p>
        </p:txBody>
      </p:sp>
      <p:sp>
        <p:nvSpPr>
          <p:cNvPr id="219267" name="AutoShape 131">
            <a:extLst>
              <a:ext uri="{FF2B5EF4-FFF2-40B4-BE49-F238E27FC236}">
                <a16:creationId xmlns:a16="http://schemas.microsoft.com/office/drawing/2014/main" id="{C9570F51-E20B-B94F-AE6C-8EF274DE0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1336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sp>
        <p:nvSpPr>
          <p:cNvPr id="219268" name="AutoShape 132">
            <a:extLst>
              <a:ext uri="{FF2B5EF4-FFF2-40B4-BE49-F238E27FC236}">
                <a16:creationId xmlns:a16="http://schemas.microsoft.com/office/drawing/2014/main" id="{7A53D91C-6358-4346-A9E2-99EB10FD1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6482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sp>
        <p:nvSpPr>
          <p:cNvPr id="219269" name="AutoShape 133">
            <a:extLst>
              <a:ext uri="{FF2B5EF4-FFF2-40B4-BE49-F238E27FC236}">
                <a16:creationId xmlns:a16="http://schemas.microsoft.com/office/drawing/2014/main" id="{683107BE-4503-BE44-97D3-BA8D4588A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336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sp>
        <p:nvSpPr>
          <p:cNvPr id="219270" name="AutoShape 134">
            <a:extLst>
              <a:ext uri="{FF2B5EF4-FFF2-40B4-BE49-F238E27FC236}">
                <a16:creationId xmlns:a16="http://schemas.microsoft.com/office/drawing/2014/main" id="{0AE1797E-1DC1-8842-8D46-A48273633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3528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1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1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257" grpId="0"/>
      <p:bldP spid="219258" grpId="0"/>
      <p:bldP spid="219260" grpId="0"/>
      <p:bldP spid="219261" grpId="0"/>
      <p:bldP spid="219262" grpId="0"/>
      <p:bldP spid="219264" grpId="0"/>
      <p:bldP spid="219267" grpId="0" animBg="1"/>
      <p:bldP spid="219268" grpId="0" animBg="1"/>
      <p:bldP spid="219269" grpId="0" animBg="1"/>
      <p:bldP spid="21927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Marcador de número de diapositiva 1">
            <a:extLst>
              <a:ext uri="{FF2B5EF4-FFF2-40B4-BE49-F238E27FC236}">
                <a16:creationId xmlns:a16="http://schemas.microsoft.com/office/drawing/2014/main" id="{8AFE4734-186D-E549-818B-19AB3843786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892BD613-884D-A841-A4EB-D0DB4A8D58A5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s-US" sz="1000"/>
          </a:p>
        </p:txBody>
      </p:sp>
      <p:sp>
        <p:nvSpPr>
          <p:cNvPr id="61442" name="CuadroTexto 4">
            <a:extLst>
              <a:ext uri="{FF2B5EF4-FFF2-40B4-BE49-F238E27FC236}">
                <a16:creationId xmlns:a16="http://schemas.microsoft.com/office/drawing/2014/main" id="{9E8E7740-AAD0-1544-B7F6-E82C35DC7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344488"/>
            <a:ext cx="6630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1800"/>
              <a:t>PROBLEMA RESUELTO, COSTOS POR ORDENES DE PRODUCCION</a:t>
            </a:r>
          </a:p>
        </p:txBody>
      </p:sp>
      <p:graphicFrame>
        <p:nvGraphicFramePr>
          <p:cNvPr id="61443" name="Objeto 5">
            <a:extLst>
              <a:ext uri="{FF2B5EF4-FFF2-40B4-BE49-F238E27FC236}">
                <a16:creationId xmlns:a16="http://schemas.microsoft.com/office/drawing/2014/main" id="{987F166A-BE15-6649-8BC3-5DB231D95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7663" y="1295400"/>
          <a:ext cx="8796337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Documento" r:id="rId3" imgW="21640800" imgH="8737600" progId="Word.Document.12">
                  <p:embed/>
                </p:oleObj>
              </mc:Choice>
              <mc:Fallback>
                <p:oleObj name="Documento" r:id="rId3" imgW="21640800" imgH="8737600" progId="Word.Document.12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1295400"/>
                        <a:ext cx="8796337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número de diapositiva 1">
            <a:extLst>
              <a:ext uri="{FF2B5EF4-FFF2-40B4-BE49-F238E27FC236}">
                <a16:creationId xmlns:a16="http://schemas.microsoft.com/office/drawing/2014/main" id="{237C09A6-3A7F-254B-B941-E2119C7350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BB0D3E30-8726-A447-8F50-CC4CB8CBACBF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s-US" sz="1000"/>
          </a:p>
        </p:txBody>
      </p:sp>
      <p:graphicFrame>
        <p:nvGraphicFramePr>
          <p:cNvPr id="62466" name="Objeto 3">
            <a:extLst>
              <a:ext uri="{FF2B5EF4-FFF2-40B4-BE49-F238E27FC236}">
                <a16:creationId xmlns:a16="http://schemas.microsoft.com/office/drawing/2014/main" id="{907C9EA7-AE54-2240-A430-D512440CD6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7663" y="1828800"/>
          <a:ext cx="8650287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Documento" r:id="rId3" imgW="21590000" imgH="8178800" progId="Word.Document.12">
                  <p:embed/>
                </p:oleObj>
              </mc:Choice>
              <mc:Fallback>
                <p:oleObj name="Documento" r:id="rId3" imgW="21590000" imgH="8178800" progId="Word.Document.12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1828800"/>
                        <a:ext cx="8650287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CuadroTexto 4">
            <a:extLst>
              <a:ext uri="{FF2B5EF4-FFF2-40B4-BE49-F238E27FC236}">
                <a16:creationId xmlns:a16="http://schemas.microsoft.com/office/drawing/2014/main" id="{93807D79-6D6E-EF4B-8AAE-54849B12E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7188"/>
            <a:ext cx="830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1800"/>
              <a:t>PROBLEMA RESUELTO, COSTOS POR ORDENES DE PRODUCCION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sp>
        <p:nvSpPr>
          <p:cNvPr id="62468" name="CuadroTexto 5">
            <a:extLst>
              <a:ext uri="{FF2B5EF4-FFF2-40B4-BE49-F238E27FC236}">
                <a16:creationId xmlns:a16="http://schemas.microsoft.com/office/drawing/2014/main" id="{74760AA1-9BBE-5A4E-A5B4-8DF7F4758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1344613"/>
            <a:ext cx="2684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400"/>
              <a:t>Continuación</a:t>
            </a: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Marcador de número de diapositiva 1">
            <a:extLst>
              <a:ext uri="{FF2B5EF4-FFF2-40B4-BE49-F238E27FC236}">
                <a16:creationId xmlns:a16="http://schemas.microsoft.com/office/drawing/2014/main" id="{DB0869DC-B4D7-4140-BB9A-4B2AB7C1DB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4694FA79-E354-244D-8A48-21DA951873CB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s-US" sz="1000"/>
          </a:p>
        </p:txBody>
      </p:sp>
      <p:pic>
        <p:nvPicPr>
          <p:cNvPr id="63490" name="Imagen 3">
            <a:extLst>
              <a:ext uri="{FF2B5EF4-FFF2-40B4-BE49-F238E27FC236}">
                <a16:creationId xmlns:a16="http://schemas.microsoft.com/office/drawing/2014/main" id="{DBCDE008-382B-3443-BEA7-56C37D9E9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3058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Marcador de número de diapositiva 1">
            <a:extLst>
              <a:ext uri="{FF2B5EF4-FFF2-40B4-BE49-F238E27FC236}">
                <a16:creationId xmlns:a16="http://schemas.microsoft.com/office/drawing/2014/main" id="{49C28DB9-1E57-6C41-B354-3DA41C0C6C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FC1713AA-F142-984B-9401-CD9A8623A1AD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s-US" sz="1000"/>
          </a:p>
        </p:txBody>
      </p:sp>
      <p:graphicFrame>
        <p:nvGraphicFramePr>
          <p:cNvPr id="64514" name="Objeto 2">
            <a:extLst>
              <a:ext uri="{FF2B5EF4-FFF2-40B4-BE49-F238E27FC236}">
                <a16:creationId xmlns:a16="http://schemas.microsoft.com/office/drawing/2014/main" id="{7EBA3BD8-10D7-6E41-A303-DC63204165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475" y="1371600"/>
          <a:ext cx="84582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Documento" r:id="rId3" imgW="21640800" imgH="8382000" progId="Word.Document.12">
                  <p:embed/>
                </p:oleObj>
              </mc:Choice>
              <mc:Fallback>
                <p:oleObj name="Documento" r:id="rId3" imgW="21640800" imgH="8382000" progId="Word.Document.12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1371600"/>
                        <a:ext cx="84582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Marcador de número de diapositiva 1">
            <a:extLst>
              <a:ext uri="{FF2B5EF4-FFF2-40B4-BE49-F238E27FC236}">
                <a16:creationId xmlns:a16="http://schemas.microsoft.com/office/drawing/2014/main" id="{D5D4704F-A651-F543-A9F0-03A8547954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9ADEE0AD-7E8A-F340-9106-CA8E6911A3BF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s-US" sz="1000"/>
          </a:p>
        </p:txBody>
      </p:sp>
      <p:pic>
        <p:nvPicPr>
          <p:cNvPr id="65538" name="Imagen 2">
            <a:extLst>
              <a:ext uri="{FF2B5EF4-FFF2-40B4-BE49-F238E27FC236}">
                <a16:creationId xmlns:a16="http://schemas.microsoft.com/office/drawing/2014/main" id="{8B118603-6FC7-574D-8B39-B188A0586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0010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Marcador de número de diapositiva 1">
            <a:extLst>
              <a:ext uri="{FF2B5EF4-FFF2-40B4-BE49-F238E27FC236}">
                <a16:creationId xmlns:a16="http://schemas.microsoft.com/office/drawing/2014/main" id="{EDDE8E96-9ED4-AE4B-BCF1-B1FD359AF2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078BE61F-34D3-6D46-886E-D4C248CFB539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s-US" sz="1000"/>
          </a:p>
        </p:txBody>
      </p:sp>
      <p:graphicFrame>
        <p:nvGraphicFramePr>
          <p:cNvPr id="66562" name="Objeto 3">
            <a:extLst>
              <a:ext uri="{FF2B5EF4-FFF2-40B4-BE49-F238E27FC236}">
                <a16:creationId xmlns:a16="http://schemas.microsoft.com/office/drawing/2014/main" id="{1D38BFFC-4C8F-8344-A11E-E229719F89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715963"/>
          <a:ext cx="7543800" cy="480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Documento" r:id="rId3" imgW="21590000" imgH="16713200" progId="Word.Document.12">
                  <p:embed/>
                </p:oleObj>
              </mc:Choice>
              <mc:Fallback>
                <p:oleObj name="Documento" r:id="rId3" imgW="21590000" imgH="16713200" progId="Word.Document.12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715963"/>
                        <a:ext cx="7543800" cy="480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Marcador de número de diapositiva 1">
            <a:extLst>
              <a:ext uri="{FF2B5EF4-FFF2-40B4-BE49-F238E27FC236}">
                <a16:creationId xmlns:a16="http://schemas.microsoft.com/office/drawing/2014/main" id="{6C095593-ACEC-9643-8CDE-4B6D07B3ACC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3F9AE95B-A150-254B-BAC7-872D14D4B9BB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s-US" sz="1000"/>
          </a:p>
        </p:txBody>
      </p:sp>
      <p:graphicFrame>
        <p:nvGraphicFramePr>
          <p:cNvPr id="67586" name="Objeto 2">
            <a:extLst>
              <a:ext uri="{FF2B5EF4-FFF2-40B4-BE49-F238E27FC236}">
                <a16:creationId xmlns:a16="http://schemas.microsoft.com/office/drawing/2014/main" id="{ABA87EBC-BAD4-254B-99D8-0635C685F8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206500"/>
          <a:ext cx="7466013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Documento" r:id="rId3" imgW="21590000" imgH="12598400" progId="Word.Document.12">
                  <p:embed/>
                </p:oleObj>
              </mc:Choice>
              <mc:Fallback>
                <p:oleObj name="Documento" r:id="rId3" imgW="21590000" imgH="12598400" progId="Word.Document.12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06500"/>
                        <a:ext cx="7466013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Marcador de número de diapositiva 1">
            <a:extLst>
              <a:ext uri="{FF2B5EF4-FFF2-40B4-BE49-F238E27FC236}">
                <a16:creationId xmlns:a16="http://schemas.microsoft.com/office/drawing/2014/main" id="{554C94B0-91A7-8240-B9B5-D3E754FBD2C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0C7C2B5C-7CBE-8B40-82BC-87C279D4185A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s-US" sz="1000"/>
          </a:p>
        </p:txBody>
      </p:sp>
      <p:sp>
        <p:nvSpPr>
          <p:cNvPr id="68610" name="CuadroTexto 3">
            <a:extLst>
              <a:ext uri="{FF2B5EF4-FFF2-40B4-BE49-F238E27FC236}">
                <a16:creationId xmlns:a16="http://schemas.microsoft.com/office/drawing/2014/main" id="{094A8022-6AE6-DF44-B02B-99CC4FED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98425"/>
            <a:ext cx="7862887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1400" b="1"/>
              <a:t>COSTEO BASADO EN ACTIVIDADES, COSTO UNITARIO, 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1400" b="1"/>
              <a:t>INVENTARIO  FINAL DE PRODUCCIÓN EN PROCESO</a:t>
            </a:r>
            <a:endParaRPr lang="es-ES_tradnl" altLang="es-US" sz="1400"/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</p:txBody>
      </p:sp>
      <p:graphicFrame>
        <p:nvGraphicFramePr>
          <p:cNvPr id="68611" name="Objeto 5">
            <a:extLst>
              <a:ext uri="{FF2B5EF4-FFF2-40B4-BE49-F238E27FC236}">
                <a16:creationId xmlns:a16="http://schemas.microsoft.com/office/drawing/2014/main" id="{8AB8E148-C497-6F43-A165-A0AED4FD21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275" y="1219200"/>
          <a:ext cx="8416925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Documento" r:id="rId3" imgW="21640800" imgH="6756400" progId="Word.Document.12">
                  <p:embed/>
                </p:oleObj>
              </mc:Choice>
              <mc:Fallback>
                <p:oleObj name="Documento" r:id="rId3" imgW="21640800" imgH="6756400" progId="Word.Document.12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1219200"/>
                        <a:ext cx="8416925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número de diapositiva 1">
            <a:extLst>
              <a:ext uri="{FF2B5EF4-FFF2-40B4-BE49-F238E27FC236}">
                <a16:creationId xmlns:a16="http://schemas.microsoft.com/office/drawing/2014/main" id="{A1EF12D1-E6AE-414A-AA6D-CDB46E31AE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E56FD0F7-E0C2-7C47-B558-6D05C0AF64E3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s-US" sz="1000"/>
          </a:p>
        </p:txBody>
      </p:sp>
      <p:pic>
        <p:nvPicPr>
          <p:cNvPr id="19458" name="Imagen 2">
            <a:extLst>
              <a:ext uri="{FF2B5EF4-FFF2-40B4-BE49-F238E27FC236}">
                <a16:creationId xmlns:a16="http://schemas.microsoft.com/office/drawing/2014/main" id="{EBACD31F-EE50-9D45-9A19-020D7FAF3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914400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Marcador de número de diapositiva 1">
            <a:extLst>
              <a:ext uri="{FF2B5EF4-FFF2-40B4-BE49-F238E27FC236}">
                <a16:creationId xmlns:a16="http://schemas.microsoft.com/office/drawing/2014/main" id="{E05BBBF3-1FF4-DE4E-87E6-F9EBEA0612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3D597180-8BCE-EC41-ABEC-C24BE6A757DB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s-US" sz="1000"/>
          </a:p>
        </p:txBody>
      </p:sp>
      <p:graphicFrame>
        <p:nvGraphicFramePr>
          <p:cNvPr id="69634" name="Objeto 4">
            <a:extLst>
              <a:ext uri="{FF2B5EF4-FFF2-40B4-BE49-F238E27FC236}">
                <a16:creationId xmlns:a16="http://schemas.microsoft.com/office/drawing/2014/main" id="{9DE17638-F0B0-9B40-B10D-93ACD5C294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275" y="1752600"/>
          <a:ext cx="855345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Documento" r:id="rId3" imgW="21640800" imgH="8483600" progId="Word.Document.12">
                  <p:embed/>
                </p:oleObj>
              </mc:Choice>
              <mc:Fallback>
                <p:oleObj name="Documento" r:id="rId3" imgW="21640800" imgH="8483600" progId="Word.Document.12">
                  <p:embed/>
                  <p:pic>
                    <p:nvPicPr>
                      <p:cNvPr id="0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752600"/>
                        <a:ext cx="855345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Marcador de número de diapositiva 1">
            <a:extLst>
              <a:ext uri="{FF2B5EF4-FFF2-40B4-BE49-F238E27FC236}">
                <a16:creationId xmlns:a16="http://schemas.microsoft.com/office/drawing/2014/main" id="{2050D0A0-4E1E-3149-B902-706E6E461B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731DE646-E405-454F-83C3-99AFC22F2A20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s-US" sz="1000"/>
          </a:p>
        </p:txBody>
      </p:sp>
      <p:graphicFrame>
        <p:nvGraphicFramePr>
          <p:cNvPr id="70658" name="Objeto 5">
            <a:extLst>
              <a:ext uri="{FF2B5EF4-FFF2-40B4-BE49-F238E27FC236}">
                <a16:creationId xmlns:a16="http://schemas.microsoft.com/office/drawing/2014/main" id="{B6CFDA57-0F69-8944-A002-CC459AA581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676400"/>
          <a:ext cx="887253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name="Documento" r:id="rId3" imgW="21590000" imgH="4064000" progId="Word.Document.12">
                  <p:embed/>
                </p:oleObj>
              </mc:Choice>
              <mc:Fallback>
                <p:oleObj name="Documento" r:id="rId3" imgW="21590000" imgH="4064000" progId="Word.Document.12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6400"/>
                        <a:ext cx="887253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Marcador de número de diapositiva 1">
            <a:extLst>
              <a:ext uri="{FF2B5EF4-FFF2-40B4-BE49-F238E27FC236}">
                <a16:creationId xmlns:a16="http://schemas.microsoft.com/office/drawing/2014/main" id="{6B749A07-FBFD-E94A-B44E-955E8206DE8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85B07408-FAC6-DD46-983A-C07BBAF2C634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s-US" sz="1000"/>
          </a:p>
        </p:txBody>
      </p:sp>
      <p:pic>
        <p:nvPicPr>
          <p:cNvPr id="71682" name="Imagen 8">
            <a:extLst>
              <a:ext uri="{FF2B5EF4-FFF2-40B4-BE49-F238E27FC236}">
                <a16:creationId xmlns:a16="http://schemas.microsoft.com/office/drawing/2014/main" id="{343C7373-A1A1-E442-BFBE-B1FAC1873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66950"/>
            <a:ext cx="7086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CuadroTexto 7">
            <a:extLst>
              <a:ext uri="{FF2B5EF4-FFF2-40B4-BE49-F238E27FC236}">
                <a16:creationId xmlns:a16="http://schemas.microsoft.com/office/drawing/2014/main" id="{49662355-11FE-7B43-BD83-86020DCB2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066800"/>
            <a:ext cx="6477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1400"/>
              <a:t>Establecer Costos y Resultados con los siguiemtes datos para Abril 2019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1400"/>
              <a:t>1-Operaciones:</a:t>
            </a:r>
          </a:p>
        </p:txBody>
      </p:sp>
      <p:sp>
        <p:nvSpPr>
          <p:cNvPr id="71684" name="CuadroTexto 9">
            <a:extLst>
              <a:ext uri="{FF2B5EF4-FFF2-40B4-BE49-F238E27FC236}">
                <a16:creationId xmlns:a16="http://schemas.microsoft.com/office/drawing/2014/main" id="{B2917B2B-CDC8-784A-89CE-9876FBEA0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0005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2400"/>
              <a:t>Ejemplo Costos por Ordenes de Producion Prolija S.A.</a:t>
            </a: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Marcador de número de diapositiva 1">
            <a:extLst>
              <a:ext uri="{FF2B5EF4-FFF2-40B4-BE49-F238E27FC236}">
                <a16:creationId xmlns:a16="http://schemas.microsoft.com/office/drawing/2014/main" id="{7DD443D0-0047-924A-8146-FD455D952D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2E0F811A-B5BC-B04A-97CC-50B75B4288E3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s-US" sz="1000"/>
          </a:p>
        </p:txBody>
      </p:sp>
      <p:pic>
        <p:nvPicPr>
          <p:cNvPr id="72706" name="Imagen 2">
            <a:extLst>
              <a:ext uri="{FF2B5EF4-FFF2-40B4-BE49-F238E27FC236}">
                <a16:creationId xmlns:a16="http://schemas.microsoft.com/office/drawing/2014/main" id="{6CD6F04F-517B-1442-9DF7-ABE101CBB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248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CuadroTexto 3">
            <a:extLst>
              <a:ext uri="{FF2B5EF4-FFF2-40B4-BE49-F238E27FC236}">
                <a16:creationId xmlns:a16="http://schemas.microsoft.com/office/drawing/2014/main" id="{21988F80-F1E8-EC42-8EA7-C943CE690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257300"/>
            <a:ext cx="1762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1200"/>
              <a:t>2-Cargos Fijos del Mes</a:t>
            </a:r>
          </a:p>
        </p:txBody>
      </p:sp>
      <p:sp>
        <p:nvSpPr>
          <p:cNvPr id="72708" name="CuadroTexto 5">
            <a:extLst>
              <a:ext uri="{FF2B5EF4-FFF2-40B4-BE49-F238E27FC236}">
                <a16:creationId xmlns:a16="http://schemas.microsoft.com/office/drawing/2014/main" id="{9DEA2773-92B5-E844-A984-83A487539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51472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1200"/>
              <a:t>3- Referencias adicionales</a:t>
            </a:r>
          </a:p>
        </p:txBody>
      </p:sp>
      <p:sp>
        <p:nvSpPr>
          <p:cNvPr id="72709" name="CuadroTexto 6">
            <a:extLst>
              <a:ext uri="{FF2B5EF4-FFF2-40B4-BE49-F238E27FC236}">
                <a16:creationId xmlns:a16="http://schemas.microsoft.com/office/drawing/2014/main" id="{9FE2CDC2-F34C-894C-A142-5FCC86A0B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4071938"/>
            <a:ext cx="593248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1200"/>
              <a:t>Gastos de fabricación aplicados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1200"/>
              <a:t>Hoja Costo 71 $100 por cada $100 de costo primo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1200"/>
              <a:t>Hoja Costo 72 $100 por hora de mano de obra directa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1200"/>
              <a:t>Hoja Costo 73 $700 por hora de máquina (Total 110 horas)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1200"/>
              <a:t> 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1200"/>
              <a:t>Se terminaron las hojas de costo 71 y 72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1200"/>
              <a:t>Se incorpora la hoja de costo 73 a Bienes de Uso (maquinarias).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1200"/>
              <a:t>Se venden los artículos terminados de la hoja 71 a $1.200.000.- en cuenta corriente.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US" altLang="es-US" sz="2400"/>
          </a:p>
        </p:txBody>
      </p:sp>
      <p:sp>
        <p:nvSpPr>
          <p:cNvPr id="72710" name="CuadroTexto 8">
            <a:extLst>
              <a:ext uri="{FF2B5EF4-FFF2-40B4-BE49-F238E27FC236}">
                <a16:creationId xmlns:a16="http://schemas.microsoft.com/office/drawing/2014/main" id="{1010009B-C21E-3C4D-8F43-41C34C3E8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500063"/>
            <a:ext cx="764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2400"/>
              <a:t>Ejemplo Costos por Ordenes de Producion Prolija S.A.</a:t>
            </a: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Marcador de número de diapositiva 1">
            <a:extLst>
              <a:ext uri="{FF2B5EF4-FFF2-40B4-BE49-F238E27FC236}">
                <a16:creationId xmlns:a16="http://schemas.microsoft.com/office/drawing/2014/main" id="{1AC6F598-670B-6F46-A6BB-70872BFE373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75FF3C31-75D7-9A42-97CF-6822A6F6B67F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s-US" sz="1000"/>
          </a:p>
        </p:txBody>
      </p:sp>
      <p:pic>
        <p:nvPicPr>
          <p:cNvPr id="73730" name="Imagen 3">
            <a:extLst>
              <a:ext uri="{FF2B5EF4-FFF2-40B4-BE49-F238E27FC236}">
                <a16:creationId xmlns:a16="http://schemas.microsoft.com/office/drawing/2014/main" id="{DC779A70-0EBD-4E4A-BED5-2795C12C3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57338"/>
            <a:ext cx="518160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CuadroTexto 4">
            <a:extLst>
              <a:ext uri="{FF2B5EF4-FFF2-40B4-BE49-F238E27FC236}">
                <a16:creationId xmlns:a16="http://schemas.microsoft.com/office/drawing/2014/main" id="{BC378E1B-507F-EA41-B445-C33BA4140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085850"/>
            <a:ext cx="6573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2400"/>
              <a:t>Bienes de Cambio en existencia al 31-03-2019</a:t>
            </a:r>
          </a:p>
        </p:txBody>
      </p:sp>
      <p:sp>
        <p:nvSpPr>
          <p:cNvPr id="73732" name="CuadroTexto 5">
            <a:extLst>
              <a:ext uri="{FF2B5EF4-FFF2-40B4-BE49-F238E27FC236}">
                <a16:creationId xmlns:a16="http://schemas.microsoft.com/office/drawing/2014/main" id="{35F86579-08D9-8141-A677-F2D09C383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86213"/>
            <a:ext cx="8534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1200" u="sng"/>
              <a:t>Otros datos</a:t>
            </a:r>
            <a:endParaRPr lang="es-US" altLang="es-US" sz="1200"/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1200"/>
              <a:t> Estado de resultados al 31/03/79</a:t>
            </a:r>
            <a:endParaRPr lang="es-US" altLang="es-US" sz="2400"/>
          </a:p>
        </p:txBody>
      </p:sp>
      <p:pic>
        <p:nvPicPr>
          <p:cNvPr id="73733" name="Imagen 6">
            <a:extLst>
              <a:ext uri="{FF2B5EF4-FFF2-40B4-BE49-F238E27FC236}">
                <a16:creationId xmlns:a16="http://schemas.microsoft.com/office/drawing/2014/main" id="{9CF55741-4F70-8A4F-BF33-495C04AE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40250"/>
            <a:ext cx="4495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CuadroTexto 7">
            <a:extLst>
              <a:ext uri="{FF2B5EF4-FFF2-40B4-BE49-F238E27FC236}">
                <a16:creationId xmlns:a16="http://schemas.microsoft.com/office/drawing/2014/main" id="{069651A1-404E-5C41-B48C-B57D473DD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29388"/>
            <a:ext cx="7467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1200"/>
              <a:t>Sueldos del mes: retenciones y aportes $130.000.</a:t>
            </a:r>
            <a:endParaRPr lang="es-US" altLang="es-US" sz="2400"/>
          </a:p>
        </p:txBody>
      </p:sp>
      <p:sp>
        <p:nvSpPr>
          <p:cNvPr id="73735" name="CuadroTexto 8">
            <a:extLst>
              <a:ext uri="{FF2B5EF4-FFF2-40B4-BE49-F238E27FC236}">
                <a16:creationId xmlns:a16="http://schemas.microsoft.com/office/drawing/2014/main" id="{A076F825-5664-8F4A-BE21-9450359CB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328613"/>
            <a:ext cx="764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2400"/>
              <a:t>Ejemplo Costos por Ordenes de Producion Prolija S.A.</a:t>
            </a:r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Marcador de número de diapositiva 1">
            <a:extLst>
              <a:ext uri="{FF2B5EF4-FFF2-40B4-BE49-F238E27FC236}">
                <a16:creationId xmlns:a16="http://schemas.microsoft.com/office/drawing/2014/main" id="{3ED21C01-0FF7-4944-80C7-6EA3B1C06B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6ABB568C-2B03-3B44-B7F6-9397E7504E71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s-US" sz="1000"/>
          </a:p>
        </p:txBody>
      </p:sp>
      <p:pic>
        <p:nvPicPr>
          <p:cNvPr id="74754" name="Imagen 3">
            <a:extLst>
              <a:ext uri="{FF2B5EF4-FFF2-40B4-BE49-F238E27FC236}">
                <a16:creationId xmlns:a16="http://schemas.microsoft.com/office/drawing/2014/main" id="{255CBA9A-2E23-0941-9413-C12FE7926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270000"/>
            <a:ext cx="58674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CuadroTexto 4">
            <a:extLst>
              <a:ext uri="{FF2B5EF4-FFF2-40B4-BE49-F238E27FC236}">
                <a16:creationId xmlns:a16="http://schemas.microsoft.com/office/drawing/2014/main" id="{A05B7934-A29D-8843-96B9-5675F3BE2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228600"/>
            <a:ext cx="764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2400"/>
              <a:t>Ejemplo Costos por Ordenes de Producion Prolija S.A.</a:t>
            </a: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Marcador de número de diapositiva 1">
            <a:extLst>
              <a:ext uri="{FF2B5EF4-FFF2-40B4-BE49-F238E27FC236}">
                <a16:creationId xmlns:a16="http://schemas.microsoft.com/office/drawing/2014/main" id="{889A4A4F-369A-7644-8CF3-72B34EF4855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0F003D77-A037-6A45-BA60-05EA7C779536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s-US" sz="1000"/>
          </a:p>
        </p:txBody>
      </p:sp>
      <p:pic>
        <p:nvPicPr>
          <p:cNvPr id="75778" name="Imagen 3">
            <a:extLst>
              <a:ext uri="{FF2B5EF4-FFF2-40B4-BE49-F238E27FC236}">
                <a16:creationId xmlns:a16="http://schemas.microsoft.com/office/drawing/2014/main" id="{A6B44336-56E0-324E-8378-9A97E043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270000"/>
            <a:ext cx="58674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CuadroTexto 4">
            <a:extLst>
              <a:ext uri="{FF2B5EF4-FFF2-40B4-BE49-F238E27FC236}">
                <a16:creationId xmlns:a16="http://schemas.microsoft.com/office/drawing/2014/main" id="{3EFD2EE0-4854-BE49-8466-1A4180239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71463"/>
            <a:ext cx="764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2400"/>
              <a:t>Ejemplo Costos por Ordenes de Producion Prolija S.A.</a:t>
            </a:r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Marcador de número de diapositiva 1">
            <a:extLst>
              <a:ext uri="{FF2B5EF4-FFF2-40B4-BE49-F238E27FC236}">
                <a16:creationId xmlns:a16="http://schemas.microsoft.com/office/drawing/2014/main" id="{BB358995-FE6E-0546-8433-FDE25BD993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A052C257-24D1-314E-ADF9-0E516909632A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s-US" sz="1000"/>
          </a:p>
        </p:txBody>
      </p:sp>
      <p:pic>
        <p:nvPicPr>
          <p:cNvPr id="76802" name="Imagen 3">
            <a:extLst>
              <a:ext uri="{FF2B5EF4-FFF2-40B4-BE49-F238E27FC236}">
                <a16:creationId xmlns:a16="http://schemas.microsoft.com/office/drawing/2014/main" id="{2C244492-E09D-1441-90D3-F790CB1DA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270000"/>
            <a:ext cx="58674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CuadroTexto 4">
            <a:extLst>
              <a:ext uri="{FF2B5EF4-FFF2-40B4-BE49-F238E27FC236}">
                <a16:creationId xmlns:a16="http://schemas.microsoft.com/office/drawing/2014/main" id="{2CFB9391-E883-3240-A860-02F8BB36B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371475"/>
            <a:ext cx="764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US" altLang="es-US" sz="2400"/>
              <a:t>Ejemplo Costos por Ordenes de Producion Prolija S.A.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>
            <a:extLst>
              <a:ext uri="{FF2B5EF4-FFF2-40B4-BE49-F238E27FC236}">
                <a16:creationId xmlns:a16="http://schemas.microsoft.com/office/drawing/2014/main" id="{EE2D1703-B99E-1B48-B3EB-DC1EC5369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/>
              <a:t>CIF HOSPITAL	</a:t>
            </a:r>
          </a:p>
        </p:txBody>
      </p:sp>
      <p:sp>
        <p:nvSpPr>
          <p:cNvPr id="20482" name="Marcador de número de diapositiva 2">
            <a:extLst>
              <a:ext uri="{FF2B5EF4-FFF2-40B4-BE49-F238E27FC236}">
                <a16:creationId xmlns:a16="http://schemas.microsoft.com/office/drawing/2014/main" id="{2A8015A5-06F1-9C42-B1A2-2CA58BA399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6F974F74-E5BB-8747-9F4B-15C5577EA1B3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s-US" sz="1000"/>
          </a:p>
        </p:txBody>
      </p:sp>
      <p:sp>
        <p:nvSpPr>
          <p:cNvPr id="20483" name="CuadroTexto 3">
            <a:extLst>
              <a:ext uri="{FF2B5EF4-FFF2-40B4-BE49-F238E27FC236}">
                <a16:creationId xmlns:a16="http://schemas.microsoft.com/office/drawing/2014/main" id="{C97F9334-1BC9-3243-85D1-F1F7C4CA0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1576388"/>
            <a:ext cx="6529388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400"/>
              <a:t>CIF HMOD GLOBAL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400"/>
              <a:t>CIF POR DEPARTAMENTOS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400"/>
              <a:t>EJEMPLO: DPTO CARDIOLOGIA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400"/>
              <a:t>DPTO NEONATOLOGIA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s-ES" altLang="es-US" sz="2400"/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400"/>
              <a:t>CIF POR ACTIVIDADES, IMPLICA DEFINIR 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400"/>
              <a:t>LOS GENERADORES DE CIF ESPECIFICOS 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400"/>
              <a:t>EN CADA DPTO. POR EJEMPLO: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" altLang="es-US" sz="2400"/>
              <a:t>CARDILOGIA VER CUADRO 4-11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D4D07-E2F2-AF48-A598-25BD994D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s-ES" altLang="es-US" sz="3200"/>
            </a:br>
            <a:endParaRPr lang="es-ES" altLang="es-US" sz="3200"/>
          </a:p>
        </p:txBody>
      </p:sp>
      <p:sp>
        <p:nvSpPr>
          <p:cNvPr id="21506" name="Marcador de número de diapositiva 2">
            <a:extLst>
              <a:ext uri="{FF2B5EF4-FFF2-40B4-BE49-F238E27FC236}">
                <a16:creationId xmlns:a16="http://schemas.microsoft.com/office/drawing/2014/main" id="{BA461184-2674-BD4F-A5A5-659FB65067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C67E2F9C-02EE-304E-AD05-E82653C7DDD2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s-US" sz="1000"/>
          </a:p>
        </p:txBody>
      </p:sp>
      <p:pic>
        <p:nvPicPr>
          <p:cNvPr id="21507" name="Imagen 3">
            <a:extLst>
              <a:ext uri="{FF2B5EF4-FFF2-40B4-BE49-F238E27FC236}">
                <a16:creationId xmlns:a16="http://schemas.microsoft.com/office/drawing/2014/main" id="{49E8217E-66B0-7D48-8342-87D92D130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0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Marcador de número de diapositiva 2">
            <a:extLst>
              <a:ext uri="{FF2B5EF4-FFF2-40B4-BE49-F238E27FC236}">
                <a16:creationId xmlns:a16="http://schemas.microsoft.com/office/drawing/2014/main" id="{CE0C2A2B-A0C7-9A45-81C8-C823110DAD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EB2E68A1-120F-164D-939D-C246CBEB173C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s-US" sz="1000"/>
          </a:p>
        </p:txBody>
      </p:sp>
      <p:grpSp>
        <p:nvGrpSpPr>
          <p:cNvPr id="22530" name="Group 3">
            <a:extLst>
              <a:ext uri="{FF2B5EF4-FFF2-40B4-BE49-F238E27FC236}">
                <a16:creationId xmlns:a16="http://schemas.microsoft.com/office/drawing/2014/main" id="{ABEC9359-52D2-6549-A096-E28FE52F61CD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-7938"/>
            <a:ext cx="968375" cy="990601"/>
            <a:chOff x="4910" y="-5"/>
            <a:chExt cx="610" cy="624"/>
          </a:xfrm>
        </p:grpSpPr>
        <p:sp>
          <p:nvSpPr>
            <p:cNvPr id="241668" name="AutoShape 4">
              <a:extLst>
                <a:ext uri="{FF2B5EF4-FFF2-40B4-BE49-F238E27FC236}">
                  <a16:creationId xmlns:a16="http://schemas.microsoft.com/office/drawing/2014/main" id="{881AC355-3AF9-0948-8A06-2DE7CD8739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52167">
              <a:off x="4886" y="19"/>
              <a:ext cx="624" cy="576"/>
            </a:xfrm>
            <a:custGeom>
              <a:avLst/>
              <a:gdLst>
                <a:gd name="T0" fmla="*/ 546 w 21600"/>
                <a:gd name="T1" fmla="*/ 288 h 21600"/>
                <a:gd name="T2" fmla="*/ 312 w 21600"/>
                <a:gd name="T3" fmla="*/ 576 h 21600"/>
                <a:gd name="T4" fmla="*/ 78 w 21600"/>
                <a:gd name="T5" fmla="*/ 288 h 21600"/>
                <a:gd name="T6" fmla="*/ 3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es-US"/>
            </a:p>
          </p:txBody>
        </p:sp>
        <p:sp>
          <p:nvSpPr>
            <p:cNvPr id="22537" name="WordArt 5">
              <a:extLst>
                <a:ext uri="{FF2B5EF4-FFF2-40B4-BE49-F238E27FC236}">
                  <a16:creationId xmlns:a16="http://schemas.microsoft.com/office/drawing/2014/main" id="{6F6E0CAD-C504-9843-B057-CAD99BA3B1D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73864">
              <a:off x="4878" y="210"/>
              <a:ext cx="528" cy="1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s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538" name="Text Box 6">
              <a:extLst>
                <a:ext uri="{FF2B5EF4-FFF2-40B4-BE49-F238E27FC236}">
                  <a16:creationId xmlns:a16="http://schemas.microsoft.com/office/drawing/2014/main" id="{C11E938E-9E01-7C48-B2DC-2EC3FACAB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4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s-US" sz="3600">
                  <a:latin typeface="Batang" panose="02030600000101010101" pitchFamily="18" charset="-127"/>
                </a:rPr>
                <a:t>1</a:t>
              </a:r>
            </a:p>
          </p:txBody>
        </p:sp>
      </p:grpSp>
      <p:sp>
        <p:nvSpPr>
          <p:cNvPr id="241671" name="Rectangle 7">
            <a:extLst>
              <a:ext uri="{FF2B5EF4-FFF2-40B4-BE49-F238E27FC236}">
                <a16:creationId xmlns:a16="http://schemas.microsoft.com/office/drawing/2014/main" id="{350449E5-55FC-7545-B772-73F50F77B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701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ES_tradnl" altLang="es-US" sz="2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77"/>
              </a:rPr>
              <a:t>Empresas de Manufactura versus Empresas de Servicios</a:t>
            </a:r>
          </a:p>
        </p:txBody>
      </p:sp>
      <p:sp>
        <p:nvSpPr>
          <p:cNvPr id="241673" name="Text Box 9">
            <a:extLst>
              <a:ext uri="{FF2B5EF4-FFF2-40B4-BE49-F238E27FC236}">
                <a16:creationId xmlns:a16="http://schemas.microsoft.com/office/drawing/2014/main" id="{D1C9CDC1-EA3C-1E41-8826-2404593A6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6934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_tradnl" altLang="es-US" sz="2200"/>
              <a:t>Fabricación implica unir materiales directos, mano de obra directa y gastos para producir un nuevo producto.  El producto es tangible y puede ser inventariado</a:t>
            </a:r>
            <a:r>
              <a:rPr lang="en-US" altLang="es-US" sz="2200"/>
              <a:t>.</a:t>
            </a:r>
          </a:p>
        </p:txBody>
      </p:sp>
      <p:sp>
        <p:nvSpPr>
          <p:cNvPr id="241674" name="Text Box 10">
            <a:extLst>
              <a:ext uri="{FF2B5EF4-FFF2-40B4-BE49-F238E27FC236}">
                <a16:creationId xmlns:a16="http://schemas.microsoft.com/office/drawing/2014/main" id="{BDBCD5BE-6E59-C447-9909-3893BE033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43200"/>
            <a:ext cx="6705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_tradnl" altLang="es-US" sz="2200"/>
              <a:t>Un servicio es intangible.  No se puede separar del cliente y no puede ser inventariado.</a:t>
            </a:r>
          </a:p>
        </p:txBody>
      </p:sp>
      <p:sp>
        <p:nvSpPr>
          <p:cNvPr id="241675" name="Text Box 11">
            <a:extLst>
              <a:ext uri="{FF2B5EF4-FFF2-40B4-BE49-F238E27FC236}">
                <a16:creationId xmlns:a16="http://schemas.microsoft.com/office/drawing/2014/main" id="{93B1E300-EC7A-E544-B645-D98099E6C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0"/>
            <a:ext cx="6781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s-ES_tradnl" altLang="es-US" sz="2200"/>
              <a:t>Los administradores deben ser capaces de rastrear los costos de los servicios prestados precisamente igual como deben rastrear los costos de los bienes manufacturados.</a:t>
            </a:r>
          </a:p>
        </p:txBody>
      </p:sp>
      <p:pic>
        <p:nvPicPr>
          <p:cNvPr id="241677" name="Picture 13" descr="j0286674">
            <a:extLst>
              <a:ext uri="{FF2B5EF4-FFF2-40B4-BE49-F238E27FC236}">
                <a16:creationId xmlns:a16="http://schemas.microsoft.com/office/drawing/2014/main" id="{D697BFC6-BD65-B94C-92DC-26A0A0FD90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4495800"/>
            <a:ext cx="1498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3" grpId="0"/>
      <p:bldP spid="241674" grpId="0"/>
      <p:bldP spid="2416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>
            <a:extLst>
              <a:ext uri="{FF2B5EF4-FFF2-40B4-BE49-F238E27FC236}">
                <a16:creationId xmlns:a16="http://schemas.microsoft.com/office/drawing/2014/main" id="{EE7A4E94-35B9-984B-99E1-073FC5625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S"/>
              <a:t>BIENES Y SERVICIOS: EJEMPLOS</a:t>
            </a:r>
          </a:p>
        </p:txBody>
      </p:sp>
      <p:pic>
        <p:nvPicPr>
          <p:cNvPr id="24578" name="Marcador de contenido 7">
            <a:extLst>
              <a:ext uri="{FF2B5EF4-FFF2-40B4-BE49-F238E27FC236}">
                <a16:creationId xmlns:a16="http://schemas.microsoft.com/office/drawing/2014/main" id="{A018A1F9-6C36-C841-9027-59F964F2A6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499" b="-108499"/>
          <a:stretch>
            <a:fillRect/>
          </a:stretch>
        </p:blipFill>
        <p:spPr/>
      </p:pic>
      <p:sp>
        <p:nvSpPr>
          <p:cNvPr id="24579" name="Marcador de número de diapositiva 3">
            <a:extLst>
              <a:ext uri="{FF2B5EF4-FFF2-40B4-BE49-F238E27FC236}">
                <a16:creationId xmlns:a16="http://schemas.microsoft.com/office/drawing/2014/main" id="{F69C57FC-65E1-974F-83C7-23FDA2CD08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US" sz="1000"/>
              <a:t>5-</a:t>
            </a:r>
            <a:fld id="{C7946DA4-4F40-FA45-B3D5-F250EAA28826}" type="slidenum">
              <a:rPr lang="en-US" altLang="es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s-US" sz="100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ayers">
  <a:themeElements>
    <a:clrScheme name="Layers 15">
      <a:dk1>
        <a:srgbClr val="000000"/>
      </a:dk1>
      <a:lt1>
        <a:srgbClr val="FEF6E2"/>
      </a:lt1>
      <a:dk2>
        <a:srgbClr val="330033"/>
      </a:dk2>
      <a:lt2>
        <a:srgbClr val="330033"/>
      </a:lt2>
      <a:accent1>
        <a:srgbClr val="E3D177"/>
      </a:accent1>
      <a:accent2>
        <a:srgbClr val="993300"/>
      </a:accent2>
      <a:accent3>
        <a:srgbClr val="FEFAEE"/>
      </a:accent3>
      <a:accent4>
        <a:srgbClr val="000000"/>
      </a:accent4>
      <a:accent5>
        <a:srgbClr val="EFE5BD"/>
      </a:accent5>
      <a:accent6>
        <a:srgbClr val="8A2D00"/>
      </a:accent6>
      <a:hlink>
        <a:srgbClr val="990033"/>
      </a:hlink>
      <a:folHlink>
        <a:srgbClr val="993300"/>
      </a:folHlink>
    </a:clrScheme>
    <a:fontScheme name="Layers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 typeface="Wingdings" charset="0"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 typeface="Wingdings" charset="0"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EF6E2"/>
        </a:lt1>
        <a:dk2>
          <a:srgbClr val="330033"/>
        </a:dk2>
        <a:lt2>
          <a:srgbClr val="330033"/>
        </a:lt2>
        <a:accent1>
          <a:srgbClr val="E8D15E"/>
        </a:accent1>
        <a:accent2>
          <a:srgbClr val="993300"/>
        </a:accent2>
        <a:accent3>
          <a:srgbClr val="FEFAEE"/>
        </a:accent3>
        <a:accent4>
          <a:srgbClr val="000000"/>
        </a:accent4>
        <a:accent5>
          <a:srgbClr val="F2E5B6"/>
        </a:accent5>
        <a:accent6>
          <a:srgbClr val="8A2D00"/>
        </a:accent6>
        <a:hlink>
          <a:srgbClr val="9900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EF6E2"/>
        </a:lt1>
        <a:dk2>
          <a:srgbClr val="330033"/>
        </a:dk2>
        <a:lt2>
          <a:srgbClr val="330033"/>
        </a:lt2>
        <a:accent1>
          <a:srgbClr val="E3CE77"/>
        </a:accent1>
        <a:accent2>
          <a:srgbClr val="993300"/>
        </a:accent2>
        <a:accent3>
          <a:srgbClr val="FEFAEE"/>
        </a:accent3>
        <a:accent4>
          <a:srgbClr val="000000"/>
        </a:accent4>
        <a:accent5>
          <a:srgbClr val="EFE3BD"/>
        </a:accent5>
        <a:accent6>
          <a:srgbClr val="8A2D00"/>
        </a:accent6>
        <a:hlink>
          <a:srgbClr val="9900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3">
        <a:dk1>
          <a:srgbClr val="000000"/>
        </a:dk1>
        <a:lt1>
          <a:srgbClr val="FEF6E2"/>
        </a:lt1>
        <a:dk2>
          <a:srgbClr val="330033"/>
        </a:dk2>
        <a:lt2>
          <a:srgbClr val="330033"/>
        </a:lt2>
        <a:accent1>
          <a:srgbClr val="E7C973"/>
        </a:accent1>
        <a:accent2>
          <a:srgbClr val="993300"/>
        </a:accent2>
        <a:accent3>
          <a:srgbClr val="FEFAEE"/>
        </a:accent3>
        <a:accent4>
          <a:srgbClr val="000000"/>
        </a:accent4>
        <a:accent5>
          <a:srgbClr val="F1E1BC"/>
        </a:accent5>
        <a:accent6>
          <a:srgbClr val="8A2D00"/>
        </a:accent6>
        <a:hlink>
          <a:srgbClr val="9900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4">
        <a:dk1>
          <a:srgbClr val="000000"/>
        </a:dk1>
        <a:lt1>
          <a:srgbClr val="FEF6E2"/>
        </a:lt1>
        <a:dk2>
          <a:srgbClr val="330033"/>
        </a:dk2>
        <a:lt2>
          <a:srgbClr val="330033"/>
        </a:lt2>
        <a:accent1>
          <a:srgbClr val="E6D374"/>
        </a:accent1>
        <a:accent2>
          <a:srgbClr val="993300"/>
        </a:accent2>
        <a:accent3>
          <a:srgbClr val="FEFAEE"/>
        </a:accent3>
        <a:accent4>
          <a:srgbClr val="000000"/>
        </a:accent4>
        <a:accent5>
          <a:srgbClr val="F0E6BC"/>
        </a:accent5>
        <a:accent6>
          <a:srgbClr val="8A2D00"/>
        </a:accent6>
        <a:hlink>
          <a:srgbClr val="9900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5">
        <a:dk1>
          <a:srgbClr val="000000"/>
        </a:dk1>
        <a:lt1>
          <a:srgbClr val="FEF6E2"/>
        </a:lt1>
        <a:dk2>
          <a:srgbClr val="330033"/>
        </a:dk2>
        <a:lt2>
          <a:srgbClr val="330033"/>
        </a:lt2>
        <a:accent1>
          <a:srgbClr val="E3D177"/>
        </a:accent1>
        <a:accent2>
          <a:srgbClr val="993300"/>
        </a:accent2>
        <a:accent3>
          <a:srgbClr val="FEFAEE"/>
        </a:accent3>
        <a:accent4>
          <a:srgbClr val="000000"/>
        </a:accent4>
        <a:accent5>
          <a:srgbClr val="EFE5BD"/>
        </a:accent5>
        <a:accent6>
          <a:srgbClr val="8A2D00"/>
        </a:accent6>
        <a:hlink>
          <a:srgbClr val="9900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yers 15">
    <a:dk1>
      <a:srgbClr val="000000"/>
    </a:dk1>
    <a:lt1>
      <a:srgbClr val="FEF6E2"/>
    </a:lt1>
    <a:dk2>
      <a:srgbClr val="330033"/>
    </a:dk2>
    <a:lt2>
      <a:srgbClr val="330033"/>
    </a:lt2>
    <a:accent1>
      <a:srgbClr val="E3D177"/>
    </a:accent1>
    <a:accent2>
      <a:srgbClr val="993300"/>
    </a:accent2>
    <a:accent3>
      <a:srgbClr val="FEFAEE"/>
    </a:accent3>
    <a:accent4>
      <a:srgbClr val="000000"/>
    </a:accent4>
    <a:accent5>
      <a:srgbClr val="EFE5BD"/>
    </a:accent5>
    <a:accent6>
      <a:srgbClr val="8A2D00"/>
    </a:accent6>
    <a:hlink>
      <a:srgbClr val="990033"/>
    </a:hlink>
    <a:folHlink>
      <a:srgbClr val="993300"/>
    </a:folHlink>
  </a:clrScheme>
  <a:fontScheme name="Layers">
    <a:majorFont>
      <a:latin typeface="Times New Roman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yers 15">
    <a:dk1>
      <a:srgbClr val="000000"/>
    </a:dk1>
    <a:lt1>
      <a:srgbClr val="FEF6E2"/>
    </a:lt1>
    <a:dk2>
      <a:srgbClr val="330033"/>
    </a:dk2>
    <a:lt2>
      <a:srgbClr val="330033"/>
    </a:lt2>
    <a:accent1>
      <a:srgbClr val="E3D177"/>
    </a:accent1>
    <a:accent2>
      <a:srgbClr val="993300"/>
    </a:accent2>
    <a:accent3>
      <a:srgbClr val="FEFAEE"/>
    </a:accent3>
    <a:accent4>
      <a:srgbClr val="000000"/>
    </a:accent4>
    <a:accent5>
      <a:srgbClr val="EFE5BD"/>
    </a:accent5>
    <a:accent6>
      <a:srgbClr val="8A2D00"/>
    </a:accent6>
    <a:hlink>
      <a:srgbClr val="990033"/>
    </a:hlink>
    <a:folHlink>
      <a:srgbClr val="993300"/>
    </a:folHlink>
  </a:clrScheme>
  <a:fontScheme name="Layers">
    <a:majorFont>
      <a:latin typeface="Times New Roman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7539</TotalTime>
  <Words>3026</Words>
  <Application>Microsoft Macintosh PowerPoint</Application>
  <PresentationFormat>Presentación en pantalla (4:3)</PresentationFormat>
  <Paragraphs>1023</Paragraphs>
  <Slides>57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57</vt:i4>
      </vt:variant>
    </vt:vector>
  </HeadingPairs>
  <TitlesOfParts>
    <vt:vector size="69" baseType="lpstr">
      <vt:lpstr>Batang</vt:lpstr>
      <vt:lpstr>ＭＳ 明朝</vt:lpstr>
      <vt:lpstr>ＭＳ Ｐゴシック</vt:lpstr>
      <vt:lpstr>Arial</vt:lpstr>
      <vt:lpstr>Arial Rounded MT Bold</vt:lpstr>
      <vt:lpstr>Cambria</vt:lpstr>
      <vt:lpstr>Symbol</vt:lpstr>
      <vt:lpstr>Times New Roman</vt:lpstr>
      <vt:lpstr>Wingdings</vt:lpstr>
      <vt:lpstr>Layers</vt:lpstr>
      <vt:lpstr>Hoja de cálculo</vt:lpstr>
      <vt:lpstr>Documento</vt:lpstr>
      <vt:lpstr>Administración de Costos  Gestión y Control </vt:lpstr>
      <vt:lpstr>Costeo de Bienes y Servicios: Sistema Ordenes de Trabajo</vt:lpstr>
      <vt:lpstr>Presentación de PowerPoint</vt:lpstr>
      <vt:lpstr>Presentación de PowerPoint</vt:lpstr>
      <vt:lpstr>Presentación de PowerPoint</vt:lpstr>
      <vt:lpstr>CIF HOSPITAL </vt:lpstr>
      <vt:lpstr> </vt:lpstr>
      <vt:lpstr>Presentación de PowerPoint</vt:lpstr>
      <vt:lpstr>BIENES Y SERVICIOS: EJEMPLOS</vt:lpstr>
      <vt:lpstr>Características de la prestación de servicios y su inter-fase con sistema de administración de Costos</vt:lpstr>
      <vt:lpstr>Presentación de PowerPoint</vt:lpstr>
      <vt:lpstr>Presentación de PowerPoint</vt:lpstr>
      <vt:lpstr>Definiendo El sistema de contabilidad de costos</vt:lpstr>
      <vt:lpstr>Bases del Sistema de Administración de Costos</vt:lpstr>
      <vt:lpstr>Definiendo El sistema de contabilidad de costos</vt:lpstr>
      <vt:lpstr>Definiendo El sistema de  contabilidad de costos</vt:lpstr>
      <vt:lpstr>Ecuación Costos</vt:lpstr>
      <vt:lpstr>Presentación de PowerPoint</vt:lpstr>
      <vt:lpstr>Presentación de PowerPoint</vt:lpstr>
      <vt:lpstr>RELACION ENTRE LA ACUMULACION, MEDICION Y ASIGNACION  DE COSTOS  </vt:lpstr>
      <vt:lpstr>Definiendo El sistema de contabilidad de costos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CIF Aplicados: Tasas Departamentales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Peggy Hussey</dc:creator>
  <cp:lastModifiedBy>Microsoft Office User</cp:lastModifiedBy>
  <cp:revision>323</cp:revision>
  <dcterms:created xsi:type="dcterms:W3CDTF">2004-12-12T20:30:13Z</dcterms:created>
  <dcterms:modified xsi:type="dcterms:W3CDTF">2021-04-15T17:06:13Z</dcterms:modified>
</cp:coreProperties>
</file>