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31"/>
  </p:notesMasterIdLst>
  <p:sldIdLst>
    <p:sldId id="446" r:id="rId2"/>
    <p:sldId id="471" r:id="rId3"/>
    <p:sldId id="469" r:id="rId4"/>
    <p:sldId id="470" r:id="rId5"/>
    <p:sldId id="472" r:id="rId6"/>
    <p:sldId id="473" r:id="rId7"/>
    <p:sldId id="474" r:id="rId8"/>
    <p:sldId id="467" r:id="rId9"/>
    <p:sldId id="454" r:id="rId10"/>
    <p:sldId id="448" r:id="rId11"/>
    <p:sldId id="449" r:id="rId12"/>
    <p:sldId id="451" r:id="rId13"/>
    <p:sldId id="450" r:id="rId14"/>
    <p:sldId id="452" r:id="rId15"/>
    <p:sldId id="453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75" r:id="rId27"/>
    <p:sldId id="476" r:id="rId28"/>
    <p:sldId id="477" r:id="rId29"/>
    <p:sldId id="47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1746" userDrawn="1">
          <p15:clr>
            <a:srgbClr val="A4A3A4"/>
          </p15:clr>
        </p15:guide>
        <p15:guide id="4" orient="horz" pos="2704" userDrawn="1">
          <p15:clr>
            <a:srgbClr val="A4A3A4"/>
          </p15:clr>
        </p15:guide>
        <p15:guide id="5" pos="38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Cruz" initials="GC" lastIdx="2" clrIdx="0">
    <p:extLst>
      <p:ext uri="{19B8F6BF-5375-455C-9EA6-DF929625EA0E}">
        <p15:presenceInfo xmlns:p15="http://schemas.microsoft.com/office/powerpoint/2012/main" userId="435f29b0d382ee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3D24B-6D8D-48C9-BAB9-AAE2AE78115B}" v="21" dt="2024-05-27T14:49:34.894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3178" autoAdjust="0"/>
  </p:normalViewPr>
  <p:slideViewPr>
    <p:cSldViewPr>
      <p:cViewPr varScale="1">
        <p:scale>
          <a:sx n="77" d="100"/>
          <a:sy n="77" d="100"/>
        </p:scale>
        <p:origin x="67" y="144"/>
      </p:cViewPr>
      <p:guideLst>
        <p:guide orient="horz" pos="1344"/>
        <p:guide pos="1746"/>
        <p:guide orient="horz" pos="2704"/>
        <p:guide pos="3878"/>
      </p:guideLst>
    </p:cSldViewPr>
  </p:slideViewPr>
  <p:outlineViewPr>
    <p:cViewPr>
      <p:scale>
        <a:sx n="33" d="100"/>
        <a:sy n="33" d="100"/>
      </p:scale>
      <p:origin x="53" y="41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Cruz" userId="435f29b0d382eee5" providerId="LiveId" clId="{1E456796-31A0-4463-9A9C-7DDB62D91006}"/>
    <pc:docChg chg="undo custSel addSld modSld">
      <pc:chgData name="Guillermo Cruz" userId="435f29b0d382eee5" providerId="LiveId" clId="{1E456796-31A0-4463-9A9C-7DDB62D91006}" dt="2023-11-02T16:02:28.868" v="234" actId="20577"/>
      <pc:docMkLst>
        <pc:docMk/>
      </pc:docMkLst>
      <pc:sldChg chg="modSp mod">
        <pc:chgData name="Guillermo Cruz" userId="435f29b0d382eee5" providerId="LiveId" clId="{1E456796-31A0-4463-9A9C-7DDB62D91006}" dt="2023-11-02T16:02:28.868" v="234" actId="20577"/>
        <pc:sldMkLst>
          <pc:docMk/>
          <pc:sldMk cId="3601035288" sldId="446"/>
        </pc:sldMkLst>
        <pc:spChg chg="mod">
          <ac:chgData name="Guillermo Cruz" userId="435f29b0d382eee5" providerId="LiveId" clId="{1E456796-31A0-4463-9A9C-7DDB62D91006}" dt="2023-11-02T16:02:28.868" v="234" actId="20577"/>
          <ac:spMkLst>
            <pc:docMk/>
            <pc:sldMk cId="3601035288" sldId="446"/>
            <ac:spMk id="2" creationId="{D51AA749-252A-48AF-8C5B-8976DE9D5881}"/>
          </ac:spMkLst>
        </pc:spChg>
      </pc:sldChg>
      <pc:sldChg chg="modSp mod">
        <pc:chgData name="Guillermo Cruz" userId="435f29b0d382eee5" providerId="LiveId" clId="{1E456796-31A0-4463-9A9C-7DDB62D91006}" dt="2023-10-25T10:54:32.511" v="154" actId="6549"/>
        <pc:sldMkLst>
          <pc:docMk/>
          <pc:sldMk cId="2087913075" sldId="469"/>
        </pc:sldMkLst>
        <pc:spChg chg="mod">
          <ac:chgData name="Guillermo Cruz" userId="435f29b0d382eee5" providerId="LiveId" clId="{1E456796-31A0-4463-9A9C-7DDB62D91006}" dt="2023-10-25T10:54:32.511" v="154" actId="6549"/>
          <ac:spMkLst>
            <pc:docMk/>
            <pc:sldMk cId="2087913075" sldId="469"/>
            <ac:spMk id="5" creationId="{0EC8601A-A835-4457-B95E-B9AE70913E7F}"/>
          </ac:spMkLst>
        </pc:spChg>
      </pc:sldChg>
      <pc:sldChg chg="addSp delSp modSp mod">
        <pc:chgData name="Guillermo Cruz" userId="435f29b0d382eee5" providerId="LiveId" clId="{1E456796-31A0-4463-9A9C-7DDB62D91006}" dt="2023-10-24T20:58:14.953" v="52" actId="20577"/>
        <pc:sldMkLst>
          <pc:docMk/>
          <pc:sldMk cId="1097944733" sldId="476"/>
        </pc:sldMkLst>
        <pc:spChg chg="mod">
          <ac:chgData name="Guillermo Cruz" userId="435f29b0d382eee5" providerId="LiveId" clId="{1E456796-31A0-4463-9A9C-7DDB62D91006}" dt="2023-10-24T20:58:14.953" v="52" actId="20577"/>
          <ac:spMkLst>
            <pc:docMk/>
            <pc:sldMk cId="1097944733" sldId="476"/>
            <ac:spMk id="2" creationId="{F935B16C-36A9-C948-17A7-94DA87BFD473}"/>
          </ac:spMkLst>
        </pc:spChg>
        <pc:spChg chg="del">
          <ac:chgData name="Guillermo Cruz" userId="435f29b0d382eee5" providerId="LiveId" clId="{1E456796-31A0-4463-9A9C-7DDB62D91006}" dt="2023-10-24T20:53:42.978" v="0" actId="22"/>
          <ac:spMkLst>
            <pc:docMk/>
            <pc:sldMk cId="1097944733" sldId="476"/>
            <ac:spMk id="3" creationId="{0489D597-49B5-55D1-CBA8-3CC1FAC26C2E}"/>
          </ac:spMkLst>
        </pc:spChg>
        <pc:picChg chg="add mod ord">
          <ac:chgData name="Guillermo Cruz" userId="435f29b0d382eee5" providerId="LiveId" clId="{1E456796-31A0-4463-9A9C-7DDB62D91006}" dt="2023-10-24T20:53:42.978" v="0" actId="22"/>
          <ac:picMkLst>
            <pc:docMk/>
            <pc:sldMk cId="1097944733" sldId="476"/>
            <ac:picMk id="5" creationId="{11D348B1-C704-CDBD-B519-D6A86435DEB9}"/>
          </ac:picMkLst>
        </pc:picChg>
      </pc:sldChg>
      <pc:sldChg chg="addSp delSp modSp new mod modClrScheme chgLayout">
        <pc:chgData name="Guillermo Cruz" userId="435f29b0d382eee5" providerId="LiveId" clId="{1E456796-31A0-4463-9A9C-7DDB62D91006}" dt="2023-10-24T20:58:22.903" v="53"/>
        <pc:sldMkLst>
          <pc:docMk/>
          <pc:sldMk cId="725512532" sldId="477"/>
        </pc:sldMkLst>
        <pc:spChg chg="add mod">
          <ac:chgData name="Guillermo Cruz" userId="435f29b0d382eee5" providerId="LiveId" clId="{1E456796-31A0-4463-9A9C-7DDB62D91006}" dt="2023-10-24T20:58:22.903" v="53"/>
          <ac:spMkLst>
            <pc:docMk/>
            <pc:sldMk cId="725512532" sldId="477"/>
            <ac:spMk id="3" creationId="{385A6C5D-18B2-4280-F3E3-22D941FC6824}"/>
          </ac:spMkLst>
        </pc:spChg>
        <pc:spChg chg="add del mod">
          <ac:chgData name="Guillermo Cruz" userId="435f29b0d382eee5" providerId="LiveId" clId="{1E456796-31A0-4463-9A9C-7DDB62D91006}" dt="2023-10-24T20:58:22.903" v="53"/>
          <ac:spMkLst>
            <pc:docMk/>
            <pc:sldMk cId="725512532" sldId="477"/>
            <ac:spMk id="7" creationId="{25835876-EA05-5430-843F-178D2F4B9EB4}"/>
          </ac:spMkLst>
        </pc:spChg>
        <pc:picChg chg="add mod">
          <ac:chgData name="Guillermo Cruz" userId="435f29b0d382eee5" providerId="LiveId" clId="{1E456796-31A0-4463-9A9C-7DDB62D91006}" dt="2023-10-24T20:55:10.877" v="3" actId="26606"/>
          <ac:picMkLst>
            <pc:docMk/>
            <pc:sldMk cId="725512532" sldId="477"/>
            <ac:picMk id="2" creationId="{8D3ADF19-7B1F-98D7-35B0-F89AEEB7CE47}"/>
          </ac:picMkLst>
        </pc:picChg>
      </pc:sldChg>
      <pc:sldChg chg="addSp delSp modSp new mod">
        <pc:chgData name="Guillermo Cruz" userId="435f29b0d382eee5" providerId="LiveId" clId="{1E456796-31A0-4463-9A9C-7DDB62D91006}" dt="2023-10-25T10:53:44.181" v="124" actId="20577"/>
        <pc:sldMkLst>
          <pc:docMk/>
          <pc:sldMk cId="3550248152" sldId="478"/>
        </pc:sldMkLst>
        <pc:spChg chg="del">
          <ac:chgData name="Guillermo Cruz" userId="435f29b0d382eee5" providerId="LiveId" clId="{1E456796-31A0-4463-9A9C-7DDB62D91006}" dt="2023-10-24T20:58:30.609" v="54"/>
          <ac:spMkLst>
            <pc:docMk/>
            <pc:sldMk cId="3550248152" sldId="478"/>
            <ac:spMk id="2" creationId="{12F83777-D863-21A3-B79B-B8F0E43AE22E}"/>
          </ac:spMkLst>
        </pc:spChg>
        <pc:spChg chg="add mod">
          <ac:chgData name="Guillermo Cruz" userId="435f29b0d382eee5" providerId="LiveId" clId="{1E456796-31A0-4463-9A9C-7DDB62D91006}" dt="2023-10-25T10:53:44.181" v="124" actId="20577"/>
          <ac:spMkLst>
            <pc:docMk/>
            <pc:sldMk cId="3550248152" sldId="478"/>
            <ac:spMk id="4" creationId="{FB71C0E2-2A97-5C08-1535-A7CD02C4942C}"/>
          </ac:spMkLst>
        </pc:spChg>
        <pc:spChg chg="add mod">
          <ac:chgData name="Guillermo Cruz" userId="435f29b0d382eee5" providerId="LiveId" clId="{1E456796-31A0-4463-9A9C-7DDB62D91006}" dt="2023-10-24T20:58:30.609" v="54"/>
          <ac:spMkLst>
            <pc:docMk/>
            <pc:sldMk cId="3550248152" sldId="478"/>
            <ac:spMk id="5" creationId="{1EC5A840-6C73-C6A8-47CE-D668734FEC9F}"/>
          </ac:spMkLst>
        </pc:spChg>
      </pc:sldChg>
    </pc:docChg>
  </pc:docChgLst>
  <pc:docChgLst>
    <pc:chgData name="Guillermo Cruz" userId="435f29b0d382eee5" providerId="LiveId" clId="{A7F3D24B-6D8D-48C9-BAB9-AAE2AE78115B}"/>
    <pc:docChg chg="undo custSel addSld delSld modSld">
      <pc:chgData name="Guillermo Cruz" userId="435f29b0d382eee5" providerId="LiveId" clId="{A7F3D24B-6D8D-48C9-BAB9-AAE2AE78115B}" dt="2024-05-27T18:29:44.701" v="243" actId="47"/>
      <pc:docMkLst>
        <pc:docMk/>
      </pc:docMkLst>
      <pc:sldChg chg="modSp mod">
        <pc:chgData name="Guillermo Cruz" userId="435f29b0d382eee5" providerId="LiveId" clId="{A7F3D24B-6D8D-48C9-BAB9-AAE2AE78115B}" dt="2024-05-20T16:41:18.733" v="2" actId="20577"/>
        <pc:sldMkLst>
          <pc:docMk/>
          <pc:sldMk cId="3601035288" sldId="446"/>
        </pc:sldMkLst>
        <pc:spChg chg="mod">
          <ac:chgData name="Guillermo Cruz" userId="435f29b0d382eee5" providerId="LiveId" clId="{A7F3D24B-6D8D-48C9-BAB9-AAE2AE78115B}" dt="2024-05-20T16:41:10.113" v="0" actId="6549"/>
          <ac:spMkLst>
            <pc:docMk/>
            <pc:sldMk cId="3601035288" sldId="446"/>
            <ac:spMk id="2" creationId="{D51AA749-252A-48AF-8C5B-8976DE9D5881}"/>
          </ac:spMkLst>
        </pc:spChg>
        <pc:spChg chg="mod">
          <ac:chgData name="Guillermo Cruz" userId="435f29b0d382eee5" providerId="LiveId" clId="{A7F3D24B-6D8D-48C9-BAB9-AAE2AE78115B}" dt="2024-05-20T16:41:18.733" v="2" actId="20577"/>
          <ac:spMkLst>
            <pc:docMk/>
            <pc:sldMk cId="3601035288" sldId="446"/>
            <ac:spMk id="3" creationId="{CA8BC89E-C98C-4F00-BE60-46210CBED7AB}"/>
          </ac:spMkLst>
        </pc:spChg>
      </pc:sldChg>
      <pc:sldChg chg="addSp modSp new del mod">
        <pc:chgData name="Guillermo Cruz" userId="435f29b0d382eee5" providerId="LiveId" clId="{A7F3D24B-6D8D-48C9-BAB9-AAE2AE78115B}" dt="2024-05-27T18:29:40.546" v="241" actId="47"/>
        <pc:sldMkLst>
          <pc:docMk/>
          <pc:sldMk cId="3916178032" sldId="479"/>
        </pc:sldMkLst>
        <pc:spChg chg="add mod">
          <ac:chgData name="Guillermo Cruz" userId="435f29b0d382eee5" providerId="LiveId" clId="{A7F3D24B-6D8D-48C9-BAB9-AAE2AE78115B}" dt="2024-05-27T14:12:07.340" v="206" actId="6549"/>
          <ac:spMkLst>
            <pc:docMk/>
            <pc:sldMk cId="3916178032" sldId="479"/>
            <ac:spMk id="3" creationId="{AE864C9B-E03C-5082-73D8-45F28FA3832A}"/>
          </ac:spMkLst>
        </pc:spChg>
        <pc:spChg chg="add mod">
          <ac:chgData name="Guillermo Cruz" userId="435f29b0d382eee5" providerId="LiveId" clId="{A7F3D24B-6D8D-48C9-BAB9-AAE2AE78115B}" dt="2024-05-27T14:11:21.783" v="195" actId="20577"/>
          <ac:spMkLst>
            <pc:docMk/>
            <pc:sldMk cId="3916178032" sldId="479"/>
            <ac:spMk id="5" creationId="{8E91EA59-2741-BAFC-DAF3-2298343D4E2C}"/>
          </ac:spMkLst>
        </pc:spChg>
      </pc:sldChg>
      <pc:sldChg chg="addSp modSp new del mod">
        <pc:chgData name="Guillermo Cruz" userId="435f29b0d382eee5" providerId="LiveId" clId="{A7F3D24B-6D8D-48C9-BAB9-AAE2AE78115B}" dt="2024-05-27T18:29:42.690" v="242" actId="47"/>
        <pc:sldMkLst>
          <pc:docMk/>
          <pc:sldMk cId="918856626" sldId="480"/>
        </pc:sldMkLst>
        <pc:spChg chg="add mod">
          <ac:chgData name="Guillermo Cruz" userId="435f29b0d382eee5" providerId="LiveId" clId="{A7F3D24B-6D8D-48C9-BAB9-AAE2AE78115B}" dt="2024-05-27T14:12:53.494" v="209" actId="1076"/>
          <ac:spMkLst>
            <pc:docMk/>
            <pc:sldMk cId="918856626" sldId="480"/>
            <ac:spMk id="3" creationId="{EB2BFFBA-A10F-1536-1D18-315B24453265}"/>
          </ac:spMkLst>
        </pc:spChg>
      </pc:sldChg>
      <pc:sldChg chg="addSp modSp new del mod">
        <pc:chgData name="Guillermo Cruz" userId="435f29b0d382eee5" providerId="LiveId" clId="{A7F3D24B-6D8D-48C9-BAB9-AAE2AE78115B}" dt="2024-05-27T18:29:44.701" v="243" actId="47"/>
        <pc:sldMkLst>
          <pc:docMk/>
          <pc:sldMk cId="2294616885" sldId="481"/>
        </pc:sldMkLst>
        <pc:spChg chg="add mod">
          <ac:chgData name="Guillermo Cruz" userId="435f29b0d382eee5" providerId="LiveId" clId="{A7F3D24B-6D8D-48C9-BAB9-AAE2AE78115B}" dt="2024-05-27T13:51:18.799" v="59" actId="207"/>
          <ac:spMkLst>
            <pc:docMk/>
            <pc:sldMk cId="2294616885" sldId="481"/>
            <ac:spMk id="3" creationId="{A97D17E1-8390-FDA8-986E-5332D13EBE1B}"/>
          </ac:spMkLst>
        </pc:spChg>
      </pc:sldChg>
      <pc:sldChg chg="addSp delSp modSp new del mod">
        <pc:chgData name="Guillermo Cruz" userId="435f29b0d382eee5" providerId="LiveId" clId="{A7F3D24B-6D8D-48C9-BAB9-AAE2AE78115B}" dt="2024-05-27T14:49:52.539" v="240" actId="47"/>
        <pc:sldMkLst>
          <pc:docMk/>
          <pc:sldMk cId="1164687434" sldId="482"/>
        </pc:sldMkLst>
        <pc:spChg chg="add del mod">
          <ac:chgData name="Guillermo Cruz" userId="435f29b0d382eee5" providerId="LiveId" clId="{A7F3D24B-6D8D-48C9-BAB9-AAE2AE78115B}" dt="2024-05-27T14:46:33.117" v="217" actId="22"/>
          <ac:spMkLst>
            <pc:docMk/>
            <pc:sldMk cId="1164687434" sldId="482"/>
            <ac:spMk id="3" creationId="{CAA17FA0-31E9-C80F-A0AC-7DC2DAF11693}"/>
          </ac:spMkLst>
        </pc:spChg>
        <pc:spChg chg="add mod">
          <ac:chgData name="Guillermo Cruz" userId="435f29b0d382eee5" providerId="LiveId" clId="{A7F3D24B-6D8D-48C9-BAB9-AAE2AE78115B}" dt="2024-05-27T14:49:34.890" v="239" actId="1076"/>
          <ac:spMkLst>
            <pc:docMk/>
            <pc:sldMk cId="1164687434" sldId="482"/>
            <ac:spMk id="5" creationId="{85CE10CE-2A5A-D4A6-00C3-33CF2CE9F5D2}"/>
          </ac:spMkLst>
        </pc:spChg>
        <pc:spChg chg="add mod">
          <ac:chgData name="Guillermo Cruz" userId="435f29b0d382eee5" providerId="LiveId" clId="{A7F3D24B-6D8D-48C9-BAB9-AAE2AE78115B}" dt="2024-05-27T14:48:55.215" v="234" actId="14100"/>
          <ac:spMkLst>
            <pc:docMk/>
            <pc:sldMk cId="1164687434" sldId="482"/>
            <ac:spMk id="6" creationId="{32E5EAB0-4635-ED17-50A2-CDB5AE5CD649}"/>
          </ac:spMkLst>
        </pc:spChg>
        <pc:spChg chg="add mod">
          <ac:chgData name="Guillermo Cruz" userId="435f29b0d382eee5" providerId="LiveId" clId="{A7F3D24B-6D8D-48C9-BAB9-AAE2AE78115B}" dt="2024-05-27T14:48:17.836" v="229" actId="1076"/>
          <ac:spMkLst>
            <pc:docMk/>
            <pc:sldMk cId="1164687434" sldId="482"/>
            <ac:spMk id="7" creationId="{71754355-FE47-02E3-DDEC-DC27A6976DF9}"/>
          </ac:spMkLst>
        </pc:spChg>
        <pc:spChg chg="add mod">
          <ac:chgData name="Guillermo Cruz" userId="435f29b0d382eee5" providerId="LiveId" clId="{A7F3D24B-6D8D-48C9-BAB9-AAE2AE78115B}" dt="2024-05-27T14:47:50.961" v="226" actId="1076"/>
          <ac:spMkLst>
            <pc:docMk/>
            <pc:sldMk cId="1164687434" sldId="482"/>
            <ac:spMk id="8" creationId="{C72B37D9-8B1B-5E32-3D30-06A62C9CBF3A}"/>
          </ac:spMkLst>
        </pc:spChg>
        <pc:spChg chg="add mod">
          <ac:chgData name="Guillermo Cruz" userId="435f29b0d382eee5" providerId="LiveId" clId="{A7F3D24B-6D8D-48C9-BAB9-AAE2AE78115B}" dt="2024-05-27T14:47:36.436" v="224" actId="1076"/>
          <ac:spMkLst>
            <pc:docMk/>
            <pc:sldMk cId="1164687434" sldId="482"/>
            <ac:spMk id="9" creationId="{D708A077-2D50-3238-AB56-ED46C9DAE704}"/>
          </ac:spMkLst>
        </pc:spChg>
        <pc:picChg chg="add mod">
          <ac:chgData name="Guillermo Cruz" userId="435f29b0d382eee5" providerId="LiveId" clId="{A7F3D24B-6D8D-48C9-BAB9-AAE2AE78115B}" dt="2024-05-27T14:46:53.651" v="220" actId="14100"/>
          <ac:picMkLst>
            <pc:docMk/>
            <pc:sldMk cId="1164687434" sldId="482"/>
            <ac:picMk id="4" creationId="{CD52AE3F-3DC2-6C4F-6EE3-AB79A96EBCEB}"/>
          </ac:picMkLst>
        </pc:picChg>
        <pc:picChg chg="add mod">
          <ac:chgData name="Guillermo Cruz" userId="435f29b0d382eee5" providerId="LiveId" clId="{A7F3D24B-6D8D-48C9-BAB9-AAE2AE78115B}" dt="2024-05-27T14:47:44.034" v="225" actId="1076"/>
          <ac:picMkLst>
            <pc:docMk/>
            <pc:sldMk cId="1164687434" sldId="482"/>
            <ac:picMk id="1025" creationId="{DB2D6A76-7579-454B-7961-D27E04FF1948}"/>
          </ac:picMkLst>
        </pc:picChg>
        <pc:picChg chg="add mod">
          <ac:chgData name="Guillermo Cruz" userId="435f29b0d382eee5" providerId="LiveId" clId="{A7F3D24B-6D8D-48C9-BAB9-AAE2AE78115B}" dt="2024-05-27T14:48:08.468" v="228" actId="1076"/>
          <ac:picMkLst>
            <pc:docMk/>
            <pc:sldMk cId="1164687434" sldId="482"/>
            <ac:picMk id="1026" creationId="{803F1069-7816-3377-BC16-0CCF10BF053E}"/>
          </ac:picMkLst>
        </pc:picChg>
        <pc:picChg chg="add mod">
          <ac:chgData name="Guillermo Cruz" userId="435f29b0d382eee5" providerId="LiveId" clId="{A7F3D24B-6D8D-48C9-BAB9-AAE2AE78115B}" dt="2024-05-27T14:48:27.692" v="230" actId="1076"/>
          <ac:picMkLst>
            <pc:docMk/>
            <pc:sldMk cId="1164687434" sldId="482"/>
            <ac:picMk id="1027" creationId="{A1592A24-A905-22AC-5DEE-3FDED146085E}"/>
          </ac:picMkLst>
        </pc:picChg>
        <pc:picChg chg="add mod">
          <ac:chgData name="Guillermo Cruz" userId="435f29b0d382eee5" providerId="LiveId" clId="{A7F3D24B-6D8D-48C9-BAB9-AAE2AE78115B}" dt="2024-05-27T14:48:43.402" v="232" actId="1076"/>
          <ac:picMkLst>
            <pc:docMk/>
            <pc:sldMk cId="1164687434" sldId="482"/>
            <ac:picMk id="1028" creationId="{C30C3DC3-5883-5251-8B8D-630FBE8C3F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A2767-9BC9-4B3D-82F7-8BE6A281C6BD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DFC8-1288-4DA9-817E-30C00ABC269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1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E6BB2B-739A-4631-9252-37E0B1DDC17E}" type="datetimeFigureOut">
              <a:rPr lang="es-ES" smtClean="0"/>
              <a:pPr/>
              <a:t>22/05/2024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A691A5-5847-4955-A772-BFF62677EF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4.emf"/><Relationship Id="rId7" Type="http://schemas.openxmlformats.org/officeDocument/2006/relationships/slide" Target="slide20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23.xml"/><Relationship Id="rId9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AA749-252A-48AF-8C5B-8976DE9D5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Pronóstico de necesidades de fondos</a:t>
            </a:r>
            <a:br>
              <a:rPr lang="es-AR" dirty="0"/>
            </a:br>
            <a:endParaRPr lang="es-A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8BC89E-C98C-4F00-BE60-46210CBED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073" y="6050037"/>
            <a:ext cx="6712727" cy="685800"/>
          </a:xfrm>
        </p:spPr>
        <p:txBody>
          <a:bodyPr/>
          <a:lstStyle/>
          <a:p>
            <a:pPr algn="r"/>
            <a:r>
              <a:rPr lang="es-AR"/>
              <a:t>2024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103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7373-09E3-4A18-9675-1BAF6B0C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Paso 1 Estado de Resultado Proforma</a:t>
            </a:r>
            <a:endParaRPr lang="es-A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935181-4F35-B0C7-9531-07CD0CFC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35275"/>
            <a:ext cx="759084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7AD09-398A-4966-9B63-FC178370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Proyección de Ventas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1086F5C-0C02-484F-9C7E-B5407A51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38447"/>
              </p:ext>
            </p:extLst>
          </p:nvPr>
        </p:nvGraphicFramePr>
        <p:xfrm>
          <a:off x="323528" y="2060848"/>
          <a:ext cx="8370512" cy="3136136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2936301">
                  <a:extLst>
                    <a:ext uri="{9D8B030D-6E8A-4147-A177-3AD203B41FA5}">
                      <a16:colId xmlns:a16="http://schemas.microsoft.com/office/drawing/2014/main" val="1017841870"/>
                    </a:ext>
                  </a:extLst>
                </a:gridCol>
                <a:gridCol w="1821116">
                  <a:extLst>
                    <a:ext uri="{9D8B030D-6E8A-4147-A177-3AD203B41FA5}">
                      <a16:colId xmlns:a16="http://schemas.microsoft.com/office/drawing/2014/main" val="3454619869"/>
                    </a:ext>
                  </a:extLst>
                </a:gridCol>
                <a:gridCol w="1847605">
                  <a:extLst>
                    <a:ext uri="{9D8B030D-6E8A-4147-A177-3AD203B41FA5}">
                      <a16:colId xmlns:a16="http://schemas.microsoft.com/office/drawing/2014/main" val="2361765261"/>
                    </a:ext>
                  </a:extLst>
                </a:gridCol>
                <a:gridCol w="1765490">
                  <a:extLst>
                    <a:ext uri="{9D8B030D-6E8A-4147-A177-3AD203B41FA5}">
                      <a16:colId xmlns:a16="http://schemas.microsoft.com/office/drawing/2014/main" val="527535622"/>
                    </a:ext>
                  </a:extLst>
                </a:gridCol>
              </a:tblGrid>
              <a:tr h="39201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Proyección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</a:rPr>
                        <a:t>de Ventas</a:t>
                      </a:r>
                      <a:endParaRPr lang="es-A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41871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1370979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Productos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6622286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effectLst/>
                        </a:rPr>
                        <a:t>AS 200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effectLst/>
                        </a:rPr>
                        <a:t>DS 1000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7813608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Cantidad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      100.000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      200.000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2273402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Precio de Venta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 $      30,00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 $       35,00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1049989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Ingresos por Ventas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   3.000.000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   7.000.000 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61147076"/>
                  </a:ext>
                </a:extLst>
              </a:tr>
              <a:tr h="392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A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</a:rPr>
                        <a:t> 10.000.000 </a:t>
                      </a:r>
                      <a:endParaRPr lang="es-A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8853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94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7A6538-D061-480B-BFAE-19B71395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696" y="2222376"/>
            <a:ext cx="12173823" cy="259228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34F8BA4-6BC3-40DB-A809-1CA89FBE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br>
              <a:rPr lang="es-AR" sz="32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s-AR" sz="32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Determinación del programa de producción </a:t>
            </a:r>
            <a:br>
              <a:rPr lang="es-A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50279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EE43-8092-49AA-892F-9D1F8071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s-AR" sz="32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s-AR" sz="32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Determinación del programa de producción </a:t>
            </a:r>
            <a:br>
              <a:rPr lang="es-A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3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BF2F16-3A41-4661-9C46-B338A315063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635601"/>
            <a:ext cx="8187612" cy="20183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30DC95-1F7C-4556-9FCF-433B2A262242}"/>
              </a:ext>
            </a:extLst>
          </p:cNvPr>
          <p:cNvSpPr txBox="1"/>
          <p:nvPr/>
        </p:nvSpPr>
        <p:spPr>
          <a:xfrm>
            <a:off x="0" y="3789040"/>
            <a:ext cx="8919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AR" sz="1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 política de stock de la empresa establece que desea un inventario final equivalente al 10% de las ventas.</a:t>
            </a:r>
            <a:endParaRPr lang="es-A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D0029E-8911-018E-1608-24CFD6D3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231797"/>
            <a:ext cx="6278598" cy="25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2DFB3-0D8E-4834-8843-1899D913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CFCACB-3569-421D-AFDD-32FC3C3C2E8B}"/>
              </a:ext>
            </a:extLst>
          </p:cNvPr>
          <p:cNvSpPr txBox="1"/>
          <p:nvPr/>
        </p:nvSpPr>
        <p:spPr>
          <a:xfrm>
            <a:off x="539552" y="5085184"/>
            <a:ext cx="8226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 empresa ha determinado los siguientes gastos generales y de administración $1.200.000, los gastos de intereses de $ 150.000 y los dividendos de $ 150.000.</a:t>
            </a:r>
            <a:endParaRPr lang="es-A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2F04339-AFB5-A967-676B-FDC0652986E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94102" y="2149215"/>
            <a:ext cx="8286605" cy="25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0D32E-217C-48AB-92A7-1A4CC442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Costo </a:t>
            </a:r>
            <a:r>
              <a:rPr lang="es-AR" dirty="0" err="1"/>
              <a:t>deVentas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8B3C11F-E05D-43F2-B87A-18DE46EFA3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834117" y="2132856"/>
            <a:ext cx="1281223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5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0CA5B-04F5-44E2-B82D-2DAA23CE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Costo de Venta de </a:t>
            </a:r>
            <a:r>
              <a:rPr lang="es-AR" dirty="0" err="1"/>
              <a:t>Samsu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C7C750-575D-4475-8600-47D2924E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16" y="2132856"/>
            <a:ext cx="9750527" cy="2895891"/>
          </a:xfrm>
          <a:prstGeom prst="rect">
            <a:avLst/>
          </a:prstGeom>
        </p:spPr>
      </p:pic>
      <p:sp>
        <p:nvSpPr>
          <p:cNvPr id="3" name="Flecha: hacia la izquierda 2">
            <a:hlinkClick r:id="rId3" action="ppaction://hlinksldjump"/>
            <a:extLst>
              <a:ext uri="{FF2B5EF4-FFF2-40B4-BE49-F238E27FC236}">
                <a16:creationId xmlns:a16="http://schemas.microsoft.com/office/drawing/2014/main" id="{842EDFDD-2C85-57B8-7DEA-0231110A9AC9}"/>
              </a:ext>
            </a:extLst>
          </p:cNvPr>
          <p:cNvSpPr/>
          <p:nvPr/>
        </p:nvSpPr>
        <p:spPr>
          <a:xfrm>
            <a:off x="6660232" y="5805264"/>
            <a:ext cx="93610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946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BBAB4-C71C-4B4D-9CD9-45BAC508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Estado de Resultados Proforma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60EE564-2DB3-404A-9A59-32284987C1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684584" y="1844824"/>
            <a:ext cx="10346238" cy="4176464"/>
          </a:xfrm>
          <a:prstGeom prst="rect">
            <a:avLst/>
          </a:prstGeom>
        </p:spPr>
      </p:pic>
      <p:sp>
        <p:nvSpPr>
          <p:cNvPr id="3" name="Flecha: hacia la izquierda 2">
            <a:hlinkClick r:id="rId3" action="ppaction://hlinksldjump"/>
            <a:extLst>
              <a:ext uri="{FF2B5EF4-FFF2-40B4-BE49-F238E27FC236}">
                <a16:creationId xmlns:a16="http://schemas.microsoft.com/office/drawing/2014/main" id="{C024DC74-F4CB-950A-AF65-962D8D18E594}"/>
              </a:ext>
            </a:extLst>
          </p:cNvPr>
          <p:cNvSpPr/>
          <p:nvPr/>
        </p:nvSpPr>
        <p:spPr>
          <a:xfrm>
            <a:off x="7020272" y="6021288"/>
            <a:ext cx="115212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403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75B0E-3F81-4D8D-A677-67AF3CF6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s-AR" sz="2800" b="1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s-AR" sz="2800" b="1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Paso 2 Determinación del Presupuesto de Efectivo</a:t>
            </a:r>
            <a:br>
              <a:rPr lang="es-A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2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64CC90F-29B1-45E8-A399-9853B8A6463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3" y="2060847"/>
            <a:ext cx="6336705" cy="45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84E2-9F69-4702-A68D-D250E52D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Ingresos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C258F-EBE6-484F-AAD1-4362F4D7AB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1828800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Ingresos en efectivo </a:t>
            </a:r>
            <a:endParaRPr lang="es-A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El estudio de las cuenta por cobrar nos arroja que se cobra el 20% en el mes de las ventas y el 80% restante en el mes siguiente. Las ventas del mes de diciembre de 2.010 fueron de $ 1.200.000. En el cuadro siguiente se muestra el estimado de ventas mes por mes.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C49519-B40F-4A9F-9F30-CEC9EEFA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645024"/>
            <a:ext cx="8412414" cy="1971882"/>
          </a:xfrm>
          <a:prstGeom prst="rect">
            <a:avLst/>
          </a:prstGeom>
        </p:spPr>
      </p:pic>
      <p:sp>
        <p:nvSpPr>
          <p:cNvPr id="5" name="Flecha: hacia la izquierda 4">
            <a:hlinkClick r:id="rId3" action="ppaction://hlinksldjump"/>
            <a:extLst>
              <a:ext uri="{FF2B5EF4-FFF2-40B4-BE49-F238E27FC236}">
                <a16:creationId xmlns:a16="http://schemas.microsoft.com/office/drawing/2014/main" id="{CC84B0B6-36FB-BA10-E26B-9D65B65E9133}"/>
              </a:ext>
            </a:extLst>
          </p:cNvPr>
          <p:cNvSpPr/>
          <p:nvPr/>
        </p:nvSpPr>
        <p:spPr>
          <a:xfrm>
            <a:off x="7380312" y="6093296"/>
            <a:ext cx="93610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513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59C816-7D23-4C81-9D4E-0DCA71F3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err="1"/>
              <a:t>Presupuesto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AB3B5-9DCB-4A9D-B0E4-C6BC84B89F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" sz="2200" b="1" dirty="0"/>
          </a:p>
          <a:p>
            <a:pPr>
              <a:lnSpc>
                <a:spcPct val="90000"/>
              </a:lnSpc>
            </a:pPr>
            <a:r>
              <a:rPr lang="es-AR" sz="2200" dirty="0">
                <a:effectLst/>
              </a:rPr>
              <a:t>El objetivo fundamental del Pronóstico de necesidades futuras de fondos es coordinar las funciones principales de la empresa que son el motivo de su exis­tencia, ventas, producción, compras, financiamiento y administración de la misma.</a:t>
            </a:r>
          </a:p>
          <a:p>
            <a:pPr>
              <a:lnSpc>
                <a:spcPct val="90000"/>
              </a:lnSpc>
            </a:pPr>
            <a:r>
              <a:rPr lang="es-ES" sz="2200" dirty="0"/>
              <a:t>Un plan integrador y coordinador que se expresa en términos financieros </a:t>
            </a:r>
          </a:p>
          <a:p>
            <a:pPr>
              <a:lnSpc>
                <a:spcPct val="90000"/>
              </a:lnSpc>
            </a:pPr>
            <a:endParaRPr lang="es-AR" sz="2200" dirty="0"/>
          </a:p>
        </p:txBody>
      </p:sp>
      <p:pic>
        <p:nvPicPr>
          <p:cNvPr id="7" name="Marcador de contenido 6" descr="Un hombre con los brazos levantados&#10;&#10;Descripción generada automáticamente con confianza baja">
            <a:extLst>
              <a:ext uri="{FF2B5EF4-FFF2-40B4-BE49-F238E27FC236}">
                <a16:creationId xmlns:a16="http://schemas.microsoft.com/office/drawing/2014/main" id="{0F9A6CE6-398F-4595-990D-8A404891A17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r="29390"/>
          <a:stretch/>
        </p:blipFill>
        <p:spPr>
          <a:xfrm>
            <a:off x="4844901" y="1589567"/>
            <a:ext cx="38862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1774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F2168-F704-4D92-A820-A9C2A571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Egresos de efectivo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D39F1-5C3C-44A8-811B-6A4F09EC4A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Egresos mensuales</a:t>
            </a: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Consideraciones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 empresa </a:t>
            </a:r>
            <a:r>
              <a:rPr lang="es-AR" sz="19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Samsu</a:t>
            </a: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S.A. tiene un esquema de producción mensual uniforme con el objeto de garantizar la máxima eficiencia en el uso de los recursos productivos. 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 empresa debe incorporar equipamiento y los pagos se han previsto en el mes de febrero $800.000 y en el mes de junio $ 1.000.000.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Asimismo los proveedores de materiales nos otorgan un plazo de pago de 30 días, los salarios, los CIF y los gastos generales y de administración se cancelan en el mes. En el mes de diciembre de 2.010 las compras de materiales fueron de $ 450.000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Los dividendos y los intereses se pagan en junio y los impuestos en partes iguales en marzo y junio.</a:t>
            </a:r>
            <a:endParaRPr lang="es-A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Flecha: hacia la izquierda 3">
            <a:hlinkClick r:id="rId2" action="ppaction://hlinksldjump"/>
            <a:extLst>
              <a:ext uri="{FF2B5EF4-FFF2-40B4-BE49-F238E27FC236}">
                <a16:creationId xmlns:a16="http://schemas.microsoft.com/office/drawing/2014/main" id="{09CD44BA-28DF-CECB-4C44-9A11528AC923}"/>
              </a:ext>
            </a:extLst>
          </p:cNvPr>
          <p:cNvSpPr/>
          <p:nvPr/>
        </p:nvSpPr>
        <p:spPr>
          <a:xfrm>
            <a:off x="6300192" y="6165304"/>
            <a:ext cx="936104" cy="4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450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B7CEB-3AC7-4FDF-AB0E-669D9C98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Egresos de Efectivo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A9579E-93C2-40C4-A828-161F0476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214457" cy="2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2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9FE99-4E86-4171-8595-89B3D645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Flujo Neto de Efectivo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86609-F12D-4EFA-B5D2-68864D263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" y="2465603"/>
            <a:ext cx="9805216" cy="15121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27DCEC-B3FE-4960-976A-62986BC77583}"/>
              </a:ext>
            </a:extLst>
          </p:cNvPr>
          <p:cNvSpPr txBox="1"/>
          <p:nvPr/>
        </p:nvSpPr>
        <p:spPr>
          <a:xfrm>
            <a:off x="224852" y="4941168"/>
            <a:ext cx="892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AR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 empresa ha decidido mantener un saldo mensual de efectivo de $500.000, el saldo inicial en bancos al 01 de enero de 2011 era de $500.000 </a:t>
            </a:r>
            <a:endParaRPr lang="es-A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CD5070-5E34-493B-A6A4-ECD608C8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dirty="0"/>
              <a:t>Presupuesto de Efectivo</a:t>
            </a:r>
            <a:endParaRPr lang="en-US" dirty="0"/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551ACD34-2416-4CC3-8C50-685488D6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41638"/>
            <a:ext cx="8153400" cy="2812923"/>
          </a:xfrm>
          <a:prstGeom prst="rect">
            <a:avLst/>
          </a:prstGeom>
          <a:noFill/>
        </p:spPr>
      </p:pic>
      <p:sp>
        <p:nvSpPr>
          <p:cNvPr id="3" name="Flecha: hacia la izquierda 2">
            <a:hlinkClick r:id="rId3" action="ppaction://hlinksldjump"/>
            <a:extLst>
              <a:ext uri="{FF2B5EF4-FFF2-40B4-BE49-F238E27FC236}">
                <a16:creationId xmlns:a16="http://schemas.microsoft.com/office/drawing/2014/main" id="{0FC4639B-130F-D434-1E86-0BEB3E613514}"/>
              </a:ext>
            </a:extLst>
          </p:cNvPr>
          <p:cNvSpPr/>
          <p:nvPr/>
        </p:nvSpPr>
        <p:spPr>
          <a:xfrm>
            <a:off x="6948264" y="5661248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491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BB78549-1284-CA9C-2430-BB508474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9177A33-2A05-ADDA-4BE3-B2C78F7DC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39" y="1600200"/>
            <a:ext cx="4260418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1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720AB19-D7D7-55E1-A147-F1889A70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48F1AE-C928-2347-F117-B394C6128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56792"/>
            <a:ext cx="4679432" cy="4878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6F79FB-CA6A-87F1-653E-F34CFBDC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10" y="1556791"/>
            <a:ext cx="1431282" cy="4878512"/>
          </a:xfrm>
          <a:prstGeom prst="rect">
            <a:avLst/>
          </a:prstGeom>
        </p:spPr>
      </p:pic>
      <p:sp>
        <p:nvSpPr>
          <p:cNvPr id="10" name="Flecha: a la derecha 9">
            <a:hlinkClick r:id="rId4" action="ppaction://hlinksldjump"/>
            <a:extLst>
              <a:ext uri="{FF2B5EF4-FFF2-40B4-BE49-F238E27FC236}">
                <a16:creationId xmlns:a16="http://schemas.microsoft.com/office/drawing/2014/main" id="{7A564617-5B5D-4B6A-D0AB-3DD0BC13F7BC}"/>
              </a:ext>
            </a:extLst>
          </p:cNvPr>
          <p:cNvSpPr/>
          <p:nvPr/>
        </p:nvSpPr>
        <p:spPr>
          <a:xfrm>
            <a:off x="6770749" y="2060848"/>
            <a:ext cx="64807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: a la derecha 14">
            <a:hlinkClick r:id="rId5" action="ppaction://hlinksldjump"/>
            <a:extLst>
              <a:ext uri="{FF2B5EF4-FFF2-40B4-BE49-F238E27FC236}">
                <a16:creationId xmlns:a16="http://schemas.microsoft.com/office/drawing/2014/main" id="{30779FD0-3449-EC82-6FE3-DB0083BA531D}"/>
              </a:ext>
            </a:extLst>
          </p:cNvPr>
          <p:cNvSpPr/>
          <p:nvPr/>
        </p:nvSpPr>
        <p:spPr>
          <a:xfrm>
            <a:off x="6775576" y="2533963"/>
            <a:ext cx="64807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: a la derecha 16">
            <a:hlinkClick r:id="rId6" action="ppaction://hlinksldjump"/>
            <a:extLst>
              <a:ext uri="{FF2B5EF4-FFF2-40B4-BE49-F238E27FC236}">
                <a16:creationId xmlns:a16="http://schemas.microsoft.com/office/drawing/2014/main" id="{E4041145-FF3C-2B52-8A0A-B23B17112C5F}"/>
              </a:ext>
            </a:extLst>
          </p:cNvPr>
          <p:cNvSpPr/>
          <p:nvPr/>
        </p:nvSpPr>
        <p:spPr>
          <a:xfrm>
            <a:off x="6762049" y="2868887"/>
            <a:ext cx="64807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: a la derecha 18">
            <a:hlinkClick r:id="rId7" action="ppaction://hlinksldjump"/>
            <a:extLst>
              <a:ext uri="{FF2B5EF4-FFF2-40B4-BE49-F238E27FC236}">
                <a16:creationId xmlns:a16="http://schemas.microsoft.com/office/drawing/2014/main" id="{F9B32032-8872-EC0B-63FE-A04AFBA6E369}"/>
              </a:ext>
            </a:extLst>
          </p:cNvPr>
          <p:cNvSpPr/>
          <p:nvPr/>
        </p:nvSpPr>
        <p:spPr>
          <a:xfrm>
            <a:off x="6759026" y="3364595"/>
            <a:ext cx="64807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Flecha: a la derecha 20">
            <a:hlinkClick r:id="rId8" action="ppaction://hlinksldjump"/>
            <a:extLst>
              <a:ext uri="{FF2B5EF4-FFF2-40B4-BE49-F238E27FC236}">
                <a16:creationId xmlns:a16="http://schemas.microsoft.com/office/drawing/2014/main" id="{027DE974-56A2-27B6-C368-9EB151EC63E6}"/>
              </a:ext>
            </a:extLst>
          </p:cNvPr>
          <p:cNvSpPr/>
          <p:nvPr/>
        </p:nvSpPr>
        <p:spPr>
          <a:xfrm>
            <a:off x="6775576" y="4119173"/>
            <a:ext cx="648072" cy="2880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Flecha: a la derecha 21">
            <a:hlinkClick r:id="rId4" action="ppaction://hlinksldjump"/>
            <a:extLst>
              <a:ext uri="{FF2B5EF4-FFF2-40B4-BE49-F238E27FC236}">
                <a16:creationId xmlns:a16="http://schemas.microsoft.com/office/drawing/2014/main" id="{9EFDCB65-A9E1-ACB5-DCE2-37F7D3C0CC9A}"/>
              </a:ext>
            </a:extLst>
          </p:cNvPr>
          <p:cNvSpPr/>
          <p:nvPr/>
        </p:nvSpPr>
        <p:spPr>
          <a:xfrm>
            <a:off x="6767011" y="4418928"/>
            <a:ext cx="648072" cy="2880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Flecha: a la derecha 22">
            <a:hlinkClick r:id="rId9" action="ppaction://hlinksldjump"/>
            <a:extLst>
              <a:ext uri="{FF2B5EF4-FFF2-40B4-BE49-F238E27FC236}">
                <a16:creationId xmlns:a16="http://schemas.microsoft.com/office/drawing/2014/main" id="{7D269056-4E87-DFB9-3A0C-5B657B19946A}"/>
              </a:ext>
            </a:extLst>
          </p:cNvPr>
          <p:cNvSpPr/>
          <p:nvPr/>
        </p:nvSpPr>
        <p:spPr>
          <a:xfrm>
            <a:off x="6767011" y="5654006"/>
            <a:ext cx="648072" cy="2880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14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4E0A318-1C3B-67E6-2681-4D2008EA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BF97D9-B1B2-CF88-AD63-02A8CE6F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08294"/>
            <a:ext cx="8153400" cy="307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052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5B16C-36A9-C948-17A7-94DA87BF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Método de porcentaje de ventas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D348B1-C704-CDBD-B519-D6A86435DEB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38605" y="2094738"/>
            <a:ext cx="6301740" cy="3506724"/>
          </a:xfrm>
        </p:spPr>
      </p:pic>
    </p:spTree>
    <p:extLst>
      <p:ext uri="{BB962C8B-B14F-4D97-AF65-F5344CB8AC3E}">
        <p14:creationId xmlns:p14="http://schemas.microsoft.com/office/powerpoint/2010/main" val="109794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3ADF19-7B1F-98D7-35B0-F89AEEB7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520084"/>
            <a:ext cx="8153400" cy="2656031"/>
          </a:xfrm>
          <a:prstGeom prst="rect">
            <a:avLst/>
          </a:prstGeom>
          <a:noFill/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85A6C5D-18B2-4280-F3E3-22D941F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AR" dirty="0"/>
              <a:t>Método de porcentaje de ventas</a:t>
            </a:r>
          </a:p>
        </p:txBody>
      </p:sp>
    </p:spTree>
    <p:extLst>
      <p:ext uri="{BB962C8B-B14F-4D97-AF65-F5344CB8AC3E}">
        <p14:creationId xmlns:p14="http://schemas.microsoft.com/office/powerpoint/2010/main" val="72551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B71C0E2-2A97-5C08-1535-A7CD02C4942C}"/>
              </a:ext>
            </a:extLst>
          </p:cNvPr>
          <p:cNvSpPr txBox="1"/>
          <p:nvPr/>
        </p:nvSpPr>
        <p:spPr>
          <a:xfrm>
            <a:off x="179512" y="1904196"/>
            <a:ext cx="8511480" cy="4725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formula :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NFR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A/V*(∆V) – P/V*(∆V) – RV1 (1-d)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NFR = Nuevos </a:t>
            </a: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Fondos Requeridos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A/V = Relación porcentual de Activos a Ventas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∆V  = </a:t>
            </a: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Cambios en Ventas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P/V = </a:t>
            </a: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Relación porcentual de Pasivos a Ventas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   = Margen de Utilidad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V1  = Nuevo nivel de Ventas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= Razón de pago de Dividendos.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FNR = 60%(100.000) – 25% (100.000) – 6% (300.000) (1-0,5) = $ 26.000</a:t>
            </a:r>
            <a:endParaRPr lang="es-AR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EC5A840-6C73-C6A8-47CE-D668734F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s-AR" dirty="0"/>
              <a:t>Método de porcentaje de ventas</a:t>
            </a:r>
          </a:p>
        </p:txBody>
      </p:sp>
    </p:spTree>
    <p:extLst>
      <p:ext uri="{BB962C8B-B14F-4D97-AF65-F5344CB8AC3E}">
        <p14:creationId xmlns:p14="http://schemas.microsoft.com/office/powerpoint/2010/main" val="355024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3BC29D8-A979-42E1-B7A7-82638663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Presupuesto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C8601A-A835-4457-B95E-B9AE70913E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3886200" cy="3639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 preparación de pronósticos financieros permite a los administradores anticipar los hechos, fundamentalmente la necesidad de obtener financiamiento externo.</a:t>
            </a:r>
            <a:endParaRPr lang="es-A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pic>
        <p:nvPicPr>
          <p:cNvPr id="12" name="Marcador de contenido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27AA1412-7F2B-4E71-A854-8346049CDC9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77965"/>
            <a:ext cx="3886200" cy="2594245"/>
          </a:xfrm>
        </p:spPr>
      </p:pic>
    </p:spTree>
    <p:extLst>
      <p:ext uri="{BB962C8B-B14F-4D97-AF65-F5344CB8AC3E}">
        <p14:creationId xmlns:p14="http://schemas.microsoft.com/office/powerpoint/2010/main" val="208791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3BC29D8-A979-42E1-B7A7-82638663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Presupuesto</a:t>
            </a:r>
          </a:p>
        </p:txBody>
      </p:sp>
      <p:pic>
        <p:nvPicPr>
          <p:cNvPr id="3" name="Marcador de contenido 2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5566DC4A-90B9-4927-A2AD-2601914CDE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0" y="2636912"/>
            <a:ext cx="3886200" cy="2292858"/>
          </a:xfr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B13EC7-6284-459B-BE1C-FD4EC6137D8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0613" y="2132856"/>
            <a:ext cx="3886200" cy="3423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El crecimiento generalmente requerirá de fuentes adicionales de financiamiento, porque la rentabilidad es insuficiente como fuente para financiar el incremento en cuentas por cobrar, inventarios y otros activos.</a:t>
            </a:r>
            <a:endParaRPr lang="es-A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459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BB83B6A-1E0F-4151-9FFD-B3D139B3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3AE2313-D70B-452A-B64D-EC957C465B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Los presupuestos son una herramienta que nos permiten mejorar la gestión. Controlar la marcha de la empresa y tomar medidas correctivas</a:t>
            </a:r>
          </a:p>
        </p:txBody>
      </p:sp>
      <p:pic>
        <p:nvPicPr>
          <p:cNvPr id="13" name="Marcador de contenido 12" descr="Imagen que contiene Pizarra&#10;&#10;Descripción generada automáticamente">
            <a:extLst>
              <a:ext uri="{FF2B5EF4-FFF2-40B4-BE49-F238E27FC236}">
                <a16:creationId xmlns:a16="http://schemas.microsoft.com/office/drawing/2014/main" id="{8A2DB9E1-81CE-492D-9812-D13E2931DDC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1589088"/>
            <a:ext cx="3048000" cy="4572000"/>
          </a:xfrm>
        </p:spPr>
      </p:pic>
    </p:spTree>
    <p:extLst>
      <p:ext uri="{BB962C8B-B14F-4D97-AF65-F5344CB8AC3E}">
        <p14:creationId xmlns:p14="http://schemas.microsoft.com/office/powerpoint/2010/main" val="391997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3613-E3E6-47FF-9036-2D41F5DF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Marcador de contenido 5" descr="Imagen que contiene persona, hombre, tabla, mujer&#10;&#10;Descripción generada automáticamente">
            <a:extLst>
              <a:ext uri="{FF2B5EF4-FFF2-40B4-BE49-F238E27FC236}">
                <a16:creationId xmlns:a16="http://schemas.microsoft.com/office/drawing/2014/main" id="{74FB2560-2476-4EDF-8BB4-2529208278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1" y="1589088"/>
            <a:ext cx="3051178" cy="4572000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13DE5-0FD7-4ECB-8910-4D111D3F13F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AR" dirty="0"/>
              <a:t>Antes de confeccionar los presupuestos hay que saber cuáles son los objetivos de la empresa y los medios (personal, maquinarias, etc.) que disponemos para alcanzarlos.</a:t>
            </a:r>
          </a:p>
        </p:txBody>
      </p:sp>
    </p:spTree>
    <p:extLst>
      <p:ext uri="{BB962C8B-B14F-4D97-AF65-F5344CB8AC3E}">
        <p14:creationId xmlns:p14="http://schemas.microsoft.com/office/powerpoint/2010/main" val="408063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475163-3737-42E6-B245-07D7AEDB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Modelo de Gestión del Presupuesto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F60D6EC-F28A-48E1-9AC7-BA248B8FE24B}"/>
              </a:ext>
            </a:extLst>
          </p:cNvPr>
          <p:cNvSpPr/>
          <p:nvPr/>
        </p:nvSpPr>
        <p:spPr>
          <a:xfrm>
            <a:off x="1475653" y="1734526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Objetivos de la empresa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D2CC653-45DD-42F2-80AB-58209599204B}"/>
              </a:ext>
            </a:extLst>
          </p:cNvPr>
          <p:cNvSpPr/>
          <p:nvPr/>
        </p:nvSpPr>
        <p:spPr>
          <a:xfrm>
            <a:off x="3456713" y="2630051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Presupuesto previsto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9D87468-BE62-41EF-BE7A-E59548693F5C}"/>
              </a:ext>
            </a:extLst>
          </p:cNvPr>
          <p:cNvSpPr/>
          <p:nvPr/>
        </p:nvSpPr>
        <p:spPr>
          <a:xfrm>
            <a:off x="3485805" y="3474115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Contabilidad (realidad)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30D5A6F-DC2A-4BA3-848C-EFFEC475B09B}"/>
              </a:ext>
            </a:extLst>
          </p:cNvPr>
          <p:cNvSpPr/>
          <p:nvPr/>
        </p:nvSpPr>
        <p:spPr>
          <a:xfrm>
            <a:off x="3500943" y="4401280"/>
            <a:ext cx="2160240" cy="7919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Comparación entre lo previsto y la realidad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92461A3-0397-4D48-A2C1-CEB31018CAF4}"/>
              </a:ext>
            </a:extLst>
          </p:cNvPr>
          <p:cNvSpPr/>
          <p:nvPr/>
        </p:nvSpPr>
        <p:spPr>
          <a:xfrm>
            <a:off x="3500943" y="5386826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Control y análisis de desviaciones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FB2AD27-1C42-4A9B-BCFC-75C85477AB99}"/>
              </a:ext>
            </a:extLst>
          </p:cNvPr>
          <p:cNvSpPr/>
          <p:nvPr/>
        </p:nvSpPr>
        <p:spPr>
          <a:xfrm>
            <a:off x="3491880" y="6193285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No hace falta medidas correctivas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02918F1-1AAC-44A7-9716-AF00DBEA9A91}"/>
              </a:ext>
            </a:extLst>
          </p:cNvPr>
          <p:cNvSpPr/>
          <p:nvPr/>
        </p:nvSpPr>
        <p:spPr>
          <a:xfrm>
            <a:off x="6146662" y="4361383"/>
            <a:ext cx="2175928" cy="7963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Se corrigen los objetivos, medios o los presupuestos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4C70A29-9A50-488E-B801-761190D8F23A}"/>
              </a:ext>
            </a:extLst>
          </p:cNvPr>
          <p:cNvSpPr/>
          <p:nvPr/>
        </p:nvSpPr>
        <p:spPr>
          <a:xfrm>
            <a:off x="6252488" y="5452923"/>
            <a:ext cx="2070102" cy="9348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Si hace falta se toman medidas correctivas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0F5C82E3-9472-439D-90BE-8E1F2CD4823E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H="1">
            <a:off x="3425318" y="864980"/>
            <a:ext cx="4027725" cy="5766816"/>
          </a:xfrm>
          <a:prstGeom prst="bentConnector4">
            <a:avLst>
              <a:gd name="adj1" fmla="val -5676"/>
              <a:gd name="adj2" fmla="val 106262"/>
            </a:avLst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C575D16-1058-4AC3-A81A-2FFEE653EB74}"/>
              </a:ext>
            </a:extLst>
          </p:cNvPr>
          <p:cNvSpPr/>
          <p:nvPr/>
        </p:nvSpPr>
        <p:spPr>
          <a:xfrm>
            <a:off x="5508108" y="1735726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Medios que se dispone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A886AFD-68CD-4ECD-B8C9-239F7525BD8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652120" y="4759560"/>
            <a:ext cx="49454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01FEBE5-0122-42FB-989A-FCB9F4DC4868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322590" y="4759559"/>
            <a:ext cx="343621" cy="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70ACEB1-D824-494E-B5F4-9FE1061C88B6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7668348" y="2059762"/>
            <a:ext cx="99786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AA7A6CFD-FC6D-4936-BDBD-6B63DBD31412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5902273" y="2122199"/>
            <a:ext cx="424356" cy="947555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2361D7C8-5FCF-4703-AA15-EB74E909F9DF}"/>
              </a:ext>
            </a:extLst>
          </p:cNvPr>
          <p:cNvCxnSpPr>
            <a:stCxn id="7" idx="2"/>
            <a:endCxn id="9" idx="1"/>
          </p:cNvCxnSpPr>
          <p:nvPr/>
        </p:nvCxnSpPr>
        <p:spPr>
          <a:xfrm rot="16200000" flipH="1">
            <a:off x="2720499" y="2217872"/>
            <a:ext cx="571489" cy="900940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837BF75-A4D0-439D-A608-D08AEBCFDAE1}"/>
              </a:ext>
            </a:extLst>
          </p:cNvPr>
          <p:cNvCxnSpPr>
            <a:cxnSpLocks/>
          </p:cNvCxnSpPr>
          <p:nvPr/>
        </p:nvCxnSpPr>
        <p:spPr>
          <a:xfrm flipH="1">
            <a:off x="5597112" y="3104490"/>
            <a:ext cx="306909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F76CEFB5-0957-4DCF-A0D5-3544916D61D8}"/>
              </a:ext>
            </a:extLst>
          </p:cNvPr>
          <p:cNvCxnSpPr>
            <a:stCxn id="13" idx="1"/>
            <a:endCxn id="10" idx="1"/>
          </p:cNvCxnSpPr>
          <p:nvPr/>
        </p:nvCxnSpPr>
        <p:spPr>
          <a:xfrm rot="10800000">
            <a:off x="3485806" y="3798151"/>
            <a:ext cx="6075" cy="2719170"/>
          </a:xfrm>
          <a:prstGeom prst="bentConnector3">
            <a:avLst>
              <a:gd name="adj1" fmla="val 1087865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3352A927-A589-4DDA-A2FF-11A57B9AACEC}"/>
              </a:ext>
            </a:extLst>
          </p:cNvPr>
          <p:cNvCxnSpPr>
            <a:cxnSpLocks/>
          </p:cNvCxnSpPr>
          <p:nvPr/>
        </p:nvCxnSpPr>
        <p:spPr>
          <a:xfrm>
            <a:off x="5670245" y="5709523"/>
            <a:ext cx="59130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303E705-AEC6-4CDD-94B8-FA6A029173F5}"/>
              </a:ext>
            </a:extLst>
          </p:cNvPr>
          <p:cNvSpPr txBox="1"/>
          <p:nvPr/>
        </p:nvSpPr>
        <p:spPr>
          <a:xfrm>
            <a:off x="1043608" y="5841444"/>
            <a:ext cx="168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Se continúa contabilizando la realidad </a:t>
            </a:r>
          </a:p>
        </p:txBody>
      </p:sp>
    </p:spTree>
    <p:extLst>
      <p:ext uri="{BB962C8B-B14F-4D97-AF65-F5344CB8AC3E}">
        <p14:creationId xmlns:p14="http://schemas.microsoft.com/office/powerpoint/2010/main" val="177262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69D7F2-DD22-4D21-BE2C-06368E27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Presupuesto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868DE6-4D0D-48E4-B112-BC76CD7292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39652" y="1916832"/>
            <a:ext cx="6264696" cy="576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Se requiere un enfoque sistémico para la realización de los estados financieros pro forma 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AEB8F9-FC87-28D5-6B10-3DB3158D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10" y="2535669"/>
            <a:ext cx="6048672" cy="43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CFE41-2D58-4AD6-9530-A4B3C870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</a:t>
            </a:r>
            <a:r>
              <a:rPr lang="es-AR" dirty="0" err="1"/>
              <a:t>Samsu</a:t>
            </a:r>
            <a:r>
              <a:rPr lang="es-AR" dirty="0"/>
              <a:t> S.A.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141248-339E-4911-9037-4703779B77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3200" dirty="0">
                <a:latin typeface="Tahoma" panose="020B0604030504040204" pitchFamily="34" charset="0"/>
                <a:ea typeface="Times New Roman" panose="02020603050405020304" pitchFamily="18" charset="0"/>
              </a:rPr>
              <a:t>La empresa </a:t>
            </a:r>
            <a:r>
              <a:rPr lang="es-AR" sz="3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Samsu</a:t>
            </a:r>
            <a:r>
              <a:rPr lang="es-AR" sz="3200" dirty="0">
                <a:latin typeface="Tahoma" panose="020B0604030504040204" pitchFamily="34" charset="0"/>
                <a:ea typeface="Times New Roman" panose="02020603050405020304" pitchFamily="18" charset="0"/>
              </a:rPr>
              <a:t> S.A. necesita saber cuáles serán sus necesidades de fondos para el próximo semestre. 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sz="32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s-AR" sz="3200" dirty="0">
                <a:latin typeface="Tahoma" panose="020B0604030504040204" pitchFamily="34" charset="0"/>
                <a:ea typeface="Times New Roman" panose="02020603050405020304" pitchFamily="18" charset="0"/>
              </a:rPr>
              <a:t>La empresa produce dos productos</a:t>
            </a:r>
          </a:p>
          <a:p>
            <a:pPr lvl="1"/>
            <a:r>
              <a:rPr lang="es-AR" sz="2900" dirty="0">
                <a:latin typeface="Tahoma" panose="020B0604030504040204" pitchFamily="34" charset="0"/>
                <a:ea typeface="Times New Roman" panose="02020603050405020304" pitchFamily="18" charset="0"/>
              </a:rPr>
              <a:t> AS 200 y </a:t>
            </a:r>
          </a:p>
          <a:p>
            <a:pPr lvl="1"/>
            <a:r>
              <a:rPr lang="es-AR" sz="2900" dirty="0">
                <a:latin typeface="Tahoma" panose="020B0604030504040204" pitchFamily="34" charset="0"/>
                <a:ea typeface="Times New Roman" panose="02020603050405020304" pitchFamily="18" charset="0"/>
              </a:rPr>
              <a:t>DS 1000</a:t>
            </a:r>
            <a:endParaRPr lang="es-AR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A7D4B0-9465-43AF-9E3A-E2A84FC99307}"/>
              </a:ext>
            </a:extLst>
          </p:cNvPr>
          <p:cNvSpPr txBox="1"/>
          <p:nvPr/>
        </p:nvSpPr>
        <p:spPr>
          <a:xfrm>
            <a:off x="1115616" y="19888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AR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AR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A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41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767</Words>
  <Application>Microsoft Office PowerPoint</Application>
  <PresentationFormat>Presentación en pantalla (4:3)</PresentationFormat>
  <Paragraphs>105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Calibri</vt:lpstr>
      <vt:lpstr>Century Gothic</vt:lpstr>
      <vt:lpstr>Tahoma</vt:lpstr>
      <vt:lpstr>Times New Roman</vt:lpstr>
      <vt:lpstr>Tw Cen MT</vt:lpstr>
      <vt:lpstr>Wingdings</vt:lpstr>
      <vt:lpstr>Wingdings 2</vt:lpstr>
      <vt:lpstr>Intermedio</vt:lpstr>
      <vt:lpstr>Pronóstico de necesidades de fondos </vt:lpstr>
      <vt:lpstr>Presupuesto</vt:lpstr>
      <vt:lpstr>Presupuesto</vt:lpstr>
      <vt:lpstr>Presupuesto</vt:lpstr>
      <vt:lpstr>Presentación de PowerPoint</vt:lpstr>
      <vt:lpstr>Presentación de PowerPoint</vt:lpstr>
      <vt:lpstr>Modelo de Gestión del Presupuesto</vt:lpstr>
      <vt:lpstr>Presupuesto</vt:lpstr>
      <vt:lpstr>Caso Samsu S.A.</vt:lpstr>
      <vt:lpstr>Paso 1 Estado de Resultado Proforma</vt:lpstr>
      <vt:lpstr>Proyección de Ventas</vt:lpstr>
      <vt:lpstr> Determinación del programa de producción  </vt:lpstr>
      <vt:lpstr> Determinación del programa de producción  </vt:lpstr>
      <vt:lpstr>Presentación de PowerPoint</vt:lpstr>
      <vt:lpstr>Costo deVentas</vt:lpstr>
      <vt:lpstr>Costo de Venta de Samsu</vt:lpstr>
      <vt:lpstr>Estado de Resultados Proforma</vt:lpstr>
      <vt:lpstr> Paso 2 Determinación del Presupuesto de Efectivo </vt:lpstr>
      <vt:lpstr>Ingresos</vt:lpstr>
      <vt:lpstr>Egresos de efectivo</vt:lpstr>
      <vt:lpstr>Egresos de Efectivo</vt:lpstr>
      <vt:lpstr>Flujo Neto de Efectivo</vt:lpstr>
      <vt:lpstr>Presupuesto de Efectivo</vt:lpstr>
      <vt:lpstr>Presentación de PowerPoint</vt:lpstr>
      <vt:lpstr>Presentación de PowerPoint</vt:lpstr>
      <vt:lpstr>Presentación de PowerPoint</vt:lpstr>
      <vt:lpstr>Método de porcentaje de ventas</vt:lpstr>
      <vt:lpstr>Método de porcentaje de ventas</vt:lpstr>
      <vt:lpstr>Método de porcentaje de ventas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FINANZAS DE EMPRESAS</dc:title>
  <dc:creator>pc2</dc:creator>
  <cp:lastModifiedBy>Guillermo Cruz</cp:lastModifiedBy>
  <cp:revision>226</cp:revision>
  <dcterms:created xsi:type="dcterms:W3CDTF">2002-01-27T03:05:42Z</dcterms:created>
  <dcterms:modified xsi:type="dcterms:W3CDTF">2024-05-27T18:29:48Z</dcterms:modified>
</cp:coreProperties>
</file>