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298"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4" r:id="rId67"/>
    <p:sldId id="325" r:id="rId68"/>
    <p:sldId id="326" r:id="rId6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1FFBA7-F4C6-478F-A218-CBB90C20B04A}" type="datetimeFigureOut">
              <a:rPr lang="es-ES" smtClean="0"/>
              <a:pPr/>
              <a:t>31/05/2021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15DC6-70B4-4AB1-B0C0-01195E9F2253}" type="slidenum">
              <a:rPr lang="es-ES" smtClean="0"/>
              <a:pPr/>
              <a:t>‹Nº›</a:t>
            </a:fld>
            <a:endParaRPr lang="es-ES"/>
          </a:p>
        </p:txBody>
      </p:sp>
    </p:spTree>
    <p:extLst>
      <p:ext uri="{BB962C8B-B14F-4D97-AF65-F5344CB8AC3E}">
        <p14:creationId xmlns:p14="http://schemas.microsoft.com/office/powerpoint/2010/main" val="2481372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AR" dirty="0" smtClean="0"/>
              <a:t>.</a:t>
            </a:r>
            <a:endParaRPr lang="es-ES" dirty="0"/>
          </a:p>
        </p:txBody>
      </p:sp>
      <p:sp>
        <p:nvSpPr>
          <p:cNvPr id="4" name="3 Marcador de número de diapositiva"/>
          <p:cNvSpPr>
            <a:spLocks noGrp="1"/>
          </p:cNvSpPr>
          <p:nvPr>
            <p:ph type="sldNum" sz="quarter" idx="10"/>
          </p:nvPr>
        </p:nvSpPr>
        <p:spPr/>
        <p:txBody>
          <a:bodyPr/>
          <a:lstStyle/>
          <a:p>
            <a:fld id="{2CD15DC6-70B4-4AB1-B0C0-01195E9F2253}" type="slidenum">
              <a:rPr lang="es-ES" smtClean="0"/>
              <a:pPr/>
              <a:t>39</a:t>
            </a:fld>
            <a:endParaRPr lang="es-ES"/>
          </a:p>
        </p:txBody>
      </p:sp>
    </p:spTree>
    <p:extLst>
      <p:ext uri="{BB962C8B-B14F-4D97-AF65-F5344CB8AC3E}">
        <p14:creationId xmlns:p14="http://schemas.microsoft.com/office/powerpoint/2010/main" val="3176795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960A80-C1B0-4FC1-933E-3BF92E384048}" type="datetimeFigureOut">
              <a:rPr lang="es-ES" smtClean="0"/>
              <a:pPr/>
              <a:t>31/05/2021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94F84F-CAE7-4242-881A-5104A74333E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60A80-C1B0-4FC1-933E-3BF92E384048}" type="datetimeFigureOut">
              <a:rPr lang="es-ES" smtClean="0"/>
              <a:pPr/>
              <a:t>31/05/2021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4F84F-CAE7-4242-881A-5104A74333E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smtClean="0"/>
              <a:t>MÁQUINAS E INSTALACIONES TÉRMICAS</a:t>
            </a:r>
            <a:endParaRPr lang="es-ES" dirty="0"/>
          </a:p>
        </p:txBody>
      </p:sp>
      <p:sp>
        <p:nvSpPr>
          <p:cNvPr id="3" name="2 Subtítulo"/>
          <p:cNvSpPr>
            <a:spLocks noGrp="1"/>
          </p:cNvSpPr>
          <p:nvPr>
            <p:ph type="subTitle" idx="1"/>
          </p:nvPr>
        </p:nvSpPr>
        <p:spPr/>
        <p:txBody>
          <a:bodyPr/>
          <a:lstStyle/>
          <a:p>
            <a:r>
              <a:rPr lang="es-AR" smtClean="0"/>
              <a:t>INSTALACIONES FRIGORIFICAS</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r>
              <a:rPr lang="es-AR" b="1" dirty="0" smtClean="0">
                <a:solidFill>
                  <a:srgbClr val="C00000"/>
                </a:solidFill>
              </a:rPr>
              <a:t>En el caso de la máquina frigorífica</a:t>
            </a:r>
            <a:r>
              <a:rPr lang="es-AR" dirty="0" smtClean="0"/>
              <a:t/>
            </a:r>
            <a:br>
              <a:rPr lang="es-AR" dirty="0" smtClean="0"/>
            </a:br>
            <a:r>
              <a:rPr lang="es-AR" dirty="0" smtClean="0"/>
              <a:t>Se </a:t>
            </a:r>
            <a:r>
              <a:rPr lang="es-AR" b="1" dirty="0" smtClean="0">
                <a:solidFill>
                  <a:srgbClr val="FF0000"/>
                </a:solidFill>
              </a:rPr>
              <a:t>transformará el trabajo mecánico en calor</a:t>
            </a:r>
            <a:r>
              <a:rPr lang="es-AR" dirty="0" smtClean="0"/>
              <a:t>, absorbiendo al mismo tiempo calor de la fuente fría y cediendo a la caliente, la suma de este calor y trabajo recibido del exterior:  </a:t>
            </a:r>
            <a:br>
              <a:rPr lang="es-AR" dirty="0" smtClean="0"/>
            </a:b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530626"/>
          </a:xfrm>
        </p:spPr>
        <p:txBody>
          <a:bodyPr/>
          <a:lstStyle/>
          <a:p>
            <a:endParaRPr lang="es-ES" dirty="0"/>
          </a:p>
        </p:txBody>
      </p:sp>
      <p:sp>
        <p:nvSpPr>
          <p:cNvPr id="3" name="2 Rectángulo"/>
          <p:cNvSpPr/>
          <p:nvPr/>
        </p:nvSpPr>
        <p:spPr>
          <a:xfrm>
            <a:off x="2483768" y="692696"/>
            <a:ext cx="3744416"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AR" dirty="0" smtClean="0"/>
              <a:t>Fuente caliente</a:t>
            </a:r>
            <a:endParaRPr lang="es-ES" dirty="0"/>
          </a:p>
        </p:txBody>
      </p:sp>
      <p:sp>
        <p:nvSpPr>
          <p:cNvPr id="4" name="3 Rectángulo"/>
          <p:cNvSpPr/>
          <p:nvPr/>
        </p:nvSpPr>
        <p:spPr>
          <a:xfrm>
            <a:off x="2411760" y="4581128"/>
            <a:ext cx="374441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Fuente fría </a:t>
            </a:r>
            <a:endParaRPr lang="es-ES" dirty="0"/>
          </a:p>
        </p:txBody>
      </p:sp>
      <p:sp>
        <p:nvSpPr>
          <p:cNvPr id="5" name="4 Elipse"/>
          <p:cNvSpPr/>
          <p:nvPr/>
        </p:nvSpPr>
        <p:spPr>
          <a:xfrm>
            <a:off x="3779912" y="2636912"/>
            <a:ext cx="1152128" cy="11521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dirty="0"/>
          </a:p>
        </p:txBody>
      </p:sp>
      <p:sp>
        <p:nvSpPr>
          <p:cNvPr id="8" name="7 Rectángulo"/>
          <p:cNvSpPr/>
          <p:nvPr/>
        </p:nvSpPr>
        <p:spPr>
          <a:xfrm>
            <a:off x="4716016" y="1988840"/>
            <a:ext cx="648072" cy="50405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s-A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Q1</a:t>
            </a:r>
            <a:endParaRPr lang="es-E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8 Rectángulo"/>
          <p:cNvSpPr/>
          <p:nvPr/>
        </p:nvSpPr>
        <p:spPr>
          <a:xfrm>
            <a:off x="4932040" y="3933056"/>
            <a:ext cx="648072" cy="50405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s-A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Q2</a:t>
            </a:r>
            <a:endPar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0" name="9 Rectángulo"/>
          <p:cNvSpPr/>
          <p:nvPr/>
        </p:nvSpPr>
        <p:spPr>
          <a:xfrm>
            <a:off x="7020272" y="3140968"/>
            <a:ext cx="648072" cy="50405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s-A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AL</a:t>
            </a:r>
            <a:endPar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10 Rectángulo"/>
          <p:cNvSpPr/>
          <p:nvPr/>
        </p:nvSpPr>
        <p:spPr>
          <a:xfrm>
            <a:off x="6300192" y="908720"/>
            <a:ext cx="720080" cy="72008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800" b="1" dirty="0" smtClean="0">
                <a:solidFill>
                  <a:schemeClr val="tx1">
                    <a:lumMod val="95000"/>
                    <a:lumOff val="5000"/>
                  </a:schemeClr>
                </a:solidFill>
              </a:rPr>
              <a:t>T1</a:t>
            </a:r>
            <a:endParaRPr lang="es-ES" sz="2800" b="1" dirty="0">
              <a:solidFill>
                <a:schemeClr val="tx1">
                  <a:lumMod val="95000"/>
                  <a:lumOff val="5000"/>
                </a:schemeClr>
              </a:solidFill>
            </a:endParaRPr>
          </a:p>
        </p:txBody>
      </p:sp>
      <p:sp>
        <p:nvSpPr>
          <p:cNvPr id="12" name="11 Rectángulo"/>
          <p:cNvSpPr/>
          <p:nvPr/>
        </p:nvSpPr>
        <p:spPr>
          <a:xfrm>
            <a:off x="6660232" y="4725144"/>
            <a:ext cx="720080" cy="72008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800" b="1" dirty="0" smtClean="0">
                <a:solidFill>
                  <a:schemeClr val="tx1">
                    <a:lumMod val="95000"/>
                    <a:lumOff val="5000"/>
                  </a:schemeClr>
                </a:solidFill>
              </a:rPr>
              <a:t>T2</a:t>
            </a:r>
            <a:endParaRPr lang="es-ES" sz="2800" b="1" dirty="0">
              <a:solidFill>
                <a:schemeClr val="tx1">
                  <a:lumMod val="95000"/>
                  <a:lumOff val="5000"/>
                </a:schemeClr>
              </a:solidFill>
            </a:endParaRPr>
          </a:p>
        </p:txBody>
      </p:sp>
      <p:sp>
        <p:nvSpPr>
          <p:cNvPr id="13" name="12 Rectángulo"/>
          <p:cNvSpPr/>
          <p:nvPr/>
        </p:nvSpPr>
        <p:spPr>
          <a:xfrm>
            <a:off x="827584" y="2780928"/>
            <a:ext cx="2232248" cy="86409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800" b="1" dirty="0" smtClean="0">
                <a:effectLst>
                  <a:outerShdw blurRad="38100" dist="38100" dir="2700000" algn="tl">
                    <a:srgbClr val="000000">
                      <a:alpha val="43137"/>
                    </a:srgbClr>
                  </a:outerShdw>
                </a:effectLst>
              </a:rPr>
              <a:t>Q1  = AL + Q2</a:t>
            </a:r>
            <a:endParaRPr lang="es-ES" sz="2800" b="1" dirty="0">
              <a:effectLst>
                <a:outerShdw blurRad="38100" dist="38100" dir="2700000" algn="tl">
                  <a:srgbClr val="000000">
                    <a:alpha val="43137"/>
                  </a:srgbClr>
                </a:outerShdw>
              </a:effectLst>
            </a:endParaRPr>
          </a:p>
        </p:txBody>
      </p:sp>
      <p:sp>
        <p:nvSpPr>
          <p:cNvPr id="15" name="14 Flecha arriba"/>
          <p:cNvSpPr/>
          <p:nvPr/>
        </p:nvSpPr>
        <p:spPr>
          <a:xfrm>
            <a:off x="4211960" y="3861048"/>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15 Flecha arriba"/>
          <p:cNvSpPr/>
          <p:nvPr/>
        </p:nvSpPr>
        <p:spPr>
          <a:xfrm>
            <a:off x="4139952" y="1916832"/>
            <a:ext cx="504056"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16 Flecha izquierda"/>
          <p:cNvSpPr/>
          <p:nvPr/>
        </p:nvSpPr>
        <p:spPr>
          <a:xfrm>
            <a:off x="5148064" y="2708920"/>
            <a:ext cx="1728192"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229600" cy="5890666"/>
          </a:xfrm>
        </p:spPr>
        <p:txBody>
          <a:bodyPr>
            <a:normAutofit/>
          </a:bodyPr>
          <a:lstStyle/>
          <a:p>
            <a:r>
              <a:rPr lang="es-AR" dirty="0" smtClean="0"/>
              <a:t>El transporte de calor se hace por medio de </a:t>
            </a:r>
            <a:r>
              <a:rPr lang="es-AR" b="1" dirty="0" smtClean="0">
                <a:solidFill>
                  <a:srgbClr val="FF0000"/>
                </a:solidFill>
                <a:effectLst>
                  <a:outerShdw blurRad="38100" dist="38100" dir="2700000" algn="tl">
                    <a:srgbClr val="000000">
                      <a:alpha val="43137"/>
                    </a:srgbClr>
                  </a:outerShdw>
                </a:effectLst>
              </a:rPr>
              <a:t>FLUIDOS REFRIGERANTES</a:t>
            </a:r>
            <a:r>
              <a:rPr lang="es-AR" dirty="0" smtClean="0"/>
              <a:t>.</a:t>
            </a:r>
            <a:br>
              <a:rPr lang="es-AR" dirty="0" smtClean="0"/>
            </a:br>
            <a:r>
              <a:rPr lang="es-AR" dirty="0" smtClean="0"/>
              <a:t>La energía empleada para estas transformaciones puede ser:</a:t>
            </a:r>
            <a:br>
              <a:rPr lang="es-AR" dirty="0" smtClean="0"/>
            </a:br>
            <a:r>
              <a:rPr lang="es-AR" sz="3200" b="1" dirty="0" smtClean="0">
                <a:solidFill>
                  <a:srgbClr val="0070C0"/>
                </a:solidFill>
                <a:effectLst>
                  <a:outerShdw blurRad="38100" dist="38100" dir="2700000" algn="tl">
                    <a:srgbClr val="000000">
                      <a:alpha val="43137"/>
                    </a:srgbClr>
                  </a:outerShdw>
                </a:effectLst>
              </a:rPr>
              <a:t>Energía Calorífica --  Máquinas de absorción</a:t>
            </a:r>
            <a:r>
              <a:rPr lang="es-AR" sz="3200" dirty="0" smtClean="0">
                <a:solidFill>
                  <a:srgbClr val="FF0000"/>
                </a:solidFill>
                <a:effectLst>
                  <a:outerShdw blurRad="38100" dist="38100" dir="2700000" algn="tl">
                    <a:srgbClr val="000000">
                      <a:alpha val="43137"/>
                    </a:srgbClr>
                  </a:outerShdw>
                </a:effectLst>
              </a:rPr>
              <a:t/>
            </a:r>
            <a:br>
              <a:rPr lang="es-AR" sz="3200" dirty="0" smtClean="0">
                <a:solidFill>
                  <a:srgbClr val="FF0000"/>
                </a:solidFill>
                <a:effectLst>
                  <a:outerShdw blurRad="38100" dist="38100" dir="2700000" algn="tl">
                    <a:srgbClr val="000000">
                      <a:alpha val="43137"/>
                    </a:srgbClr>
                  </a:outerShdw>
                </a:effectLst>
              </a:rPr>
            </a:br>
            <a:r>
              <a:rPr lang="es-AR" dirty="0" smtClean="0">
                <a:solidFill>
                  <a:srgbClr val="FF0000"/>
                </a:solidFill>
                <a:effectLst>
                  <a:outerShdw blurRad="38100" dist="38100" dir="2700000" algn="tl">
                    <a:srgbClr val="000000">
                      <a:alpha val="43137"/>
                    </a:srgbClr>
                  </a:outerShdw>
                </a:effectLst>
              </a:rPr>
              <a:t> </a:t>
            </a:r>
            <a:r>
              <a:rPr lang="es-AR" sz="3200" b="1" dirty="0" smtClean="0">
                <a:solidFill>
                  <a:srgbClr val="00B050"/>
                </a:solidFill>
                <a:effectLst>
                  <a:outerShdw blurRad="38100" dist="38100" dir="2700000" algn="tl">
                    <a:srgbClr val="000000">
                      <a:alpha val="43137"/>
                    </a:srgbClr>
                  </a:outerShdw>
                </a:effectLst>
              </a:rPr>
              <a:t>Energía Mecánica --  Máquinas de compresión</a:t>
            </a:r>
            <a:r>
              <a:rPr lang="es-AR" dirty="0" smtClean="0"/>
              <a:t/>
            </a:r>
            <a:br>
              <a:rPr lang="es-AR" dirty="0" smtClean="0"/>
            </a:b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r>
              <a:rPr lang="es-AR" b="1" u="sng" dirty="0" smtClean="0">
                <a:effectLst>
                  <a:outerShdw blurRad="38100" dist="38100" dir="2700000" algn="tl">
                    <a:srgbClr val="000000">
                      <a:alpha val="43137"/>
                    </a:srgbClr>
                  </a:outerShdw>
                </a:effectLst>
              </a:rPr>
              <a:t>MAQUINAS DE ABSORCIÓN </a:t>
            </a:r>
            <a:r>
              <a:rPr lang="es-AR" dirty="0" smtClean="0"/>
              <a:t/>
            </a:r>
            <a:br>
              <a:rPr lang="es-AR" dirty="0" smtClean="0"/>
            </a:br>
            <a:r>
              <a:rPr lang="es-AR" dirty="0" smtClean="0"/>
              <a:t>Las máquinas de absorción </a:t>
            </a:r>
            <a:r>
              <a:rPr lang="es-AR" dirty="0" smtClean="0">
                <a:solidFill>
                  <a:srgbClr val="FF0000"/>
                </a:solidFill>
              </a:rPr>
              <a:t>utilizan la energía térmica</a:t>
            </a:r>
            <a:r>
              <a:rPr lang="es-AR" dirty="0" smtClean="0"/>
              <a:t> de una fuente, que puede proceder de un combustible cualquiera. El agente de transporte de calor, casi exclusivamente empleado es el </a:t>
            </a:r>
            <a:r>
              <a:rPr lang="es-AR" b="1" dirty="0" smtClean="0">
                <a:solidFill>
                  <a:srgbClr val="FF0000"/>
                </a:solidFill>
              </a:rPr>
              <a:t>amoniaco (NH3), </a:t>
            </a:r>
            <a:r>
              <a:rPr lang="es-AR" dirty="0" smtClean="0"/>
              <a:t>por sus propiedades de ser fácilmente absorbido por el agua y separable de ella por acción del calor. </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02634"/>
          </a:xfrm>
        </p:spPr>
        <p:txBody>
          <a:bodyPr>
            <a:normAutofit fontScale="90000"/>
          </a:bodyPr>
          <a:lstStyle/>
          <a:p>
            <a:r>
              <a:rPr lang="es-AR" b="1" u="sng" dirty="0" smtClean="0">
                <a:solidFill>
                  <a:schemeClr val="accent5">
                    <a:lumMod val="75000"/>
                  </a:schemeClr>
                </a:solidFill>
                <a:effectLst>
                  <a:outerShdw blurRad="38100" dist="38100" dir="2700000" algn="tl">
                    <a:srgbClr val="000000">
                      <a:alpha val="43137"/>
                    </a:srgbClr>
                  </a:outerShdw>
                </a:effectLst>
              </a:rPr>
              <a:t>FUNCIONAMIENTO:</a:t>
            </a:r>
            <a:r>
              <a:rPr lang="es-AR" dirty="0" smtClean="0"/>
              <a:t/>
            </a:r>
            <a:br>
              <a:rPr lang="es-AR" dirty="0" smtClean="0"/>
            </a:br>
            <a:r>
              <a:rPr lang="es-AR" dirty="0" smtClean="0"/>
              <a:t>Sea </a:t>
            </a:r>
            <a:r>
              <a:rPr lang="es-AR" b="1" dirty="0" smtClean="0">
                <a:solidFill>
                  <a:schemeClr val="accent5">
                    <a:lumMod val="75000"/>
                  </a:schemeClr>
                </a:solidFill>
                <a:effectLst>
                  <a:outerShdw blurRad="38100" dist="38100" dir="2700000" algn="tl">
                    <a:srgbClr val="000000">
                      <a:alpha val="43137"/>
                    </a:srgbClr>
                  </a:outerShdw>
                </a:effectLst>
              </a:rPr>
              <a:t>A </a:t>
            </a:r>
            <a:r>
              <a:rPr lang="es-AR" dirty="0" smtClean="0"/>
              <a:t>un recipiente que contiene amoniaco disuelto en agua y lo calentamos por un procedimiento cualquiera con lo cual los </a:t>
            </a:r>
            <a:r>
              <a:rPr lang="es-AR" dirty="0" smtClean="0">
                <a:solidFill>
                  <a:srgbClr val="FF0000"/>
                </a:solidFill>
              </a:rPr>
              <a:t>vapores de NH</a:t>
            </a:r>
            <a:r>
              <a:rPr lang="es-AR" sz="3200" dirty="0" smtClean="0">
                <a:solidFill>
                  <a:srgbClr val="FF0000"/>
                </a:solidFill>
              </a:rPr>
              <a:t>3</a:t>
            </a:r>
            <a:r>
              <a:rPr lang="es-AR" dirty="0" smtClean="0">
                <a:solidFill>
                  <a:srgbClr val="FF0000"/>
                </a:solidFill>
              </a:rPr>
              <a:t> </a:t>
            </a:r>
            <a:r>
              <a:rPr lang="es-AR" dirty="0" smtClean="0"/>
              <a:t>se separaran del agua mezclados con una cantidad de vapor de agua, llegando a una temperatura de 120°C y a la presión de condensación.</a:t>
            </a:r>
            <a:br>
              <a:rPr lang="es-AR" dirty="0" smtClean="0"/>
            </a:br>
            <a:r>
              <a:rPr lang="es-AR" dirty="0" smtClean="0"/>
              <a:t>Ver fig. 1</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r>
              <a:rPr lang="es-AR" dirty="0" smtClean="0"/>
              <a:t>Dichos vapores se hacen pasar por un separador </a:t>
            </a:r>
            <a:r>
              <a:rPr lang="es-AR" sz="4000" b="1" dirty="0" smtClean="0">
                <a:solidFill>
                  <a:schemeClr val="accent5">
                    <a:lumMod val="75000"/>
                  </a:schemeClr>
                </a:solidFill>
                <a:effectLst>
                  <a:outerShdw blurRad="38100" dist="38100" dir="2700000" algn="tl">
                    <a:srgbClr val="000000">
                      <a:alpha val="43137"/>
                    </a:srgbClr>
                  </a:outerShdw>
                </a:effectLst>
              </a:rPr>
              <a:t>B</a:t>
            </a:r>
            <a:r>
              <a:rPr lang="es-AR" dirty="0" smtClean="0"/>
              <a:t>, provisto de una tubería de retorno para vapor de agua que se condensará y volverá a recipiente </a:t>
            </a:r>
            <a:r>
              <a:rPr lang="es-AR" sz="4000" b="1" dirty="0" smtClean="0">
                <a:solidFill>
                  <a:schemeClr val="accent5">
                    <a:lumMod val="75000"/>
                  </a:schemeClr>
                </a:solidFill>
                <a:effectLst>
                  <a:outerShdw blurRad="38100" dist="38100" dir="2700000" algn="tl">
                    <a:srgbClr val="000000">
                      <a:alpha val="43137"/>
                    </a:srgbClr>
                  </a:outerShdw>
                </a:effectLst>
              </a:rPr>
              <a:t>A.</a:t>
            </a:r>
            <a:br>
              <a:rPr lang="es-AR" sz="4000" b="1" dirty="0" smtClean="0">
                <a:solidFill>
                  <a:schemeClr val="accent5">
                    <a:lumMod val="75000"/>
                  </a:schemeClr>
                </a:solidFill>
                <a:effectLst>
                  <a:outerShdw blurRad="38100" dist="38100" dir="2700000" algn="tl">
                    <a:srgbClr val="000000">
                      <a:alpha val="43137"/>
                    </a:srgbClr>
                  </a:outerShdw>
                </a:effectLst>
              </a:rPr>
            </a:br>
            <a:r>
              <a:rPr lang="es-AR" sz="4000" b="1" dirty="0" smtClean="0">
                <a:solidFill>
                  <a:schemeClr val="accent5">
                    <a:lumMod val="75000"/>
                  </a:schemeClr>
                </a:solidFill>
                <a:effectLst>
                  <a:outerShdw blurRad="38100" dist="38100" dir="2700000" algn="tl">
                    <a:srgbClr val="000000">
                      <a:alpha val="43137"/>
                    </a:srgbClr>
                  </a:outerShdw>
                </a:effectLst>
              </a:rPr>
              <a:t>La solución amoniacal a medida que va perdiendo amoniaco, aumenta la densidad, y por lo tanto, en el depósito A, la parte alta del líquido será la más rica en </a:t>
            </a:r>
            <a:r>
              <a:rPr lang="es-AR" sz="3600" b="1" dirty="0" smtClean="0">
                <a:effectLst>
                  <a:outerShdw blurRad="38100" dist="38100" dir="2700000" algn="tl">
                    <a:srgbClr val="000000">
                      <a:alpha val="43137"/>
                    </a:srgbClr>
                  </a:outerShdw>
                </a:effectLst>
              </a:rPr>
              <a:t>NH</a:t>
            </a:r>
            <a:r>
              <a:rPr lang="es-AR" sz="2800" b="1" dirty="0" smtClean="0">
                <a:effectLst>
                  <a:outerShdw blurRad="38100" dist="38100" dir="2700000" algn="tl">
                    <a:srgbClr val="000000">
                      <a:alpha val="43137"/>
                    </a:srgbClr>
                  </a:outerShdw>
                </a:effectLst>
              </a:rPr>
              <a:t>3</a:t>
            </a:r>
            <a:r>
              <a:rPr lang="es-AR" sz="4000" b="1" dirty="0" smtClean="0">
                <a:solidFill>
                  <a:schemeClr val="accent5">
                    <a:lumMod val="75000"/>
                  </a:schemeClr>
                </a:solidFill>
                <a:effectLst>
                  <a:outerShdw blurRad="38100" dist="38100" dir="2700000" algn="tl">
                    <a:srgbClr val="000000">
                      <a:alpha val="43137"/>
                    </a:srgbClr>
                  </a:outerShdw>
                </a:effectLst>
              </a:rPr>
              <a:t> .</a:t>
            </a:r>
            <a:endParaRPr lang="es-ES" sz="4000" b="1" dirty="0" smtClean="0">
              <a:solidFill>
                <a:schemeClr val="accent5">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AR" dirty="0" smtClean="0"/>
              <a:t>A la salida del separador B, los vapores de </a:t>
            </a:r>
            <a:r>
              <a:rPr lang="es-AR" b="1" dirty="0" smtClean="0">
                <a:effectLst>
                  <a:outerShdw blurRad="38100" dist="38100" dir="2700000" algn="tl">
                    <a:srgbClr val="000000">
                      <a:alpha val="43137"/>
                    </a:srgbClr>
                  </a:outerShdw>
                </a:effectLst>
              </a:rPr>
              <a:t>NH</a:t>
            </a:r>
            <a:r>
              <a:rPr lang="es-AR" sz="3600" b="1" dirty="0" smtClean="0">
                <a:effectLst>
                  <a:outerShdw blurRad="38100" dist="38100" dir="2700000" algn="tl">
                    <a:srgbClr val="000000">
                      <a:alpha val="43137"/>
                    </a:srgbClr>
                  </a:outerShdw>
                </a:effectLst>
              </a:rPr>
              <a:t>3 pasan por un serpentín condensador C, enfriado por agua corriente, que puede entrar a 15°C y salir a 26°C. En este serpentín condensador, el </a:t>
            </a:r>
            <a:r>
              <a:rPr lang="es-AR" b="1" dirty="0" smtClean="0">
                <a:effectLst>
                  <a:outerShdw blurRad="38100" dist="38100" dir="2700000" algn="tl">
                    <a:srgbClr val="000000">
                      <a:alpha val="43137"/>
                    </a:srgbClr>
                  </a:outerShdw>
                </a:effectLst>
              </a:rPr>
              <a:t>NH</a:t>
            </a:r>
            <a:r>
              <a:rPr lang="es-AR" sz="3600" b="1" dirty="0" smtClean="0">
                <a:effectLst>
                  <a:outerShdw blurRad="38100" dist="38100" dir="2700000" algn="tl">
                    <a:srgbClr val="000000">
                      <a:alpha val="43137"/>
                    </a:srgbClr>
                  </a:outerShdw>
                </a:effectLst>
              </a:rPr>
              <a:t>3 pasará al estado líquido.</a:t>
            </a:r>
            <a:br>
              <a:rPr lang="es-AR" sz="3600" b="1" dirty="0" smtClean="0">
                <a:effectLst>
                  <a:outerShdw blurRad="38100" dist="38100" dir="2700000" algn="tl">
                    <a:srgbClr val="000000">
                      <a:alpha val="43137"/>
                    </a:srgbClr>
                  </a:outerShdw>
                </a:effectLst>
              </a:rPr>
            </a:br>
            <a:r>
              <a:rPr lang="es-AR" sz="3600" b="1" dirty="0" smtClean="0">
                <a:effectLst>
                  <a:outerShdw blurRad="38100" dist="38100" dir="2700000" algn="tl">
                    <a:srgbClr val="000000">
                      <a:alpha val="43137"/>
                    </a:srgbClr>
                  </a:outerShdw>
                </a:effectLst>
              </a:rPr>
              <a:t>Pasando por una válvula de expansión D donde se reduce la presión y la temperatura, </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r>
              <a:rPr lang="es-AR" dirty="0" smtClean="0"/>
              <a:t>Se hace pasar el líquido por el evaporador E, donde absorbe calor del ambiente que lo rodea y vuelve de nuevo al estado de vapor. El ambiente del recinto donde está ubicado el evaporador E, sufrirá un enfriamiento.</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7152" y="540296"/>
            <a:ext cx="8229600" cy="6034682"/>
          </a:xfrm>
          <a:ln>
            <a:tailEnd type="arrow"/>
          </a:ln>
        </p:spPr>
        <p:style>
          <a:lnRef idx="2">
            <a:schemeClr val="dk1"/>
          </a:lnRef>
          <a:fillRef idx="1">
            <a:schemeClr val="lt1"/>
          </a:fillRef>
          <a:effectRef idx="0">
            <a:schemeClr val="dk1"/>
          </a:effectRef>
          <a:fontRef idx="minor">
            <a:schemeClr val="dk1"/>
          </a:fontRef>
        </p:style>
        <p:txBody>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Fig.1</a:t>
            </a:r>
            <a:endParaRPr lang="es-ES" dirty="0"/>
          </a:p>
        </p:txBody>
      </p:sp>
      <p:sp>
        <p:nvSpPr>
          <p:cNvPr id="3" name="2 Rectángulo"/>
          <p:cNvSpPr/>
          <p:nvPr/>
        </p:nvSpPr>
        <p:spPr>
          <a:xfrm>
            <a:off x="1331640" y="3717032"/>
            <a:ext cx="864096" cy="14401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AR" b="1" dirty="0" smtClean="0">
                <a:solidFill>
                  <a:schemeClr val="tx2"/>
                </a:solidFill>
              </a:rPr>
              <a:t>A</a:t>
            </a:r>
            <a:r>
              <a:rPr lang="es-AR" dirty="0" smtClean="0"/>
              <a:t> </a:t>
            </a:r>
          </a:p>
          <a:p>
            <a:pPr algn="ctr"/>
            <a:r>
              <a:rPr lang="es-AR" dirty="0" smtClean="0"/>
              <a:t>H2O</a:t>
            </a:r>
          </a:p>
          <a:p>
            <a:pPr algn="ctr"/>
            <a:r>
              <a:rPr lang="es-AR" dirty="0" smtClean="0"/>
              <a:t>NH3</a:t>
            </a:r>
            <a:endParaRPr lang="es-ES" dirty="0"/>
          </a:p>
        </p:txBody>
      </p:sp>
      <p:sp>
        <p:nvSpPr>
          <p:cNvPr id="6" name="5 Rectángulo"/>
          <p:cNvSpPr/>
          <p:nvPr/>
        </p:nvSpPr>
        <p:spPr>
          <a:xfrm>
            <a:off x="1547664" y="2492896"/>
            <a:ext cx="43204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B</a:t>
            </a:r>
            <a:endParaRPr lang="es-ES" dirty="0"/>
          </a:p>
        </p:txBody>
      </p:sp>
      <p:sp>
        <p:nvSpPr>
          <p:cNvPr id="7" name="6 Rectángulo"/>
          <p:cNvSpPr/>
          <p:nvPr/>
        </p:nvSpPr>
        <p:spPr>
          <a:xfrm>
            <a:off x="3059832" y="1484784"/>
            <a:ext cx="864096" cy="14401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Rectángulo"/>
          <p:cNvSpPr/>
          <p:nvPr/>
        </p:nvSpPr>
        <p:spPr>
          <a:xfrm>
            <a:off x="5868144" y="1484784"/>
            <a:ext cx="864096" cy="14401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7164288" y="3789040"/>
            <a:ext cx="864096"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F</a:t>
            </a:r>
            <a:endParaRPr lang="es-ES" dirty="0"/>
          </a:p>
        </p:txBody>
      </p:sp>
      <p:sp>
        <p:nvSpPr>
          <p:cNvPr id="10" name="9 Sol"/>
          <p:cNvSpPr/>
          <p:nvPr/>
        </p:nvSpPr>
        <p:spPr>
          <a:xfrm>
            <a:off x="1331640" y="5229200"/>
            <a:ext cx="914400" cy="914400"/>
          </a:xfrm>
          <a:prstGeom prst="su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dirty="0"/>
          </a:p>
        </p:txBody>
      </p:sp>
      <p:cxnSp>
        <p:nvCxnSpPr>
          <p:cNvPr id="18" name="17 Conector recto de flecha"/>
          <p:cNvCxnSpPr/>
          <p:nvPr/>
        </p:nvCxnSpPr>
        <p:spPr>
          <a:xfrm>
            <a:off x="755576" y="2852936"/>
            <a:ext cx="72008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19 Conector recto de flecha"/>
          <p:cNvCxnSpPr>
            <a:stCxn id="6" idx="2"/>
            <a:endCxn id="3" idx="0"/>
          </p:cNvCxnSpPr>
          <p:nvPr/>
        </p:nvCxnSpPr>
        <p:spPr>
          <a:xfrm>
            <a:off x="1763688" y="314096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6" idx="0"/>
          </p:cNvCxnSpPr>
          <p:nvPr/>
        </p:nvCxnSpPr>
        <p:spPr>
          <a:xfrm flipV="1">
            <a:off x="1763688" y="1772816"/>
            <a:ext cx="0" cy="7200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23 Conector recto de flecha"/>
          <p:cNvCxnSpPr/>
          <p:nvPr/>
        </p:nvCxnSpPr>
        <p:spPr>
          <a:xfrm>
            <a:off x="1835696" y="1772816"/>
            <a:ext cx="108012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24 Forma libre"/>
          <p:cNvSpPr/>
          <p:nvPr/>
        </p:nvSpPr>
        <p:spPr>
          <a:xfrm>
            <a:off x="2750127" y="1569028"/>
            <a:ext cx="4731328" cy="2234045"/>
          </a:xfrm>
          <a:custGeom>
            <a:avLst/>
            <a:gdLst>
              <a:gd name="connsiteX0" fmla="*/ 200891 w 4731328"/>
              <a:gd name="connsiteY0" fmla="*/ 197427 h 2234045"/>
              <a:gd name="connsiteX1" fmla="*/ 1094509 w 4731328"/>
              <a:gd name="connsiteY1" fmla="*/ 197427 h 2234045"/>
              <a:gd name="connsiteX2" fmla="*/ 1094509 w 4731328"/>
              <a:gd name="connsiteY2" fmla="*/ 405245 h 2234045"/>
              <a:gd name="connsiteX3" fmla="*/ 471055 w 4731328"/>
              <a:gd name="connsiteY3" fmla="*/ 550717 h 2234045"/>
              <a:gd name="connsiteX4" fmla="*/ 408709 w 4731328"/>
              <a:gd name="connsiteY4" fmla="*/ 716972 h 2234045"/>
              <a:gd name="connsiteX5" fmla="*/ 1052946 w 4731328"/>
              <a:gd name="connsiteY5" fmla="*/ 862445 h 2234045"/>
              <a:gd name="connsiteX6" fmla="*/ 907473 w 4731328"/>
              <a:gd name="connsiteY6" fmla="*/ 1070263 h 2234045"/>
              <a:gd name="connsiteX7" fmla="*/ 471055 w 4731328"/>
              <a:gd name="connsiteY7" fmla="*/ 1091045 h 2234045"/>
              <a:gd name="connsiteX8" fmla="*/ 450273 w 4731328"/>
              <a:gd name="connsiteY8" fmla="*/ 1153390 h 2234045"/>
              <a:gd name="connsiteX9" fmla="*/ 574964 w 4731328"/>
              <a:gd name="connsiteY9" fmla="*/ 1236517 h 2234045"/>
              <a:gd name="connsiteX10" fmla="*/ 3900055 w 4731328"/>
              <a:gd name="connsiteY10" fmla="*/ 1153390 h 2234045"/>
              <a:gd name="connsiteX11" fmla="*/ 3276600 w 4731328"/>
              <a:gd name="connsiteY11" fmla="*/ 987136 h 2234045"/>
              <a:gd name="connsiteX12" fmla="*/ 3338946 w 4731328"/>
              <a:gd name="connsiteY12" fmla="*/ 716972 h 2234045"/>
              <a:gd name="connsiteX13" fmla="*/ 3858491 w 4731328"/>
              <a:gd name="connsiteY13" fmla="*/ 737754 h 2234045"/>
              <a:gd name="connsiteX14" fmla="*/ 4066309 w 4731328"/>
              <a:gd name="connsiteY14" fmla="*/ 633845 h 2234045"/>
              <a:gd name="connsiteX15" fmla="*/ 3650673 w 4731328"/>
              <a:gd name="connsiteY15" fmla="*/ 467590 h 2234045"/>
              <a:gd name="connsiteX16" fmla="*/ 3318164 w 4731328"/>
              <a:gd name="connsiteY16" fmla="*/ 488372 h 2234045"/>
              <a:gd name="connsiteX17" fmla="*/ 3338946 w 4731328"/>
              <a:gd name="connsiteY17" fmla="*/ 72736 h 2234045"/>
              <a:gd name="connsiteX18" fmla="*/ 4336473 w 4731328"/>
              <a:gd name="connsiteY18" fmla="*/ 51954 h 2234045"/>
              <a:gd name="connsiteX19" fmla="*/ 4585855 w 4731328"/>
              <a:gd name="connsiteY19" fmla="*/ 114299 h 2234045"/>
              <a:gd name="connsiteX20" fmla="*/ 4689764 w 4731328"/>
              <a:gd name="connsiteY20" fmla="*/ 467590 h 2234045"/>
              <a:gd name="connsiteX21" fmla="*/ 4731328 w 4731328"/>
              <a:gd name="connsiteY21" fmla="*/ 2234045 h 2234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731328" h="2234045">
                <a:moveTo>
                  <a:pt x="200891" y="197427"/>
                </a:moveTo>
                <a:cubicBezTo>
                  <a:pt x="573232" y="180109"/>
                  <a:pt x="945573" y="162791"/>
                  <a:pt x="1094509" y="197427"/>
                </a:cubicBezTo>
                <a:cubicBezTo>
                  <a:pt x="1243445" y="232063"/>
                  <a:pt x="1198418" y="346363"/>
                  <a:pt x="1094509" y="405245"/>
                </a:cubicBezTo>
                <a:cubicBezTo>
                  <a:pt x="990600" y="464127"/>
                  <a:pt x="585355" y="498763"/>
                  <a:pt x="471055" y="550717"/>
                </a:cubicBezTo>
                <a:cubicBezTo>
                  <a:pt x="356755" y="602671"/>
                  <a:pt x="311727" y="665017"/>
                  <a:pt x="408709" y="716972"/>
                </a:cubicBezTo>
                <a:cubicBezTo>
                  <a:pt x="505691" y="768927"/>
                  <a:pt x="969819" y="803563"/>
                  <a:pt x="1052946" y="862445"/>
                </a:cubicBezTo>
                <a:cubicBezTo>
                  <a:pt x="1136073" y="921327"/>
                  <a:pt x="1004455" y="1032163"/>
                  <a:pt x="907473" y="1070263"/>
                </a:cubicBezTo>
                <a:cubicBezTo>
                  <a:pt x="810491" y="1108363"/>
                  <a:pt x="547255" y="1077191"/>
                  <a:pt x="471055" y="1091045"/>
                </a:cubicBezTo>
                <a:cubicBezTo>
                  <a:pt x="394855" y="1104899"/>
                  <a:pt x="432955" y="1129145"/>
                  <a:pt x="450273" y="1153390"/>
                </a:cubicBezTo>
                <a:cubicBezTo>
                  <a:pt x="467591" y="1177635"/>
                  <a:pt x="0" y="1236517"/>
                  <a:pt x="574964" y="1236517"/>
                </a:cubicBezTo>
                <a:cubicBezTo>
                  <a:pt x="1149928" y="1236517"/>
                  <a:pt x="3449782" y="1194954"/>
                  <a:pt x="3900055" y="1153390"/>
                </a:cubicBezTo>
                <a:cubicBezTo>
                  <a:pt x="4350328" y="1111827"/>
                  <a:pt x="3370118" y="1059872"/>
                  <a:pt x="3276600" y="987136"/>
                </a:cubicBezTo>
                <a:cubicBezTo>
                  <a:pt x="3183082" y="914400"/>
                  <a:pt x="3241964" y="758536"/>
                  <a:pt x="3338946" y="716972"/>
                </a:cubicBezTo>
                <a:cubicBezTo>
                  <a:pt x="3435928" y="675408"/>
                  <a:pt x="3737264" y="751608"/>
                  <a:pt x="3858491" y="737754"/>
                </a:cubicBezTo>
                <a:cubicBezTo>
                  <a:pt x="3979718" y="723900"/>
                  <a:pt x="4100945" y="678872"/>
                  <a:pt x="4066309" y="633845"/>
                </a:cubicBezTo>
                <a:cubicBezTo>
                  <a:pt x="4031673" y="588818"/>
                  <a:pt x="3775364" y="491835"/>
                  <a:pt x="3650673" y="467590"/>
                </a:cubicBezTo>
                <a:cubicBezTo>
                  <a:pt x="3525982" y="443345"/>
                  <a:pt x="3370119" y="554181"/>
                  <a:pt x="3318164" y="488372"/>
                </a:cubicBezTo>
                <a:cubicBezTo>
                  <a:pt x="3266210" y="422563"/>
                  <a:pt x="3169228" y="145472"/>
                  <a:pt x="3338946" y="72736"/>
                </a:cubicBezTo>
                <a:cubicBezTo>
                  <a:pt x="3508664" y="0"/>
                  <a:pt x="4128655" y="45027"/>
                  <a:pt x="4336473" y="51954"/>
                </a:cubicBezTo>
                <a:cubicBezTo>
                  <a:pt x="4544291" y="58881"/>
                  <a:pt x="4526973" y="45026"/>
                  <a:pt x="4585855" y="114299"/>
                </a:cubicBezTo>
                <a:cubicBezTo>
                  <a:pt x="4644737" y="183572"/>
                  <a:pt x="4665519" y="114299"/>
                  <a:pt x="4689764" y="467590"/>
                </a:cubicBezTo>
                <a:cubicBezTo>
                  <a:pt x="4714009" y="820881"/>
                  <a:pt x="4689764" y="2078181"/>
                  <a:pt x="4731328" y="2234045"/>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s-ES" dirty="0"/>
          </a:p>
        </p:txBody>
      </p:sp>
      <p:sp>
        <p:nvSpPr>
          <p:cNvPr id="26" name="25 Intercalar"/>
          <p:cNvSpPr/>
          <p:nvPr/>
        </p:nvSpPr>
        <p:spPr>
          <a:xfrm rot="5400000">
            <a:off x="4512568" y="2336304"/>
            <a:ext cx="457200" cy="91440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cxnSp>
        <p:nvCxnSpPr>
          <p:cNvPr id="28" name="27 Conector recto de flecha"/>
          <p:cNvCxnSpPr/>
          <p:nvPr/>
        </p:nvCxnSpPr>
        <p:spPr>
          <a:xfrm flipH="1">
            <a:off x="2483768" y="5085184"/>
            <a:ext cx="468052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0" name="29 Rectángulo"/>
          <p:cNvSpPr/>
          <p:nvPr/>
        </p:nvSpPr>
        <p:spPr>
          <a:xfrm>
            <a:off x="1619672" y="6237312"/>
            <a:ext cx="432048" cy="3600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dirty="0"/>
          </a:p>
        </p:txBody>
      </p:sp>
      <p:cxnSp>
        <p:nvCxnSpPr>
          <p:cNvPr id="32" name="31 Conector recto de flecha"/>
          <p:cNvCxnSpPr>
            <a:stCxn id="3" idx="1"/>
          </p:cNvCxnSpPr>
          <p:nvPr/>
        </p:nvCxnSpPr>
        <p:spPr>
          <a:xfrm flipH="1">
            <a:off x="755576" y="4437112"/>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33 Conector recto de flecha"/>
          <p:cNvCxnSpPr/>
          <p:nvPr/>
        </p:nvCxnSpPr>
        <p:spPr>
          <a:xfrm flipV="1">
            <a:off x="755576" y="2852936"/>
            <a:ext cx="0" cy="158417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 name="35 Rectángulo redondeado"/>
          <p:cNvSpPr/>
          <p:nvPr/>
        </p:nvSpPr>
        <p:spPr>
          <a:xfrm>
            <a:off x="0" y="3789040"/>
            <a:ext cx="683568" cy="792088"/>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120°c</a:t>
            </a:r>
            <a:endParaRPr lang="es-ES" dirty="0"/>
          </a:p>
        </p:txBody>
      </p:sp>
      <p:cxnSp>
        <p:nvCxnSpPr>
          <p:cNvPr id="40" name="39 Conector recto de flecha"/>
          <p:cNvCxnSpPr/>
          <p:nvPr/>
        </p:nvCxnSpPr>
        <p:spPr>
          <a:xfrm flipV="1">
            <a:off x="3779912" y="299695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flipV="1">
            <a:off x="3275856" y="83671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41 Rectángulo"/>
          <p:cNvSpPr/>
          <p:nvPr/>
        </p:nvSpPr>
        <p:spPr>
          <a:xfrm>
            <a:off x="3491880" y="836712"/>
            <a:ext cx="720080"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26°C</a:t>
            </a:r>
            <a:endParaRPr lang="es-ES" dirty="0"/>
          </a:p>
        </p:txBody>
      </p:sp>
      <p:sp>
        <p:nvSpPr>
          <p:cNvPr id="43" name="42 Rectángulo"/>
          <p:cNvSpPr/>
          <p:nvPr/>
        </p:nvSpPr>
        <p:spPr>
          <a:xfrm>
            <a:off x="3635896" y="980728"/>
            <a:ext cx="720080"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26°C</a:t>
            </a:r>
            <a:endParaRPr lang="es-ES" dirty="0"/>
          </a:p>
        </p:txBody>
      </p:sp>
      <p:sp>
        <p:nvSpPr>
          <p:cNvPr id="44" name="43 Rectángulo"/>
          <p:cNvSpPr/>
          <p:nvPr/>
        </p:nvSpPr>
        <p:spPr>
          <a:xfrm>
            <a:off x="3644280" y="989112"/>
            <a:ext cx="720080"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26°C</a:t>
            </a:r>
            <a:endParaRPr lang="es-ES" dirty="0"/>
          </a:p>
        </p:txBody>
      </p:sp>
      <p:sp>
        <p:nvSpPr>
          <p:cNvPr id="45" name="44 Rectángulo"/>
          <p:cNvSpPr/>
          <p:nvPr/>
        </p:nvSpPr>
        <p:spPr>
          <a:xfrm>
            <a:off x="3275856" y="3645024"/>
            <a:ext cx="1296144" cy="79208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15°C AGUA</a:t>
            </a:r>
            <a:endParaRPr lang="es-ES" dirty="0"/>
          </a:p>
        </p:txBody>
      </p:sp>
      <p:sp>
        <p:nvSpPr>
          <p:cNvPr id="46" name="45 Rectángulo"/>
          <p:cNvSpPr/>
          <p:nvPr/>
        </p:nvSpPr>
        <p:spPr>
          <a:xfrm>
            <a:off x="1043608" y="692696"/>
            <a:ext cx="1872208"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CONDENSADOR</a:t>
            </a:r>
            <a:endParaRPr lang="es-ES" dirty="0"/>
          </a:p>
        </p:txBody>
      </p:sp>
      <p:sp>
        <p:nvSpPr>
          <p:cNvPr id="47" name="46 Rectángulo"/>
          <p:cNvSpPr/>
          <p:nvPr/>
        </p:nvSpPr>
        <p:spPr>
          <a:xfrm>
            <a:off x="6156176" y="836712"/>
            <a:ext cx="2088232" cy="4320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EVAPORADOR</a:t>
            </a:r>
            <a:endParaRPr lang="es-ES" dirty="0"/>
          </a:p>
        </p:txBody>
      </p:sp>
      <p:sp>
        <p:nvSpPr>
          <p:cNvPr id="48" name="47 Rectángulo"/>
          <p:cNvSpPr/>
          <p:nvPr/>
        </p:nvSpPr>
        <p:spPr>
          <a:xfrm>
            <a:off x="6732240" y="5589240"/>
            <a:ext cx="158417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ABSORBE </a:t>
            </a:r>
            <a:endParaRPr lang="es-ES" dirty="0"/>
          </a:p>
        </p:txBody>
      </p:sp>
      <p:sp>
        <p:nvSpPr>
          <p:cNvPr id="4" name="3 Rectángulo"/>
          <p:cNvSpPr/>
          <p:nvPr/>
        </p:nvSpPr>
        <p:spPr>
          <a:xfrm>
            <a:off x="5004048" y="3140968"/>
            <a:ext cx="1872208" cy="504056"/>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NH3 en estado líquido</a:t>
            </a:r>
            <a:endParaRPr lang="es-AR" dirty="0"/>
          </a:p>
        </p:txBody>
      </p:sp>
      <p:cxnSp>
        <p:nvCxnSpPr>
          <p:cNvPr id="11" name="10 Conector recto de flecha"/>
          <p:cNvCxnSpPr/>
          <p:nvPr/>
        </p:nvCxnSpPr>
        <p:spPr>
          <a:xfrm flipH="1">
            <a:off x="6876256" y="1916832"/>
            <a:ext cx="1368152" cy="43204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7884368" y="2204864"/>
            <a:ext cx="576064" cy="48118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Q2</a:t>
            </a:r>
            <a:endParaRPr lang="es-AR" dirty="0"/>
          </a:p>
        </p:txBody>
      </p:sp>
      <p:cxnSp>
        <p:nvCxnSpPr>
          <p:cNvPr id="33" name="32 Conector recto de flecha"/>
          <p:cNvCxnSpPr/>
          <p:nvPr/>
        </p:nvCxnSpPr>
        <p:spPr>
          <a:xfrm flipH="1">
            <a:off x="3990794" y="1676239"/>
            <a:ext cx="1368152" cy="43204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34 Rectángulo"/>
          <p:cNvSpPr/>
          <p:nvPr/>
        </p:nvSpPr>
        <p:spPr>
          <a:xfrm>
            <a:off x="4998906" y="1964271"/>
            <a:ext cx="576064" cy="48118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Q1</a:t>
            </a:r>
            <a:endParaRPr lang="es-A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AR" dirty="0" smtClean="0"/>
              <a:t>Los vapores así producidos, pasan a otro deposito F, llamado absorbedor, donde tenemos solución </a:t>
            </a:r>
            <a:r>
              <a:rPr lang="es-AR" dirty="0" err="1" smtClean="0"/>
              <a:t>anoniacal</a:t>
            </a:r>
            <a:r>
              <a:rPr lang="es-AR" dirty="0" smtClean="0"/>
              <a:t> pobre que se </a:t>
            </a:r>
            <a:r>
              <a:rPr lang="es-AR" dirty="0" err="1" smtClean="0"/>
              <a:t>enriqueserá</a:t>
            </a:r>
            <a:r>
              <a:rPr lang="es-AR" dirty="0" smtClean="0"/>
              <a:t> con ellos. Luego, la solución amoniacal enriquecida en el depósito F, pasa al depósito A, empezando de nuevo el ciclo</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701824"/>
            <a:ext cx="8229600" cy="5751512"/>
          </a:xfrm>
        </p:spPr>
        <p:txBody>
          <a:bodyPr>
            <a:normAutofit fontScale="90000"/>
          </a:bodyPr>
          <a:lstStyle/>
          <a:p>
            <a:r>
              <a:rPr lang="es-AR" b="1" u="sng" dirty="0" smtClean="0">
                <a:solidFill>
                  <a:srgbClr val="FF0000"/>
                </a:solidFill>
                <a:effectLst>
                  <a:outerShdw blurRad="38100" dist="38100" dir="2700000" algn="tl">
                    <a:srgbClr val="000000">
                      <a:alpha val="43137"/>
                    </a:srgbClr>
                  </a:outerShdw>
                </a:effectLst>
              </a:rPr>
              <a:t>FRIO</a:t>
            </a:r>
            <a:r>
              <a:rPr lang="es-AR" dirty="0" smtClean="0"/>
              <a:t/>
            </a:r>
            <a:br>
              <a:rPr lang="es-AR" dirty="0" smtClean="0"/>
            </a:br>
            <a:r>
              <a:rPr lang="es-AR" dirty="0" smtClean="0"/>
              <a:t>El frío y el calor </a:t>
            </a:r>
            <a:r>
              <a:rPr lang="es-AR" b="1" dirty="0" smtClean="0">
                <a:solidFill>
                  <a:schemeClr val="accent4">
                    <a:lumMod val="50000"/>
                  </a:schemeClr>
                </a:solidFill>
              </a:rPr>
              <a:t>no son </a:t>
            </a:r>
            <a:r>
              <a:rPr lang="es-AR" b="1" dirty="0" smtClean="0">
                <a:solidFill>
                  <a:schemeClr val="accent6">
                    <a:lumMod val="75000"/>
                  </a:schemeClr>
                </a:solidFill>
              </a:rPr>
              <a:t>conceptos opuestos</a:t>
            </a:r>
            <a:r>
              <a:rPr lang="es-AR" dirty="0" smtClean="0"/>
              <a:t>, sino que corresponden a </a:t>
            </a:r>
            <a:r>
              <a:rPr lang="es-AR" b="1" dirty="0" smtClean="0">
                <a:solidFill>
                  <a:schemeClr val="accent6">
                    <a:lumMod val="75000"/>
                  </a:schemeClr>
                </a:solidFill>
              </a:rPr>
              <a:t>2 niveles distintos de temperatura</a:t>
            </a:r>
            <a:r>
              <a:rPr lang="es-AR" dirty="0" smtClean="0"/>
              <a:t> y son siempre relativos.</a:t>
            </a:r>
            <a:br>
              <a:rPr lang="es-AR" dirty="0" smtClean="0"/>
            </a:br>
            <a:r>
              <a:rPr lang="es-AR" dirty="0" smtClean="0"/>
              <a:t>Decimos que un cuerpo está frío, cuando su temperatura es inferior a la de otro tomado como referencia.</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r>
              <a:rPr lang="es-AR" dirty="0" smtClean="0"/>
              <a:t>El rendimiento de estas instalaciones es muy bajo ya que a circulación del fluido es muy deficiente, al estar limitada por la convección natural debida al termosifón provocado por el calentamiento de la solución amoniacal en el recipiente A.</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AR" b="1" u="sng" dirty="0" smtClean="0">
                <a:solidFill>
                  <a:srgbClr val="FF0000"/>
                </a:solidFill>
              </a:rPr>
              <a:t>MAQUINAS DE COMPRESIÓN</a:t>
            </a:r>
            <a:r>
              <a:rPr lang="es-AR" dirty="0" smtClean="0"/>
              <a:t/>
            </a:r>
            <a:br>
              <a:rPr lang="es-AR" dirty="0" smtClean="0"/>
            </a:br>
            <a:r>
              <a:rPr lang="es-AR" dirty="0" smtClean="0"/>
              <a:t>Las máquinas de compresión utilizan un compresor para llevar el fluido refrigerante de la fuente fría a la caliente, o lo que es lo mismo, transportar el calor de la fuente fría a la fuente caliente.</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AR" dirty="0" smtClean="0"/>
              <a:t>Las partes principales del sistema son:</a:t>
            </a:r>
            <a:br>
              <a:rPr lang="es-AR" dirty="0" smtClean="0"/>
            </a:br>
            <a:r>
              <a:rPr lang="es-AR" dirty="0" smtClean="0"/>
              <a:t>a</a:t>
            </a:r>
            <a:r>
              <a:rPr lang="es-AR" u="sng" dirty="0" smtClean="0">
                <a:solidFill>
                  <a:srgbClr val="C00000"/>
                </a:solidFill>
              </a:rPr>
              <a:t>) Evaporador</a:t>
            </a:r>
            <a:r>
              <a:rPr lang="es-AR" dirty="0" smtClean="0"/>
              <a:t>: Tiene como función proporcionar una superficie de transferencia de calor, a través de la cual puede pasar el calor del ambiente refrigerado hacia el fluido refrigerante. </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a:bodyPr>
          <a:lstStyle/>
          <a:p>
            <a:r>
              <a:rPr lang="es-AR" dirty="0" smtClean="0"/>
              <a:t>b</a:t>
            </a:r>
            <a:r>
              <a:rPr lang="es-AR" b="1" u="sng" dirty="0" smtClean="0">
                <a:solidFill>
                  <a:srgbClr val="C00000"/>
                </a:solidFill>
              </a:rPr>
              <a:t>) Compresor</a:t>
            </a:r>
            <a:r>
              <a:rPr lang="es-AR" dirty="0" smtClean="0"/>
              <a:t>: Transporta el vapor del evaporador, elevando su temperatura y presión hasta los valores deseados en l ingreso al condensador.</a:t>
            </a:r>
            <a:br>
              <a:rPr lang="es-AR" dirty="0" smtClean="0"/>
            </a:b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02634"/>
          </a:xfrm>
        </p:spPr>
        <p:txBody>
          <a:bodyPr/>
          <a:lstStyle/>
          <a:p>
            <a:r>
              <a:rPr lang="es-AR" b="1" u="sng" dirty="0" smtClean="0">
                <a:solidFill>
                  <a:srgbClr val="C00000"/>
                </a:solidFill>
              </a:rPr>
              <a:t>C) Condensador</a:t>
            </a:r>
            <a:r>
              <a:rPr lang="es-AR" dirty="0" smtClean="0"/>
              <a:t>: Proporciona una superficie transferencia de calor, a través de la cual pasará el calor del vapor refrigerante sobrecalentado hacia el medio condensante (aire o agua)</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AR" b="1" u="sng" dirty="0" smtClean="0">
                <a:solidFill>
                  <a:srgbClr val="C00000"/>
                </a:solidFill>
              </a:rPr>
              <a:t>D) Tanque receptor </a:t>
            </a:r>
            <a:r>
              <a:rPr lang="es-AR" dirty="0" smtClean="0"/>
              <a:t>(receiver): Se utiliza para el almacenamiento del refrigerante condensado, de tal modo de asegurar  un suministro constante de líquido acorde a las necesidades del evaporador.</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AR" b="1" u="sng" dirty="0" smtClean="0">
                <a:solidFill>
                  <a:srgbClr val="C00000"/>
                </a:solidFill>
              </a:rPr>
              <a:t>E) Válvula de expansión: </a:t>
            </a:r>
            <a:r>
              <a:rPr lang="es-AR" dirty="0" smtClean="0"/>
              <a:t>Reduce la presión y regula la cantidad de refrigerante que llega al evaporador.</a:t>
            </a:r>
            <a:br>
              <a:rPr lang="es-AR" dirty="0" smtClean="0"/>
            </a:br>
            <a:r>
              <a:rPr lang="es-AR" dirty="0" smtClean="0"/>
              <a:t>Además, el sistema incluye: Tuberías, filtro, separadores de aceite y de líquido y válvulas.</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AR" b="1" i="1" u="sng" dirty="0" smtClean="0">
                <a:solidFill>
                  <a:srgbClr val="C00000"/>
                </a:solidFill>
              </a:rPr>
              <a:t>F) Tuberías: </a:t>
            </a:r>
            <a:r>
              <a:rPr lang="es-AR" dirty="0" smtClean="0"/>
              <a:t>de succión y descarga del compresor y de conducción del líquido hasta la válvula de expansión.</a:t>
            </a:r>
            <a:br>
              <a:rPr lang="es-AR" dirty="0" smtClean="0"/>
            </a:br>
            <a:r>
              <a:rPr lang="es-AR" b="1" i="1" u="sng" dirty="0">
                <a:solidFill>
                  <a:srgbClr val="C00000"/>
                </a:solidFill>
              </a:rPr>
              <a:t>G) Filtro</a:t>
            </a:r>
            <a:r>
              <a:rPr lang="es-AR" dirty="0" smtClean="0"/>
              <a:t>: Se debe colocar en la tubería de succión del compresor, para eliminar las partículas sólidas que pueda traer el refrigerante.</a:t>
            </a:r>
            <a:br>
              <a:rPr lang="es-AR" dirty="0" smtClean="0"/>
            </a:b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fontScale="90000"/>
          </a:bodyPr>
          <a:lstStyle/>
          <a:p>
            <a:r>
              <a:rPr lang="es-AR" sz="4900" b="1" i="1" u="sng" dirty="0">
                <a:solidFill>
                  <a:srgbClr val="C00000"/>
                </a:solidFill>
              </a:rPr>
              <a:t>h) Separador de aceite</a:t>
            </a:r>
            <a:r>
              <a:rPr lang="es-AR" dirty="0" smtClean="0"/>
              <a:t>: Se coloca a la salida del compresor y consiste en un recipiente donde precipita el aceite por decantación y vuelve al cárter del compresor. El separador de aceite tiene por objeto impedir que se deposite aceite en las paredes interiores del condensador, ya que perjudicaría la transmisión del calor.</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74642"/>
          </a:xfrm>
        </p:spPr>
        <p:txBody>
          <a:bodyPr/>
          <a:lstStyle/>
          <a:p>
            <a:r>
              <a:rPr lang="es-AR" b="1" dirty="0" smtClean="0">
                <a:solidFill>
                  <a:srgbClr val="C00000"/>
                </a:solidFill>
              </a:rPr>
              <a:t>i) Válvulas: </a:t>
            </a:r>
            <a:r>
              <a:rPr lang="es-AR" dirty="0" smtClean="0"/>
              <a:t>Se instalan en los lados de succión y descarga del compresor, entrada y salida del tanque receptor, para usarse durante la operaciones de servicio y mantenimiento.</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lstStyle/>
          <a:p>
            <a:r>
              <a:rPr lang="es-AR" dirty="0" smtClean="0"/>
              <a:t>Ejemplo: </a:t>
            </a:r>
            <a:br>
              <a:rPr lang="es-AR" dirty="0" smtClean="0"/>
            </a:br>
            <a:r>
              <a:rPr lang="es-AR" dirty="0" smtClean="0"/>
              <a:t>El hielo está frío porque su temperatura es inferior a la del ambiente que lo rodea.</a:t>
            </a:r>
            <a:br>
              <a:rPr lang="es-AR" dirty="0" smtClean="0"/>
            </a:b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lstStyle/>
          <a:p>
            <a:r>
              <a:rPr lang="es-AR" dirty="0" smtClean="0"/>
              <a:t>Todos estos elementos contribuyen a aumentar las pérdidas de presión por frotamiento y otras causas de irreversibilidad.</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AR" dirty="0" smtClean="0"/>
              <a:t>El esquema de la instalación y el ciclo frigorífico correspondiente, son los siguientes: </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1691680" y="1124744"/>
            <a:ext cx="64807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5652120" y="1124744"/>
            <a:ext cx="2880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6732240" y="2492896"/>
            <a:ext cx="100811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Intercalar"/>
          <p:cNvSpPr/>
          <p:nvPr/>
        </p:nvSpPr>
        <p:spPr>
          <a:xfrm>
            <a:off x="7020272" y="1700808"/>
            <a:ext cx="216024" cy="288032"/>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8" name="7 Intercalar"/>
          <p:cNvSpPr/>
          <p:nvPr/>
        </p:nvSpPr>
        <p:spPr>
          <a:xfrm>
            <a:off x="7092280" y="3717032"/>
            <a:ext cx="216024" cy="288032"/>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9" name="8 Rectángulo"/>
          <p:cNvSpPr/>
          <p:nvPr/>
        </p:nvSpPr>
        <p:spPr>
          <a:xfrm>
            <a:off x="7020272" y="4437112"/>
            <a:ext cx="36004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Título"/>
          <p:cNvSpPr>
            <a:spLocks noGrp="1"/>
          </p:cNvSpPr>
          <p:nvPr>
            <p:ph type="title"/>
          </p:nvPr>
        </p:nvSpPr>
        <p:spPr>
          <a:xfrm>
            <a:off x="251520" y="2852936"/>
            <a:ext cx="432048" cy="792088"/>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endParaRPr lang="es-ES" dirty="0"/>
          </a:p>
        </p:txBody>
      </p:sp>
      <p:sp>
        <p:nvSpPr>
          <p:cNvPr id="11" name="10 Rectángulo"/>
          <p:cNvSpPr/>
          <p:nvPr/>
        </p:nvSpPr>
        <p:spPr>
          <a:xfrm>
            <a:off x="3275856" y="4581128"/>
            <a:ext cx="151216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Forma libre"/>
          <p:cNvSpPr/>
          <p:nvPr/>
        </p:nvSpPr>
        <p:spPr>
          <a:xfrm>
            <a:off x="3262745" y="4502727"/>
            <a:ext cx="1991592" cy="1409701"/>
          </a:xfrm>
          <a:custGeom>
            <a:avLst/>
            <a:gdLst>
              <a:gd name="connsiteX0" fmla="*/ 0 w 1991592"/>
              <a:gd name="connsiteY0" fmla="*/ 713509 h 1409701"/>
              <a:gd name="connsiteX1" fmla="*/ 270164 w 1991592"/>
              <a:gd name="connsiteY1" fmla="*/ 713509 h 1409701"/>
              <a:gd name="connsiteX2" fmla="*/ 290946 w 1991592"/>
              <a:gd name="connsiteY2" fmla="*/ 235528 h 1409701"/>
              <a:gd name="connsiteX3" fmla="*/ 457200 w 1991592"/>
              <a:gd name="connsiteY3" fmla="*/ 173182 h 1409701"/>
              <a:gd name="connsiteX4" fmla="*/ 498764 w 1991592"/>
              <a:gd name="connsiteY4" fmla="*/ 1149928 h 1409701"/>
              <a:gd name="connsiteX5" fmla="*/ 789710 w 1991592"/>
              <a:gd name="connsiteY5" fmla="*/ 1212273 h 1409701"/>
              <a:gd name="connsiteX6" fmla="*/ 872837 w 1991592"/>
              <a:gd name="connsiteY6" fmla="*/ 193964 h 1409701"/>
              <a:gd name="connsiteX7" fmla="*/ 1101437 w 1991592"/>
              <a:gd name="connsiteY7" fmla="*/ 173182 h 1409701"/>
              <a:gd name="connsiteX8" fmla="*/ 1122219 w 1991592"/>
              <a:gd name="connsiteY8" fmla="*/ 1233055 h 1409701"/>
              <a:gd name="connsiteX9" fmla="*/ 1309255 w 1991592"/>
              <a:gd name="connsiteY9" fmla="*/ 1233055 h 1409701"/>
              <a:gd name="connsiteX10" fmla="*/ 1330037 w 1991592"/>
              <a:gd name="connsiteY10" fmla="*/ 256309 h 1409701"/>
              <a:gd name="connsiteX11" fmla="*/ 1413164 w 1991592"/>
              <a:gd name="connsiteY11" fmla="*/ 152400 h 1409701"/>
              <a:gd name="connsiteX12" fmla="*/ 1454728 w 1991592"/>
              <a:gd name="connsiteY12" fmla="*/ 921328 h 1409701"/>
              <a:gd name="connsiteX13" fmla="*/ 1911928 w 1991592"/>
              <a:gd name="connsiteY13" fmla="*/ 1025237 h 1409701"/>
              <a:gd name="connsiteX14" fmla="*/ 1932710 w 1991592"/>
              <a:gd name="connsiteY14" fmla="*/ 775855 h 1409701"/>
              <a:gd name="connsiteX15" fmla="*/ 1953491 w 1991592"/>
              <a:gd name="connsiteY15" fmla="*/ 983673 h 1409701"/>
              <a:gd name="connsiteX16" fmla="*/ 1932710 w 1991592"/>
              <a:gd name="connsiteY16" fmla="*/ 983673 h 140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91592" h="1409701">
                <a:moveTo>
                  <a:pt x="0" y="713509"/>
                </a:moveTo>
                <a:cubicBezTo>
                  <a:pt x="110836" y="753340"/>
                  <a:pt x="221673" y="793172"/>
                  <a:pt x="270164" y="713509"/>
                </a:cubicBezTo>
                <a:cubicBezTo>
                  <a:pt x="318655" y="633846"/>
                  <a:pt x="259773" y="325583"/>
                  <a:pt x="290946" y="235528"/>
                </a:cubicBezTo>
                <a:cubicBezTo>
                  <a:pt x="322119" y="145474"/>
                  <a:pt x="422564" y="20782"/>
                  <a:pt x="457200" y="173182"/>
                </a:cubicBezTo>
                <a:cubicBezTo>
                  <a:pt x="491836" y="325582"/>
                  <a:pt x="443346" y="976746"/>
                  <a:pt x="498764" y="1149928"/>
                </a:cubicBezTo>
                <a:cubicBezTo>
                  <a:pt x="554182" y="1323110"/>
                  <a:pt x="727365" y="1371600"/>
                  <a:pt x="789710" y="1212273"/>
                </a:cubicBezTo>
                <a:cubicBezTo>
                  <a:pt x="852055" y="1052946"/>
                  <a:pt x="820883" y="367146"/>
                  <a:pt x="872837" y="193964"/>
                </a:cubicBezTo>
                <a:cubicBezTo>
                  <a:pt x="924791" y="20782"/>
                  <a:pt x="1059873" y="0"/>
                  <a:pt x="1101437" y="173182"/>
                </a:cubicBezTo>
                <a:cubicBezTo>
                  <a:pt x="1143001" y="346364"/>
                  <a:pt x="1087583" y="1056410"/>
                  <a:pt x="1122219" y="1233055"/>
                </a:cubicBezTo>
                <a:cubicBezTo>
                  <a:pt x="1156855" y="1409701"/>
                  <a:pt x="1274619" y="1395846"/>
                  <a:pt x="1309255" y="1233055"/>
                </a:cubicBezTo>
                <a:cubicBezTo>
                  <a:pt x="1343891" y="1070264"/>
                  <a:pt x="1312719" y="436418"/>
                  <a:pt x="1330037" y="256309"/>
                </a:cubicBezTo>
                <a:cubicBezTo>
                  <a:pt x="1347355" y="76200"/>
                  <a:pt x="1392382" y="41563"/>
                  <a:pt x="1413164" y="152400"/>
                </a:cubicBezTo>
                <a:cubicBezTo>
                  <a:pt x="1433946" y="263237"/>
                  <a:pt x="1371601" y="775855"/>
                  <a:pt x="1454728" y="921328"/>
                </a:cubicBezTo>
                <a:cubicBezTo>
                  <a:pt x="1537855" y="1066801"/>
                  <a:pt x="1832264" y="1049482"/>
                  <a:pt x="1911928" y="1025237"/>
                </a:cubicBezTo>
                <a:cubicBezTo>
                  <a:pt x="1991592" y="1000992"/>
                  <a:pt x="1925783" y="782782"/>
                  <a:pt x="1932710" y="775855"/>
                </a:cubicBezTo>
                <a:cubicBezTo>
                  <a:pt x="1939637" y="768928"/>
                  <a:pt x="1953491" y="949037"/>
                  <a:pt x="1953491" y="983673"/>
                </a:cubicBezTo>
                <a:cubicBezTo>
                  <a:pt x="1953491" y="1018309"/>
                  <a:pt x="1943100" y="1000991"/>
                  <a:pt x="1932710" y="983673"/>
                </a:cubicBez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7" name="16 Rectángulo"/>
          <p:cNvSpPr/>
          <p:nvPr/>
        </p:nvSpPr>
        <p:spPr>
          <a:xfrm>
            <a:off x="3432983" y="627081"/>
            <a:ext cx="1512168" cy="12241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18" name="17 Forma libre"/>
          <p:cNvSpPr/>
          <p:nvPr/>
        </p:nvSpPr>
        <p:spPr>
          <a:xfrm>
            <a:off x="3419872" y="548680"/>
            <a:ext cx="1991592" cy="1409701"/>
          </a:xfrm>
          <a:custGeom>
            <a:avLst/>
            <a:gdLst>
              <a:gd name="connsiteX0" fmla="*/ 0 w 1991592"/>
              <a:gd name="connsiteY0" fmla="*/ 713509 h 1409701"/>
              <a:gd name="connsiteX1" fmla="*/ 270164 w 1991592"/>
              <a:gd name="connsiteY1" fmla="*/ 713509 h 1409701"/>
              <a:gd name="connsiteX2" fmla="*/ 290946 w 1991592"/>
              <a:gd name="connsiteY2" fmla="*/ 235528 h 1409701"/>
              <a:gd name="connsiteX3" fmla="*/ 457200 w 1991592"/>
              <a:gd name="connsiteY3" fmla="*/ 173182 h 1409701"/>
              <a:gd name="connsiteX4" fmla="*/ 498764 w 1991592"/>
              <a:gd name="connsiteY4" fmla="*/ 1149928 h 1409701"/>
              <a:gd name="connsiteX5" fmla="*/ 789710 w 1991592"/>
              <a:gd name="connsiteY5" fmla="*/ 1212273 h 1409701"/>
              <a:gd name="connsiteX6" fmla="*/ 872837 w 1991592"/>
              <a:gd name="connsiteY6" fmla="*/ 193964 h 1409701"/>
              <a:gd name="connsiteX7" fmla="*/ 1101437 w 1991592"/>
              <a:gd name="connsiteY7" fmla="*/ 173182 h 1409701"/>
              <a:gd name="connsiteX8" fmla="*/ 1122219 w 1991592"/>
              <a:gd name="connsiteY8" fmla="*/ 1233055 h 1409701"/>
              <a:gd name="connsiteX9" fmla="*/ 1309255 w 1991592"/>
              <a:gd name="connsiteY9" fmla="*/ 1233055 h 1409701"/>
              <a:gd name="connsiteX10" fmla="*/ 1330037 w 1991592"/>
              <a:gd name="connsiteY10" fmla="*/ 256309 h 1409701"/>
              <a:gd name="connsiteX11" fmla="*/ 1413164 w 1991592"/>
              <a:gd name="connsiteY11" fmla="*/ 152400 h 1409701"/>
              <a:gd name="connsiteX12" fmla="*/ 1454728 w 1991592"/>
              <a:gd name="connsiteY12" fmla="*/ 921328 h 1409701"/>
              <a:gd name="connsiteX13" fmla="*/ 1911928 w 1991592"/>
              <a:gd name="connsiteY13" fmla="*/ 1025237 h 1409701"/>
              <a:gd name="connsiteX14" fmla="*/ 1932710 w 1991592"/>
              <a:gd name="connsiteY14" fmla="*/ 775855 h 1409701"/>
              <a:gd name="connsiteX15" fmla="*/ 1953491 w 1991592"/>
              <a:gd name="connsiteY15" fmla="*/ 983673 h 1409701"/>
              <a:gd name="connsiteX16" fmla="*/ 1932710 w 1991592"/>
              <a:gd name="connsiteY16" fmla="*/ 983673 h 140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91592" h="1409701">
                <a:moveTo>
                  <a:pt x="0" y="713509"/>
                </a:moveTo>
                <a:cubicBezTo>
                  <a:pt x="110836" y="753340"/>
                  <a:pt x="221673" y="793172"/>
                  <a:pt x="270164" y="713509"/>
                </a:cubicBezTo>
                <a:cubicBezTo>
                  <a:pt x="318655" y="633846"/>
                  <a:pt x="259773" y="325583"/>
                  <a:pt x="290946" y="235528"/>
                </a:cubicBezTo>
                <a:cubicBezTo>
                  <a:pt x="322119" y="145474"/>
                  <a:pt x="422564" y="20782"/>
                  <a:pt x="457200" y="173182"/>
                </a:cubicBezTo>
                <a:cubicBezTo>
                  <a:pt x="491836" y="325582"/>
                  <a:pt x="443346" y="976746"/>
                  <a:pt x="498764" y="1149928"/>
                </a:cubicBezTo>
                <a:cubicBezTo>
                  <a:pt x="554182" y="1323110"/>
                  <a:pt x="727365" y="1371600"/>
                  <a:pt x="789710" y="1212273"/>
                </a:cubicBezTo>
                <a:cubicBezTo>
                  <a:pt x="852055" y="1052946"/>
                  <a:pt x="820883" y="367146"/>
                  <a:pt x="872837" y="193964"/>
                </a:cubicBezTo>
                <a:cubicBezTo>
                  <a:pt x="924791" y="20782"/>
                  <a:pt x="1059873" y="0"/>
                  <a:pt x="1101437" y="173182"/>
                </a:cubicBezTo>
                <a:cubicBezTo>
                  <a:pt x="1143001" y="346364"/>
                  <a:pt x="1087583" y="1056410"/>
                  <a:pt x="1122219" y="1233055"/>
                </a:cubicBezTo>
                <a:cubicBezTo>
                  <a:pt x="1156855" y="1409701"/>
                  <a:pt x="1274619" y="1395846"/>
                  <a:pt x="1309255" y="1233055"/>
                </a:cubicBezTo>
                <a:cubicBezTo>
                  <a:pt x="1343891" y="1070264"/>
                  <a:pt x="1312719" y="436418"/>
                  <a:pt x="1330037" y="256309"/>
                </a:cubicBezTo>
                <a:cubicBezTo>
                  <a:pt x="1347355" y="76200"/>
                  <a:pt x="1392382" y="41563"/>
                  <a:pt x="1413164" y="152400"/>
                </a:cubicBezTo>
                <a:cubicBezTo>
                  <a:pt x="1433946" y="263237"/>
                  <a:pt x="1371601" y="775855"/>
                  <a:pt x="1454728" y="921328"/>
                </a:cubicBezTo>
                <a:cubicBezTo>
                  <a:pt x="1537855" y="1066801"/>
                  <a:pt x="1832264" y="1049482"/>
                  <a:pt x="1911928" y="1025237"/>
                </a:cubicBezTo>
                <a:cubicBezTo>
                  <a:pt x="1991592" y="1000992"/>
                  <a:pt x="1925783" y="782782"/>
                  <a:pt x="1932710" y="775855"/>
                </a:cubicBezTo>
                <a:cubicBezTo>
                  <a:pt x="1939637" y="768928"/>
                  <a:pt x="1953491" y="949037"/>
                  <a:pt x="1953491" y="983673"/>
                </a:cubicBezTo>
                <a:cubicBezTo>
                  <a:pt x="1953491" y="1018309"/>
                  <a:pt x="1943100" y="1000991"/>
                  <a:pt x="1932710" y="983673"/>
                </a:cubicBezTo>
              </a:path>
            </a:pathLst>
          </a:cu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cxnSp>
        <p:nvCxnSpPr>
          <p:cNvPr id="20" name="19 Conector recto de flecha"/>
          <p:cNvCxnSpPr>
            <a:stCxn id="16" idx="15"/>
          </p:cNvCxnSpPr>
          <p:nvPr/>
        </p:nvCxnSpPr>
        <p:spPr>
          <a:xfrm>
            <a:off x="5216236" y="5486400"/>
            <a:ext cx="1948052" cy="30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a:endCxn id="9" idx="2"/>
          </p:cNvCxnSpPr>
          <p:nvPr/>
        </p:nvCxnSpPr>
        <p:spPr>
          <a:xfrm flipV="1">
            <a:off x="7164288" y="4941168"/>
            <a:ext cx="3600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stCxn id="9" idx="0"/>
            <a:endCxn id="8" idx="2"/>
          </p:cNvCxnSpPr>
          <p:nvPr/>
        </p:nvCxnSpPr>
        <p:spPr>
          <a:xfrm flipV="1">
            <a:off x="7200292" y="400506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6" idx="0"/>
            <a:endCxn id="7" idx="2"/>
          </p:cNvCxnSpPr>
          <p:nvPr/>
        </p:nvCxnSpPr>
        <p:spPr>
          <a:xfrm flipH="1" flipV="1">
            <a:off x="7128284" y="1988840"/>
            <a:ext cx="10801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Forma"/>
          <p:cNvCxnSpPr>
            <a:stCxn id="7" idx="0"/>
            <a:endCxn id="5" idx="3"/>
          </p:cNvCxnSpPr>
          <p:nvPr/>
        </p:nvCxnSpPr>
        <p:spPr>
          <a:xfrm rot="16200000" flipV="1">
            <a:off x="6372200" y="944724"/>
            <a:ext cx="324036" cy="11881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5" idx="1"/>
            <a:endCxn id="18" idx="14"/>
          </p:cNvCxnSpPr>
          <p:nvPr/>
        </p:nvCxnSpPr>
        <p:spPr>
          <a:xfrm flipH="1" flipV="1">
            <a:off x="5352582" y="1324535"/>
            <a:ext cx="299538" cy="52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32 Intercalar"/>
          <p:cNvSpPr/>
          <p:nvPr/>
        </p:nvSpPr>
        <p:spPr>
          <a:xfrm rot="16200000">
            <a:off x="2627784" y="1124744"/>
            <a:ext cx="216024" cy="504056"/>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4" name="33 Intercalar"/>
          <p:cNvSpPr/>
          <p:nvPr/>
        </p:nvSpPr>
        <p:spPr>
          <a:xfrm rot="16200000">
            <a:off x="971600" y="1196752"/>
            <a:ext cx="216024" cy="504056"/>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cxnSp>
        <p:nvCxnSpPr>
          <p:cNvPr id="36" name="35 Conector recto de flecha"/>
          <p:cNvCxnSpPr>
            <a:stCxn id="18" idx="0"/>
            <a:endCxn id="33" idx="2"/>
          </p:cNvCxnSpPr>
          <p:nvPr/>
        </p:nvCxnSpPr>
        <p:spPr>
          <a:xfrm flipH="1">
            <a:off x="2987824" y="1262189"/>
            <a:ext cx="432048" cy="1145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33" idx="0"/>
            <a:endCxn id="3" idx="3"/>
          </p:cNvCxnSpPr>
          <p:nvPr/>
        </p:nvCxnSpPr>
        <p:spPr>
          <a:xfrm flipH="1">
            <a:off x="2339752" y="1376772"/>
            <a:ext cx="144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stCxn id="3" idx="1"/>
            <a:endCxn id="34" idx="2"/>
          </p:cNvCxnSpPr>
          <p:nvPr/>
        </p:nvCxnSpPr>
        <p:spPr>
          <a:xfrm flipH="1">
            <a:off x="1331640" y="1376772"/>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stCxn id="34" idx="0"/>
          </p:cNvCxnSpPr>
          <p:nvPr/>
        </p:nvCxnSpPr>
        <p:spPr>
          <a:xfrm flipH="1" flipV="1">
            <a:off x="539552" y="1412776"/>
            <a:ext cx="288032"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39552" y="1412776"/>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a:stCxn id="10" idx="2"/>
          </p:cNvCxnSpPr>
          <p:nvPr/>
        </p:nvCxnSpPr>
        <p:spPr>
          <a:xfrm>
            <a:off x="467544" y="3645024"/>
            <a:ext cx="144016"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p:nvPr/>
        </p:nvCxnSpPr>
        <p:spPr>
          <a:xfrm flipV="1">
            <a:off x="611560" y="5301208"/>
            <a:ext cx="25202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a:stCxn id="8" idx="0"/>
            <a:endCxn id="6" idx="4"/>
          </p:cNvCxnSpPr>
          <p:nvPr/>
        </p:nvCxnSpPr>
        <p:spPr>
          <a:xfrm flipV="1">
            <a:off x="7200292" y="3501008"/>
            <a:ext cx="360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51 Flecha abajo"/>
          <p:cNvSpPr/>
          <p:nvPr/>
        </p:nvSpPr>
        <p:spPr>
          <a:xfrm>
            <a:off x="3779912" y="3645024"/>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52 Flecha abajo"/>
          <p:cNvSpPr/>
          <p:nvPr/>
        </p:nvSpPr>
        <p:spPr>
          <a:xfrm rot="10800000">
            <a:off x="3851920" y="260648"/>
            <a:ext cx="288032" cy="38742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54" name="53 Flecha derecha"/>
          <p:cNvSpPr/>
          <p:nvPr/>
        </p:nvSpPr>
        <p:spPr>
          <a:xfrm>
            <a:off x="5436096" y="2852936"/>
            <a:ext cx="1224136"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2" name="1 Rectángulo"/>
          <p:cNvSpPr/>
          <p:nvPr/>
        </p:nvSpPr>
        <p:spPr>
          <a:xfrm>
            <a:off x="4031940" y="2690918"/>
            <a:ext cx="1320642" cy="45005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Compresor</a:t>
            </a:r>
            <a:endParaRPr lang="es-AR" dirty="0"/>
          </a:p>
        </p:txBody>
      </p:sp>
      <p:sp>
        <p:nvSpPr>
          <p:cNvPr id="4" name="3 Rectángulo"/>
          <p:cNvSpPr/>
          <p:nvPr/>
        </p:nvSpPr>
        <p:spPr>
          <a:xfrm>
            <a:off x="3131840" y="2132856"/>
            <a:ext cx="1813311"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Condensador</a:t>
            </a:r>
            <a:endParaRPr lang="es-AR" dirty="0"/>
          </a:p>
        </p:txBody>
      </p:sp>
      <p:sp>
        <p:nvSpPr>
          <p:cNvPr id="12" name="11 Rectángulo"/>
          <p:cNvSpPr/>
          <p:nvPr/>
        </p:nvSpPr>
        <p:spPr>
          <a:xfrm>
            <a:off x="827584" y="2996952"/>
            <a:ext cx="1800200"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Válvula expansóra</a:t>
            </a:r>
            <a:endParaRPr lang="es-AR" dirty="0"/>
          </a:p>
        </p:txBody>
      </p:sp>
      <p:sp>
        <p:nvSpPr>
          <p:cNvPr id="35" name="34 Rectángulo"/>
          <p:cNvSpPr/>
          <p:nvPr/>
        </p:nvSpPr>
        <p:spPr>
          <a:xfrm>
            <a:off x="3131840" y="5944220"/>
            <a:ext cx="1813311"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Evaporador</a:t>
            </a:r>
            <a:endParaRPr lang="es-A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endParaRPr lang="es-ES" dirty="0"/>
          </a:p>
        </p:txBody>
      </p:sp>
      <p:cxnSp>
        <p:nvCxnSpPr>
          <p:cNvPr id="4" name="3 Conector recto de flecha"/>
          <p:cNvCxnSpPr/>
          <p:nvPr/>
        </p:nvCxnSpPr>
        <p:spPr>
          <a:xfrm flipV="1">
            <a:off x="539552" y="836712"/>
            <a:ext cx="0"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flipV="1">
            <a:off x="683568" y="5085184"/>
            <a:ext cx="76328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Forma libre"/>
          <p:cNvSpPr/>
          <p:nvPr/>
        </p:nvSpPr>
        <p:spPr>
          <a:xfrm>
            <a:off x="539552" y="1700808"/>
            <a:ext cx="6466609" cy="3397827"/>
          </a:xfrm>
          <a:custGeom>
            <a:avLst/>
            <a:gdLst>
              <a:gd name="connsiteX0" fmla="*/ 0 w 6466609"/>
              <a:gd name="connsiteY0" fmla="*/ 3397827 h 3397827"/>
              <a:gd name="connsiteX1" fmla="*/ 249382 w 6466609"/>
              <a:gd name="connsiteY1" fmla="*/ 3314700 h 3397827"/>
              <a:gd name="connsiteX2" fmla="*/ 831273 w 6466609"/>
              <a:gd name="connsiteY2" fmla="*/ 2961409 h 3397827"/>
              <a:gd name="connsiteX3" fmla="*/ 1475509 w 6466609"/>
              <a:gd name="connsiteY3" fmla="*/ 966355 h 3397827"/>
              <a:gd name="connsiteX4" fmla="*/ 2784764 w 6466609"/>
              <a:gd name="connsiteY4" fmla="*/ 10391 h 3397827"/>
              <a:gd name="connsiteX5" fmla="*/ 4114800 w 6466609"/>
              <a:gd name="connsiteY5" fmla="*/ 904009 h 3397827"/>
              <a:gd name="connsiteX6" fmla="*/ 5112328 w 6466609"/>
              <a:gd name="connsiteY6" fmla="*/ 2566555 h 3397827"/>
              <a:gd name="connsiteX7" fmla="*/ 6276109 w 6466609"/>
              <a:gd name="connsiteY7" fmla="*/ 3148446 h 3397827"/>
              <a:gd name="connsiteX8" fmla="*/ 6255328 w 6466609"/>
              <a:gd name="connsiteY8" fmla="*/ 3314700 h 3397827"/>
              <a:gd name="connsiteX9" fmla="*/ 6296891 w 6466609"/>
              <a:gd name="connsiteY9" fmla="*/ 3106882 h 3397827"/>
              <a:gd name="connsiteX10" fmla="*/ 6359237 w 6466609"/>
              <a:gd name="connsiteY10" fmla="*/ 3106882 h 3397827"/>
              <a:gd name="connsiteX11" fmla="*/ 6130637 w 6466609"/>
              <a:gd name="connsiteY11" fmla="*/ 3127664 h 3397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66609" h="3397827">
                <a:moveTo>
                  <a:pt x="0" y="3397827"/>
                </a:moveTo>
                <a:cubicBezTo>
                  <a:pt x="55418" y="3392631"/>
                  <a:pt x="110837" y="3387436"/>
                  <a:pt x="249382" y="3314700"/>
                </a:cubicBezTo>
                <a:cubicBezTo>
                  <a:pt x="387927" y="3241964"/>
                  <a:pt x="626919" y="3352800"/>
                  <a:pt x="831273" y="2961409"/>
                </a:cubicBezTo>
                <a:cubicBezTo>
                  <a:pt x="1035628" y="2570018"/>
                  <a:pt x="1149927" y="1458191"/>
                  <a:pt x="1475509" y="966355"/>
                </a:cubicBezTo>
                <a:cubicBezTo>
                  <a:pt x="1801091" y="474519"/>
                  <a:pt x="2344882" y="20782"/>
                  <a:pt x="2784764" y="10391"/>
                </a:cubicBezTo>
                <a:cubicBezTo>
                  <a:pt x="3224646" y="0"/>
                  <a:pt x="3726873" y="477982"/>
                  <a:pt x="4114800" y="904009"/>
                </a:cubicBezTo>
                <a:cubicBezTo>
                  <a:pt x="4502727" y="1330036"/>
                  <a:pt x="4752110" y="2192482"/>
                  <a:pt x="5112328" y="2566555"/>
                </a:cubicBezTo>
                <a:cubicBezTo>
                  <a:pt x="5472546" y="2940628"/>
                  <a:pt x="6085609" y="3023755"/>
                  <a:pt x="6276109" y="3148446"/>
                </a:cubicBezTo>
                <a:cubicBezTo>
                  <a:pt x="6466609" y="3273137"/>
                  <a:pt x="6251864" y="3321627"/>
                  <a:pt x="6255328" y="3314700"/>
                </a:cubicBezTo>
                <a:cubicBezTo>
                  <a:pt x="6258792" y="3307773"/>
                  <a:pt x="6279573" y="3141518"/>
                  <a:pt x="6296891" y="3106882"/>
                </a:cubicBezTo>
                <a:cubicBezTo>
                  <a:pt x="6314209" y="3072246"/>
                  <a:pt x="6386946" y="3103418"/>
                  <a:pt x="6359237" y="3106882"/>
                </a:cubicBezTo>
                <a:cubicBezTo>
                  <a:pt x="6331528" y="3110346"/>
                  <a:pt x="6175664" y="3151910"/>
                  <a:pt x="6130637" y="312766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10" name="9 Conector recto"/>
          <p:cNvCxnSpPr>
            <a:stCxn id="7" idx="3"/>
            <a:endCxn id="7" idx="5"/>
          </p:cNvCxnSpPr>
          <p:nvPr/>
        </p:nvCxnSpPr>
        <p:spPr>
          <a:xfrm flipV="1">
            <a:off x="2015061" y="2604817"/>
            <a:ext cx="2639291" cy="6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flipV="1">
            <a:off x="2555776" y="4365104"/>
            <a:ext cx="3168352" cy="62346"/>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a:stCxn id="7" idx="6"/>
            <a:endCxn id="15" idx="2"/>
          </p:cNvCxnSpPr>
          <p:nvPr/>
        </p:nvCxnSpPr>
        <p:spPr>
          <a:xfrm flipV="1">
            <a:off x="5651881" y="1205345"/>
            <a:ext cx="774" cy="306201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Forma libre"/>
          <p:cNvSpPr/>
          <p:nvPr/>
        </p:nvSpPr>
        <p:spPr>
          <a:xfrm>
            <a:off x="2015836" y="2680855"/>
            <a:ext cx="561109" cy="1724890"/>
          </a:xfrm>
          <a:custGeom>
            <a:avLst/>
            <a:gdLst>
              <a:gd name="connsiteX0" fmla="*/ 0 w 561109"/>
              <a:gd name="connsiteY0" fmla="*/ 0 h 1724890"/>
              <a:gd name="connsiteX1" fmla="*/ 103909 w 561109"/>
              <a:gd name="connsiteY1" fmla="*/ 665018 h 1724890"/>
              <a:gd name="connsiteX2" fmla="*/ 561109 w 561109"/>
              <a:gd name="connsiteY2" fmla="*/ 1724890 h 1724890"/>
            </a:gdLst>
            <a:ahLst/>
            <a:cxnLst>
              <a:cxn ang="0">
                <a:pos x="connsiteX0" y="connsiteY0"/>
              </a:cxn>
              <a:cxn ang="0">
                <a:pos x="connsiteX1" y="connsiteY1"/>
              </a:cxn>
              <a:cxn ang="0">
                <a:pos x="connsiteX2" y="connsiteY2"/>
              </a:cxn>
            </a:cxnLst>
            <a:rect l="l" t="t" r="r" b="b"/>
            <a:pathLst>
              <a:path w="561109" h="1724890">
                <a:moveTo>
                  <a:pt x="0" y="0"/>
                </a:moveTo>
                <a:cubicBezTo>
                  <a:pt x="5195" y="188768"/>
                  <a:pt x="10391" y="377536"/>
                  <a:pt x="103909" y="665018"/>
                </a:cubicBezTo>
                <a:cubicBezTo>
                  <a:pt x="197427" y="952500"/>
                  <a:pt x="488373" y="1575954"/>
                  <a:pt x="561109" y="172489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p>
          <a:p>
            <a:pPr algn="ctr"/>
            <a:endParaRPr lang="es-ES" dirty="0"/>
          </a:p>
        </p:txBody>
      </p:sp>
      <p:sp>
        <p:nvSpPr>
          <p:cNvPr id="15" name="14 Forma libre"/>
          <p:cNvSpPr/>
          <p:nvPr/>
        </p:nvSpPr>
        <p:spPr>
          <a:xfrm>
            <a:off x="4634345" y="1205345"/>
            <a:ext cx="1018310" cy="1413164"/>
          </a:xfrm>
          <a:custGeom>
            <a:avLst/>
            <a:gdLst>
              <a:gd name="connsiteX0" fmla="*/ 0 w 1018310"/>
              <a:gd name="connsiteY0" fmla="*/ 1413164 h 1413164"/>
              <a:gd name="connsiteX1" fmla="*/ 644237 w 1018310"/>
              <a:gd name="connsiteY1" fmla="*/ 789710 h 1413164"/>
              <a:gd name="connsiteX2" fmla="*/ 1018310 w 1018310"/>
              <a:gd name="connsiteY2" fmla="*/ 0 h 1413164"/>
            </a:gdLst>
            <a:ahLst/>
            <a:cxnLst>
              <a:cxn ang="0">
                <a:pos x="connsiteX0" y="connsiteY0"/>
              </a:cxn>
              <a:cxn ang="0">
                <a:pos x="connsiteX1" y="connsiteY1"/>
              </a:cxn>
              <a:cxn ang="0">
                <a:pos x="connsiteX2" y="connsiteY2"/>
              </a:cxn>
            </a:cxnLst>
            <a:rect l="l" t="t" r="r" b="b"/>
            <a:pathLst>
              <a:path w="1018310" h="1413164">
                <a:moveTo>
                  <a:pt x="0" y="1413164"/>
                </a:moveTo>
                <a:cubicBezTo>
                  <a:pt x="237259" y="1219200"/>
                  <a:pt x="474519" y="1025237"/>
                  <a:pt x="644237" y="789710"/>
                </a:cubicBezTo>
                <a:cubicBezTo>
                  <a:pt x="813955" y="554183"/>
                  <a:pt x="916132" y="277091"/>
                  <a:pt x="101831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p>
          <a:p>
            <a:pPr algn="ctr"/>
            <a:endParaRPr lang="es-ES" dirty="0"/>
          </a:p>
        </p:txBody>
      </p:sp>
      <p:sp>
        <p:nvSpPr>
          <p:cNvPr id="16" name="15 Flecha arriba"/>
          <p:cNvSpPr/>
          <p:nvPr/>
        </p:nvSpPr>
        <p:spPr>
          <a:xfrm>
            <a:off x="3275856" y="1916832"/>
            <a:ext cx="288032" cy="576064"/>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7" name="16 Flecha arriba"/>
          <p:cNvSpPr/>
          <p:nvPr/>
        </p:nvSpPr>
        <p:spPr>
          <a:xfrm>
            <a:off x="3779912" y="4509120"/>
            <a:ext cx="288032"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Flecha arriba"/>
          <p:cNvSpPr/>
          <p:nvPr/>
        </p:nvSpPr>
        <p:spPr>
          <a:xfrm>
            <a:off x="5508104" y="2564904"/>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21" name="20 Flecha izquierda"/>
          <p:cNvSpPr/>
          <p:nvPr/>
        </p:nvSpPr>
        <p:spPr>
          <a:xfrm>
            <a:off x="2987824" y="2492896"/>
            <a:ext cx="576064" cy="288032"/>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solidFill>
                <a:schemeClr val="dk1"/>
              </a:solidFill>
            </a:endParaRPr>
          </a:p>
        </p:txBody>
      </p:sp>
      <p:sp>
        <p:nvSpPr>
          <p:cNvPr id="22" name="21 Flecha derecha"/>
          <p:cNvSpPr/>
          <p:nvPr/>
        </p:nvSpPr>
        <p:spPr>
          <a:xfrm>
            <a:off x="4355976" y="4221088"/>
            <a:ext cx="576064"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23" name="22 Rectángulo"/>
          <p:cNvSpPr/>
          <p:nvPr/>
        </p:nvSpPr>
        <p:spPr>
          <a:xfrm>
            <a:off x="3347864" y="1124744"/>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k</a:t>
            </a:r>
            <a:endParaRPr lang="es-ES" sz="1200" dirty="0"/>
          </a:p>
        </p:txBody>
      </p:sp>
      <p:sp>
        <p:nvSpPr>
          <p:cNvPr id="24" name="23 Rectángulo"/>
          <p:cNvSpPr/>
          <p:nvPr/>
        </p:nvSpPr>
        <p:spPr>
          <a:xfrm>
            <a:off x="3059832" y="4509120"/>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e</a:t>
            </a:r>
            <a:endParaRPr lang="es-ES" sz="1200" dirty="0"/>
          </a:p>
        </p:txBody>
      </p:sp>
      <p:sp>
        <p:nvSpPr>
          <p:cNvPr id="26" name="25 Rectángulo"/>
          <p:cNvSpPr/>
          <p:nvPr/>
        </p:nvSpPr>
        <p:spPr>
          <a:xfrm>
            <a:off x="5868144" y="2420888"/>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Q=0</a:t>
            </a:r>
            <a:endParaRPr lang="es-ES" dirty="0"/>
          </a:p>
        </p:txBody>
      </p:sp>
      <p:sp>
        <p:nvSpPr>
          <p:cNvPr id="27" name="26 Rectángulo"/>
          <p:cNvSpPr/>
          <p:nvPr/>
        </p:nvSpPr>
        <p:spPr>
          <a:xfrm>
            <a:off x="2411760" y="3284984"/>
            <a:ext cx="86409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i=</a:t>
            </a:r>
            <a:r>
              <a:rPr lang="es-AR" dirty="0" err="1" smtClean="0"/>
              <a:t>cte</a:t>
            </a:r>
            <a:endParaRPr lang="es-ES" dirty="0"/>
          </a:p>
        </p:txBody>
      </p:sp>
      <p:sp>
        <p:nvSpPr>
          <p:cNvPr id="28" name="27 Rectángulo"/>
          <p:cNvSpPr/>
          <p:nvPr/>
        </p:nvSpPr>
        <p:spPr>
          <a:xfrm>
            <a:off x="5796136" y="3789040"/>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a:t>
            </a:r>
            <a:endParaRPr lang="es-ES" dirty="0"/>
          </a:p>
        </p:txBody>
      </p:sp>
      <p:sp>
        <p:nvSpPr>
          <p:cNvPr id="29" name="28 Rectángulo"/>
          <p:cNvSpPr/>
          <p:nvPr/>
        </p:nvSpPr>
        <p:spPr>
          <a:xfrm>
            <a:off x="1979712" y="4509120"/>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4</a:t>
            </a:r>
            <a:endParaRPr lang="es-ES" dirty="0"/>
          </a:p>
        </p:txBody>
      </p:sp>
      <p:sp>
        <p:nvSpPr>
          <p:cNvPr id="30" name="29 Rectángulo"/>
          <p:cNvSpPr/>
          <p:nvPr/>
        </p:nvSpPr>
        <p:spPr>
          <a:xfrm>
            <a:off x="4355976" y="1844824"/>
            <a:ext cx="504056"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31" name="30 Rectángulo"/>
          <p:cNvSpPr/>
          <p:nvPr/>
        </p:nvSpPr>
        <p:spPr>
          <a:xfrm>
            <a:off x="1475656" y="191683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3</a:t>
            </a:r>
            <a:endParaRPr lang="es-ES" dirty="0"/>
          </a:p>
        </p:txBody>
      </p:sp>
      <p:sp>
        <p:nvSpPr>
          <p:cNvPr id="32" name="31 Rectángulo"/>
          <p:cNvSpPr/>
          <p:nvPr/>
        </p:nvSpPr>
        <p:spPr>
          <a:xfrm>
            <a:off x="6012160" y="83671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39" name="38 Rectángulo"/>
          <p:cNvSpPr/>
          <p:nvPr/>
        </p:nvSpPr>
        <p:spPr>
          <a:xfrm>
            <a:off x="7812360" y="5373216"/>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S</a:t>
            </a:r>
            <a:endParaRPr lang="es-ES" sz="2400" b="1" dirty="0"/>
          </a:p>
        </p:txBody>
      </p:sp>
      <p:sp>
        <p:nvSpPr>
          <p:cNvPr id="40" name="39 Rectángulo"/>
          <p:cNvSpPr/>
          <p:nvPr/>
        </p:nvSpPr>
        <p:spPr>
          <a:xfrm>
            <a:off x="755576" y="548680"/>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T</a:t>
            </a:r>
            <a:endParaRPr lang="es-ES" sz="2400" b="1" dirty="0"/>
          </a:p>
        </p:txBody>
      </p:sp>
      <p:cxnSp>
        <p:nvCxnSpPr>
          <p:cNvPr id="33" name="32 Conector recto"/>
          <p:cNvCxnSpPr/>
          <p:nvPr/>
        </p:nvCxnSpPr>
        <p:spPr>
          <a:xfrm flipV="1">
            <a:off x="2555776" y="5114290"/>
            <a:ext cx="3168352" cy="62346"/>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5" name="34 Flecha izquierda"/>
          <p:cNvSpPr/>
          <p:nvPr/>
        </p:nvSpPr>
        <p:spPr>
          <a:xfrm>
            <a:off x="5907166" y="2168860"/>
            <a:ext cx="1185113" cy="288032"/>
          </a:xfrm>
          <a:prstGeom prst="leftArrow">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solidFill>
                <a:schemeClr val="dk1"/>
              </a:solidFill>
            </a:endParaRPr>
          </a:p>
        </p:txBody>
      </p:sp>
      <p:sp>
        <p:nvSpPr>
          <p:cNvPr id="3" name="2 Rectángulo"/>
          <p:cNvSpPr/>
          <p:nvPr/>
        </p:nvSpPr>
        <p:spPr>
          <a:xfrm>
            <a:off x="6732240" y="1700808"/>
            <a:ext cx="1800200" cy="46805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Compresor</a:t>
            </a:r>
            <a:endParaRPr lang="es-AR" dirty="0"/>
          </a:p>
        </p:txBody>
      </p:sp>
      <p:sp>
        <p:nvSpPr>
          <p:cNvPr id="36" name="35 Flecha izquierda"/>
          <p:cNvSpPr/>
          <p:nvPr/>
        </p:nvSpPr>
        <p:spPr>
          <a:xfrm>
            <a:off x="893573" y="3492023"/>
            <a:ext cx="1185113" cy="288032"/>
          </a:xfrm>
          <a:prstGeom prst="leftArrow">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solidFill>
                <a:schemeClr val="dk1"/>
              </a:solidFill>
            </a:endParaRPr>
          </a:p>
        </p:txBody>
      </p:sp>
      <p:sp>
        <p:nvSpPr>
          <p:cNvPr id="37" name="36 Rectángulo"/>
          <p:cNvSpPr/>
          <p:nvPr/>
        </p:nvSpPr>
        <p:spPr>
          <a:xfrm>
            <a:off x="683568" y="3956325"/>
            <a:ext cx="1395118" cy="46805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Val.expanc</a:t>
            </a:r>
            <a:r>
              <a:rPr lang="es-AR" dirty="0" smtClean="0"/>
              <a:t>.</a:t>
            </a:r>
            <a:endParaRPr lang="es-AR" dirty="0"/>
          </a:p>
        </p:txBody>
      </p:sp>
      <p:sp>
        <p:nvSpPr>
          <p:cNvPr id="38" name="37 Rectángulo"/>
          <p:cNvSpPr/>
          <p:nvPr/>
        </p:nvSpPr>
        <p:spPr>
          <a:xfrm>
            <a:off x="2555776" y="5377122"/>
            <a:ext cx="3168352"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Efecto frigorífico </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746650"/>
          </a:xfrm>
        </p:spPr>
        <p:txBody>
          <a:bodyPr/>
          <a:lstStyle/>
          <a:p>
            <a:r>
              <a:rPr lang="es-AR" b="1" u="sng" dirty="0" smtClean="0">
                <a:solidFill>
                  <a:schemeClr val="tx2"/>
                </a:solidFill>
                <a:effectLst>
                  <a:outerShdw blurRad="38100" dist="38100" dir="2700000" algn="tl">
                    <a:srgbClr val="000000">
                      <a:alpha val="43137"/>
                    </a:srgbClr>
                  </a:outerShdw>
                </a:effectLst>
              </a:rPr>
              <a:t>EFECTO FRIGORIFICO</a:t>
            </a:r>
            <a:r>
              <a:rPr lang="es-AR" dirty="0" smtClean="0"/>
              <a:t/>
            </a:r>
            <a:br>
              <a:rPr lang="es-AR" dirty="0" smtClean="0"/>
            </a:br>
            <a:r>
              <a:rPr lang="es-AR" dirty="0" smtClean="0"/>
              <a:t>Es la cantidad se calor absorbido del espacio refrigerado por unidad de peso del fluido  refrigerante que circula por el evaporador: </a:t>
            </a:r>
            <a:br>
              <a:rPr lang="es-AR" dirty="0" smtClean="0"/>
            </a:br>
            <a:r>
              <a:rPr lang="es-AR" b="1" dirty="0" err="1" smtClean="0">
                <a:solidFill>
                  <a:schemeClr val="tx2">
                    <a:lumMod val="75000"/>
                  </a:schemeClr>
                </a:solidFill>
                <a:effectLst>
                  <a:outerShdw blurRad="38100" dist="38100" dir="2700000" algn="tl">
                    <a:srgbClr val="000000">
                      <a:alpha val="43137"/>
                    </a:srgbClr>
                  </a:outerShdw>
                </a:effectLst>
              </a:rPr>
              <a:t>q</a:t>
            </a:r>
            <a:r>
              <a:rPr lang="es-AR" sz="3600" b="1" dirty="0" err="1" smtClean="0">
                <a:solidFill>
                  <a:schemeClr val="tx2">
                    <a:lumMod val="75000"/>
                  </a:schemeClr>
                </a:solidFill>
                <a:effectLst>
                  <a:outerShdw blurRad="38100" dist="38100" dir="2700000" algn="tl">
                    <a:srgbClr val="000000">
                      <a:alpha val="43137"/>
                    </a:srgbClr>
                  </a:outerShdw>
                </a:effectLst>
              </a:rPr>
              <a:t>e</a:t>
            </a:r>
            <a:r>
              <a:rPr lang="es-AR" b="1" dirty="0" smtClean="0">
                <a:solidFill>
                  <a:schemeClr val="tx2">
                    <a:lumMod val="75000"/>
                  </a:schemeClr>
                </a:solidFill>
                <a:effectLst>
                  <a:outerShdw blurRad="38100" dist="38100" dir="2700000" algn="tl">
                    <a:srgbClr val="000000">
                      <a:alpha val="43137"/>
                    </a:srgbClr>
                  </a:outerShdw>
                </a:effectLst>
              </a:rPr>
              <a:t> (Kcal/kg)</a:t>
            </a:r>
            <a:r>
              <a:rPr lang="es-AR" dirty="0" smtClean="0"/>
              <a:t/>
            </a:r>
            <a:br>
              <a:rPr lang="es-AR" dirty="0" smtClean="0"/>
            </a:b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a:bodyPr>
          <a:lstStyle/>
          <a:p>
            <a:r>
              <a:rPr lang="es-AR" b="1" u="sng" dirty="0" smtClean="0">
                <a:effectLst>
                  <a:outerShdw blurRad="38100" dist="38100" dir="2700000" algn="tl">
                    <a:srgbClr val="000000">
                      <a:alpha val="43137"/>
                    </a:srgbClr>
                  </a:outerShdw>
                </a:effectLst>
              </a:rPr>
              <a:t>Coeficiente de efecto frigorífico</a:t>
            </a:r>
            <a:r>
              <a:rPr lang="es-AR" dirty="0" smtClean="0"/>
              <a:t/>
            </a:r>
            <a:br>
              <a:rPr lang="es-AR" dirty="0" smtClean="0"/>
            </a:br>
            <a:r>
              <a:rPr lang="es-AR" dirty="0" smtClean="0"/>
              <a:t>La bondad o eficiencia de una máquina frigorífica se mide por el cociente del beneficio obtenido, sobre la energía que ha sido necesaria consumir.</a:t>
            </a:r>
            <a:br>
              <a:rPr lang="es-AR" dirty="0" smtClean="0"/>
            </a:b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r>
              <a:rPr lang="es-AR" dirty="0" smtClean="0"/>
              <a:t>Como el objeto de la máquina frigorífica es extraer calor, </a:t>
            </a:r>
            <a:r>
              <a:rPr lang="es-AR" b="1" dirty="0" err="1" smtClean="0">
                <a:solidFill>
                  <a:schemeClr val="tx2">
                    <a:lumMod val="75000"/>
                  </a:schemeClr>
                </a:solidFill>
                <a:effectLst>
                  <a:outerShdw blurRad="38100" dist="38100" dir="2700000" algn="tl">
                    <a:srgbClr val="000000">
                      <a:alpha val="43137"/>
                    </a:srgbClr>
                  </a:outerShdw>
                </a:effectLst>
              </a:rPr>
              <a:t>q</a:t>
            </a:r>
            <a:r>
              <a:rPr lang="es-AR" sz="3600" b="1" dirty="0" err="1" smtClean="0">
                <a:solidFill>
                  <a:schemeClr val="tx2">
                    <a:lumMod val="75000"/>
                  </a:schemeClr>
                </a:solidFill>
                <a:effectLst>
                  <a:outerShdw blurRad="38100" dist="38100" dir="2700000" algn="tl">
                    <a:srgbClr val="000000">
                      <a:alpha val="43137"/>
                    </a:srgbClr>
                  </a:outerShdw>
                </a:effectLst>
              </a:rPr>
              <a:t>e</a:t>
            </a:r>
            <a:r>
              <a:rPr lang="es-AR" b="1" dirty="0" smtClean="0">
                <a:solidFill>
                  <a:schemeClr val="tx2">
                    <a:lumMod val="75000"/>
                  </a:schemeClr>
                </a:solidFill>
                <a:effectLst>
                  <a:outerShdw blurRad="38100" dist="38100" dir="2700000" algn="tl">
                    <a:srgbClr val="000000">
                      <a:alpha val="43137"/>
                    </a:srgbClr>
                  </a:outerShdw>
                </a:effectLst>
              </a:rPr>
              <a:t> (Kcal/kg)</a:t>
            </a:r>
            <a:r>
              <a:rPr lang="es-AR" dirty="0" smtClean="0"/>
              <a:t> de la fuente fría y la energía consumida es </a:t>
            </a:r>
            <a:r>
              <a:rPr lang="es-AR" dirty="0" err="1" smtClean="0"/>
              <a:t>ALc</a:t>
            </a:r>
            <a:r>
              <a:rPr lang="es-AR" dirty="0" smtClean="0"/>
              <a:t> (Kcal/kg de trabajo, se define el coeficiente de efecto frigorífico por la formula:</a:t>
            </a:r>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ES" dirty="0" smtClean="0">
                <a:sym typeface="Symbol"/>
              </a:rPr>
              <a:t> = </a:t>
            </a:r>
            <a:r>
              <a:rPr lang="es-ES" dirty="0" err="1" smtClean="0">
                <a:sym typeface="Symbol"/>
              </a:rPr>
              <a:t>q</a:t>
            </a:r>
            <a:r>
              <a:rPr lang="es-ES" sz="2400" dirty="0" err="1" smtClean="0">
                <a:sym typeface="Symbol"/>
              </a:rPr>
              <a:t>e</a:t>
            </a:r>
            <a:r>
              <a:rPr lang="es-ES" dirty="0" smtClean="0">
                <a:sym typeface="Symbol"/>
              </a:rPr>
              <a:t>/</a:t>
            </a:r>
            <a:r>
              <a:rPr lang="es-ES" dirty="0" err="1" smtClean="0">
                <a:sym typeface="Symbol"/>
              </a:rPr>
              <a:t>Al</a:t>
            </a:r>
            <a:r>
              <a:rPr lang="es-ES" sz="2400" dirty="0" err="1" smtClean="0">
                <a:sym typeface="Symbol"/>
              </a:rPr>
              <a:t>c</a:t>
            </a:r>
            <a:r>
              <a:rPr lang="es-ES" sz="2400" dirty="0" smtClean="0">
                <a:sym typeface="Symbol"/>
              </a:rPr>
              <a:t/>
            </a:r>
            <a:br>
              <a:rPr lang="es-ES" sz="2400" dirty="0" smtClean="0">
                <a:sym typeface="Symbol"/>
              </a:rPr>
            </a:br>
            <a:r>
              <a:rPr lang="es-ES" sz="2400" dirty="0" smtClean="0">
                <a:sym typeface="Symbol"/>
              </a:rPr>
              <a:t/>
            </a:r>
            <a:br>
              <a:rPr lang="es-ES" sz="2400" dirty="0" smtClean="0">
                <a:sym typeface="Symbol"/>
              </a:rPr>
            </a:br>
            <a:r>
              <a:rPr lang="es-ES" sz="2800" dirty="0" smtClean="0">
                <a:sym typeface="Symbol"/>
              </a:rPr>
              <a:t>y Como : </a:t>
            </a:r>
            <a:r>
              <a:rPr lang="es-ES" sz="2400" dirty="0" smtClean="0">
                <a:sym typeface="Symbol"/>
              </a:rPr>
              <a:t/>
            </a:r>
            <a:br>
              <a:rPr lang="es-ES" sz="2400" dirty="0" smtClean="0">
                <a:sym typeface="Symbol"/>
              </a:rPr>
            </a:br>
            <a:r>
              <a:rPr lang="es-ES" dirty="0" err="1" smtClean="0">
                <a:sym typeface="Symbol"/>
              </a:rPr>
              <a:t>Al</a:t>
            </a:r>
            <a:r>
              <a:rPr lang="es-ES" sz="2800" dirty="0" err="1" smtClean="0">
                <a:sym typeface="Symbol"/>
              </a:rPr>
              <a:t>c</a:t>
            </a:r>
            <a:r>
              <a:rPr lang="es-ES" sz="2800" dirty="0" smtClean="0">
                <a:sym typeface="Symbol"/>
              </a:rPr>
              <a:t> =</a:t>
            </a:r>
            <a:r>
              <a:rPr lang="es-ES" dirty="0" smtClean="0">
                <a:sym typeface="Symbol"/>
              </a:rPr>
              <a:t> </a:t>
            </a:r>
            <a:r>
              <a:rPr lang="es-ES" dirty="0" err="1" smtClean="0">
                <a:sym typeface="Symbol"/>
              </a:rPr>
              <a:t>q</a:t>
            </a:r>
            <a:r>
              <a:rPr lang="es-ES" sz="2800" dirty="0" err="1" smtClean="0">
                <a:sym typeface="Symbol"/>
              </a:rPr>
              <a:t>K-</a:t>
            </a:r>
            <a:r>
              <a:rPr lang="es-ES" dirty="0" err="1" smtClean="0">
                <a:sym typeface="Symbol"/>
              </a:rPr>
              <a:t>q</a:t>
            </a:r>
            <a:r>
              <a:rPr lang="es-ES" sz="2800" dirty="0" err="1" smtClean="0">
                <a:sym typeface="Symbol"/>
              </a:rPr>
              <a:t>e</a:t>
            </a:r>
            <a:r>
              <a:rPr lang="es-ES" sz="2800" dirty="0" smtClean="0">
                <a:sym typeface="Symbol"/>
              </a:rPr>
              <a:t/>
            </a:r>
            <a:br>
              <a:rPr lang="es-ES" sz="2800" dirty="0" smtClean="0">
                <a:sym typeface="Symbol"/>
              </a:rPr>
            </a:br>
            <a:r>
              <a:rPr lang="es-ES" sz="2800" dirty="0" smtClean="0">
                <a:sym typeface="Symbol"/>
              </a:rPr>
              <a:t/>
            </a:r>
            <a:br>
              <a:rPr lang="es-ES" sz="2800" dirty="0" smtClean="0">
                <a:sym typeface="Symbol"/>
              </a:rPr>
            </a:br>
            <a:r>
              <a:rPr lang="es-ES" sz="2800" dirty="0" smtClean="0">
                <a:sym typeface="Symbol"/>
              </a:rPr>
              <a:t>Luego </a:t>
            </a:r>
            <a:r>
              <a:rPr lang="es-ES" sz="1200" dirty="0" smtClean="0">
                <a:sym typeface="Symbol"/>
              </a:rPr>
              <a:t/>
            </a:r>
            <a:br>
              <a:rPr lang="es-ES" sz="1200" dirty="0" smtClean="0">
                <a:sym typeface="Symbol"/>
              </a:rPr>
            </a:br>
            <a:r>
              <a:rPr lang="es-ES" dirty="0" smtClean="0">
                <a:sym typeface="Symbol"/>
              </a:rPr>
              <a:t> = </a:t>
            </a:r>
            <a:r>
              <a:rPr lang="es-ES" dirty="0" err="1" smtClean="0">
                <a:sym typeface="Symbol"/>
              </a:rPr>
              <a:t>qe</a:t>
            </a:r>
            <a:r>
              <a:rPr lang="es-ES" dirty="0" smtClean="0">
                <a:sym typeface="Symbol"/>
              </a:rPr>
              <a:t>/</a:t>
            </a:r>
            <a:r>
              <a:rPr lang="es-ES" dirty="0" err="1" smtClean="0">
                <a:sym typeface="Symbol"/>
              </a:rPr>
              <a:t>Alc</a:t>
            </a:r>
            <a:r>
              <a:rPr lang="es-ES" dirty="0" smtClean="0">
                <a:sym typeface="Symbol"/>
              </a:rPr>
              <a:t> = </a:t>
            </a:r>
            <a:r>
              <a:rPr lang="es-ES" dirty="0" err="1" smtClean="0">
                <a:sym typeface="Symbol"/>
              </a:rPr>
              <a:t>qe</a:t>
            </a:r>
            <a:r>
              <a:rPr lang="es-ES" dirty="0" smtClean="0">
                <a:sym typeface="Symbol"/>
              </a:rPr>
              <a:t> / </a:t>
            </a:r>
            <a:r>
              <a:rPr lang="es-ES" dirty="0" err="1" smtClean="0">
                <a:sym typeface="Symbol"/>
              </a:rPr>
              <a:t>q</a:t>
            </a:r>
            <a:r>
              <a:rPr lang="es-ES" sz="2000" dirty="0" err="1" smtClean="0">
                <a:sym typeface="Symbol"/>
              </a:rPr>
              <a:t>K</a:t>
            </a:r>
            <a:r>
              <a:rPr lang="es-ES" dirty="0" err="1" smtClean="0">
                <a:sym typeface="Symbol"/>
              </a:rPr>
              <a:t>-q</a:t>
            </a:r>
            <a:r>
              <a:rPr lang="es-ES" sz="3600" dirty="0" err="1" smtClean="0">
                <a:sym typeface="Symbol"/>
              </a:rPr>
              <a:t>e</a:t>
            </a:r>
            <a:endParaRPr lang="es-ES" dirty="0" smtClean="0">
              <a:sym typeface="Symbo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AR" dirty="0" smtClean="0"/>
              <a:t>Este cociente mide las Kcal absorbidas o </a:t>
            </a:r>
            <a:r>
              <a:rPr lang="es-AR" dirty="0" err="1" smtClean="0"/>
              <a:t>Kfrig</a:t>
            </a:r>
            <a:r>
              <a:rPr lang="es-AR" dirty="0" smtClean="0"/>
              <a:t>, por cada Kcal de trabajo consumida.</a:t>
            </a:r>
            <a:br>
              <a:rPr lang="es-AR" dirty="0" smtClean="0"/>
            </a:br>
            <a:r>
              <a:rPr lang="es-AR" dirty="0" smtClean="0"/>
              <a:t>No se le ha dado a </a:t>
            </a:r>
            <a:r>
              <a:rPr lang="es-ES" dirty="0" smtClean="0">
                <a:sym typeface="Symbol"/>
              </a:rPr>
              <a:t> el nombre de rendimiento </a:t>
            </a:r>
            <a:r>
              <a:rPr lang="el-GR" dirty="0" smtClean="0">
                <a:sym typeface="Symbol"/>
              </a:rPr>
              <a:t>η</a:t>
            </a:r>
            <a:r>
              <a:rPr lang="es-ES" dirty="0" smtClean="0">
                <a:sym typeface="Symbol"/>
              </a:rPr>
              <a:t>, para evitar confusiones puesto que su valor puede ser mayor que la unidad.</a:t>
            </a:r>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lstStyle/>
          <a:p>
            <a:r>
              <a:rPr lang="es-AR" dirty="0" smtClean="0"/>
              <a:t>Cuando la máquina frigorífica funciona de acuerdo a un ciclo inverso de </a:t>
            </a:r>
            <a:r>
              <a:rPr lang="es-AR" dirty="0" err="1" smtClean="0"/>
              <a:t>Carnot</a:t>
            </a:r>
            <a:r>
              <a:rPr lang="es-AR" dirty="0" smtClean="0"/>
              <a:t>, las cantidades de calor </a:t>
            </a:r>
            <a:r>
              <a:rPr lang="es-AR" dirty="0" err="1" smtClean="0"/>
              <a:t>qk</a:t>
            </a:r>
            <a:r>
              <a:rPr lang="es-AR" dirty="0" smtClean="0"/>
              <a:t> y </a:t>
            </a:r>
            <a:r>
              <a:rPr lang="es-AR" dirty="0" err="1" smtClean="0"/>
              <a:t>qe</a:t>
            </a:r>
            <a:r>
              <a:rPr lang="es-AR" dirty="0" smtClean="0"/>
              <a:t> son directamente proporcionales a las temperaturas absolutas de las respectivas fuentes:</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91264" cy="6178698"/>
          </a:xfrm>
        </p:spPr>
        <p:txBody>
          <a:bodyPr>
            <a:normAutofit fontScale="90000"/>
          </a:bodyPr>
          <a:lstStyle/>
          <a:p>
            <a:r>
              <a:rPr lang="es-AR" b="1" u="sng" dirty="0" smtClean="0">
                <a:solidFill>
                  <a:schemeClr val="tx2"/>
                </a:solidFill>
                <a:effectLst>
                  <a:outerShdw blurRad="38100" dist="38100" dir="2700000" algn="tl">
                    <a:srgbClr val="000000">
                      <a:alpha val="43137"/>
                    </a:srgbClr>
                  </a:outerShdw>
                </a:effectLst>
              </a:rPr>
              <a:t>REFRIGERACIÓN:</a:t>
            </a:r>
            <a:r>
              <a:rPr lang="es-AR" dirty="0" smtClean="0"/>
              <a:t/>
            </a:r>
            <a:br>
              <a:rPr lang="es-AR" dirty="0" smtClean="0"/>
            </a:br>
            <a:r>
              <a:rPr lang="es-AR" dirty="0" smtClean="0"/>
              <a:t>La refrigeración </a:t>
            </a:r>
            <a:r>
              <a:rPr lang="es-AR" b="1" dirty="0" smtClean="0">
                <a:solidFill>
                  <a:schemeClr val="tx2"/>
                </a:solidFill>
              </a:rPr>
              <a:t>tiene  por objeto extraer parte del calor contenido en los cuerpos</a:t>
            </a:r>
            <a:r>
              <a:rPr lang="es-AR" dirty="0" smtClean="0"/>
              <a:t>, para que estos adquieran una </a:t>
            </a:r>
            <a:r>
              <a:rPr lang="es-AR" b="1" dirty="0" smtClean="0">
                <a:solidFill>
                  <a:srgbClr val="FF0000"/>
                </a:solidFill>
              </a:rPr>
              <a:t>temperatura baja deseada</a:t>
            </a:r>
            <a:r>
              <a:rPr lang="es-AR" dirty="0" smtClean="0"/>
              <a:t>, que en la práctica </a:t>
            </a:r>
            <a:r>
              <a:rPr lang="es-AR" b="1" dirty="0" smtClean="0">
                <a:solidFill>
                  <a:schemeClr val="bg2">
                    <a:lumMod val="10000"/>
                  </a:schemeClr>
                </a:solidFill>
              </a:rPr>
              <a:t>se extiende también al ambiente que los rodea </a:t>
            </a:r>
            <a:r>
              <a:rPr lang="es-AR" dirty="0" smtClean="0"/>
              <a:t>dentro del recinto donde están almacenados (cámara frigorífica), térmicamente aislado del exterior</a:t>
            </a:r>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ES" dirty="0" smtClean="0">
                <a:sym typeface="Symbol"/>
              </a:rPr>
              <a:t></a:t>
            </a:r>
            <a:r>
              <a:rPr lang="es-ES" sz="3600" dirty="0" smtClean="0">
                <a:sym typeface="Symbol"/>
              </a:rPr>
              <a:t>c</a:t>
            </a:r>
            <a:r>
              <a:rPr lang="es-ES" dirty="0" smtClean="0">
                <a:sym typeface="Symbol"/>
              </a:rPr>
              <a:t> = Te / (</a:t>
            </a:r>
            <a:r>
              <a:rPr lang="es-ES" dirty="0" err="1" smtClean="0">
                <a:sym typeface="Symbol"/>
              </a:rPr>
              <a:t>Tk</a:t>
            </a:r>
            <a:r>
              <a:rPr lang="es-ES" dirty="0" smtClean="0">
                <a:sym typeface="Symbol"/>
              </a:rPr>
              <a:t> – Te)</a:t>
            </a:r>
            <a:br>
              <a:rPr lang="es-ES" dirty="0" smtClean="0">
                <a:sym typeface="Symbol"/>
              </a:rPr>
            </a:br>
            <a:r>
              <a:rPr lang="es-ES" dirty="0" smtClean="0">
                <a:sym typeface="Symbol"/>
              </a:rPr>
              <a:t>El subíndice c indica que se trata de un ciclo de </a:t>
            </a:r>
            <a:r>
              <a:rPr lang="es-ES" dirty="0" err="1" smtClean="0">
                <a:sym typeface="Symbol"/>
              </a:rPr>
              <a:t>Carnot</a:t>
            </a:r>
            <a:r>
              <a:rPr lang="es-ES" dirty="0" smtClean="0">
                <a:sym typeface="Symbol"/>
              </a:rPr>
              <a:t>.</a:t>
            </a:r>
            <a:br>
              <a:rPr lang="es-ES" dirty="0" smtClean="0">
                <a:sym typeface="Symbol"/>
              </a:rPr>
            </a:br>
            <a:r>
              <a:rPr lang="es-ES" dirty="0" smtClean="0">
                <a:sym typeface="Symbol"/>
              </a:rPr>
              <a:t>La máquina frigorífica más eficiente es la que funciona con el ciclo inverso de </a:t>
            </a:r>
            <a:r>
              <a:rPr lang="es-ES" dirty="0" err="1" smtClean="0">
                <a:sym typeface="Symbol"/>
              </a:rPr>
              <a:t>Carnot</a:t>
            </a:r>
            <a:r>
              <a:rPr lang="es-ES" dirty="0" smtClean="0">
                <a:sym typeface="Symbol"/>
              </a:rPr>
              <a:t>.</a:t>
            </a:r>
            <a:br>
              <a:rPr lang="es-ES" dirty="0" smtClean="0">
                <a:sym typeface="Symbol"/>
              </a:rPr>
            </a:br>
            <a:endParaRPr lang="es-E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AR" dirty="0" smtClean="0"/>
              <a:t>Influencia del salto de temperaturas de evaporación y condensación en el efecto frigorífico:</a:t>
            </a:r>
            <a:endParaRPr lang="es-E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de flecha"/>
          <p:cNvCxnSpPr/>
          <p:nvPr/>
        </p:nvCxnSpPr>
        <p:spPr>
          <a:xfrm flipV="1">
            <a:off x="539552" y="836712"/>
            <a:ext cx="0"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3 Forma libre"/>
          <p:cNvSpPr/>
          <p:nvPr/>
        </p:nvSpPr>
        <p:spPr>
          <a:xfrm>
            <a:off x="539552" y="1700808"/>
            <a:ext cx="6466609" cy="3397827"/>
          </a:xfrm>
          <a:custGeom>
            <a:avLst/>
            <a:gdLst>
              <a:gd name="connsiteX0" fmla="*/ 0 w 6466609"/>
              <a:gd name="connsiteY0" fmla="*/ 3397827 h 3397827"/>
              <a:gd name="connsiteX1" fmla="*/ 249382 w 6466609"/>
              <a:gd name="connsiteY1" fmla="*/ 3314700 h 3397827"/>
              <a:gd name="connsiteX2" fmla="*/ 831273 w 6466609"/>
              <a:gd name="connsiteY2" fmla="*/ 2961409 h 3397827"/>
              <a:gd name="connsiteX3" fmla="*/ 1475509 w 6466609"/>
              <a:gd name="connsiteY3" fmla="*/ 966355 h 3397827"/>
              <a:gd name="connsiteX4" fmla="*/ 2784764 w 6466609"/>
              <a:gd name="connsiteY4" fmla="*/ 10391 h 3397827"/>
              <a:gd name="connsiteX5" fmla="*/ 4114800 w 6466609"/>
              <a:gd name="connsiteY5" fmla="*/ 904009 h 3397827"/>
              <a:gd name="connsiteX6" fmla="*/ 5112328 w 6466609"/>
              <a:gd name="connsiteY6" fmla="*/ 2566555 h 3397827"/>
              <a:gd name="connsiteX7" fmla="*/ 6276109 w 6466609"/>
              <a:gd name="connsiteY7" fmla="*/ 3148446 h 3397827"/>
              <a:gd name="connsiteX8" fmla="*/ 6255328 w 6466609"/>
              <a:gd name="connsiteY8" fmla="*/ 3314700 h 3397827"/>
              <a:gd name="connsiteX9" fmla="*/ 6296891 w 6466609"/>
              <a:gd name="connsiteY9" fmla="*/ 3106882 h 3397827"/>
              <a:gd name="connsiteX10" fmla="*/ 6359237 w 6466609"/>
              <a:gd name="connsiteY10" fmla="*/ 3106882 h 3397827"/>
              <a:gd name="connsiteX11" fmla="*/ 6130637 w 6466609"/>
              <a:gd name="connsiteY11" fmla="*/ 3127664 h 3397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66609" h="3397827">
                <a:moveTo>
                  <a:pt x="0" y="3397827"/>
                </a:moveTo>
                <a:cubicBezTo>
                  <a:pt x="55418" y="3392631"/>
                  <a:pt x="110837" y="3387436"/>
                  <a:pt x="249382" y="3314700"/>
                </a:cubicBezTo>
                <a:cubicBezTo>
                  <a:pt x="387927" y="3241964"/>
                  <a:pt x="626919" y="3352800"/>
                  <a:pt x="831273" y="2961409"/>
                </a:cubicBezTo>
                <a:cubicBezTo>
                  <a:pt x="1035628" y="2570018"/>
                  <a:pt x="1149927" y="1458191"/>
                  <a:pt x="1475509" y="966355"/>
                </a:cubicBezTo>
                <a:cubicBezTo>
                  <a:pt x="1801091" y="474519"/>
                  <a:pt x="2344882" y="20782"/>
                  <a:pt x="2784764" y="10391"/>
                </a:cubicBezTo>
                <a:cubicBezTo>
                  <a:pt x="3224646" y="0"/>
                  <a:pt x="3726873" y="477982"/>
                  <a:pt x="4114800" y="904009"/>
                </a:cubicBezTo>
                <a:cubicBezTo>
                  <a:pt x="4502727" y="1330036"/>
                  <a:pt x="4752110" y="2192482"/>
                  <a:pt x="5112328" y="2566555"/>
                </a:cubicBezTo>
                <a:cubicBezTo>
                  <a:pt x="5472546" y="2940628"/>
                  <a:pt x="6085609" y="3023755"/>
                  <a:pt x="6276109" y="3148446"/>
                </a:cubicBezTo>
                <a:cubicBezTo>
                  <a:pt x="6466609" y="3273137"/>
                  <a:pt x="6251864" y="3321627"/>
                  <a:pt x="6255328" y="3314700"/>
                </a:cubicBezTo>
                <a:cubicBezTo>
                  <a:pt x="6258792" y="3307773"/>
                  <a:pt x="6279573" y="3141518"/>
                  <a:pt x="6296891" y="3106882"/>
                </a:cubicBezTo>
                <a:cubicBezTo>
                  <a:pt x="6314209" y="3072246"/>
                  <a:pt x="6386946" y="3103418"/>
                  <a:pt x="6359237" y="3106882"/>
                </a:cubicBezTo>
                <a:cubicBezTo>
                  <a:pt x="6331528" y="3110346"/>
                  <a:pt x="6175664" y="3151910"/>
                  <a:pt x="6130637" y="312766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5" name="4 Conector recto"/>
          <p:cNvCxnSpPr/>
          <p:nvPr/>
        </p:nvCxnSpPr>
        <p:spPr>
          <a:xfrm flipV="1">
            <a:off x="2123728" y="4365104"/>
            <a:ext cx="3600400" cy="14401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a:stCxn id="4" idx="6"/>
          </p:cNvCxnSpPr>
          <p:nvPr/>
        </p:nvCxnSpPr>
        <p:spPr>
          <a:xfrm flipV="1">
            <a:off x="5651881" y="1205345"/>
            <a:ext cx="774" cy="306201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Flecha arriba"/>
          <p:cNvSpPr/>
          <p:nvPr/>
        </p:nvSpPr>
        <p:spPr>
          <a:xfrm>
            <a:off x="3275856" y="1916832"/>
            <a:ext cx="288032" cy="576064"/>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8" name="7 Flecha arriba"/>
          <p:cNvSpPr/>
          <p:nvPr/>
        </p:nvSpPr>
        <p:spPr>
          <a:xfrm>
            <a:off x="3779912" y="4509120"/>
            <a:ext cx="288032"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arriba"/>
          <p:cNvSpPr/>
          <p:nvPr/>
        </p:nvSpPr>
        <p:spPr>
          <a:xfrm>
            <a:off x="5508104" y="3212976"/>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0" name="9 Flecha derecha"/>
          <p:cNvSpPr/>
          <p:nvPr/>
        </p:nvSpPr>
        <p:spPr>
          <a:xfrm>
            <a:off x="4355976" y="4221088"/>
            <a:ext cx="576064"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1" name="10 Rectángulo"/>
          <p:cNvSpPr/>
          <p:nvPr/>
        </p:nvSpPr>
        <p:spPr>
          <a:xfrm>
            <a:off x="3347864" y="1124744"/>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k</a:t>
            </a:r>
            <a:endParaRPr lang="es-ES" sz="1200" dirty="0"/>
          </a:p>
        </p:txBody>
      </p:sp>
      <p:sp>
        <p:nvSpPr>
          <p:cNvPr id="12" name="11 Rectángulo"/>
          <p:cNvSpPr/>
          <p:nvPr/>
        </p:nvSpPr>
        <p:spPr>
          <a:xfrm>
            <a:off x="6286340" y="2448322"/>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Q=0</a:t>
            </a:r>
            <a:endParaRPr lang="es-ES" dirty="0"/>
          </a:p>
        </p:txBody>
      </p:sp>
      <p:sp>
        <p:nvSpPr>
          <p:cNvPr id="13" name="12 Rectángulo"/>
          <p:cNvSpPr/>
          <p:nvPr/>
        </p:nvSpPr>
        <p:spPr>
          <a:xfrm>
            <a:off x="1331640" y="4005064"/>
            <a:ext cx="86409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i=</a:t>
            </a:r>
            <a:r>
              <a:rPr lang="es-AR" dirty="0" err="1" smtClean="0"/>
              <a:t>cte</a:t>
            </a:r>
            <a:endParaRPr lang="es-ES" dirty="0"/>
          </a:p>
        </p:txBody>
      </p:sp>
      <p:sp>
        <p:nvSpPr>
          <p:cNvPr id="14" name="13 Rectángulo"/>
          <p:cNvSpPr/>
          <p:nvPr/>
        </p:nvSpPr>
        <p:spPr>
          <a:xfrm>
            <a:off x="5796136" y="3789040"/>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a:t>
            </a:r>
            <a:endParaRPr lang="es-ES" dirty="0"/>
          </a:p>
        </p:txBody>
      </p:sp>
      <p:sp>
        <p:nvSpPr>
          <p:cNvPr id="15" name="14 Rectángulo"/>
          <p:cNvSpPr/>
          <p:nvPr/>
        </p:nvSpPr>
        <p:spPr>
          <a:xfrm>
            <a:off x="4355976" y="1844824"/>
            <a:ext cx="504056"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16" name="15 Rectángulo"/>
          <p:cNvSpPr/>
          <p:nvPr/>
        </p:nvSpPr>
        <p:spPr>
          <a:xfrm>
            <a:off x="1475656" y="191683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3</a:t>
            </a:r>
            <a:endParaRPr lang="es-ES" dirty="0"/>
          </a:p>
        </p:txBody>
      </p:sp>
      <p:sp>
        <p:nvSpPr>
          <p:cNvPr id="17" name="16 Rectángulo"/>
          <p:cNvSpPr/>
          <p:nvPr/>
        </p:nvSpPr>
        <p:spPr>
          <a:xfrm>
            <a:off x="6012160" y="83671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18" name="17 Rectángulo"/>
          <p:cNvSpPr/>
          <p:nvPr/>
        </p:nvSpPr>
        <p:spPr>
          <a:xfrm>
            <a:off x="755576" y="548680"/>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T</a:t>
            </a:r>
            <a:endParaRPr lang="es-ES" sz="2400" b="1" dirty="0"/>
          </a:p>
        </p:txBody>
      </p:sp>
      <p:cxnSp>
        <p:nvCxnSpPr>
          <p:cNvPr id="19" name="18 Conector recto"/>
          <p:cNvCxnSpPr/>
          <p:nvPr/>
        </p:nvCxnSpPr>
        <p:spPr>
          <a:xfrm flipV="1">
            <a:off x="2015061" y="2604817"/>
            <a:ext cx="2639291" cy="62346"/>
          </a:xfrm>
          <a:prstGeom prst="line">
            <a:avLst/>
          </a:prstGeom>
        </p:spPr>
        <p:style>
          <a:lnRef idx="1">
            <a:schemeClr val="accent1"/>
          </a:lnRef>
          <a:fillRef idx="0">
            <a:schemeClr val="accent1"/>
          </a:fillRef>
          <a:effectRef idx="0">
            <a:schemeClr val="accent1"/>
          </a:effectRef>
          <a:fontRef idx="minor">
            <a:schemeClr val="tx1"/>
          </a:fontRef>
        </p:style>
      </p:cxnSp>
      <p:sp>
        <p:nvSpPr>
          <p:cNvPr id="20" name="19 Forma libre"/>
          <p:cNvSpPr/>
          <p:nvPr/>
        </p:nvSpPr>
        <p:spPr>
          <a:xfrm>
            <a:off x="4634345" y="1205345"/>
            <a:ext cx="1018310" cy="1413164"/>
          </a:xfrm>
          <a:custGeom>
            <a:avLst/>
            <a:gdLst>
              <a:gd name="connsiteX0" fmla="*/ 0 w 1018310"/>
              <a:gd name="connsiteY0" fmla="*/ 1413164 h 1413164"/>
              <a:gd name="connsiteX1" fmla="*/ 644237 w 1018310"/>
              <a:gd name="connsiteY1" fmla="*/ 789710 h 1413164"/>
              <a:gd name="connsiteX2" fmla="*/ 1018310 w 1018310"/>
              <a:gd name="connsiteY2" fmla="*/ 0 h 1413164"/>
            </a:gdLst>
            <a:ahLst/>
            <a:cxnLst>
              <a:cxn ang="0">
                <a:pos x="connsiteX0" y="connsiteY0"/>
              </a:cxn>
              <a:cxn ang="0">
                <a:pos x="connsiteX1" y="connsiteY1"/>
              </a:cxn>
              <a:cxn ang="0">
                <a:pos x="connsiteX2" y="connsiteY2"/>
              </a:cxn>
            </a:cxnLst>
            <a:rect l="l" t="t" r="r" b="b"/>
            <a:pathLst>
              <a:path w="1018310" h="1413164">
                <a:moveTo>
                  <a:pt x="0" y="1413164"/>
                </a:moveTo>
                <a:cubicBezTo>
                  <a:pt x="237259" y="1219200"/>
                  <a:pt x="474519" y="1025237"/>
                  <a:pt x="644237" y="789710"/>
                </a:cubicBezTo>
                <a:cubicBezTo>
                  <a:pt x="813955" y="554183"/>
                  <a:pt x="916132" y="277091"/>
                  <a:pt x="101831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p>
          <a:p>
            <a:pPr algn="ctr"/>
            <a:endParaRPr lang="es-ES" dirty="0"/>
          </a:p>
        </p:txBody>
      </p:sp>
      <p:sp>
        <p:nvSpPr>
          <p:cNvPr id="21" name="20 Flecha arriba"/>
          <p:cNvSpPr/>
          <p:nvPr/>
        </p:nvSpPr>
        <p:spPr>
          <a:xfrm>
            <a:off x="3275856" y="1916832"/>
            <a:ext cx="288032" cy="576064"/>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2" name="21 Flecha izquierda"/>
          <p:cNvSpPr/>
          <p:nvPr/>
        </p:nvSpPr>
        <p:spPr>
          <a:xfrm>
            <a:off x="2987824" y="2492896"/>
            <a:ext cx="576064" cy="288032"/>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solidFill>
                <a:schemeClr val="dk1"/>
              </a:solidFill>
            </a:endParaRPr>
          </a:p>
        </p:txBody>
      </p:sp>
      <p:sp>
        <p:nvSpPr>
          <p:cNvPr id="23" name="22 Título"/>
          <p:cNvSpPr>
            <a:spLocks noGrp="1"/>
          </p:cNvSpPr>
          <p:nvPr>
            <p:ph type="title"/>
          </p:nvPr>
        </p:nvSpPr>
        <p:spPr>
          <a:xfrm>
            <a:off x="1979712" y="2708919"/>
            <a:ext cx="648072" cy="1800201"/>
          </a:xfrm>
          <a:custGeom>
            <a:avLst/>
            <a:gdLst>
              <a:gd name="connsiteX0" fmla="*/ 0 w 561109"/>
              <a:gd name="connsiteY0" fmla="*/ 0 h 1724890"/>
              <a:gd name="connsiteX1" fmla="*/ 103909 w 561109"/>
              <a:gd name="connsiteY1" fmla="*/ 665018 h 1724890"/>
              <a:gd name="connsiteX2" fmla="*/ 561109 w 561109"/>
              <a:gd name="connsiteY2" fmla="*/ 1724890 h 1724890"/>
            </a:gdLst>
            <a:ahLst/>
            <a:cxnLst>
              <a:cxn ang="0">
                <a:pos x="connsiteX0" y="connsiteY0"/>
              </a:cxn>
              <a:cxn ang="0">
                <a:pos x="connsiteX1" y="connsiteY1"/>
              </a:cxn>
              <a:cxn ang="0">
                <a:pos x="connsiteX2" y="connsiteY2"/>
              </a:cxn>
            </a:cxnLst>
            <a:rect l="l" t="t" r="r" b="b"/>
            <a:pathLst>
              <a:path w="561109" h="1724890">
                <a:moveTo>
                  <a:pt x="0" y="0"/>
                </a:moveTo>
                <a:cubicBezTo>
                  <a:pt x="5195" y="188768"/>
                  <a:pt x="10391" y="377536"/>
                  <a:pt x="103909" y="665018"/>
                </a:cubicBezTo>
                <a:cubicBezTo>
                  <a:pt x="197427" y="952500"/>
                  <a:pt x="488373" y="1575954"/>
                  <a:pt x="561109" y="172489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p>
          <a:p>
            <a:pPr algn="ctr"/>
            <a:endParaRPr lang="es-ES" dirty="0"/>
          </a:p>
        </p:txBody>
      </p:sp>
      <p:cxnSp>
        <p:nvCxnSpPr>
          <p:cNvPr id="24" name="23 Conector recto de flecha"/>
          <p:cNvCxnSpPr/>
          <p:nvPr/>
        </p:nvCxnSpPr>
        <p:spPr>
          <a:xfrm>
            <a:off x="611560" y="5013176"/>
            <a:ext cx="7929264" cy="8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24 Rectángulo"/>
          <p:cNvSpPr/>
          <p:nvPr/>
        </p:nvSpPr>
        <p:spPr>
          <a:xfrm>
            <a:off x="3520828" y="5182517"/>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e</a:t>
            </a:r>
            <a:endParaRPr lang="es-ES" sz="1200" dirty="0"/>
          </a:p>
        </p:txBody>
      </p:sp>
      <p:sp>
        <p:nvSpPr>
          <p:cNvPr id="26" name="25 Rectángulo"/>
          <p:cNvSpPr/>
          <p:nvPr/>
        </p:nvSpPr>
        <p:spPr>
          <a:xfrm>
            <a:off x="7964760" y="5525616"/>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S</a:t>
            </a:r>
            <a:endParaRPr lang="es-ES" sz="2400" b="1" dirty="0"/>
          </a:p>
        </p:txBody>
      </p:sp>
      <p:sp>
        <p:nvSpPr>
          <p:cNvPr id="27" name="26 Rectángulo"/>
          <p:cNvSpPr/>
          <p:nvPr/>
        </p:nvSpPr>
        <p:spPr>
          <a:xfrm>
            <a:off x="907976" y="701080"/>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T</a:t>
            </a:r>
            <a:endParaRPr lang="es-ES" sz="2400" b="1" dirty="0"/>
          </a:p>
        </p:txBody>
      </p:sp>
      <p:cxnSp>
        <p:nvCxnSpPr>
          <p:cNvPr id="29" name="28 Conector recto"/>
          <p:cNvCxnSpPr>
            <a:stCxn id="33" idx="0"/>
          </p:cNvCxnSpPr>
          <p:nvPr/>
        </p:nvCxnSpPr>
        <p:spPr>
          <a:xfrm flipV="1">
            <a:off x="1691680" y="3284985"/>
            <a:ext cx="3456384" cy="144015"/>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0" name="29 Forma libre"/>
          <p:cNvSpPr/>
          <p:nvPr/>
        </p:nvSpPr>
        <p:spPr>
          <a:xfrm>
            <a:off x="5076056" y="2564904"/>
            <a:ext cx="576064" cy="720080"/>
          </a:xfrm>
          <a:custGeom>
            <a:avLst/>
            <a:gdLst>
              <a:gd name="connsiteX0" fmla="*/ 0 w 1018310"/>
              <a:gd name="connsiteY0" fmla="*/ 1413164 h 1413164"/>
              <a:gd name="connsiteX1" fmla="*/ 644237 w 1018310"/>
              <a:gd name="connsiteY1" fmla="*/ 789710 h 1413164"/>
              <a:gd name="connsiteX2" fmla="*/ 1018310 w 1018310"/>
              <a:gd name="connsiteY2" fmla="*/ 0 h 1413164"/>
            </a:gdLst>
            <a:ahLst/>
            <a:cxnLst>
              <a:cxn ang="0">
                <a:pos x="connsiteX0" y="connsiteY0"/>
              </a:cxn>
              <a:cxn ang="0">
                <a:pos x="connsiteX1" y="connsiteY1"/>
              </a:cxn>
              <a:cxn ang="0">
                <a:pos x="connsiteX2" y="connsiteY2"/>
              </a:cxn>
            </a:cxnLst>
            <a:rect l="l" t="t" r="r" b="b"/>
            <a:pathLst>
              <a:path w="1018310" h="1413164">
                <a:moveTo>
                  <a:pt x="0" y="1413164"/>
                </a:moveTo>
                <a:cubicBezTo>
                  <a:pt x="237259" y="1219200"/>
                  <a:pt x="474519" y="1025237"/>
                  <a:pt x="644237" y="789710"/>
                </a:cubicBezTo>
                <a:cubicBezTo>
                  <a:pt x="813955" y="554183"/>
                  <a:pt x="916132" y="277091"/>
                  <a:pt x="1018310" y="0"/>
                </a:cubicBezTo>
              </a:path>
            </a:pathLst>
          </a:cu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solidFill>
                <a:srgbClr val="FF0000"/>
              </a:solidFill>
            </a:endParaRPr>
          </a:p>
          <a:p>
            <a:pPr algn="ctr"/>
            <a:endParaRPr lang="es-ES" dirty="0">
              <a:solidFill>
                <a:srgbClr val="FF0000"/>
              </a:solidFill>
            </a:endParaRPr>
          </a:p>
        </p:txBody>
      </p:sp>
      <p:sp>
        <p:nvSpPr>
          <p:cNvPr id="33" name="22 Título"/>
          <p:cNvSpPr txBox="1">
            <a:spLocks/>
          </p:cNvSpPr>
          <p:nvPr/>
        </p:nvSpPr>
        <p:spPr>
          <a:xfrm>
            <a:off x="1691680" y="3429000"/>
            <a:ext cx="504056" cy="1080120"/>
          </a:xfrm>
          <a:custGeom>
            <a:avLst/>
            <a:gdLst>
              <a:gd name="connsiteX0" fmla="*/ 0 w 561109"/>
              <a:gd name="connsiteY0" fmla="*/ 0 h 1724890"/>
              <a:gd name="connsiteX1" fmla="*/ 103909 w 561109"/>
              <a:gd name="connsiteY1" fmla="*/ 665018 h 1724890"/>
              <a:gd name="connsiteX2" fmla="*/ 561109 w 561109"/>
              <a:gd name="connsiteY2" fmla="*/ 1724890 h 1724890"/>
            </a:gdLst>
            <a:ahLst/>
            <a:cxnLst>
              <a:cxn ang="0">
                <a:pos x="connsiteX0" y="connsiteY0"/>
              </a:cxn>
              <a:cxn ang="0">
                <a:pos x="connsiteX1" y="connsiteY1"/>
              </a:cxn>
              <a:cxn ang="0">
                <a:pos x="connsiteX2" y="connsiteY2"/>
              </a:cxn>
            </a:cxnLst>
            <a:rect l="l" t="t" r="r" b="b"/>
            <a:pathLst>
              <a:path w="561109" h="1724890">
                <a:moveTo>
                  <a:pt x="0" y="0"/>
                </a:moveTo>
                <a:cubicBezTo>
                  <a:pt x="5195" y="188768"/>
                  <a:pt x="10391" y="377536"/>
                  <a:pt x="103909" y="665018"/>
                </a:cubicBezTo>
                <a:cubicBezTo>
                  <a:pt x="197427" y="952500"/>
                  <a:pt x="488373" y="1575954"/>
                  <a:pt x="561109" y="1724890"/>
                </a:cubicBezTo>
              </a:path>
            </a:pathLst>
          </a:cu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AR" sz="4400" b="0" i="0" u="none" strike="noStrike" kern="1200" cap="none" spc="0" normalizeH="0" baseline="0" noProof="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4400" b="0" i="0" u="none" strike="noStrike" kern="1200" cap="none" spc="0" normalizeH="0" baseline="0" noProof="0" dirty="0">
              <a:ln>
                <a:noFill/>
              </a:ln>
              <a:solidFill>
                <a:srgbClr val="FF0000"/>
              </a:solidFill>
              <a:effectLst/>
              <a:uLnTx/>
              <a:uFillTx/>
              <a:latin typeface="+mn-lt"/>
              <a:ea typeface="+mn-ea"/>
              <a:cs typeface="+mn-cs"/>
            </a:endParaRPr>
          </a:p>
        </p:txBody>
      </p:sp>
      <p:sp>
        <p:nvSpPr>
          <p:cNvPr id="36" name="35 Rectángulo"/>
          <p:cNvSpPr/>
          <p:nvPr/>
        </p:nvSpPr>
        <p:spPr>
          <a:xfrm>
            <a:off x="2627784" y="2060848"/>
            <a:ext cx="504056"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Tk</a:t>
            </a:r>
            <a:endParaRPr lang="es-ES" dirty="0"/>
          </a:p>
        </p:txBody>
      </p:sp>
      <p:sp>
        <p:nvSpPr>
          <p:cNvPr id="39" name="38 Rectángulo"/>
          <p:cNvSpPr/>
          <p:nvPr/>
        </p:nvSpPr>
        <p:spPr>
          <a:xfrm>
            <a:off x="2627784" y="4005064"/>
            <a:ext cx="504056"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Te</a:t>
            </a:r>
            <a:endParaRPr lang="es-ES" dirty="0"/>
          </a:p>
        </p:txBody>
      </p:sp>
      <p:sp>
        <p:nvSpPr>
          <p:cNvPr id="40" name="39 Rectángulo"/>
          <p:cNvSpPr/>
          <p:nvPr/>
        </p:nvSpPr>
        <p:spPr>
          <a:xfrm>
            <a:off x="4644008" y="3429000"/>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B</a:t>
            </a:r>
            <a:endParaRPr lang="es-ES" dirty="0"/>
          </a:p>
        </p:txBody>
      </p:sp>
      <p:sp>
        <p:nvSpPr>
          <p:cNvPr id="41" name="40 Rectángulo"/>
          <p:cNvSpPr/>
          <p:nvPr/>
        </p:nvSpPr>
        <p:spPr>
          <a:xfrm>
            <a:off x="971600" y="3212976"/>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a:t>
            </a:r>
            <a:endParaRPr lang="es-ES" dirty="0"/>
          </a:p>
        </p:txBody>
      </p:sp>
      <p:sp>
        <p:nvSpPr>
          <p:cNvPr id="42" name="41 Rectángulo"/>
          <p:cNvSpPr/>
          <p:nvPr/>
        </p:nvSpPr>
        <p:spPr>
          <a:xfrm>
            <a:off x="2051720" y="4581128"/>
            <a:ext cx="504056"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D</a:t>
            </a:r>
            <a:endParaRPr lang="es-ES" dirty="0"/>
          </a:p>
        </p:txBody>
      </p:sp>
      <p:sp>
        <p:nvSpPr>
          <p:cNvPr id="37" name="36 Rectángulo"/>
          <p:cNvSpPr/>
          <p:nvPr/>
        </p:nvSpPr>
        <p:spPr>
          <a:xfrm>
            <a:off x="5948536" y="3941440"/>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a:t>
            </a:r>
            <a:endParaRPr lang="es-ES" dirty="0"/>
          </a:p>
        </p:txBody>
      </p:sp>
      <p:sp>
        <p:nvSpPr>
          <p:cNvPr id="38" name="37 Rectángulo"/>
          <p:cNvSpPr/>
          <p:nvPr/>
        </p:nvSpPr>
        <p:spPr>
          <a:xfrm>
            <a:off x="2411760" y="4595894"/>
            <a:ext cx="576064" cy="34527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a:t>4</a:t>
            </a:r>
            <a:endParaRPr lang="es-ES" dirty="0"/>
          </a:p>
        </p:txBody>
      </p:sp>
      <p:sp>
        <p:nvSpPr>
          <p:cNvPr id="43" name="42 Rectángulo"/>
          <p:cNvSpPr/>
          <p:nvPr/>
        </p:nvSpPr>
        <p:spPr>
          <a:xfrm>
            <a:off x="5796136" y="2352789"/>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a:t>A</a:t>
            </a:r>
            <a:endParaRPr lang="es-E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AR" dirty="0" smtClean="0"/>
              <a:t>Del diagrama deducimos que cuanto menor sea la diferencia de la temperatura de evaporación y de condensación del líquido refrigerante, menor será el trabajo absorbido por el compresor y mayor el efecto frigorífico.</a:t>
            </a:r>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AR" dirty="0" smtClean="0"/>
              <a:t>En el ciclo 122´341, vemos que el trabajo mecánico es proporcional al área encerrada por el mismo y el efecto frigorífico, al segmento 4-1. </a:t>
            </a:r>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AR" dirty="0" smtClean="0"/>
              <a:t>Si consideramos con la modificación indicada por la línea negra 1ABCD1, el equivalente térmico del trabajo de circulación </a:t>
            </a:r>
            <a:r>
              <a:rPr lang="es-AR" dirty="0" err="1" smtClean="0"/>
              <a:t>ALc</a:t>
            </a:r>
            <a:r>
              <a:rPr lang="es-AR" dirty="0" smtClean="0"/>
              <a:t> será proporcional a dicha superficie menor que la 122´341 y el efecto frigorífico será D-1 mayor que el 4-1.</a:t>
            </a:r>
            <a:endParaRPr lang="es-E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r>
              <a:rPr lang="es-AR" dirty="0" smtClean="0"/>
              <a:t>La diferencia de temperatura no se puede fijar arbitrariamente, ya que ella viene impuesta por las necesidades de la instalación y la temperatura ambiente de condensación.</a:t>
            </a:r>
            <a:endParaRPr lang="es-E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AR" b="1" u="sng" dirty="0" smtClean="0">
                <a:effectLst>
                  <a:outerShdw blurRad="38100" dist="38100" dir="2700000" algn="tl">
                    <a:srgbClr val="000000">
                      <a:alpha val="43137"/>
                    </a:srgbClr>
                  </a:outerShdw>
                </a:effectLst>
              </a:rPr>
              <a:t>REGIMENES DE TRABAJO</a:t>
            </a:r>
            <a:r>
              <a:rPr lang="es-AR" dirty="0" smtClean="0"/>
              <a:t/>
            </a:r>
            <a:br>
              <a:rPr lang="es-AR" dirty="0" smtClean="0"/>
            </a:br>
            <a:r>
              <a:rPr lang="es-AR" b="1" u="sng" dirty="0" smtClean="0">
                <a:solidFill>
                  <a:srgbClr val="FF0000"/>
                </a:solidFill>
              </a:rPr>
              <a:t>REGIMEN HUMEDO</a:t>
            </a:r>
            <a:r>
              <a:rPr lang="es-AR" dirty="0" smtClean="0"/>
              <a:t/>
            </a:r>
            <a:br>
              <a:rPr lang="es-AR" dirty="0" smtClean="0"/>
            </a:br>
            <a:r>
              <a:rPr lang="es-AR" dirty="0" smtClean="0"/>
              <a:t>En este régimen, el compresor aspira vapores húmedos del refrigerante, o sea, antes de su total evaporación (Pto1), obteniendo en la descarga vapor saturado seco (pto2).</a:t>
            </a:r>
            <a:endParaRPr lang="es-E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603408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cxnSp>
        <p:nvCxnSpPr>
          <p:cNvPr id="4" name="3 Conector recto de flecha"/>
          <p:cNvCxnSpPr/>
          <p:nvPr/>
        </p:nvCxnSpPr>
        <p:spPr>
          <a:xfrm flipV="1">
            <a:off x="539552" y="836712"/>
            <a:ext cx="0"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flipV="1">
            <a:off x="683568" y="5085184"/>
            <a:ext cx="76328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Forma libre"/>
          <p:cNvSpPr/>
          <p:nvPr/>
        </p:nvSpPr>
        <p:spPr>
          <a:xfrm>
            <a:off x="539552" y="1700808"/>
            <a:ext cx="6466609" cy="3397827"/>
          </a:xfrm>
          <a:custGeom>
            <a:avLst/>
            <a:gdLst>
              <a:gd name="connsiteX0" fmla="*/ 0 w 6466609"/>
              <a:gd name="connsiteY0" fmla="*/ 3397827 h 3397827"/>
              <a:gd name="connsiteX1" fmla="*/ 249382 w 6466609"/>
              <a:gd name="connsiteY1" fmla="*/ 3314700 h 3397827"/>
              <a:gd name="connsiteX2" fmla="*/ 831273 w 6466609"/>
              <a:gd name="connsiteY2" fmla="*/ 2961409 h 3397827"/>
              <a:gd name="connsiteX3" fmla="*/ 1475509 w 6466609"/>
              <a:gd name="connsiteY3" fmla="*/ 966355 h 3397827"/>
              <a:gd name="connsiteX4" fmla="*/ 2784764 w 6466609"/>
              <a:gd name="connsiteY4" fmla="*/ 10391 h 3397827"/>
              <a:gd name="connsiteX5" fmla="*/ 4114800 w 6466609"/>
              <a:gd name="connsiteY5" fmla="*/ 904009 h 3397827"/>
              <a:gd name="connsiteX6" fmla="*/ 5112328 w 6466609"/>
              <a:gd name="connsiteY6" fmla="*/ 2566555 h 3397827"/>
              <a:gd name="connsiteX7" fmla="*/ 6276109 w 6466609"/>
              <a:gd name="connsiteY7" fmla="*/ 3148446 h 3397827"/>
              <a:gd name="connsiteX8" fmla="*/ 6255328 w 6466609"/>
              <a:gd name="connsiteY8" fmla="*/ 3314700 h 3397827"/>
              <a:gd name="connsiteX9" fmla="*/ 6296891 w 6466609"/>
              <a:gd name="connsiteY9" fmla="*/ 3106882 h 3397827"/>
              <a:gd name="connsiteX10" fmla="*/ 6359237 w 6466609"/>
              <a:gd name="connsiteY10" fmla="*/ 3106882 h 3397827"/>
              <a:gd name="connsiteX11" fmla="*/ 6130637 w 6466609"/>
              <a:gd name="connsiteY11" fmla="*/ 3127664 h 3397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66609" h="3397827">
                <a:moveTo>
                  <a:pt x="0" y="3397827"/>
                </a:moveTo>
                <a:cubicBezTo>
                  <a:pt x="55418" y="3392631"/>
                  <a:pt x="110837" y="3387436"/>
                  <a:pt x="249382" y="3314700"/>
                </a:cubicBezTo>
                <a:cubicBezTo>
                  <a:pt x="387927" y="3241964"/>
                  <a:pt x="626919" y="3352800"/>
                  <a:pt x="831273" y="2961409"/>
                </a:cubicBezTo>
                <a:cubicBezTo>
                  <a:pt x="1035628" y="2570018"/>
                  <a:pt x="1149927" y="1458191"/>
                  <a:pt x="1475509" y="966355"/>
                </a:cubicBezTo>
                <a:cubicBezTo>
                  <a:pt x="1801091" y="474519"/>
                  <a:pt x="2344882" y="20782"/>
                  <a:pt x="2784764" y="10391"/>
                </a:cubicBezTo>
                <a:cubicBezTo>
                  <a:pt x="3224646" y="0"/>
                  <a:pt x="3726873" y="477982"/>
                  <a:pt x="4114800" y="904009"/>
                </a:cubicBezTo>
                <a:cubicBezTo>
                  <a:pt x="4502727" y="1330036"/>
                  <a:pt x="4752110" y="2192482"/>
                  <a:pt x="5112328" y="2566555"/>
                </a:cubicBezTo>
                <a:cubicBezTo>
                  <a:pt x="5472546" y="2940628"/>
                  <a:pt x="6085609" y="3023755"/>
                  <a:pt x="6276109" y="3148446"/>
                </a:cubicBezTo>
                <a:cubicBezTo>
                  <a:pt x="6466609" y="3273137"/>
                  <a:pt x="6251864" y="3321627"/>
                  <a:pt x="6255328" y="3314700"/>
                </a:cubicBezTo>
                <a:cubicBezTo>
                  <a:pt x="6258792" y="3307773"/>
                  <a:pt x="6279573" y="3141518"/>
                  <a:pt x="6296891" y="3106882"/>
                </a:cubicBezTo>
                <a:cubicBezTo>
                  <a:pt x="6314209" y="3072246"/>
                  <a:pt x="6386946" y="3103418"/>
                  <a:pt x="6359237" y="3106882"/>
                </a:cubicBezTo>
                <a:cubicBezTo>
                  <a:pt x="6331528" y="3110346"/>
                  <a:pt x="6175664" y="3151910"/>
                  <a:pt x="6130637" y="3127664"/>
                </a:cubicBezTo>
              </a:path>
            </a:pathLst>
          </a:cu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7" name="6 Conector recto"/>
          <p:cNvCxnSpPr>
            <a:stCxn id="6" idx="3"/>
            <a:endCxn id="6" idx="5"/>
          </p:cNvCxnSpPr>
          <p:nvPr/>
        </p:nvCxnSpPr>
        <p:spPr>
          <a:xfrm flipV="1">
            <a:off x="2015061" y="2604817"/>
            <a:ext cx="2639291" cy="6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a:endCxn id="10" idx="2"/>
          </p:cNvCxnSpPr>
          <p:nvPr/>
        </p:nvCxnSpPr>
        <p:spPr>
          <a:xfrm flipV="1">
            <a:off x="5652120" y="1205345"/>
            <a:ext cx="535" cy="3663815"/>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9 Forma libre"/>
          <p:cNvSpPr/>
          <p:nvPr/>
        </p:nvSpPr>
        <p:spPr>
          <a:xfrm>
            <a:off x="4634345" y="1205345"/>
            <a:ext cx="1018310" cy="1413164"/>
          </a:xfrm>
          <a:custGeom>
            <a:avLst/>
            <a:gdLst>
              <a:gd name="connsiteX0" fmla="*/ 0 w 1018310"/>
              <a:gd name="connsiteY0" fmla="*/ 1413164 h 1413164"/>
              <a:gd name="connsiteX1" fmla="*/ 644237 w 1018310"/>
              <a:gd name="connsiteY1" fmla="*/ 789710 h 1413164"/>
              <a:gd name="connsiteX2" fmla="*/ 1018310 w 1018310"/>
              <a:gd name="connsiteY2" fmla="*/ 0 h 1413164"/>
            </a:gdLst>
            <a:ahLst/>
            <a:cxnLst>
              <a:cxn ang="0">
                <a:pos x="connsiteX0" y="connsiteY0"/>
              </a:cxn>
              <a:cxn ang="0">
                <a:pos x="connsiteX1" y="connsiteY1"/>
              </a:cxn>
              <a:cxn ang="0">
                <a:pos x="connsiteX2" y="connsiteY2"/>
              </a:cxn>
            </a:cxnLst>
            <a:rect l="l" t="t" r="r" b="b"/>
            <a:pathLst>
              <a:path w="1018310" h="1413164">
                <a:moveTo>
                  <a:pt x="0" y="1413164"/>
                </a:moveTo>
                <a:cubicBezTo>
                  <a:pt x="237259" y="1219200"/>
                  <a:pt x="474519" y="1025237"/>
                  <a:pt x="644237" y="789710"/>
                </a:cubicBezTo>
                <a:cubicBezTo>
                  <a:pt x="813955" y="554183"/>
                  <a:pt x="916132" y="277091"/>
                  <a:pt x="1018310" y="0"/>
                </a:cubicBezTo>
              </a:path>
            </a:pathLst>
          </a:cu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p>
          <a:p>
            <a:pPr algn="ctr"/>
            <a:endParaRPr lang="es-ES" dirty="0"/>
          </a:p>
        </p:txBody>
      </p:sp>
      <p:sp>
        <p:nvSpPr>
          <p:cNvPr id="11" name="10 Flecha arriba"/>
          <p:cNvSpPr/>
          <p:nvPr/>
        </p:nvSpPr>
        <p:spPr>
          <a:xfrm>
            <a:off x="3779912" y="5445224"/>
            <a:ext cx="288032"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Flecha arriba"/>
          <p:cNvSpPr/>
          <p:nvPr/>
        </p:nvSpPr>
        <p:spPr>
          <a:xfrm>
            <a:off x="5508104" y="2564904"/>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3" name="12 Flecha izquierda"/>
          <p:cNvSpPr/>
          <p:nvPr/>
        </p:nvSpPr>
        <p:spPr>
          <a:xfrm>
            <a:off x="2987824" y="2492896"/>
            <a:ext cx="576064" cy="288032"/>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solidFill>
                <a:schemeClr val="dk1"/>
              </a:solidFill>
            </a:endParaRPr>
          </a:p>
        </p:txBody>
      </p:sp>
      <p:sp>
        <p:nvSpPr>
          <p:cNvPr id="14" name="13 Flecha derecha"/>
          <p:cNvSpPr/>
          <p:nvPr/>
        </p:nvSpPr>
        <p:spPr>
          <a:xfrm>
            <a:off x="3707904" y="4797152"/>
            <a:ext cx="576064"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5" name="14 Rectángulo"/>
          <p:cNvSpPr/>
          <p:nvPr/>
        </p:nvSpPr>
        <p:spPr>
          <a:xfrm>
            <a:off x="3347864" y="1124744"/>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k</a:t>
            </a:r>
            <a:endParaRPr lang="es-ES" sz="1200" dirty="0"/>
          </a:p>
        </p:txBody>
      </p:sp>
      <p:sp>
        <p:nvSpPr>
          <p:cNvPr id="16" name="15 Rectángulo"/>
          <p:cNvSpPr/>
          <p:nvPr/>
        </p:nvSpPr>
        <p:spPr>
          <a:xfrm>
            <a:off x="3059832" y="5589240"/>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e</a:t>
            </a:r>
            <a:endParaRPr lang="es-ES" sz="1200" dirty="0"/>
          </a:p>
        </p:txBody>
      </p:sp>
      <p:sp>
        <p:nvSpPr>
          <p:cNvPr id="17" name="16 Rectángulo"/>
          <p:cNvSpPr/>
          <p:nvPr/>
        </p:nvSpPr>
        <p:spPr>
          <a:xfrm>
            <a:off x="5868144" y="2420888"/>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Q=0</a:t>
            </a:r>
            <a:endParaRPr lang="es-ES" dirty="0"/>
          </a:p>
        </p:txBody>
      </p:sp>
      <p:sp>
        <p:nvSpPr>
          <p:cNvPr id="18" name="17 Rectángulo"/>
          <p:cNvSpPr/>
          <p:nvPr/>
        </p:nvSpPr>
        <p:spPr>
          <a:xfrm>
            <a:off x="5724128" y="4653136"/>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A</a:t>
            </a:r>
            <a:endParaRPr lang="es-ES" dirty="0"/>
          </a:p>
        </p:txBody>
      </p:sp>
      <p:sp>
        <p:nvSpPr>
          <p:cNvPr id="19" name="18 Rectángulo"/>
          <p:cNvSpPr/>
          <p:nvPr/>
        </p:nvSpPr>
        <p:spPr>
          <a:xfrm>
            <a:off x="2483768" y="407707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4</a:t>
            </a:r>
            <a:endParaRPr lang="es-ES" dirty="0"/>
          </a:p>
        </p:txBody>
      </p:sp>
      <p:sp>
        <p:nvSpPr>
          <p:cNvPr id="20" name="19 Rectángulo"/>
          <p:cNvSpPr/>
          <p:nvPr/>
        </p:nvSpPr>
        <p:spPr>
          <a:xfrm>
            <a:off x="4355976" y="1844824"/>
            <a:ext cx="504056"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21" name="20 Rectángulo"/>
          <p:cNvSpPr/>
          <p:nvPr/>
        </p:nvSpPr>
        <p:spPr>
          <a:xfrm>
            <a:off x="1475656" y="191683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3</a:t>
            </a:r>
            <a:endParaRPr lang="es-ES" dirty="0"/>
          </a:p>
        </p:txBody>
      </p:sp>
      <p:sp>
        <p:nvSpPr>
          <p:cNvPr id="22" name="21 Rectángulo"/>
          <p:cNvSpPr/>
          <p:nvPr/>
        </p:nvSpPr>
        <p:spPr>
          <a:xfrm>
            <a:off x="6012160" y="83671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B</a:t>
            </a:r>
            <a:endParaRPr lang="es-ES" dirty="0"/>
          </a:p>
        </p:txBody>
      </p:sp>
      <p:sp>
        <p:nvSpPr>
          <p:cNvPr id="23" name="22 Rectángulo"/>
          <p:cNvSpPr/>
          <p:nvPr/>
        </p:nvSpPr>
        <p:spPr>
          <a:xfrm>
            <a:off x="7812360" y="5373216"/>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S</a:t>
            </a:r>
            <a:endParaRPr lang="es-ES" sz="2400" b="1" dirty="0"/>
          </a:p>
        </p:txBody>
      </p:sp>
      <p:sp>
        <p:nvSpPr>
          <p:cNvPr id="24" name="23 Rectángulo"/>
          <p:cNvSpPr/>
          <p:nvPr/>
        </p:nvSpPr>
        <p:spPr>
          <a:xfrm>
            <a:off x="755576" y="548680"/>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T</a:t>
            </a:r>
            <a:endParaRPr lang="es-ES" sz="2400" b="1" dirty="0"/>
          </a:p>
        </p:txBody>
      </p:sp>
      <p:sp>
        <p:nvSpPr>
          <p:cNvPr id="25" name="24 Forma libre"/>
          <p:cNvSpPr/>
          <p:nvPr/>
        </p:nvSpPr>
        <p:spPr>
          <a:xfrm>
            <a:off x="1979712" y="2708920"/>
            <a:ext cx="648072" cy="2160240"/>
          </a:xfrm>
          <a:custGeom>
            <a:avLst/>
            <a:gdLst>
              <a:gd name="connsiteX0" fmla="*/ 0 w 633845"/>
              <a:gd name="connsiteY0" fmla="*/ 0 h 1846117"/>
              <a:gd name="connsiteX1" fmla="*/ 145472 w 633845"/>
              <a:gd name="connsiteY1" fmla="*/ 1039090 h 1846117"/>
              <a:gd name="connsiteX2" fmla="*/ 561109 w 633845"/>
              <a:gd name="connsiteY2" fmla="*/ 1724890 h 1846117"/>
              <a:gd name="connsiteX3" fmla="*/ 581890 w 633845"/>
              <a:gd name="connsiteY3" fmla="*/ 1766454 h 1846117"/>
              <a:gd name="connsiteX4" fmla="*/ 581890 w 633845"/>
              <a:gd name="connsiteY4" fmla="*/ 1766454 h 1846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845" h="1846117">
                <a:moveTo>
                  <a:pt x="0" y="0"/>
                </a:moveTo>
                <a:cubicBezTo>
                  <a:pt x="25977" y="375804"/>
                  <a:pt x="51954" y="751608"/>
                  <a:pt x="145472" y="1039090"/>
                </a:cubicBezTo>
                <a:cubicBezTo>
                  <a:pt x="238990" y="1326572"/>
                  <a:pt x="488373" y="1603663"/>
                  <a:pt x="561109" y="1724890"/>
                </a:cubicBezTo>
                <a:cubicBezTo>
                  <a:pt x="633845" y="1846117"/>
                  <a:pt x="581890" y="1766454"/>
                  <a:pt x="581890" y="1766454"/>
                </a:cubicBezTo>
                <a:lnTo>
                  <a:pt x="581890" y="176645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29" name="28 Conector recto de flecha"/>
          <p:cNvCxnSpPr>
            <a:endCxn id="10" idx="0"/>
          </p:cNvCxnSpPr>
          <p:nvPr/>
        </p:nvCxnSpPr>
        <p:spPr>
          <a:xfrm flipH="1" flipV="1">
            <a:off x="4634345" y="2618509"/>
            <a:ext cx="81671" cy="22506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4716016" y="4869160"/>
            <a:ext cx="936104" cy="0"/>
          </a:xfrm>
          <a:prstGeom prst="straightConnector1">
            <a:avLst/>
          </a:prstGeom>
          <a:ln w="381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32 Rectángulo"/>
          <p:cNvSpPr/>
          <p:nvPr/>
        </p:nvSpPr>
        <p:spPr>
          <a:xfrm>
            <a:off x="3995936" y="4149080"/>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a:t>
            </a:r>
            <a:endParaRPr lang="es-ES" dirty="0"/>
          </a:p>
        </p:txBody>
      </p:sp>
      <p:sp>
        <p:nvSpPr>
          <p:cNvPr id="34" name="33 Forma libre"/>
          <p:cNvSpPr/>
          <p:nvPr/>
        </p:nvSpPr>
        <p:spPr>
          <a:xfrm>
            <a:off x="1691680" y="3429000"/>
            <a:ext cx="432048" cy="1440160"/>
          </a:xfrm>
          <a:custGeom>
            <a:avLst/>
            <a:gdLst>
              <a:gd name="connsiteX0" fmla="*/ 0 w 633845"/>
              <a:gd name="connsiteY0" fmla="*/ 0 h 1846117"/>
              <a:gd name="connsiteX1" fmla="*/ 145472 w 633845"/>
              <a:gd name="connsiteY1" fmla="*/ 1039090 h 1846117"/>
              <a:gd name="connsiteX2" fmla="*/ 561109 w 633845"/>
              <a:gd name="connsiteY2" fmla="*/ 1724890 h 1846117"/>
              <a:gd name="connsiteX3" fmla="*/ 581890 w 633845"/>
              <a:gd name="connsiteY3" fmla="*/ 1766454 h 1846117"/>
              <a:gd name="connsiteX4" fmla="*/ 581890 w 633845"/>
              <a:gd name="connsiteY4" fmla="*/ 1766454 h 1846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845" h="1846117">
                <a:moveTo>
                  <a:pt x="0" y="0"/>
                </a:moveTo>
                <a:cubicBezTo>
                  <a:pt x="25977" y="375804"/>
                  <a:pt x="51954" y="751608"/>
                  <a:pt x="145472" y="1039090"/>
                </a:cubicBezTo>
                <a:cubicBezTo>
                  <a:pt x="238990" y="1326572"/>
                  <a:pt x="488373" y="1603663"/>
                  <a:pt x="561109" y="1724890"/>
                </a:cubicBezTo>
                <a:cubicBezTo>
                  <a:pt x="633845" y="1846117"/>
                  <a:pt x="581890" y="1766454"/>
                  <a:pt x="581890" y="1766454"/>
                </a:cubicBezTo>
                <a:lnTo>
                  <a:pt x="581890" y="1766454"/>
                </a:lnTo>
              </a:path>
            </a:pathLst>
          </a:cu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36" name="35 Conector recto"/>
          <p:cNvCxnSpPr/>
          <p:nvPr/>
        </p:nvCxnSpPr>
        <p:spPr>
          <a:xfrm flipH="1">
            <a:off x="2627784" y="486916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flipV="1">
            <a:off x="2123728" y="4869160"/>
            <a:ext cx="504056" cy="31074"/>
          </a:xfrm>
          <a:prstGeom prst="straightConnector1">
            <a:avLst/>
          </a:prstGeom>
          <a:ln w="381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41 Rectángulo"/>
          <p:cNvSpPr/>
          <p:nvPr/>
        </p:nvSpPr>
        <p:spPr>
          <a:xfrm>
            <a:off x="1043608" y="2852936"/>
            <a:ext cx="360040"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a:t>
            </a:r>
            <a:endParaRPr lang="es-ES" dirty="0"/>
          </a:p>
        </p:txBody>
      </p:sp>
      <p:sp>
        <p:nvSpPr>
          <p:cNvPr id="43" name="42 Forma libre"/>
          <p:cNvSpPr/>
          <p:nvPr/>
        </p:nvSpPr>
        <p:spPr>
          <a:xfrm>
            <a:off x="1683327" y="2701636"/>
            <a:ext cx="332509" cy="748146"/>
          </a:xfrm>
          <a:custGeom>
            <a:avLst/>
            <a:gdLst>
              <a:gd name="connsiteX0" fmla="*/ 332509 w 332509"/>
              <a:gd name="connsiteY0" fmla="*/ 0 h 748146"/>
              <a:gd name="connsiteX1" fmla="*/ 145473 w 332509"/>
              <a:gd name="connsiteY1" fmla="*/ 436419 h 748146"/>
              <a:gd name="connsiteX2" fmla="*/ 0 w 332509"/>
              <a:gd name="connsiteY2" fmla="*/ 748146 h 748146"/>
              <a:gd name="connsiteX3" fmla="*/ 0 w 332509"/>
              <a:gd name="connsiteY3" fmla="*/ 748146 h 748146"/>
            </a:gdLst>
            <a:ahLst/>
            <a:cxnLst>
              <a:cxn ang="0">
                <a:pos x="connsiteX0" y="connsiteY0"/>
              </a:cxn>
              <a:cxn ang="0">
                <a:pos x="connsiteX1" y="connsiteY1"/>
              </a:cxn>
              <a:cxn ang="0">
                <a:pos x="connsiteX2" y="connsiteY2"/>
              </a:cxn>
              <a:cxn ang="0">
                <a:pos x="connsiteX3" y="connsiteY3"/>
              </a:cxn>
            </a:cxnLst>
            <a:rect l="l" t="t" r="r" b="b"/>
            <a:pathLst>
              <a:path w="332509" h="748146">
                <a:moveTo>
                  <a:pt x="332509" y="0"/>
                </a:moveTo>
                <a:cubicBezTo>
                  <a:pt x="266700" y="155864"/>
                  <a:pt x="200891" y="311728"/>
                  <a:pt x="145473" y="436419"/>
                </a:cubicBezTo>
                <a:cubicBezTo>
                  <a:pt x="90055" y="561110"/>
                  <a:pt x="0" y="748146"/>
                  <a:pt x="0" y="748146"/>
                </a:cubicBezTo>
                <a:lnTo>
                  <a:pt x="0" y="748146"/>
                </a:lnTo>
              </a:path>
            </a:pathLst>
          </a:cu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44" name="43 Rectángulo"/>
          <p:cNvSpPr/>
          <p:nvPr/>
        </p:nvSpPr>
        <p:spPr>
          <a:xfrm>
            <a:off x="1475656" y="4653136"/>
            <a:ext cx="504056"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D</a:t>
            </a:r>
            <a:endParaRPr lang="es-ES" dirty="0"/>
          </a:p>
        </p:txBody>
      </p:sp>
      <p:sp>
        <p:nvSpPr>
          <p:cNvPr id="46" name="45 Flecha arriba"/>
          <p:cNvSpPr/>
          <p:nvPr/>
        </p:nvSpPr>
        <p:spPr>
          <a:xfrm>
            <a:off x="4499992" y="3501008"/>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normAutofit fontScale="90000"/>
          </a:bodyPr>
          <a:lstStyle/>
          <a:p>
            <a:r>
              <a:rPr lang="es-AR" dirty="0" smtClean="0"/>
              <a:t>Para que esto  sea posible (cuando no se quiere trabajar con temperaturas elevadas a la salida del compresor), es necesario que la tubería de aspiración desde el evaporador al compresor, esté aislada térmicamente del exterior, para evitar sobrecalentamientos de los vapores en la descarga del compresor.</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a:bodyPr>
          <a:lstStyle/>
          <a:p>
            <a:r>
              <a:rPr lang="es-AR" dirty="0" smtClean="0"/>
              <a:t>El proceso más elemental de </a:t>
            </a:r>
            <a:r>
              <a:rPr lang="es-AR" b="1" dirty="0" smtClean="0">
                <a:solidFill>
                  <a:schemeClr val="accent6">
                    <a:lumMod val="50000"/>
                  </a:schemeClr>
                </a:solidFill>
              </a:rPr>
              <a:t>“Extraer calor” </a:t>
            </a:r>
            <a:r>
              <a:rPr lang="es-AR" dirty="0" smtClean="0"/>
              <a:t>o </a:t>
            </a:r>
            <a:r>
              <a:rPr lang="es-AR" b="1" dirty="0" smtClean="0">
                <a:solidFill>
                  <a:schemeClr val="accent6">
                    <a:lumMod val="50000"/>
                  </a:schemeClr>
                </a:solidFill>
              </a:rPr>
              <a:t>“enfriar”, </a:t>
            </a:r>
            <a:r>
              <a:rPr lang="es-AR" dirty="0" smtClean="0"/>
              <a:t>es el de colocar en contacto el cuerpo que se debe enfriar, con otro que este a un nivel de temperatura inferior.</a:t>
            </a:r>
            <a:br>
              <a:rPr lang="es-AR" dirty="0" smtClean="0"/>
            </a:br>
            <a:endParaRPr lang="es-E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r>
              <a:rPr lang="es-AR" dirty="0" smtClean="0"/>
              <a:t>Si no existe este aislamiento, el calentamiento de los vapores aspirados nos llevaría al punto A de aspiración, a partir del cual, la compresión adiabática AA´B convierte los vapores en saturados secos en A´ y más allá los sobrecalienta hasta encontrar la isobara de condensación (punto B).</a:t>
            </a:r>
            <a:endParaRPr lang="es-E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AR" dirty="0" smtClean="0"/>
              <a:t>El </a:t>
            </a:r>
            <a:r>
              <a:rPr lang="es-AR" dirty="0" err="1" smtClean="0"/>
              <a:t>qe</a:t>
            </a:r>
            <a:r>
              <a:rPr lang="es-AR" dirty="0"/>
              <a:t> (efecto </a:t>
            </a:r>
            <a:r>
              <a:rPr lang="es-AR" dirty="0" err="1"/>
              <a:t>frigorifico</a:t>
            </a:r>
            <a:r>
              <a:rPr lang="es-AR" dirty="0"/>
              <a:t>) </a:t>
            </a:r>
            <a:r>
              <a:rPr lang="es-AR" dirty="0" smtClean="0"/>
              <a:t>no ha aumentado, ya que el segmento 1-A no corresponde a vapor absorbido en el evaporador, sino en la tubería de aspiración, fuera del espacio refrigerado. Sin embargo el trabajo </a:t>
            </a:r>
            <a:r>
              <a:rPr lang="es-AR" dirty="0" err="1" smtClean="0"/>
              <a:t>ALc</a:t>
            </a:r>
            <a:r>
              <a:rPr lang="es-AR" dirty="0" smtClean="0"/>
              <a:t> ha aumentado el área 1AB21. </a:t>
            </a:r>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AR" dirty="0" smtClean="0"/>
              <a:t>Tener vapor húmedo después de la compresión, no es deseable, ya que la presencia de líquido dentro del compresor puede ocasionar golpes al final de la carrera del pistón, que si no se toman las precauciones debidas terminará con la rotura del compresor.</a:t>
            </a:r>
            <a:endParaRPr lang="es-E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02634"/>
          </a:xfrm>
        </p:spPr>
        <p:txBody>
          <a:bodyPr/>
          <a:lstStyle/>
          <a:p>
            <a:r>
              <a:rPr lang="es-AR" dirty="0" smtClean="0"/>
              <a:t>La solución más frecuente, aparte de sobrecalentar el vapor, consiste en garantizar la aspiración de vapor saturado seco por medio de un separador de líquido colocado a la salida del evaporador.</a:t>
            </a:r>
            <a:endParaRPr lang="es-E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lstStyle/>
          <a:p>
            <a:endParaRPr lang="es-ES" dirty="0"/>
          </a:p>
        </p:txBody>
      </p:sp>
      <p:cxnSp>
        <p:nvCxnSpPr>
          <p:cNvPr id="4" name="3 Conector recto de flecha"/>
          <p:cNvCxnSpPr/>
          <p:nvPr/>
        </p:nvCxnSpPr>
        <p:spPr>
          <a:xfrm>
            <a:off x="1115616" y="980728"/>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4 Intercalar"/>
          <p:cNvSpPr/>
          <p:nvPr/>
        </p:nvSpPr>
        <p:spPr>
          <a:xfrm>
            <a:off x="971600" y="1916832"/>
            <a:ext cx="360040" cy="504056"/>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cxnSp>
        <p:nvCxnSpPr>
          <p:cNvPr id="7" name="6 Conector recto de flecha"/>
          <p:cNvCxnSpPr>
            <a:stCxn id="5" idx="2"/>
          </p:cNvCxnSpPr>
          <p:nvPr/>
        </p:nvCxnSpPr>
        <p:spPr>
          <a:xfrm>
            <a:off x="1151620" y="2420888"/>
            <a:ext cx="3600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flipV="1">
            <a:off x="1187624" y="2996952"/>
            <a:ext cx="158417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32" idx="20"/>
          </p:cNvCxnSpPr>
          <p:nvPr/>
        </p:nvCxnSpPr>
        <p:spPr>
          <a:xfrm flipV="1">
            <a:off x="4364182" y="2924944"/>
            <a:ext cx="1840307" cy="1092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6156176" y="2276872"/>
            <a:ext cx="57606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4" name="13 Rectángulo"/>
          <p:cNvSpPr/>
          <p:nvPr/>
        </p:nvSpPr>
        <p:spPr>
          <a:xfrm>
            <a:off x="6156176" y="2924944"/>
            <a:ext cx="57606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6" name="15 Conector recto de flecha"/>
          <p:cNvCxnSpPr>
            <a:stCxn id="13" idx="0"/>
          </p:cNvCxnSpPr>
          <p:nvPr/>
        </p:nvCxnSpPr>
        <p:spPr>
          <a:xfrm flipV="1">
            <a:off x="6444208" y="170080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16 Elipse"/>
          <p:cNvSpPr/>
          <p:nvPr/>
        </p:nvSpPr>
        <p:spPr>
          <a:xfrm>
            <a:off x="5940152" y="908720"/>
            <a:ext cx="93610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9" name="18 Conector recto de flecha"/>
          <p:cNvCxnSpPr/>
          <p:nvPr/>
        </p:nvCxnSpPr>
        <p:spPr>
          <a:xfrm flipV="1">
            <a:off x="6372200" y="47667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stCxn id="14" idx="2"/>
          </p:cNvCxnSpPr>
          <p:nvPr/>
        </p:nvCxnSpPr>
        <p:spPr>
          <a:xfrm>
            <a:off x="6444208" y="3573016"/>
            <a:ext cx="0" cy="108012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H="1" flipV="1">
            <a:off x="1259632" y="4581128"/>
            <a:ext cx="5184576" cy="7200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H="1" flipV="1">
            <a:off x="1187624" y="3068960"/>
            <a:ext cx="72008" cy="151216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6" name="25 Rectángulo"/>
          <p:cNvSpPr/>
          <p:nvPr/>
        </p:nvSpPr>
        <p:spPr>
          <a:xfrm>
            <a:off x="1403648" y="1556792"/>
            <a:ext cx="1152128" cy="129614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Válvula de expansión </a:t>
            </a:r>
            <a:endParaRPr lang="es-ES" dirty="0"/>
          </a:p>
        </p:txBody>
      </p:sp>
      <p:sp>
        <p:nvSpPr>
          <p:cNvPr id="27" name="26 Rectángulo"/>
          <p:cNvSpPr/>
          <p:nvPr/>
        </p:nvSpPr>
        <p:spPr>
          <a:xfrm>
            <a:off x="2915816" y="1484784"/>
            <a:ext cx="1800200"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Evaporador</a:t>
            </a:r>
            <a:endParaRPr lang="es-ES" dirty="0"/>
          </a:p>
        </p:txBody>
      </p:sp>
      <p:sp>
        <p:nvSpPr>
          <p:cNvPr id="28" name="27 Rectángulo"/>
          <p:cNvSpPr/>
          <p:nvPr/>
        </p:nvSpPr>
        <p:spPr>
          <a:xfrm>
            <a:off x="7020272" y="1052736"/>
            <a:ext cx="1512168" cy="72008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Compresor</a:t>
            </a:r>
            <a:endParaRPr lang="es-ES" dirty="0"/>
          </a:p>
        </p:txBody>
      </p:sp>
      <p:sp>
        <p:nvSpPr>
          <p:cNvPr id="29" name="28 Rectángulo"/>
          <p:cNvSpPr/>
          <p:nvPr/>
        </p:nvSpPr>
        <p:spPr>
          <a:xfrm>
            <a:off x="7164288" y="2420888"/>
            <a:ext cx="1296144" cy="194421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Separador de líquido</a:t>
            </a:r>
            <a:endParaRPr lang="es-ES" dirty="0"/>
          </a:p>
        </p:txBody>
      </p:sp>
      <p:sp>
        <p:nvSpPr>
          <p:cNvPr id="32" name="31 Forma libre"/>
          <p:cNvSpPr/>
          <p:nvPr/>
        </p:nvSpPr>
        <p:spPr>
          <a:xfrm>
            <a:off x="2770909" y="1783773"/>
            <a:ext cx="1780309" cy="2431473"/>
          </a:xfrm>
          <a:custGeom>
            <a:avLst/>
            <a:gdLst>
              <a:gd name="connsiteX0" fmla="*/ 34636 w 1780309"/>
              <a:gd name="connsiteY0" fmla="*/ 1188027 h 2431473"/>
              <a:gd name="connsiteX1" fmla="*/ 13855 w 1780309"/>
              <a:gd name="connsiteY1" fmla="*/ 647700 h 2431473"/>
              <a:gd name="connsiteX2" fmla="*/ 117764 w 1780309"/>
              <a:gd name="connsiteY2" fmla="*/ 481445 h 2431473"/>
              <a:gd name="connsiteX3" fmla="*/ 180109 w 1780309"/>
              <a:gd name="connsiteY3" fmla="*/ 1873827 h 2431473"/>
              <a:gd name="connsiteX4" fmla="*/ 346364 w 1780309"/>
              <a:gd name="connsiteY4" fmla="*/ 1998518 h 2431473"/>
              <a:gd name="connsiteX5" fmla="*/ 346364 w 1780309"/>
              <a:gd name="connsiteY5" fmla="*/ 1811482 h 2431473"/>
              <a:gd name="connsiteX6" fmla="*/ 325582 w 1780309"/>
              <a:gd name="connsiteY6" fmla="*/ 523009 h 2431473"/>
              <a:gd name="connsiteX7" fmla="*/ 512618 w 1780309"/>
              <a:gd name="connsiteY7" fmla="*/ 460663 h 2431473"/>
              <a:gd name="connsiteX8" fmla="*/ 491836 w 1780309"/>
              <a:gd name="connsiteY8" fmla="*/ 1977736 h 2431473"/>
              <a:gd name="connsiteX9" fmla="*/ 741218 w 1780309"/>
              <a:gd name="connsiteY9" fmla="*/ 1832263 h 2431473"/>
              <a:gd name="connsiteX10" fmla="*/ 699655 w 1780309"/>
              <a:gd name="connsiteY10" fmla="*/ 460663 h 2431473"/>
              <a:gd name="connsiteX11" fmla="*/ 907473 w 1780309"/>
              <a:gd name="connsiteY11" fmla="*/ 356754 h 2431473"/>
              <a:gd name="connsiteX12" fmla="*/ 928255 w 1780309"/>
              <a:gd name="connsiteY12" fmla="*/ 1832263 h 2431473"/>
              <a:gd name="connsiteX13" fmla="*/ 1136073 w 1780309"/>
              <a:gd name="connsiteY13" fmla="*/ 2040082 h 2431473"/>
              <a:gd name="connsiteX14" fmla="*/ 1115291 w 1780309"/>
              <a:gd name="connsiteY14" fmla="*/ 377536 h 2431473"/>
              <a:gd name="connsiteX15" fmla="*/ 1260764 w 1780309"/>
              <a:gd name="connsiteY15" fmla="*/ 315191 h 2431473"/>
              <a:gd name="connsiteX16" fmla="*/ 1323109 w 1780309"/>
              <a:gd name="connsiteY16" fmla="*/ 2040082 h 2431473"/>
              <a:gd name="connsiteX17" fmla="*/ 1427018 w 1780309"/>
              <a:gd name="connsiteY17" fmla="*/ 2143991 h 2431473"/>
              <a:gd name="connsiteX18" fmla="*/ 1447800 w 1780309"/>
              <a:gd name="connsiteY18" fmla="*/ 315191 h 2431473"/>
              <a:gd name="connsiteX19" fmla="*/ 1593273 w 1780309"/>
              <a:gd name="connsiteY19" fmla="*/ 252845 h 2431473"/>
              <a:gd name="connsiteX20" fmla="*/ 1593273 w 1780309"/>
              <a:gd name="connsiteY20" fmla="*/ 1250372 h 2431473"/>
              <a:gd name="connsiteX21" fmla="*/ 1593273 w 1780309"/>
              <a:gd name="connsiteY21" fmla="*/ 2040082 h 2431473"/>
              <a:gd name="connsiteX22" fmla="*/ 1738746 w 1780309"/>
              <a:gd name="connsiteY22" fmla="*/ 2185554 h 2431473"/>
              <a:gd name="connsiteX23" fmla="*/ 1780309 w 1780309"/>
              <a:gd name="connsiteY23" fmla="*/ 1271154 h 2431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80309" h="2431473">
                <a:moveTo>
                  <a:pt x="34636" y="1188027"/>
                </a:moveTo>
                <a:cubicBezTo>
                  <a:pt x="17318" y="976745"/>
                  <a:pt x="0" y="765464"/>
                  <a:pt x="13855" y="647700"/>
                </a:cubicBezTo>
                <a:cubicBezTo>
                  <a:pt x="27710" y="529936"/>
                  <a:pt x="90055" y="277090"/>
                  <a:pt x="117764" y="481445"/>
                </a:cubicBezTo>
                <a:cubicBezTo>
                  <a:pt x="145473" y="685800"/>
                  <a:pt x="142009" y="1620982"/>
                  <a:pt x="180109" y="1873827"/>
                </a:cubicBezTo>
                <a:cubicBezTo>
                  <a:pt x="218209" y="2126672"/>
                  <a:pt x="318655" y="2008909"/>
                  <a:pt x="346364" y="1998518"/>
                </a:cubicBezTo>
                <a:cubicBezTo>
                  <a:pt x="374073" y="1988127"/>
                  <a:pt x="349828" y="2057400"/>
                  <a:pt x="346364" y="1811482"/>
                </a:cubicBezTo>
                <a:cubicBezTo>
                  <a:pt x="342900" y="1565564"/>
                  <a:pt x="297873" y="748145"/>
                  <a:pt x="325582" y="523009"/>
                </a:cubicBezTo>
                <a:cubicBezTo>
                  <a:pt x="353291" y="297873"/>
                  <a:pt x="484909" y="218209"/>
                  <a:pt x="512618" y="460663"/>
                </a:cubicBezTo>
                <a:cubicBezTo>
                  <a:pt x="540327" y="703118"/>
                  <a:pt x="453736" y="1749136"/>
                  <a:pt x="491836" y="1977736"/>
                </a:cubicBezTo>
                <a:cubicBezTo>
                  <a:pt x="529936" y="2206336"/>
                  <a:pt x="706582" y="2085109"/>
                  <a:pt x="741218" y="1832263"/>
                </a:cubicBezTo>
                <a:cubicBezTo>
                  <a:pt x="775855" y="1579418"/>
                  <a:pt x="671946" y="706581"/>
                  <a:pt x="699655" y="460663"/>
                </a:cubicBezTo>
                <a:cubicBezTo>
                  <a:pt x="727364" y="214745"/>
                  <a:pt x="869373" y="128154"/>
                  <a:pt x="907473" y="356754"/>
                </a:cubicBezTo>
                <a:cubicBezTo>
                  <a:pt x="945573" y="585354"/>
                  <a:pt x="890155" y="1551708"/>
                  <a:pt x="928255" y="1832263"/>
                </a:cubicBezTo>
                <a:cubicBezTo>
                  <a:pt x="966355" y="2112818"/>
                  <a:pt x="1104900" y="2282537"/>
                  <a:pt x="1136073" y="2040082"/>
                </a:cubicBezTo>
                <a:cubicBezTo>
                  <a:pt x="1167246" y="1797628"/>
                  <a:pt x="1094509" y="665018"/>
                  <a:pt x="1115291" y="377536"/>
                </a:cubicBezTo>
                <a:cubicBezTo>
                  <a:pt x="1136073" y="90054"/>
                  <a:pt x="1226128" y="38100"/>
                  <a:pt x="1260764" y="315191"/>
                </a:cubicBezTo>
                <a:cubicBezTo>
                  <a:pt x="1295400" y="592282"/>
                  <a:pt x="1295400" y="1735282"/>
                  <a:pt x="1323109" y="2040082"/>
                </a:cubicBezTo>
                <a:cubicBezTo>
                  <a:pt x="1350818" y="2344882"/>
                  <a:pt x="1406236" y="2431473"/>
                  <a:pt x="1427018" y="2143991"/>
                </a:cubicBezTo>
                <a:cubicBezTo>
                  <a:pt x="1447800" y="1856509"/>
                  <a:pt x="1420091" y="630382"/>
                  <a:pt x="1447800" y="315191"/>
                </a:cubicBezTo>
                <a:cubicBezTo>
                  <a:pt x="1475509" y="0"/>
                  <a:pt x="1569028" y="96982"/>
                  <a:pt x="1593273" y="252845"/>
                </a:cubicBezTo>
                <a:cubicBezTo>
                  <a:pt x="1617518" y="408708"/>
                  <a:pt x="1593273" y="1250372"/>
                  <a:pt x="1593273" y="1250372"/>
                </a:cubicBezTo>
                <a:cubicBezTo>
                  <a:pt x="1593273" y="1548245"/>
                  <a:pt x="1569028" y="1884218"/>
                  <a:pt x="1593273" y="2040082"/>
                </a:cubicBezTo>
                <a:cubicBezTo>
                  <a:pt x="1617518" y="2195946"/>
                  <a:pt x="1707573" y="2313709"/>
                  <a:pt x="1738746" y="2185554"/>
                </a:cubicBezTo>
                <a:cubicBezTo>
                  <a:pt x="1769919" y="2057399"/>
                  <a:pt x="1769918" y="1440872"/>
                  <a:pt x="1780309" y="127115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fontScale="90000"/>
          </a:bodyPr>
          <a:lstStyle/>
          <a:p>
            <a:r>
              <a:rPr lang="es-AR" dirty="0" smtClean="0"/>
              <a:t>Se puede aumentar el </a:t>
            </a:r>
            <a:r>
              <a:rPr lang="es-AR" dirty="0" err="1" smtClean="0"/>
              <a:t>qe</a:t>
            </a:r>
            <a:r>
              <a:rPr lang="es-AR" dirty="0" smtClean="0"/>
              <a:t> (efecto frigorífico) </a:t>
            </a:r>
            <a:r>
              <a:rPr lang="es-AR" dirty="0" smtClean="0"/>
              <a:t>en el régimen, subenfriando el líquido a la salida del condensador en el punto 3 ( se puede hacer en el mismo condensador o en el subenfriador separado). En este caso, el </a:t>
            </a:r>
            <a:r>
              <a:rPr lang="es-AR" dirty="0" err="1" smtClean="0"/>
              <a:t>qe</a:t>
            </a:r>
            <a:r>
              <a:rPr lang="es-AR" dirty="0" smtClean="0"/>
              <a:t> aumentará una cantidad proporcional al segmento D-4.</a:t>
            </a:r>
            <a:endParaRPr lang="es-E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normAutofit fontScale="90000"/>
          </a:bodyPr>
          <a:lstStyle/>
          <a:p>
            <a:r>
              <a:rPr lang="es-AR" dirty="0" smtClean="0"/>
              <a:t>Esté régimen se emplea únicamente en instalaciones de gran potencia en las que se manejan grandes volúmenes de fluido refrigerante/hora, ya que </a:t>
            </a:r>
            <a:r>
              <a:rPr lang="es-AR" dirty="0" err="1"/>
              <a:t>qe</a:t>
            </a:r>
            <a:r>
              <a:rPr lang="es-AR" dirty="0"/>
              <a:t> (efecto </a:t>
            </a:r>
            <a:r>
              <a:rPr lang="es-AR" dirty="0" smtClean="0"/>
              <a:t>frigorífico) </a:t>
            </a:r>
            <a:r>
              <a:rPr lang="es-AR" dirty="0" smtClean="0"/>
              <a:t>es reducido, no siendo económica su construcción para instalaciones de pequeñas potencias.</a:t>
            </a:r>
            <a:endParaRPr lang="es-E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r>
              <a:rPr lang="es-AR" u="sng" dirty="0" smtClean="0">
                <a:solidFill>
                  <a:srgbClr val="FF0000"/>
                </a:solidFill>
                <a:effectLst>
                  <a:outerShdw blurRad="38100" dist="38100" dir="2700000" algn="tl">
                    <a:srgbClr val="000000">
                      <a:alpha val="43137"/>
                    </a:srgbClr>
                  </a:outerShdw>
                </a:effectLst>
              </a:rPr>
              <a:t>Régimen seco</a:t>
            </a:r>
            <a:r>
              <a:rPr lang="es-AR" dirty="0" smtClean="0">
                <a:effectLst>
                  <a:outerShdw blurRad="38100" dist="38100" dir="2700000" algn="tl">
                    <a:srgbClr val="000000">
                      <a:alpha val="43137"/>
                    </a:srgbClr>
                  </a:outerShdw>
                </a:effectLst>
              </a:rPr>
              <a:t/>
            </a:r>
            <a:br>
              <a:rPr lang="es-AR" dirty="0" smtClean="0">
                <a:effectLst>
                  <a:outerShdw blurRad="38100" dist="38100" dir="2700000" algn="tl">
                    <a:srgbClr val="000000">
                      <a:alpha val="43137"/>
                    </a:srgbClr>
                  </a:outerShdw>
                </a:effectLst>
              </a:rPr>
            </a:br>
            <a:r>
              <a:rPr lang="es-AR" dirty="0" smtClean="0"/>
              <a:t>En este régimen, el compresor aspira los vapores del refrigerante en estado seco saturado de título </a:t>
            </a:r>
            <a:br>
              <a:rPr lang="es-AR" dirty="0" smtClean="0"/>
            </a:br>
            <a:r>
              <a:rPr lang="es-AR" dirty="0" smtClean="0"/>
              <a:t>x = 1 (Pto.1).</a:t>
            </a:r>
            <a:br>
              <a:rPr lang="es-AR" dirty="0" smtClean="0"/>
            </a:br>
            <a:endParaRPr lang="es-E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lstStyle/>
          <a:p>
            <a:endParaRPr lang="es-ES" dirty="0"/>
          </a:p>
        </p:txBody>
      </p:sp>
      <p:cxnSp>
        <p:nvCxnSpPr>
          <p:cNvPr id="3" name="2 Conector recto de flecha"/>
          <p:cNvCxnSpPr/>
          <p:nvPr/>
        </p:nvCxnSpPr>
        <p:spPr>
          <a:xfrm flipV="1">
            <a:off x="683568" y="5085184"/>
            <a:ext cx="76328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3 Forma libre"/>
          <p:cNvSpPr/>
          <p:nvPr/>
        </p:nvSpPr>
        <p:spPr>
          <a:xfrm>
            <a:off x="539552" y="1700808"/>
            <a:ext cx="6466609" cy="3397827"/>
          </a:xfrm>
          <a:custGeom>
            <a:avLst/>
            <a:gdLst>
              <a:gd name="connsiteX0" fmla="*/ 0 w 6466609"/>
              <a:gd name="connsiteY0" fmla="*/ 3397827 h 3397827"/>
              <a:gd name="connsiteX1" fmla="*/ 249382 w 6466609"/>
              <a:gd name="connsiteY1" fmla="*/ 3314700 h 3397827"/>
              <a:gd name="connsiteX2" fmla="*/ 831273 w 6466609"/>
              <a:gd name="connsiteY2" fmla="*/ 2961409 h 3397827"/>
              <a:gd name="connsiteX3" fmla="*/ 1475509 w 6466609"/>
              <a:gd name="connsiteY3" fmla="*/ 966355 h 3397827"/>
              <a:gd name="connsiteX4" fmla="*/ 2784764 w 6466609"/>
              <a:gd name="connsiteY4" fmla="*/ 10391 h 3397827"/>
              <a:gd name="connsiteX5" fmla="*/ 4114800 w 6466609"/>
              <a:gd name="connsiteY5" fmla="*/ 904009 h 3397827"/>
              <a:gd name="connsiteX6" fmla="*/ 5112328 w 6466609"/>
              <a:gd name="connsiteY6" fmla="*/ 2566555 h 3397827"/>
              <a:gd name="connsiteX7" fmla="*/ 6276109 w 6466609"/>
              <a:gd name="connsiteY7" fmla="*/ 3148446 h 3397827"/>
              <a:gd name="connsiteX8" fmla="*/ 6255328 w 6466609"/>
              <a:gd name="connsiteY8" fmla="*/ 3314700 h 3397827"/>
              <a:gd name="connsiteX9" fmla="*/ 6296891 w 6466609"/>
              <a:gd name="connsiteY9" fmla="*/ 3106882 h 3397827"/>
              <a:gd name="connsiteX10" fmla="*/ 6359237 w 6466609"/>
              <a:gd name="connsiteY10" fmla="*/ 3106882 h 3397827"/>
              <a:gd name="connsiteX11" fmla="*/ 6130637 w 6466609"/>
              <a:gd name="connsiteY11" fmla="*/ 3127664 h 3397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66609" h="3397827">
                <a:moveTo>
                  <a:pt x="0" y="3397827"/>
                </a:moveTo>
                <a:cubicBezTo>
                  <a:pt x="55418" y="3392631"/>
                  <a:pt x="110837" y="3387436"/>
                  <a:pt x="249382" y="3314700"/>
                </a:cubicBezTo>
                <a:cubicBezTo>
                  <a:pt x="387927" y="3241964"/>
                  <a:pt x="626919" y="3352800"/>
                  <a:pt x="831273" y="2961409"/>
                </a:cubicBezTo>
                <a:cubicBezTo>
                  <a:pt x="1035628" y="2570018"/>
                  <a:pt x="1149927" y="1458191"/>
                  <a:pt x="1475509" y="966355"/>
                </a:cubicBezTo>
                <a:cubicBezTo>
                  <a:pt x="1801091" y="474519"/>
                  <a:pt x="2344882" y="20782"/>
                  <a:pt x="2784764" y="10391"/>
                </a:cubicBezTo>
                <a:cubicBezTo>
                  <a:pt x="3224646" y="0"/>
                  <a:pt x="3726873" y="477982"/>
                  <a:pt x="4114800" y="904009"/>
                </a:cubicBezTo>
                <a:cubicBezTo>
                  <a:pt x="4502727" y="1330036"/>
                  <a:pt x="4752110" y="2192482"/>
                  <a:pt x="5112328" y="2566555"/>
                </a:cubicBezTo>
                <a:cubicBezTo>
                  <a:pt x="5472546" y="2940628"/>
                  <a:pt x="6085609" y="3023755"/>
                  <a:pt x="6276109" y="3148446"/>
                </a:cubicBezTo>
                <a:cubicBezTo>
                  <a:pt x="6466609" y="3273137"/>
                  <a:pt x="6251864" y="3321627"/>
                  <a:pt x="6255328" y="3314700"/>
                </a:cubicBezTo>
                <a:cubicBezTo>
                  <a:pt x="6258792" y="3307773"/>
                  <a:pt x="6279573" y="3141518"/>
                  <a:pt x="6296891" y="3106882"/>
                </a:cubicBezTo>
                <a:cubicBezTo>
                  <a:pt x="6314209" y="3072246"/>
                  <a:pt x="6386946" y="3103418"/>
                  <a:pt x="6359237" y="3106882"/>
                </a:cubicBezTo>
                <a:cubicBezTo>
                  <a:pt x="6331528" y="3110346"/>
                  <a:pt x="6175664" y="3151910"/>
                  <a:pt x="6130637" y="3127664"/>
                </a:cubicBezTo>
              </a:path>
            </a:pathLst>
          </a:cu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5" name="4 Conector recto"/>
          <p:cNvCxnSpPr>
            <a:stCxn id="4" idx="3"/>
            <a:endCxn id="4" idx="5"/>
          </p:cNvCxnSpPr>
          <p:nvPr/>
        </p:nvCxnSpPr>
        <p:spPr>
          <a:xfrm flipV="1">
            <a:off x="2015061" y="2604817"/>
            <a:ext cx="2639291" cy="6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5 Conector recto"/>
          <p:cNvCxnSpPr>
            <a:stCxn id="4" idx="6"/>
            <a:endCxn id="7" idx="2"/>
          </p:cNvCxnSpPr>
          <p:nvPr/>
        </p:nvCxnSpPr>
        <p:spPr>
          <a:xfrm flipV="1">
            <a:off x="5651881" y="1205345"/>
            <a:ext cx="774" cy="306201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Forma libre"/>
          <p:cNvSpPr/>
          <p:nvPr/>
        </p:nvSpPr>
        <p:spPr>
          <a:xfrm>
            <a:off x="4634345" y="1205345"/>
            <a:ext cx="1018310" cy="1413164"/>
          </a:xfrm>
          <a:custGeom>
            <a:avLst/>
            <a:gdLst>
              <a:gd name="connsiteX0" fmla="*/ 0 w 1018310"/>
              <a:gd name="connsiteY0" fmla="*/ 1413164 h 1413164"/>
              <a:gd name="connsiteX1" fmla="*/ 644237 w 1018310"/>
              <a:gd name="connsiteY1" fmla="*/ 789710 h 1413164"/>
              <a:gd name="connsiteX2" fmla="*/ 1018310 w 1018310"/>
              <a:gd name="connsiteY2" fmla="*/ 0 h 1413164"/>
            </a:gdLst>
            <a:ahLst/>
            <a:cxnLst>
              <a:cxn ang="0">
                <a:pos x="connsiteX0" y="connsiteY0"/>
              </a:cxn>
              <a:cxn ang="0">
                <a:pos x="connsiteX1" y="connsiteY1"/>
              </a:cxn>
              <a:cxn ang="0">
                <a:pos x="connsiteX2" y="connsiteY2"/>
              </a:cxn>
            </a:cxnLst>
            <a:rect l="l" t="t" r="r" b="b"/>
            <a:pathLst>
              <a:path w="1018310" h="1413164">
                <a:moveTo>
                  <a:pt x="0" y="1413164"/>
                </a:moveTo>
                <a:cubicBezTo>
                  <a:pt x="237259" y="1219200"/>
                  <a:pt x="474519" y="1025237"/>
                  <a:pt x="644237" y="789710"/>
                </a:cubicBezTo>
                <a:cubicBezTo>
                  <a:pt x="813955" y="554183"/>
                  <a:pt x="916132" y="277091"/>
                  <a:pt x="101831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p>
          <a:p>
            <a:pPr algn="ctr"/>
            <a:endParaRPr lang="es-ES" dirty="0"/>
          </a:p>
        </p:txBody>
      </p:sp>
      <p:sp>
        <p:nvSpPr>
          <p:cNvPr id="8" name="7 Flecha arriba"/>
          <p:cNvSpPr/>
          <p:nvPr/>
        </p:nvSpPr>
        <p:spPr>
          <a:xfrm>
            <a:off x="3635896" y="4437112"/>
            <a:ext cx="288032"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izquierda"/>
          <p:cNvSpPr/>
          <p:nvPr/>
        </p:nvSpPr>
        <p:spPr>
          <a:xfrm>
            <a:off x="2987824" y="2492896"/>
            <a:ext cx="576064" cy="288032"/>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solidFill>
                <a:schemeClr val="dk1"/>
              </a:solidFill>
            </a:endParaRPr>
          </a:p>
        </p:txBody>
      </p:sp>
      <p:sp>
        <p:nvSpPr>
          <p:cNvPr id="10" name="9 Rectángulo"/>
          <p:cNvSpPr/>
          <p:nvPr/>
        </p:nvSpPr>
        <p:spPr>
          <a:xfrm>
            <a:off x="3347864" y="1124744"/>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k</a:t>
            </a:r>
            <a:endParaRPr lang="es-ES" sz="1200" dirty="0"/>
          </a:p>
        </p:txBody>
      </p:sp>
      <p:sp>
        <p:nvSpPr>
          <p:cNvPr id="11" name="10 Rectángulo"/>
          <p:cNvSpPr/>
          <p:nvPr/>
        </p:nvSpPr>
        <p:spPr>
          <a:xfrm>
            <a:off x="3059832" y="5589240"/>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e</a:t>
            </a:r>
            <a:endParaRPr lang="es-ES" sz="1200" dirty="0"/>
          </a:p>
        </p:txBody>
      </p:sp>
      <p:sp>
        <p:nvSpPr>
          <p:cNvPr id="12" name="11 Rectángulo"/>
          <p:cNvSpPr/>
          <p:nvPr/>
        </p:nvSpPr>
        <p:spPr>
          <a:xfrm>
            <a:off x="1475656" y="1916832"/>
            <a:ext cx="57606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3</a:t>
            </a:r>
            <a:endParaRPr lang="es-ES" dirty="0"/>
          </a:p>
        </p:txBody>
      </p:sp>
      <p:sp>
        <p:nvSpPr>
          <p:cNvPr id="13" name="12 Rectángulo"/>
          <p:cNvSpPr/>
          <p:nvPr/>
        </p:nvSpPr>
        <p:spPr>
          <a:xfrm>
            <a:off x="7740352" y="5373216"/>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S</a:t>
            </a:r>
            <a:endParaRPr lang="es-ES" sz="2400" b="1" dirty="0"/>
          </a:p>
        </p:txBody>
      </p:sp>
      <p:sp>
        <p:nvSpPr>
          <p:cNvPr id="14" name="13 Forma libre"/>
          <p:cNvSpPr/>
          <p:nvPr/>
        </p:nvSpPr>
        <p:spPr>
          <a:xfrm>
            <a:off x="1979712" y="2708920"/>
            <a:ext cx="360040" cy="1584176"/>
          </a:xfrm>
          <a:custGeom>
            <a:avLst/>
            <a:gdLst>
              <a:gd name="connsiteX0" fmla="*/ 0 w 633845"/>
              <a:gd name="connsiteY0" fmla="*/ 0 h 1846117"/>
              <a:gd name="connsiteX1" fmla="*/ 145472 w 633845"/>
              <a:gd name="connsiteY1" fmla="*/ 1039090 h 1846117"/>
              <a:gd name="connsiteX2" fmla="*/ 561109 w 633845"/>
              <a:gd name="connsiteY2" fmla="*/ 1724890 h 1846117"/>
              <a:gd name="connsiteX3" fmla="*/ 581890 w 633845"/>
              <a:gd name="connsiteY3" fmla="*/ 1766454 h 1846117"/>
              <a:gd name="connsiteX4" fmla="*/ 581890 w 633845"/>
              <a:gd name="connsiteY4" fmla="*/ 1766454 h 1846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845" h="1846117">
                <a:moveTo>
                  <a:pt x="0" y="0"/>
                </a:moveTo>
                <a:cubicBezTo>
                  <a:pt x="25977" y="375804"/>
                  <a:pt x="51954" y="751608"/>
                  <a:pt x="145472" y="1039090"/>
                </a:cubicBezTo>
                <a:cubicBezTo>
                  <a:pt x="238990" y="1326572"/>
                  <a:pt x="488373" y="1603663"/>
                  <a:pt x="561109" y="1724890"/>
                </a:cubicBezTo>
                <a:cubicBezTo>
                  <a:pt x="633845" y="1846117"/>
                  <a:pt x="581890" y="1766454"/>
                  <a:pt x="581890" y="1766454"/>
                </a:cubicBezTo>
                <a:lnTo>
                  <a:pt x="581890" y="176645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15" name="14 Conector recto de flecha"/>
          <p:cNvCxnSpPr>
            <a:endCxn id="7" idx="0"/>
          </p:cNvCxnSpPr>
          <p:nvPr/>
        </p:nvCxnSpPr>
        <p:spPr>
          <a:xfrm flipH="1" flipV="1">
            <a:off x="4634345" y="2618509"/>
            <a:ext cx="91335" cy="16929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Rectángulo"/>
          <p:cNvSpPr/>
          <p:nvPr/>
        </p:nvSpPr>
        <p:spPr>
          <a:xfrm>
            <a:off x="1043608" y="2852936"/>
            <a:ext cx="360040"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a:t>
            </a:r>
            <a:endParaRPr lang="es-ES" dirty="0"/>
          </a:p>
        </p:txBody>
      </p:sp>
      <p:sp>
        <p:nvSpPr>
          <p:cNvPr id="18" name="17 Flecha arriba"/>
          <p:cNvSpPr/>
          <p:nvPr/>
        </p:nvSpPr>
        <p:spPr>
          <a:xfrm>
            <a:off x="5508104" y="2636912"/>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20" name="19 Flecha arriba"/>
          <p:cNvSpPr/>
          <p:nvPr/>
        </p:nvSpPr>
        <p:spPr>
          <a:xfrm>
            <a:off x="4499992" y="3140968"/>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23" name="22 Conector recto de flecha"/>
          <p:cNvCxnSpPr>
            <a:endCxn id="4" idx="6"/>
          </p:cNvCxnSpPr>
          <p:nvPr/>
        </p:nvCxnSpPr>
        <p:spPr>
          <a:xfrm flipV="1">
            <a:off x="2267744" y="4267363"/>
            <a:ext cx="3384137" cy="257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flipV="1">
            <a:off x="683568" y="548680"/>
            <a:ext cx="0" cy="4608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26 Rectángulo"/>
          <p:cNvSpPr/>
          <p:nvPr/>
        </p:nvSpPr>
        <p:spPr>
          <a:xfrm>
            <a:off x="5220072" y="4437112"/>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a:t>
            </a:r>
            <a:endParaRPr lang="es-ES" dirty="0"/>
          </a:p>
        </p:txBody>
      </p:sp>
      <p:sp>
        <p:nvSpPr>
          <p:cNvPr id="28" name="27 Rectángulo"/>
          <p:cNvSpPr/>
          <p:nvPr/>
        </p:nvSpPr>
        <p:spPr>
          <a:xfrm>
            <a:off x="4427984" y="4365104"/>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A</a:t>
            </a:r>
            <a:endParaRPr lang="es-ES" dirty="0"/>
          </a:p>
        </p:txBody>
      </p:sp>
      <p:sp>
        <p:nvSpPr>
          <p:cNvPr id="29" name="28 Rectángulo"/>
          <p:cNvSpPr/>
          <p:nvPr/>
        </p:nvSpPr>
        <p:spPr>
          <a:xfrm>
            <a:off x="1835696" y="4293096"/>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4</a:t>
            </a:r>
            <a:endParaRPr lang="es-ES" dirty="0"/>
          </a:p>
        </p:txBody>
      </p:sp>
      <p:sp>
        <p:nvSpPr>
          <p:cNvPr id="30" name="29 Rectángulo"/>
          <p:cNvSpPr/>
          <p:nvPr/>
        </p:nvSpPr>
        <p:spPr>
          <a:xfrm>
            <a:off x="1259632" y="1988840"/>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3</a:t>
            </a:r>
            <a:endParaRPr lang="es-ES" dirty="0"/>
          </a:p>
        </p:txBody>
      </p:sp>
      <p:sp>
        <p:nvSpPr>
          <p:cNvPr id="31" name="30 Rectángulo"/>
          <p:cNvSpPr/>
          <p:nvPr/>
        </p:nvSpPr>
        <p:spPr>
          <a:xfrm>
            <a:off x="4355976" y="1628800"/>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32" name="31 Rectángulo"/>
          <p:cNvSpPr/>
          <p:nvPr/>
        </p:nvSpPr>
        <p:spPr>
          <a:xfrm>
            <a:off x="5940152" y="764704"/>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33" name="32 Rectángulo"/>
          <p:cNvSpPr/>
          <p:nvPr/>
        </p:nvSpPr>
        <p:spPr>
          <a:xfrm>
            <a:off x="827584" y="476672"/>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T</a:t>
            </a:r>
            <a:endParaRPr lang="es-ES" sz="24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normAutofit fontScale="90000"/>
          </a:bodyPr>
          <a:lstStyle/>
          <a:p>
            <a:r>
              <a:rPr lang="es-AR" dirty="0" smtClean="0"/>
              <a:t>En este caso el efecto frigorífico es 4-1, un poco mayor que el  4-A del régimen húmedo;  en cambio el </a:t>
            </a:r>
            <a:r>
              <a:rPr lang="es-AR" dirty="0" err="1" smtClean="0"/>
              <a:t>ALc</a:t>
            </a:r>
            <a:r>
              <a:rPr lang="es-AR" dirty="0" smtClean="0"/>
              <a:t> está aumentado por el área 122´ A. Se deben tener en cuenta las mismas consideraciones del caso anterior en lo que se refiere al aislamiento de la tubería de aspiración del compresor y el </a:t>
            </a:r>
            <a:r>
              <a:rPr lang="es-AR" dirty="0" err="1" smtClean="0"/>
              <a:t>subenfriamiento</a:t>
            </a:r>
            <a:r>
              <a:rPr lang="es-AR" dirty="0" smtClean="0"/>
              <a:t> del líquido a la salida del condensador.</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AR" dirty="0" smtClean="0"/>
              <a:t>Por esta transmisión de calor, el </a:t>
            </a:r>
            <a:r>
              <a:rPr lang="es-AR" b="1" dirty="0" smtClean="0">
                <a:solidFill>
                  <a:srgbClr val="C00000"/>
                </a:solidFill>
              </a:rPr>
              <a:t>cuerpo más caliente se enfriará y el frío se calentará</a:t>
            </a:r>
            <a:r>
              <a:rPr lang="es-AR" dirty="0" smtClean="0"/>
              <a:t>, llegando a equilibrarse las temperaturas, cesará la transmisión de calor, y por lo tanto el enfriamiento.</a:t>
            </a:r>
            <a:endParaRPr lang="es-E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AR" dirty="0" smtClean="0"/>
              <a:t>El empleo de este régimen es económico en instalaciones de potencia media.</a:t>
            </a:r>
            <a:endParaRPr lang="es-E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r>
              <a:rPr lang="es-AR" u="sng" dirty="0" smtClean="0">
                <a:solidFill>
                  <a:srgbClr val="FF0000"/>
                </a:solidFill>
                <a:effectLst>
                  <a:outerShdw blurRad="38100" dist="38100" dir="2700000" algn="tl">
                    <a:srgbClr val="000000">
                      <a:alpha val="43137"/>
                    </a:srgbClr>
                  </a:outerShdw>
                </a:effectLst>
              </a:rPr>
              <a:t>REGIMEN SOBRECALENTADO</a:t>
            </a:r>
            <a:r>
              <a:rPr lang="es-AR" dirty="0" smtClean="0"/>
              <a:t/>
            </a:r>
            <a:br>
              <a:rPr lang="es-AR" dirty="0" smtClean="0"/>
            </a:br>
            <a:r>
              <a:rPr lang="es-AR" dirty="0" smtClean="0"/>
              <a:t>En instalaciones de pequeñas potencias y comerciales o domesticas de todas las potencias, resulta más económico este régimen por las pequeñas cantidades de fluidos refrigerantes que circulan por hora .</a:t>
            </a:r>
            <a:endParaRPr lang="es-E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fontScale="90000"/>
          </a:bodyPr>
          <a:lstStyle/>
          <a:p>
            <a:r>
              <a:rPr lang="es-AR" dirty="0" smtClean="0"/>
              <a:t>En estos casos no resulta económico aislar la tubería de aspiración, por lo que los vapores refrigerantes a la salida del evaporador y entrada del compresor, sufren un sobrecalentamiento a  presión constante y los vapores ingresan al compresor en el punto 1´ y salen en el punto 2.</a:t>
            </a:r>
            <a:endParaRPr lang="es-E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AR" dirty="0" smtClean="0"/>
              <a:t>Igual que en el caso anterior, el efecto frigorífico no varía ya que es proporcional al segmento 4-1 y el </a:t>
            </a:r>
            <a:r>
              <a:rPr lang="es-AR" dirty="0" err="1" smtClean="0"/>
              <a:t>ALc</a:t>
            </a:r>
            <a:r>
              <a:rPr lang="es-AR" dirty="0" smtClean="0"/>
              <a:t> necesario se incrementa en el área 11´2A1, alcanzando la cabeza del cilindro una temperatura de recalentamiento elevada.</a:t>
            </a:r>
            <a:endParaRPr lang="es-E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lstStyle/>
          <a:p>
            <a:endParaRPr lang="es-ES" dirty="0"/>
          </a:p>
        </p:txBody>
      </p:sp>
      <p:cxnSp>
        <p:nvCxnSpPr>
          <p:cNvPr id="3" name="2 Conector recto de flecha"/>
          <p:cNvCxnSpPr/>
          <p:nvPr/>
        </p:nvCxnSpPr>
        <p:spPr>
          <a:xfrm flipV="1">
            <a:off x="683568" y="5085184"/>
            <a:ext cx="76328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3 Forma libre"/>
          <p:cNvSpPr/>
          <p:nvPr/>
        </p:nvSpPr>
        <p:spPr>
          <a:xfrm>
            <a:off x="539552" y="1700808"/>
            <a:ext cx="6466609" cy="3397827"/>
          </a:xfrm>
          <a:custGeom>
            <a:avLst/>
            <a:gdLst>
              <a:gd name="connsiteX0" fmla="*/ 0 w 6466609"/>
              <a:gd name="connsiteY0" fmla="*/ 3397827 h 3397827"/>
              <a:gd name="connsiteX1" fmla="*/ 249382 w 6466609"/>
              <a:gd name="connsiteY1" fmla="*/ 3314700 h 3397827"/>
              <a:gd name="connsiteX2" fmla="*/ 831273 w 6466609"/>
              <a:gd name="connsiteY2" fmla="*/ 2961409 h 3397827"/>
              <a:gd name="connsiteX3" fmla="*/ 1475509 w 6466609"/>
              <a:gd name="connsiteY3" fmla="*/ 966355 h 3397827"/>
              <a:gd name="connsiteX4" fmla="*/ 2784764 w 6466609"/>
              <a:gd name="connsiteY4" fmla="*/ 10391 h 3397827"/>
              <a:gd name="connsiteX5" fmla="*/ 4114800 w 6466609"/>
              <a:gd name="connsiteY5" fmla="*/ 904009 h 3397827"/>
              <a:gd name="connsiteX6" fmla="*/ 5112328 w 6466609"/>
              <a:gd name="connsiteY6" fmla="*/ 2566555 h 3397827"/>
              <a:gd name="connsiteX7" fmla="*/ 6276109 w 6466609"/>
              <a:gd name="connsiteY7" fmla="*/ 3148446 h 3397827"/>
              <a:gd name="connsiteX8" fmla="*/ 6255328 w 6466609"/>
              <a:gd name="connsiteY8" fmla="*/ 3314700 h 3397827"/>
              <a:gd name="connsiteX9" fmla="*/ 6296891 w 6466609"/>
              <a:gd name="connsiteY9" fmla="*/ 3106882 h 3397827"/>
              <a:gd name="connsiteX10" fmla="*/ 6359237 w 6466609"/>
              <a:gd name="connsiteY10" fmla="*/ 3106882 h 3397827"/>
              <a:gd name="connsiteX11" fmla="*/ 6130637 w 6466609"/>
              <a:gd name="connsiteY11" fmla="*/ 3127664 h 3397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66609" h="3397827">
                <a:moveTo>
                  <a:pt x="0" y="3397827"/>
                </a:moveTo>
                <a:cubicBezTo>
                  <a:pt x="55418" y="3392631"/>
                  <a:pt x="110837" y="3387436"/>
                  <a:pt x="249382" y="3314700"/>
                </a:cubicBezTo>
                <a:cubicBezTo>
                  <a:pt x="387927" y="3241964"/>
                  <a:pt x="626919" y="3352800"/>
                  <a:pt x="831273" y="2961409"/>
                </a:cubicBezTo>
                <a:cubicBezTo>
                  <a:pt x="1035628" y="2570018"/>
                  <a:pt x="1149927" y="1458191"/>
                  <a:pt x="1475509" y="966355"/>
                </a:cubicBezTo>
                <a:cubicBezTo>
                  <a:pt x="1801091" y="474519"/>
                  <a:pt x="2344882" y="20782"/>
                  <a:pt x="2784764" y="10391"/>
                </a:cubicBezTo>
                <a:cubicBezTo>
                  <a:pt x="3224646" y="0"/>
                  <a:pt x="3726873" y="477982"/>
                  <a:pt x="4114800" y="904009"/>
                </a:cubicBezTo>
                <a:cubicBezTo>
                  <a:pt x="4502727" y="1330036"/>
                  <a:pt x="4752110" y="2192482"/>
                  <a:pt x="5112328" y="2566555"/>
                </a:cubicBezTo>
                <a:cubicBezTo>
                  <a:pt x="5472546" y="2940628"/>
                  <a:pt x="6085609" y="3023755"/>
                  <a:pt x="6276109" y="3148446"/>
                </a:cubicBezTo>
                <a:cubicBezTo>
                  <a:pt x="6466609" y="3273137"/>
                  <a:pt x="6251864" y="3321627"/>
                  <a:pt x="6255328" y="3314700"/>
                </a:cubicBezTo>
                <a:cubicBezTo>
                  <a:pt x="6258792" y="3307773"/>
                  <a:pt x="6279573" y="3141518"/>
                  <a:pt x="6296891" y="3106882"/>
                </a:cubicBezTo>
                <a:cubicBezTo>
                  <a:pt x="6314209" y="3072246"/>
                  <a:pt x="6386946" y="3103418"/>
                  <a:pt x="6359237" y="3106882"/>
                </a:cubicBezTo>
                <a:cubicBezTo>
                  <a:pt x="6331528" y="3110346"/>
                  <a:pt x="6175664" y="3151910"/>
                  <a:pt x="6130637" y="3127664"/>
                </a:cubicBezTo>
              </a:path>
            </a:pathLst>
          </a:cu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5" name="4 Conector recto"/>
          <p:cNvCxnSpPr>
            <a:stCxn id="4" idx="3"/>
            <a:endCxn id="4" idx="5"/>
          </p:cNvCxnSpPr>
          <p:nvPr/>
        </p:nvCxnSpPr>
        <p:spPr>
          <a:xfrm flipV="1">
            <a:off x="2015061" y="2604817"/>
            <a:ext cx="2639291" cy="62346"/>
          </a:xfrm>
          <a:prstGeom prst="line">
            <a:avLst/>
          </a:prstGeom>
        </p:spPr>
        <p:style>
          <a:lnRef idx="1">
            <a:schemeClr val="accent1"/>
          </a:lnRef>
          <a:fillRef idx="0">
            <a:schemeClr val="accent1"/>
          </a:fillRef>
          <a:effectRef idx="0">
            <a:schemeClr val="accent1"/>
          </a:effectRef>
          <a:fontRef idx="minor">
            <a:schemeClr val="tx1"/>
          </a:fontRef>
        </p:style>
      </p:cxnSp>
      <p:sp>
        <p:nvSpPr>
          <p:cNvPr id="7" name="6 Forma libre"/>
          <p:cNvSpPr/>
          <p:nvPr/>
        </p:nvSpPr>
        <p:spPr>
          <a:xfrm>
            <a:off x="4634344" y="1124745"/>
            <a:ext cx="1305807" cy="1493764"/>
          </a:xfrm>
          <a:custGeom>
            <a:avLst/>
            <a:gdLst>
              <a:gd name="connsiteX0" fmla="*/ 0 w 1018310"/>
              <a:gd name="connsiteY0" fmla="*/ 1413164 h 1413164"/>
              <a:gd name="connsiteX1" fmla="*/ 644237 w 1018310"/>
              <a:gd name="connsiteY1" fmla="*/ 789710 h 1413164"/>
              <a:gd name="connsiteX2" fmla="*/ 1018310 w 1018310"/>
              <a:gd name="connsiteY2" fmla="*/ 0 h 1413164"/>
            </a:gdLst>
            <a:ahLst/>
            <a:cxnLst>
              <a:cxn ang="0">
                <a:pos x="connsiteX0" y="connsiteY0"/>
              </a:cxn>
              <a:cxn ang="0">
                <a:pos x="connsiteX1" y="connsiteY1"/>
              </a:cxn>
              <a:cxn ang="0">
                <a:pos x="connsiteX2" y="connsiteY2"/>
              </a:cxn>
            </a:cxnLst>
            <a:rect l="l" t="t" r="r" b="b"/>
            <a:pathLst>
              <a:path w="1018310" h="1413164">
                <a:moveTo>
                  <a:pt x="0" y="1413164"/>
                </a:moveTo>
                <a:cubicBezTo>
                  <a:pt x="237259" y="1219200"/>
                  <a:pt x="474519" y="1025237"/>
                  <a:pt x="644237" y="789710"/>
                </a:cubicBezTo>
                <a:cubicBezTo>
                  <a:pt x="813955" y="554183"/>
                  <a:pt x="916132" y="277091"/>
                  <a:pt x="101831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smtClean="0"/>
          </a:p>
          <a:p>
            <a:pPr algn="ctr"/>
            <a:endParaRPr lang="es-ES" dirty="0"/>
          </a:p>
        </p:txBody>
      </p:sp>
      <p:sp>
        <p:nvSpPr>
          <p:cNvPr id="8" name="7 Flecha arriba"/>
          <p:cNvSpPr/>
          <p:nvPr/>
        </p:nvSpPr>
        <p:spPr>
          <a:xfrm>
            <a:off x="3635896" y="4437112"/>
            <a:ext cx="288032"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izquierda"/>
          <p:cNvSpPr/>
          <p:nvPr/>
        </p:nvSpPr>
        <p:spPr>
          <a:xfrm>
            <a:off x="2987824" y="2492896"/>
            <a:ext cx="576064" cy="288032"/>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solidFill>
                <a:schemeClr val="dk1"/>
              </a:solidFill>
            </a:endParaRPr>
          </a:p>
        </p:txBody>
      </p:sp>
      <p:sp>
        <p:nvSpPr>
          <p:cNvPr id="10" name="9 Rectángulo"/>
          <p:cNvSpPr/>
          <p:nvPr/>
        </p:nvSpPr>
        <p:spPr>
          <a:xfrm>
            <a:off x="3347864" y="1124744"/>
            <a:ext cx="504056"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k</a:t>
            </a:r>
            <a:endParaRPr lang="es-ES" sz="1200" dirty="0"/>
          </a:p>
        </p:txBody>
      </p:sp>
      <p:sp>
        <p:nvSpPr>
          <p:cNvPr id="11" name="12 Rectángulo"/>
          <p:cNvSpPr/>
          <p:nvPr/>
        </p:nvSpPr>
        <p:spPr>
          <a:xfrm>
            <a:off x="7740352" y="5373216"/>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S</a:t>
            </a:r>
            <a:endParaRPr lang="es-ES" sz="2400" b="1" dirty="0"/>
          </a:p>
        </p:txBody>
      </p:sp>
      <p:sp>
        <p:nvSpPr>
          <p:cNvPr id="12" name="13 Forma libre"/>
          <p:cNvSpPr/>
          <p:nvPr/>
        </p:nvSpPr>
        <p:spPr>
          <a:xfrm>
            <a:off x="1979712" y="2708920"/>
            <a:ext cx="360040" cy="1584176"/>
          </a:xfrm>
          <a:custGeom>
            <a:avLst/>
            <a:gdLst>
              <a:gd name="connsiteX0" fmla="*/ 0 w 633845"/>
              <a:gd name="connsiteY0" fmla="*/ 0 h 1846117"/>
              <a:gd name="connsiteX1" fmla="*/ 145472 w 633845"/>
              <a:gd name="connsiteY1" fmla="*/ 1039090 h 1846117"/>
              <a:gd name="connsiteX2" fmla="*/ 561109 w 633845"/>
              <a:gd name="connsiteY2" fmla="*/ 1724890 h 1846117"/>
              <a:gd name="connsiteX3" fmla="*/ 581890 w 633845"/>
              <a:gd name="connsiteY3" fmla="*/ 1766454 h 1846117"/>
              <a:gd name="connsiteX4" fmla="*/ 581890 w 633845"/>
              <a:gd name="connsiteY4" fmla="*/ 1766454 h 1846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845" h="1846117">
                <a:moveTo>
                  <a:pt x="0" y="0"/>
                </a:moveTo>
                <a:cubicBezTo>
                  <a:pt x="25977" y="375804"/>
                  <a:pt x="51954" y="751608"/>
                  <a:pt x="145472" y="1039090"/>
                </a:cubicBezTo>
                <a:cubicBezTo>
                  <a:pt x="238990" y="1326572"/>
                  <a:pt x="488373" y="1603663"/>
                  <a:pt x="561109" y="1724890"/>
                </a:cubicBezTo>
                <a:cubicBezTo>
                  <a:pt x="633845" y="1846117"/>
                  <a:pt x="581890" y="1766454"/>
                  <a:pt x="581890" y="1766454"/>
                </a:cubicBezTo>
                <a:lnTo>
                  <a:pt x="581890" y="176645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17 Flecha arriba"/>
          <p:cNvSpPr/>
          <p:nvPr/>
        </p:nvSpPr>
        <p:spPr>
          <a:xfrm>
            <a:off x="5453978" y="2651319"/>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14" name="22 Conector recto de flecha"/>
          <p:cNvCxnSpPr>
            <a:endCxn id="4" idx="6"/>
          </p:cNvCxnSpPr>
          <p:nvPr/>
        </p:nvCxnSpPr>
        <p:spPr>
          <a:xfrm flipV="1">
            <a:off x="2267744" y="4267363"/>
            <a:ext cx="3384137" cy="257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25 Conector recto de flecha"/>
          <p:cNvCxnSpPr/>
          <p:nvPr/>
        </p:nvCxnSpPr>
        <p:spPr>
          <a:xfrm flipV="1">
            <a:off x="683568" y="548680"/>
            <a:ext cx="0" cy="4608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26 Rectángulo"/>
          <p:cNvSpPr/>
          <p:nvPr/>
        </p:nvSpPr>
        <p:spPr>
          <a:xfrm>
            <a:off x="5220072" y="4437112"/>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a:t>
            </a:r>
            <a:endParaRPr lang="es-ES" dirty="0"/>
          </a:p>
        </p:txBody>
      </p:sp>
      <p:sp>
        <p:nvSpPr>
          <p:cNvPr id="17" name="28 Rectángulo"/>
          <p:cNvSpPr/>
          <p:nvPr/>
        </p:nvSpPr>
        <p:spPr>
          <a:xfrm>
            <a:off x="1835696" y="4293096"/>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4</a:t>
            </a:r>
            <a:endParaRPr lang="es-ES" dirty="0"/>
          </a:p>
        </p:txBody>
      </p:sp>
      <p:sp>
        <p:nvSpPr>
          <p:cNvPr id="18" name="29 Rectángulo"/>
          <p:cNvSpPr/>
          <p:nvPr/>
        </p:nvSpPr>
        <p:spPr>
          <a:xfrm>
            <a:off x="1259632" y="1988840"/>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3</a:t>
            </a:r>
            <a:endParaRPr lang="es-ES" dirty="0"/>
          </a:p>
        </p:txBody>
      </p:sp>
      <p:sp>
        <p:nvSpPr>
          <p:cNvPr id="19" name="30 Rectángulo"/>
          <p:cNvSpPr/>
          <p:nvPr/>
        </p:nvSpPr>
        <p:spPr>
          <a:xfrm>
            <a:off x="4489923" y="1811296"/>
            <a:ext cx="475252"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20" name="31 Rectángulo"/>
          <p:cNvSpPr/>
          <p:nvPr/>
        </p:nvSpPr>
        <p:spPr>
          <a:xfrm>
            <a:off x="5940152" y="764704"/>
            <a:ext cx="576064"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ES" dirty="0"/>
          </a:p>
        </p:txBody>
      </p:sp>
      <p:sp>
        <p:nvSpPr>
          <p:cNvPr id="21" name="32 Rectángulo"/>
          <p:cNvSpPr/>
          <p:nvPr/>
        </p:nvSpPr>
        <p:spPr>
          <a:xfrm>
            <a:off x="827584" y="476672"/>
            <a:ext cx="432048" cy="43204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t>T</a:t>
            </a:r>
            <a:endParaRPr lang="es-ES" sz="2400" b="1" dirty="0"/>
          </a:p>
        </p:txBody>
      </p:sp>
      <p:sp>
        <p:nvSpPr>
          <p:cNvPr id="22" name="Forma libre 21"/>
          <p:cNvSpPr/>
          <p:nvPr/>
        </p:nvSpPr>
        <p:spPr>
          <a:xfrm>
            <a:off x="5640779" y="3990013"/>
            <a:ext cx="357139" cy="285104"/>
          </a:xfrm>
          <a:custGeom>
            <a:avLst/>
            <a:gdLst>
              <a:gd name="connsiteX0" fmla="*/ 0 w 357139"/>
              <a:gd name="connsiteY0" fmla="*/ 285104 h 285104"/>
              <a:gd name="connsiteX1" fmla="*/ 332509 w 357139"/>
              <a:gd name="connsiteY1" fmla="*/ 23847 h 285104"/>
              <a:gd name="connsiteX2" fmla="*/ 332509 w 357139"/>
              <a:gd name="connsiteY2" fmla="*/ 11971 h 285104"/>
            </a:gdLst>
            <a:ahLst/>
            <a:cxnLst>
              <a:cxn ang="0">
                <a:pos x="connsiteX0" y="connsiteY0"/>
              </a:cxn>
              <a:cxn ang="0">
                <a:pos x="connsiteX1" y="connsiteY1"/>
              </a:cxn>
              <a:cxn ang="0">
                <a:pos x="connsiteX2" y="connsiteY2"/>
              </a:cxn>
            </a:cxnLst>
            <a:rect l="l" t="t" r="r" b="b"/>
            <a:pathLst>
              <a:path w="357139" h="285104">
                <a:moveTo>
                  <a:pt x="0" y="285104"/>
                </a:moveTo>
                <a:lnTo>
                  <a:pt x="332509" y="23847"/>
                </a:lnTo>
                <a:cubicBezTo>
                  <a:pt x="387927" y="-21675"/>
                  <a:pt x="332509" y="11971"/>
                  <a:pt x="332509" y="1197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28" name="Conector recto de flecha 27"/>
          <p:cNvCxnSpPr>
            <a:stCxn id="22" idx="2"/>
          </p:cNvCxnSpPr>
          <p:nvPr/>
        </p:nvCxnSpPr>
        <p:spPr>
          <a:xfrm flipH="1" flipV="1">
            <a:off x="5940151" y="1124744"/>
            <a:ext cx="33137" cy="2877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p:cNvCxnSpPr/>
          <p:nvPr/>
        </p:nvCxnSpPr>
        <p:spPr>
          <a:xfrm flipH="1" flipV="1">
            <a:off x="5508103" y="1925323"/>
            <a:ext cx="132676" cy="2358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17 Flecha arriba"/>
          <p:cNvSpPr/>
          <p:nvPr/>
        </p:nvSpPr>
        <p:spPr>
          <a:xfrm>
            <a:off x="5819348" y="2667163"/>
            <a:ext cx="288032" cy="57606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32" name="Arco 31"/>
          <p:cNvSpPr/>
          <p:nvPr/>
        </p:nvSpPr>
        <p:spPr>
          <a:xfrm>
            <a:off x="5940152" y="3828019"/>
            <a:ext cx="78856" cy="20771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33" name="Forma libre 32"/>
          <p:cNvSpPr/>
          <p:nvPr/>
        </p:nvSpPr>
        <p:spPr>
          <a:xfrm>
            <a:off x="5640779" y="1733797"/>
            <a:ext cx="332509" cy="2280063"/>
          </a:xfrm>
          <a:custGeom>
            <a:avLst/>
            <a:gdLst>
              <a:gd name="connsiteX0" fmla="*/ 332509 w 332509"/>
              <a:gd name="connsiteY0" fmla="*/ 2280063 h 2280063"/>
              <a:gd name="connsiteX1" fmla="*/ 178130 w 332509"/>
              <a:gd name="connsiteY1" fmla="*/ 688769 h 2280063"/>
              <a:gd name="connsiteX2" fmla="*/ 0 w 332509"/>
              <a:gd name="connsiteY2" fmla="*/ 0 h 2280063"/>
              <a:gd name="connsiteX3" fmla="*/ 0 w 332509"/>
              <a:gd name="connsiteY3" fmla="*/ 0 h 2280063"/>
            </a:gdLst>
            <a:ahLst/>
            <a:cxnLst>
              <a:cxn ang="0">
                <a:pos x="connsiteX0" y="connsiteY0"/>
              </a:cxn>
              <a:cxn ang="0">
                <a:pos x="connsiteX1" y="connsiteY1"/>
              </a:cxn>
              <a:cxn ang="0">
                <a:pos x="connsiteX2" y="connsiteY2"/>
              </a:cxn>
              <a:cxn ang="0">
                <a:pos x="connsiteX3" y="connsiteY3"/>
              </a:cxn>
            </a:cxnLst>
            <a:rect l="l" t="t" r="r" b="b"/>
            <a:pathLst>
              <a:path w="332509" h="2280063">
                <a:moveTo>
                  <a:pt x="332509" y="2280063"/>
                </a:moveTo>
                <a:cubicBezTo>
                  <a:pt x="283028" y="1674421"/>
                  <a:pt x="233548" y="1068779"/>
                  <a:pt x="178130" y="688769"/>
                </a:cubicBezTo>
                <a:cubicBezTo>
                  <a:pt x="122712" y="308758"/>
                  <a:pt x="0" y="0"/>
                  <a:pt x="0" y="0"/>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4" name="Rectángulo 33"/>
          <p:cNvSpPr/>
          <p:nvPr/>
        </p:nvSpPr>
        <p:spPr>
          <a:xfrm>
            <a:off x="5148064" y="1700808"/>
            <a:ext cx="305914" cy="224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A</a:t>
            </a:r>
            <a:endParaRPr lang="es-AR" dirty="0"/>
          </a:p>
        </p:txBody>
      </p:sp>
      <p:sp>
        <p:nvSpPr>
          <p:cNvPr id="36" name="Rectángulo 35"/>
          <p:cNvSpPr/>
          <p:nvPr/>
        </p:nvSpPr>
        <p:spPr>
          <a:xfrm>
            <a:off x="5333375" y="1413519"/>
            <a:ext cx="305914" cy="224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a:p>
            <a:pPr algn="ctr"/>
            <a:endParaRPr lang="es-AR" dirty="0" smtClean="0"/>
          </a:p>
          <a:p>
            <a:pPr algn="ctr"/>
            <a:endParaRPr lang="es-AR" dirty="0"/>
          </a:p>
          <a:p>
            <a:pPr algn="ctr"/>
            <a:endParaRPr lang="es-AR" dirty="0" smtClean="0"/>
          </a:p>
          <a:p>
            <a:pPr algn="ctr"/>
            <a:endParaRPr lang="es-AR" dirty="0"/>
          </a:p>
          <a:p>
            <a:pPr algn="ctr"/>
            <a:endParaRPr lang="es-AR" dirty="0" smtClean="0"/>
          </a:p>
          <a:p>
            <a:pPr algn="ctr"/>
            <a:r>
              <a:rPr lang="es-AR" dirty="0" smtClean="0"/>
              <a:t>B</a:t>
            </a:r>
            <a:endParaRPr lang="es-AR" dirty="0"/>
          </a:p>
          <a:p>
            <a:pPr algn="ctr"/>
            <a:endParaRPr lang="es-AR" dirty="0" smtClean="0"/>
          </a:p>
          <a:p>
            <a:pPr algn="ctr"/>
            <a:endParaRPr lang="es-AR" dirty="0"/>
          </a:p>
          <a:p>
            <a:pPr algn="ctr"/>
            <a:endParaRPr lang="es-AR" dirty="0" smtClean="0"/>
          </a:p>
          <a:p>
            <a:pPr algn="ctr"/>
            <a:endParaRPr lang="es-AR" dirty="0"/>
          </a:p>
          <a:p>
            <a:pPr algn="ctr"/>
            <a:r>
              <a:rPr lang="es-AR" dirty="0" err="1" smtClean="0"/>
              <a:t>bB</a:t>
            </a:r>
            <a:endParaRPr lang="es-A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06690"/>
          </a:xfrm>
        </p:spPr>
        <p:txBody>
          <a:bodyPr>
            <a:normAutofit fontScale="90000"/>
          </a:bodyPr>
          <a:lstStyle/>
          <a:p>
            <a:r>
              <a:rPr lang="es-AR" dirty="0" smtClean="0"/>
              <a:t>Modernamente en instalaciones pequeñas y comerciales grandes, donde se dispone agua para la condensación, se emplea un artificio que consiste en hacer pasar agua a la salida del condensador, por la cabeza del cilindro, para que el sobrecalentamiento de los vapores por la compresión no sea tan grande.</a:t>
            </a:r>
            <a:endParaRPr lang="es-AR" dirty="0"/>
          </a:p>
        </p:txBody>
      </p:sp>
    </p:spTree>
    <p:extLst>
      <p:ext uri="{BB962C8B-B14F-4D97-AF65-F5344CB8AC3E}">
        <p14:creationId xmlns:p14="http://schemas.microsoft.com/office/powerpoint/2010/main" val="42152548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78698"/>
          </a:xfrm>
        </p:spPr>
        <p:txBody>
          <a:bodyPr/>
          <a:lstStyle/>
          <a:p>
            <a:r>
              <a:rPr lang="es-AR" dirty="0" smtClean="0"/>
              <a:t>Ciclos reales de refrigeración</a:t>
            </a:r>
            <a:br>
              <a:rPr lang="es-AR" dirty="0" smtClean="0"/>
            </a:br>
            <a:r>
              <a:rPr lang="es-AR" dirty="0" smtClean="0"/>
              <a:t>En el ciclo ideal, se desprecia la caída de presión por fricción que experimenta el fluido refrigerante al paso por tuberías, evaporador, condensador, compresor y tanque receptor.</a:t>
            </a:r>
            <a:endParaRPr lang="es-AR" dirty="0"/>
          </a:p>
        </p:txBody>
      </p:sp>
    </p:spTree>
    <p:extLst>
      <p:ext uri="{BB962C8B-B14F-4D97-AF65-F5344CB8AC3E}">
        <p14:creationId xmlns:p14="http://schemas.microsoft.com/office/powerpoint/2010/main" val="6673390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06690"/>
          </a:xfrm>
        </p:spPr>
        <p:txBody>
          <a:bodyPr/>
          <a:lstStyle/>
          <a:p>
            <a:r>
              <a:rPr lang="es-AR" dirty="0" smtClean="0"/>
              <a:t>Además, no se considera el </a:t>
            </a:r>
            <a:r>
              <a:rPr lang="es-AR" dirty="0" err="1" smtClean="0"/>
              <a:t>subenfriamiento</a:t>
            </a:r>
            <a:r>
              <a:rPr lang="es-AR" dirty="0" smtClean="0"/>
              <a:t> del líquido a la salida del condensador, ni el sobrecalentamiento del vapor en la tubería de succión del compresor. También se supone que la compresión es adiabática.</a:t>
            </a:r>
            <a:endParaRPr lang="es-AR" dirty="0"/>
          </a:p>
        </p:txBody>
      </p:sp>
    </p:spTree>
    <p:extLst>
      <p:ext uri="{BB962C8B-B14F-4D97-AF65-F5344CB8AC3E}">
        <p14:creationId xmlns:p14="http://schemas.microsoft.com/office/powerpoint/2010/main" val="11144935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890666"/>
          </a:xfrm>
        </p:spPr>
        <p:txBody>
          <a:bodyPr/>
          <a:lstStyle/>
          <a:p>
            <a:endParaRPr lang="es-AR" dirty="0"/>
          </a:p>
        </p:txBody>
      </p:sp>
      <p:cxnSp>
        <p:nvCxnSpPr>
          <p:cNvPr id="4" name="Conector recto de flecha 3"/>
          <p:cNvCxnSpPr/>
          <p:nvPr/>
        </p:nvCxnSpPr>
        <p:spPr>
          <a:xfrm flipV="1">
            <a:off x="971600" y="836712"/>
            <a:ext cx="72008" cy="4680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p:cNvCxnSpPr/>
          <p:nvPr/>
        </p:nvCxnSpPr>
        <p:spPr>
          <a:xfrm>
            <a:off x="971600" y="5517232"/>
            <a:ext cx="6624736"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Forma libre 6"/>
          <p:cNvSpPr/>
          <p:nvPr/>
        </p:nvSpPr>
        <p:spPr>
          <a:xfrm>
            <a:off x="1531917" y="1684049"/>
            <a:ext cx="4384027" cy="3671722"/>
          </a:xfrm>
          <a:custGeom>
            <a:avLst/>
            <a:gdLst>
              <a:gd name="connsiteX0" fmla="*/ 0 w 4384027"/>
              <a:gd name="connsiteY0" fmla="*/ 3647972 h 3671722"/>
              <a:gd name="connsiteX1" fmla="*/ 641267 w 4384027"/>
              <a:gd name="connsiteY1" fmla="*/ 2175432 h 3671722"/>
              <a:gd name="connsiteX2" fmla="*/ 1211283 w 4384027"/>
              <a:gd name="connsiteY2" fmla="*/ 1237281 h 3671722"/>
              <a:gd name="connsiteX3" fmla="*/ 2256312 w 4384027"/>
              <a:gd name="connsiteY3" fmla="*/ 275380 h 3671722"/>
              <a:gd name="connsiteX4" fmla="*/ 3562597 w 4384027"/>
              <a:gd name="connsiteY4" fmla="*/ 14122 h 3671722"/>
              <a:gd name="connsiteX5" fmla="*/ 4334493 w 4384027"/>
              <a:gd name="connsiteY5" fmla="*/ 121000 h 3671722"/>
              <a:gd name="connsiteX6" fmla="*/ 4251366 w 4384027"/>
              <a:gd name="connsiteY6" fmla="*/ 833520 h 3671722"/>
              <a:gd name="connsiteX7" fmla="*/ 3800104 w 4384027"/>
              <a:gd name="connsiteY7" fmla="*/ 1842922 h 3671722"/>
              <a:gd name="connsiteX8" fmla="*/ 3467595 w 4384027"/>
              <a:gd name="connsiteY8" fmla="*/ 3018580 h 3671722"/>
              <a:gd name="connsiteX9" fmla="*/ 3526971 w 4384027"/>
              <a:gd name="connsiteY9" fmla="*/ 3671722 h 3671722"/>
              <a:gd name="connsiteX10" fmla="*/ 3526971 w 4384027"/>
              <a:gd name="connsiteY10" fmla="*/ 3671722 h 3671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84027" h="3671722">
                <a:moveTo>
                  <a:pt x="0" y="3647972"/>
                </a:moveTo>
                <a:cubicBezTo>
                  <a:pt x="219693" y="3112593"/>
                  <a:pt x="439387" y="2577214"/>
                  <a:pt x="641267" y="2175432"/>
                </a:cubicBezTo>
                <a:cubicBezTo>
                  <a:pt x="843147" y="1773650"/>
                  <a:pt x="942109" y="1553956"/>
                  <a:pt x="1211283" y="1237281"/>
                </a:cubicBezTo>
                <a:cubicBezTo>
                  <a:pt x="1480457" y="920606"/>
                  <a:pt x="1864427" y="479240"/>
                  <a:pt x="2256312" y="275380"/>
                </a:cubicBezTo>
                <a:cubicBezTo>
                  <a:pt x="2648197" y="71520"/>
                  <a:pt x="3216234" y="39852"/>
                  <a:pt x="3562597" y="14122"/>
                </a:cubicBezTo>
                <a:cubicBezTo>
                  <a:pt x="3908961" y="-11608"/>
                  <a:pt x="4219698" y="-15566"/>
                  <a:pt x="4334493" y="121000"/>
                </a:cubicBezTo>
                <a:cubicBezTo>
                  <a:pt x="4449288" y="257566"/>
                  <a:pt x="4340431" y="546533"/>
                  <a:pt x="4251366" y="833520"/>
                </a:cubicBezTo>
                <a:cubicBezTo>
                  <a:pt x="4162301" y="1120507"/>
                  <a:pt x="3930732" y="1478745"/>
                  <a:pt x="3800104" y="1842922"/>
                </a:cubicBezTo>
                <a:cubicBezTo>
                  <a:pt x="3669476" y="2207099"/>
                  <a:pt x="3513117" y="2713780"/>
                  <a:pt x="3467595" y="3018580"/>
                </a:cubicBezTo>
                <a:cubicBezTo>
                  <a:pt x="3422073" y="3323380"/>
                  <a:pt x="3526971" y="3671722"/>
                  <a:pt x="3526971" y="3671722"/>
                </a:cubicBezTo>
                <a:lnTo>
                  <a:pt x="3526971" y="367172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9" name="Conector recto de flecha 8"/>
          <p:cNvCxnSpPr/>
          <p:nvPr/>
        </p:nvCxnSpPr>
        <p:spPr>
          <a:xfrm>
            <a:off x="2843808" y="2780928"/>
            <a:ext cx="0" cy="1080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2843808" y="3861048"/>
            <a:ext cx="2376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Forma libre 11"/>
          <p:cNvSpPr/>
          <p:nvPr/>
        </p:nvSpPr>
        <p:spPr>
          <a:xfrm>
            <a:off x="5260769" y="2814452"/>
            <a:ext cx="902525" cy="1056904"/>
          </a:xfrm>
          <a:custGeom>
            <a:avLst/>
            <a:gdLst>
              <a:gd name="connsiteX0" fmla="*/ 0 w 902525"/>
              <a:gd name="connsiteY0" fmla="*/ 1056904 h 1056904"/>
              <a:gd name="connsiteX1" fmla="*/ 380010 w 902525"/>
              <a:gd name="connsiteY1" fmla="*/ 273132 h 1056904"/>
              <a:gd name="connsiteX2" fmla="*/ 902525 w 902525"/>
              <a:gd name="connsiteY2" fmla="*/ 0 h 1056904"/>
            </a:gdLst>
            <a:ahLst/>
            <a:cxnLst>
              <a:cxn ang="0">
                <a:pos x="connsiteX0" y="connsiteY0"/>
              </a:cxn>
              <a:cxn ang="0">
                <a:pos x="connsiteX1" y="connsiteY1"/>
              </a:cxn>
              <a:cxn ang="0">
                <a:pos x="connsiteX2" y="connsiteY2"/>
              </a:cxn>
            </a:cxnLst>
            <a:rect l="l" t="t" r="r" b="b"/>
            <a:pathLst>
              <a:path w="902525" h="1056904">
                <a:moveTo>
                  <a:pt x="0" y="1056904"/>
                </a:moveTo>
                <a:cubicBezTo>
                  <a:pt x="114794" y="753093"/>
                  <a:pt x="229589" y="449283"/>
                  <a:pt x="380010" y="273132"/>
                </a:cubicBezTo>
                <a:cubicBezTo>
                  <a:pt x="530431" y="96981"/>
                  <a:pt x="902525" y="0"/>
                  <a:pt x="902525"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14" name="Conector recto de flecha 13"/>
          <p:cNvCxnSpPr>
            <a:stCxn id="12" idx="2"/>
          </p:cNvCxnSpPr>
          <p:nvPr/>
        </p:nvCxnSpPr>
        <p:spPr>
          <a:xfrm flipH="1">
            <a:off x="2843808" y="2814452"/>
            <a:ext cx="33194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ángulo 14"/>
          <p:cNvSpPr/>
          <p:nvPr/>
        </p:nvSpPr>
        <p:spPr>
          <a:xfrm>
            <a:off x="4716117" y="3982680"/>
            <a:ext cx="31934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1</a:t>
            </a:r>
            <a:endParaRPr lang="es-AR" dirty="0"/>
          </a:p>
        </p:txBody>
      </p:sp>
      <p:sp>
        <p:nvSpPr>
          <p:cNvPr id="16" name="Rectángulo 15"/>
          <p:cNvSpPr/>
          <p:nvPr/>
        </p:nvSpPr>
        <p:spPr>
          <a:xfrm>
            <a:off x="2719762" y="4090064"/>
            <a:ext cx="31934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a:t>4</a:t>
            </a:r>
          </a:p>
        </p:txBody>
      </p:sp>
      <p:sp>
        <p:nvSpPr>
          <p:cNvPr id="17" name="Rectángulo 16"/>
          <p:cNvSpPr/>
          <p:nvPr/>
        </p:nvSpPr>
        <p:spPr>
          <a:xfrm>
            <a:off x="2625072" y="2281215"/>
            <a:ext cx="31934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a:t>3</a:t>
            </a:r>
          </a:p>
        </p:txBody>
      </p:sp>
      <p:sp>
        <p:nvSpPr>
          <p:cNvPr id="18" name="Rectángulo 17"/>
          <p:cNvSpPr/>
          <p:nvPr/>
        </p:nvSpPr>
        <p:spPr>
          <a:xfrm>
            <a:off x="6015690" y="2322176"/>
            <a:ext cx="31934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a:t>2</a:t>
            </a:r>
          </a:p>
        </p:txBody>
      </p:sp>
      <p:cxnSp>
        <p:nvCxnSpPr>
          <p:cNvPr id="20" name="Conector recto de flecha 19"/>
          <p:cNvCxnSpPr/>
          <p:nvPr/>
        </p:nvCxnSpPr>
        <p:spPr>
          <a:xfrm flipV="1">
            <a:off x="5220072" y="3861048"/>
            <a:ext cx="491959" cy="10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Forma libre 20"/>
          <p:cNvSpPr/>
          <p:nvPr/>
        </p:nvSpPr>
        <p:spPr>
          <a:xfrm>
            <a:off x="5712031" y="2851968"/>
            <a:ext cx="948201" cy="1009080"/>
          </a:xfrm>
          <a:custGeom>
            <a:avLst/>
            <a:gdLst>
              <a:gd name="connsiteX0" fmla="*/ 0 w 902525"/>
              <a:gd name="connsiteY0" fmla="*/ 1056904 h 1056904"/>
              <a:gd name="connsiteX1" fmla="*/ 380010 w 902525"/>
              <a:gd name="connsiteY1" fmla="*/ 273132 h 1056904"/>
              <a:gd name="connsiteX2" fmla="*/ 902525 w 902525"/>
              <a:gd name="connsiteY2" fmla="*/ 0 h 1056904"/>
            </a:gdLst>
            <a:ahLst/>
            <a:cxnLst>
              <a:cxn ang="0">
                <a:pos x="connsiteX0" y="connsiteY0"/>
              </a:cxn>
              <a:cxn ang="0">
                <a:pos x="connsiteX1" y="connsiteY1"/>
              </a:cxn>
              <a:cxn ang="0">
                <a:pos x="connsiteX2" y="connsiteY2"/>
              </a:cxn>
            </a:cxnLst>
            <a:rect l="l" t="t" r="r" b="b"/>
            <a:pathLst>
              <a:path w="902525" h="1056904">
                <a:moveTo>
                  <a:pt x="0" y="1056904"/>
                </a:moveTo>
                <a:cubicBezTo>
                  <a:pt x="114794" y="753093"/>
                  <a:pt x="229589" y="449283"/>
                  <a:pt x="380010" y="273132"/>
                </a:cubicBezTo>
                <a:cubicBezTo>
                  <a:pt x="530431" y="96981"/>
                  <a:pt x="902525" y="0"/>
                  <a:pt x="902525"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cxnSp>
        <p:nvCxnSpPr>
          <p:cNvPr id="23" name="Conector recto de flecha 22"/>
          <p:cNvCxnSpPr/>
          <p:nvPr/>
        </p:nvCxnSpPr>
        <p:spPr>
          <a:xfrm flipH="1">
            <a:off x="6163294" y="2814452"/>
            <a:ext cx="4969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flipH="1">
            <a:off x="2524465" y="2814452"/>
            <a:ext cx="3193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a:off x="2524465" y="2780928"/>
            <a:ext cx="0" cy="1080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p:nvPr/>
        </p:nvCxnSpPr>
        <p:spPr>
          <a:xfrm>
            <a:off x="2524465" y="3861048"/>
            <a:ext cx="319343" cy="10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a:off x="2524465" y="1124744"/>
            <a:ext cx="0" cy="1516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ángulo 31"/>
          <p:cNvSpPr/>
          <p:nvPr/>
        </p:nvSpPr>
        <p:spPr>
          <a:xfrm>
            <a:off x="2056349" y="2502196"/>
            <a:ext cx="31934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C</a:t>
            </a:r>
            <a:endParaRPr lang="es-AR" dirty="0"/>
          </a:p>
        </p:txBody>
      </p:sp>
      <p:sp>
        <p:nvSpPr>
          <p:cNvPr id="33" name="Rectángulo 32"/>
          <p:cNvSpPr/>
          <p:nvPr/>
        </p:nvSpPr>
        <p:spPr>
          <a:xfrm>
            <a:off x="2170570" y="3982680"/>
            <a:ext cx="31934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D</a:t>
            </a:r>
            <a:endParaRPr lang="es-AR" dirty="0"/>
          </a:p>
        </p:txBody>
      </p:sp>
      <p:cxnSp>
        <p:nvCxnSpPr>
          <p:cNvPr id="35" name="Conector recto de flecha 34"/>
          <p:cNvCxnSpPr/>
          <p:nvPr/>
        </p:nvCxnSpPr>
        <p:spPr>
          <a:xfrm flipV="1">
            <a:off x="2625072" y="3982680"/>
            <a:ext cx="0" cy="814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tángulo 35"/>
          <p:cNvSpPr/>
          <p:nvPr/>
        </p:nvSpPr>
        <p:spPr>
          <a:xfrm>
            <a:off x="2489913" y="4882405"/>
            <a:ext cx="454502" cy="38805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se</a:t>
            </a:r>
            <a:endParaRPr lang="es-AR" dirty="0"/>
          </a:p>
        </p:txBody>
      </p:sp>
      <p:sp>
        <p:nvSpPr>
          <p:cNvPr id="37" name="Rectángulo 36"/>
          <p:cNvSpPr/>
          <p:nvPr/>
        </p:nvSpPr>
        <p:spPr>
          <a:xfrm>
            <a:off x="5148383" y="4948556"/>
            <a:ext cx="454502" cy="38805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err="1" smtClean="0"/>
              <a:t>q</a:t>
            </a:r>
            <a:r>
              <a:rPr lang="es-AR" sz="1200" dirty="0" err="1" smtClean="0"/>
              <a:t>s</a:t>
            </a:r>
            <a:endParaRPr lang="es-AR" dirty="0"/>
          </a:p>
        </p:txBody>
      </p:sp>
      <p:cxnSp>
        <p:nvCxnSpPr>
          <p:cNvPr id="39" name="Conector recto de flecha 38"/>
          <p:cNvCxnSpPr/>
          <p:nvPr/>
        </p:nvCxnSpPr>
        <p:spPr>
          <a:xfrm flipV="1">
            <a:off x="5375634" y="3982680"/>
            <a:ext cx="0" cy="89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Forma libre 39"/>
          <p:cNvSpPr/>
          <p:nvPr/>
        </p:nvSpPr>
        <p:spPr>
          <a:xfrm>
            <a:off x="5415368" y="3277590"/>
            <a:ext cx="595265" cy="1724169"/>
          </a:xfrm>
          <a:custGeom>
            <a:avLst/>
            <a:gdLst>
              <a:gd name="connsiteX0" fmla="*/ 368135 w 368135"/>
              <a:gd name="connsiteY0" fmla="*/ 1068779 h 1068779"/>
              <a:gd name="connsiteX1" fmla="*/ 213756 w 368135"/>
              <a:gd name="connsiteY1" fmla="*/ 296883 h 1068779"/>
              <a:gd name="connsiteX2" fmla="*/ 0 w 368135"/>
              <a:gd name="connsiteY2" fmla="*/ 0 h 1068779"/>
            </a:gdLst>
            <a:ahLst/>
            <a:cxnLst>
              <a:cxn ang="0">
                <a:pos x="connsiteX0" y="connsiteY0"/>
              </a:cxn>
              <a:cxn ang="0">
                <a:pos x="connsiteX1" y="connsiteY1"/>
              </a:cxn>
              <a:cxn ang="0">
                <a:pos x="connsiteX2" y="connsiteY2"/>
              </a:cxn>
            </a:cxnLst>
            <a:rect l="l" t="t" r="r" b="b"/>
            <a:pathLst>
              <a:path w="368135" h="1068779">
                <a:moveTo>
                  <a:pt x="368135" y="1068779"/>
                </a:moveTo>
                <a:cubicBezTo>
                  <a:pt x="321623" y="771896"/>
                  <a:pt x="275112" y="475013"/>
                  <a:pt x="213756" y="296883"/>
                </a:cubicBezTo>
                <a:cubicBezTo>
                  <a:pt x="152400" y="118753"/>
                  <a:pt x="76200" y="59376"/>
                  <a:pt x="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1" name="Rectángulo 40"/>
          <p:cNvSpPr/>
          <p:nvPr/>
        </p:nvSpPr>
        <p:spPr>
          <a:xfrm>
            <a:off x="6119751" y="4450103"/>
            <a:ext cx="861962" cy="55165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T=</a:t>
            </a:r>
            <a:r>
              <a:rPr lang="es-AR" dirty="0" err="1" smtClean="0"/>
              <a:t>cte</a:t>
            </a:r>
            <a:endParaRPr lang="es-AR" dirty="0"/>
          </a:p>
        </p:txBody>
      </p:sp>
      <p:sp>
        <p:nvSpPr>
          <p:cNvPr id="42" name="Rectángulo 41"/>
          <p:cNvSpPr/>
          <p:nvPr/>
        </p:nvSpPr>
        <p:spPr>
          <a:xfrm>
            <a:off x="2625072" y="1350516"/>
            <a:ext cx="650784" cy="35463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30°C</a:t>
            </a:r>
            <a:endParaRPr lang="es-AR" dirty="0"/>
          </a:p>
        </p:txBody>
      </p:sp>
      <p:sp>
        <p:nvSpPr>
          <p:cNvPr id="44" name="Rectángulo 43"/>
          <p:cNvSpPr/>
          <p:nvPr/>
        </p:nvSpPr>
        <p:spPr>
          <a:xfrm>
            <a:off x="5220073" y="2392865"/>
            <a:ext cx="375368"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a:t>
            </a:r>
            <a:endParaRPr lang="es-AR" dirty="0"/>
          </a:p>
        </p:txBody>
      </p:sp>
      <p:sp>
        <p:nvSpPr>
          <p:cNvPr id="45" name="Rectángulo 44"/>
          <p:cNvSpPr/>
          <p:nvPr/>
        </p:nvSpPr>
        <p:spPr>
          <a:xfrm>
            <a:off x="6780269" y="2577818"/>
            <a:ext cx="41429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B</a:t>
            </a:r>
            <a:endParaRPr lang="es-AR" dirty="0"/>
          </a:p>
        </p:txBody>
      </p:sp>
      <p:cxnSp>
        <p:nvCxnSpPr>
          <p:cNvPr id="47" name="Conector recto de flecha 46"/>
          <p:cNvCxnSpPr/>
          <p:nvPr/>
        </p:nvCxnSpPr>
        <p:spPr>
          <a:xfrm flipH="1">
            <a:off x="4139952" y="3277590"/>
            <a:ext cx="12678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tángulo 48"/>
          <p:cNvSpPr/>
          <p:nvPr/>
        </p:nvSpPr>
        <p:spPr>
          <a:xfrm>
            <a:off x="3768531" y="2874536"/>
            <a:ext cx="1570776"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20°C(68°F)</a:t>
            </a:r>
            <a:endParaRPr lang="es-AR" dirty="0"/>
          </a:p>
        </p:txBody>
      </p:sp>
      <p:sp>
        <p:nvSpPr>
          <p:cNvPr id="50" name="Rectángulo 49"/>
          <p:cNvSpPr/>
          <p:nvPr/>
        </p:nvSpPr>
        <p:spPr>
          <a:xfrm>
            <a:off x="1232419" y="681090"/>
            <a:ext cx="823930" cy="44365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P Bar</a:t>
            </a:r>
            <a:endParaRPr lang="es-AR" dirty="0"/>
          </a:p>
        </p:txBody>
      </p:sp>
      <p:sp>
        <p:nvSpPr>
          <p:cNvPr id="51" name="Rectángulo 50"/>
          <p:cNvSpPr/>
          <p:nvPr/>
        </p:nvSpPr>
        <p:spPr>
          <a:xfrm>
            <a:off x="7598489" y="5697252"/>
            <a:ext cx="789935"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I </a:t>
            </a:r>
            <a:endParaRPr lang="es-AR" dirty="0"/>
          </a:p>
        </p:txBody>
      </p:sp>
      <p:sp>
        <p:nvSpPr>
          <p:cNvPr id="52" name="Rectángulo 51"/>
          <p:cNvSpPr/>
          <p:nvPr/>
        </p:nvSpPr>
        <p:spPr>
          <a:xfrm>
            <a:off x="6005460" y="3622640"/>
            <a:ext cx="414293"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a:t>A</a:t>
            </a:r>
          </a:p>
        </p:txBody>
      </p:sp>
    </p:spTree>
    <p:extLst>
      <p:ext uri="{BB962C8B-B14F-4D97-AF65-F5344CB8AC3E}">
        <p14:creationId xmlns:p14="http://schemas.microsoft.com/office/powerpoint/2010/main" val="3315400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r>
              <a:rPr lang="es-AR" b="1" u="sng" dirty="0" smtClean="0">
                <a:solidFill>
                  <a:schemeClr val="accent6">
                    <a:lumMod val="50000"/>
                  </a:schemeClr>
                </a:solidFill>
                <a:effectLst>
                  <a:outerShdw blurRad="38100" dist="38100" dir="2700000" algn="tl">
                    <a:srgbClr val="000000">
                      <a:alpha val="43137"/>
                    </a:srgbClr>
                  </a:outerShdw>
                </a:effectLst>
              </a:rPr>
              <a:t>REFRIGERACIÓN MECÁNICA</a:t>
            </a:r>
            <a:r>
              <a:rPr lang="es-AR" dirty="0" smtClean="0"/>
              <a:t/>
            </a:r>
            <a:br>
              <a:rPr lang="es-AR" dirty="0" smtClean="0"/>
            </a:br>
            <a:r>
              <a:rPr lang="es-AR" dirty="0" smtClean="0"/>
              <a:t>Consiste en absorber el calor de los cuerpos y del ambiente que los rodea a una temperatura baja y transmitirlo a otro ambiente (aire o agua), que esta a una temperatura más alta, para lo cual se debe consumir una cantidad de trabajo mecánico, de acuerdo al 2° principio de la termodinámica. </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AR" dirty="0" smtClean="0"/>
              <a:t>El 2°Principio de la termodinámica dice que: Para obtener trabajo mecánico, del calor es necesario contar con dos fuentes térmicas a  temperatura distintas: </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endParaRPr lang="es-ES" dirty="0"/>
          </a:p>
        </p:txBody>
      </p:sp>
      <p:sp>
        <p:nvSpPr>
          <p:cNvPr id="3" name="2 Rectángulo"/>
          <p:cNvSpPr/>
          <p:nvPr/>
        </p:nvSpPr>
        <p:spPr>
          <a:xfrm>
            <a:off x="2483768" y="692696"/>
            <a:ext cx="3744416"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AR" dirty="0" smtClean="0"/>
              <a:t>Fuente caliente</a:t>
            </a:r>
            <a:endParaRPr lang="es-ES" dirty="0"/>
          </a:p>
        </p:txBody>
      </p:sp>
      <p:sp>
        <p:nvSpPr>
          <p:cNvPr id="4" name="3 Rectángulo"/>
          <p:cNvSpPr/>
          <p:nvPr/>
        </p:nvSpPr>
        <p:spPr>
          <a:xfrm>
            <a:off x="2411760" y="4581128"/>
            <a:ext cx="374441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Fuente fría </a:t>
            </a:r>
            <a:endParaRPr lang="es-ES" dirty="0"/>
          </a:p>
        </p:txBody>
      </p:sp>
      <p:sp>
        <p:nvSpPr>
          <p:cNvPr id="5" name="4 Elipse"/>
          <p:cNvSpPr/>
          <p:nvPr/>
        </p:nvSpPr>
        <p:spPr>
          <a:xfrm>
            <a:off x="3779912" y="2636912"/>
            <a:ext cx="1152128" cy="11521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dirty="0"/>
          </a:p>
        </p:txBody>
      </p:sp>
      <p:sp>
        <p:nvSpPr>
          <p:cNvPr id="6" name="5 Flecha abajo"/>
          <p:cNvSpPr/>
          <p:nvPr/>
        </p:nvSpPr>
        <p:spPr>
          <a:xfrm>
            <a:off x="4139952" y="1844824"/>
            <a:ext cx="504056" cy="100811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dirty="0"/>
          </a:p>
        </p:txBody>
      </p:sp>
      <p:sp>
        <p:nvSpPr>
          <p:cNvPr id="7" name="6 Flecha abajo"/>
          <p:cNvSpPr/>
          <p:nvPr/>
        </p:nvSpPr>
        <p:spPr>
          <a:xfrm>
            <a:off x="4139952" y="3861048"/>
            <a:ext cx="50405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8 Rectángulo"/>
          <p:cNvSpPr/>
          <p:nvPr/>
        </p:nvSpPr>
        <p:spPr>
          <a:xfrm>
            <a:off x="4716016" y="1988840"/>
            <a:ext cx="648072" cy="50405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s-A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Q1</a:t>
            </a:r>
            <a:endParaRPr lang="es-E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0" name="9 Rectángulo"/>
          <p:cNvSpPr/>
          <p:nvPr/>
        </p:nvSpPr>
        <p:spPr>
          <a:xfrm>
            <a:off x="4932040" y="3933056"/>
            <a:ext cx="648072" cy="50405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s-A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Q2</a:t>
            </a:r>
            <a:endPar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10 Rectángulo"/>
          <p:cNvSpPr/>
          <p:nvPr/>
        </p:nvSpPr>
        <p:spPr>
          <a:xfrm>
            <a:off x="7020272" y="3140968"/>
            <a:ext cx="648072" cy="50405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s-A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AL</a:t>
            </a:r>
            <a:endParaRPr lang="es-E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11 Rectángulo"/>
          <p:cNvSpPr/>
          <p:nvPr/>
        </p:nvSpPr>
        <p:spPr>
          <a:xfrm>
            <a:off x="6300192" y="908720"/>
            <a:ext cx="720080" cy="72008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800" b="1" dirty="0" smtClean="0">
                <a:solidFill>
                  <a:schemeClr val="tx1">
                    <a:lumMod val="95000"/>
                    <a:lumOff val="5000"/>
                  </a:schemeClr>
                </a:solidFill>
              </a:rPr>
              <a:t>T1</a:t>
            </a:r>
            <a:endParaRPr lang="es-ES" sz="2800" b="1" dirty="0">
              <a:solidFill>
                <a:schemeClr val="tx1">
                  <a:lumMod val="95000"/>
                  <a:lumOff val="5000"/>
                </a:schemeClr>
              </a:solidFill>
            </a:endParaRPr>
          </a:p>
        </p:txBody>
      </p:sp>
      <p:sp>
        <p:nvSpPr>
          <p:cNvPr id="14" name="13 Rectángulo"/>
          <p:cNvSpPr/>
          <p:nvPr/>
        </p:nvSpPr>
        <p:spPr>
          <a:xfrm>
            <a:off x="6660232" y="4725144"/>
            <a:ext cx="720080" cy="72008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800" b="1" dirty="0" smtClean="0">
                <a:solidFill>
                  <a:schemeClr val="tx1">
                    <a:lumMod val="95000"/>
                    <a:lumOff val="5000"/>
                  </a:schemeClr>
                </a:solidFill>
              </a:rPr>
              <a:t>T2</a:t>
            </a:r>
            <a:endParaRPr lang="es-ES" sz="2800" b="1" dirty="0">
              <a:solidFill>
                <a:schemeClr val="tx1">
                  <a:lumMod val="95000"/>
                  <a:lumOff val="5000"/>
                </a:schemeClr>
              </a:solidFill>
            </a:endParaRPr>
          </a:p>
        </p:txBody>
      </p:sp>
      <p:sp>
        <p:nvSpPr>
          <p:cNvPr id="15" name="14 Rectángulo"/>
          <p:cNvSpPr/>
          <p:nvPr/>
        </p:nvSpPr>
        <p:spPr>
          <a:xfrm>
            <a:off x="899592" y="3140968"/>
            <a:ext cx="2232248" cy="86409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AR" sz="2800" b="1" dirty="0" smtClean="0">
                <a:effectLst>
                  <a:outerShdw blurRad="38100" dist="38100" dir="2700000" algn="tl">
                    <a:srgbClr val="000000">
                      <a:alpha val="43137"/>
                    </a:srgbClr>
                  </a:outerShdw>
                </a:effectLst>
              </a:rPr>
              <a:t>AL  = Q1 – Q2</a:t>
            </a:r>
            <a:endParaRPr lang="es-ES" sz="2800" b="1" dirty="0">
              <a:effectLst>
                <a:outerShdw blurRad="38100" dist="38100" dir="2700000" algn="tl">
                  <a:srgbClr val="000000">
                    <a:alpha val="43137"/>
                  </a:srgbClr>
                </a:outerShdw>
              </a:effectLst>
            </a:endParaRPr>
          </a:p>
        </p:txBody>
      </p:sp>
      <p:sp>
        <p:nvSpPr>
          <p:cNvPr id="16" name="15 Flecha derecha"/>
          <p:cNvSpPr/>
          <p:nvPr/>
        </p:nvSpPr>
        <p:spPr>
          <a:xfrm>
            <a:off x="5148064" y="3068960"/>
            <a:ext cx="1800200" cy="57606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1619</Words>
  <Application>Microsoft Office PowerPoint</Application>
  <PresentationFormat>Presentación en pantalla (4:3)</PresentationFormat>
  <Paragraphs>198</Paragraphs>
  <Slides>68</Slides>
  <Notes>1</Notes>
  <HiddenSlides>0</HiddenSlides>
  <MMClips>0</MMClips>
  <ScaleCrop>false</ScaleCrop>
  <HeadingPairs>
    <vt:vector size="4" baseType="variant">
      <vt:variant>
        <vt:lpstr>Tema</vt:lpstr>
      </vt:variant>
      <vt:variant>
        <vt:i4>1</vt:i4>
      </vt:variant>
      <vt:variant>
        <vt:lpstr>Títulos de diapositiva</vt:lpstr>
      </vt:variant>
      <vt:variant>
        <vt:i4>68</vt:i4>
      </vt:variant>
    </vt:vector>
  </HeadingPairs>
  <TitlesOfParts>
    <vt:vector size="69" baseType="lpstr">
      <vt:lpstr>Tema de Office</vt:lpstr>
      <vt:lpstr>MÁQUINAS E INSTALACIONES TÉRMICAS</vt:lpstr>
      <vt:lpstr>FRIO El frío y el calor no son conceptos opuestos, sino que corresponden a 2 niveles distintos de temperatura y son siempre relativos. Decimos que un cuerpo está frío, cuando su temperatura es inferior a la de otro tomado como referencia.</vt:lpstr>
      <vt:lpstr>Ejemplo:  El hielo está frío porque su temperatura es inferior a la del ambiente que lo rodea. </vt:lpstr>
      <vt:lpstr>REFRIGERACIÓN: La refrigeración tiene  por objeto extraer parte del calor contenido en los cuerpos, para que estos adquieran una temperatura baja deseada, que en la práctica se extiende también al ambiente que los rodea dentro del recinto donde están almacenados (cámara frigorífica), térmicamente aislado del exterior</vt:lpstr>
      <vt:lpstr>El proceso más elemental de “Extraer calor” o “enfriar”, es el de colocar en contacto el cuerpo que se debe enfriar, con otro que este a un nivel de temperatura inferior. </vt:lpstr>
      <vt:lpstr>Por esta transmisión de calor, el cuerpo más caliente se enfriará y el frío se calentará, llegando a equilibrarse las temperaturas, cesará la transmisión de calor, y por lo tanto el enfriamiento.</vt:lpstr>
      <vt:lpstr>REFRIGERACIÓN MECÁNICA Consiste en absorber el calor de los cuerpos y del ambiente que los rodea a una temperatura baja y transmitirlo a otro ambiente (aire o agua), que esta a una temperatura más alta, para lo cual se debe consumir una cantidad de trabajo mecánico, de acuerdo al 2° principio de la termodinámica. </vt:lpstr>
      <vt:lpstr>El 2°Principio de la termodinámica dice que: Para obtener trabajo mecánico, del calor es necesario contar con dos fuentes térmicas a  temperatura distintas: </vt:lpstr>
      <vt:lpstr>Presentación de PowerPoint</vt:lpstr>
      <vt:lpstr>En el caso de la máquina frigorífica Se transformará el trabajo mecánico en calor, absorbiendo al mismo tiempo calor de la fuente fría y cediendo a la caliente, la suma de este calor y trabajo recibido del exterior:   </vt:lpstr>
      <vt:lpstr>Presentación de PowerPoint</vt:lpstr>
      <vt:lpstr>El transporte de calor se hace por medio de FLUIDOS REFRIGERANTES. La energía empleada para estas transformaciones puede ser: Energía Calorífica --  Máquinas de absorción  Energía Mecánica --  Máquinas de compresión </vt:lpstr>
      <vt:lpstr>MAQUINAS DE ABSORCIÓN  Las máquinas de absorción utilizan la energía térmica de una fuente, que puede proceder de un combustible cualquiera. El agente de transporte de calor, casi exclusivamente empleado es el amoniaco (NH3), por sus propiedades de ser fácilmente absorbido por el agua y separable de ella por acción del calor. </vt:lpstr>
      <vt:lpstr>FUNCIONAMIENTO: Sea A un recipiente que contiene amoniaco disuelto en agua y lo calentamos por un procedimiento cualquiera con lo cual los vapores de NH3 se separaran del agua mezclados con una cantidad de vapor de agua, llegando a una temperatura de 120°C y a la presión de condensación. Ver fig. 1</vt:lpstr>
      <vt:lpstr>Dichos vapores se hacen pasar por un separador B, provisto de una tubería de retorno para vapor de agua que se condensará y volverá a recipiente A. La solución amoniacal a medida que va perdiendo amoniaco, aumenta la densidad, y por lo tanto, en el depósito A, la parte alta del líquido será la más rica en NH3 .</vt:lpstr>
      <vt:lpstr>A la salida del separador B, los vapores de NH3 pasan por un serpentín condensador C, enfriado por agua corriente, que puede entrar a 15°C y salir a 26°C. En este serpentín condensador, el NH3 pasará al estado líquido. Pasando por una válvula de expansión D donde se reduce la presión y la temperatura, </vt:lpstr>
      <vt:lpstr>Se hace pasar el líquido por el evaporador E, donde absorbe calor del ambiente que lo rodea y vuelve de nuevo al estado de vapor. El ambiente del recinto donde está ubicado el evaporador E, sufrirá un enfriamiento.</vt:lpstr>
      <vt:lpstr>       Fig.1</vt:lpstr>
      <vt:lpstr>Los vapores así producidos, pasan a otro deposito F, llamado absorbedor, donde tenemos solución anoniacal pobre que se enriqueserá con ellos. Luego, la solución amoniacal enriquecida en el depósito F, pasa al depósito A, empezando de nuevo el ciclo</vt:lpstr>
      <vt:lpstr>El rendimiento de estas instalaciones es muy bajo ya que a circulación del fluido es muy deficiente, al estar limitada por la convección natural debida al termosifón provocado por el calentamiento de la solución amoniacal en el recipiente A.</vt:lpstr>
      <vt:lpstr>MAQUINAS DE COMPRESIÓN Las máquinas de compresión utilizan un compresor para llevar el fluido refrigerante de la fuente fría a la caliente, o lo que es lo mismo, transportar el calor de la fuente fría a la fuente caliente.</vt:lpstr>
      <vt:lpstr>Las partes principales del sistema son: a) Evaporador: Tiene como función proporcionar una superficie de transferencia de calor, a través de la cual puede pasar el calor del ambiente refrigerado hacia el fluido refrigerante. </vt:lpstr>
      <vt:lpstr>b) Compresor: Transporta el vapor del evaporador, elevando su temperatura y presión hasta los valores deseados en l ingreso al condensador. </vt:lpstr>
      <vt:lpstr>C) Condensador: Proporciona una superficie transferencia de calor, a través de la cual pasará el calor del vapor refrigerante sobrecalentado hacia el medio condensante (aire o agua)</vt:lpstr>
      <vt:lpstr>D) Tanque receptor (receiver): Se utiliza para el almacenamiento del refrigerante condensado, de tal modo de asegurar  un suministro constante de líquido acorde a las necesidades del evaporador.</vt:lpstr>
      <vt:lpstr>E) Válvula de expansión: Reduce la presión y regula la cantidad de refrigerante que llega al evaporador. Además, el sistema incluye: Tuberías, filtro, separadores de aceite y de líquido y válvulas.</vt:lpstr>
      <vt:lpstr>F) Tuberías: de succión y descarga del compresor y de conducción del líquido hasta la válvula de expansión. G) Filtro: Se debe colocar en la tubería de succión del compresor, para eliminar las partículas sólidas que pueda traer el refrigerante. </vt:lpstr>
      <vt:lpstr>h) Separador de aceite: Se coloca a la salida del compresor y consiste en un recipiente donde precipita el aceite por decantación y vuelve al cárter del compresor. El separador de aceite tiene por objeto impedir que se deposite aceite en las paredes interiores del condensador, ya que perjudicaría la transmisión del calor.</vt:lpstr>
      <vt:lpstr>i) Válvulas: Se instalan en los lados de succión y descarga del compresor, entrada y salida del tanque receptor, para usarse durante la operaciones de servicio y mantenimiento.</vt:lpstr>
      <vt:lpstr>Todos estos elementos contribuyen a aumentar las pérdidas de presión por frotamiento y otras causas de irreversibilidad.</vt:lpstr>
      <vt:lpstr>El esquema de la instalación y el ciclo frigorífico correspondiente, son los siguientes: </vt:lpstr>
      <vt:lpstr>Presentación de PowerPoint</vt:lpstr>
      <vt:lpstr>Presentación de PowerPoint</vt:lpstr>
      <vt:lpstr>EFECTO FRIGORIFICO Es la cantidad se calor absorbido del espacio refrigerado por unidad de peso del fluido  refrigerante que circula por el evaporador:  qe (Kcal/kg) </vt:lpstr>
      <vt:lpstr>Coeficiente de efecto frigorífico La bondad o eficiencia de una máquina frigorífica se mide por el cociente del beneficio obtenido, sobre la energía que ha sido necesaria consumir. </vt:lpstr>
      <vt:lpstr>Como el objeto de la máquina frigorífica es extraer calor, qe (Kcal/kg) de la fuente fría y la energía consumida es ALc (Kcal/kg de trabajo, se define el coeficiente de efecto frigorífico por la formula:</vt:lpstr>
      <vt:lpstr> = qe/Alc  y Como :  Alc = qK-qe  Luego   = qe/Alc = qe / qK-qe</vt:lpstr>
      <vt:lpstr>Este cociente mide las Kcal absorbidas o Kfrig, por cada Kcal de trabajo consumida. No se le ha dado a  el nombre de rendimiento η, para evitar confusiones puesto que su valor puede ser mayor que la unidad.</vt:lpstr>
      <vt:lpstr>Cuando la máquina frigorífica funciona de acuerdo a un ciclo inverso de Carnot, las cantidades de calor qk y qe son directamente proporcionales a las temperaturas absolutas de las respectivas fuentes:</vt:lpstr>
      <vt:lpstr>c = Te / (Tk – Te) El subíndice c indica que se trata de un ciclo de Carnot. La máquina frigorífica más eficiente es la que funciona con el ciclo inverso de Carnot. </vt:lpstr>
      <vt:lpstr>Influencia del salto de temperaturas de evaporación y condensación en el efecto frigorífico:</vt:lpstr>
      <vt:lpstr> </vt:lpstr>
      <vt:lpstr>Del diagrama deducimos que cuanto menor sea la diferencia de la temperatura de evaporación y de condensación del líquido refrigerante, menor será el trabajo absorbido por el compresor y mayor el efecto frigorífico.</vt:lpstr>
      <vt:lpstr>En el ciclo 122´341, vemos que el trabajo mecánico es proporcional al área encerrada por el mismo y el efecto frigorífico, al segmento 4-1. </vt:lpstr>
      <vt:lpstr>Si consideramos con la modificación indicada por la línea negra 1ABCD1, el equivalente térmico del trabajo de circulación ALc será proporcional a dicha superficie menor que la 122´341 y el efecto frigorífico será D-1 mayor que el 4-1.</vt:lpstr>
      <vt:lpstr>La diferencia de temperatura no se puede fijar arbitrariamente, ya que ella viene impuesta por las necesidades de la instalación y la temperatura ambiente de condensación.</vt:lpstr>
      <vt:lpstr>REGIMENES DE TRABAJO REGIMEN HUMEDO En este régimen, el compresor aspira vapores húmedos del refrigerante, o sea, antes de su total evaporación (Pto1), obteniendo en la descarga vapor saturado seco (pto2).</vt:lpstr>
      <vt:lpstr>Presentación de PowerPoint</vt:lpstr>
      <vt:lpstr>Para que esto  sea posible (cuando no se quiere trabajar con temperaturas elevadas a la salida del compresor), es necesario que la tubería de aspiración desde el evaporador al compresor, esté aislada térmicamente del exterior, para evitar sobrecalentamientos de los vapores en la descarga del compresor.</vt:lpstr>
      <vt:lpstr>Si no existe este aislamiento, el calentamiento de los vapores aspirados nos llevaría al punto A de aspiración, a partir del cual, la compresión adiabática AA´B convierte los vapores en saturados secos en A´ y más allá los sobrecalienta hasta encontrar la isobara de condensación (punto B).</vt:lpstr>
      <vt:lpstr>El qe (efecto frigorifico) no ha aumentado, ya que el segmento 1-A no corresponde a vapor absorbido en el evaporador, sino en la tubería de aspiración, fuera del espacio refrigerado. Sin embargo el trabajo ALc ha aumentado el área 1AB21. </vt:lpstr>
      <vt:lpstr>Tener vapor húmedo después de la compresión, no es deseable, ya que la presencia de líquido dentro del compresor puede ocasionar golpes al final de la carrera del pistón, que si no se toman las precauciones debidas terminará con la rotura del compresor.</vt:lpstr>
      <vt:lpstr>La solución más frecuente, aparte de sobrecalentar el vapor, consiste en garantizar la aspiración de vapor saturado seco por medio de un separador de líquido colocado a la salida del evaporador.</vt:lpstr>
      <vt:lpstr>Presentación de PowerPoint</vt:lpstr>
      <vt:lpstr>Se puede aumentar el qe (efecto frigorífico) en el régimen, subenfriando el líquido a la salida del condensador en el punto 3 ( se puede hacer en el mismo condensador o en el subenfriador separado). En este caso, el qe aumentará una cantidad proporcional al segmento D-4.</vt:lpstr>
      <vt:lpstr>Esté régimen se emplea únicamente en instalaciones de gran potencia en las que se manejan grandes volúmenes de fluido refrigerante/hora, ya que qe (efecto frigorífico) es reducido, no siendo económica su construcción para instalaciones de pequeñas potencias.</vt:lpstr>
      <vt:lpstr>Régimen seco En este régimen, el compresor aspira los vapores del refrigerante en estado seco saturado de título  x = 1 (Pto.1). </vt:lpstr>
      <vt:lpstr>Presentación de PowerPoint</vt:lpstr>
      <vt:lpstr>En este caso el efecto frigorífico es 4-1, un poco mayor que el  4-A del régimen húmedo;  en cambio el ALc está aumentado por el área 122´ A. Se deben tener en cuenta las mismas consideraciones del caso anterior en lo que se refiere al aislamiento de la tubería de aspiración del compresor y el subenfriamiento del líquido a la salida del condensador.</vt:lpstr>
      <vt:lpstr>El empleo de este régimen es económico en instalaciones de potencia media.</vt:lpstr>
      <vt:lpstr>REGIMEN SOBRECALENTADO En instalaciones de pequeñas potencias y comerciales o domesticas de todas las potencias, resulta más económico este régimen por las pequeñas cantidades de fluidos refrigerantes que circulan por hora .</vt:lpstr>
      <vt:lpstr>En estos casos no resulta económico aislar la tubería de aspiración, por lo que los vapores refrigerantes a la salida del evaporador y entrada del compresor, sufren un sobrecalentamiento a  presión constante y los vapores ingresan al compresor en el punto 1´ y salen en el punto 2.</vt:lpstr>
      <vt:lpstr>Igual que en el caso anterior, el efecto frigorífico no varía ya que es proporcional al segmento 4-1 y el ALc necesario se incrementa en el área 11´2A1, alcanzando la cabeza del cilindro una temperatura de recalentamiento elevada.</vt:lpstr>
      <vt:lpstr>Presentación de PowerPoint</vt:lpstr>
      <vt:lpstr>Modernamente en instalaciones pequeñas y comerciales grandes, donde se dispone agua para la condensación, se emplea un artificio que consiste en hacer pasar agua a la salida del condensador, por la cabeza del cilindro, para que el sobrecalentamiento de los vapores por la compresión no sea tan grande.</vt:lpstr>
      <vt:lpstr>Ciclos reales de refrigeración En el ciclo ideal, se desprecia la caída de presión por fricción que experimenta el fluido refrigerante al paso por tuberías, evaporador, condensador, compresor y tanque receptor.</vt:lpstr>
      <vt:lpstr>Además, no se considera el subenfriamiento del líquido a la salida del condensador, ni el sobrecalentamiento del vapor en la tubería de succión del compresor. También se supone que la compresión es adiabática.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MÁQUINAS E INSTALACIONES TÉRMICAS</dc:title>
  <dc:creator>Ministerio de Educación, Ciencia y Tecnología</dc:creator>
  <cp:lastModifiedBy>Graciana Lourdes Galiana</cp:lastModifiedBy>
  <cp:revision>58</cp:revision>
  <dcterms:created xsi:type="dcterms:W3CDTF">2017-05-21T13:20:12Z</dcterms:created>
  <dcterms:modified xsi:type="dcterms:W3CDTF">2021-05-31T14:10:18Z</dcterms:modified>
</cp:coreProperties>
</file>