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312" r:id="rId2"/>
    <p:sldId id="364" r:id="rId3"/>
    <p:sldId id="368" r:id="rId4"/>
    <p:sldId id="369" r:id="rId5"/>
    <p:sldId id="375" r:id="rId6"/>
    <p:sldId id="372" r:id="rId7"/>
    <p:sldId id="379" r:id="rId8"/>
    <p:sldId id="380" r:id="rId9"/>
    <p:sldId id="376" r:id="rId10"/>
    <p:sldId id="377" r:id="rId11"/>
    <p:sldId id="378" r:id="rId12"/>
    <p:sldId id="381" r:id="rId13"/>
  </p:sldIdLst>
  <p:sldSz cx="12192000" cy="6858000"/>
  <p:notesSz cx="6858000" cy="9144000"/>
  <p:defaultTextStyle>
    <a:defPPr>
      <a:defRPr lang="es-A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6" autoAdjust="0"/>
    <p:restoredTop sz="94434" autoAdjust="0"/>
  </p:normalViewPr>
  <p:slideViewPr>
    <p:cSldViewPr>
      <p:cViewPr varScale="1">
        <p:scale>
          <a:sx n="78" d="100"/>
          <a:sy n="78" d="100"/>
        </p:scale>
        <p:origin x="787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88"/>
    </p:cViewPr>
  </p:sorterViewPr>
  <p:notesViewPr>
    <p:cSldViewPr>
      <p:cViewPr varScale="1">
        <p:scale>
          <a:sx n="53" d="100"/>
          <a:sy n="53" d="100"/>
        </p:scale>
        <p:origin x="-285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88E50EE9-2EAB-41F0-97BF-D6029A415C71}" type="datetimeFigureOut">
              <a:rPr lang="es-AR"/>
              <a:pPr>
                <a:defRPr/>
              </a:pPr>
              <a:t>10/9/2026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FAA5DD2-FC34-4570-9597-B19C72775948}" type="slidenum">
              <a:rPr lang="es-AR" altLang="es-AR"/>
              <a:pPr>
                <a:defRPr/>
              </a:pPr>
              <a:t>‹Nº›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6BD55365-B19B-45A4-97FD-0023D8C5C52A}" type="datetimeFigureOut">
              <a:rPr lang="es-AR"/>
              <a:pPr>
                <a:defRPr/>
              </a:pPr>
              <a:t>10/9/2026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AR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s-AR" noProof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BFCA5E3-2CE7-4F3C-A3D3-1DD82143FCE3}" type="slidenum">
              <a:rPr lang="es-AR" altLang="es-AR"/>
              <a:pPr>
                <a:defRPr/>
              </a:pPr>
              <a:t>‹Nº›</a:t>
            </a:fld>
            <a:endParaRPr lang="es-AR" alt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B97CC1-F075-460E-B580-71697C4A34DF}" type="datetimeFigureOut">
              <a:rPr lang="es-AR"/>
              <a:pPr>
                <a:defRPr/>
              </a:pPr>
              <a:t>10/9/2026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47CF4-963A-4234-9C97-A53AAFD4E086}" type="slidenum">
              <a:rPr lang="es-AR" altLang="es-AR"/>
              <a:pPr>
                <a:defRPr/>
              </a:pPr>
              <a:t>‹Nº›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873468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CC9712-67DD-4553-AB9E-3FA2FB498464}" type="datetimeFigureOut">
              <a:rPr lang="es-AR"/>
              <a:pPr>
                <a:defRPr/>
              </a:pPr>
              <a:t>10/9/2026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6BF39-B5A2-43D0-9016-BC4DCE1F3670}" type="slidenum">
              <a:rPr lang="es-AR" altLang="es-AR"/>
              <a:pPr>
                <a:defRPr/>
              </a:pPr>
              <a:t>‹Nº›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1919627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7D4438-04D4-45A6-9622-EFFB3E4A99FA}" type="datetimeFigureOut">
              <a:rPr lang="es-AR"/>
              <a:pPr>
                <a:defRPr/>
              </a:pPr>
              <a:t>10/9/2026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3AC7EA-9E35-4AD0-A756-C3EA64B5B7A6}" type="slidenum">
              <a:rPr lang="es-AR" altLang="es-AR"/>
              <a:pPr>
                <a:defRPr/>
              </a:pPr>
              <a:t>‹Nº›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1492633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DCC07D-140F-489B-9C12-2F195E3E8CE1}" type="datetimeFigureOut">
              <a:rPr lang="es-AR"/>
              <a:pPr>
                <a:defRPr/>
              </a:pPr>
              <a:t>10/9/2026</a:t>
            </a:fld>
            <a:endParaRPr lang="es-AR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8983F9-D4A9-4E81-9491-6BEFC77688CC}" type="slidenum">
              <a:rPr lang="es-AR" altLang="es-AR"/>
              <a:pPr>
                <a:defRPr/>
              </a:pPr>
              <a:t>‹Nº›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4205970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016F9B-ECFC-4F43-9956-B2DB85F355AA}" type="datetimeFigureOut">
              <a:rPr lang="es-AR"/>
              <a:pPr>
                <a:defRPr/>
              </a:pPr>
              <a:t>10/9/2026</a:t>
            </a:fld>
            <a:endParaRPr lang="es-AR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980F2F-F599-40C9-9A1E-0141B809CC6B}" type="slidenum">
              <a:rPr lang="es-AR" altLang="es-AR"/>
              <a:pPr>
                <a:defRPr/>
              </a:pPr>
              <a:t>‹Nº›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2424549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11FECA-1B02-4291-A4BF-1AC999346396}" type="datetimeFigureOut">
              <a:rPr lang="es-AR"/>
              <a:pPr>
                <a:defRPr/>
              </a:pPr>
              <a:t>10/9/2026</a:t>
            </a:fld>
            <a:endParaRPr lang="es-AR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D90F1E-33B0-47AB-9222-9AFB4443EC8E}" type="slidenum">
              <a:rPr lang="es-AR" altLang="es-AR"/>
              <a:pPr>
                <a:defRPr/>
              </a:pPr>
              <a:t>‹Nº›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2583166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C7FB98-0BDC-4625-85FA-61CF5CE7DA30}" type="datetimeFigureOut">
              <a:rPr lang="es-AR"/>
              <a:pPr>
                <a:defRPr/>
              </a:pPr>
              <a:t>10/9/2026</a:t>
            </a:fld>
            <a:endParaRPr lang="es-AR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C8E3E7-61FD-4FC6-A68A-62B403CBC158}" type="slidenum">
              <a:rPr lang="es-AR" altLang="es-AR"/>
              <a:pPr>
                <a:defRPr/>
              </a:pPr>
              <a:t>‹Nº›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184202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9784C0-48B4-4B2C-929F-7C58EDFF8F03}" type="datetimeFigureOut">
              <a:rPr lang="es-AR"/>
              <a:pPr>
                <a:defRPr/>
              </a:pPr>
              <a:t>10/9/2026</a:t>
            </a:fld>
            <a:endParaRPr lang="es-AR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E46AC-85B9-4EBC-A777-5E36622E028A}" type="slidenum">
              <a:rPr lang="es-AR" altLang="es-AR"/>
              <a:pPr>
                <a:defRPr/>
              </a:pPr>
              <a:t>‹Nº›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3809351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/>
              <a:t>Haga clic en el icono para agregar una imagen</a:t>
            </a:r>
            <a:endParaRPr lang="es-AR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71ABA-BB5E-4C2F-A064-2B30E24AE065}" type="datetimeFigureOut">
              <a:rPr lang="es-AR"/>
              <a:pPr>
                <a:defRPr/>
              </a:pPr>
              <a:t>10/9/2026</a:t>
            </a:fld>
            <a:endParaRPr lang="es-AR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5B0EA3-D4D5-4603-ABDF-A1F460294742}" type="slidenum">
              <a:rPr lang="es-AR" altLang="es-AR"/>
              <a:pPr>
                <a:defRPr/>
              </a:pPr>
              <a:t>‹Nº›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979465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75DEC4-AAF7-4682-9823-06DAFE5D87F2}" type="datetimeFigureOut">
              <a:rPr lang="es-AR"/>
              <a:pPr>
                <a:defRPr/>
              </a:pPr>
              <a:t>10/9/2026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AE934D-E248-4FB7-9323-473A601CBE94}" type="slidenum">
              <a:rPr lang="es-AR" altLang="es-AR"/>
              <a:pPr>
                <a:defRPr/>
              </a:pPr>
              <a:t>‹Nº›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3715925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5A1C30-DAD4-47DE-BA1C-F80FAC47FC48}" type="datetimeFigureOut">
              <a:rPr lang="es-AR"/>
              <a:pPr>
                <a:defRPr/>
              </a:pPr>
              <a:t>10/9/2026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20700-C912-49E1-89BC-A7B77892E7E2}" type="slidenum">
              <a:rPr lang="es-AR" altLang="es-AR"/>
              <a:pPr>
                <a:defRPr/>
              </a:pPr>
              <a:t>‹Nº›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1150568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/>
              <a:t>Haga clic para modificar el estilo de título del patrón</a:t>
            </a:r>
            <a:endParaRPr lang="es-AR" altLang="es-AR"/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/>
              <a:t>Haga clic para modificar el estilo de texto del patrón</a:t>
            </a:r>
          </a:p>
          <a:p>
            <a:pPr lvl="1"/>
            <a:r>
              <a:rPr lang="es-ES" altLang="es-AR"/>
              <a:t>Segundo nivel</a:t>
            </a:r>
          </a:p>
          <a:p>
            <a:pPr lvl="2"/>
            <a:r>
              <a:rPr lang="es-ES" altLang="es-AR"/>
              <a:t>Tercer nivel</a:t>
            </a:r>
          </a:p>
          <a:p>
            <a:pPr lvl="3"/>
            <a:r>
              <a:rPr lang="es-ES" altLang="es-AR"/>
              <a:t>Cuarto nivel</a:t>
            </a:r>
          </a:p>
          <a:p>
            <a:pPr lvl="4"/>
            <a:r>
              <a:rPr lang="es-ES" altLang="es-AR"/>
              <a:t>Quinto nivel</a:t>
            </a:r>
            <a:endParaRPr lang="es-AR" alt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B63B23F-55B5-4E14-9F6C-520F68032799}" type="datetimeFigureOut">
              <a:rPr lang="es-AR"/>
              <a:pPr>
                <a:defRPr/>
              </a:pPr>
              <a:t>10/9/2026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18596CEE-1434-48D5-9E23-C2C526F03FC4}" type="slidenum">
              <a:rPr lang="es-AR" altLang="es-AR"/>
              <a:pPr>
                <a:defRPr/>
              </a:pPr>
              <a:t>‹Nº›</a:t>
            </a:fld>
            <a:endParaRPr lang="es-AR" alt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9 Conector recto"/>
          <p:cNvCxnSpPr/>
          <p:nvPr/>
        </p:nvCxnSpPr>
        <p:spPr>
          <a:xfrm flipV="1">
            <a:off x="13501688" y="2420938"/>
            <a:ext cx="228600" cy="165100"/>
          </a:xfrm>
          <a:prstGeom prst="line">
            <a:avLst/>
          </a:prstGeom>
          <a:ln cmpd="sng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13 Rectángulo"/>
          <p:cNvSpPr/>
          <p:nvPr/>
        </p:nvSpPr>
        <p:spPr>
          <a:xfrm rot="16200000">
            <a:off x="7289801" y="5332414"/>
            <a:ext cx="1228725" cy="4476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57776">
              <a:defRPr/>
            </a:pPr>
            <a:endParaRPr lang="es-AR" dirty="0"/>
          </a:p>
        </p:txBody>
      </p:sp>
      <p:sp>
        <p:nvSpPr>
          <p:cNvPr id="16" name="15 Rectángulo"/>
          <p:cNvSpPr/>
          <p:nvPr/>
        </p:nvSpPr>
        <p:spPr>
          <a:xfrm rot="16200000">
            <a:off x="7736682" y="4739482"/>
            <a:ext cx="1125537" cy="31115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57776">
              <a:defRPr/>
            </a:pPr>
            <a:endParaRPr lang="es-AR" dirty="0"/>
          </a:p>
        </p:txBody>
      </p:sp>
      <p:cxnSp>
        <p:nvCxnSpPr>
          <p:cNvPr id="20" name="19 Conector recto"/>
          <p:cNvCxnSpPr/>
          <p:nvPr/>
        </p:nvCxnSpPr>
        <p:spPr>
          <a:xfrm flipV="1">
            <a:off x="13501688" y="2420938"/>
            <a:ext cx="228600" cy="165100"/>
          </a:xfrm>
          <a:prstGeom prst="line">
            <a:avLst/>
          </a:prstGeom>
          <a:ln cmpd="sng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2" name="9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1226" y="4090989"/>
            <a:ext cx="4676775" cy="318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3" name="22 Conector recto"/>
          <p:cNvCxnSpPr/>
          <p:nvPr/>
        </p:nvCxnSpPr>
        <p:spPr>
          <a:xfrm>
            <a:off x="1524000" y="6727825"/>
            <a:ext cx="4648200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23 Rectángulo"/>
          <p:cNvSpPr/>
          <p:nvPr/>
        </p:nvSpPr>
        <p:spPr>
          <a:xfrm>
            <a:off x="1524000" y="2708276"/>
            <a:ext cx="1138238" cy="115252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57776">
              <a:defRPr/>
            </a:pPr>
            <a:endParaRPr lang="es-AR" dirty="0"/>
          </a:p>
        </p:txBody>
      </p:sp>
      <p:pic>
        <p:nvPicPr>
          <p:cNvPr id="410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2676" y="5556250"/>
            <a:ext cx="1343025" cy="134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6" name="3 Rectángulo"/>
          <p:cNvSpPr>
            <a:spLocks noChangeArrowheads="1"/>
          </p:cNvSpPr>
          <p:nvPr/>
        </p:nvSpPr>
        <p:spPr bwMode="auto">
          <a:xfrm>
            <a:off x="2679701" y="2519363"/>
            <a:ext cx="7593013" cy="243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s-ES" altLang="es-AR" sz="3600" b="1" dirty="0"/>
              <a:t>Arquitectura III </a:t>
            </a:r>
            <a:r>
              <a:rPr lang="es-ES" altLang="es-AR" sz="2000" b="1" dirty="0"/>
              <a:t>Taller de integración proyectual 2025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AR" sz="2000" b="1" dirty="0"/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s-ES" altLang="es-AR" sz="3600" b="1" dirty="0"/>
              <a:t>la dimensión</a:t>
            </a:r>
            <a:r>
              <a:rPr lang="es-ES" altLang="es-AR" sz="2800" b="1" dirty="0"/>
              <a:t> </a:t>
            </a:r>
            <a:r>
              <a:rPr lang="es-ES" altLang="es-AR" sz="2000" b="1" dirty="0"/>
              <a:t>arquitectónica del </a:t>
            </a:r>
            <a:r>
              <a:rPr lang="es-ES" altLang="es-AR" sz="3600" b="1" dirty="0"/>
              <a:t>hábitat</a:t>
            </a:r>
            <a:r>
              <a:rPr lang="es-ES" altLang="es-AR" sz="2800" b="1" dirty="0"/>
              <a:t> </a:t>
            </a:r>
            <a:r>
              <a:rPr lang="es-ES" altLang="es-AR" sz="2000" b="1" dirty="0"/>
              <a:t>residencial</a:t>
            </a:r>
          </a:p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AR" sz="2000" b="1" dirty="0"/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s-AR" sz="2000" b="1" dirty="0"/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s-AR" altLang="es-AR" sz="2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09600" y="692697"/>
            <a:ext cx="10972800" cy="5433468"/>
          </a:xfrm>
        </p:spPr>
        <p:txBody>
          <a:bodyPr/>
          <a:lstStyle/>
          <a:p>
            <a:pPr marL="0" indent="0">
              <a:buNone/>
            </a:pPr>
            <a:r>
              <a:rPr lang="es-AR" sz="2400" b="1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Programa de la Asignatura Arquitectura III</a:t>
            </a:r>
            <a:endParaRPr lang="es-AR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r>
              <a:rPr lang="es-AR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UNIDAD 3: Proyecto de Viviendas en Altura</a:t>
            </a:r>
            <a:endParaRPr lang="es-AR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0"/>
            <a:r>
              <a:rPr lang="es-AR" sz="1800" dirty="0"/>
              <a:t>Edificios de vivienda colectiva en altura y equipamiento urbano.</a:t>
            </a:r>
          </a:p>
          <a:p>
            <a:pPr lvl="0"/>
            <a:r>
              <a:rPr lang="es-AR" sz="1800" dirty="0"/>
              <a:t>Estrategias de intervención urbana, ponderación y selección de alternativas tipológicas.</a:t>
            </a:r>
          </a:p>
          <a:p>
            <a:pPr lvl="0"/>
            <a:r>
              <a:rPr lang="es-AR" sz="1800" dirty="0"/>
              <a:t>Realización de documentación gráfica en diversas escalas, empleo de normas técnicas tradicionales o asistidas por computadoras.</a:t>
            </a:r>
          </a:p>
          <a:p>
            <a:pPr marL="0" lvl="0" indent="0">
              <a:buNone/>
            </a:pPr>
            <a:endParaRPr lang="es-AR" sz="1800" dirty="0"/>
          </a:p>
          <a:p>
            <a:pPr marL="0" indent="0">
              <a:buNone/>
            </a:pPr>
            <a:r>
              <a:rPr lang="es-AR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UNIDAD 4: Sostenibilidad e Innovación en el proyecto edificatorio</a:t>
            </a:r>
            <a:endParaRPr lang="es-AR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0"/>
            <a:r>
              <a:rPr lang="es-AR" sz="1800" dirty="0"/>
              <a:t>Unidades temáticas de Arquitectura III integran contextualización urbana, sostenibilidad, innovación en diseño de viviendas colectivas y perspectiva dialógica, considerando el proyecto arquitectónico como resultado socio-físico de variables interactivas del proceso proyectual.</a:t>
            </a:r>
          </a:p>
          <a:p>
            <a:pPr marL="0" lvl="0" indent="0">
              <a:buNone/>
            </a:pPr>
            <a:endParaRPr lang="es-AR" sz="1800" dirty="0"/>
          </a:p>
        </p:txBody>
      </p:sp>
      <p:sp>
        <p:nvSpPr>
          <p:cNvPr id="4" name="Marcador de contenido 1"/>
          <p:cNvSpPr txBox="1">
            <a:spLocks/>
          </p:cNvSpPr>
          <p:nvPr/>
        </p:nvSpPr>
        <p:spPr bwMode="auto">
          <a:xfrm>
            <a:off x="609600" y="4797152"/>
            <a:ext cx="10972800" cy="1756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sz="24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Fechas de </a:t>
            </a:r>
            <a:r>
              <a:rPr lang="es-AR" sz="2400" b="1" i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preentrega</a:t>
            </a:r>
            <a:r>
              <a:rPr lang="es-AR" sz="24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y entrega</a:t>
            </a:r>
          </a:p>
          <a:p>
            <a:r>
              <a:rPr lang="es-AR" sz="1800" b="1" dirty="0" err="1"/>
              <a:t>Preentrega</a:t>
            </a:r>
            <a:r>
              <a:rPr lang="es-AR" sz="1800" b="1" dirty="0"/>
              <a:t> grupal:</a:t>
            </a:r>
            <a:r>
              <a:rPr lang="es-AR" sz="1800" dirty="0"/>
              <a:t> Jueves ../…./2026 – Presentación de plantas, cortes y vistas (escala 1:100) y maqueta (escala 1:200).</a:t>
            </a:r>
          </a:p>
          <a:p>
            <a:r>
              <a:rPr lang="es-AR" sz="1800" b="1" dirty="0"/>
              <a:t>Entrega final grupal:</a:t>
            </a:r>
            <a:r>
              <a:rPr lang="es-AR" sz="1800" dirty="0"/>
              <a:t> Jueves …./…./2026 – Presentación completa: plantas, cortes, vistas (escala 1:100), maqueta (escala 1:200), croquis, escantillón (escala 1:20).</a:t>
            </a:r>
          </a:p>
          <a:p>
            <a:endParaRPr lang="es-AR" sz="1800" dirty="0"/>
          </a:p>
        </p:txBody>
      </p:sp>
    </p:spTree>
    <p:extLst>
      <p:ext uri="{BB962C8B-B14F-4D97-AF65-F5344CB8AC3E}">
        <p14:creationId xmlns:p14="http://schemas.microsoft.com/office/powerpoint/2010/main" val="2343269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TEMA EJERCICIO PROYECTUAL </a:t>
            </a:r>
            <a:endParaRPr lang="es-AR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637084" y="1268760"/>
            <a:ext cx="92149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Torre y/o bloques de viviendas con usos mixtos</a:t>
            </a:r>
            <a:endParaRPr lang="es-AR" sz="3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637084" y="2378596"/>
            <a:ext cx="1094531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b="1" dirty="0"/>
              <a:t>Trabajo Práctico nº 3:  Torre y/o bloques de viviendas con usos mixtos</a:t>
            </a:r>
            <a:r>
              <a:rPr lang="es-ES" sz="2400" dirty="0"/>
              <a:t>, integrando espacios públicos y privados, sostenibilidad y mejora urbana con técnicas bioclimáticas. </a:t>
            </a:r>
          </a:p>
          <a:p>
            <a:pPr marL="0" indent="0" algn="just">
              <a:buNone/>
            </a:pPr>
            <a:r>
              <a:rPr lang="es-ES" sz="2400" dirty="0"/>
              <a:t>Resolución espacial, diseño de viviendas colectivas , oficinas , locales comerciales.</a:t>
            </a:r>
            <a:endParaRPr lang="es-AR" sz="2400" dirty="0"/>
          </a:p>
        </p:txBody>
      </p:sp>
    </p:spTree>
    <p:extLst>
      <p:ext uri="{BB962C8B-B14F-4D97-AF65-F5344CB8AC3E}">
        <p14:creationId xmlns:p14="http://schemas.microsoft.com/office/powerpoint/2010/main" val="16994196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 bwMode="auto">
          <a:xfrm>
            <a:off x="762000" y="4270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AREA DE INTERVENCIÓN /TERRENO</a:t>
            </a:r>
            <a:endParaRPr lang="es-AR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Marcador de contenido 2"/>
          <p:cNvSpPr txBox="1">
            <a:spLocks/>
          </p:cNvSpPr>
          <p:nvPr/>
        </p:nvSpPr>
        <p:spPr bwMode="auto">
          <a:xfrm>
            <a:off x="609600" y="1600201"/>
            <a:ext cx="11125200" cy="1252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ES" sz="2400" dirty="0"/>
              <a:t>El terreno está en un área de la Ciudad de Mendoza, en la Primera Sección del Parque Central. Su ubicación es estratégica, conectando directamente con las secciones Segunda, Tercera, Cuarta, Quinta y Sexta, lo que le da un papel articulador en el entorno urbano.</a:t>
            </a:r>
            <a:endParaRPr lang="es-AR" sz="2400" dirty="0"/>
          </a:p>
        </p:txBody>
      </p:sp>
      <p:sp>
        <p:nvSpPr>
          <p:cNvPr id="7" name="Marcador de contenido 2"/>
          <p:cNvSpPr>
            <a:spLocks noGrp="1"/>
          </p:cNvSpPr>
          <p:nvPr>
            <p:ph idx="1"/>
          </p:nvPr>
        </p:nvSpPr>
        <p:spPr>
          <a:xfrm>
            <a:off x="600844" y="3140968"/>
            <a:ext cx="11039772" cy="2332855"/>
          </a:xfrm>
        </p:spPr>
        <p:txBody>
          <a:bodyPr/>
          <a:lstStyle/>
          <a:p>
            <a:pPr algn="just"/>
            <a:endParaRPr lang="es-ES" sz="2400" dirty="0"/>
          </a:p>
          <a:p>
            <a:pPr algn="just"/>
            <a:r>
              <a:rPr lang="es-ES" sz="2400" dirty="0"/>
              <a:t>El proyecto propone un tejido urbano renovado, que respeta la lógica histórica del damero mendocino pero la resignifica, abriendo la macromanzana hacia su interior y generando una red de actividades, servicios y espacios públicos. De este modo, se potencia la cohesión social, la vitalidad urbana y la sostenibilidad.</a:t>
            </a:r>
            <a:endParaRPr lang="es-AR" sz="2400" dirty="0"/>
          </a:p>
        </p:txBody>
      </p:sp>
    </p:spTree>
    <p:extLst>
      <p:ext uri="{BB962C8B-B14F-4D97-AF65-F5344CB8AC3E}">
        <p14:creationId xmlns:p14="http://schemas.microsoft.com/office/powerpoint/2010/main" val="205400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2"/>
          <p:cNvSpPr txBox="1">
            <a:spLocks/>
          </p:cNvSpPr>
          <p:nvPr/>
        </p:nvSpPr>
        <p:spPr bwMode="auto">
          <a:xfrm>
            <a:off x="479376" y="260648"/>
            <a:ext cx="11377264" cy="619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-E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PROYECTO DUS I- CONSIGNAS DEL PROYECTO</a:t>
            </a:r>
          </a:p>
          <a:p>
            <a:pPr marL="0" indent="0" algn="just">
              <a:buNone/>
            </a:pPr>
            <a:r>
              <a:rPr lang="es-ES" sz="2400" dirty="0"/>
              <a:t>USO VIVIENDAS COLECTIVAS  DE USO MIXTO</a:t>
            </a:r>
          </a:p>
          <a:p>
            <a:pPr algn="just"/>
            <a:r>
              <a:rPr lang="es-ES" sz="2400" dirty="0"/>
              <a:t>En los bordes perimetrales, la propuesta plantea una edificación de uso mixto: viviendas colectivas en altura , oficinas , comercios .</a:t>
            </a:r>
          </a:p>
          <a:p>
            <a:pPr marL="0" indent="0" algn="just">
              <a:buNone/>
            </a:pPr>
            <a:r>
              <a:rPr lang="es-ES" sz="2400" dirty="0"/>
              <a:t>MACROMANZANA</a:t>
            </a:r>
          </a:p>
          <a:p>
            <a:pPr algn="just"/>
            <a:r>
              <a:rPr lang="es-ES" sz="2400" dirty="0"/>
              <a:t>El corazón de la macromanzana se configura como un espacio de centralidad y encuentro, destinado a usos comunitarios y de escala barrial-ciudad. </a:t>
            </a:r>
          </a:p>
          <a:p>
            <a:pPr algn="just"/>
            <a:r>
              <a:rPr lang="es-ES" sz="2400" dirty="0"/>
              <a:t>Allí se concentra un polo gastronómico de mayor escala, acompañado por equipamientos y servicios clave: gimnasio, centro de primeros auxilios, oficinas, coworking y espacios recreativos , locales comerciales en planta baja.</a:t>
            </a:r>
          </a:p>
          <a:p>
            <a:pPr marL="0" indent="0" algn="just">
              <a:buNone/>
            </a:pPr>
            <a:r>
              <a:rPr lang="es-ES" sz="2400" dirty="0"/>
              <a:t>CRITERIOS DE SOSTENIBILIDAD</a:t>
            </a:r>
          </a:p>
          <a:p>
            <a:pPr algn="just"/>
            <a:r>
              <a:rPr lang="es-ES" sz="2400" dirty="0"/>
              <a:t>El diseño integra además criterios de sustentabilidad, priorizando la movilidad peatonal y ciclista, la incorporación de vegetación nativa y áreas verdes como reguladores climáticos.</a:t>
            </a:r>
          </a:p>
        </p:txBody>
      </p:sp>
    </p:spTree>
    <p:extLst>
      <p:ext uri="{BB962C8B-B14F-4D97-AF65-F5344CB8AC3E}">
        <p14:creationId xmlns:p14="http://schemas.microsoft.com/office/powerpoint/2010/main" val="37981499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2"/>
          <p:cNvSpPr txBox="1">
            <a:spLocks/>
          </p:cNvSpPr>
          <p:nvPr/>
        </p:nvSpPr>
        <p:spPr bwMode="auto">
          <a:xfrm>
            <a:off x="335358" y="552521"/>
            <a:ext cx="3528392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800" dirty="0">
                <a:solidFill>
                  <a:schemeClr val="accent1"/>
                </a:solidFill>
              </a:rPr>
              <a:t>Análisis del Sector</a:t>
            </a:r>
          </a:p>
          <a:p>
            <a:pPr marL="0" indent="0" algn="ctr">
              <a:buNone/>
            </a:pPr>
            <a:r>
              <a:rPr lang="es-ES" sz="2800" dirty="0">
                <a:solidFill>
                  <a:schemeClr val="accent1"/>
                </a:solidFill>
              </a:rPr>
              <a:t> </a:t>
            </a:r>
            <a:endParaRPr lang="es-AR" sz="2800" dirty="0">
              <a:solidFill>
                <a:schemeClr val="accent1"/>
              </a:solidFill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695400" y="1306870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AR" dirty="0">
                <a:solidFill>
                  <a:schemeClr val="accent1"/>
                </a:solidFill>
              </a:rPr>
              <a:t>Tejido urbano </a:t>
            </a:r>
          </a:p>
          <a:p>
            <a:r>
              <a:rPr lang="es-AR" dirty="0">
                <a:solidFill>
                  <a:schemeClr val="accent1"/>
                </a:solidFill>
              </a:rPr>
              <a:t>Espacios abiertos, recreativos</a:t>
            </a:r>
          </a:p>
          <a:p>
            <a:r>
              <a:rPr lang="es-AR" dirty="0">
                <a:solidFill>
                  <a:schemeClr val="accent1"/>
                </a:solidFill>
              </a:rPr>
              <a:t>Equipamientos </a:t>
            </a:r>
          </a:p>
          <a:p>
            <a:r>
              <a:rPr lang="es-AR" dirty="0">
                <a:solidFill>
                  <a:schemeClr val="accent1"/>
                </a:solidFill>
              </a:rPr>
              <a:t>Morfología  urbana</a:t>
            </a:r>
          </a:p>
          <a:p>
            <a:r>
              <a:rPr lang="es-AR" dirty="0">
                <a:solidFill>
                  <a:schemeClr val="accent1"/>
                </a:solidFill>
              </a:rPr>
              <a:t>Infraestructura básica </a:t>
            </a:r>
          </a:p>
          <a:p>
            <a:r>
              <a:rPr lang="es-AR" dirty="0">
                <a:solidFill>
                  <a:schemeClr val="accent1"/>
                </a:solidFill>
              </a:rPr>
              <a:t>Actividades de la zona</a:t>
            </a:r>
          </a:p>
          <a:p>
            <a:r>
              <a:rPr lang="es-AR" dirty="0">
                <a:solidFill>
                  <a:schemeClr val="accent1"/>
                </a:solidFill>
              </a:rPr>
              <a:t>Población, densidad.</a:t>
            </a:r>
          </a:p>
          <a:p>
            <a:r>
              <a:rPr lang="es-ES" dirty="0">
                <a:solidFill>
                  <a:schemeClr val="accent1"/>
                </a:solidFill>
              </a:rPr>
              <a:t>Transporte público</a:t>
            </a:r>
          </a:p>
          <a:p>
            <a:r>
              <a:rPr lang="es-ES" dirty="0">
                <a:solidFill>
                  <a:schemeClr val="accent1"/>
                </a:solidFill>
              </a:rPr>
              <a:t>Uso del suelo</a:t>
            </a:r>
          </a:p>
          <a:p>
            <a:r>
              <a:rPr lang="es-ES" dirty="0">
                <a:solidFill>
                  <a:schemeClr val="accent1"/>
                </a:solidFill>
              </a:rPr>
              <a:t>Flujo vehicular</a:t>
            </a:r>
          </a:p>
          <a:p>
            <a:r>
              <a:rPr lang="es-ES" dirty="0">
                <a:solidFill>
                  <a:schemeClr val="accent1"/>
                </a:solidFill>
              </a:rPr>
              <a:t>Zonificación</a:t>
            </a:r>
          </a:p>
          <a:p>
            <a:r>
              <a:rPr lang="es-ES" dirty="0">
                <a:solidFill>
                  <a:schemeClr val="accent1"/>
                </a:solidFill>
              </a:rPr>
              <a:t>Conectividad, peatonal vehicular</a:t>
            </a:r>
            <a:endParaRPr lang="es-AR" dirty="0">
              <a:solidFill>
                <a:schemeClr val="accent1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4511824" y="1086377"/>
            <a:ext cx="194421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2400" dirty="0">
              <a:solidFill>
                <a:schemeClr val="accent1"/>
              </a:solidFill>
            </a:endParaRPr>
          </a:p>
          <a:p>
            <a:r>
              <a:rPr lang="es-ES" dirty="0">
                <a:solidFill>
                  <a:schemeClr val="accent1"/>
                </a:solidFill>
              </a:rPr>
              <a:t>FOT</a:t>
            </a:r>
          </a:p>
          <a:p>
            <a:r>
              <a:rPr lang="es-ES" dirty="0">
                <a:solidFill>
                  <a:schemeClr val="accent1"/>
                </a:solidFill>
              </a:rPr>
              <a:t>FOS</a:t>
            </a:r>
          </a:p>
          <a:p>
            <a:r>
              <a:rPr lang="es-ES" dirty="0">
                <a:solidFill>
                  <a:schemeClr val="accent1"/>
                </a:solidFill>
              </a:rPr>
              <a:t>ALTURAS</a:t>
            </a:r>
          </a:p>
          <a:p>
            <a:r>
              <a:rPr lang="es-ES" dirty="0">
                <a:solidFill>
                  <a:schemeClr val="accent1"/>
                </a:solidFill>
              </a:rPr>
              <a:t>RETIROS</a:t>
            </a:r>
          </a:p>
          <a:p>
            <a:r>
              <a:rPr lang="es-ES" dirty="0">
                <a:solidFill>
                  <a:schemeClr val="accent1"/>
                </a:solidFill>
              </a:rPr>
              <a:t>BORDES</a:t>
            </a:r>
          </a:p>
          <a:p>
            <a:r>
              <a:rPr lang="es-ES" dirty="0">
                <a:solidFill>
                  <a:schemeClr val="accent1"/>
                </a:solidFill>
              </a:rPr>
              <a:t>USOS</a:t>
            </a:r>
          </a:p>
          <a:p>
            <a:r>
              <a:rPr lang="es-ES" dirty="0">
                <a:solidFill>
                  <a:schemeClr val="accent1"/>
                </a:solidFill>
              </a:rPr>
              <a:t>ACTIVIDADES</a:t>
            </a:r>
            <a:endParaRPr lang="es-AR" dirty="0">
              <a:solidFill>
                <a:schemeClr val="accent1"/>
              </a:solidFill>
            </a:endParaRPr>
          </a:p>
        </p:txBody>
      </p:sp>
      <p:sp>
        <p:nvSpPr>
          <p:cNvPr id="8" name="Marcador de contenido 2"/>
          <p:cNvSpPr txBox="1">
            <a:spLocks/>
          </p:cNvSpPr>
          <p:nvPr/>
        </p:nvSpPr>
        <p:spPr bwMode="auto">
          <a:xfrm>
            <a:off x="7907018" y="1482517"/>
            <a:ext cx="4284942" cy="4009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2400" dirty="0">
                <a:solidFill>
                  <a:schemeClr val="accent1"/>
                </a:solidFill>
              </a:rPr>
              <a:t>El proyecto </a:t>
            </a:r>
          </a:p>
          <a:p>
            <a:pPr marL="0" indent="0">
              <a:buNone/>
            </a:pPr>
            <a:r>
              <a:rPr lang="es-ES" sz="2400" dirty="0">
                <a:solidFill>
                  <a:schemeClr val="accent1"/>
                </a:solidFill>
              </a:rPr>
              <a:t>la macromanzana urbana </a:t>
            </a:r>
          </a:p>
          <a:p>
            <a:pPr marL="0" indent="0">
              <a:buNone/>
            </a:pPr>
            <a:r>
              <a:rPr lang="es-ES" sz="2400" dirty="0">
                <a:solidFill>
                  <a:schemeClr val="accent1"/>
                </a:solidFill>
              </a:rPr>
              <a:t>Integración con los vacíos interiores existentes </a:t>
            </a:r>
          </a:p>
          <a:p>
            <a:pPr marL="0" indent="0">
              <a:buNone/>
            </a:pPr>
            <a:r>
              <a:rPr lang="es-ES" sz="2400" dirty="0">
                <a:solidFill>
                  <a:schemeClr val="accent1"/>
                </a:solidFill>
              </a:rPr>
              <a:t>La trama, el damero</a:t>
            </a:r>
          </a:p>
          <a:p>
            <a:pPr marL="0" indent="0">
              <a:buNone/>
            </a:pPr>
            <a:r>
              <a:rPr lang="es-ES" sz="2400" dirty="0" err="1">
                <a:solidFill>
                  <a:schemeClr val="accent1"/>
                </a:solidFill>
              </a:rPr>
              <a:t>submanzanas</a:t>
            </a:r>
            <a:r>
              <a:rPr lang="es-ES" sz="2400" dirty="0">
                <a:solidFill>
                  <a:schemeClr val="accent1"/>
                </a:solidFill>
              </a:rPr>
              <a:t> internas, ordenan el espacio</a:t>
            </a:r>
          </a:p>
          <a:p>
            <a:pPr marL="0" indent="0">
              <a:buNone/>
            </a:pPr>
            <a:r>
              <a:rPr lang="es-ES" sz="2400" dirty="0">
                <a:solidFill>
                  <a:schemeClr val="accent1"/>
                </a:solidFill>
              </a:rPr>
              <a:t>identidad unitaria de conjunto. </a:t>
            </a:r>
            <a:endParaRPr lang="es-AR" sz="2400" dirty="0">
              <a:solidFill>
                <a:schemeClr val="accent1"/>
              </a:solidFill>
            </a:endParaRPr>
          </a:p>
        </p:txBody>
      </p:sp>
      <p:sp>
        <p:nvSpPr>
          <p:cNvPr id="9" name="Marcador de contenido 2"/>
          <p:cNvSpPr txBox="1">
            <a:spLocks/>
          </p:cNvSpPr>
          <p:nvPr/>
        </p:nvSpPr>
        <p:spPr bwMode="auto">
          <a:xfrm>
            <a:off x="4037037" y="552521"/>
            <a:ext cx="3528392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800" dirty="0">
                <a:solidFill>
                  <a:schemeClr val="accent1"/>
                </a:solidFill>
              </a:rPr>
              <a:t>Indicadores Urbanos</a:t>
            </a:r>
          </a:p>
          <a:p>
            <a:pPr marL="0" indent="0" algn="ctr">
              <a:buNone/>
            </a:pPr>
            <a:r>
              <a:rPr lang="es-ES" sz="2800" dirty="0">
                <a:solidFill>
                  <a:schemeClr val="accent1"/>
                </a:solidFill>
              </a:rPr>
              <a:t> </a:t>
            </a:r>
            <a:endParaRPr lang="es-AR" sz="2800" dirty="0">
              <a:solidFill>
                <a:schemeClr val="accent1"/>
              </a:solidFill>
            </a:endParaRPr>
          </a:p>
        </p:txBody>
      </p:sp>
      <p:sp>
        <p:nvSpPr>
          <p:cNvPr id="10" name="Marcador de contenido 2"/>
          <p:cNvSpPr txBox="1">
            <a:spLocks/>
          </p:cNvSpPr>
          <p:nvPr/>
        </p:nvSpPr>
        <p:spPr bwMode="auto">
          <a:xfrm>
            <a:off x="8040216" y="552521"/>
            <a:ext cx="3528392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800" dirty="0">
                <a:solidFill>
                  <a:schemeClr val="accent1"/>
                </a:solidFill>
              </a:rPr>
              <a:t>El proyecto Macro</a:t>
            </a:r>
          </a:p>
          <a:p>
            <a:pPr marL="0" indent="0" algn="ctr">
              <a:buNone/>
            </a:pPr>
            <a:r>
              <a:rPr lang="es-ES" sz="2800" dirty="0">
                <a:solidFill>
                  <a:schemeClr val="accent1"/>
                </a:solidFill>
              </a:rPr>
              <a:t> </a:t>
            </a:r>
            <a:endParaRPr lang="es-AR" sz="28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65609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1698E2-372B-BBC6-A6A6-5208A1001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Detalles de superficies , programación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8C53D4F-CDC8-4BCA-264E-2E09086397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2641225"/>
          </a:xfrm>
        </p:spPr>
        <p:txBody>
          <a:bodyPr/>
          <a:lstStyle/>
          <a:p>
            <a:r>
              <a:rPr lang="es-AR" sz="2800" dirty="0"/>
              <a:t>Cantidad departamentos entre 16 a 20 unidades de 80 m2 aproximados.</a:t>
            </a:r>
          </a:p>
          <a:p>
            <a:r>
              <a:rPr lang="es-AR" sz="2800" dirty="0"/>
              <a:t>Locales comerciales superficies 18% de la superficie total</a:t>
            </a:r>
          </a:p>
          <a:p>
            <a:r>
              <a:rPr lang="es-AR" sz="2800" dirty="0"/>
              <a:t>Oficinas superficie 18% de la superficie total</a:t>
            </a:r>
          </a:p>
          <a:p>
            <a:r>
              <a:rPr lang="es-AR" sz="2800" dirty="0"/>
              <a:t>Superficies comunes 20% total (muros escaleras ascensor, circulaciones)</a:t>
            </a:r>
          </a:p>
          <a:p>
            <a:r>
              <a:rPr lang="es-AR" sz="2800" dirty="0"/>
              <a:t>Superficie libre expansiones, patios 20% del terreno</a:t>
            </a:r>
          </a:p>
          <a:p>
            <a:r>
              <a:rPr lang="es-AR" sz="2800" dirty="0"/>
              <a:t>Cocheras en subsuelo , cantidad 1 cochera por Unidad de Departamentos</a:t>
            </a:r>
          </a:p>
        </p:txBody>
      </p:sp>
    </p:spTree>
    <p:extLst>
      <p:ext uri="{BB962C8B-B14F-4D97-AF65-F5344CB8AC3E}">
        <p14:creationId xmlns:p14="http://schemas.microsoft.com/office/powerpoint/2010/main" val="23976965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9241531C-CF6E-6727-8099-B6F8EEB580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9892668"/>
              </p:ext>
            </p:extLst>
          </p:nvPr>
        </p:nvGraphicFramePr>
        <p:xfrm>
          <a:off x="1583765" y="1069439"/>
          <a:ext cx="7778751" cy="5074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05779">
                  <a:extLst>
                    <a:ext uri="{9D8B030D-6E8A-4147-A177-3AD203B41FA5}">
                      <a16:colId xmlns:a16="http://schemas.microsoft.com/office/drawing/2014/main" val="4250559923"/>
                    </a:ext>
                  </a:extLst>
                </a:gridCol>
                <a:gridCol w="2000250">
                  <a:extLst>
                    <a:ext uri="{9D8B030D-6E8A-4147-A177-3AD203B41FA5}">
                      <a16:colId xmlns:a16="http://schemas.microsoft.com/office/drawing/2014/main" val="1952693342"/>
                    </a:ext>
                  </a:extLst>
                </a:gridCol>
                <a:gridCol w="1372722">
                  <a:extLst>
                    <a:ext uri="{9D8B030D-6E8A-4147-A177-3AD203B41FA5}">
                      <a16:colId xmlns:a16="http://schemas.microsoft.com/office/drawing/2014/main" val="439840116"/>
                    </a:ext>
                  </a:extLst>
                </a:gridCol>
              </a:tblGrid>
              <a:tr h="624840">
                <a:tc>
                  <a:txBody>
                    <a:bodyPr/>
                    <a:lstStyle/>
                    <a:p>
                      <a:r>
                        <a:rPr lang="es-AR" sz="2400" dirty="0">
                          <a:solidFill>
                            <a:schemeClr val="bg1"/>
                          </a:solidFill>
                        </a:rPr>
                        <a:t>UNIDAD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2400" dirty="0">
                          <a:solidFill>
                            <a:schemeClr val="bg1"/>
                          </a:solidFill>
                        </a:rPr>
                        <a:t>SUPERFICIES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2400" dirty="0">
                          <a:solidFill>
                            <a:schemeClr val="bg1"/>
                          </a:solidFill>
                        </a:rPr>
                        <a:t>TOTAL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8847759"/>
                  </a:ext>
                </a:extLst>
              </a:tr>
              <a:tr h="624840">
                <a:tc>
                  <a:txBody>
                    <a:bodyPr/>
                    <a:lstStyle/>
                    <a:p>
                      <a:r>
                        <a:rPr lang="es-AR" sz="2000" dirty="0">
                          <a:solidFill>
                            <a:schemeClr val="tx1"/>
                          </a:solidFill>
                        </a:rPr>
                        <a:t>Departamentos 16/20</a:t>
                      </a:r>
                    </a:p>
                  </a:txBody>
                  <a:tcPr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2000" dirty="0">
                          <a:solidFill>
                            <a:schemeClr val="tx1"/>
                          </a:solidFill>
                        </a:rPr>
                        <a:t>80X20</a:t>
                      </a:r>
                    </a:p>
                  </a:txBody>
                  <a:tcPr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2000" dirty="0">
                          <a:solidFill>
                            <a:schemeClr val="tx1"/>
                          </a:solidFill>
                        </a:rPr>
                        <a:t>1600</a:t>
                      </a:r>
                    </a:p>
                  </a:txBody>
                  <a:tcPr>
                    <a:solidFill>
                      <a:schemeClr val="bg1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5450296"/>
                  </a:ext>
                </a:extLst>
              </a:tr>
              <a:tr h="624840">
                <a:tc>
                  <a:txBody>
                    <a:bodyPr/>
                    <a:lstStyle/>
                    <a:p>
                      <a:r>
                        <a:rPr lang="es-AR" sz="2000" dirty="0">
                          <a:solidFill>
                            <a:schemeClr val="tx1"/>
                          </a:solidFill>
                        </a:rPr>
                        <a:t>Oficinas</a:t>
                      </a:r>
                    </a:p>
                  </a:txBody>
                  <a:tcPr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2000" dirty="0">
                          <a:solidFill>
                            <a:schemeClr val="tx1"/>
                          </a:solidFill>
                        </a:rPr>
                        <a:t>18%</a:t>
                      </a:r>
                    </a:p>
                  </a:txBody>
                  <a:tcPr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2000" dirty="0">
                          <a:solidFill>
                            <a:schemeClr val="tx1"/>
                          </a:solidFill>
                        </a:rPr>
                        <a:t>300</a:t>
                      </a:r>
                    </a:p>
                  </a:txBody>
                  <a:tcPr>
                    <a:solidFill>
                      <a:schemeClr val="bg1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1190488"/>
                  </a:ext>
                </a:extLst>
              </a:tr>
              <a:tr h="624840">
                <a:tc>
                  <a:txBody>
                    <a:bodyPr/>
                    <a:lstStyle/>
                    <a:p>
                      <a:r>
                        <a:rPr lang="es-AR" sz="2000" dirty="0">
                          <a:solidFill>
                            <a:schemeClr val="tx1"/>
                          </a:solidFill>
                        </a:rPr>
                        <a:t>Locales Comerciales</a:t>
                      </a:r>
                    </a:p>
                  </a:txBody>
                  <a:tcPr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2000" dirty="0">
                          <a:solidFill>
                            <a:schemeClr val="tx1"/>
                          </a:solidFill>
                        </a:rPr>
                        <a:t>18%</a:t>
                      </a:r>
                    </a:p>
                  </a:txBody>
                  <a:tcPr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2000" dirty="0">
                          <a:solidFill>
                            <a:schemeClr val="tx1"/>
                          </a:solidFill>
                        </a:rPr>
                        <a:t>300</a:t>
                      </a:r>
                    </a:p>
                  </a:txBody>
                  <a:tcPr>
                    <a:solidFill>
                      <a:schemeClr val="bg1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0672367"/>
                  </a:ext>
                </a:extLst>
              </a:tr>
              <a:tr h="624840">
                <a:tc>
                  <a:txBody>
                    <a:bodyPr/>
                    <a:lstStyle/>
                    <a:p>
                      <a:r>
                        <a:rPr lang="es-AR" sz="2000" dirty="0">
                          <a:solidFill>
                            <a:schemeClr val="tx1"/>
                          </a:solidFill>
                        </a:rPr>
                        <a:t>Superficie Común</a:t>
                      </a:r>
                    </a:p>
                  </a:txBody>
                  <a:tcPr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2000" dirty="0">
                          <a:solidFill>
                            <a:schemeClr val="tx1"/>
                          </a:solidFill>
                        </a:rPr>
                        <a:t>20%</a:t>
                      </a:r>
                    </a:p>
                  </a:txBody>
                  <a:tcPr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2000" dirty="0">
                          <a:solidFill>
                            <a:schemeClr val="tx1"/>
                          </a:solidFill>
                        </a:rPr>
                        <a:t>440</a:t>
                      </a:r>
                    </a:p>
                  </a:txBody>
                  <a:tcPr>
                    <a:solidFill>
                      <a:schemeClr val="bg1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5481980"/>
                  </a:ext>
                </a:extLst>
              </a:tr>
              <a:tr h="624840">
                <a:tc>
                  <a:txBody>
                    <a:bodyPr/>
                    <a:lstStyle/>
                    <a:p>
                      <a:r>
                        <a:rPr lang="es-AR" sz="2000" dirty="0">
                          <a:solidFill>
                            <a:schemeClr val="tx1"/>
                          </a:solidFill>
                        </a:rPr>
                        <a:t>Superficie total</a:t>
                      </a:r>
                    </a:p>
                  </a:txBody>
                  <a:tcPr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2000" dirty="0">
                          <a:solidFill>
                            <a:schemeClr val="tx1"/>
                          </a:solidFill>
                        </a:rPr>
                        <a:t>2640</a:t>
                      </a:r>
                    </a:p>
                  </a:txBody>
                  <a:tcPr>
                    <a:solidFill>
                      <a:schemeClr val="bg1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5721986"/>
                  </a:ext>
                </a:extLst>
              </a:tr>
              <a:tr h="624840">
                <a:tc>
                  <a:txBody>
                    <a:bodyPr/>
                    <a:lstStyle/>
                    <a:p>
                      <a:r>
                        <a:rPr lang="es-AR" sz="2000" dirty="0">
                          <a:solidFill>
                            <a:schemeClr val="tx1"/>
                          </a:solidFill>
                        </a:rPr>
                        <a:t>Superficie libre expansiones</a:t>
                      </a:r>
                    </a:p>
                  </a:txBody>
                  <a:tcPr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2000" dirty="0">
                          <a:solidFill>
                            <a:schemeClr val="tx1"/>
                          </a:solidFill>
                        </a:rPr>
                        <a:t>20%</a:t>
                      </a:r>
                    </a:p>
                  </a:txBody>
                  <a:tcPr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0037492"/>
                  </a:ext>
                </a:extLst>
              </a:tr>
              <a:tr h="624840">
                <a:tc>
                  <a:txBody>
                    <a:bodyPr/>
                    <a:lstStyle/>
                    <a:p>
                      <a:r>
                        <a:rPr lang="es-AR" sz="2000" dirty="0">
                          <a:solidFill>
                            <a:schemeClr val="tx1"/>
                          </a:solidFill>
                        </a:rPr>
                        <a:t>Superficies cochera</a:t>
                      </a:r>
                    </a:p>
                  </a:txBody>
                  <a:tcPr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2000" dirty="0">
                          <a:solidFill>
                            <a:schemeClr val="tx1"/>
                          </a:solidFill>
                        </a:rPr>
                        <a:t>Una Unidad por Departamento</a:t>
                      </a:r>
                    </a:p>
                  </a:txBody>
                  <a:tcPr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14515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28044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70863" t="6202" r="14732" b="4900"/>
          <a:stretch/>
        </p:blipFill>
        <p:spPr>
          <a:xfrm rot="5400000">
            <a:off x="3902304" y="-962389"/>
            <a:ext cx="6264696" cy="9145016"/>
          </a:xfrm>
          <a:prstGeom prst="rect">
            <a:avLst/>
          </a:prstGeom>
        </p:spPr>
      </p:pic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7364492"/>
              </p:ext>
            </p:extLst>
          </p:nvPr>
        </p:nvGraphicFramePr>
        <p:xfrm>
          <a:off x="253872" y="1417638"/>
          <a:ext cx="2520280" cy="20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8057">
                  <a:extLst>
                    <a:ext uri="{9D8B030D-6E8A-4147-A177-3AD203B41FA5}">
                      <a16:colId xmlns:a16="http://schemas.microsoft.com/office/drawing/2014/main" val="2117953336"/>
                    </a:ext>
                  </a:extLst>
                </a:gridCol>
                <a:gridCol w="1172223">
                  <a:extLst>
                    <a:ext uri="{9D8B030D-6E8A-4147-A177-3AD203B41FA5}">
                      <a16:colId xmlns:a16="http://schemas.microsoft.com/office/drawing/2014/main" val="1228186138"/>
                    </a:ext>
                  </a:extLst>
                </a:gridCol>
              </a:tblGrid>
              <a:tr h="466434">
                <a:tc>
                  <a:txBody>
                    <a:bodyPr/>
                    <a:lstStyle/>
                    <a:p>
                      <a:r>
                        <a:rPr lang="es-ES" sz="1400" dirty="0"/>
                        <a:t>AREAS</a:t>
                      </a:r>
                      <a:r>
                        <a:rPr lang="es-ES" sz="1400" baseline="0" dirty="0"/>
                        <a:t> DE INTERVENCION</a:t>
                      </a:r>
                      <a:endParaRPr lang="es-AR" sz="1400" dirty="0"/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dirty="0"/>
                        <a:t>SUPERFICIES</a:t>
                      </a:r>
                      <a:endParaRPr lang="es-AR" sz="1400" dirty="0"/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3763562"/>
                  </a:ext>
                </a:extLst>
              </a:tr>
              <a:tr h="270236">
                <a:tc>
                  <a:txBody>
                    <a:bodyPr/>
                    <a:lstStyle/>
                    <a:p>
                      <a:r>
                        <a:rPr lang="es-ES" sz="1400" dirty="0"/>
                        <a:t>Parcela 1</a:t>
                      </a:r>
                      <a:endParaRPr lang="es-AR" sz="14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400" dirty="0"/>
                        <a:t>450,00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4620576"/>
                  </a:ext>
                </a:extLst>
              </a:tr>
              <a:tr h="270236">
                <a:tc>
                  <a:txBody>
                    <a:bodyPr/>
                    <a:lstStyle/>
                    <a:p>
                      <a:r>
                        <a:rPr lang="es-ES" sz="1400" dirty="0"/>
                        <a:t>Parcela 2</a:t>
                      </a:r>
                      <a:endParaRPr lang="es-AR" sz="14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400" dirty="0"/>
                        <a:t>450,00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726689"/>
                  </a:ext>
                </a:extLst>
              </a:tr>
              <a:tr h="270236">
                <a:tc>
                  <a:txBody>
                    <a:bodyPr/>
                    <a:lstStyle/>
                    <a:p>
                      <a:r>
                        <a:rPr lang="es-ES" sz="1400" dirty="0"/>
                        <a:t>Parcela 3</a:t>
                      </a:r>
                      <a:endParaRPr lang="es-AR" sz="14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400" dirty="0"/>
                        <a:t>500,00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3439053"/>
                  </a:ext>
                </a:extLst>
              </a:tr>
              <a:tr h="270236">
                <a:tc>
                  <a:txBody>
                    <a:bodyPr/>
                    <a:lstStyle/>
                    <a:p>
                      <a:r>
                        <a:rPr lang="es-ES" sz="1400" dirty="0"/>
                        <a:t>Parcela 4</a:t>
                      </a:r>
                      <a:endParaRPr lang="es-AR" sz="14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400" dirty="0"/>
                        <a:t>450,00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5177923"/>
                  </a:ext>
                </a:extLst>
              </a:tr>
              <a:tr h="270236">
                <a:tc>
                  <a:txBody>
                    <a:bodyPr/>
                    <a:lstStyle/>
                    <a:p>
                      <a:r>
                        <a:rPr lang="es-AR" sz="1400" dirty="0"/>
                        <a:t>Parcela 5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400" dirty="0"/>
                        <a:t>436,00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6759765"/>
                  </a:ext>
                </a:extLst>
              </a:tr>
            </a:tbl>
          </a:graphicData>
        </a:graphic>
      </p:graphicFrame>
      <p:sp>
        <p:nvSpPr>
          <p:cNvPr id="6" name="CuadroTexto 5"/>
          <p:cNvSpPr txBox="1"/>
          <p:nvPr/>
        </p:nvSpPr>
        <p:spPr>
          <a:xfrm>
            <a:off x="7464152" y="1772816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solidFill>
                  <a:srgbClr val="FF0000"/>
                </a:solidFill>
              </a:rPr>
              <a:t>1</a:t>
            </a:r>
            <a:endParaRPr lang="es-AR" sz="3600" dirty="0">
              <a:solidFill>
                <a:srgbClr val="FF0000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9333812" y="1247179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solidFill>
                  <a:srgbClr val="FF0000"/>
                </a:solidFill>
              </a:rPr>
              <a:t>2</a:t>
            </a:r>
            <a:endParaRPr lang="es-AR" sz="3600" dirty="0">
              <a:solidFill>
                <a:srgbClr val="FF0000"/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7464152" y="4639814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6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3935760" y="2049743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600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3872" y="316188"/>
            <a:ext cx="10972800" cy="11430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s-ES" sz="4800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rPr>
              <a:t>Master pan 1</a:t>
            </a:r>
            <a:endParaRPr lang="es-AR" sz="4800" dirty="0">
              <a:solidFill>
                <a:schemeClr val="tx2">
                  <a:lumMod val="60000"/>
                  <a:lumOff val="4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0632586-5C26-75AF-FDAD-30D9A3CB4716}"/>
              </a:ext>
            </a:extLst>
          </p:cNvPr>
          <p:cNvSpPr txBox="1"/>
          <p:nvPr/>
        </p:nvSpPr>
        <p:spPr>
          <a:xfrm>
            <a:off x="10404116" y="1247178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600" dirty="0">
                <a:solidFill>
                  <a:srgbClr val="FF0000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0996191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7624" t="20600" r="70213" b="13040"/>
          <a:stretch/>
        </p:blipFill>
        <p:spPr>
          <a:xfrm>
            <a:off x="1991544" y="188640"/>
            <a:ext cx="10225136" cy="6489260"/>
          </a:xfrm>
          <a:prstGeom prst="rect">
            <a:avLst/>
          </a:prstGeom>
        </p:spPr>
      </p:pic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2493127"/>
              </p:ext>
            </p:extLst>
          </p:nvPr>
        </p:nvGraphicFramePr>
        <p:xfrm>
          <a:off x="253872" y="1417638"/>
          <a:ext cx="2520280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8057">
                  <a:extLst>
                    <a:ext uri="{9D8B030D-6E8A-4147-A177-3AD203B41FA5}">
                      <a16:colId xmlns:a16="http://schemas.microsoft.com/office/drawing/2014/main" val="2117953336"/>
                    </a:ext>
                  </a:extLst>
                </a:gridCol>
                <a:gridCol w="1172223">
                  <a:extLst>
                    <a:ext uri="{9D8B030D-6E8A-4147-A177-3AD203B41FA5}">
                      <a16:colId xmlns:a16="http://schemas.microsoft.com/office/drawing/2014/main" val="1228186138"/>
                    </a:ext>
                  </a:extLst>
                </a:gridCol>
              </a:tblGrid>
              <a:tr h="466434">
                <a:tc>
                  <a:txBody>
                    <a:bodyPr/>
                    <a:lstStyle/>
                    <a:p>
                      <a:r>
                        <a:rPr lang="es-ES" sz="1400" dirty="0"/>
                        <a:t>AREAS</a:t>
                      </a:r>
                      <a:r>
                        <a:rPr lang="es-ES" sz="1400" baseline="0" dirty="0"/>
                        <a:t> DE INTERVENCION</a:t>
                      </a:r>
                      <a:endParaRPr lang="es-AR" sz="1400" dirty="0"/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dirty="0"/>
                        <a:t>SUPERFICIES</a:t>
                      </a:r>
                      <a:endParaRPr lang="es-AR" sz="1400" dirty="0"/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3763562"/>
                  </a:ext>
                </a:extLst>
              </a:tr>
              <a:tr h="270236">
                <a:tc>
                  <a:txBody>
                    <a:bodyPr/>
                    <a:lstStyle/>
                    <a:p>
                      <a:r>
                        <a:rPr lang="es-ES" sz="1400" dirty="0"/>
                        <a:t>Parcela 1</a:t>
                      </a:r>
                      <a:endParaRPr lang="es-AR" sz="14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dirty="0"/>
                        <a:t>4</a:t>
                      </a:r>
                      <a:r>
                        <a:rPr lang="es-AR" sz="1400" dirty="0"/>
                        <a:t>75,00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4620576"/>
                  </a:ext>
                </a:extLst>
              </a:tr>
              <a:tr h="270236">
                <a:tc>
                  <a:txBody>
                    <a:bodyPr/>
                    <a:lstStyle/>
                    <a:p>
                      <a:r>
                        <a:rPr lang="es-ES" sz="1400" dirty="0"/>
                        <a:t>Parcela 2</a:t>
                      </a:r>
                      <a:endParaRPr lang="es-AR" sz="14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400" dirty="0"/>
                        <a:t>508,00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726689"/>
                  </a:ext>
                </a:extLst>
              </a:tr>
              <a:tr h="270236">
                <a:tc>
                  <a:txBody>
                    <a:bodyPr/>
                    <a:lstStyle/>
                    <a:p>
                      <a:r>
                        <a:rPr lang="es-ES" sz="1400" dirty="0"/>
                        <a:t>Parcela 3</a:t>
                      </a:r>
                      <a:endParaRPr lang="es-AR" sz="14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400" dirty="0"/>
                        <a:t>407,00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3439053"/>
                  </a:ext>
                </a:extLst>
              </a:tr>
              <a:tr h="270236">
                <a:tc>
                  <a:txBody>
                    <a:bodyPr/>
                    <a:lstStyle/>
                    <a:p>
                      <a:r>
                        <a:rPr lang="es-ES" sz="1400" dirty="0"/>
                        <a:t>Parcela 4</a:t>
                      </a:r>
                      <a:endParaRPr lang="es-AR" sz="14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dirty="0"/>
                        <a:t>4</a:t>
                      </a:r>
                      <a:r>
                        <a:rPr lang="es-AR" sz="1400" dirty="0"/>
                        <a:t>46,00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5177923"/>
                  </a:ext>
                </a:extLst>
              </a:tr>
            </a:tbl>
          </a:graphicData>
        </a:graphic>
      </p:graphicFrame>
      <p:sp>
        <p:nvSpPr>
          <p:cNvPr id="6" name="CuadroTexto 5"/>
          <p:cNvSpPr txBox="1"/>
          <p:nvPr/>
        </p:nvSpPr>
        <p:spPr>
          <a:xfrm>
            <a:off x="8850408" y="1094472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solidFill>
                  <a:srgbClr val="FF0000"/>
                </a:solidFill>
              </a:rPr>
              <a:t>1</a:t>
            </a:r>
            <a:endParaRPr lang="es-AR" sz="3600" dirty="0">
              <a:solidFill>
                <a:srgbClr val="FF0000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0632504" y="973445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solidFill>
                  <a:srgbClr val="FF0000"/>
                </a:solidFill>
              </a:rPr>
              <a:t>2</a:t>
            </a:r>
            <a:endParaRPr lang="es-AR" sz="3600" dirty="0">
              <a:solidFill>
                <a:srgbClr val="FF0000"/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7320136" y="4293096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solidFill>
                  <a:srgbClr val="FF0000"/>
                </a:solidFill>
              </a:rPr>
              <a:t>3</a:t>
            </a:r>
            <a:endParaRPr lang="es-AR" sz="3600" dirty="0">
              <a:solidFill>
                <a:srgbClr val="FF0000"/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3767484" y="1459188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solidFill>
                  <a:srgbClr val="FF0000"/>
                </a:solidFill>
              </a:rPr>
              <a:t>4</a:t>
            </a:r>
            <a:endParaRPr lang="es-AR" sz="3600" dirty="0">
              <a:solidFill>
                <a:srgbClr val="FF0000"/>
              </a:solidFill>
            </a:endParaRPr>
          </a:p>
        </p:txBody>
      </p:sp>
      <p:sp>
        <p:nvSpPr>
          <p:cNvPr id="10" name="Título 1"/>
          <p:cNvSpPr>
            <a:spLocks noGrp="1"/>
          </p:cNvSpPr>
          <p:nvPr>
            <p:ph type="title"/>
          </p:nvPr>
        </p:nvSpPr>
        <p:spPr>
          <a:xfrm>
            <a:off x="253872" y="316188"/>
            <a:ext cx="10972800" cy="11430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s-ES" sz="4800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rPr>
              <a:t>Master pan 2</a:t>
            </a:r>
            <a:endParaRPr lang="es-AR" sz="4800" dirty="0">
              <a:solidFill>
                <a:schemeClr val="tx2">
                  <a:lumMod val="60000"/>
                  <a:lumOff val="40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91273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l="6200" t="15560" r="68339" b="8001"/>
          <a:stretch/>
        </p:blipFill>
        <p:spPr>
          <a:xfrm>
            <a:off x="1926259" y="302196"/>
            <a:ext cx="10297145" cy="6552728"/>
          </a:xfrm>
          <a:prstGeom prst="rect">
            <a:avLst/>
          </a:prstGeom>
        </p:spPr>
      </p:pic>
      <p:graphicFrame>
        <p:nvGraphicFramePr>
          <p:cNvPr id="4" name="Marcador de contenid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514357"/>
              </p:ext>
            </p:extLst>
          </p:nvPr>
        </p:nvGraphicFramePr>
        <p:xfrm>
          <a:off x="253872" y="1417638"/>
          <a:ext cx="2520280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8057">
                  <a:extLst>
                    <a:ext uri="{9D8B030D-6E8A-4147-A177-3AD203B41FA5}">
                      <a16:colId xmlns:a16="http://schemas.microsoft.com/office/drawing/2014/main" val="2117953336"/>
                    </a:ext>
                  </a:extLst>
                </a:gridCol>
                <a:gridCol w="1172223">
                  <a:extLst>
                    <a:ext uri="{9D8B030D-6E8A-4147-A177-3AD203B41FA5}">
                      <a16:colId xmlns:a16="http://schemas.microsoft.com/office/drawing/2014/main" val="1228186138"/>
                    </a:ext>
                  </a:extLst>
                </a:gridCol>
              </a:tblGrid>
              <a:tr h="466434">
                <a:tc>
                  <a:txBody>
                    <a:bodyPr/>
                    <a:lstStyle/>
                    <a:p>
                      <a:r>
                        <a:rPr lang="es-ES" sz="1400" dirty="0"/>
                        <a:t>AREAS</a:t>
                      </a:r>
                      <a:r>
                        <a:rPr lang="es-ES" sz="1400" baseline="0" dirty="0"/>
                        <a:t> DE INTERVENCION</a:t>
                      </a:r>
                      <a:endParaRPr lang="es-AR" sz="1400" dirty="0"/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dirty="0"/>
                        <a:t>SUPERFICIES</a:t>
                      </a:r>
                      <a:endParaRPr lang="es-AR" sz="1400" dirty="0"/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3763562"/>
                  </a:ext>
                </a:extLst>
              </a:tr>
              <a:tr h="270236">
                <a:tc>
                  <a:txBody>
                    <a:bodyPr/>
                    <a:lstStyle/>
                    <a:p>
                      <a:r>
                        <a:rPr lang="es-ES" sz="1400" dirty="0"/>
                        <a:t>Parcela 1</a:t>
                      </a:r>
                      <a:endParaRPr lang="es-AR" sz="14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400" dirty="0"/>
                        <a:t>615,00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4620576"/>
                  </a:ext>
                </a:extLst>
              </a:tr>
              <a:tr h="270236">
                <a:tc>
                  <a:txBody>
                    <a:bodyPr/>
                    <a:lstStyle/>
                    <a:p>
                      <a:r>
                        <a:rPr lang="es-ES" sz="1400" dirty="0"/>
                        <a:t>Parcela 2</a:t>
                      </a:r>
                      <a:endParaRPr lang="es-AR" sz="14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400" dirty="0"/>
                        <a:t>626,00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726689"/>
                  </a:ext>
                </a:extLst>
              </a:tr>
              <a:tr h="270236">
                <a:tc>
                  <a:txBody>
                    <a:bodyPr/>
                    <a:lstStyle/>
                    <a:p>
                      <a:r>
                        <a:rPr lang="es-ES" sz="1400" dirty="0"/>
                        <a:t>Parcela 3</a:t>
                      </a:r>
                      <a:endParaRPr lang="es-AR" sz="14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1400" dirty="0"/>
                        <a:t>630,00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3439053"/>
                  </a:ext>
                </a:extLst>
              </a:tr>
              <a:tr h="270236">
                <a:tc>
                  <a:txBody>
                    <a:bodyPr/>
                    <a:lstStyle/>
                    <a:p>
                      <a:endParaRPr lang="es-AR" sz="14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AR" sz="14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5177923"/>
                  </a:ext>
                </a:extLst>
              </a:tr>
            </a:tbl>
          </a:graphicData>
        </a:graphic>
      </p:graphicFrame>
      <p:sp>
        <p:nvSpPr>
          <p:cNvPr id="5" name="Título 1"/>
          <p:cNvSpPr txBox="1">
            <a:spLocks/>
          </p:cNvSpPr>
          <p:nvPr/>
        </p:nvSpPr>
        <p:spPr bwMode="auto">
          <a:xfrm>
            <a:off x="253872" y="31618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s-ES" sz="4800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rPr>
              <a:t>Master pan 3</a:t>
            </a:r>
            <a:endParaRPr lang="es-AR" sz="4800" dirty="0">
              <a:solidFill>
                <a:schemeClr val="tx2">
                  <a:lumMod val="60000"/>
                  <a:lumOff val="4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7995444" y="2004143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solidFill>
                  <a:srgbClr val="FF0000"/>
                </a:solidFill>
              </a:rPr>
              <a:t>1</a:t>
            </a:r>
            <a:endParaRPr lang="es-AR" sz="3600" dirty="0">
              <a:solidFill>
                <a:srgbClr val="FF0000"/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10632504" y="973445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solidFill>
                  <a:srgbClr val="FF0000"/>
                </a:solidFill>
              </a:rPr>
              <a:t>2</a:t>
            </a:r>
            <a:endParaRPr lang="es-AR" sz="3600" dirty="0">
              <a:solidFill>
                <a:srgbClr val="FF0000"/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9480376" y="3103971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solidFill>
                  <a:srgbClr val="FF0000"/>
                </a:solidFill>
              </a:rPr>
              <a:t>3</a:t>
            </a:r>
            <a:endParaRPr lang="es-AR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67277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71B567-6FFF-68FD-0AB8-B504150A2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sz="3200" dirty="0"/>
              <a:t>DISTRIBUCION DE PARCELAS Y GRUPOS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6DE44D0C-C8DA-3665-50CA-4C5CD0FF5D9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4620137"/>
              </p:ext>
            </p:extLst>
          </p:nvPr>
        </p:nvGraphicFramePr>
        <p:xfrm>
          <a:off x="2878793" y="1123950"/>
          <a:ext cx="5912225" cy="5074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693">
                  <a:extLst>
                    <a:ext uri="{9D8B030D-6E8A-4147-A177-3AD203B41FA5}">
                      <a16:colId xmlns:a16="http://schemas.microsoft.com/office/drawing/2014/main" val="3658970060"/>
                    </a:ext>
                  </a:extLst>
                </a:gridCol>
                <a:gridCol w="1820956">
                  <a:extLst>
                    <a:ext uri="{9D8B030D-6E8A-4147-A177-3AD203B41FA5}">
                      <a16:colId xmlns:a16="http://schemas.microsoft.com/office/drawing/2014/main" val="1357740722"/>
                    </a:ext>
                  </a:extLst>
                </a:gridCol>
                <a:gridCol w="1854576">
                  <a:extLst>
                    <a:ext uri="{9D8B030D-6E8A-4147-A177-3AD203B41FA5}">
                      <a16:colId xmlns:a16="http://schemas.microsoft.com/office/drawing/2014/main" val="1068807768"/>
                    </a:ext>
                  </a:extLst>
                </a:gridCol>
              </a:tblGrid>
              <a:tr h="624840">
                <a:tc>
                  <a:txBody>
                    <a:bodyPr/>
                    <a:lstStyle/>
                    <a:p>
                      <a:r>
                        <a:rPr lang="es-AR" sz="2400" dirty="0"/>
                        <a:t>MASTER PLAN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2400" dirty="0"/>
                        <a:t>PARCELA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sz="2400" dirty="0"/>
                        <a:t>GRUPO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1658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AR" dirty="0"/>
                        <a:t>MASTERPLAN 1</a:t>
                      </a:r>
                    </a:p>
                  </a:txBody>
                  <a:tcPr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1</a:t>
                      </a:r>
                    </a:p>
                  </a:txBody>
                  <a:tcPr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G1-G2</a:t>
                      </a:r>
                    </a:p>
                  </a:txBody>
                  <a:tcPr>
                    <a:solidFill>
                      <a:schemeClr val="bg1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5709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AR" dirty="0"/>
                    </a:p>
                  </a:txBody>
                  <a:tcPr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2</a:t>
                      </a:r>
                    </a:p>
                  </a:txBody>
                  <a:tcPr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G3-G4</a:t>
                      </a:r>
                    </a:p>
                  </a:txBody>
                  <a:tcPr>
                    <a:solidFill>
                      <a:schemeClr val="bg1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6253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AR" dirty="0"/>
                    </a:p>
                  </a:txBody>
                  <a:tcPr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3</a:t>
                      </a:r>
                    </a:p>
                  </a:txBody>
                  <a:tcPr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G5-G6</a:t>
                      </a:r>
                    </a:p>
                  </a:txBody>
                  <a:tcPr>
                    <a:solidFill>
                      <a:schemeClr val="bg1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569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AR" dirty="0"/>
                    </a:p>
                  </a:txBody>
                  <a:tcPr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4</a:t>
                      </a:r>
                    </a:p>
                  </a:txBody>
                  <a:tcPr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G7-G8</a:t>
                      </a:r>
                    </a:p>
                  </a:txBody>
                  <a:tcPr>
                    <a:solidFill>
                      <a:schemeClr val="bg1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250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AR" dirty="0"/>
                    </a:p>
                  </a:txBody>
                  <a:tcPr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5</a:t>
                      </a:r>
                    </a:p>
                  </a:txBody>
                  <a:tcPr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G9-G10</a:t>
                      </a:r>
                    </a:p>
                  </a:txBody>
                  <a:tcPr>
                    <a:solidFill>
                      <a:schemeClr val="bg1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00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AR" dirty="0"/>
                        <a:t>MASTERPLAN 2</a:t>
                      </a:r>
                    </a:p>
                  </a:txBody>
                  <a:tcPr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1</a:t>
                      </a:r>
                    </a:p>
                  </a:txBody>
                  <a:tcPr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G11-G12-G13</a:t>
                      </a:r>
                    </a:p>
                  </a:txBody>
                  <a:tcPr>
                    <a:solidFill>
                      <a:schemeClr val="bg1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1613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AR" dirty="0"/>
                    </a:p>
                  </a:txBody>
                  <a:tcPr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2</a:t>
                      </a:r>
                    </a:p>
                  </a:txBody>
                  <a:tcPr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G14-G15-G16</a:t>
                      </a:r>
                    </a:p>
                  </a:txBody>
                  <a:tcPr>
                    <a:solidFill>
                      <a:schemeClr val="bg1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2173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AR" dirty="0"/>
                    </a:p>
                  </a:txBody>
                  <a:tcPr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3</a:t>
                      </a:r>
                    </a:p>
                  </a:txBody>
                  <a:tcPr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G17-G18-G19</a:t>
                      </a:r>
                    </a:p>
                  </a:txBody>
                  <a:tcPr>
                    <a:solidFill>
                      <a:schemeClr val="bg1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5482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AR" dirty="0"/>
                    </a:p>
                  </a:txBody>
                  <a:tcPr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4</a:t>
                      </a:r>
                    </a:p>
                  </a:txBody>
                  <a:tcPr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G20-G21</a:t>
                      </a:r>
                    </a:p>
                  </a:txBody>
                  <a:tcPr>
                    <a:solidFill>
                      <a:schemeClr val="bg1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645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AR" dirty="0"/>
                        <a:t>MASTERPLAN 3</a:t>
                      </a:r>
                    </a:p>
                  </a:txBody>
                  <a:tcPr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1</a:t>
                      </a:r>
                    </a:p>
                  </a:txBody>
                  <a:tcPr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G22-G23</a:t>
                      </a:r>
                    </a:p>
                  </a:txBody>
                  <a:tcPr>
                    <a:solidFill>
                      <a:schemeClr val="bg1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5074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AR" dirty="0"/>
                    </a:p>
                  </a:txBody>
                  <a:tcPr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2</a:t>
                      </a:r>
                    </a:p>
                  </a:txBody>
                  <a:tcPr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G24-G25</a:t>
                      </a:r>
                    </a:p>
                  </a:txBody>
                  <a:tcPr>
                    <a:solidFill>
                      <a:schemeClr val="bg1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686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AR" dirty="0"/>
                    </a:p>
                  </a:txBody>
                  <a:tcPr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3</a:t>
                      </a:r>
                    </a:p>
                  </a:txBody>
                  <a:tcPr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AR" dirty="0"/>
                        <a:t>G26-G27</a:t>
                      </a:r>
                    </a:p>
                  </a:txBody>
                  <a:tcPr>
                    <a:solidFill>
                      <a:schemeClr val="bg1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51696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3764538"/>
      </p:ext>
    </p:extLst>
  </p:cSld>
  <p:clrMapOvr>
    <a:masterClrMapping/>
  </p:clrMapOvr>
</p:sld>
</file>

<file path=ppt/theme/theme1.xml><?xml version="1.0" encoding="utf-8"?>
<a:theme xmlns:a="http://schemas.openxmlformats.org/drawingml/2006/main" name="Presentación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Presentación1</Template>
  <TotalTime>2955</TotalTime>
  <Words>755</Words>
  <Application>Microsoft Office PowerPoint</Application>
  <PresentationFormat>Panorámica</PresentationFormat>
  <Paragraphs>167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5" baseType="lpstr">
      <vt:lpstr>Arial</vt:lpstr>
      <vt:lpstr>Calibri</vt:lpstr>
      <vt:lpstr>Presentación1</vt:lpstr>
      <vt:lpstr>Presentación de PowerPoint</vt:lpstr>
      <vt:lpstr>Presentación de PowerPoint</vt:lpstr>
      <vt:lpstr>TEMA EJERCICIO PROYECTUAL </vt:lpstr>
      <vt:lpstr>Presentación de PowerPoint</vt:lpstr>
      <vt:lpstr>Presentación de PowerPoint</vt:lpstr>
      <vt:lpstr>Presentación de PowerPoint</vt:lpstr>
      <vt:lpstr>Detalles de superficies , programación</vt:lpstr>
      <vt:lpstr>Presentación de PowerPoint</vt:lpstr>
      <vt:lpstr>Master pan 1</vt:lpstr>
      <vt:lpstr>Master pan 2</vt:lpstr>
      <vt:lpstr>Presentación de PowerPoint</vt:lpstr>
      <vt:lpstr>DISTRIBUCION DE PARCELAS Y GRUPOS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Windows User</dc:creator>
  <cp:lastModifiedBy>Ana Paula Ferreyra</cp:lastModifiedBy>
  <cp:revision>180</cp:revision>
  <dcterms:created xsi:type="dcterms:W3CDTF">2019-01-03T09:18:39Z</dcterms:created>
  <dcterms:modified xsi:type="dcterms:W3CDTF">2026-09-10T21:01:05Z</dcterms:modified>
</cp:coreProperties>
</file>