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83" r:id="rId3"/>
    <p:sldId id="310" r:id="rId4"/>
    <p:sldId id="305" r:id="rId5"/>
    <p:sldId id="292" r:id="rId6"/>
    <p:sldId id="290" r:id="rId7"/>
    <p:sldId id="306" r:id="rId8"/>
    <p:sldId id="302" r:id="rId9"/>
    <p:sldId id="300" r:id="rId10"/>
    <p:sldId id="314" r:id="rId11"/>
    <p:sldId id="295" r:id="rId12"/>
    <p:sldId id="294" r:id="rId13"/>
    <p:sldId id="307" r:id="rId14"/>
    <p:sldId id="308" r:id="rId15"/>
  </p:sldIdLst>
  <p:sldSz cx="12192000" cy="6858000"/>
  <p:notesSz cx="12192000" cy="6858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54" autoAdjust="0"/>
  </p:normalViewPr>
  <p:slideViewPr>
    <p:cSldViewPr>
      <p:cViewPr>
        <p:scale>
          <a:sx n="66" d="100"/>
          <a:sy n="66" d="100"/>
        </p:scale>
        <p:origin x="318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755C3-9263-42D8-AD1E-986E0E088038}" type="datetimeFigureOut">
              <a:rPr lang="es-AR" smtClean="0"/>
              <a:t>28/07/2022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61A91-0073-4307-B647-1081DEADDA1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9848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038600" y="857250"/>
            <a:ext cx="4114800" cy="23145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61A91-0073-4307-B647-1081DEADDA11}" type="slidenum">
              <a:rPr lang="es-AR" smtClean="0"/>
              <a:t>13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99040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038600" y="857250"/>
            <a:ext cx="4114800" cy="23145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61A91-0073-4307-B647-1081DEADDA11}" type="slidenum">
              <a:rPr lang="es-AR" smtClean="0"/>
              <a:t>14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43295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66491" y="697052"/>
            <a:ext cx="3611371" cy="6236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46854" y="626440"/>
            <a:ext cx="2098293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1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mbria Math"/>
                <a:cs typeface="Cambria Math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mbria Math"/>
                <a:cs typeface="Cambria Math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mbria Math"/>
                <a:cs typeface="Cambria Math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663305"/>
            <a:ext cx="9144000" cy="184665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6933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4697-3598-4EAF-97D4-DD20F230065C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5EC89-8AC6-4886-B737-8673D10CB8F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1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7271" y="2551939"/>
            <a:ext cx="1015745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mbria Math"/>
                <a:cs typeface="Cambria Math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4.png"/><Relationship Id="rId7" Type="http://schemas.openxmlformats.org/officeDocument/2006/relationships/image" Target="../media/image82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5" Type="http://schemas.openxmlformats.org/officeDocument/2006/relationships/image" Target="../media/image5.png"/><Relationship Id="rId10" Type="http://schemas.openxmlformats.org/officeDocument/2006/relationships/image" Target="../media/image85.png"/><Relationship Id="rId4" Type="http://schemas.microsoft.com/office/2007/relationships/hdphoto" Target="../media/hdphoto1.wdp"/><Relationship Id="rId9" Type="http://schemas.openxmlformats.org/officeDocument/2006/relationships/image" Target="../media/image8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8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7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9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3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18" Type="http://schemas.openxmlformats.org/officeDocument/2006/relationships/image" Target="../media/image49.png"/><Relationship Id="rId3" Type="http://schemas.openxmlformats.org/officeDocument/2006/relationships/image" Target="../media/image34.jpeg"/><Relationship Id="rId21" Type="http://schemas.openxmlformats.org/officeDocument/2006/relationships/image" Target="../media/image52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" Type="http://schemas.openxmlformats.org/officeDocument/2006/relationships/image" Target="../media/image3.png"/><Relationship Id="rId16" Type="http://schemas.openxmlformats.org/officeDocument/2006/relationships/image" Target="../media/image47.png"/><Relationship Id="rId20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23" Type="http://schemas.openxmlformats.org/officeDocument/2006/relationships/image" Target="../media/image54.png"/><Relationship Id="rId10" Type="http://schemas.openxmlformats.org/officeDocument/2006/relationships/image" Target="../media/image41.png"/><Relationship Id="rId19" Type="http://schemas.openxmlformats.org/officeDocument/2006/relationships/image" Target="../media/image50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Relationship Id="rId22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656F9522-3155-43A7-A1AC-92198BCBF652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0" r="8754" b="50329"/>
          <a:stretch/>
        </p:blipFill>
        <p:spPr>
          <a:xfrm>
            <a:off x="-96688" y="27384"/>
            <a:ext cx="12288688" cy="685800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198905" y="3848854"/>
            <a:ext cx="6457315" cy="2458365"/>
          </a:xfrm>
          <a:prstGeom prst="rect">
            <a:avLst/>
          </a:prstGeom>
        </p:spPr>
        <p:txBody>
          <a:bodyPr vert="horz" wrap="square" lIns="0" tIns="267335" rIns="0" bIns="0" rtlCol="0">
            <a:spAutoFit/>
          </a:bodyPr>
          <a:lstStyle/>
          <a:p>
            <a:pPr marL="12700"/>
            <a:r>
              <a:rPr sz="2800" b="1" spc="-5" dirty="0">
                <a:latin typeface="Calibri"/>
                <a:cs typeface="Calibri"/>
              </a:rPr>
              <a:t>In</a:t>
            </a:r>
            <a:r>
              <a:rPr lang="es-ES_tradnl" sz="2800" b="1" spc="-5" dirty="0">
                <a:latin typeface="Calibri"/>
                <a:cs typeface="Calibri"/>
              </a:rPr>
              <a:t>g</a:t>
            </a:r>
            <a:r>
              <a:rPr sz="2800" b="1" spc="-5" dirty="0">
                <a:latin typeface="Calibri"/>
                <a:cs typeface="Calibri"/>
              </a:rPr>
              <a:t>. </a:t>
            </a:r>
            <a:r>
              <a:rPr sz="2800" b="1" spc="-10" dirty="0">
                <a:latin typeface="Calibri"/>
                <a:cs typeface="Calibri"/>
              </a:rPr>
              <a:t>Juan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Bertrán</a:t>
            </a:r>
            <a:endParaRPr sz="2800" dirty="0">
              <a:latin typeface="Calibri"/>
              <a:cs typeface="Calibri"/>
            </a:endParaRPr>
          </a:p>
          <a:p>
            <a:pPr marL="12700" marR="2737485">
              <a:lnSpc>
                <a:spcPct val="72900"/>
              </a:lnSpc>
              <a:spcBef>
                <a:spcPts val="900"/>
              </a:spcBef>
            </a:pPr>
            <a:r>
              <a:rPr sz="2400" i="1" dirty="0">
                <a:latin typeface="Calibri"/>
                <a:cs typeface="Calibri"/>
              </a:rPr>
              <a:t>Ingeniero en </a:t>
            </a:r>
            <a:r>
              <a:rPr sz="2400" i="1" spc="-5" dirty="0">
                <a:latin typeface="Calibri"/>
                <a:cs typeface="Calibri"/>
              </a:rPr>
              <a:t>Electrónica </a:t>
            </a:r>
            <a:r>
              <a:rPr sz="2400" i="1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Especialista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en</a:t>
            </a:r>
            <a:r>
              <a:rPr sz="2400" i="1" spc="-2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Audio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y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Sonido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695"/>
              </a:lnSpc>
              <a:spcBef>
                <a:spcPts val="1055"/>
              </a:spcBef>
            </a:pPr>
            <a:r>
              <a:rPr sz="2400" b="1" spc="-5" dirty="0">
                <a:latin typeface="Calibri"/>
                <a:cs typeface="Calibri"/>
              </a:rPr>
              <a:t>Mg.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Ing.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Adriano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Sabez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305"/>
              </a:lnSpc>
            </a:pPr>
            <a:r>
              <a:rPr sz="2400" i="1" dirty="0">
                <a:latin typeface="Calibri"/>
                <a:cs typeface="Calibri"/>
              </a:rPr>
              <a:t>Ingeniero</a:t>
            </a:r>
            <a:r>
              <a:rPr sz="2400" i="1" spc="-3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en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Acústica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490"/>
              </a:lnSpc>
            </a:pPr>
            <a:r>
              <a:rPr sz="2400" i="1" dirty="0">
                <a:latin typeface="Calibri"/>
                <a:cs typeface="Calibri"/>
              </a:rPr>
              <a:t>Mg.</a:t>
            </a:r>
            <a:r>
              <a:rPr sz="2400" i="1" spc="-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en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Acústica </a:t>
            </a:r>
            <a:r>
              <a:rPr sz="2400" i="1" spc="-10" dirty="0">
                <a:latin typeface="Calibri"/>
                <a:cs typeface="Calibri"/>
              </a:rPr>
              <a:t>Arquitectónica</a:t>
            </a:r>
            <a:r>
              <a:rPr sz="2400" i="1" spc="-2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y</a:t>
            </a:r>
            <a:r>
              <a:rPr sz="2400" i="1" spc="-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Medioambiental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656756" y="2565371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000" spc="-10" dirty="0">
                <a:cs typeface="Calibri"/>
              </a:rPr>
              <a:t>“Aislación</a:t>
            </a:r>
            <a:r>
              <a:rPr lang="es-AR" sz="4000" spc="-20" dirty="0">
                <a:cs typeface="Calibri"/>
              </a:rPr>
              <a:t> </a:t>
            </a:r>
            <a:r>
              <a:rPr lang="es-AR" sz="4000" spc="-10" dirty="0">
                <a:cs typeface="Calibri"/>
              </a:rPr>
              <a:t>Acústica</a:t>
            </a:r>
            <a:r>
              <a:rPr lang="es-AR" sz="4000" spc="-10" dirty="0" smtClean="0">
                <a:cs typeface="Calibri"/>
              </a:rPr>
              <a:t>”</a:t>
            </a:r>
          </a:p>
          <a:p>
            <a:pPr algn="ctr"/>
            <a:r>
              <a:rPr lang="es-AR" sz="4000" spc="-10" dirty="0" smtClean="0">
                <a:cs typeface="Calibri"/>
              </a:rPr>
              <a:t>TP N°1 Cálculo y Medición RW</a:t>
            </a:r>
            <a:endParaRPr lang="es-AR" sz="4000" spc="-10" dirty="0"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380999"/>
            <a:ext cx="6781800" cy="6261415"/>
          </a:xfrm>
          <a:prstGeom prst="rect">
            <a:avLst/>
          </a:prstGeom>
        </p:spPr>
      </p:pic>
      <p:sp>
        <p:nvSpPr>
          <p:cNvPr id="23" name="Flecha derecha 22"/>
          <p:cNvSpPr/>
          <p:nvPr/>
        </p:nvSpPr>
        <p:spPr>
          <a:xfrm>
            <a:off x="9829800" y="3062472"/>
            <a:ext cx="2209800" cy="114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0989" y="580572"/>
            <a:ext cx="2242497" cy="6125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39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605" t="1980" r="1"/>
          <a:stretch/>
        </p:blipFill>
        <p:spPr>
          <a:xfrm>
            <a:off x="-9047018" y="228600"/>
            <a:ext cx="21239018" cy="64008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8F84ACDA-90DB-4A01-B6F0-3992F95B0E17}"/>
              </a:ext>
            </a:extLst>
          </p:cNvPr>
          <p:cNvSpPr txBox="1">
            <a:spLocks/>
          </p:cNvSpPr>
          <p:nvPr/>
        </p:nvSpPr>
        <p:spPr>
          <a:xfrm rot="20441283">
            <a:off x="357470" y="3081790"/>
            <a:ext cx="10569259" cy="69441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1500" b="1" dirty="0" smtClean="0">
                <a:latin typeface="39 Smooth" pitchFamily="2" charset="0"/>
              </a:rPr>
              <a:t>STOP</a:t>
            </a:r>
          </a:p>
        </p:txBody>
      </p:sp>
    </p:spTree>
    <p:extLst>
      <p:ext uri="{BB962C8B-B14F-4D97-AF65-F5344CB8AC3E}">
        <p14:creationId xmlns:p14="http://schemas.microsoft.com/office/powerpoint/2010/main" val="83733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1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echa doblada 4"/>
          <p:cNvSpPr/>
          <p:nvPr/>
        </p:nvSpPr>
        <p:spPr>
          <a:xfrm rot="10800000" flipH="1">
            <a:off x="4876800" y="1752600"/>
            <a:ext cx="3124200" cy="31242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67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648200" y="95250"/>
            <a:ext cx="19875246" cy="6603072"/>
          </a:xfrm>
          <a:prstGeom prst="rect">
            <a:avLst/>
          </a:prstGeom>
        </p:spPr>
      </p:pic>
      <p:sp>
        <p:nvSpPr>
          <p:cNvPr id="28" name="Elipse 27"/>
          <p:cNvSpPr/>
          <p:nvPr/>
        </p:nvSpPr>
        <p:spPr>
          <a:xfrm>
            <a:off x="5105400" y="6088722"/>
            <a:ext cx="2133600" cy="6858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Rectángulo 28"/>
          <p:cNvSpPr/>
          <p:nvPr/>
        </p:nvSpPr>
        <p:spPr>
          <a:xfrm>
            <a:off x="3086100" y="3091986"/>
            <a:ext cx="2324100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4089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08710"/>
            <a:ext cx="11309389" cy="54864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8F84ACDA-90DB-4A01-B6F0-3992F95B0E17}"/>
              </a:ext>
            </a:extLst>
          </p:cNvPr>
          <p:cNvSpPr txBox="1">
            <a:spLocks/>
          </p:cNvSpPr>
          <p:nvPr/>
        </p:nvSpPr>
        <p:spPr>
          <a:xfrm>
            <a:off x="7696200" y="3886200"/>
            <a:ext cx="1524000" cy="69441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7500"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3600" dirty="0" smtClean="0">
                <a:latin typeface="39 Smooth" pitchFamily="2" charset="0"/>
              </a:rPr>
              <a:t>58dB</a:t>
            </a:r>
            <a:endParaRPr lang="es-AR" sz="3600" dirty="0"/>
          </a:p>
        </p:txBody>
      </p:sp>
      <p:cxnSp>
        <p:nvCxnSpPr>
          <p:cNvPr id="10" name="Conector recto 9"/>
          <p:cNvCxnSpPr/>
          <p:nvPr/>
        </p:nvCxnSpPr>
        <p:spPr>
          <a:xfrm flipV="1">
            <a:off x="1905000" y="2286000"/>
            <a:ext cx="2438400" cy="194741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id="{8F84ACDA-90DB-4A01-B6F0-3992F95B0E17}"/>
              </a:ext>
            </a:extLst>
          </p:cNvPr>
          <p:cNvSpPr txBox="1">
            <a:spLocks/>
          </p:cNvSpPr>
          <p:nvPr/>
        </p:nvSpPr>
        <p:spPr>
          <a:xfrm>
            <a:off x="7696200" y="4419600"/>
            <a:ext cx="1524000" cy="69441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7500"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3600" dirty="0" smtClean="0">
                <a:latin typeface="39 Smooth" pitchFamily="2" charset="0"/>
              </a:rPr>
              <a:t>46dB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56568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AutoShape 7" descr="Masha Sujetando Barbijo PNG transparente - StickPNG"/>
          <p:cNvSpPr>
            <a:spLocks noChangeAspect="1" noChangeArrowheads="1"/>
          </p:cNvSpPr>
          <p:nvPr/>
        </p:nvSpPr>
        <p:spPr bwMode="auto">
          <a:xfrm>
            <a:off x="1679575" y="-822325"/>
            <a:ext cx="1714500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81000"/>
            <a:ext cx="11309389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57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redondeado 18"/>
          <p:cNvSpPr/>
          <p:nvPr/>
        </p:nvSpPr>
        <p:spPr>
          <a:xfrm>
            <a:off x="4301543" y="1146220"/>
            <a:ext cx="3940935" cy="721216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8F84ACDA-90DB-4A01-B6F0-3992F95B0E1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71223" y="141714"/>
            <a:ext cx="8928310" cy="6944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AR" sz="3600" dirty="0">
                <a:latin typeface="39 Smooth" pitchFamily="2" charset="0"/>
              </a:rPr>
              <a:t>Efecto de la frecuencia en la ley de masas</a:t>
            </a:r>
            <a:endParaRPr lang="es-A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3987637" y="1300766"/>
                <a:ext cx="409548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</m:func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2800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637" y="1300766"/>
                <a:ext cx="4095482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Elipse 24"/>
          <p:cNvSpPr/>
          <p:nvPr/>
        </p:nvSpPr>
        <p:spPr>
          <a:xfrm>
            <a:off x="6035378" y="1275008"/>
            <a:ext cx="367048" cy="56667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30" name="Conector recto de flecha 29"/>
          <p:cNvCxnSpPr>
            <a:endCxn id="25" idx="3"/>
          </p:cNvCxnSpPr>
          <p:nvPr/>
        </p:nvCxnSpPr>
        <p:spPr>
          <a:xfrm flipV="1">
            <a:off x="5306096" y="1758691"/>
            <a:ext cx="783035" cy="662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Elipse 30"/>
          <p:cNvSpPr/>
          <p:nvPr/>
        </p:nvSpPr>
        <p:spPr>
          <a:xfrm>
            <a:off x="6426896" y="1268013"/>
            <a:ext cx="367048" cy="56667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32" name="Conector recto de flecha 31"/>
          <p:cNvCxnSpPr>
            <a:endCxn id="31" idx="5"/>
          </p:cNvCxnSpPr>
          <p:nvPr/>
        </p:nvCxnSpPr>
        <p:spPr>
          <a:xfrm flipH="1" flipV="1">
            <a:off x="6740191" y="1751696"/>
            <a:ext cx="639403" cy="496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CuadroTexto 34"/>
          <p:cNvSpPr txBox="1"/>
          <p:nvPr/>
        </p:nvSpPr>
        <p:spPr>
          <a:xfrm>
            <a:off x="4685334" y="2343874"/>
            <a:ext cx="1403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Frecuencia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6933750" y="2249920"/>
            <a:ext cx="2065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Densidad superficial</a:t>
            </a:r>
          </a:p>
        </p:txBody>
      </p:sp>
      <p:pic>
        <p:nvPicPr>
          <p:cNvPr id="37" name="Imagen 3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42268" y="2825024"/>
            <a:ext cx="2206732" cy="3935888"/>
          </a:xfrm>
          <a:prstGeom prst="rect">
            <a:avLst/>
          </a:prstGeom>
        </p:spPr>
      </p:pic>
      <p:sp>
        <p:nvSpPr>
          <p:cNvPr id="38" name="CuadroTexto 37"/>
          <p:cNvSpPr txBox="1"/>
          <p:nvPr/>
        </p:nvSpPr>
        <p:spPr>
          <a:xfrm>
            <a:off x="309093" y="2825024"/>
            <a:ext cx="126213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s-AR" dirty="0"/>
          </a:p>
          <a:p>
            <a:pPr algn="r"/>
            <a:r>
              <a:rPr lang="es-AR" dirty="0"/>
              <a:t>2000 Hz</a:t>
            </a:r>
          </a:p>
          <a:p>
            <a:pPr algn="r"/>
            <a:endParaRPr lang="es-AR" dirty="0"/>
          </a:p>
          <a:p>
            <a:pPr algn="r"/>
            <a:endParaRPr lang="es-AR" dirty="0"/>
          </a:p>
          <a:p>
            <a:pPr algn="r"/>
            <a:r>
              <a:rPr lang="es-AR" dirty="0"/>
              <a:t>1000 Hz</a:t>
            </a:r>
          </a:p>
          <a:p>
            <a:pPr algn="r"/>
            <a:endParaRPr lang="es-AR" dirty="0"/>
          </a:p>
          <a:p>
            <a:pPr algn="r"/>
            <a:endParaRPr lang="es-AR" dirty="0"/>
          </a:p>
          <a:p>
            <a:pPr algn="r"/>
            <a:endParaRPr lang="es-AR" dirty="0"/>
          </a:p>
          <a:p>
            <a:pPr algn="r"/>
            <a:r>
              <a:rPr lang="es-AR" dirty="0"/>
              <a:t>500 Hz</a:t>
            </a:r>
          </a:p>
          <a:p>
            <a:pPr algn="r"/>
            <a:endParaRPr lang="es-AR" dirty="0"/>
          </a:p>
          <a:p>
            <a:pPr algn="r"/>
            <a:endParaRPr lang="es-AR" dirty="0"/>
          </a:p>
          <a:p>
            <a:pPr algn="r"/>
            <a:endParaRPr lang="es-AR" dirty="0"/>
          </a:p>
          <a:p>
            <a:pPr algn="r"/>
            <a:r>
              <a:rPr lang="es-AR" dirty="0"/>
              <a:t>50 Hz</a:t>
            </a:r>
          </a:p>
        </p:txBody>
      </p:sp>
      <p:pic>
        <p:nvPicPr>
          <p:cNvPr id="39" name="Imagen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9146" y="4152489"/>
            <a:ext cx="952500" cy="1590675"/>
          </a:xfrm>
          <a:prstGeom prst="rect">
            <a:avLst/>
          </a:prstGeom>
        </p:spPr>
      </p:pic>
      <p:sp>
        <p:nvSpPr>
          <p:cNvPr id="40" name="Cerrar llave 39"/>
          <p:cNvSpPr/>
          <p:nvPr/>
        </p:nvSpPr>
        <p:spPr>
          <a:xfrm>
            <a:off x="4140083" y="2704564"/>
            <a:ext cx="451297" cy="4056348"/>
          </a:xfrm>
          <a:prstGeom prst="rightBrace">
            <a:avLst>
              <a:gd name="adj1" fmla="val 108214"/>
              <a:gd name="adj2" fmla="val 50000"/>
            </a:avLst>
          </a:prstGeom>
          <a:ln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uadroTexto 41"/>
              <p:cNvSpPr txBox="1"/>
              <p:nvPr/>
            </p:nvSpPr>
            <p:spPr>
              <a:xfrm>
                <a:off x="5020186" y="5880471"/>
                <a:ext cx="1275990" cy="518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=300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𝐾𝑔</m:t>
                          </m:r>
                        </m:num>
                        <m:den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2" name="Cuadro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186" y="5880471"/>
                <a:ext cx="1275990" cy="5185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uadroTexto 43"/>
              <p:cNvSpPr txBox="1"/>
              <p:nvPr/>
            </p:nvSpPr>
            <p:spPr>
              <a:xfrm>
                <a:off x="6748869" y="3117826"/>
                <a:ext cx="5344395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2000</m:t>
                          </m:r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𝐻𝑧</m:t>
                          </m:r>
                        </m:sub>
                      </m:sSub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0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2000 . 300</m:t>
                          </m:r>
                        </m:e>
                      </m:func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=67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2000" dirty="0"/>
              </a:p>
            </p:txBody>
          </p:sp>
        </mc:Choice>
        <mc:Fallback xmlns="">
          <p:sp>
            <p:nvSpPr>
              <p:cNvPr id="44" name="CuadroTexto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869" y="3117826"/>
                <a:ext cx="5344395" cy="307777"/>
              </a:xfrm>
              <a:prstGeom prst="rect">
                <a:avLst/>
              </a:prstGeom>
              <a:blipFill>
                <a:blip r:embed="rId7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CuadroTexto 44"/>
              <p:cNvSpPr txBox="1"/>
              <p:nvPr/>
            </p:nvSpPr>
            <p:spPr>
              <a:xfrm>
                <a:off x="6748868" y="3956809"/>
                <a:ext cx="5344395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𝐻𝑧</m:t>
                          </m:r>
                        </m:sub>
                      </m:sSub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0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1000 . 300</m:t>
                          </m:r>
                        </m:e>
                      </m:func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=61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2000" dirty="0"/>
              </a:p>
            </p:txBody>
          </p:sp>
        </mc:Choice>
        <mc:Fallback xmlns="">
          <p:sp>
            <p:nvSpPr>
              <p:cNvPr id="45" name="CuadroTexto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868" y="3956809"/>
                <a:ext cx="5344395" cy="307777"/>
              </a:xfrm>
              <a:prstGeom prst="rect">
                <a:avLst/>
              </a:prstGeom>
              <a:blipFill>
                <a:blip r:embed="rId8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uadroTexto 45"/>
              <p:cNvSpPr txBox="1"/>
              <p:nvPr/>
            </p:nvSpPr>
            <p:spPr>
              <a:xfrm>
                <a:off x="6647125" y="4947826"/>
                <a:ext cx="5344395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500</m:t>
                          </m:r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𝐻𝑧</m:t>
                          </m:r>
                        </m:sub>
                      </m:sSub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0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500 . 300</m:t>
                          </m:r>
                        </m:e>
                      </m:func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=55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2000" dirty="0"/>
              </a:p>
            </p:txBody>
          </p:sp>
        </mc:Choice>
        <mc:Fallback xmlns="">
          <p:sp>
            <p:nvSpPr>
              <p:cNvPr id="46" name="CuadroTexto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7125" y="4947826"/>
                <a:ext cx="5344395" cy="307777"/>
              </a:xfrm>
              <a:prstGeom prst="rect">
                <a:avLst/>
              </a:prstGeom>
              <a:blipFill>
                <a:blip r:embed="rId9"/>
                <a:stretch>
                  <a:fillRect b="-34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uadroTexto 46"/>
              <p:cNvSpPr txBox="1"/>
              <p:nvPr/>
            </p:nvSpPr>
            <p:spPr>
              <a:xfrm>
                <a:off x="6540876" y="5985852"/>
                <a:ext cx="5344395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𝐻𝑧</m:t>
                          </m:r>
                        </m:sub>
                      </m:sSub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0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50 . 300</m:t>
                          </m:r>
                        </m:e>
                      </m:func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=35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2000" dirty="0"/>
              </a:p>
            </p:txBody>
          </p:sp>
        </mc:Choice>
        <mc:Fallback xmlns="">
          <p:sp>
            <p:nvSpPr>
              <p:cNvPr id="47" name="CuadroTexto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0876" y="5985852"/>
                <a:ext cx="5344395" cy="307777"/>
              </a:xfrm>
              <a:prstGeom prst="rect">
                <a:avLst/>
              </a:prstGeom>
              <a:blipFill>
                <a:blip r:embed="rId10"/>
                <a:stretch>
                  <a:fillRect b="-34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Cerrar llave 47"/>
          <p:cNvSpPr/>
          <p:nvPr/>
        </p:nvSpPr>
        <p:spPr>
          <a:xfrm rot="10800000">
            <a:off x="6482453" y="2704564"/>
            <a:ext cx="451297" cy="4056348"/>
          </a:xfrm>
          <a:prstGeom prst="rightBrace">
            <a:avLst>
              <a:gd name="adj1" fmla="val 108214"/>
              <a:gd name="adj2" fmla="val 50000"/>
            </a:avLst>
          </a:prstGeom>
          <a:ln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9" name="CuadroTexto 48"/>
          <p:cNvSpPr txBox="1"/>
          <p:nvPr/>
        </p:nvSpPr>
        <p:spPr>
          <a:xfrm>
            <a:off x="4924108" y="3645850"/>
            <a:ext cx="1403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>
                <a:latin typeface="39 Smooth" panose="00000400000000000000" pitchFamily="2" charset="0"/>
              </a:rPr>
              <a:t>Ladrillo</a:t>
            </a: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8F84ACDA-90DB-4A01-B6F0-3992F95B0E17}"/>
              </a:ext>
            </a:extLst>
          </p:cNvPr>
          <p:cNvSpPr txBox="1">
            <a:spLocks/>
          </p:cNvSpPr>
          <p:nvPr/>
        </p:nvSpPr>
        <p:spPr>
          <a:xfrm rot="20441283">
            <a:off x="579470" y="4203798"/>
            <a:ext cx="10569259" cy="69441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8800" b="1" dirty="0" smtClean="0">
                <a:latin typeface="39 Smooth" pitchFamily="2" charset="0"/>
              </a:rPr>
              <a:t>E  J  E  M  P  L O</a:t>
            </a:r>
            <a:endParaRPr lang="es-AR" sz="8800" b="1" dirty="0"/>
          </a:p>
        </p:txBody>
      </p:sp>
    </p:spTree>
    <p:extLst>
      <p:ext uri="{BB962C8B-B14F-4D97-AF65-F5344CB8AC3E}">
        <p14:creationId xmlns:p14="http://schemas.microsoft.com/office/powerpoint/2010/main" val="359458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0800" y="1219200"/>
            <a:ext cx="7315200" cy="5335352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3200400" y="1828800"/>
            <a:ext cx="1447800" cy="4876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F84ACDA-90DB-4A01-B6F0-3992F95B0E17}"/>
              </a:ext>
            </a:extLst>
          </p:cNvPr>
          <p:cNvSpPr txBox="1">
            <a:spLocks/>
          </p:cNvSpPr>
          <p:nvPr/>
        </p:nvSpPr>
        <p:spPr>
          <a:xfrm>
            <a:off x="1784245" y="219982"/>
            <a:ext cx="8928310" cy="69441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7500"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3600" dirty="0" smtClean="0">
                <a:latin typeface="39 Smooth" pitchFamily="2" charset="0"/>
              </a:rPr>
              <a:t>Norma ISO 717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337475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/>
              <p:cNvSpPr txBox="1"/>
              <p:nvPr/>
            </p:nvSpPr>
            <p:spPr>
              <a:xfrm>
                <a:off x="-318654" y="34636"/>
                <a:ext cx="51054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36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s-AR" sz="3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s-AR" sz="36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36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3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s-AR" sz="36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AR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</m:func>
                      <m:r>
                        <a:rPr lang="es-AR" sz="36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36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36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3600" dirty="0"/>
              </a:p>
            </p:txBody>
          </p:sp>
        </mc:Choice>
        <mc:Fallback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8654" y="34636"/>
                <a:ext cx="5105400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/>
              <p:cNvSpPr txBox="1"/>
              <p:nvPr/>
            </p:nvSpPr>
            <p:spPr>
              <a:xfrm>
                <a:off x="5562600" y="34636"/>
                <a:ext cx="200198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s-AR" sz="36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=250</a:t>
                </a:r>
              </a:p>
            </p:txBody>
          </p:sp>
        </mc:Choice>
        <mc:Fallback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636"/>
                <a:ext cx="2001982" cy="553998"/>
              </a:xfrm>
              <a:prstGeom prst="rect">
                <a:avLst/>
              </a:prstGeom>
              <a:blipFill>
                <a:blip r:embed="rId3"/>
                <a:stretch>
                  <a:fillRect t="-25275" b="-4835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4"/>
          <a:srcRect l="54576" t="30556" r="13756" b="46464"/>
          <a:stretch/>
        </p:blipFill>
        <p:spPr>
          <a:xfrm>
            <a:off x="8582891" y="34636"/>
            <a:ext cx="3581400" cy="126076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/>
              <p:cNvSpPr txBox="1"/>
              <p:nvPr/>
            </p:nvSpPr>
            <p:spPr>
              <a:xfrm>
                <a:off x="-318654" y="914400"/>
                <a:ext cx="51054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b>
                      </m:sSub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e>
                      </m:func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3600" dirty="0"/>
              </a:p>
            </p:txBody>
          </p:sp>
        </mc:Choice>
        <mc:Fallback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8654" y="914400"/>
                <a:ext cx="5105400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object 7"/>
          <p:cNvPicPr/>
          <p:nvPr/>
        </p:nvPicPr>
        <p:blipFill rotWithShape="1">
          <a:blip r:embed="rId6" cstate="print"/>
          <a:srcRect r="64815"/>
          <a:stretch/>
        </p:blipFill>
        <p:spPr>
          <a:xfrm>
            <a:off x="9220200" y="1676400"/>
            <a:ext cx="2286000" cy="473863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/>
              <p:cNvSpPr txBox="1"/>
              <p:nvPr/>
            </p:nvSpPr>
            <p:spPr>
              <a:xfrm>
                <a:off x="5011882" y="864513"/>
                <a:ext cx="25527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39,9db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882" y="864513"/>
                <a:ext cx="2552700" cy="430887"/>
              </a:xfrm>
              <a:prstGeom prst="rect">
                <a:avLst/>
              </a:prstGeom>
              <a:blipFill>
                <a:blip r:embed="rId7"/>
                <a:stretch>
                  <a:fillRect t="-25352" r="-5728" b="-4788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/>
              <p:cNvSpPr txBox="1"/>
              <p:nvPr/>
            </p:nvSpPr>
            <p:spPr>
              <a:xfrm>
                <a:off x="-318654" y="1455609"/>
                <a:ext cx="51054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sub>
                      </m:sSub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e>
                      </m:func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3600" dirty="0"/>
              </a:p>
            </p:txBody>
          </p:sp>
        </mc:Choice>
        <mc:Fallback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8654" y="1455609"/>
                <a:ext cx="5105400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/>
              <p:cNvSpPr txBox="1"/>
              <p:nvPr/>
            </p:nvSpPr>
            <p:spPr>
              <a:xfrm>
                <a:off x="5011882" y="1455608"/>
                <a:ext cx="291291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125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41,9db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882" y="1455608"/>
                <a:ext cx="2912918" cy="430887"/>
              </a:xfrm>
              <a:prstGeom prst="rect">
                <a:avLst/>
              </a:prstGeom>
              <a:blipFill>
                <a:blip r:embed="rId9"/>
                <a:stretch>
                  <a:fillRect t="-25714" b="-5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uadroTexto 19"/>
              <p:cNvSpPr txBox="1"/>
              <p:nvPr/>
            </p:nvSpPr>
            <p:spPr>
              <a:xfrm>
                <a:off x="-318654" y="1996818"/>
                <a:ext cx="51054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160</m:t>
                          </m:r>
                        </m:sub>
                      </m:sSub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160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e>
                      </m:func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3600" dirty="0"/>
              </a:p>
            </p:txBody>
          </p:sp>
        </mc:Choice>
        <mc:Fallback>
          <p:sp>
            <p:nvSpPr>
              <p:cNvPr id="20" name="Cuadro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8654" y="1996818"/>
                <a:ext cx="5105400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/>
              <p:cNvSpPr txBox="1"/>
              <p:nvPr/>
            </p:nvSpPr>
            <p:spPr>
              <a:xfrm>
                <a:off x="5011882" y="1996818"/>
                <a:ext cx="314151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44db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1" name="Cuadro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882" y="1996818"/>
                <a:ext cx="3141518" cy="430887"/>
              </a:xfrm>
              <a:prstGeom prst="rect">
                <a:avLst/>
              </a:prstGeom>
              <a:blipFill>
                <a:blip r:embed="rId11"/>
                <a:stretch>
                  <a:fillRect t="-25714" b="-5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/>
              <p:cNvSpPr txBox="1"/>
              <p:nvPr/>
            </p:nvSpPr>
            <p:spPr>
              <a:xfrm>
                <a:off x="-290945" y="2564487"/>
                <a:ext cx="51054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sub>
                      </m:sSub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e>
                      </m:func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3600" dirty="0"/>
              </a:p>
            </p:txBody>
          </p:sp>
        </mc:Choice>
        <mc:Fallback>
          <p:sp>
            <p:nvSpPr>
              <p:cNvPr id="22" name="Cuadro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0945" y="2564487"/>
                <a:ext cx="5105400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/>
              <p:cNvSpPr txBox="1"/>
              <p:nvPr/>
            </p:nvSpPr>
            <p:spPr>
              <a:xfrm>
                <a:off x="5039591" y="2514600"/>
                <a:ext cx="25527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45,9db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3" name="CuadroTex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591" y="2514600"/>
                <a:ext cx="2552700" cy="430887"/>
              </a:xfrm>
              <a:prstGeom prst="rect">
                <a:avLst/>
              </a:prstGeom>
              <a:blipFill>
                <a:blip r:embed="rId13"/>
                <a:stretch>
                  <a:fillRect t="-25714" r="-5981" b="-5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/>
              <p:cNvSpPr txBox="1"/>
              <p:nvPr/>
            </p:nvSpPr>
            <p:spPr>
              <a:xfrm>
                <a:off x="-290945" y="3105696"/>
                <a:ext cx="51054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sub>
                      </m:sSub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e>
                      </m:func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3600" dirty="0"/>
              </a:p>
            </p:txBody>
          </p:sp>
        </mc:Choice>
        <mc:Fallback>
          <p:sp>
            <p:nvSpPr>
              <p:cNvPr id="24" name="Cuadro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0945" y="3105696"/>
                <a:ext cx="5105400" cy="43088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/>
              <p:cNvSpPr txBox="1"/>
              <p:nvPr/>
            </p:nvSpPr>
            <p:spPr>
              <a:xfrm>
                <a:off x="5039591" y="3105695"/>
                <a:ext cx="291291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47,9db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591" y="3105695"/>
                <a:ext cx="2912918" cy="430887"/>
              </a:xfrm>
              <a:prstGeom prst="rect">
                <a:avLst/>
              </a:prstGeom>
              <a:blipFill>
                <a:blip r:embed="rId15"/>
                <a:stretch>
                  <a:fillRect t="-25352" b="-4929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/>
              <p:cNvSpPr txBox="1"/>
              <p:nvPr/>
            </p:nvSpPr>
            <p:spPr>
              <a:xfrm>
                <a:off x="-290945" y="3646905"/>
                <a:ext cx="51054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315</m:t>
                          </m:r>
                        </m:sub>
                      </m:sSub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315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e>
                      </m:func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3600" dirty="0"/>
              </a:p>
            </p:txBody>
          </p:sp>
        </mc:Choice>
        <mc:Fallback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0945" y="3646905"/>
                <a:ext cx="5105400" cy="43088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uadroTexto 26"/>
              <p:cNvSpPr txBox="1"/>
              <p:nvPr/>
            </p:nvSpPr>
            <p:spPr>
              <a:xfrm>
                <a:off x="5039591" y="3646905"/>
                <a:ext cx="314151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315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49,9db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7" name="Cuadro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591" y="3646905"/>
                <a:ext cx="3141518" cy="430887"/>
              </a:xfrm>
              <a:prstGeom prst="rect">
                <a:avLst/>
              </a:prstGeom>
              <a:blipFill>
                <a:blip r:embed="rId17"/>
                <a:stretch>
                  <a:fillRect t="-25352" b="-4929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uadroTexto 27"/>
              <p:cNvSpPr txBox="1"/>
              <p:nvPr/>
            </p:nvSpPr>
            <p:spPr>
              <a:xfrm>
                <a:off x="-290945" y="4214572"/>
                <a:ext cx="51054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400</m:t>
                          </m:r>
                        </m:sub>
                      </m:sSub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400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e>
                      </m:func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3600" dirty="0"/>
              </a:p>
            </p:txBody>
          </p:sp>
        </mc:Choice>
        <mc:Fallback>
          <p:sp>
            <p:nvSpPr>
              <p:cNvPr id="28" name="CuadroTex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0945" y="4214572"/>
                <a:ext cx="5105400" cy="43088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CuadroTexto 28"/>
              <p:cNvSpPr txBox="1"/>
              <p:nvPr/>
            </p:nvSpPr>
            <p:spPr>
              <a:xfrm>
                <a:off x="5039591" y="4214572"/>
                <a:ext cx="314151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52db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9" name="Cuadro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591" y="4214572"/>
                <a:ext cx="3141518" cy="430887"/>
              </a:xfrm>
              <a:prstGeom prst="rect">
                <a:avLst/>
              </a:prstGeom>
              <a:blipFill>
                <a:blip r:embed="rId19"/>
                <a:stretch>
                  <a:fillRect t="-25352" b="-4929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CuadroTexto 29"/>
              <p:cNvSpPr txBox="1"/>
              <p:nvPr/>
            </p:nvSpPr>
            <p:spPr>
              <a:xfrm>
                <a:off x="-290945" y="4717154"/>
                <a:ext cx="51054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500</m:t>
                          </m:r>
                        </m:sub>
                      </m:sSub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500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e>
                      </m:func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3600" dirty="0"/>
              </a:p>
            </p:txBody>
          </p:sp>
        </mc:Choice>
        <mc:Fallback>
          <p:sp>
            <p:nvSpPr>
              <p:cNvPr id="30" name="Cuadro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0945" y="4717154"/>
                <a:ext cx="5105400" cy="43088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uadroTexto 30"/>
              <p:cNvSpPr txBox="1"/>
              <p:nvPr/>
            </p:nvSpPr>
            <p:spPr>
              <a:xfrm>
                <a:off x="5039591" y="4717153"/>
                <a:ext cx="291291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500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53,9db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1" name="Cuadro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591" y="4717153"/>
                <a:ext cx="2912918" cy="430887"/>
              </a:xfrm>
              <a:prstGeom prst="rect">
                <a:avLst/>
              </a:prstGeom>
              <a:blipFill>
                <a:blip r:embed="rId21"/>
                <a:stretch>
                  <a:fillRect t="-25714" b="-5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uadroTexto 31"/>
              <p:cNvSpPr txBox="1"/>
              <p:nvPr/>
            </p:nvSpPr>
            <p:spPr>
              <a:xfrm>
                <a:off x="-290945" y="5258363"/>
                <a:ext cx="51054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630</m:t>
                          </m:r>
                        </m:sub>
                      </m:sSub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630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e>
                      </m:func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3600" dirty="0"/>
              </a:p>
            </p:txBody>
          </p:sp>
        </mc:Choice>
        <mc:Fallback>
          <p:sp>
            <p:nvSpPr>
              <p:cNvPr id="32" name="CuadroTexto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0945" y="5258363"/>
                <a:ext cx="5105400" cy="43088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CuadroTexto 32"/>
              <p:cNvSpPr txBox="1"/>
              <p:nvPr/>
            </p:nvSpPr>
            <p:spPr>
              <a:xfrm>
                <a:off x="5039591" y="5258363"/>
                <a:ext cx="314151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630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AR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55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,9db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3" name="CuadroTex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591" y="5258363"/>
                <a:ext cx="3141518" cy="430887"/>
              </a:xfrm>
              <a:prstGeom prst="rect">
                <a:avLst/>
              </a:prstGeom>
              <a:blipFill>
                <a:blip r:embed="rId23"/>
                <a:stretch>
                  <a:fillRect t="-25714" b="-5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CuadroTexto 33"/>
              <p:cNvSpPr txBox="1"/>
              <p:nvPr/>
            </p:nvSpPr>
            <p:spPr>
              <a:xfrm>
                <a:off x="-290945" y="5826030"/>
                <a:ext cx="51054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800</m:t>
                          </m:r>
                        </m:sub>
                      </m:sSub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800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e>
                      </m:func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3600" dirty="0"/>
              </a:p>
            </p:txBody>
          </p:sp>
        </mc:Choice>
        <mc:Fallback>
          <p:sp>
            <p:nvSpPr>
              <p:cNvPr id="34" name="CuadroTex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0945" y="5826030"/>
                <a:ext cx="5105400" cy="43088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CuadroTexto 34"/>
              <p:cNvSpPr txBox="1"/>
              <p:nvPr/>
            </p:nvSpPr>
            <p:spPr>
              <a:xfrm>
                <a:off x="5039591" y="5826030"/>
                <a:ext cx="314151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800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58db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5" name="CuadroTexto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591" y="5826030"/>
                <a:ext cx="3141518" cy="430887"/>
              </a:xfrm>
              <a:prstGeom prst="rect">
                <a:avLst/>
              </a:prstGeom>
              <a:blipFill>
                <a:blip r:embed="rId25"/>
                <a:stretch>
                  <a:fillRect t="-25714" b="-5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uadroTexto 35"/>
              <p:cNvSpPr txBox="1"/>
              <p:nvPr/>
            </p:nvSpPr>
            <p:spPr>
              <a:xfrm>
                <a:off x="-443345" y="6324600"/>
                <a:ext cx="570114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sub>
                      </m:sSub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28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e>
                      </m:func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𝑑𝑏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sz="3600" dirty="0"/>
              </a:p>
            </p:txBody>
          </p:sp>
        </mc:Choice>
        <mc:Fallback>
          <p:sp>
            <p:nvSpPr>
              <p:cNvPr id="36" name="Cuadro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43345" y="6324600"/>
                <a:ext cx="5701145" cy="430887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uadroTexto 36"/>
              <p:cNvSpPr txBox="1"/>
              <p:nvPr/>
            </p:nvSpPr>
            <p:spPr>
              <a:xfrm>
                <a:off x="5039591" y="6306998"/>
                <a:ext cx="314151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59,9db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7" name="CuadroTexto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591" y="6306998"/>
                <a:ext cx="3141518" cy="430887"/>
              </a:xfrm>
              <a:prstGeom prst="rect">
                <a:avLst/>
              </a:prstGeom>
              <a:blipFill>
                <a:blip r:embed="rId27"/>
                <a:stretch>
                  <a:fillRect t="-25714" b="-5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Elipse 37"/>
          <p:cNvSpPr/>
          <p:nvPr/>
        </p:nvSpPr>
        <p:spPr>
          <a:xfrm>
            <a:off x="5881255" y="588634"/>
            <a:ext cx="2071254" cy="64217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4640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381000"/>
            <a:ext cx="6705600" cy="619106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714744"/>
            <a:ext cx="2133600" cy="5838456"/>
          </a:xfrm>
          <a:prstGeom prst="rect">
            <a:avLst/>
          </a:prstGeom>
        </p:spPr>
      </p:pic>
      <p:sp>
        <p:nvSpPr>
          <p:cNvPr id="23" name="Flecha derecha 22"/>
          <p:cNvSpPr/>
          <p:nvPr/>
        </p:nvSpPr>
        <p:spPr>
          <a:xfrm>
            <a:off x="9829800" y="3062472"/>
            <a:ext cx="2209800" cy="114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407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t="2941" r="819"/>
          <a:stretch/>
        </p:blipFill>
        <p:spPr>
          <a:xfrm>
            <a:off x="-21259799" y="381000"/>
            <a:ext cx="36423600" cy="6286500"/>
          </a:xfrm>
          <a:prstGeom prst="rect">
            <a:avLst/>
          </a:prstGeom>
        </p:spPr>
      </p:pic>
      <p:sp>
        <p:nvSpPr>
          <p:cNvPr id="9" name="Elipse 8"/>
          <p:cNvSpPr/>
          <p:nvPr/>
        </p:nvSpPr>
        <p:spPr>
          <a:xfrm>
            <a:off x="4572000" y="6096000"/>
            <a:ext cx="2133600" cy="6858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Rectángulo 11"/>
          <p:cNvSpPr/>
          <p:nvPr/>
        </p:nvSpPr>
        <p:spPr>
          <a:xfrm>
            <a:off x="3143250" y="3162300"/>
            <a:ext cx="2057400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739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9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9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08710"/>
            <a:ext cx="11309389" cy="5486400"/>
          </a:xfrm>
          <a:prstGeom prst="rect">
            <a:avLst/>
          </a:prstGeom>
        </p:spPr>
      </p:pic>
      <p:sp>
        <p:nvSpPr>
          <p:cNvPr id="21" name="Título 1">
            <a:extLst>
              <a:ext uri="{FF2B5EF4-FFF2-40B4-BE49-F238E27FC236}">
                <a16:creationId xmlns:a16="http://schemas.microsoft.com/office/drawing/2014/main" id="{8F84ACDA-90DB-4A01-B6F0-3992F95B0E17}"/>
              </a:ext>
            </a:extLst>
          </p:cNvPr>
          <p:cNvSpPr txBox="1">
            <a:spLocks/>
          </p:cNvSpPr>
          <p:nvPr/>
        </p:nvSpPr>
        <p:spPr>
          <a:xfrm>
            <a:off x="7696200" y="3886200"/>
            <a:ext cx="1524000" cy="69441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7500"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3600" dirty="0" smtClean="0">
                <a:latin typeface="39 Smooth" pitchFamily="2" charset="0"/>
              </a:rPr>
              <a:t>58dB</a:t>
            </a:r>
            <a:endParaRPr lang="es-AR" sz="3600" dirty="0"/>
          </a:p>
        </p:txBody>
      </p:sp>
      <p:cxnSp>
        <p:nvCxnSpPr>
          <p:cNvPr id="5" name="Conector recto 4"/>
          <p:cNvCxnSpPr/>
          <p:nvPr/>
        </p:nvCxnSpPr>
        <p:spPr>
          <a:xfrm flipV="1">
            <a:off x="1905000" y="2286000"/>
            <a:ext cx="2438400" cy="194741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08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2"/>
          <a:srcRect l="8759" t="28662" r="58226" b="1894"/>
          <a:stretch/>
        </p:blipFill>
        <p:spPr>
          <a:xfrm>
            <a:off x="2942843" y="381000"/>
            <a:ext cx="6048757" cy="6172200"/>
          </a:xfrm>
          <a:prstGeom prst="rect">
            <a:avLst/>
          </a:prstGeom>
        </p:spPr>
      </p:pic>
      <p:pic>
        <p:nvPicPr>
          <p:cNvPr id="1026" name="Picture 2" descr="Reglas: definición, tipos, diferencias con normas y ley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38200"/>
            <a:ext cx="29718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/>
              <p:cNvSpPr txBox="1"/>
              <p:nvPr/>
            </p:nvSpPr>
            <p:spPr>
              <a:xfrm>
                <a:off x="8077200" y="81331"/>
                <a:ext cx="364720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20+13=33db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8" name="Cuadro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81331"/>
                <a:ext cx="3647209" cy="430887"/>
              </a:xfrm>
              <a:prstGeom prst="rect">
                <a:avLst/>
              </a:prstGeom>
              <a:blipFill>
                <a:blip r:embed="rId4"/>
                <a:stretch>
                  <a:fillRect t="-25352" r="-2341" b="-4929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/>
              <p:cNvSpPr txBox="1"/>
              <p:nvPr/>
            </p:nvSpPr>
            <p:spPr>
              <a:xfrm>
                <a:off x="8077200" y="659198"/>
                <a:ext cx="42672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125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20+22=42db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659198"/>
                <a:ext cx="4267200" cy="430887"/>
              </a:xfrm>
              <a:prstGeom prst="rect">
                <a:avLst/>
              </a:prstGeom>
              <a:blipFill>
                <a:blip r:embed="rId5"/>
                <a:stretch>
                  <a:fillRect t="-25352" b="-4929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/>
              <p:cNvSpPr txBox="1"/>
              <p:nvPr/>
            </p:nvSpPr>
            <p:spPr>
              <a:xfrm>
                <a:off x="8077200" y="1151860"/>
                <a:ext cx="44958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AR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20+20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40db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1" name="Cuadro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151860"/>
                <a:ext cx="4495800" cy="430887"/>
              </a:xfrm>
              <a:prstGeom prst="rect">
                <a:avLst/>
              </a:prstGeom>
              <a:blipFill>
                <a:blip r:embed="rId6"/>
                <a:stretch>
                  <a:fillRect t="-25352" b="-4788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upo 12"/>
          <p:cNvGrpSpPr/>
          <p:nvPr/>
        </p:nvGrpSpPr>
        <p:grpSpPr>
          <a:xfrm>
            <a:off x="3124200" y="4622800"/>
            <a:ext cx="609600" cy="1447800"/>
            <a:chOff x="3352800" y="4267200"/>
            <a:chExt cx="609600" cy="1447800"/>
          </a:xfrm>
        </p:grpSpPr>
        <p:cxnSp>
          <p:nvCxnSpPr>
            <p:cNvPr id="7" name="Conector recto de flecha 6"/>
            <p:cNvCxnSpPr/>
            <p:nvPr/>
          </p:nvCxnSpPr>
          <p:spPr>
            <a:xfrm flipV="1">
              <a:off x="3352800" y="4267200"/>
              <a:ext cx="0" cy="1447800"/>
            </a:xfrm>
            <a:prstGeom prst="straightConnector1">
              <a:avLst/>
            </a:prstGeom>
            <a:ln w="25400"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>
              <a:off x="3352800" y="4276725"/>
              <a:ext cx="6096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Conector recto 29"/>
            <p:cNvCxnSpPr/>
            <p:nvPr/>
          </p:nvCxnSpPr>
          <p:spPr>
            <a:xfrm>
              <a:off x="3352800" y="5715000"/>
              <a:ext cx="6096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uadroTexto 30"/>
              <p:cNvSpPr txBox="1"/>
              <p:nvPr/>
            </p:nvSpPr>
            <p:spPr>
              <a:xfrm rot="16200000">
                <a:off x="2456102" y="5107900"/>
                <a:ext cx="1276350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1,3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s-AR" sz="2800" b="0" dirty="0" smtClean="0">
                  <a:latin typeface="Cambria Math" panose="02040503050406030204" pitchFamily="18" charset="0"/>
                </a:endParaRPr>
              </a:p>
              <a:p>
                <a:pPr/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1" name="Cuadro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456102" y="5107900"/>
                <a:ext cx="1276350" cy="861774"/>
              </a:xfrm>
              <a:prstGeom prst="rect">
                <a:avLst/>
              </a:prstGeom>
              <a:blipFill>
                <a:blip r:embed="rId7"/>
                <a:stretch>
                  <a:fillRect t="-334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upo 33"/>
          <p:cNvGrpSpPr/>
          <p:nvPr/>
        </p:nvGrpSpPr>
        <p:grpSpPr>
          <a:xfrm>
            <a:off x="2663390" y="3714750"/>
            <a:ext cx="1318060" cy="2350262"/>
            <a:chOff x="3352800" y="4267200"/>
            <a:chExt cx="609600" cy="1447800"/>
          </a:xfrm>
        </p:grpSpPr>
        <p:cxnSp>
          <p:nvCxnSpPr>
            <p:cNvPr id="35" name="Conector recto de flecha 34"/>
            <p:cNvCxnSpPr/>
            <p:nvPr/>
          </p:nvCxnSpPr>
          <p:spPr>
            <a:xfrm flipV="1">
              <a:off x="3352800" y="4267200"/>
              <a:ext cx="0" cy="1447800"/>
            </a:xfrm>
            <a:prstGeom prst="straightConnector1">
              <a:avLst/>
            </a:prstGeom>
            <a:ln w="25400"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ector recto 35"/>
            <p:cNvCxnSpPr/>
            <p:nvPr/>
          </p:nvCxnSpPr>
          <p:spPr>
            <a:xfrm>
              <a:off x="3352800" y="4276725"/>
              <a:ext cx="6096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ector recto 36"/>
            <p:cNvCxnSpPr/>
            <p:nvPr/>
          </p:nvCxnSpPr>
          <p:spPr>
            <a:xfrm>
              <a:off x="3352800" y="5715000"/>
              <a:ext cx="6096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CuadroTexto 37"/>
              <p:cNvSpPr txBox="1"/>
              <p:nvPr/>
            </p:nvSpPr>
            <p:spPr>
              <a:xfrm rot="16200000">
                <a:off x="2105238" y="4737366"/>
                <a:ext cx="1065506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2,2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s-AR" sz="2800" b="0" dirty="0" smtClean="0">
                  <a:latin typeface="Cambria Math" panose="02040503050406030204" pitchFamily="18" charset="0"/>
                </a:endParaRPr>
              </a:p>
              <a:p>
                <a:pPr/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8" name="CuadroTex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105238" y="4737366"/>
                <a:ext cx="1065506" cy="861774"/>
              </a:xfrm>
              <a:prstGeom prst="rect">
                <a:avLst/>
              </a:prstGeom>
              <a:blipFill>
                <a:blip r:embed="rId8"/>
                <a:stretch>
                  <a:fillRect t="-2342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upo 38"/>
          <p:cNvGrpSpPr/>
          <p:nvPr/>
        </p:nvGrpSpPr>
        <p:grpSpPr>
          <a:xfrm>
            <a:off x="2110940" y="3988974"/>
            <a:ext cx="2156260" cy="2074068"/>
            <a:chOff x="3352800" y="4267200"/>
            <a:chExt cx="609600" cy="1447800"/>
          </a:xfrm>
        </p:grpSpPr>
        <p:cxnSp>
          <p:nvCxnSpPr>
            <p:cNvPr id="40" name="Conector recto de flecha 39"/>
            <p:cNvCxnSpPr/>
            <p:nvPr/>
          </p:nvCxnSpPr>
          <p:spPr>
            <a:xfrm flipV="1">
              <a:off x="3352800" y="4267200"/>
              <a:ext cx="0" cy="1447800"/>
            </a:xfrm>
            <a:prstGeom prst="straightConnector1">
              <a:avLst/>
            </a:prstGeom>
            <a:ln w="25400"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Conector recto 40"/>
            <p:cNvCxnSpPr/>
            <p:nvPr/>
          </p:nvCxnSpPr>
          <p:spPr>
            <a:xfrm>
              <a:off x="3352800" y="4276725"/>
              <a:ext cx="6096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ector recto 41"/>
            <p:cNvCxnSpPr/>
            <p:nvPr/>
          </p:nvCxnSpPr>
          <p:spPr>
            <a:xfrm>
              <a:off x="3352800" y="5715000"/>
              <a:ext cx="6096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CuadroTexto 42"/>
              <p:cNvSpPr txBox="1"/>
              <p:nvPr/>
            </p:nvSpPr>
            <p:spPr>
              <a:xfrm rot="16200000">
                <a:off x="1573664" y="4750066"/>
                <a:ext cx="1065506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2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s-AR" sz="2800" b="0" dirty="0" smtClean="0">
                  <a:latin typeface="Cambria Math" panose="02040503050406030204" pitchFamily="18" charset="0"/>
                </a:endParaRPr>
              </a:p>
              <a:p>
                <a:pPr/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3" name="Cuadro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1573664" y="4750066"/>
                <a:ext cx="1065506" cy="86177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CuadroTexto 43"/>
              <p:cNvSpPr txBox="1"/>
              <p:nvPr/>
            </p:nvSpPr>
            <p:spPr>
              <a:xfrm>
                <a:off x="8077200" y="1644523"/>
                <a:ext cx="43434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AR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20+20=40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4" name="CuadroTexto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644523"/>
                <a:ext cx="4343400" cy="430887"/>
              </a:xfrm>
              <a:prstGeom prst="rect">
                <a:avLst/>
              </a:prstGeom>
              <a:blipFill>
                <a:blip r:embed="rId10"/>
                <a:stretch>
                  <a:fillRect t="-25714" b="-5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Grupo 44"/>
          <p:cNvGrpSpPr/>
          <p:nvPr/>
        </p:nvGrpSpPr>
        <p:grpSpPr>
          <a:xfrm>
            <a:off x="1606114" y="4622799"/>
            <a:ext cx="3118285" cy="1442213"/>
            <a:chOff x="3352800" y="4267200"/>
            <a:chExt cx="609600" cy="1447800"/>
          </a:xfrm>
        </p:grpSpPr>
        <p:cxnSp>
          <p:nvCxnSpPr>
            <p:cNvPr id="46" name="Conector recto de flecha 45"/>
            <p:cNvCxnSpPr/>
            <p:nvPr/>
          </p:nvCxnSpPr>
          <p:spPr>
            <a:xfrm flipV="1">
              <a:off x="3352800" y="4267200"/>
              <a:ext cx="0" cy="1447800"/>
            </a:xfrm>
            <a:prstGeom prst="straightConnector1">
              <a:avLst/>
            </a:prstGeom>
            <a:ln w="25400"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Conector recto 46"/>
            <p:cNvCxnSpPr/>
            <p:nvPr/>
          </p:nvCxnSpPr>
          <p:spPr>
            <a:xfrm>
              <a:off x="3352800" y="4276725"/>
              <a:ext cx="6096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/>
          </p:nvCxnSpPr>
          <p:spPr>
            <a:xfrm>
              <a:off x="3352800" y="5715000"/>
              <a:ext cx="6096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CuadroTexto 48"/>
              <p:cNvSpPr txBox="1"/>
              <p:nvPr/>
            </p:nvSpPr>
            <p:spPr>
              <a:xfrm rot="16200000">
                <a:off x="978835" y="5073152"/>
                <a:ext cx="1276350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1,3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s-AR" sz="2800" b="0" dirty="0" smtClean="0">
                  <a:latin typeface="Cambria Math" panose="02040503050406030204" pitchFamily="18" charset="0"/>
                </a:endParaRPr>
              </a:p>
              <a:p>
                <a:pPr/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9" name="CuadroTexto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978835" y="5073152"/>
                <a:ext cx="1276350" cy="861774"/>
              </a:xfrm>
              <a:prstGeom prst="rect">
                <a:avLst/>
              </a:prstGeom>
              <a:blipFill>
                <a:blip r:embed="rId11"/>
                <a:stretch>
                  <a:fillRect t="-33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CuadroTexto 49"/>
              <p:cNvSpPr txBox="1"/>
              <p:nvPr/>
            </p:nvSpPr>
            <p:spPr>
              <a:xfrm>
                <a:off x="8077200" y="2107069"/>
                <a:ext cx="364720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20+13=33db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0" name="CuadroTexto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107069"/>
                <a:ext cx="3647209" cy="430887"/>
              </a:xfrm>
              <a:prstGeom prst="rect">
                <a:avLst/>
              </a:prstGeom>
              <a:blipFill>
                <a:blip r:embed="rId12"/>
                <a:stretch>
                  <a:fillRect t="-25714" r="-2508" b="-5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upo 50"/>
          <p:cNvGrpSpPr/>
          <p:nvPr/>
        </p:nvGrpSpPr>
        <p:grpSpPr>
          <a:xfrm>
            <a:off x="1066801" y="4699972"/>
            <a:ext cx="3921342" cy="1372558"/>
            <a:chOff x="3352800" y="4267200"/>
            <a:chExt cx="609600" cy="1447800"/>
          </a:xfrm>
        </p:grpSpPr>
        <p:cxnSp>
          <p:nvCxnSpPr>
            <p:cNvPr id="52" name="Conector recto de flecha 51"/>
            <p:cNvCxnSpPr/>
            <p:nvPr/>
          </p:nvCxnSpPr>
          <p:spPr>
            <a:xfrm flipV="1">
              <a:off x="3352800" y="4267200"/>
              <a:ext cx="0" cy="1447800"/>
            </a:xfrm>
            <a:prstGeom prst="straightConnector1">
              <a:avLst/>
            </a:prstGeom>
            <a:ln w="25400"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Conector recto 52"/>
            <p:cNvCxnSpPr/>
            <p:nvPr/>
          </p:nvCxnSpPr>
          <p:spPr>
            <a:xfrm>
              <a:off x="3352800" y="4276725"/>
              <a:ext cx="6096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Conector recto 53"/>
            <p:cNvCxnSpPr/>
            <p:nvPr/>
          </p:nvCxnSpPr>
          <p:spPr>
            <a:xfrm>
              <a:off x="3352800" y="5715000"/>
              <a:ext cx="6096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CuadroTexto 54"/>
              <p:cNvSpPr txBox="1"/>
              <p:nvPr/>
            </p:nvSpPr>
            <p:spPr>
              <a:xfrm rot="16200000">
                <a:off x="421861" y="5073152"/>
                <a:ext cx="1276350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1,2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s-AR" sz="2800" b="0" dirty="0" smtClean="0">
                  <a:latin typeface="Cambria Math" panose="02040503050406030204" pitchFamily="18" charset="0"/>
                </a:endParaRPr>
              </a:p>
              <a:p>
                <a:pPr/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5" name="CuadroTexto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21861" y="5073152"/>
                <a:ext cx="1276350" cy="861774"/>
              </a:xfrm>
              <a:prstGeom prst="rect">
                <a:avLst/>
              </a:prstGeom>
              <a:blipFill>
                <a:blip r:embed="rId13"/>
                <a:stretch>
                  <a:fillRect t="-33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CuadroTexto 55"/>
              <p:cNvSpPr txBox="1"/>
              <p:nvPr/>
            </p:nvSpPr>
            <p:spPr>
              <a:xfrm>
                <a:off x="8082332" y="2537956"/>
                <a:ext cx="364720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315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20+12=32db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6" name="CuadroTexto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2332" y="2537956"/>
                <a:ext cx="3647209" cy="430887"/>
              </a:xfrm>
              <a:prstGeom prst="rect">
                <a:avLst/>
              </a:prstGeom>
              <a:blipFill>
                <a:blip r:embed="rId14"/>
                <a:stretch>
                  <a:fillRect t="-25352" r="-2508" b="-4929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Grupo 56"/>
          <p:cNvGrpSpPr/>
          <p:nvPr/>
        </p:nvGrpSpPr>
        <p:grpSpPr>
          <a:xfrm>
            <a:off x="660194" y="4142130"/>
            <a:ext cx="4597606" cy="1922882"/>
            <a:chOff x="3352800" y="4267200"/>
            <a:chExt cx="609600" cy="1447800"/>
          </a:xfrm>
        </p:grpSpPr>
        <p:cxnSp>
          <p:nvCxnSpPr>
            <p:cNvPr id="58" name="Conector recto de flecha 57"/>
            <p:cNvCxnSpPr/>
            <p:nvPr/>
          </p:nvCxnSpPr>
          <p:spPr>
            <a:xfrm flipV="1">
              <a:off x="3352800" y="4267200"/>
              <a:ext cx="0" cy="1447800"/>
            </a:xfrm>
            <a:prstGeom prst="straightConnector1">
              <a:avLst/>
            </a:prstGeom>
            <a:ln w="25400">
              <a:headEnd type="triangle" w="med" len="lg"/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Conector recto 58"/>
            <p:cNvCxnSpPr/>
            <p:nvPr/>
          </p:nvCxnSpPr>
          <p:spPr>
            <a:xfrm>
              <a:off x="3352800" y="4276725"/>
              <a:ext cx="6096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Conector recto 59"/>
            <p:cNvCxnSpPr/>
            <p:nvPr/>
          </p:nvCxnSpPr>
          <p:spPr>
            <a:xfrm>
              <a:off x="3352800" y="5715000"/>
              <a:ext cx="6096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CuadroTexto 60"/>
              <p:cNvSpPr txBox="1"/>
              <p:nvPr/>
            </p:nvSpPr>
            <p:spPr>
              <a:xfrm rot="16200000">
                <a:off x="32227" y="4802061"/>
                <a:ext cx="1276350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1,8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s-AR" sz="2800" b="0" dirty="0" smtClean="0">
                  <a:latin typeface="Cambria Math" panose="02040503050406030204" pitchFamily="18" charset="0"/>
                </a:endParaRPr>
              </a:p>
              <a:p>
                <a:pPr/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1" name="CuadroTexto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2227" y="4802061"/>
                <a:ext cx="1276350" cy="861774"/>
              </a:xfrm>
              <a:prstGeom prst="rect">
                <a:avLst/>
              </a:prstGeom>
              <a:blipFill>
                <a:blip r:embed="rId15"/>
                <a:stretch>
                  <a:fillRect t="-334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CuadroTexto 61"/>
              <p:cNvSpPr txBox="1"/>
              <p:nvPr/>
            </p:nvSpPr>
            <p:spPr>
              <a:xfrm>
                <a:off x="8077200" y="2968981"/>
                <a:ext cx="364720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20+18=38db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2" name="CuadroTexto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968981"/>
                <a:ext cx="3647209" cy="430887"/>
              </a:xfrm>
              <a:prstGeom prst="rect">
                <a:avLst/>
              </a:prstGeom>
              <a:blipFill>
                <a:blip r:embed="rId16"/>
                <a:stretch>
                  <a:fillRect t="-25352" r="-2508" b="-4929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CuadroTexto 62"/>
              <p:cNvSpPr txBox="1"/>
              <p:nvPr/>
            </p:nvSpPr>
            <p:spPr>
              <a:xfrm>
                <a:off x="-257557" y="2630655"/>
                <a:ext cx="364720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𝑑𝑏</m:t>
                      </m:r>
                    </m:oMath>
                  </m:oMathPara>
                </a14:m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3" name="CuadroTexto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7557" y="2630655"/>
                <a:ext cx="3647209" cy="43088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CuadroTexto 63"/>
              <p:cNvSpPr txBox="1"/>
              <p:nvPr/>
            </p:nvSpPr>
            <p:spPr>
              <a:xfrm>
                <a:off x="8077199" y="3431389"/>
                <a:ext cx="364720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500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20+22=</a:t>
                </a:r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42</a:t>
                </a:r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4" name="CuadroTexto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199" y="3431389"/>
                <a:ext cx="3647209" cy="430887"/>
              </a:xfrm>
              <a:prstGeom prst="rect">
                <a:avLst/>
              </a:prstGeom>
              <a:blipFill>
                <a:blip r:embed="rId18"/>
                <a:stretch>
                  <a:fillRect t="-25352" r="-2508" b="-4788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CuadroTexto 64"/>
              <p:cNvSpPr txBox="1"/>
              <p:nvPr/>
            </p:nvSpPr>
            <p:spPr>
              <a:xfrm>
                <a:off x="8077199" y="3888085"/>
                <a:ext cx="364720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630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20+23=</a:t>
                </a:r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43</a:t>
                </a:r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5" name="CuadroTexto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199" y="3888085"/>
                <a:ext cx="3647209" cy="430887"/>
              </a:xfrm>
              <a:prstGeom prst="rect">
                <a:avLst/>
              </a:prstGeom>
              <a:blipFill>
                <a:blip r:embed="rId19"/>
                <a:stretch>
                  <a:fillRect t="-25714" r="-2508" b="-5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CuadroTexto 65"/>
              <p:cNvSpPr txBox="1"/>
              <p:nvPr/>
            </p:nvSpPr>
            <p:spPr>
              <a:xfrm>
                <a:off x="8077198" y="4318972"/>
                <a:ext cx="396240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800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20+28=</a:t>
                </a:r>
                <a:r>
                  <a:rPr lang="es-AR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</a:t>
                </a:r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8db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6" name="CuadroTexto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198" y="4318972"/>
                <a:ext cx="3962402" cy="430887"/>
              </a:xfrm>
              <a:prstGeom prst="rect">
                <a:avLst/>
              </a:prstGeom>
              <a:blipFill>
                <a:blip r:embed="rId20"/>
                <a:stretch>
                  <a:fillRect t="-25352" b="-4929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CuadroTexto 66"/>
              <p:cNvSpPr txBox="1"/>
              <p:nvPr/>
            </p:nvSpPr>
            <p:spPr>
              <a:xfrm>
                <a:off x="8102599" y="4776394"/>
                <a:ext cx="4089401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20+30=</a:t>
                </a:r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50</a:t>
                </a:r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7" name="CuadroTexto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2599" y="4776394"/>
                <a:ext cx="4089401" cy="430887"/>
              </a:xfrm>
              <a:prstGeom prst="rect">
                <a:avLst/>
              </a:prstGeom>
              <a:blipFill>
                <a:blip r:embed="rId21"/>
                <a:stretch>
                  <a:fillRect t="-25714" b="-5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CuadroTexto 67"/>
              <p:cNvSpPr txBox="1"/>
              <p:nvPr/>
            </p:nvSpPr>
            <p:spPr>
              <a:xfrm>
                <a:off x="8102599" y="5233090"/>
                <a:ext cx="400345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1250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20+33=53db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8" name="CuadroTexto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2599" y="5233090"/>
                <a:ext cx="4003456" cy="430887"/>
              </a:xfrm>
              <a:prstGeom prst="rect">
                <a:avLst/>
              </a:prstGeom>
              <a:blipFill>
                <a:blip r:embed="rId22"/>
                <a:stretch>
                  <a:fillRect t="-25352" b="-4929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CuadroTexto 68"/>
              <p:cNvSpPr txBox="1"/>
              <p:nvPr/>
            </p:nvSpPr>
            <p:spPr>
              <a:xfrm>
                <a:off x="8102598" y="5663977"/>
                <a:ext cx="396240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AR" sz="2800" b="0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A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1600</m:t>
                        </m:r>
                      </m:sub>
                    </m:sSub>
                    <m:r>
                      <a:rPr lang="es-A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AR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20+36=56db</a:t>
                </a:r>
                <a:endParaRPr lang="es-AR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9" name="CuadroTexto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2598" y="5663977"/>
                <a:ext cx="3962402" cy="430887"/>
              </a:xfrm>
              <a:prstGeom prst="rect">
                <a:avLst/>
              </a:prstGeom>
              <a:blipFill>
                <a:blip r:embed="rId23"/>
                <a:stretch>
                  <a:fillRect t="-25352" b="-4929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115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  <p:bldP spid="31" grpId="0"/>
      <p:bldP spid="38" grpId="0"/>
      <p:bldP spid="43" grpId="0"/>
      <p:bldP spid="44" grpId="0"/>
      <p:bldP spid="49" grpId="0"/>
      <p:bldP spid="50" grpId="0"/>
      <p:bldP spid="55" grpId="0"/>
      <p:bldP spid="56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</TotalTime>
  <Words>149</Words>
  <Application>Microsoft Office PowerPoint</Application>
  <PresentationFormat>Panorámica</PresentationFormat>
  <Paragraphs>82</Paragraphs>
  <Slides>14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39 Smooth</vt:lpstr>
      <vt:lpstr>Arial</vt:lpstr>
      <vt:lpstr>Calibri</vt:lpstr>
      <vt:lpstr>Cambria</vt:lpstr>
      <vt:lpstr>Cambria Math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</dc:creator>
  <cp:lastModifiedBy>Juan Manuel</cp:lastModifiedBy>
  <cp:revision>123</cp:revision>
  <dcterms:created xsi:type="dcterms:W3CDTF">2022-01-24T19:26:24Z</dcterms:created>
  <dcterms:modified xsi:type="dcterms:W3CDTF">2022-07-28T19:36:07Z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2021-09-06T00:00:00Z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2022-01-24T00:00:00Z</vt:filetime>
  </property>
</Properties>
</file>