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3" r:id="rId6"/>
    <p:sldId id="31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265" r:id="rId15"/>
    <p:sldId id="329" r:id="rId16"/>
    <p:sldId id="266" r:id="rId17"/>
    <p:sldId id="267" r:id="rId18"/>
    <p:sldId id="308" r:id="rId19"/>
    <p:sldId id="268" r:id="rId20"/>
    <p:sldId id="273" r:id="rId21"/>
    <p:sldId id="309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2" r:id="rId30"/>
    <p:sldId id="283" r:id="rId31"/>
    <p:sldId id="284" r:id="rId32"/>
    <p:sldId id="285" r:id="rId33"/>
    <p:sldId id="290" r:id="rId34"/>
    <p:sldId id="286" r:id="rId35"/>
    <p:sldId id="288" r:id="rId36"/>
    <p:sldId id="289" r:id="rId37"/>
    <p:sldId id="291" r:id="rId38"/>
    <p:sldId id="292" r:id="rId39"/>
    <p:sldId id="293" r:id="rId40"/>
    <p:sldId id="294" r:id="rId41"/>
    <p:sldId id="296" r:id="rId42"/>
    <p:sldId id="298" r:id="rId43"/>
    <p:sldId id="300" r:id="rId44"/>
    <p:sldId id="301" r:id="rId45"/>
    <p:sldId id="302" r:id="rId46"/>
  </p:sldIdLst>
  <p:sldSz cx="12195175" cy="6859588"/>
  <p:notesSz cx="6858000" cy="9144000"/>
  <p:defaultTextStyle>
    <a:defPPr>
      <a:defRPr lang="es-ES"/>
    </a:defPPr>
    <a:lvl1pPr marL="0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8952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7905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36857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15809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94762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73714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52667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31619" algn="l" defTabSz="115790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FF00"/>
    <a:srgbClr val="66FFFF"/>
    <a:srgbClr val="0000FF"/>
    <a:srgbClr val="5CACA4"/>
    <a:srgbClr val="8481C5"/>
    <a:srgbClr val="376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317" autoAdjust="0"/>
  </p:normalViewPr>
  <p:slideViewPr>
    <p:cSldViewPr>
      <p:cViewPr varScale="1">
        <p:scale>
          <a:sx n="110" d="100"/>
          <a:sy n="110" d="100"/>
        </p:scale>
        <p:origin x="-534" y="-90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5D297-CE72-4D1A-BD56-59DBA98535AA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C995F-FCEB-4025-BB22-A853DB0C40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23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8952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7905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36857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15809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94762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73714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52667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31619" algn="l" defTabSz="1157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C995F-FCEB-4025-BB22-A853DB0C40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10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C995F-FCEB-4025-BB22-A853DB0C404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70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C995F-FCEB-4025-BB22-A853DB0C404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70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638" y="2130921"/>
            <a:ext cx="10365899" cy="14703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9277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4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41503" y="274704"/>
            <a:ext cx="2743915" cy="58528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760" y="274704"/>
            <a:ext cx="8028490" cy="58528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7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334" y="4407922"/>
            <a:ext cx="10365899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334" y="2907386"/>
            <a:ext cx="10365899" cy="150053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5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8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7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7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6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6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8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758" y="1600573"/>
            <a:ext cx="5386202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9215" y="1600573"/>
            <a:ext cx="5386202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3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52" indent="0">
              <a:buNone/>
              <a:defRPr sz="2500" b="1"/>
            </a:lvl2pPr>
            <a:lvl3pPr marL="1157905" indent="0">
              <a:buNone/>
              <a:defRPr sz="2300" b="1"/>
            </a:lvl3pPr>
            <a:lvl4pPr marL="1736857" indent="0">
              <a:buNone/>
              <a:defRPr sz="2000" b="1"/>
            </a:lvl4pPr>
            <a:lvl5pPr marL="2315809" indent="0">
              <a:buNone/>
              <a:defRPr sz="2000" b="1"/>
            </a:lvl5pPr>
            <a:lvl6pPr marL="2894762" indent="0">
              <a:buNone/>
              <a:defRPr sz="2000" b="1"/>
            </a:lvl6pPr>
            <a:lvl7pPr marL="3473714" indent="0">
              <a:buNone/>
              <a:defRPr sz="2000" b="1"/>
            </a:lvl7pPr>
            <a:lvl8pPr marL="4052667" indent="0">
              <a:buNone/>
              <a:defRPr sz="2000" b="1"/>
            </a:lvl8pPr>
            <a:lvl9pPr marL="4631619" indent="0">
              <a:buNone/>
              <a:defRPr sz="2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4985" y="1535469"/>
            <a:ext cx="5390436" cy="63991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52" indent="0">
              <a:buNone/>
              <a:defRPr sz="2500" b="1"/>
            </a:lvl2pPr>
            <a:lvl3pPr marL="1157905" indent="0">
              <a:buNone/>
              <a:defRPr sz="2300" b="1"/>
            </a:lvl3pPr>
            <a:lvl4pPr marL="1736857" indent="0">
              <a:buNone/>
              <a:defRPr sz="2000" b="1"/>
            </a:lvl4pPr>
            <a:lvl5pPr marL="2315809" indent="0">
              <a:buNone/>
              <a:defRPr sz="2000" b="1"/>
            </a:lvl5pPr>
            <a:lvl6pPr marL="2894762" indent="0">
              <a:buNone/>
              <a:defRPr sz="2000" b="1"/>
            </a:lvl6pPr>
            <a:lvl7pPr marL="3473714" indent="0">
              <a:buNone/>
              <a:defRPr sz="2000" b="1"/>
            </a:lvl7pPr>
            <a:lvl8pPr marL="4052667" indent="0">
              <a:buNone/>
              <a:defRPr sz="2000" b="1"/>
            </a:lvl8pPr>
            <a:lvl9pPr marL="4631619" indent="0">
              <a:buNone/>
              <a:defRPr sz="2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4985" y="2175378"/>
            <a:ext cx="5390436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0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0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764" y="273112"/>
            <a:ext cx="4012129" cy="11623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975" y="273117"/>
            <a:ext cx="6817442" cy="5854469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764" y="1435437"/>
            <a:ext cx="4012129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78952" indent="0">
              <a:buNone/>
              <a:defRPr sz="1500"/>
            </a:lvl2pPr>
            <a:lvl3pPr marL="1157905" indent="0">
              <a:buNone/>
              <a:defRPr sz="1300"/>
            </a:lvl3pPr>
            <a:lvl4pPr marL="1736857" indent="0">
              <a:buNone/>
              <a:defRPr sz="1100"/>
            </a:lvl4pPr>
            <a:lvl5pPr marL="2315809" indent="0">
              <a:buNone/>
              <a:defRPr sz="1100"/>
            </a:lvl5pPr>
            <a:lvl6pPr marL="2894762" indent="0">
              <a:buNone/>
              <a:defRPr sz="1100"/>
            </a:lvl6pPr>
            <a:lvl7pPr marL="3473714" indent="0">
              <a:buNone/>
              <a:defRPr sz="1100"/>
            </a:lvl7pPr>
            <a:lvl8pPr marL="4052667" indent="0">
              <a:buNone/>
              <a:defRPr sz="1100"/>
            </a:lvl8pPr>
            <a:lvl9pPr marL="4631619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340" y="4801713"/>
            <a:ext cx="7317105" cy="5668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78952" indent="0">
              <a:buNone/>
              <a:defRPr sz="3500"/>
            </a:lvl2pPr>
            <a:lvl3pPr marL="1157905" indent="0">
              <a:buNone/>
              <a:defRPr sz="3000"/>
            </a:lvl3pPr>
            <a:lvl4pPr marL="1736857" indent="0">
              <a:buNone/>
              <a:defRPr sz="2500"/>
            </a:lvl4pPr>
            <a:lvl5pPr marL="2315809" indent="0">
              <a:buNone/>
              <a:defRPr sz="2500"/>
            </a:lvl5pPr>
            <a:lvl6pPr marL="2894762" indent="0">
              <a:buNone/>
              <a:defRPr sz="2500"/>
            </a:lvl6pPr>
            <a:lvl7pPr marL="3473714" indent="0">
              <a:buNone/>
              <a:defRPr sz="2500"/>
            </a:lvl7pPr>
            <a:lvl8pPr marL="4052667" indent="0">
              <a:buNone/>
              <a:defRPr sz="2500"/>
            </a:lvl8pPr>
            <a:lvl9pPr marL="4631619" indent="0">
              <a:buNone/>
              <a:defRPr sz="2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90340" y="5368583"/>
            <a:ext cx="7317105" cy="805049"/>
          </a:xfrm>
        </p:spPr>
        <p:txBody>
          <a:bodyPr/>
          <a:lstStyle>
            <a:lvl1pPr marL="0" indent="0">
              <a:buNone/>
              <a:defRPr sz="1800"/>
            </a:lvl1pPr>
            <a:lvl2pPr marL="578952" indent="0">
              <a:buNone/>
              <a:defRPr sz="1500"/>
            </a:lvl2pPr>
            <a:lvl3pPr marL="1157905" indent="0">
              <a:buNone/>
              <a:defRPr sz="1300"/>
            </a:lvl3pPr>
            <a:lvl4pPr marL="1736857" indent="0">
              <a:buNone/>
              <a:defRPr sz="1100"/>
            </a:lvl4pPr>
            <a:lvl5pPr marL="2315809" indent="0">
              <a:buNone/>
              <a:defRPr sz="1100"/>
            </a:lvl5pPr>
            <a:lvl6pPr marL="2894762" indent="0">
              <a:buNone/>
              <a:defRPr sz="1100"/>
            </a:lvl6pPr>
            <a:lvl7pPr marL="3473714" indent="0">
              <a:buNone/>
              <a:defRPr sz="1100"/>
            </a:lvl7pPr>
            <a:lvl8pPr marL="4052667" indent="0">
              <a:buNone/>
              <a:defRPr sz="1100"/>
            </a:lvl8pPr>
            <a:lvl9pPr marL="4631619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9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760" y="274703"/>
            <a:ext cx="10975658" cy="1143265"/>
          </a:xfrm>
          <a:prstGeom prst="rect">
            <a:avLst/>
          </a:prstGeom>
        </p:spPr>
        <p:txBody>
          <a:bodyPr vert="horz" lIns="115790" tIns="57895" rIns="115790" bIns="5789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760" y="1600573"/>
            <a:ext cx="10975658" cy="4527011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760" y="6357824"/>
            <a:ext cx="2845540" cy="365210"/>
          </a:xfrm>
          <a:prstGeom prst="rect">
            <a:avLst/>
          </a:prstGeom>
        </p:spPr>
        <p:txBody>
          <a:bodyPr vert="horz" lIns="115790" tIns="57895" rIns="115790" bIns="5789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00A6-104B-43CD-AA74-1E2AAC9401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6685" y="6357824"/>
            <a:ext cx="3861805" cy="365210"/>
          </a:xfrm>
          <a:prstGeom prst="rect">
            <a:avLst/>
          </a:prstGeom>
        </p:spPr>
        <p:txBody>
          <a:bodyPr vert="horz" lIns="115790" tIns="57895" rIns="115790" bIns="5789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9875" y="6357824"/>
            <a:ext cx="2845540" cy="365210"/>
          </a:xfrm>
          <a:prstGeom prst="rect">
            <a:avLst/>
          </a:prstGeom>
        </p:spPr>
        <p:txBody>
          <a:bodyPr vert="horz" lIns="115790" tIns="57895" rIns="115790" bIns="5789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20F8-FF6D-4338-81D1-42AD47EE3E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5790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14" indent="-434214" algn="l" defTabSz="115790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798" indent="-361845" algn="l" defTabSz="1157905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381" indent="-289476" algn="l" defTabSz="115790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333" indent="-289476" algn="l" defTabSz="115790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286" indent="-289476" algn="l" defTabSz="115790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238" indent="-289476" algn="l" defTabSz="11579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190" indent="-289476" algn="l" defTabSz="11579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143" indent="-289476" algn="l" defTabSz="11579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095" indent="-289476" algn="l" defTabSz="11579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52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05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857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809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762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714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667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619" algn="l" defTabSz="11579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8" name="1 Título"/>
          <p:cNvSpPr>
            <a:spLocks noGrp="1"/>
          </p:cNvSpPr>
          <p:nvPr>
            <p:ph type="ctrTitle"/>
          </p:nvPr>
        </p:nvSpPr>
        <p:spPr>
          <a:xfrm>
            <a:off x="911661" y="347613"/>
            <a:ext cx="10365899" cy="777392"/>
          </a:xfrm>
        </p:spPr>
        <p:txBody>
          <a:bodyPr>
            <a:normAutofit/>
          </a:bodyPr>
          <a:lstStyle/>
          <a:p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</a:t>
            </a:r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431484" y="1028971"/>
            <a:ext cx="11525777" cy="585328"/>
          </a:xfrm>
        </p:spPr>
        <p:txBody>
          <a:bodyPr>
            <a:normAutofit/>
          </a:bodyPr>
          <a:lstStyle/>
          <a:p>
            <a:r>
              <a:rPr lang="es-E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ADQUISICIÓN – CONTROL Y GESTION DE PROCESOS</a:t>
            </a:r>
          </a:p>
        </p:txBody>
      </p:sp>
      <p:pic>
        <p:nvPicPr>
          <p:cNvPr id="20" name="Picture 30" descr="empresa_dig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08" y="1605170"/>
            <a:ext cx="3760179" cy="2659149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69 Grupo"/>
          <p:cNvGrpSpPr/>
          <p:nvPr/>
        </p:nvGrpSpPr>
        <p:grpSpPr>
          <a:xfrm>
            <a:off x="3702455" y="1766736"/>
            <a:ext cx="4790268" cy="3841592"/>
            <a:chOff x="2852443" y="1324745"/>
            <a:chExt cx="3591765" cy="2880527"/>
          </a:xfrm>
        </p:grpSpPr>
        <p:sp>
          <p:nvSpPr>
            <p:cNvPr id="2" name="1 Triángulo isósceles"/>
            <p:cNvSpPr/>
            <p:nvPr/>
          </p:nvSpPr>
          <p:spPr>
            <a:xfrm>
              <a:off x="2852443" y="1324745"/>
              <a:ext cx="3591765" cy="2880527"/>
            </a:xfrm>
            <a:prstGeom prst="triangle">
              <a:avLst/>
            </a:prstGeom>
            <a:gradFill>
              <a:gsLst>
                <a:gs pos="0">
                  <a:srgbClr val="5CACA4"/>
                </a:gs>
                <a:gs pos="100000">
                  <a:srgbClr val="8481C5"/>
                </a:gs>
              </a:gsLst>
              <a:lin ang="2400000" scaled="0"/>
            </a:gradFill>
            <a:ln>
              <a:solidFill>
                <a:schemeClr val="tx1"/>
              </a:solidFill>
            </a:ln>
            <a:effectLst>
              <a:outerShdw blurRad="50800" dist="139700" dir="18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285268" y="1732798"/>
              <a:ext cx="710875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DIRECCIÓN</a:t>
              </a:r>
              <a:endPara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4177214" y="2181513"/>
              <a:ext cx="942224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PLANIFICACIÓN</a:t>
              </a:r>
              <a:endPara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3860141" y="2703861"/>
              <a:ext cx="1576367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SUPERVISIÓN DEL PROCESO</a:t>
              </a:r>
              <a:endPara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3961008" y="3223537"/>
              <a:ext cx="1374633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 DEL PROCESO</a:t>
              </a:r>
              <a:endPara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4335555" y="3731021"/>
              <a:ext cx="625537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PROCESO</a:t>
              </a:r>
              <a:endPara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3550325" y="3104956"/>
              <a:ext cx="21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3235325" y="3603902"/>
              <a:ext cx="282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>
              <a:off x="3892325" y="2550321"/>
              <a:ext cx="15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4207325" y="2051027"/>
              <a:ext cx="88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9" y="1688797"/>
            <a:ext cx="3947544" cy="2574111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1441466" y="4367785"/>
            <a:ext cx="1728870" cy="1927247"/>
            <a:chOff x="2421" y="8280"/>
            <a:chExt cx="5400" cy="5940"/>
          </a:xfr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2421" y="8644"/>
              <a:ext cx="5400" cy="5091"/>
              <a:chOff x="2421" y="8644"/>
              <a:chExt cx="5400" cy="5091"/>
            </a:xfrm>
          </p:grpSpPr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 rot="5400000">
                <a:off x="2629" y="8436"/>
                <a:ext cx="4983" cy="5400"/>
              </a:xfrm>
              <a:custGeom>
                <a:avLst/>
                <a:gdLst>
                  <a:gd name="T0" fmla="*/ 2492 w 21600"/>
                  <a:gd name="T1" fmla="*/ 0 h 21600"/>
                  <a:gd name="T2" fmla="*/ 650 w 21600"/>
                  <a:gd name="T3" fmla="*/ 1685 h 21600"/>
                  <a:gd name="T4" fmla="*/ 2492 w 21600"/>
                  <a:gd name="T5" fmla="*/ 923 h 21600"/>
                  <a:gd name="T6" fmla="*/ 4333 w 21600"/>
                  <a:gd name="T7" fmla="*/ 168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9 w 21600"/>
                  <a:gd name="T13" fmla="*/ 0 h 21600"/>
                  <a:gd name="T14" fmla="*/ 21331 w 21600"/>
                  <a:gd name="T15" fmla="*/ 9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4" y="7578"/>
                    </a:moveTo>
                    <a:cubicBezTo>
                      <a:pt x="5676" y="5193"/>
                      <a:pt x="8125" y="3691"/>
                      <a:pt x="10800" y="3692"/>
                    </a:cubicBezTo>
                    <a:cubicBezTo>
                      <a:pt x="13474" y="3692"/>
                      <a:pt x="15923" y="5193"/>
                      <a:pt x="17135" y="7578"/>
                    </a:cubicBezTo>
                    <a:lnTo>
                      <a:pt x="20426" y="5904"/>
                    </a:lnTo>
                    <a:cubicBezTo>
                      <a:pt x="18584" y="2281"/>
                      <a:pt x="14864" y="-1"/>
                      <a:pt x="10799" y="0"/>
                    </a:cubicBezTo>
                    <a:cubicBezTo>
                      <a:pt x="6735" y="0"/>
                      <a:pt x="3015" y="2281"/>
                      <a:pt x="1173" y="590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flipV="1">
                <a:off x="6357" y="9373"/>
                <a:ext cx="675" cy="5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 flipV="1">
                <a:off x="6703" y="10032"/>
                <a:ext cx="810" cy="3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 flipV="1">
                <a:off x="6865" y="10708"/>
                <a:ext cx="917" cy="1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6901" y="11354"/>
                <a:ext cx="920" cy="10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>
                <a:off x="6720" y="11855"/>
                <a:ext cx="866" cy="3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6388" y="12271"/>
                <a:ext cx="690" cy="5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1" name="Group 14"/>
              <p:cNvGrpSpPr>
                <a:grpSpLocks/>
              </p:cNvGrpSpPr>
              <p:nvPr/>
            </p:nvGrpSpPr>
            <p:grpSpPr bwMode="auto">
              <a:xfrm rot="2462377">
                <a:off x="2965" y="12219"/>
                <a:ext cx="939" cy="1516"/>
                <a:chOff x="9360" y="5184"/>
                <a:chExt cx="1152" cy="2016"/>
              </a:xfrm>
            </p:grpSpPr>
            <p:sp>
              <p:nvSpPr>
                <p:cNvPr id="46" name="AutoShape 15"/>
                <p:cNvSpPr>
                  <a:spLocks noChangeArrowheads="1"/>
                </p:cNvSpPr>
                <p:nvPr/>
              </p:nvSpPr>
              <p:spPr bwMode="auto">
                <a:xfrm>
                  <a:off x="9360" y="5184"/>
                  <a:ext cx="1152" cy="2016"/>
                </a:xfrm>
                <a:prstGeom prst="flowChartDocument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7" name="AutoShape 16"/>
                <p:cNvSpPr>
                  <a:spLocks noChangeArrowheads="1"/>
                </p:cNvSpPr>
                <p:nvPr/>
              </p:nvSpPr>
              <p:spPr bwMode="auto">
                <a:xfrm>
                  <a:off x="9792" y="5472"/>
                  <a:ext cx="288" cy="864"/>
                </a:xfrm>
                <a:prstGeom prst="upArrow">
                  <a:avLst>
                    <a:gd name="adj1" fmla="val 50000"/>
                    <a:gd name="adj2" fmla="val 75000"/>
                  </a:avLst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42" name="Group 17"/>
              <p:cNvGrpSpPr>
                <a:grpSpLocks/>
              </p:cNvGrpSpPr>
              <p:nvPr/>
            </p:nvGrpSpPr>
            <p:grpSpPr bwMode="auto">
              <a:xfrm rot="8020731">
                <a:off x="2884" y="8581"/>
                <a:ext cx="867" cy="1643"/>
                <a:chOff x="7632" y="5184"/>
                <a:chExt cx="1152" cy="2016"/>
              </a:xfrm>
            </p:grpSpPr>
            <p:sp>
              <p:nvSpPr>
                <p:cNvPr id="44" name="AutoShape 18"/>
                <p:cNvSpPr>
                  <a:spLocks noChangeArrowheads="1"/>
                </p:cNvSpPr>
                <p:nvPr/>
              </p:nvSpPr>
              <p:spPr bwMode="auto">
                <a:xfrm>
                  <a:off x="7632" y="5184"/>
                  <a:ext cx="1152" cy="2016"/>
                </a:xfrm>
                <a:prstGeom prst="flowChartDocument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5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064" y="5472"/>
                  <a:ext cx="288" cy="864"/>
                </a:xfrm>
                <a:prstGeom prst="upArrow">
                  <a:avLst>
                    <a:gd name="adj1" fmla="val 50000"/>
                    <a:gd name="adj2" fmla="val 75000"/>
                  </a:avLst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sp>
            <p:nvSpPr>
              <p:cNvPr id="43" name="Oval 20"/>
              <p:cNvSpPr>
                <a:spLocks noChangeArrowheads="1"/>
              </p:cNvSpPr>
              <p:nvPr/>
            </p:nvSpPr>
            <p:spPr bwMode="auto">
              <a:xfrm>
                <a:off x="3669" y="9727"/>
                <a:ext cx="3053" cy="28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4041" y="8280"/>
              <a:ext cx="3557" cy="5940"/>
              <a:chOff x="4041" y="8280"/>
              <a:chExt cx="3557" cy="5940"/>
            </a:xfrm>
          </p:grpSpPr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 rot="-407312">
                <a:off x="7068" y="10220"/>
                <a:ext cx="530" cy="549"/>
              </a:xfrm>
              <a:custGeom>
                <a:avLst/>
                <a:gdLst>
                  <a:gd name="T0" fmla="*/ 530 w 21600"/>
                  <a:gd name="T1" fmla="*/ 275 h 21600"/>
                  <a:gd name="T2" fmla="*/ 265 w 21600"/>
                  <a:gd name="T3" fmla="*/ 549 h 21600"/>
                  <a:gd name="T4" fmla="*/ 0 w 21600"/>
                  <a:gd name="T5" fmla="*/ 275 h 21600"/>
                  <a:gd name="T6" fmla="*/ 265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9403 h 21600"/>
                  <a:gd name="T14" fmla="*/ 21600 w 21600"/>
                  <a:gd name="T15" fmla="*/ 121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9394" y="0"/>
                    </a:lnTo>
                    <a:lnTo>
                      <a:pt x="9394" y="9394"/>
                    </a:lnTo>
                    <a:lnTo>
                      <a:pt x="0" y="9394"/>
                    </a:lnTo>
                    <a:lnTo>
                      <a:pt x="0" y="10800"/>
                    </a:lnTo>
                    <a:lnTo>
                      <a:pt x="0" y="12206"/>
                    </a:lnTo>
                    <a:lnTo>
                      <a:pt x="9394" y="12206"/>
                    </a:lnTo>
                    <a:lnTo>
                      <a:pt x="9394" y="21600"/>
                    </a:lnTo>
                    <a:lnTo>
                      <a:pt x="10800" y="21600"/>
                    </a:lnTo>
                    <a:lnTo>
                      <a:pt x="12206" y="21600"/>
                    </a:lnTo>
                    <a:lnTo>
                      <a:pt x="12206" y="12206"/>
                    </a:lnTo>
                    <a:lnTo>
                      <a:pt x="21600" y="12206"/>
                    </a:lnTo>
                    <a:lnTo>
                      <a:pt x="21600" y="10800"/>
                    </a:lnTo>
                    <a:lnTo>
                      <a:pt x="21600" y="9394"/>
                    </a:lnTo>
                    <a:lnTo>
                      <a:pt x="12206" y="9394"/>
                    </a:lnTo>
                    <a:lnTo>
                      <a:pt x="122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7" name="AutoShape 23"/>
              <p:cNvSpPr>
                <a:spLocks noChangeArrowheads="1"/>
              </p:cNvSpPr>
              <p:nvPr/>
            </p:nvSpPr>
            <p:spPr bwMode="auto">
              <a:xfrm rot="328090">
                <a:off x="6691" y="9613"/>
                <a:ext cx="530" cy="551"/>
              </a:xfrm>
              <a:custGeom>
                <a:avLst/>
                <a:gdLst>
                  <a:gd name="T0" fmla="*/ 530 w 21600"/>
                  <a:gd name="T1" fmla="*/ 276 h 21600"/>
                  <a:gd name="T2" fmla="*/ 265 w 21600"/>
                  <a:gd name="T3" fmla="*/ 551 h 21600"/>
                  <a:gd name="T4" fmla="*/ 0 w 21600"/>
                  <a:gd name="T5" fmla="*/ 276 h 21600"/>
                  <a:gd name="T6" fmla="*/ 265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9408 h 21600"/>
                  <a:gd name="T14" fmla="*/ 21600 w 21600"/>
                  <a:gd name="T15" fmla="*/ 121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9394" y="0"/>
                    </a:lnTo>
                    <a:lnTo>
                      <a:pt x="9394" y="9394"/>
                    </a:lnTo>
                    <a:lnTo>
                      <a:pt x="0" y="9394"/>
                    </a:lnTo>
                    <a:lnTo>
                      <a:pt x="0" y="10800"/>
                    </a:lnTo>
                    <a:lnTo>
                      <a:pt x="0" y="12206"/>
                    </a:lnTo>
                    <a:lnTo>
                      <a:pt x="9394" y="12206"/>
                    </a:lnTo>
                    <a:lnTo>
                      <a:pt x="9394" y="21600"/>
                    </a:lnTo>
                    <a:lnTo>
                      <a:pt x="10800" y="21600"/>
                    </a:lnTo>
                    <a:lnTo>
                      <a:pt x="12206" y="21600"/>
                    </a:lnTo>
                    <a:lnTo>
                      <a:pt x="12206" y="12206"/>
                    </a:lnTo>
                    <a:lnTo>
                      <a:pt x="21600" y="12206"/>
                    </a:lnTo>
                    <a:lnTo>
                      <a:pt x="21600" y="10800"/>
                    </a:lnTo>
                    <a:lnTo>
                      <a:pt x="21600" y="9394"/>
                    </a:lnTo>
                    <a:lnTo>
                      <a:pt x="12206" y="9394"/>
                    </a:lnTo>
                    <a:lnTo>
                      <a:pt x="122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pic>
            <p:nvPicPr>
              <p:cNvPr id="28" name="Picture 24" descr="robot_1rotad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0" y="10098"/>
                <a:ext cx="1590" cy="20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5" descr="taladro_Dril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8280"/>
                <a:ext cx="1287" cy="1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6" descr="limadora_Shap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0" y="12644"/>
                <a:ext cx="1531" cy="1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AutoShape 27"/>
              <p:cNvSpPr>
                <a:spLocks noChangeArrowheads="1"/>
              </p:cNvSpPr>
              <p:nvPr/>
            </p:nvSpPr>
            <p:spPr bwMode="auto">
              <a:xfrm rot="1742268">
                <a:off x="6691" y="12038"/>
                <a:ext cx="530" cy="551"/>
              </a:xfrm>
              <a:custGeom>
                <a:avLst/>
                <a:gdLst>
                  <a:gd name="T0" fmla="*/ 530 w 21600"/>
                  <a:gd name="T1" fmla="*/ 276 h 21600"/>
                  <a:gd name="T2" fmla="*/ 265 w 21600"/>
                  <a:gd name="T3" fmla="*/ 551 h 21600"/>
                  <a:gd name="T4" fmla="*/ 0 w 21600"/>
                  <a:gd name="T5" fmla="*/ 276 h 21600"/>
                  <a:gd name="T6" fmla="*/ 265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9408 h 21600"/>
                  <a:gd name="T14" fmla="*/ 21600 w 21600"/>
                  <a:gd name="T15" fmla="*/ 121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9394" y="0"/>
                    </a:lnTo>
                    <a:lnTo>
                      <a:pt x="9394" y="9394"/>
                    </a:lnTo>
                    <a:lnTo>
                      <a:pt x="0" y="9394"/>
                    </a:lnTo>
                    <a:lnTo>
                      <a:pt x="0" y="10800"/>
                    </a:lnTo>
                    <a:lnTo>
                      <a:pt x="0" y="12206"/>
                    </a:lnTo>
                    <a:lnTo>
                      <a:pt x="9394" y="12206"/>
                    </a:lnTo>
                    <a:lnTo>
                      <a:pt x="9394" y="21600"/>
                    </a:lnTo>
                    <a:lnTo>
                      <a:pt x="10800" y="21600"/>
                    </a:lnTo>
                    <a:lnTo>
                      <a:pt x="12206" y="21600"/>
                    </a:lnTo>
                    <a:lnTo>
                      <a:pt x="12206" y="12206"/>
                    </a:lnTo>
                    <a:lnTo>
                      <a:pt x="21600" y="12206"/>
                    </a:lnTo>
                    <a:lnTo>
                      <a:pt x="21600" y="10800"/>
                    </a:lnTo>
                    <a:lnTo>
                      <a:pt x="21600" y="9394"/>
                    </a:lnTo>
                    <a:lnTo>
                      <a:pt x="12206" y="9394"/>
                    </a:lnTo>
                    <a:lnTo>
                      <a:pt x="122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6381" y="13684"/>
                <a:ext cx="360" cy="3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s-ES" sz="1500"/>
                  <a:t>M1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4041" y="8644"/>
                <a:ext cx="360" cy="360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s-ES" sz="1500"/>
                  <a:t>M2</a:t>
                </a:r>
              </a:p>
            </p:txBody>
          </p:sp>
        </p:grpSp>
      </p:grpSp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85" y="4023204"/>
            <a:ext cx="3093177" cy="2271829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"/>
          <p:cNvSpPr/>
          <p:nvPr/>
        </p:nvSpPr>
        <p:spPr>
          <a:xfrm>
            <a:off x="2050951" y="1355184"/>
            <a:ext cx="8286537" cy="5009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grpSp>
        <p:nvGrpSpPr>
          <p:cNvPr id="74" name="73 Grupo"/>
          <p:cNvGrpSpPr/>
          <p:nvPr/>
        </p:nvGrpSpPr>
        <p:grpSpPr>
          <a:xfrm>
            <a:off x="2302051" y="1341563"/>
            <a:ext cx="7634293" cy="5002218"/>
            <a:chOff x="994508" y="679075"/>
            <a:chExt cx="7032056" cy="5270205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2428256" y="908720"/>
              <a:ext cx="0" cy="5040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75 CuadroTexto"/>
            <p:cNvSpPr txBox="1"/>
            <p:nvPr/>
          </p:nvSpPr>
          <p:spPr>
            <a:xfrm>
              <a:off x="994508" y="679075"/>
              <a:ext cx="1142672" cy="42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Gerente A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2553998" y="703553"/>
              <a:ext cx="1248393" cy="42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Asistente A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8" name="77 Conector recto"/>
            <p:cNvCxnSpPr/>
            <p:nvPr/>
          </p:nvCxnSpPr>
          <p:spPr>
            <a:xfrm>
              <a:off x="3932412" y="908720"/>
              <a:ext cx="0" cy="5040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78 CuadroTexto"/>
            <p:cNvSpPr txBox="1"/>
            <p:nvPr/>
          </p:nvSpPr>
          <p:spPr>
            <a:xfrm>
              <a:off x="4039573" y="724055"/>
              <a:ext cx="1145684" cy="74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</a:t>
              </a:r>
            </a:p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Telefónico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0" name="79 Conector recto"/>
            <p:cNvCxnSpPr/>
            <p:nvPr/>
          </p:nvCxnSpPr>
          <p:spPr>
            <a:xfrm>
              <a:off x="5236568" y="908720"/>
              <a:ext cx="0" cy="5040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0 CuadroTexto"/>
            <p:cNvSpPr txBox="1"/>
            <p:nvPr/>
          </p:nvSpPr>
          <p:spPr>
            <a:xfrm>
              <a:off x="5379797" y="692696"/>
              <a:ext cx="1239533" cy="42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Asistente B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" name="81 Conector recto"/>
            <p:cNvCxnSpPr/>
            <p:nvPr/>
          </p:nvCxnSpPr>
          <p:spPr>
            <a:xfrm>
              <a:off x="6732240" y="877362"/>
              <a:ext cx="0" cy="5040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CuadroTexto"/>
            <p:cNvSpPr txBox="1"/>
            <p:nvPr/>
          </p:nvSpPr>
          <p:spPr>
            <a:xfrm>
              <a:off x="6892752" y="692696"/>
              <a:ext cx="1133812" cy="42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Gerente B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4" name="83 CuadroTexto"/>
          <p:cNvSpPr txBox="1"/>
          <p:nvPr/>
        </p:nvSpPr>
        <p:spPr>
          <a:xfrm>
            <a:off x="2423368" y="1709706"/>
            <a:ext cx="111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4140286" y="1860981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Recibe</a:t>
            </a:r>
          </a:p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</a:t>
            </a:r>
          </a:p>
        </p:txBody>
      </p:sp>
      <p:sp>
        <p:nvSpPr>
          <p:cNvPr id="86" name="85 CuadroTexto"/>
          <p:cNvSpPr txBox="1"/>
          <p:nvPr/>
        </p:nvSpPr>
        <p:spPr>
          <a:xfrm>
            <a:off x="4181193" y="2562410"/>
            <a:ext cx="100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Discado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4181720" y="2979808"/>
            <a:ext cx="1021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</a:p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Tono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4234171" y="3690798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“Hola”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4250937" y="5335210"/>
            <a:ext cx="88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“Listo”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2599139" y="5492802"/>
            <a:ext cx="78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</a:t>
            </a:r>
          </a:p>
        </p:txBody>
      </p:sp>
      <p:sp>
        <p:nvSpPr>
          <p:cNvPr id="91" name="90 CuadroTexto"/>
          <p:cNvSpPr txBox="1"/>
          <p:nvPr/>
        </p:nvSpPr>
        <p:spPr>
          <a:xfrm>
            <a:off x="7416591" y="2654742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7159715" y="3101053"/>
            <a:ext cx="115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Atiende</a:t>
            </a:r>
          </a:p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7198348" y="4091489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Recibe</a:t>
            </a:r>
          </a:p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7160879" y="4674810"/>
            <a:ext cx="111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</a:t>
            </a:r>
          </a:p>
        </p:txBody>
      </p:sp>
      <p:cxnSp>
        <p:nvCxnSpPr>
          <p:cNvPr id="95" name="94 Conector recto de flecha"/>
          <p:cNvCxnSpPr/>
          <p:nvPr/>
        </p:nvCxnSpPr>
        <p:spPr>
          <a:xfrm>
            <a:off x="3606154" y="1931248"/>
            <a:ext cx="634870" cy="27409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2577281" y="2435303"/>
            <a:ext cx="88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7" name="96 Conector recto de flecha"/>
          <p:cNvCxnSpPr/>
          <p:nvPr/>
        </p:nvCxnSpPr>
        <p:spPr>
          <a:xfrm flipH="1">
            <a:off x="3606157" y="2367487"/>
            <a:ext cx="575039" cy="28384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>
            <a:off x="5238355" y="4180042"/>
            <a:ext cx="634870" cy="923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6591515" y="2804636"/>
            <a:ext cx="634870" cy="923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 flipH="1">
            <a:off x="6591515" y="3548725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 flipH="1">
            <a:off x="5185917" y="3229335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flipH="1">
            <a:off x="5200774" y="3693570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6591515" y="4337938"/>
            <a:ext cx="634870" cy="923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/>
        </p:nvSpPr>
        <p:spPr>
          <a:xfrm>
            <a:off x="4233765" y="4555888"/>
            <a:ext cx="88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5" name="104 Conector recto de flecha"/>
          <p:cNvCxnSpPr/>
          <p:nvPr/>
        </p:nvCxnSpPr>
        <p:spPr>
          <a:xfrm>
            <a:off x="8213736" y="4909847"/>
            <a:ext cx="634870" cy="923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5217709" y="2758470"/>
            <a:ext cx="634870" cy="923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Rectángulo"/>
          <p:cNvSpPr/>
          <p:nvPr/>
        </p:nvSpPr>
        <p:spPr>
          <a:xfrm>
            <a:off x="4169564" y="3952987"/>
            <a:ext cx="1119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</a:t>
            </a:r>
            <a:endParaRPr lang="es-ES" sz="2000" dirty="0"/>
          </a:p>
        </p:txBody>
      </p:sp>
      <p:cxnSp>
        <p:nvCxnSpPr>
          <p:cNvPr id="108" name="107 Conector recto de flecha"/>
          <p:cNvCxnSpPr/>
          <p:nvPr/>
        </p:nvCxnSpPr>
        <p:spPr>
          <a:xfrm flipH="1">
            <a:off x="6555521" y="4553482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 flipH="1">
            <a:off x="5217709" y="4671883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CuadroTexto"/>
          <p:cNvSpPr txBox="1"/>
          <p:nvPr/>
        </p:nvSpPr>
        <p:spPr>
          <a:xfrm>
            <a:off x="8912747" y="4536310"/>
            <a:ext cx="1132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</a:t>
            </a:r>
          </a:p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llamada?</a:t>
            </a:r>
          </a:p>
        </p:txBody>
      </p:sp>
      <p:cxnSp>
        <p:nvCxnSpPr>
          <p:cNvPr id="111" name="110 Conector recto de flecha"/>
          <p:cNvCxnSpPr/>
          <p:nvPr/>
        </p:nvCxnSpPr>
        <p:spPr>
          <a:xfrm flipH="1">
            <a:off x="8213736" y="5361126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7296386" y="5253874"/>
            <a:ext cx="88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“Listo”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3" name="112 Conector recto de flecha"/>
          <p:cNvCxnSpPr/>
          <p:nvPr/>
        </p:nvCxnSpPr>
        <p:spPr>
          <a:xfrm flipH="1">
            <a:off x="6668633" y="5399834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 de flecha"/>
          <p:cNvCxnSpPr/>
          <p:nvPr/>
        </p:nvCxnSpPr>
        <p:spPr>
          <a:xfrm flipH="1">
            <a:off x="5217709" y="5421430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Rectángulo"/>
          <p:cNvSpPr/>
          <p:nvPr/>
        </p:nvSpPr>
        <p:spPr>
          <a:xfrm>
            <a:off x="9160918" y="5182640"/>
            <a:ext cx="487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</a:t>
            </a:r>
          </a:p>
        </p:txBody>
      </p:sp>
      <p:cxnSp>
        <p:nvCxnSpPr>
          <p:cNvPr id="116" name="115 Conector recto de flecha"/>
          <p:cNvCxnSpPr/>
          <p:nvPr/>
        </p:nvCxnSpPr>
        <p:spPr>
          <a:xfrm flipH="1">
            <a:off x="3630968" y="5530139"/>
            <a:ext cx="634870" cy="77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116 CuadroTexto"/>
          <p:cNvSpPr txBox="1"/>
          <p:nvPr/>
        </p:nvSpPr>
        <p:spPr>
          <a:xfrm>
            <a:off x="9011840" y="5677468"/>
            <a:ext cx="78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</a:t>
            </a:r>
          </a:p>
        </p:txBody>
      </p:sp>
      <p:cxnSp>
        <p:nvCxnSpPr>
          <p:cNvPr id="118" name="117 Conector recto de flecha"/>
          <p:cNvCxnSpPr/>
          <p:nvPr/>
        </p:nvCxnSpPr>
        <p:spPr>
          <a:xfrm>
            <a:off x="3635806" y="5704542"/>
            <a:ext cx="5280677" cy="15759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 de flecha"/>
          <p:cNvCxnSpPr/>
          <p:nvPr/>
        </p:nvCxnSpPr>
        <p:spPr>
          <a:xfrm flipH="1">
            <a:off x="3635806" y="5982328"/>
            <a:ext cx="5280679" cy="19739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1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29" y="434033"/>
            <a:ext cx="848993" cy="1008000"/>
          </a:xfrm>
          <a:prstGeom prst="rect">
            <a:avLst/>
          </a:prstGeom>
        </p:spPr>
      </p:pic>
      <p:pic>
        <p:nvPicPr>
          <p:cNvPr id="122" name="1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37" y="424508"/>
            <a:ext cx="822224" cy="1008000"/>
          </a:xfrm>
          <a:prstGeom prst="rect">
            <a:avLst/>
          </a:prstGeom>
        </p:spPr>
      </p:pic>
      <p:pic>
        <p:nvPicPr>
          <p:cNvPr id="124" name="1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70" y="424508"/>
            <a:ext cx="822224" cy="1008000"/>
          </a:xfrm>
          <a:prstGeom prst="rect">
            <a:avLst/>
          </a:prstGeom>
        </p:spPr>
      </p:pic>
      <p:pic>
        <p:nvPicPr>
          <p:cNvPr id="125" name="1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43" y="424508"/>
            <a:ext cx="848993" cy="1008000"/>
          </a:xfrm>
          <a:prstGeom prst="rect">
            <a:avLst/>
          </a:prstGeom>
        </p:spPr>
      </p:pic>
      <p:pic>
        <p:nvPicPr>
          <p:cNvPr id="126" name="12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91" y="436762"/>
            <a:ext cx="8489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767436" y="780673"/>
            <a:ext cx="8585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objetivo de un protocolo es: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34074" y="1281083"/>
            <a:ext cx="7973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</a:t>
            </a: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identificación del emisor y el receptor: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una red donde existen varios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interlocutores es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 que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posea un identificador único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34074" y="2378000"/>
            <a:ext cx="7192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una conexión entre los interlocutores: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inicio la conversación?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34074" y="3167142"/>
            <a:ext cx="711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 que los mensajes se transfieran </a:t>
            </a: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</a:p>
          <a:p>
            <a:pPr lvl="1"/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mensajes intercambiados deber confiables, si un mensaje se modifica, la información será mal interpretada.</a:t>
            </a:r>
            <a:endParaRPr lang="es-ES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>
            <a:off x="1059969" y="1684649"/>
            <a:ext cx="2163853" cy="2209862"/>
            <a:chOff x="2664247" y="3933850"/>
            <a:chExt cx="1993156" cy="2209862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9" y="3933850"/>
              <a:ext cx="1352433" cy="1800000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2 Subtítulo"/>
            <p:cNvSpPr txBox="1">
              <a:spLocks/>
            </p:cNvSpPr>
            <p:nvPr/>
          </p:nvSpPr>
          <p:spPr>
            <a:xfrm>
              <a:off x="2664247" y="5661842"/>
              <a:ext cx="1993156" cy="481870"/>
            </a:xfrm>
            <a:prstGeom prst="rect">
              <a:avLst/>
            </a:prstGeom>
          </p:spPr>
          <p:txBody>
            <a:bodyPr vert="horz" lIns="115790" tIns="57895" rIns="115790" bIns="57895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ATC</a:t>
              </a:r>
              <a:endPara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 descr="C:\IAEI\Clase IAEI 2023\Pil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42" y="1772123"/>
            <a:ext cx="1468257" cy="20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3513" y="4135646"/>
            <a:ext cx="43739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ARG1402, vire derecha rumbo 090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257690" y="4495686"/>
            <a:ext cx="53865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Viramos por derecha rumbo 090, ARG1402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3513" y="5210438"/>
            <a:ext cx="65466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ARG1402, autorizado </a:t>
            </a:r>
            <a:r>
              <a:rPr lang="es-A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aproximación ILS para pista 36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37547" y="5590034"/>
            <a:ext cx="59066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Autorizado aproximación ILS pista 36</a:t>
            </a: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ARG1402</a:t>
            </a: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C:\IAEI\Clase IAEI 2023\Rad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95" y="1969507"/>
            <a:ext cx="1684069" cy="16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970746" y="3735536"/>
            <a:ext cx="1165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ARG1402</a:t>
            </a:r>
            <a:endParaRPr lang="es-AR" sz="2400" dirty="0"/>
          </a:p>
        </p:txBody>
      </p:sp>
      <p:sp>
        <p:nvSpPr>
          <p:cNvPr id="18" name="17 Rectángulo"/>
          <p:cNvSpPr/>
          <p:nvPr/>
        </p:nvSpPr>
        <p:spPr>
          <a:xfrm>
            <a:off x="768995" y="502766"/>
            <a:ext cx="711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 que los mensajes se transfieran </a:t>
            </a: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</a:p>
          <a:p>
            <a:pPr lvl="1"/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mensajes intercambiados deber confiables, si un mensaje se modifica, la información será mal interpretada.</a:t>
            </a:r>
            <a:endParaRPr lang="es-ES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3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767436" y="780673"/>
            <a:ext cx="8585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objetivo de un protocolo es: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34074" y="1281083"/>
            <a:ext cx="7973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</a:t>
            </a: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identificación del emisor y el receptor: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una red donde existen varios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interlocutores es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 que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posea un identificador único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34074" y="2378000"/>
            <a:ext cx="7192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una conexión entre los interlocutores: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inicio la conversación?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34074" y="3167142"/>
            <a:ext cx="711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 que los mensajes se transfieran </a:t>
            </a: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</a:p>
          <a:p>
            <a:pPr lvl="1"/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mensajes intercambiados deber confiables, si un mensaje se modifica, la información será mal interpretada.</a:t>
            </a:r>
            <a:endParaRPr lang="es-ES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34074" y="4293890"/>
            <a:ext cx="8229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Controlar </a:t>
            </a: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transferencia de </a:t>
            </a: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información:</a:t>
            </a:r>
          </a:p>
          <a:p>
            <a:pPr lvl="1"/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se controla la conversación para que cada participante pueda hablar?</a:t>
            </a:r>
            <a:endParaRPr lang="es-ES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4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29915" y="575482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ESTRUCTURA DEL MENSAJE (TRAMA)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09211" y="1401763"/>
            <a:ext cx="1485323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Delimitador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094533" y="1401763"/>
            <a:ext cx="1485323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s-E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79856" y="1401763"/>
            <a:ext cx="242342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endParaRPr lang="es-E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986312" y="1401763"/>
            <a:ext cx="1485323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 Errores</a:t>
            </a:r>
            <a:endParaRPr lang="es-E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449513" y="1401763"/>
            <a:ext cx="1485323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Delimitador</a:t>
            </a:r>
            <a:endParaRPr lang="es-E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407094" y="5107975"/>
            <a:ext cx="8762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DELIMITADOR: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 inicio y fin del paquete de datos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407095" y="3266591"/>
            <a:ext cx="8527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 DE CONTROL: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Contiene información tal como: Origen/Destino, Número de secuencia, Código de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407095" y="2653675"/>
            <a:ext cx="8727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INFORMACIÓN: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Contiene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datos que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desean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transportar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407095" y="4187283"/>
            <a:ext cx="8849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 ERRORES: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la detección de errores que puedan haberse originado durante la transmisión.</a:t>
            </a:r>
          </a:p>
        </p:txBody>
      </p:sp>
    </p:spTree>
    <p:extLst>
      <p:ext uri="{BB962C8B-B14F-4D97-AF65-F5344CB8AC3E}">
        <p14:creationId xmlns:p14="http://schemas.microsoft.com/office/powerpoint/2010/main" val="12557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29915" y="582055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COMUNICACIÓN MODBUS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716454" y="3429794"/>
            <a:ext cx="8762266" cy="2592288"/>
            <a:chOff x="2052937" y="1734182"/>
            <a:chExt cx="8762266" cy="2592288"/>
          </a:xfrm>
        </p:grpSpPr>
        <p:sp>
          <p:nvSpPr>
            <p:cNvPr id="9" name="8 Rectángulo"/>
            <p:cNvSpPr/>
            <p:nvPr/>
          </p:nvSpPr>
          <p:spPr>
            <a:xfrm>
              <a:off x="2052937" y="1734182"/>
              <a:ext cx="8762266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2" descr="interrogacion Modbus 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844" y="1844824"/>
              <a:ext cx="8548185" cy="243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49115" y="1230127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TRAMA DE INTERROGACIÓN (MASTER)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4153371" y="2499594"/>
            <a:ext cx="1152128" cy="1002208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4729435" y="2721522"/>
            <a:ext cx="1656184" cy="75837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777107" y="2781722"/>
            <a:ext cx="144016" cy="758714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3256371" y="1859214"/>
            <a:ext cx="608972" cy="1498572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2503388" y="3357786"/>
            <a:ext cx="150596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293713" y="2355578"/>
            <a:ext cx="536202" cy="114622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995534" y="2577506"/>
            <a:ext cx="1176466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Delimitador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293713" y="2211562"/>
            <a:ext cx="1176466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s-E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81946" y="1715198"/>
            <a:ext cx="191949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endParaRPr lang="es-E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801443" y="2133650"/>
            <a:ext cx="1176466" cy="443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 Errores</a:t>
            </a:r>
            <a:endParaRPr lang="es-E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7089" y="2577506"/>
            <a:ext cx="1176466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Delimitador</a:t>
            </a:r>
            <a:endParaRPr lang="es-E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2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14556" y="477467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TÉNICAS DE VERIFICIACIÓN DE ERRORES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06722" y="954720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DE REDUNDANCIA VERTICAL (VRC)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75772" y="1321433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Cálculo de paridad PAR o IMPAR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92045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02666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513288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823910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34531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445153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755774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066398" y="1809019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1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226257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536879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847500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158122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468744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779365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089987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8400611" y="1820368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0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406722" y="2322873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DE REDUNDANCIA HORIZONTAL (HRC)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89075" y="304295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0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799696" y="304295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110318" y="304295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0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420939" y="304295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2731561" y="304295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0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3042183" y="304295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352804" y="304295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0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491152" y="340299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801774" y="340299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0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112396" y="340299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423017" y="340299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2733639" y="340299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0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044260" y="340299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354882" y="340299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0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491152" y="376303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1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801774" y="376303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1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112396" y="376303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1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423017" y="376303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2733639" y="376303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3044260" y="376303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3354882" y="3763033"/>
            <a:ext cx="3127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660278" y="2610905"/>
            <a:ext cx="8893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utilizan todos los bytes (7 u 8 bits) para el cálculo (P.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Ej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Exclusivo):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5" name="5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56482"/>
              </p:ext>
            </p:extLst>
          </p:nvPr>
        </p:nvGraphicFramePr>
        <p:xfrm>
          <a:off x="3975285" y="2992140"/>
          <a:ext cx="1070958" cy="1295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986"/>
                <a:gridCol w="356986"/>
                <a:gridCol w="356986"/>
              </a:tblGrid>
              <a:tr h="257265"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XOR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57265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</a:t>
                      </a:r>
                      <a:endParaRPr lang="es-ES" sz="1100" b="1" dirty="0"/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</a:t>
                      </a:r>
                      <a:endParaRPr lang="es-ES" sz="1100" b="1" dirty="0"/>
                    </a:p>
                  </a:txBody>
                  <a:tcPr marL="99271" marR="99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0</a:t>
                      </a:r>
                      <a:endParaRPr lang="es-ES" sz="1100" b="1" dirty="0"/>
                    </a:p>
                  </a:txBody>
                  <a:tcPr marL="99271" marR="99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265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0</a:t>
                      </a:r>
                      <a:endParaRPr lang="es-ES" sz="1100" b="1" dirty="0"/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</a:t>
                      </a:r>
                      <a:endParaRPr lang="es-ES" sz="1100" b="1" dirty="0"/>
                    </a:p>
                  </a:txBody>
                  <a:tcPr marL="99271" marR="99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</a:t>
                      </a:r>
                      <a:endParaRPr lang="es-ES" sz="1100" b="1" dirty="0"/>
                    </a:p>
                  </a:txBody>
                  <a:tcPr marL="99271" marR="99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265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</a:t>
                      </a:r>
                      <a:endParaRPr lang="es-ES" sz="1100" b="1" dirty="0"/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0</a:t>
                      </a:r>
                      <a:endParaRPr lang="es-ES" sz="1100" b="1" dirty="0"/>
                    </a:p>
                  </a:txBody>
                  <a:tcPr marL="99271" marR="99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</a:t>
                      </a:r>
                      <a:endParaRPr lang="es-ES" sz="1100" b="1" dirty="0"/>
                    </a:p>
                  </a:txBody>
                  <a:tcPr marL="99271" marR="99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265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0</a:t>
                      </a:r>
                      <a:endParaRPr lang="es-ES" sz="1100" b="1" dirty="0"/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0</a:t>
                      </a:r>
                      <a:endParaRPr lang="es-ES" sz="1100" b="1" dirty="0"/>
                    </a:p>
                  </a:txBody>
                  <a:tcPr marL="99271" marR="992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0</a:t>
                      </a:r>
                      <a:endParaRPr lang="es-ES" sz="1100" b="1" dirty="0"/>
                    </a:p>
                  </a:txBody>
                  <a:tcPr marL="99271" marR="992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406722" y="4260416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DE REDUNDANCIA CICLICA (CRC)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736211" y="4627129"/>
            <a:ext cx="82697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realiza una división entre la trama de datos y un Divisor (estandarizado), el Resto de la operación es enviado con el mensaje. 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744539" y="1762778"/>
            <a:ext cx="1757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PARIDAD PAR: </a:t>
            </a:r>
            <a:endParaRPr lang="es-ES" sz="2000" dirty="0"/>
          </a:p>
        </p:txBody>
      </p:sp>
      <p:grpSp>
        <p:nvGrpSpPr>
          <p:cNvPr id="59" name="58 Grupo"/>
          <p:cNvGrpSpPr/>
          <p:nvPr/>
        </p:nvGrpSpPr>
        <p:grpSpPr>
          <a:xfrm>
            <a:off x="2704882" y="5294459"/>
            <a:ext cx="6524656" cy="947624"/>
            <a:chOff x="1361717" y="1657350"/>
            <a:chExt cx="6009954" cy="947624"/>
          </a:xfrm>
        </p:grpSpPr>
        <p:sp>
          <p:nvSpPr>
            <p:cNvPr id="60" name="59 Rectángulo"/>
            <p:cNvSpPr/>
            <p:nvPr/>
          </p:nvSpPr>
          <p:spPr>
            <a:xfrm>
              <a:off x="2593635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1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2879753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1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3165871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1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3451989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1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3738107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0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4024225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</a:rPr>
                <a:t>1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860032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1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5146150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1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5432268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0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5718386" y="17008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</a:rPr>
                <a:t>1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3450075" y="224551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rgbClr val="FF0000"/>
                  </a:solidFill>
                </a:rPr>
                <a:t>0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3736193" y="224551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rgbClr val="FF0000"/>
                  </a:solidFill>
                </a:rPr>
                <a:t>1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4022311" y="224551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rgbClr val="FF0000"/>
                  </a:solidFill>
                </a:rPr>
                <a:t>1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72 Forma libre"/>
            <p:cNvSpPr/>
            <p:nvPr/>
          </p:nvSpPr>
          <p:spPr>
            <a:xfrm>
              <a:off x="4600575" y="1657350"/>
              <a:ext cx="1743075" cy="504825"/>
            </a:xfrm>
            <a:custGeom>
              <a:avLst/>
              <a:gdLst>
                <a:gd name="connsiteX0" fmla="*/ 0 w 1743075"/>
                <a:gd name="connsiteY0" fmla="*/ 0 h 504825"/>
                <a:gd name="connsiteX1" fmla="*/ 0 w 1743075"/>
                <a:gd name="connsiteY1" fmla="*/ 504825 h 504825"/>
                <a:gd name="connsiteX2" fmla="*/ 1743075 w 1743075"/>
                <a:gd name="connsiteY2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3075" h="504825">
                  <a:moveTo>
                    <a:pt x="0" y="0"/>
                  </a:moveTo>
                  <a:lnTo>
                    <a:pt x="0" y="504825"/>
                  </a:lnTo>
                  <a:lnTo>
                    <a:pt x="1743075" y="504825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/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1600200" y="1657350"/>
              <a:ext cx="799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i="1" dirty="0" smtClean="0">
                  <a:solidFill>
                    <a:schemeClr val="bg1"/>
                  </a:solidFill>
                </a:rPr>
                <a:t>Trama</a:t>
              </a:r>
              <a:endParaRPr lang="es-E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6156176" y="1657350"/>
              <a:ext cx="1215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i="1" dirty="0" smtClean="0">
                  <a:solidFill>
                    <a:schemeClr val="bg1"/>
                  </a:solidFill>
                </a:rPr>
                <a:t>Generador</a:t>
              </a:r>
              <a:endParaRPr lang="es-E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1361717" y="2204864"/>
              <a:ext cx="205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2000" b="1" i="1" dirty="0" smtClean="0">
                  <a:solidFill>
                    <a:schemeClr val="bg1"/>
                  </a:solidFill>
                </a:rPr>
                <a:t>Remanente o Resto</a:t>
              </a:r>
              <a:endParaRPr lang="es-ES" sz="20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9230442" y="1809019"/>
            <a:ext cx="2487054" cy="288032"/>
            <a:chOff x="9230442" y="1809019"/>
            <a:chExt cx="2487054" cy="288032"/>
          </a:xfrm>
        </p:grpSpPr>
        <p:sp>
          <p:nvSpPr>
            <p:cNvPr id="77" name="76 Rectángulo"/>
            <p:cNvSpPr/>
            <p:nvPr/>
          </p:nvSpPr>
          <p:spPr>
            <a:xfrm>
              <a:off x="9230442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1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9541064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0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9851685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0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10162307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1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10472929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0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10783550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0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11094172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0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11404796" y="1809019"/>
              <a:ext cx="3127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1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9230442" y="1521488"/>
            <a:ext cx="2555777" cy="900194"/>
            <a:chOff x="9230442" y="1521488"/>
            <a:chExt cx="2555777" cy="900194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9249901" y="1521488"/>
              <a:ext cx="2536318" cy="900194"/>
            </a:xfrm>
            <a:prstGeom prst="line">
              <a:avLst/>
            </a:prstGeom>
            <a:ln w="38100">
              <a:solidFill>
                <a:srgbClr val="FF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flipH="1">
              <a:off x="9230442" y="1521488"/>
              <a:ext cx="2536318" cy="900194"/>
            </a:xfrm>
            <a:prstGeom prst="line">
              <a:avLst/>
            </a:prstGeom>
            <a:ln w="38100">
              <a:solidFill>
                <a:srgbClr val="FF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107 Grupo"/>
          <p:cNvGrpSpPr/>
          <p:nvPr/>
        </p:nvGrpSpPr>
        <p:grpSpPr>
          <a:xfrm>
            <a:off x="5384173" y="3268912"/>
            <a:ext cx="6598546" cy="288032"/>
            <a:chOff x="5384173" y="3268912"/>
            <a:chExt cx="6598546" cy="288032"/>
          </a:xfrm>
        </p:grpSpPr>
        <p:grpSp>
          <p:nvGrpSpPr>
            <p:cNvPr id="107" name="106 Grupo"/>
            <p:cNvGrpSpPr/>
            <p:nvPr/>
          </p:nvGrpSpPr>
          <p:grpSpPr>
            <a:xfrm>
              <a:off x="5384173" y="3268912"/>
              <a:ext cx="2176429" cy="288032"/>
              <a:chOff x="5384173" y="3268912"/>
              <a:chExt cx="2176429" cy="288032"/>
            </a:xfrm>
          </p:grpSpPr>
          <p:sp>
            <p:nvSpPr>
              <p:cNvPr id="86" name="85 Rectángulo"/>
              <p:cNvSpPr/>
              <p:nvPr/>
            </p:nvSpPr>
            <p:spPr>
              <a:xfrm>
                <a:off x="5384173" y="3268912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0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5694794" y="3268912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1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6005416" y="3268912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0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6316037" y="3268912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1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6626659" y="3268912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0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6937281" y="3268912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1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7247902" y="3268912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0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5 Grupo"/>
            <p:cNvGrpSpPr/>
            <p:nvPr/>
          </p:nvGrpSpPr>
          <p:grpSpPr>
            <a:xfrm>
              <a:off x="7605333" y="3268912"/>
              <a:ext cx="2176430" cy="288032"/>
              <a:chOff x="2656795" y="3555393"/>
              <a:chExt cx="2176430" cy="288032"/>
            </a:xfrm>
          </p:grpSpPr>
          <p:sp>
            <p:nvSpPr>
              <p:cNvPr id="93" name="92 Rectángulo"/>
              <p:cNvSpPr/>
              <p:nvPr/>
            </p:nvSpPr>
            <p:spPr>
              <a:xfrm>
                <a:off x="2656795" y="355539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1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2967417" y="355539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0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278039" y="355539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1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588660" y="355539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1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899282" y="355539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0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4209903" y="355539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1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4520525" y="355539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>
                    <a:solidFill>
                      <a:schemeClr val="tx1"/>
                    </a:solidFill>
                  </a:rPr>
                  <a:t>0</a:t>
                </a:r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8 Grupo"/>
            <p:cNvGrpSpPr/>
            <p:nvPr/>
          </p:nvGrpSpPr>
          <p:grpSpPr>
            <a:xfrm>
              <a:off x="9806289" y="3268912"/>
              <a:ext cx="2176430" cy="288032"/>
              <a:chOff x="2656795" y="3915433"/>
              <a:chExt cx="2176430" cy="288032"/>
            </a:xfrm>
          </p:grpSpPr>
          <p:sp>
            <p:nvSpPr>
              <p:cNvPr id="100" name="99 Rectángulo"/>
              <p:cNvSpPr/>
              <p:nvPr/>
            </p:nvSpPr>
            <p:spPr>
              <a:xfrm>
                <a:off x="2656795" y="391543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rgbClr val="FF0000"/>
                    </a:solidFill>
                  </a:rPr>
                  <a:t>1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2967417" y="391543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rgbClr val="FF0000"/>
                    </a:solidFill>
                  </a:rPr>
                  <a:t>1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3278039" y="391543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rgbClr val="FF0000"/>
                    </a:solidFill>
                  </a:rPr>
                  <a:t>1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3588660" y="391543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rgbClr val="FF0000"/>
                    </a:solidFill>
                  </a:rPr>
                  <a:t>0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3899282" y="391543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rgbClr val="FF0000"/>
                    </a:solidFill>
                  </a:rPr>
                  <a:t>0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4209903" y="391543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rgbClr val="FF0000"/>
                    </a:solidFill>
                  </a:rPr>
                  <a:t>0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105 Rectángulo"/>
              <p:cNvSpPr/>
              <p:nvPr/>
            </p:nvSpPr>
            <p:spPr>
              <a:xfrm>
                <a:off x="4520525" y="3915433"/>
                <a:ext cx="31270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rgbClr val="FF0000"/>
                    </a:solidFill>
                  </a:rPr>
                  <a:t>0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7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678427" y="3402993"/>
            <a:ext cx="8683014" cy="1584176"/>
          </a:xfrm>
          <a:prstGeom prst="rect">
            <a:avLst/>
          </a:prstGeom>
          <a:noFill/>
          <a:ln w="317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PARÁMETROS TÍPICOS:</a:t>
            </a:r>
          </a:p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BAUD RATE: 1/bit TIME = 1/9,09 ms. = 110 baudios</a:t>
            </a:r>
          </a:p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palabra = 11 bit x 9,09 ms = 0,0999 s ≈ 0,1 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1/0,1s = 10 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 = 10 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8 bits/carácter = 80 bits/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(incluyendo paridad)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14928" y="477466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EJEMPLO : TRANSMISIÓN ASINCRÓNICA RS-232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44318" y="1178857"/>
            <a:ext cx="46904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LSB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758614" y="1178857"/>
            <a:ext cx="46904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</a:t>
            </a:r>
            <a:r>
              <a:rPr lang="es-ES" sz="2000" dirty="0" smtClean="0">
                <a:solidFill>
                  <a:schemeClr val="tx1"/>
                </a:solidFill>
              </a:rPr>
              <a:t>SB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13368" y="1178857"/>
            <a:ext cx="46904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82417" y="1178857"/>
            <a:ext cx="46904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51466" y="1178857"/>
            <a:ext cx="46904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20516" y="1178857"/>
            <a:ext cx="46904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289565" y="1178857"/>
            <a:ext cx="46904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227663" y="1178857"/>
            <a:ext cx="469049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696713" y="1178857"/>
            <a:ext cx="469049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165762" y="1178857"/>
            <a:ext cx="469049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006220" y="1178857"/>
            <a:ext cx="469049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537171" y="1178857"/>
            <a:ext cx="469049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6" name="25 Forma libre"/>
          <p:cNvSpPr/>
          <p:nvPr/>
        </p:nvSpPr>
        <p:spPr>
          <a:xfrm>
            <a:off x="2203762" y="1170745"/>
            <a:ext cx="6713724" cy="592138"/>
          </a:xfrm>
          <a:custGeom>
            <a:avLst/>
            <a:gdLst>
              <a:gd name="connsiteX0" fmla="*/ 0 w 6191250"/>
              <a:gd name="connsiteY0" fmla="*/ 0 h 596900"/>
              <a:gd name="connsiteX1" fmla="*/ 971550 w 6191250"/>
              <a:gd name="connsiteY1" fmla="*/ 0 h 596900"/>
              <a:gd name="connsiteX2" fmla="*/ 971550 w 6191250"/>
              <a:gd name="connsiteY2" fmla="*/ 596900 h 596900"/>
              <a:gd name="connsiteX3" fmla="*/ 4857750 w 6191250"/>
              <a:gd name="connsiteY3" fmla="*/ 596900 h 596900"/>
              <a:gd name="connsiteX4" fmla="*/ 4857750 w 6191250"/>
              <a:gd name="connsiteY4" fmla="*/ 12700 h 596900"/>
              <a:gd name="connsiteX5" fmla="*/ 6191250 w 6191250"/>
              <a:gd name="connsiteY5" fmla="*/ 12700 h 596900"/>
              <a:gd name="connsiteX0" fmla="*/ 0 w 6191250"/>
              <a:gd name="connsiteY0" fmla="*/ 0 h 596900"/>
              <a:gd name="connsiteX1" fmla="*/ 971550 w 6191250"/>
              <a:gd name="connsiteY1" fmla="*/ 0 h 596900"/>
              <a:gd name="connsiteX2" fmla="*/ 971550 w 6191250"/>
              <a:gd name="connsiteY2" fmla="*/ 596900 h 596900"/>
              <a:gd name="connsiteX3" fmla="*/ 4857750 w 6191250"/>
              <a:gd name="connsiteY3" fmla="*/ 596900 h 596900"/>
              <a:gd name="connsiteX4" fmla="*/ 4855368 w 6191250"/>
              <a:gd name="connsiteY4" fmla="*/ 5556 h 596900"/>
              <a:gd name="connsiteX5" fmla="*/ 6191250 w 6191250"/>
              <a:gd name="connsiteY5" fmla="*/ 12700 h 596900"/>
              <a:gd name="connsiteX0" fmla="*/ 0 w 6193632"/>
              <a:gd name="connsiteY0" fmla="*/ 0 h 596900"/>
              <a:gd name="connsiteX1" fmla="*/ 971550 w 6193632"/>
              <a:gd name="connsiteY1" fmla="*/ 0 h 596900"/>
              <a:gd name="connsiteX2" fmla="*/ 971550 w 6193632"/>
              <a:gd name="connsiteY2" fmla="*/ 596900 h 596900"/>
              <a:gd name="connsiteX3" fmla="*/ 4857750 w 6193632"/>
              <a:gd name="connsiteY3" fmla="*/ 596900 h 596900"/>
              <a:gd name="connsiteX4" fmla="*/ 4855368 w 6193632"/>
              <a:gd name="connsiteY4" fmla="*/ 5556 h 596900"/>
              <a:gd name="connsiteX5" fmla="*/ 6193632 w 6193632"/>
              <a:gd name="connsiteY5" fmla="*/ 794 h 596900"/>
              <a:gd name="connsiteX0" fmla="*/ 0 w 6196013"/>
              <a:gd name="connsiteY0" fmla="*/ 0 h 596900"/>
              <a:gd name="connsiteX1" fmla="*/ 971550 w 6196013"/>
              <a:gd name="connsiteY1" fmla="*/ 0 h 596900"/>
              <a:gd name="connsiteX2" fmla="*/ 971550 w 6196013"/>
              <a:gd name="connsiteY2" fmla="*/ 596900 h 596900"/>
              <a:gd name="connsiteX3" fmla="*/ 4857750 w 6196013"/>
              <a:gd name="connsiteY3" fmla="*/ 596900 h 596900"/>
              <a:gd name="connsiteX4" fmla="*/ 4855368 w 6196013"/>
              <a:gd name="connsiteY4" fmla="*/ 5556 h 596900"/>
              <a:gd name="connsiteX5" fmla="*/ 6196013 w 6196013"/>
              <a:gd name="connsiteY5" fmla="*/ 10319 h 596900"/>
              <a:gd name="connsiteX0" fmla="*/ 0 w 6203157"/>
              <a:gd name="connsiteY0" fmla="*/ 0 h 596900"/>
              <a:gd name="connsiteX1" fmla="*/ 971550 w 6203157"/>
              <a:gd name="connsiteY1" fmla="*/ 0 h 596900"/>
              <a:gd name="connsiteX2" fmla="*/ 971550 w 6203157"/>
              <a:gd name="connsiteY2" fmla="*/ 596900 h 596900"/>
              <a:gd name="connsiteX3" fmla="*/ 4857750 w 6203157"/>
              <a:gd name="connsiteY3" fmla="*/ 596900 h 596900"/>
              <a:gd name="connsiteX4" fmla="*/ 4855368 w 6203157"/>
              <a:gd name="connsiteY4" fmla="*/ 5556 h 596900"/>
              <a:gd name="connsiteX5" fmla="*/ 6203157 w 6203157"/>
              <a:gd name="connsiteY5" fmla="*/ 5556 h 596900"/>
              <a:gd name="connsiteX0" fmla="*/ 0 w 6203157"/>
              <a:gd name="connsiteY0" fmla="*/ 0 h 596900"/>
              <a:gd name="connsiteX1" fmla="*/ 971550 w 6203157"/>
              <a:gd name="connsiteY1" fmla="*/ 0 h 596900"/>
              <a:gd name="connsiteX2" fmla="*/ 971550 w 6203157"/>
              <a:gd name="connsiteY2" fmla="*/ 596900 h 596900"/>
              <a:gd name="connsiteX3" fmla="*/ 4864893 w 6203157"/>
              <a:gd name="connsiteY3" fmla="*/ 577850 h 596900"/>
              <a:gd name="connsiteX4" fmla="*/ 4855368 w 6203157"/>
              <a:gd name="connsiteY4" fmla="*/ 5556 h 596900"/>
              <a:gd name="connsiteX5" fmla="*/ 6203157 w 6203157"/>
              <a:gd name="connsiteY5" fmla="*/ 5556 h 596900"/>
              <a:gd name="connsiteX0" fmla="*/ 0 w 6203157"/>
              <a:gd name="connsiteY0" fmla="*/ 0 h 596900"/>
              <a:gd name="connsiteX1" fmla="*/ 971550 w 6203157"/>
              <a:gd name="connsiteY1" fmla="*/ 0 h 596900"/>
              <a:gd name="connsiteX2" fmla="*/ 971550 w 6203157"/>
              <a:gd name="connsiteY2" fmla="*/ 596900 h 596900"/>
              <a:gd name="connsiteX3" fmla="*/ 4857750 w 6203157"/>
              <a:gd name="connsiteY3" fmla="*/ 582612 h 596900"/>
              <a:gd name="connsiteX4" fmla="*/ 4855368 w 6203157"/>
              <a:gd name="connsiteY4" fmla="*/ 5556 h 596900"/>
              <a:gd name="connsiteX5" fmla="*/ 6203157 w 6203157"/>
              <a:gd name="connsiteY5" fmla="*/ 5556 h 596900"/>
              <a:gd name="connsiteX0" fmla="*/ 0 w 6203157"/>
              <a:gd name="connsiteY0" fmla="*/ 0 h 596900"/>
              <a:gd name="connsiteX1" fmla="*/ 971550 w 6203157"/>
              <a:gd name="connsiteY1" fmla="*/ 0 h 596900"/>
              <a:gd name="connsiteX2" fmla="*/ 971550 w 6203157"/>
              <a:gd name="connsiteY2" fmla="*/ 596900 h 596900"/>
              <a:gd name="connsiteX3" fmla="*/ 4857750 w 6203157"/>
              <a:gd name="connsiteY3" fmla="*/ 582612 h 596900"/>
              <a:gd name="connsiteX4" fmla="*/ 4855368 w 6203157"/>
              <a:gd name="connsiteY4" fmla="*/ 5556 h 596900"/>
              <a:gd name="connsiteX5" fmla="*/ 6203157 w 6203157"/>
              <a:gd name="connsiteY5" fmla="*/ 5556 h 596900"/>
              <a:gd name="connsiteX0" fmla="*/ 0 w 6203157"/>
              <a:gd name="connsiteY0" fmla="*/ 0 h 596900"/>
              <a:gd name="connsiteX1" fmla="*/ 971550 w 6203157"/>
              <a:gd name="connsiteY1" fmla="*/ 0 h 596900"/>
              <a:gd name="connsiteX2" fmla="*/ 971550 w 6203157"/>
              <a:gd name="connsiteY2" fmla="*/ 596900 h 596900"/>
              <a:gd name="connsiteX3" fmla="*/ 4857750 w 6203157"/>
              <a:gd name="connsiteY3" fmla="*/ 582612 h 596900"/>
              <a:gd name="connsiteX4" fmla="*/ 4855368 w 6203157"/>
              <a:gd name="connsiteY4" fmla="*/ 5556 h 596900"/>
              <a:gd name="connsiteX5" fmla="*/ 6203157 w 6203157"/>
              <a:gd name="connsiteY5" fmla="*/ 5556 h 596900"/>
              <a:gd name="connsiteX0" fmla="*/ 0 w 6203157"/>
              <a:gd name="connsiteY0" fmla="*/ 0 h 589756"/>
              <a:gd name="connsiteX1" fmla="*/ 971550 w 6203157"/>
              <a:gd name="connsiteY1" fmla="*/ 0 h 589756"/>
              <a:gd name="connsiteX2" fmla="*/ 971550 w 6203157"/>
              <a:gd name="connsiteY2" fmla="*/ 589756 h 589756"/>
              <a:gd name="connsiteX3" fmla="*/ 4857750 w 6203157"/>
              <a:gd name="connsiteY3" fmla="*/ 582612 h 589756"/>
              <a:gd name="connsiteX4" fmla="*/ 4855368 w 6203157"/>
              <a:gd name="connsiteY4" fmla="*/ 5556 h 589756"/>
              <a:gd name="connsiteX5" fmla="*/ 6203157 w 6203157"/>
              <a:gd name="connsiteY5" fmla="*/ 5556 h 589756"/>
              <a:gd name="connsiteX0" fmla="*/ 0 w 5984082"/>
              <a:gd name="connsiteY0" fmla="*/ 0 h 589756"/>
              <a:gd name="connsiteX1" fmla="*/ 971550 w 5984082"/>
              <a:gd name="connsiteY1" fmla="*/ 0 h 589756"/>
              <a:gd name="connsiteX2" fmla="*/ 971550 w 5984082"/>
              <a:gd name="connsiteY2" fmla="*/ 589756 h 589756"/>
              <a:gd name="connsiteX3" fmla="*/ 4857750 w 5984082"/>
              <a:gd name="connsiteY3" fmla="*/ 582612 h 589756"/>
              <a:gd name="connsiteX4" fmla="*/ 4855368 w 5984082"/>
              <a:gd name="connsiteY4" fmla="*/ 5556 h 589756"/>
              <a:gd name="connsiteX5" fmla="*/ 5984082 w 5984082"/>
              <a:gd name="connsiteY5" fmla="*/ 5556 h 589756"/>
              <a:gd name="connsiteX0" fmla="*/ 0 w 6184107"/>
              <a:gd name="connsiteY0" fmla="*/ 0 h 592138"/>
              <a:gd name="connsiteX1" fmla="*/ 1171575 w 6184107"/>
              <a:gd name="connsiteY1" fmla="*/ 2382 h 592138"/>
              <a:gd name="connsiteX2" fmla="*/ 1171575 w 6184107"/>
              <a:gd name="connsiteY2" fmla="*/ 592138 h 592138"/>
              <a:gd name="connsiteX3" fmla="*/ 5057775 w 6184107"/>
              <a:gd name="connsiteY3" fmla="*/ 584994 h 592138"/>
              <a:gd name="connsiteX4" fmla="*/ 5055393 w 6184107"/>
              <a:gd name="connsiteY4" fmla="*/ 7938 h 592138"/>
              <a:gd name="connsiteX5" fmla="*/ 6184107 w 6184107"/>
              <a:gd name="connsiteY5" fmla="*/ 7938 h 5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4107" h="592138">
                <a:moveTo>
                  <a:pt x="0" y="0"/>
                </a:moveTo>
                <a:lnTo>
                  <a:pt x="1171575" y="2382"/>
                </a:lnTo>
                <a:lnTo>
                  <a:pt x="1171575" y="592138"/>
                </a:lnTo>
                <a:lnTo>
                  <a:pt x="5057775" y="584994"/>
                </a:lnTo>
                <a:lnTo>
                  <a:pt x="5055393" y="7938"/>
                </a:lnTo>
                <a:lnTo>
                  <a:pt x="6184107" y="793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3480434" y="2178857"/>
            <a:ext cx="469049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26" idx="2"/>
          </p:cNvCxnSpPr>
          <p:nvPr/>
        </p:nvCxnSpPr>
        <p:spPr>
          <a:xfrm flipH="1">
            <a:off x="3475269" y="1762883"/>
            <a:ext cx="403" cy="14240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3949080" y="1754921"/>
            <a:ext cx="403" cy="4879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8634813" y="1754921"/>
            <a:ext cx="1" cy="14320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3949483" y="2178857"/>
            <a:ext cx="3277778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7696713" y="1754921"/>
            <a:ext cx="403" cy="4879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>
            <a:off x="7227261" y="1743213"/>
            <a:ext cx="403" cy="4879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7227663" y="2178857"/>
            <a:ext cx="469049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7696712" y="2178857"/>
            <a:ext cx="938099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480837" y="3059887"/>
            <a:ext cx="5153572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253685" y="2745629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CARACTER</a:t>
            </a:r>
            <a:endParaRPr lang="es-E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793328" y="1818817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(7 bits)</a:t>
            </a:r>
            <a:endParaRPr lang="es-E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827624" y="1818817"/>
            <a:ext cx="67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s-E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021976" y="2339807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PARIDAD</a:t>
            </a:r>
            <a:endParaRPr lang="es-E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047958" y="2366914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TIME</a:t>
            </a:r>
            <a:endParaRPr lang="es-E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Forma libre"/>
          <p:cNvSpPr/>
          <p:nvPr/>
        </p:nvSpPr>
        <p:spPr>
          <a:xfrm>
            <a:off x="3723855" y="2200562"/>
            <a:ext cx="367671" cy="338667"/>
          </a:xfrm>
          <a:custGeom>
            <a:avLst/>
            <a:gdLst>
              <a:gd name="connsiteX0" fmla="*/ 338667 w 338667"/>
              <a:gd name="connsiteY0" fmla="*/ 338667 h 338667"/>
              <a:gd name="connsiteX1" fmla="*/ 135467 w 338667"/>
              <a:gd name="connsiteY1" fmla="*/ 338667 h 338667"/>
              <a:gd name="connsiteX2" fmla="*/ 0 w 338667"/>
              <a:gd name="connsiteY2" fmla="*/ 0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667" h="338667">
                <a:moveTo>
                  <a:pt x="338667" y="338667"/>
                </a:moveTo>
                <a:lnTo>
                  <a:pt x="135467" y="338667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43" name="42 Forma libre"/>
          <p:cNvSpPr/>
          <p:nvPr/>
        </p:nvSpPr>
        <p:spPr>
          <a:xfrm flipH="1">
            <a:off x="7095426" y="2183628"/>
            <a:ext cx="367671" cy="338667"/>
          </a:xfrm>
          <a:custGeom>
            <a:avLst/>
            <a:gdLst>
              <a:gd name="connsiteX0" fmla="*/ 338667 w 338667"/>
              <a:gd name="connsiteY0" fmla="*/ 338667 h 338667"/>
              <a:gd name="connsiteX1" fmla="*/ 135467 w 338667"/>
              <a:gd name="connsiteY1" fmla="*/ 338667 h 338667"/>
              <a:gd name="connsiteX2" fmla="*/ 0 w 338667"/>
              <a:gd name="connsiteY2" fmla="*/ 0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667" h="338667">
                <a:moveTo>
                  <a:pt x="338667" y="338667"/>
                </a:moveTo>
                <a:lnTo>
                  <a:pt x="135467" y="338667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44" name="43 CuadroTexto"/>
          <p:cNvSpPr txBox="1"/>
          <p:nvPr/>
        </p:nvSpPr>
        <p:spPr>
          <a:xfrm>
            <a:off x="8919998" y="1732219"/>
            <a:ext cx="1680760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Paridad: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Ninguna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58054"/>
              </p:ext>
            </p:extLst>
          </p:nvPr>
        </p:nvGraphicFramePr>
        <p:xfrm>
          <a:off x="1563966" y="5294439"/>
          <a:ext cx="8911416" cy="74168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21444"/>
                <a:gridCol w="1172493"/>
                <a:gridCol w="1172493"/>
                <a:gridCol w="1172493"/>
                <a:gridCol w="1172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Tasa de transferencia </a:t>
                      </a:r>
                      <a:r>
                        <a:rPr lang="es-ES" sz="1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(baudios)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1.200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9.600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19.600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Efectiva</a:t>
                      </a:r>
                      <a:r>
                        <a:rPr lang="es-ES" sz="1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(bps)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218,2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872,7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6.981,8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14.254,5</a:t>
                      </a:r>
                      <a:endParaRPr lang="es-E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271" marR="99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8662325" y="1394023"/>
            <a:ext cx="2182426" cy="4107820"/>
            <a:chOff x="2327160" y="620689"/>
            <a:chExt cx="1819211" cy="4095371"/>
          </a:xfrm>
        </p:grpSpPr>
        <p:sp>
          <p:nvSpPr>
            <p:cNvPr id="10" name="9 CuadroTexto"/>
            <p:cNvSpPr txBox="1"/>
            <p:nvPr/>
          </p:nvSpPr>
          <p:spPr>
            <a:xfrm>
              <a:off x="2327160" y="1503534"/>
              <a:ext cx="195281" cy="36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583047" y="933054"/>
              <a:ext cx="1563324" cy="54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Aplicación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29627" y="995770"/>
              <a:ext cx="195281" cy="36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583047" y="1473655"/>
              <a:ext cx="1563324" cy="54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Presentación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583047" y="2014256"/>
              <a:ext cx="1563324" cy="54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Sesión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327160" y="4206540"/>
              <a:ext cx="195281" cy="36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327160" y="3666540"/>
              <a:ext cx="195281" cy="36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329627" y="3127141"/>
              <a:ext cx="195281" cy="36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329627" y="2582398"/>
              <a:ext cx="195281" cy="36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329627" y="2043534"/>
              <a:ext cx="195281" cy="36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583047" y="2554857"/>
              <a:ext cx="1563324" cy="54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Transporte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583047" y="3095458"/>
              <a:ext cx="1563324" cy="54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583047" y="3635458"/>
              <a:ext cx="1563324" cy="540000"/>
            </a:xfrm>
            <a:prstGeom prst="rect">
              <a:avLst/>
            </a:prstGeom>
            <a:solidFill>
              <a:srgbClr val="29FB9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Enlace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583047" y="4176060"/>
              <a:ext cx="1563324" cy="540000"/>
            </a:xfrm>
            <a:prstGeom prst="rect">
              <a:avLst/>
            </a:prstGeom>
            <a:solidFill>
              <a:srgbClr val="54F6F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Físico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2884276" y="620689"/>
              <a:ext cx="960872" cy="339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NIVELES OSI</a:t>
              </a:r>
              <a:endPara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460427" y="489900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independencia entre </a:t>
            </a: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niveles. 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nivel N solo se preocupa de utilizar los servicios de (N-1) y realizar los servicios para (N+1). </a:t>
            </a: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nivel 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 cambiar su estructura interna, pero no los servicios que recibe y entrega.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1076" y="1433663"/>
            <a:ext cx="759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 posibilitar la interconexión de diferentes dispositivos a través de diferentes redes de comunicaciones.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77107" y="64854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ESTANDARIZACIÓN DE PROTOCOLOS EN LAS COMUNICACIONES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0427" y="2601487"/>
            <a:ext cx="759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modelo OSI ( Open </a:t>
            </a:r>
            <a:r>
              <a:rPr lang="es-AR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Interconection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es un estándar establecido por la organización ISO (International Standard </a:t>
            </a:r>
            <a:r>
              <a:rPr lang="es-AR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que 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una estructura en </a:t>
            </a: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siete niveles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5" name="64 Rectángulo"/>
          <p:cNvSpPr/>
          <p:nvPr/>
        </p:nvSpPr>
        <p:spPr>
          <a:xfrm>
            <a:off x="460427" y="3924658"/>
            <a:ext cx="7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determinado nivel no </a:t>
            </a:r>
            <a:r>
              <a:rPr lang="es-A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interesa como implementan sus servicios </a:t>
            </a: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otros niveles.</a:t>
            </a:r>
            <a:endParaRPr lang="es-AR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6759984" y="3745952"/>
            <a:ext cx="234525" cy="227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0" name="9 CuadroTexto"/>
          <p:cNvSpPr txBox="1"/>
          <p:nvPr/>
        </p:nvSpPr>
        <p:spPr>
          <a:xfrm>
            <a:off x="2195725" y="1503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83047" y="933054"/>
            <a:ext cx="1563324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98192" y="995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83047" y="1473655"/>
            <a:ext cx="1563324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583047" y="2014256"/>
            <a:ext cx="1563324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5725" y="4206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195725" y="3666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98192" y="31271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98192" y="2582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198192" y="2043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83047" y="2554857"/>
            <a:ext cx="1563324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583047" y="3095458"/>
            <a:ext cx="1563324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583047" y="3635458"/>
            <a:ext cx="1563324" cy="540000"/>
          </a:xfrm>
          <a:prstGeom prst="rect">
            <a:avLst/>
          </a:prstGeom>
          <a:solidFill>
            <a:srgbClr val="29FB9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Enlace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583047" y="4176060"/>
            <a:ext cx="1563324" cy="540000"/>
          </a:xfrm>
          <a:prstGeom prst="rect">
            <a:avLst/>
          </a:prstGeom>
          <a:solidFill>
            <a:srgbClr val="54F6F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451902" y="3625508"/>
            <a:ext cx="850689" cy="120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8" name="27 Rectángulo"/>
          <p:cNvSpPr/>
          <p:nvPr/>
        </p:nvSpPr>
        <p:spPr>
          <a:xfrm>
            <a:off x="6451902" y="3973812"/>
            <a:ext cx="850689" cy="120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9" name="28 Rectángulo"/>
          <p:cNvSpPr/>
          <p:nvPr/>
        </p:nvSpPr>
        <p:spPr>
          <a:xfrm>
            <a:off x="6759984" y="4466032"/>
            <a:ext cx="234525" cy="250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0" name="29 Rectángulo"/>
          <p:cNvSpPr/>
          <p:nvPr/>
        </p:nvSpPr>
        <p:spPr>
          <a:xfrm>
            <a:off x="6056410" y="4065618"/>
            <a:ext cx="1641672" cy="400414"/>
          </a:xfrm>
          <a:prstGeom prst="rect">
            <a:avLst/>
          </a:prstGeom>
          <a:solidFill>
            <a:srgbClr val="54F6F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>
              <a:rot lat="0" lon="0" rev="0"/>
            </a:camera>
            <a:lightRig rig="threePt" dir="t"/>
          </a:scene3d>
          <a:sp3d z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Acoplamiento</a:t>
            </a:r>
            <a:endParaRPr lang="es-E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4146372" y="4716060"/>
            <a:ext cx="376109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4146373" y="3127142"/>
            <a:ext cx="1482825" cy="1048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>
            <a:off x="4146372" y="2014256"/>
            <a:ext cx="1482827" cy="16212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7946577" y="3637332"/>
            <a:ext cx="1225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Interfaz de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Acoplamiento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7583571" y="3666541"/>
            <a:ext cx="0" cy="367493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8247966" y="2603349"/>
            <a:ext cx="82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Subnivel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247966" y="2053855"/>
            <a:ext cx="82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Subnivel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LLC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5606574" y="928466"/>
            <a:ext cx="2580556" cy="2709183"/>
            <a:chOff x="5055215" y="971553"/>
            <a:chExt cx="2376987" cy="2709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38 Rectángulo"/>
            <p:cNvSpPr/>
            <p:nvPr/>
          </p:nvSpPr>
          <p:spPr>
            <a:xfrm>
              <a:off x="5076056" y="3169657"/>
              <a:ext cx="787783" cy="498938"/>
            </a:xfrm>
            <a:prstGeom prst="rect">
              <a:avLst/>
            </a:prstGeom>
            <a:solidFill>
              <a:srgbClr val="54F6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33677" y="3157516"/>
              <a:ext cx="672539" cy="523220"/>
            </a:xfrm>
            <a:prstGeom prst="rect">
              <a:avLst/>
            </a:prstGeom>
            <a:solidFill>
              <a:srgbClr val="54F6FE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BANDA</a:t>
              </a:r>
            </a:p>
            <a:p>
              <a:pPr algn="ctr"/>
              <a:r>
                <a:rPr lang="es-ES" sz="1400" b="1" dirty="0" smtClean="0"/>
                <a:t>BASE</a:t>
              </a:r>
              <a:endParaRPr lang="es-ES" sz="1400" b="1" dirty="0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5856636" y="3169657"/>
              <a:ext cx="787783" cy="498938"/>
            </a:xfrm>
            <a:prstGeom prst="rect">
              <a:avLst/>
            </a:prstGeom>
            <a:solidFill>
              <a:srgbClr val="54F6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5921878" y="3157516"/>
              <a:ext cx="672539" cy="523220"/>
            </a:xfrm>
            <a:prstGeom prst="rect">
              <a:avLst/>
            </a:prstGeom>
            <a:solidFill>
              <a:srgbClr val="54F6FE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BANDA</a:t>
              </a:r>
            </a:p>
            <a:p>
              <a:pPr algn="ctr"/>
              <a:r>
                <a:rPr lang="es-ES" sz="1400" b="1" dirty="0" smtClean="0"/>
                <a:t>ANCHA</a:t>
              </a:r>
              <a:endParaRPr lang="es-ES" sz="1400" b="1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6644419" y="3169657"/>
              <a:ext cx="787783" cy="498938"/>
            </a:xfrm>
            <a:prstGeom prst="rect">
              <a:avLst/>
            </a:prstGeom>
            <a:solidFill>
              <a:srgbClr val="54F6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6696579" y="3157516"/>
              <a:ext cx="683465" cy="523220"/>
            </a:xfrm>
            <a:prstGeom prst="rect">
              <a:avLst/>
            </a:prstGeom>
            <a:solidFill>
              <a:srgbClr val="54F6FE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FIBRA</a:t>
              </a:r>
            </a:p>
            <a:p>
              <a:pPr algn="ctr"/>
              <a:r>
                <a:rPr lang="es-ES" sz="1400" b="1" dirty="0" smtClean="0"/>
                <a:t>OPTICA</a:t>
              </a:r>
              <a:endParaRPr lang="es-ES" sz="1400" b="1" dirty="0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5076055" y="2671278"/>
              <a:ext cx="787783" cy="498938"/>
            </a:xfrm>
            <a:prstGeom prst="rect">
              <a:avLst/>
            </a:prstGeom>
            <a:solidFill>
              <a:srgbClr val="29FB9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5055215" y="2766859"/>
              <a:ext cx="843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CSMA/DC</a:t>
              </a:r>
              <a:endParaRPr lang="es-ES" sz="1400" b="1" dirty="0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5856635" y="2671278"/>
              <a:ext cx="787783" cy="498938"/>
            </a:xfrm>
            <a:prstGeom prst="rect">
              <a:avLst/>
            </a:prstGeom>
            <a:solidFill>
              <a:srgbClr val="29FB9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5930706" y="2659137"/>
              <a:ext cx="639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TOKEN</a:t>
              </a:r>
            </a:p>
            <a:p>
              <a:pPr algn="ctr"/>
              <a:r>
                <a:rPr lang="es-ES" sz="1400" b="1" dirty="0" smtClean="0"/>
                <a:t>BUS</a:t>
              </a:r>
              <a:endParaRPr lang="es-ES" sz="1400" b="1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644418" y="2671278"/>
              <a:ext cx="787783" cy="498938"/>
            </a:xfrm>
            <a:prstGeom prst="rect">
              <a:avLst/>
            </a:prstGeom>
            <a:solidFill>
              <a:srgbClr val="29FB9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6718489" y="2659137"/>
              <a:ext cx="639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TOKEN</a:t>
              </a:r>
            </a:p>
            <a:p>
              <a:pPr algn="ctr"/>
              <a:r>
                <a:rPr lang="es-ES" sz="1400" b="1" dirty="0" smtClean="0"/>
                <a:t>RING</a:t>
              </a:r>
              <a:endParaRPr lang="es-ES" sz="1400" b="1" dirty="0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5076054" y="2054498"/>
              <a:ext cx="2356148" cy="621088"/>
            </a:xfrm>
            <a:prstGeom prst="rect">
              <a:avLst/>
            </a:prstGeom>
            <a:solidFill>
              <a:srgbClr val="29FB9C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122736" y="2102266"/>
              <a:ext cx="2262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CONTROL LÓGICO DE</a:t>
              </a:r>
            </a:p>
            <a:p>
              <a:pPr algn="ctr"/>
              <a:r>
                <a:rPr lang="es-ES" sz="1400" b="1" dirty="0" smtClean="0"/>
                <a:t>LÍNEA</a:t>
              </a:r>
              <a:endParaRPr lang="es-ES" sz="1400" b="1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5076056" y="2059220"/>
              <a:ext cx="2356146" cy="1609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5076056" y="971553"/>
              <a:ext cx="2356146" cy="1082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</a:rPr>
                <a:t>NIVELES</a:t>
              </a:r>
            </a:p>
            <a:p>
              <a:pPr algn="ctr"/>
              <a:r>
                <a:rPr lang="es-ES" sz="1400" b="1" dirty="0" smtClean="0">
                  <a:solidFill>
                    <a:schemeClr val="tx1"/>
                  </a:solidFill>
                </a:rPr>
                <a:t>SUPERIORES</a:t>
              </a:r>
              <a:endParaRPr lang="es-E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54 CuadroTexto"/>
          <p:cNvSpPr txBox="1"/>
          <p:nvPr/>
        </p:nvSpPr>
        <p:spPr>
          <a:xfrm>
            <a:off x="6268760" y="625278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IEEE 802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2906893" y="62068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OSI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373742" y="4742229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FÍSICO</a:t>
            </a:r>
            <a:endParaRPr lang="es-E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204316" y="4997788"/>
            <a:ext cx="490211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1 - Físico: </a:t>
            </a:r>
            <a:r>
              <a:rPr lang="es-ES" sz="1800" dirty="0" smtClean="0"/>
              <a:t>Especificación del hardware de red</a:t>
            </a:r>
          </a:p>
          <a:p>
            <a:r>
              <a:rPr lang="es-ES" sz="1800" dirty="0" smtClean="0"/>
              <a:t>(Tipos de cables, conectores, tensiones, </a:t>
            </a:r>
            <a:r>
              <a:rPr lang="es-ES" sz="1800" dirty="0" err="1" smtClean="0"/>
              <a:t>etc</a:t>
            </a:r>
            <a:r>
              <a:rPr lang="es-ES" sz="1800" dirty="0" smtClean="0"/>
              <a:t>)</a:t>
            </a:r>
            <a:endParaRPr lang="es-ES" sz="18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869430" y="4997786"/>
            <a:ext cx="6721210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2 - Enlace: </a:t>
            </a:r>
            <a:r>
              <a:rPr lang="es-ES" sz="1800" dirty="0" smtClean="0"/>
              <a:t>regula como se inyectan los datos en el medio.</a:t>
            </a:r>
          </a:p>
          <a:p>
            <a:r>
              <a:rPr lang="es-ES" sz="1800" dirty="0" smtClean="0"/>
              <a:t>Controla la transferencia y realiza la detección de errores.</a:t>
            </a:r>
          </a:p>
          <a:p>
            <a:r>
              <a:rPr lang="es-ES" sz="1800" b="1" i="1" dirty="0" smtClean="0"/>
              <a:t>LLC (</a:t>
            </a:r>
            <a:r>
              <a:rPr lang="es-ES" sz="1800" b="1" i="1" dirty="0" err="1" smtClean="0"/>
              <a:t>Logical</a:t>
            </a:r>
            <a:r>
              <a:rPr lang="es-ES" sz="1800" b="1" i="1" dirty="0" smtClean="0"/>
              <a:t> Link Control): </a:t>
            </a:r>
            <a:r>
              <a:rPr lang="es-ES" sz="1800" dirty="0" smtClean="0"/>
              <a:t>Controla quien habla con quien, cuando termina el diálogo y realiza el control de errores.</a:t>
            </a:r>
          </a:p>
          <a:p>
            <a:r>
              <a:rPr lang="es-ES" sz="1800" b="1" i="1" dirty="0" smtClean="0"/>
              <a:t>MAC (Media Access Control): </a:t>
            </a:r>
            <a:r>
              <a:rPr lang="es-ES" sz="1800" dirty="0" smtClean="0"/>
              <a:t>Cuando se habla.</a:t>
            </a:r>
            <a:endParaRPr lang="es-ES" sz="18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869430" y="4997788"/>
            <a:ext cx="672121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3 - Red: </a:t>
            </a:r>
            <a:r>
              <a:rPr lang="es-ES" sz="1800" dirty="0" smtClean="0"/>
              <a:t>agrupa tramas en paquetes, los direcciona y los envía a la red.</a:t>
            </a:r>
            <a:endParaRPr lang="es-ES" sz="18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869430" y="4997787"/>
            <a:ext cx="67212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4 - Transporte: agrupa paquetes de datos en mensajes. Se encarga del transporte de los datos entre los dispositivos de origen y destino utilizando Puertos que identifican las aplicaciones.</a:t>
            </a:r>
            <a:endParaRPr lang="es-ES" sz="18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2869430" y="4997788"/>
            <a:ext cx="672121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5 - Sesión: </a:t>
            </a:r>
            <a:r>
              <a:rPr lang="es-ES" sz="1800" dirty="0" smtClean="0"/>
              <a:t>Se ocupa del Establecimiento, Mantenimiento y Finalización de sesiones de comunicación.</a:t>
            </a:r>
            <a:endParaRPr lang="es-ES" sz="18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2869430" y="4997786"/>
            <a:ext cx="6902378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6 - Presentación: </a:t>
            </a:r>
            <a:r>
              <a:rPr lang="es-ES" sz="1800" dirty="0" smtClean="0"/>
              <a:t>Compatibiliza los datos que se reciben desde la red con los distintos dispositivos </a:t>
            </a:r>
            <a:r>
              <a:rPr lang="es-ES" sz="1800" dirty="0" err="1" smtClean="0"/>
              <a:t>dispositivos</a:t>
            </a:r>
            <a:r>
              <a:rPr lang="es-ES" sz="1800" dirty="0" smtClean="0"/>
              <a:t> de la red: PC, Celulares, impresoras, etc.</a:t>
            </a:r>
            <a:endParaRPr lang="es-ES" sz="18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869430" y="4997786"/>
            <a:ext cx="690237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7 - Aplicación: </a:t>
            </a:r>
            <a:r>
              <a:rPr lang="es-ES" sz="1800" dirty="0" smtClean="0"/>
              <a:t>Presta servicios al usuario, por ejemplo bases de datos, correo electrónico, páginas web.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8370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527519" y="2469462"/>
            <a:ext cx="11140138" cy="1056362"/>
          </a:xfrm>
        </p:spPr>
        <p:txBody>
          <a:bodyPr/>
          <a:lstStyle/>
          <a:p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 en Entornos Industriales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914638" y="932939"/>
            <a:ext cx="10365899" cy="1251670"/>
          </a:xfrm>
          <a:prstGeom prst="rect">
            <a:avLst/>
          </a:prstGeom>
        </p:spPr>
        <p:txBody>
          <a:bodyPr vert="horz" lIns="115790" tIns="57895" rIns="115790" bIns="5789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8</a:t>
            </a:r>
          </a:p>
        </p:txBody>
      </p:sp>
    </p:spTree>
    <p:extLst>
      <p:ext uri="{BB962C8B-B14F-4D97-AF65-F5344CB8AC3E}">
        <p14:creationId xmlns:p14="http://schemas.microsoft.com/office/powerpoint/2010/main" val="17494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ncuentra películas que te encantarán en base a tus gustos con esta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22" y="1664700"/>
            <a:ext cx="5040000" cy="28350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93093" y="549474"/>
            <a:ext cx="320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de Aplicación (Nivel 7):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3873" r="26463" b="3447"/>
          <a:stretch/>
        </p:blipFill>
        <p:spPr>
          <a:xfrm>
            <a:off x="1345059" y="1629594"/>
            <a:ext cx="2160240" cy="31327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1181221" y="4941962"/>
            <a:ext cx="22758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 de Aplicaciones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</a:t>
            </a:r>
            <a:r>
              <a:rPr lang="es-E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07889" y="949584"/>
            <a:ext cx="897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nivel se encuentran las aplicaciones, por ejemplo un servidor de </a:t>
            </a:r>
            <a:r>
              <a:rPr lang="es-ES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Streams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video, de Correo Electrónico, de páginas Web, etc.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2191128"/>
            <a:ext cx="5400000" cy="2971521"/>
          </a:xfrm>
          <a:prstGeom prst="rect">
            <a:avLst/>
          </a:prstGeom>
          <a:ln w="381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Clase IAEI 2020\Pagina Web 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53" y="3149603"/>
            <a:ext cx="5400000" cy="2792150"/>
          </a:xfrm>
          <a:prstGeom prst="rect">
            <a:avLst/>
          </a:prstGeom>
          <a:ln w="381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998833" y="4319617"/>
            <a:ext cx="2739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Pagina Web</a:t>
            </a:r>
          </a:p>
          <a:p>
            <a:pPr algn="ctr"/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de Archivo: HTML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0479" y="621482"/>
            <a:ext cx="3487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de Presentación (Nivel 6):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11922" y="1044238"/>
            <a:ext cx="883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nivel se encarga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adaptar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datos al formato del dispositivo que los va a recibir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5" y="1845618"/>
            <a:ext cx="4211901" cy="23042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5017467" y="1828395"/>
            <a:ext cx="4007769" cy="4115541"/>
            <a:chOff x="5017467" y="1828395"/>
            <a:chExt cx="4007769" cy="4115541"/>
          </a:xfrm>
        </p:grpSpPr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467" y="1828395"/>
              <a:ext cx="4007769" cy="37462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3 Rectángulo"/>
            <p:cNvSpPr/>
            <p:nvPr/>
          </p:nvSpPr>
          <p:spPr>
            <a:xfrm>
              <a:off x="5881563" y="5574604"/>
              <a:ext cx="20134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8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Visualización en PC</a:t>
              </a:r>
              <a:endPara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9994266" y="2192595"/>
            <a:ext cx="1013593" cy="2819520"/>
            <a:chOff x="9994266" y="2192595"/>
            <a:chExt cx="1013593" cy="2819520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266" y="2192595"/>
              <a:ext cx="1013593" cy="216215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24 Rectángulo"/>
            <p:cNvSpPr/>
            <p:nvPr/>
          </p:nvSpPr>
          <p:spPr>
            <a:xfrm>
              <a:off x="10110271" y="4642783"/>
              <a:ext cx="856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8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Celular</a:t>
              </a:r>
              <a:endPara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93092" y="549474"/>
            <a:ext cx="2795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de Sesión (Nivel 5):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543459" y="2852984"/>
            <a:ext cx="0" cy="16516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1332706" y="4504668"/>
            <a:ext cx="259842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237197" y="4520465"/>
            <a:ext cx="0" cy="11002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571240" y="3418905"/>
            <a:ext cx="0" cy="11002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3873" r="26463" b="3447"/>
          <a:stretch/>
        </p:blipFill>
        <p:spPr>
          <a:xfrm>
            <a:off x="1849772" y="1049367"/>
            <a:ext cx="1387374" cy="20119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3873" r="26463" b="3447"/>
          <a:stretch/>
        </p:blipFill>
        <p:spPr>
          <a:xfrm>
            <a:off x="1332707" y="3111436"/>
            <a:ext cx="693687" cy="100595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3873" r="26463" b="3447"/>
          <a:stretch/>
        </p:blipFill>
        <p:spPr>
          <a:xfrm>
            <a:off x="1935360" y="4859155"/>
            <a:ext cx="693687" cy="100595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20 Conector recto"/>
          <p:cNvCxnSpPr/>
          <p:nvPr/>
        </p:nvCxnSpPr>
        <p:spPr>
          <a:xfrm flipH="1">
            <a:off x="6904728" y="4500806"/>
            <a:ext cx="425042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7763765" y="4010645"/>
            <a:ext cx="0" cy="5098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331914" y="4500807"/>
            <a:ext cx="0" cy="11002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0142639" y="4495143"/>
            <a:ext cx="0" cy="11002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9283601" y="3404418"/>
            <a:ext cx="0" cy="11002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99" y="3678826"/>
            <a:ext cx="760591" cy="5254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54" y="5227987"/>
            <a:ext cx="760591" cy="5254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79" y="5227987"/>
            <a:ext cx="760591" cy="5254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28 Conector recto"/>
          <p:cNvCxnSpPr/>
          <p:nvPr/>
        </p:nvCxnSpPr>
        <p:spPr>
          <a:xfrm>
            <a:off x="4327614" y="4519155"/>
            <a:ext cx="2114554" cy="1308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4327614" y="3767177"/>
            <a:ext cx="1057276" cy="751979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 flipV="1">
            <a:off x="5384890" y="3767177"/>
            <a:ext cx="859040" cy="669539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 flipV="1">
            <a:off x="4327615" y="4495142"/>
            <a:ext cx="859037" cy="866992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326506" y="4520465"/>
            <a:ext cx="917424" cy="970491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13" y="5086602"/>
            <a:ext cx="1244827" cy="80821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8" y="2580438"/>
            <a:ext cx="2017413" cy="139370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Forma libre"/>
          <p:cNvSpPr/>
          <p:nvPr/>
        </p:nvSpPr>
        <p:spPr>
          <a:xfrm>
            <a:off x="2667910" y="2933701"/>
            <a:ext cx="6514664" cy="1483995"/>
          </a:xfrm>
          <a:custGeom>
            <a:avLst/>
            <a:gdLst>
              <a:gd name="connsiteX0" fmla="*/ 0 w 6000750"/>
              <a:gd name="connsiteY0" fmla="*/ 0 h 1476375"/>
              <a:gd name="connsiteX1" fmla="*/ 0 w 6000750"/>
              <a:gd name="connsiteY1" fmla="*/ 1428750 h 1476375"/>
              <a:gd name="connsiteX2" fmla="*/ 1466850 w 6000750"/>
              <a:gd name="connsiteY2" fmla="*/ 1428750 h 1476375"/>
              <a:gd name="connsiteX3" fmla="*/ 2524125 w 6000750"/>
              <a:gd name="connsiteY3" fmla="*/ 742950 h 1476375"/>
              <a:gd name="connsiteX4" fmla="*/ 3495675 w 6000750"/>
              <a:gd name="connsiteY4" fmla="*/ 1476375 h 1476375"/>
              <a:gd name="connsiteX5" fmla="*/ 6000750 w 6000750"/>
              <a:gd name="connsiteY5" fmla="*/ 1476375 h 1476375"/>
              <a:gd name="connsiteX6" fmla="*/ 6000750 w 6000750"/>
              <a:gd name="connsiteY6" fmla="*/ 828675 h 1476375"/>
              <a:gd name="connsiteX0" fmla="*/ 0 w 6000750"/>
              <a:gd name="connsiteY0" fmla="*/ 0 h 1476375"/>
              <a:gd name="connsiteX1" fmla="*/ 0 w 6000750"/>
              <a:gd name="connsiteY1" fmla="*/ 1428750 h 1476375"/>
              <a:gd name="connsiteX2" fmla="*/ 1466850 w 6000750"/>
              <a:gd name="connsiteY2" fmla="*/ 1428750 h 1476375"/>
              <a:gd name="connsiteX3" fmla="*/ 2524125 w 6000750"/>
              <a:gd name="connsiteY3" fmla="*/ 742950 h 1476375"/>
              <a:gd name="connsiteX4" fmla="*/ 3495675 w 6000750"/>
              <a:gd name="connsiteY4" fmla="*/ 1476375 h 1476375"/>
              <a:gd name="connsiteX5" fmla="*/ 6000750 w 6000750"/>
              <a:gd name="connsiteY5" fmla="*/ 1476375 h 1476375"/>
              <a:gd name="connsiteX6" fmla="*/ 6000750 w 6000750"/>
              <a:gd name="connsiteY6" fmla="*/ 795338 h 1476375"/>
              <a:gd name="connsiteX0" fmla="*/ 0 w 6000750"/>
              <a:gd name="connsiteY0" fmla="*/ 0 h 1476375"/>
              <a:gd name="connsiteX1" fmla="*/ 0 w 6000750"/>
              <a:gd name="connsiteY1" fmla="*/ 1428750 h 1476375"/>
              <a:gd name="connsiteX2" fmla="*/ 1626870 w 6000750"/>
              <a:gd name="connsiteY2" fmla="*/ 1436370 h 1476375"/>
              <a:gd name="connsiteX3" fmla="*/ 2524125 w 6000750"/>
              <a:gd name="connsiteY3" fmla="*/ 742950 h 1476375"/>
              <a:gd name="connsiteX4" fmla="*/ 3495675 w 6000750"/>
              <a:gd name="connsiteY4" fmla="*/ 1476375 h 1476375"/>
              <a:gd name="connsiteX5" fmla="*/ 6000750 w 6000750"/>
              <a:gd name="connsiteY5" fmla="*/ 1476375 h 1476375"/>
              <a:gd name="connsiteX6" fmla="*/ 6000750 w 6000750"/>
              <a:gd name="connsiteY6" fmla="*/ 795338 h 1476375"/>
              <a:gd name="connsiteX0" fmla="*/ 0 w 6000750"/>
              <a:gd name="connsiteY0" fmla="*/ 0 h 1476375"/>
              <a:gd name="connsiteX1" fmla="*/ 0 w 6000750"/>
              <a:gd name="connsiteY1" fmla="*/ 1428750 h 1476375"/>
              <a:gd name="connsiteX2" fmla="*/ 1535430 w 6000750"/>
              <a:gd name="connsiteY2" fmla="*/ 1428750 h 1476375"/>
              <a:gd name="connsiteX3" fmla="*/ 2524125 w 6000750"/>
              <a:gd name="connsiteY3" fmla="*/ 742950 h 1476375"/>
              <a:gd name="connsiteX4" fmla="*/ 3495675 w 6000750"/>
              <a:gd name="connsiteY4" fmla="*/ 1476375 h 1476375"/>
              <a:gd name="connsiteX5" fmla="*/ 6000750 w 6000750"/>
              <a:gd name="connsiteY5" fmla="*/ 1476375 h 1476375"/>
              <a:gd name="connsiteX6" fmla="*/ 6000750 w 6000750"/>
              <a:gd name="connsiteY6" fmla="*/ 795338 h 1476375"/>
              <a:gd name="connsiteX0" fmla="*/ 0 w 6000750"/>
              <a:gd name="connsiteY0" fmla="*/ 0 h 1483995"/>
              <a:gd name="connsiteX1" fmla="*/ 0 w 6000750"/>
              <a:gd name="connsiteY1" fmla="*/ 1428750 h 1483995"/>
              <a:gd name="connsiteX2" fmla="*/ 1535430 w 6000750"/>
              <a:gd name="connsiteY2" fmla="*/ 1428750 h 1483995"/>
              <a:gd name="connsiteX3" fmla="*/ 2524125 w 6000750"/>
              <a:gd name="connsiteY3" fmla="*/ 742950 h 1483995"/>
              <a:gd name="connsiteX4" fmla="*/ 3480435 w 6000750"/>
              <a:gd name="connsiteY4" fmla="*/ 1483995 h 1483995"/>
              <a:gd name="connsiteX5" fmla="*/ 6000750 w 6000750"/>
              <a:gd name="connsiteY5" fmla="*/ 1476375 h 1483995"/>
              <a:gd name="connsiteX6" fmla="*/ 6000750 w 6000750"/>
              <a:gd name="connsiteY6" fmla="*/ 795338 h 1483995"/>
              <a:gd name="connsiteX0" fmla="*/ 0 w 6000750"/>
              <a:gd name="connsiteY0" fmla="*/ 0 h 1483995"/>
              <a:gd name="connsiteX1" fmla="*/ 0 w 6000750"/>
              <a:gd name="connsiteY1" fmla="*/ 1428750 h 1483995"/>
              <a:gd name="connsiteX2" fmla="*/ 1535430 w 6000750"/>
              <a:gd name="connsiteY2" fmla="*/ 1428750 h 1483995"/>
              <a:gd name="connsiteX3" fmla="*/ 2524125 w 6000750"/>
              <a:gd name="connsiteY3" fmla="*/ 742950 h 1483995"/>
              <a:gd name="connsiteX4" fmla="*/ 3442335 w 6000750"/>
              <a:gd name="connsiteY4" fmla="*/ 1483995 h 1483995"/>
              <a:gd name="connsiteX5" fmla="*/ 6000750 w 6000750"/>
              <a:gd name="connsiteY5" fmla="*/ 1476375 h 1483995"/>
              <a:gd name="connsiteX6" fmla="*/ 6000750 w 6000750"/>
              <a:gd name="connsiteY6" fmla="*/ 795338 h 1483995"/>
              <a:gd name="connsiteX0" fmla="*/ 0 w 6000750"/>
              <a:gd name="connsiteY0" fmla="*/ 0 h 1483995"/>
              <a:gd name="connsiteX1" fmla="*/ 0 w 6000750"/>
              <a:gd name="connsiteY1" fmla="*/ 1428750 h 1483995"/>
              <a:gd name="connsiteX2" fmla="*/ 1535430 w 6000750"/>
              <a:gd name="connsiteY2" fmla="*/ 1428750 h 1483995"/>
              <a:gd name="connsiteX3" fmla="*/ 2516505 w 6000750"/>
              <a:gd name="connsiteY3" fmla="*/ 582930 h 1483995"/>
              <a:gd name="connsiteX4" fmla="*/ 3442335 w 6000750"/>
              <a:gd name="connsiteY4" fmla="*/ 1483995 h 1483995"/>
              <a:gd name="connsiteX5" fmla="*/ 6000750 w 6000750"/>
              <a:gd name="connsiteY5" fmla="*/ 1476375 h 1483995"/>
              <a:gd name="connsiteX6" fmla="*/ 6000750 w 6000750"/>
              <a:gd name="connsiteY6" fmla="*/ 795338 h 1483995"/>
              <a:gd name="connsiteX0" fmla="*/ 0 w 6000750"/>
              <a:gd name="connsiteY0" fmla="*/ 0 h 1483995"/>
              <a:gd name="connsiteX1" fmla="*/ 0 w 6000750"/>
              <a:gd name="connsiteY1" fmla="*/ 1428750 h 1483995"/>
              <a:gd name="connsiteX2" fmla="*/ 1535430 w 6000750"/>
              <a:gd name="connsiteY2" fmla="*/ 1428750 h 1483995"/>
              <a:gd name="connsiteX3" fmla="*/ 2516505 w 6000750"/>
              <a:gd name="connsiteY3" fmla="*/ 628650 h 1483995"/>
              <a:gd name="connsiteX4" fmla="*/ 3442335 w 6000750"/>
              <a:gd name="connsiteY4" fmla="*/ 1483995 h 1483995"/>
              <a:gd name="connsiteX5" fmla="*/ 6000750 w 6000750"/>
              <a:gd name="connsiteY5" fmla="*/ 1476375 h 1483995"/>
              <a:gd name="connsiteX6" fmla="*/ 6000750 w 6000750"/>
              <a:gd name="connsiteY6" fmla="*/ 795338 h 1483995"/>
              <a:gd name="connsiteX0" fmla="*/ 0 w 6000750"/>
              <a:gd name="connsiteY0" fmla="*/ 0 h 1483995"/>
              <a:gd name="connsiteX1" fmla="*/ 0 w 6000750"/>
              <a:gd name="connsiteY1" fmla="*/ 1428750 h 1483995"/>
              <a:gd name="connsiteX2" fmla="*/ 1535430 w 6000750"/>
              <a:gd name="connsiteY2" fmla="*/ 1428750 h 1483995"/>
              <a:gd name="connsiteX3" fmla="*/ 2516505 w 6000750"/>
              <a:gd name="connsiteY3" fmla="*/ 651510 h 1483995"/>
              <a:gd name="connsiteX4" fmla="*/ 3442335 w 6000750"/>
              <a:gd name="connsiteY4" fmla="*/ 1483995 h 1483995"/>
              <a:gd name="connsiteX5" fmla="*/ 6000750 w 6000750"/>
              <a:gd name="connsiteY5" fmla="*/ 1476375 h 1483995"/>
              <a:gd name="connsiteX6" fmla="*/ 6000750 w 6000750"/>
              <a:gd name="connsiteY6" fmla="*/ 795338 h 14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0750" h="1483995">
                <a:moveTo>
                  <a:pt x="0" y="0"/>
                </a:moveTo>
                <a:lnTo>
                  <a:pt x="0" y="1428750"/>
                </a:lnTo>
                <a:lnTo>
                  <a:pt x="1535430" y="1428750"/>
                </a:lnTo>
                <a:lnTo>
                  <a:pt x="2516505" y="651510"/>
                </a:lnTo>
                <a:lnTo>
                  <a:pt x="3442335" y="1483995"/>
                </a:lnTo>
                <a:lnTo>
                  <a:pt x="6000750" y="1476375"/>
                </a:lnTo>
                <a:lnTo>
                  <a:pt x="6000750" y="79533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1954400" y="1081089"/>
            <a:ext cx="1209866" cy="1938337"/>
          </a:xfrm>
          <a:custGeom>
            <a:avLst/>
            <a:gdLst>
              <a:gd name="connsiteX0" fmla="*/ 0 w 1114425"/>
              <a:gd name="connsiteY0" fmla="*/ 104775 h 1952625"/>
              <a:gd name="connsiteX1" fmla="*/ 0 w 1114425"/>
              <a:gd name="connsiteY1" fmla="*/ 1733550 h 1952625"/>
              <a:gd name="connsiteX2" fmla="*/ 333375 w 1114425"/>
              <a:gd name="connsiteY2" fmla="*/ 1952625 h 1952625"/>
              <a:gd name="connsiteX3" fmla="*/ 838200 w 1114425"/>
              <a:gd name="connsiteY3" fmla="*/ 1838325 h 1952625"/>
              <a:gd name="connsiteX4" fmla="*/ 847725 w 1114425"/>
              <a:gd name="connsiteY4" fmla="*/ 1162050 h 1952625"/>
              <a:gd name="connsiteX5" fmla="*/ 1114425 w 1114425"/>
              <a:gd name="connsiteY5" fmla="*/ 1143000 h 1952625"/>
              <a:gd name="connsiteX6" fmla="*/ 1114425 w 1114425"/>
              <a:gd name="connsiteY6" fmla="*/ 1114425 h 1952625"/>
              <a:gd name="connsiteX7" fmla="*/ 895350 w 1114425"/>
              <a:gd name="connsiteY7" fmla="*/ 1038225 h 1952625"/>
              <a:gd name="connsiteX8" fmla="*/ 847725 w 1114425"/>
              <a:gd name="connsiteY8" fmla="*/ 771525 h 1952625"/>
              <a:gd name="connsiteX9" fmla="*/ 847725 w 1114425"/>
              <a:gd name="connsiteY9" fmla="*/ 57150 h 1952625"/>
              <a:gd name="connsiteX10" fmla="*/ 323850 w 1114425"/>
              <a:gd name="connsiteY10" fmla="*/ 0 h 1952625"/>
              <a:gd name="connsiteX11" fmla="*/ 0 w 1114425"/>
              <a:gd name="connsiteY11" fmla="*/ 104775 h 1952625"/>
              <a:gd name="connsiteX0" fmla="*/ 0 w 1114425"/>
              <a:gd name="connsiteY0" fmla="*/ 104775 h 1952625"/>
              <a:gd name="connsiteX1" fmla="*/ 16668 w 1114425"/>
              <a:gd name="connsiteY1" fmla="*/ 1733550 h 1952625"/>
              <a:gd name="connsiteX2" fmla="*/ 333375 w 1114425"/>
              <a:gd name="connsiteY2" fmla="*/ 1952625 h 1952625"/>
              <a:gd name="connsiteX3" fmla="*/ 838200 w 1114425"/>
              <a:gd name="connsiteY3" fmla="*/ 1838325 h 1952625"/>
              <a:gd name="connsiteX4" fmla="*/ 847725 w 1114425"/>
              <a:gd name="connsiteY4" fmla="*/ 1162050 h 1952625"/>
              <a:gd name="connsiteX5" fmla="*/ 1114425 w 1114425"/>
              <a:gd name="connsiteY5" fmla="*/ 1143000 h 1952625"/>
              <a:gd name="connsiteX6" fmla="*/ 1114425 w 1114425"/>
              <a:gd name="connsiteY6" fmla="*/ 1114425 h 1952625"/>
              <a:gd name="connsiteX7" fmla="*/ 895350 w 1114425"/>
              <a:gd name="connsiteY7" fmla="*/ 1038225 h 1952625"/>
              <a:gd name="connsiteX8" fmla="*/ 847725 w 1114425"/>
              <a:gd name="connsiteY8" fmla="*/ 771525 h 1952625"/>
              <a:gd name="connsiteX9" fmla="*/ 847725 w 1114425"/>
              <a:gd name="connsiteY9" fmla="*/ 57150 h 1952625"/>
              <a:gd name="connsiteX10" fmla="*/ 323850 w 1114425"/>
              <a:gd name="connsiteY10" fmla="*/ 0 h 1952625"/>
              <a:gd name="connsiteX11" fmla="*/ 0 w 1114425"/>
              <a:gd name="connsiteY11" fmla="*/ 104775 h 1952625"/>
              <a:gd name="connsiteX0" fmla="*/ 0 w 1114425"/>
              <a:gd name="connsiteY0" fmla="*/ 104775 h 1952625"/>
              <a:gd name="connsiteX1" fmla="*/ 16668 w 1114425"/>
              <a:gd name="connsiteY1" fmla="*/ 1733550 h 1952625"/>
              <a:gd name="connsiteX2" fmla="*/ 333375 w 1114425"/>
              <a:gd name="connsiteY2" fmla="*/ 1952625 h 1952625"/>
              <a:gd name="connsiteX3" fmla="*/ 838200 w 1114425"/>
              <a:gd name="connsiteY3" fmla="*/ 1838325 h 1952625"/>
              <a:gd name="connsiteX4" fmla="*/ 847725 w 1114425"/>
              <a:gd name="connsiteY4" fmla="*/ 1162050 h 1952625"/>
              <a:gd name="connsiteX5" fmla="*/ 1114425 w 1114425"/>
              <a:gd name="connsiteY5" fmla="*/ 1143000 h 1952625"/>
              <a:gd name="connsiteX6" fmla="*/ 1114425 w 1114425"/>
              <a:gd name="connsiteY6" fmla="*/ 1114425 h 1952625"/>
              <a:gd name="connsiteX7" fmla="*/ 895350 w 1114425"/>
              <a:gd name="connsiteY7" fmla="*/ 1038225 h 1952625"/>
              <a:gd name="connsiteX8" fmla="*/ 847725 w 1114425"/>
              <a:gd name="connsiteY8" fmla="*/ 771525 h 1952625"/>
              <a:gd name="connsiteX9" fmla="*/ 847725 w 1114425"/>
              <a:gd name="connsiteY9" fmla="*/ 57150 h 1952625"/>
              <a:gd name="connsiteX10" fmla="*/ 323850 w 1114425"/>
              <a:gd name="connsiteY10" fmla="*/ 0 h 1952625"/>
              <a:gd name="connsiteX11" fmla="*/ 0 w 1114425"/>
              <a:gd name="connsiteY11" fmla="*/ 104775 h 1952625"/>
              <a:gd name="connsiteX0" fmla="*/ 0 w 1114425"/>
              <a:gd name="connsiteY0" fmla="*/ 104775 h 1952625"/>
              <a:gd name="connsiteX1" fmla="*/ 16668 w 1114425"/>
              <a:gd name="connsiteY1" fmla="*/ 1733550 h 1952625"/>
              <a:gd name="connsiteX2" fmla="*/ 333375 w 1114425"/>
              <a:gd name="connsiteY2" fmla="*/ 1952625 h 1952625"/>
              <a:gd name="connsiteX3" fmla="*/ 838200 w 1114425"/>
              <a:gd name="connsiteY3" fmla="*/ 1838325 h 1952625"/>
              <a:gd name="connsiteX4" fmla="*/ 864394 w 1114425"/>
              <a:gd name="connsiteY4" fmla="*/ 1176338 h 1952625"/>
              <a:gd name="connsiteX5" fmla="*/ 1114425 w 1114425"/>
              <a:gd name="connsiteY5" fmla="*/ 1143000 h 1952625"/>
              <a:gd name="connsiteX6" fmla="*/ 1114425 w 1114425"/>
              <a:gd name="connsiteY6" fmla="*/ 1114425 h 1952625"/>
              <a:gd name="connsiteX7" fmla="*/ 895350 w 1114425"/>
              <a:gd name="connsiteY7" fmla="*/ 1038225 h 1952625"/>
              <a:gd name="connsiteX8" fmla="*/ 847725 w 1114425"/>
              <a:gd name="connsiteY8" fmla="*/ 771525 h 1952625"/>
              <a:gd name="connsiteX9" fmla="*/ 847725 w 1114425"/>
              <a:gd name="connsiteY9" fmla="*/ 57150 h 1952625"/>
              <a:gd name="connsiteX10" fmla="*/ 323850 w 1114425"/>
              <a:gd name="connsiteY10" fmla="*/ 0 h 1952625"/>
              <a:gd name="connsiteX11" fmla="*/ 0 w 1114425"/>
              <a:gd name="connsiteY11" fmla="*/ 104775 h 1952625"/>
              <a:gd name="connsiteX0" fmla="*/ 0 w 1114425"/>
              <a:gd name="connsiteY0" fmla="*/ 104775 h 1952625"/>
              <a:gd name="connsiteX1" fmla="*/ 16668 w 1114425"/>
              <a:gd name="connsiteY1" fmla="*/ 1733550 h 1952625"/>
              <a:gd name="connsiteX2" fmla="*/ 333375 w 1114425"/>
              <a:gd name="connsiteY2" fmla="*/ 1952625 h 1952625"/>
              <a:gd name="connsiteX3" fmla="*/ 838200 w 1114425"/>
              <a:gd name="connsiteY3" fmla="*/ 1838325 h 1952625"/>
              <a:gd name="connsiteX4" fmla="*/ 840582 w 1114425"/>
              <a:gd name="connsiteY4" fmla="*/ 1164431 h 1952625"/>
              <a:gd name="connsiteX5" fmla="*/ 1114425 w 1114425"/>
              <a:gd name="connsiteY5" fmla="*/ 1143000 h 1952625"/>
              <a:gd name="connsiteX6" fmla="*/ 1114425 w 1114425"/>
              <a:gd name="connsiteY6" fmla="*/ 1114425 h 1952625"/>
              <a:gd name="connsiteX7" fmla="*/ 895350 w 1114425"/>
              <a:gd name="connsiteY7" fmla="*/ 1038225 h 1952625"/>
              <a:gd name="connsiteX8" fmla="*/ 847725 w 1114425"/>
              <a:gd name="connsiteY8" fmla="*/ 771525 h 1952625"/>
              <a:gd name="connsiteX9" fmla="*/ 847725 w 1114425"/>
              <a:gd name="connsiteY9" fmla="*/ 57150 h 1952625"/>
              <a:gd name="connsiteX10" fmla="*/ 323850 w 1114425"/>
              <a:gd name="connsiteY10" fmla="*/ 0 h 1952625"/>
              <a:gd name="connsiteX11" fmla="*/ 0 w 1114425"/>
              <a:gd name="connsiteY11" fmla="*/ 104775 h 1952625"/>
              <a:gd name="connsiteX0" fmla="*/ 0 w 1114425"/>
              <a:gd name="connsiteY0" fmla="*/ 104775 h 1952625"/>
              <a:gd name="connsiteX1" fmla="*/ 16668 w 1114425"/>
              <a:gd name="connsiteY1" fmla="*/ 1733550 h 1952625"/>
              <a:gd name="connsiteX2" fmla="*/ 333375 w 1114425"/>
              <a:gd name="connsiteY2" fmla="*/ 1952625 h 1952625"/>
              <a:gd name="connsiteX3" fmla="*/ 840581 w 1114425"/>
              <a:gd name="connsiteY3" fmla="*/ 1833563 h 1952625"/>
              <a:gd name="connsiteX4" fmla="*/ 840582 w 1114425"/>
              <a:gd name="connsiteY4" fmla="*/ 1164431 h 1952625"/>
              <a:gd name="connsiteX5" fmla="*/ 1114425 w 1114425"/>
              <a:gd name="connsiteY5" fmla="*/ 1143000 h 1952625"/>
              <a:gd name="connsiteX6" fmla="*/ 1114425 w 1114425"/>
              <a:gd name="connsiteY6" fmla="*/ 1114425 h 1952625"/>
              <a:gd name="connsiteX7" fmla="*/ 895350 w 1114425"/>
              <a:gd name="connsiteY7" fmla="*/ 1038225 h 1952625"/>
              <a:gd name="connsiteX8" fmla="*/ 847725 w 1114425"/>
              <a:gd name="connsiteY8" fmla="*/ 771525 h 1952625"/>
              <a:gd name="connsiteX9" fmla="*/ 847725 w 1114425"/>
              <a:gd name="connsiteY9" fmla="*/ 57150 h 1952625"/>
              <a:gd name="connsiteX10" fmla="*/ 323850 w 1114425"/>
              <a:gd name="connsiteY10" fmla="*/ 0 h 1952625"/>
              <a:gd name="connsiteX11" fmla="*/ 0 w 1114425"/>
              <a:gd name="connsiteY11" fmla="*/ 104775 h 1952625"/>
              <a:gd name="connsiteX0" fmla="*/ 0 w 1114425"/>
              <a:gd name="connsiteY0" fmla="*/ 104775 h 1952625"/>
              <a:gd name="connsiteX1" fmla="*/ 16668 w 1114425"/>
              <a:gd name="connsiteY1" fmla="*/ 1733550 h 1952625"/>
              <a:gd name="connsiteX2" fmla="*/ 333375 w 1114425"/>
              <a:gd name="connsiteY2" fmla="*/ 1952625 h 1952625"/>
              <a:gd name="connsiteX3" fmla="*/ 833438 w 1114425"/>
              <a:gd name="connsiteY3" fmla="*/ 1840706 h 1952625"/>
              <a:gd name="connsiteX4" fmla="*/ 840582 w 1114425"/>
              <a:gd name="connsiteY4" fmla="*/ 1164431 h 1952625"/>
              <a:gd name="connsiteX5" fmla="*/ 1114425 w 1114425"/>
              <a:gd name="connsiteY5" fmla="*/ 1143000 h 1952625"/>
              <a:gd name="connsiteX6" fmla="*/ 1114425 w 1114425"/>
              <a:gd name="connsiteY6" fmla="*/ 1114425 h 1952625"/>
              <a:gd name="connsiteX7" fmla="*/ 895350 w 1114425"/>
              <a:gd name="connsiteY7" fmla="*/ 1038225 h 1952625"/>
              <a:gd name="connsiteX8" fmla="*/ 847725 w 1114425"/>
              <a:gd name="connsiteY8" fmla="*/ 771525 h 1952625"/>
              <a:gd name="connsiteX9" fmla="*/ 847725 w 1114425"/>
              <a:gd name="connsiteY9" fmla="*/ 57150 h 1952625"/>
              <a:gd name="connsiteX10" fmla="*/ 323850 w 1114425"/>
              <a:gd name="connsiteY10" fmla="*/ 0 h 1952625"/>
              <a:gd name="connsiteX11" fmla="*/ 0 w 1114425"/>
              <a:gd name="connsiteY11" fmla="*/ 104775 h 1952625"/>
              <a:gd name="connsiteX0" fmla="*/ 0 w 1114425"/>
              <a:gd name="connsiteY0" fmla="*/ 90487 h 1938337"/>
              <a:gd name="connsiteX1" fmla="*/ 16668 w 1114425"/>
              <a:gd name="connsiteY1" fmla="*/ 1719262 h 1938337"/>
              <a:gd name="connsiteX2" fmla="*/ 333375 w 1114425"/>
              <a:gd name="connsiteY2" fmla="*/ 1938337 h 1938337"/>
              <a:gd name="connsiteX3" fmla="*/ 833438 w 1114425"/>
              <a:gd name="connsiteY3" fmla="*/ 1826418 h 1938337"/>
              <a:gd name="connsiteX4" fmla="*/ 840582 w 1114425"/>
              <a:gd name="connsiteY4" fmla="*/ 1150143 h 1938337"/>
              <a:gd name="connsiteX5" fmla="*/ 1114425 w 1114425"/>
              <a:gd name="connsiteY5" fmla="*/ 1128712 h 1938337"/>
              <a:gd name="connsiteX6" fmla="*/ 1114425 w 1114425"/>
              <a:gd name="connsiteY6" fmla="*/ 1100137 h 1938337"/>
              <a:gd name="connsiteX7" fmla="*/ 895350 w 1114425"/>
              <a:gd name="connsiteY7" fmla="*/ 1023937 h 1938337"/>
              <a:gd name="connsiteX8" fmla="*/ 847725 w 1114425"/>
              <a:gd name="connsiteY8" fmla="*/ 757237 h 1938337"/>
              <a:gd name="connsiteX9" fmla="*/ 847725 w 1114425"/>
              <a:gd name="connsiteY9" fmla="*/ 42862 h 1938337"/>
              <a:gd name="connsiteX10" fmla="*/ 297656 w 1114425"/>
              <a:gd name="connsiteY10" fmla="*/ 0 h 1938337"/>
              <a:gd name="connsiteX11" fmla="*/ 0 w 1114425"/>
              <a:gd name="connsiteY11" fmla="*/ 90487 h 19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4425" h="1938337">
                <a:moveTo>
                  <a:pt x="0" y="90487"/>
                </a:moveTo>
                <a:lnTo>
                  <a:pt x="16668" y="1719262"/>
                </a:lnTo>
                <a:lnTo>
                  <a:pt x="333375" y="1938337"/>
                </a:lnTo>
                <a:lnTo>
                  <a:pt x="833438" y="1826418"/>
                </a:lnTo>
                <a:cubicBezTo>
                  <a:pt x="833438" y="1603374"/>
                  <a:pt x="840582" y="1373187"/>
                  <a:pt x="840582" y="1150143"/>
                </a:cubicBezTo>
                <a:lnTo>
                  <a:pt x="1114425" y="1128712"/>
                </a:lnTo>
                <a:lnTo>
                  <a:pt x="1114425" y="1100137"/>
                </a:lnTo>
                <a:lnTo>
                  <a:pt x="895350" y="1023937"/>
                </a:lnTo>
                <a:lnTo>
                  <a:pt x="847725" y="757237"/>
                </a:lnTo>
                <a:lnTo>
                  <a:pt x="847725" y="42862"/>
                </a:lnTo>
                <a:lnTo>
                  <a:pt x="297656" y="0"/>
                </a:lnTo>
                <a:lnTo>
                  <a:pt x="0" y="9048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8970589" y="2719388"/>
            <a:ext cx="641126" cy="1047750"/>
          </a:xfrm>
          <a:custGeom>
            <a:avLst/>
            <a:gdLst>
              <a:gd name="connsiteX0" fmla="*/ 0 w 590550"/>
              <a:gd name="connsiteY0" fmla="*/ 90487 h 1047750"/>
              <a:gd name="connsiteX1" fmla="*/ 71437 w 590550"/>
              <a:gd name="connsiteY1" fmla="*/ 990600 h 1047750"/>
              <a:gd name="connsiteX2" fmla="*/ 157162 w 590550"/>
              <a:gd name="connsiteY2" fmla="*/ 1047750 h 1047750"/>
              <a:gd name="connsiteX3" fmla="*/ 161925 w 590550"/>
              <a:gd name="connsiteY3" fmla="*/ 1014412 h 1047750"/>
              <a:gd name="connsiteX4" fmla="*/ 495300 w 590550"/>
              <a:gd name="connsiteY4" fmla="*/ 1014412 h 1047750"/>
              <a:gd name="connsiteX5" fmla="*/ 500062 w 590550"/>
              <a:gd name="connsiteY5" fmla="*/ 1028700 h 1047750"/>
              <a:gd name="connsiteX6" fmla="*/ 547687 w 590550"/>
              <a:gd name="connsiteY6" fmla="*/ 966787 h 1047750"/>
              <a:gd name="connsiteX7" fmla="*/ 590550 w 590550"/>
              <a:gd name="connsiteY7" fmla="*/ 685800 h 1047750"/>
              <a:gd name="connsiteX8" fmla="*/ 566737 w 590550"/>
              <a:gd name="connsiteY8" fmla="*/ 52387 h 1047750"/>
              <a:gd name="connsiteX9" fmla="*/ 509587 w 590550"/>
              <a:gd name="connsiteY9" fmla="*/ 14287 h 1047750"/>
              <a:gd name="connsiteX10" fmla="*/ 481012 w 590550"/>
              <a:gd name="connsiteY10" fmla="*/ 14287 h 1047750"/>
              <a:gd name="connsiteX11" fmla="*/ 466725 w 590550"/>
              <a:gd name="connsiteY11" fmla="*/ 19050 h 1047750"/>
              <a:gd name="connsiteX12" fmla="*/ 200025 w 590550"/>
              <a:gd name="connsiteY12" fmla="*/ 23812 h 1047750"/>
              <a:gd name="connsiteX13" fmla="*/ 190500 w 590550"/>
              <a:gd name="connsiteY13" fmla="*/ 0 h 1047750"/>
              <a:gd name="connsiteX14" fmla="*/ 76200 w 590550"/>
              <a:gd name="connsiteY14" fmla="*/ 38100 h 1047750"/>
              <a:gd name="connsiteX15" fmla="*/ 0 w 590550"/>
              <a:gd name="connsiteY15" fmla="*/ 90487 h 1047750"/>
              <a:gd name="connsiteX0" fmla="*/ 0 w 590550"/>
              <a:gd name="connsiteY0" fmla="*/ 90487 h 1047750"/>
              <a:gd name="connsiteX1" fmla="*/ 71437 w 590550"/>
              <a:gd name="connsiteY1" fmla="*/ 990600 h 1047750"/>
              <a:gd name="connsiteX2" fmla="*/ 157162 w 590550"/>
              <a:gd name="connsiteY2" fmla="*/ 1047750 h 1047750"/>
              <a:gd name="connsiteX3" fmla="*/ 161925 w 590550"/>
              <a:gd name="connsiteY3" fmla="*/ 1014412 h 1047750"/>
              <a:gd name="connsiteX4" fmla="*/ 495300 w 590550"/>
              <a:gd name="connsiteY4" fmla="*/ 1014412 h 1047750"/>
              <a:gd name="connsiteX5" fmla="*/ 500062 w 590550"/>
              <a:gd name="connsiteY5" fmla="*/ 1028700 h 1047750"/>
              <a:gd name="connsiteX6" fmla="*/ 547687 w 590550"/>
              <a:gd name="connsiteY6" fmla="*/ 966787 h 1047750"/>
              <a:gd name="connsiteX7" fmla="*/ 590550 w 590550"/>
              <a:gd name="connsiteY7" fmla="*/ 685800 h 1047750"/>
              <a:gd name="connsiteX8" fmla="*/ 566737 w 590550"/>
              <a:gd name="connsiteY8" fmla="*/ 52387 h 1047750"/>
              <a:gd name="connsiteX9" fmla="*/ 509587 w 590550"/>
              <a:gd name="connsiteY9" fmla="*/ 14287 h 1047750"/>
              <a:gd name="connsiteX10" fmla="*/ 481012 w 590550"/>
              <a:gd name="connsiteY10" fmla="*/ 14287 h 1047750"/>
              <a:gd name="connsiteX11" fmla="*/ 466725 w 590550"/>
              <a:gd name="connsiteY11" fmla="*/ 19050 h 1047750"/>
              <a:gd name="connsiteX12" fmla="*/ 200025 w 590550"/>
              <a:gd name="connsiteY12" fmla="*/ 23812 h 1047750"/>
              <a:gd name="connsiteX13" fmla="*/ 190500 w 590550"/>
              <a:gd name="connsiteY13" fmla="*/ 0 h 1047750"/>
              <a:gd name="connsiteX14" fmla="*/ 69056 w 590550"/>
              <a:gd name="connsiteY14" fmla="*/ 26194 h 1047750"/>
              <a:gd name="connsiteX15" fmla="*/ 0 w 590550"/>
              <a:gd name="connsiteY15" fmla="*/ 90487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0550" h="1047750">
                <a:moveTo>
                  <a:pt x="0" y="90487"/>
                </a:moveTo>
                <a:lnTo>
                  <a:pt x="71437" y="990600"/>
                </a:lnTo>
                <a:lnTo>
                  <a:pt x="157162" y="1047750"/>
                </a:lnTo>
                <a:lnTo>
                  <a:pt x="161925" y="1014412"/>
                </a:lnTo>
                <a:lnTo>
                  <a:pt x="495300" y="1014412"/>
                </a:lnTo>
                <a:lnTo>
                  <a:pt x="500062" y="1028700"/>
                </a:lnTo>
                <a:lnTo>
                  <a:pt x="547687" y="966787"/>
                </a:lnTo>
                <a:lnTo>
                  <a:pt x="590550" y="685800"/>
                </a:lnTo>
                <a:lnTo>
                  <a:pt x="566737" y="52387"/>
                </a:lnTo>
                <a:lnTo>
                  <a:pt x="509587" y="14287"/>
                </a:lnTo>
                <a:lnTo>
                  <a:pt x="481012" y="14287"/>
                </a:lnTo>
                <a:lnTo>
                  <a:pt x="466725" y="19050"/>
                </a:lnTo>
                <a:lnTo>
                  <a:pt x="200025" y="23812"/>
                </a:lnTo>
                <a:lnTo>
                  <a:pt x="190500" y="0"/>
                </a:lnTo>
                <a:lnTo>
                  <a:pt x="69056" y="26194"/>
                </a:lnTo>
                <a:lnTo>
                  <a:pt x="0" y="9048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76" y="4115050"/>
            <a:ext cx="1244827" cy="80821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77" y="3274720"/>
            <a:ext cx="1244827" cy="80821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96" y="4116358"/>
            <a:ext cx="1244827" cy="80821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38 Rectángulo"/>
          <p:cNvSpPr/>
          <p:nvPr/>
        </p:nvSpPr>
        <p:spPr>
          <a:xfrm>
            <a:off x="3649315" y="939898"/>
            <a:ext cx="73889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encargado de establecer un canal de comunicación entre los participantes.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Mantenerla activa mientras dure el intercambio de información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Cerrar el canal de comunicación cuando finalice el intercambio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6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23" y="1773610"/>
            <a:ext cx="1875989" cy="108715"/>
          </a:xfrm>
          <a:prstGeom prst="rect">
            <a:avLst/>
          </a:prstGeom>
          <a:ln w="381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23" y="1882326"/>
            <a:ext cx="1875989" cy="102993"/>
          </a:xfrm>
          <a:prstGeom prst="rect">
            <a:avLst/>
          </a:prstGeom>
          <a:ln w="381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393093" y="549474"/>
            <a:ext cx="3267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de Transporte (Nivel 4):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23" y="1985319"/>
            <a:ext cx="1875989" cy="2145695"/>
          </a:xfrm>
          <a:prstGeom prst="rect">
            <a:avLst/>
          </a:prstGeom>
          <a:ln w="381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4420071" y="3300130"/>
            <a:ext cx="1012137" cy="446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/>
              <a:t>Puerto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435633" y="3300130"/>
            <a:ext cx="5059398" cy="4462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b="1" dirty="0"/>
              <a:t>69656E742D6A732076652D617661696C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14243" y="949585"/>
            <a:ext cx="8011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nivel se encarga de convertir los datos en paquetes de menor tamaño.</a:t>
            </a:r>
          </a:p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puerto identifica la aplicación a la que pertenece el paquete de datos.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17355" y="3305582"/>
            <a:ext cx="1012137" cy="446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/>
              <a:t>Puerto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429492" y="3305582"/>
            <a:ext cx="5083443" cy="4462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b="1" dirty="0"/>
              <a:t>0A3C68746D6C20636C6173733D22636C</a:t>
            </a:r>
          </a:p>
        </p:txBody>
      </p:sp>
    </p:spTree>
    <p:extLst>
      <p:ext uri="{BB962C8B-B14F-4D97-AF65-F5344CB8AC3E}">
        <p14:creationId xmlns:p14="http://schemas.microsoft.com/office/powerpoint/2010/main" val="35896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82E-6 4.81481E-6 L 0.23335 4.81481E-6 C 0.33823 4.81481E-6 0.46714 0.06898 0.46714 0.125 L 0.46714 0.2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28E-6 -4.60898E-6 L 0.23332 -4.60898E-6 C 0.33804 -4.60898E-6 0.46707 0.0641 0.46707 0.11639 L 0.46707 0.233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7" y="11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63E-6 4.81481E-6 L 4.48763E-6 0.088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223E-6 -3.7037E-6 L -3.39223E-6 0.08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629924" y="3340030"/>
            <a:ext cx="1377172" cy="44627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 err="1" smtClean="0"/>
              <a:t>Dest</a:t>
            </a:r>
            <a:r>
              <a:rPr lang="es-ES" dirty="0" smtClean="0"/>
              <a:t>/</a:t>
            </a:r>
            <a:r>
              <a:rPr lang="es-ES" dirty="0" err="1" smtClean="0"/>
              <a:t>Orig</a:t>
            </a:r>
            <a:endParaRPr lang="es-ES" dirty="0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93092" y="549474"/>
            <a:ext cx="2519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de Red (Nivel 3):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629924" y="3354258"/>
            <a:ext cx="1377172" cy="44627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 err="1" smtClean="0"/>
              <a:t>Dest</a:t>
            </a:r>
            <a:r>
              <a:rPr lang="es-ES" dirty="0" smtClean="0"/>
              <a:t>/</a:t>
            </a:r>
            <a:r>
              <a:rPr lang="es-ES" dirty="0" err="1" smtClean="0"/>
              <a:t>Orig</a:t>
            </a:r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3010203" y="2807467"/>
            <a:ext cx="6095337" cy="446276"/>
            <a:chOff x="2793030" y="1888962"/>
            <a:chExt cx="5614502" cy="446276"/>
          </a:xfrm>
        </p:grpSpPr>
        <p:sp>
          <p:nvSpPr>
            <p:cNvPr id="10" name="9 CuadroTexto"/>
            <p:cNvSpPr txBox="1"/>
            <p:nvPr/>
          </p:nvSpPr>
          <p:spPr>
            <a:xfrm>
              <a:off x="2793030" y="1888962"/>
              <a:ext cx="932294" cy="4462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dirty="0"/>
                <a:t>Puerto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725324" y="1888962"/>
              <a:ext cx="4682208" cy="446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b="1" dirty="0"/>
                <a:t>69656E742D6A732076652D617661696C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007098" y="2277123"/>
            <a:ext cx="6095580" cy="448700"/>
            <a:chOff x="2790170" y="1358618"/>
            <a:chExt cx="5614726" cy="448700"/>
          </a:xfrm>
        </p:grpSpPr>
        <p:sp>
          <p:nvSpPr>
            <p:cNvPr id="12" name="11 CuadroTexto"/>
            <p:cNvSpPr txBox="1"/>
            <p:nvPr/>
          </p:nvSpPr>
          <p:spPr>
            <a:xfrm>
              <a:off x="2790170" y="1361042"/>
              <a:ext cx="932294" cy="4462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dirty="0"/>
                <a:t>Puerto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722464" y="1358618"/>
              <a:ext cx="4682432" cy="446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just"/>
              <a:r>
                <a:rPr lang="es-ES" b="1" dirty="0"/>
                <a:t>0A3C68746D6C20636C6173733D22636C</a:t>
              </a: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007097" y="1757827"/>
            <a:ext cx="6095338" cy="446276"/>
            <a:chOff x="2790169" y="839322"/>
            <a:chExt cx="5614504" cy="446276"/>
          </a:xfrm>
        </p:grpSpPr>
        <p:sp>
          <p:nvSpPr>
            <p:cNvPr id="17" name="16 CuadroTexto"/>
            <p:cNvSpPr txBox="1"/>
            <p:nvPr/>
          </p:nvSpPr>
          <p:spPr>
            <a:xfrm>
              <a:off x="2790169" y="839322"/>
              <a:ext cx="932294" cy="4462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dirty="0"/>
                <a:t>Puerto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722464" y="839322"/>
              <a:ext cx="4682209" cy="446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just"/>
              <a:r>
                <a:rPr lang="es-ES" b="1" dirty="0"/>
                <a:t>61626C6522206469723D226C74722220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007096" y="3340030"/>
            <a:ext cx="6098445" cy="446276"/>
            <a:chOff x="2781954" y="1888962"/>
            <a:chExt cx="5617364" cy="446276"/>
          </a:xfrm>
        </p:grpSpPr>
        <p:sp>
          <p:nvSpPr>
            <p:cNvPr id="24" name="23 CuadroTexto"/>
            <p:cNvSpPr txBox="1"/>
            <p:nvPr/>
          </p:nvSpPr>
          <p:spPr>
            <a:xfrm>
              <a:off x="2781954" y="1888962"/>
              <a:ext cx="932294" cy="4462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dirty="0"/>
                <a:t>Puerto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717110" y="1888962"/>
              <a:ext cx="4682208" cy="446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b="1" dirty="0"/>
                <a:t>69656E742D6A732076652D617661696C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3010203" y="3354258"/>
            <a:ext cx="6095581" cy="446276"/>
            <a:chOff x="2648739" y="1896974"/>
            <a:chExt cx="5614727" cy="446276"/>
          </a:xfrm>
        </p:grpSpPr>
        <p:sp>
          <p:nvSpPr>
            <p:cNvPr id="31" name="30 CuadroTexto"/>
            <p:cNvSpPr txBox="1"/>
            <p:nvPr/>
          </p:nvSpPr>
          <p:spPr>
            <a:xfrm>
              <a:off x="2648739" y="1896974"/>
              <a:ext cx="932294" cy="4462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dirty="0"/>
                <a:t>Puerto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581034" y="1896974"/>
              <a:ext cx="4682432" cy="446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b="1" dirty="0"/>
                <a:t>0A3C68746D6C20636C6173733D22636C</a:t>
              </a: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2306577" y="909515"/>
            <a:ext cx="769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nivel debe convertir paquetes los de datos en Tramas, agregando la información necesaria para poder direccionarlos en la red</a:t>
            </a:r>
          </a:p>
        </p:txBody>
      </p:sp>
    </p:spTree>
    <p:extLst>
      <p:ext uri="{BB962C8B-B14F-4D97-AF65-F5344CB8AC3E}">
        <p14:creationId xmlns:p14="http://schemas.microsoft.com/office/powerpoint/2010/main" val="35896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3991E-7 1.85185E-6 L -9.83991E-7 0.0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438E-6 -4.44444E-6 L 4.79438E-6 0.190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162 L 0.00013 0.192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71E-6 -4.62286E-6 L 4.70971E-6 0.156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438E-6 2.22222E-6 L 4.79438E-6 0.104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435E-6 -0.00047 L 3.65435E-6 0.104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1712684" y="3374484"/>
            <a:ext cx="6978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sz="2000" dirty="0" smtClean="0"/>
              <a:t>MAC</a:t>
            </a:r>
            <a:endParaRPr lang="es-ES" sz="2000" dirty="0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93092" y="549474"/>
            <a:ext cx="2804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de Enlace (Nivel 2):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06577" y="909515"/>
            <a:ext cx="727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nivel se encarga de ver la forma de acceder al canal de comunicación, también se ocupa del control de errores.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410504" y="1701602"/>
            <a:ext cx="6591250" cy="400110"/>
            <a:chOff x="1440514" y="1757827"/>
            <a:chExt cx="6071294" cy="400110"/>
          </a:xfrm>
        </p:grpSpPr>
        <p:sp>
          <p:nvSpPr>
            <p:cNvPr id="32" name="31 CuadroTexto"/>
            <p:cNvSpPr txBox="1"/>
            <p:nvPr/>
          </p:nvSpPr>
          <p:spPr>
            <a:xfrm>
              <a:off x="1440514" y="1757827"/>
              <a:ext cx="1127198" cy="40011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 err="1" smtClean="0"/>
                <a:t>Dest</a:t>
              </a:r>
              <a:r>
                <a:rPr lang="es-ES" sz="2000" dirty="0" smtClean="0"/>
                <a:t>/</a:t>
              </a:r>
              <a:r>
                <a:rPr lang="es-ES" sz="2000" dirty="0" err="1" smtClean="0"/>
                <a:t>Orig</a:t>
              </a:r>
              <a:endParaRPr lang="es-ES" sz="2000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567712" y="1757827"/>
              <a:ext cx="832242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/>
                <a:t>Puerto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399954" y="1757827"/>
              <a:ext cx="4111854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just"/>
              <a:r>
                <a:rPr lang="es-ES" sz="2000" b="1" dirty="0"/>
                <a:t>61626C6522206469723D226C74722220</a:t>
              </a:r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9001282" y="3364141"/>
            <a:ext cx="5995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sz="2000" dirty="0" smtClean="0"/>
              <a:t>CRC</a:t>
            </a:r>
            <a:endParaRPr lang="es-ES" sz="20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712684" y="3374484"/>
            <a:ext cx="6978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sz="2000" dirty="0" smtClean="0"/>
              <a:t>MAC</a:t>
            </a:r>
            <a:endParaRPr lang="es-ES" sz="20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9001282" y="3364141"/>
            <a:ext cx="5995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sz="2000" dirty="0" smtClean="0"/>
              <a:t>CRC</a:t>
            </a:r>
            <a:endParaRPr lang="es-ES" sz="2000" dirty="0"/>
          </a:p>
        </p:txBody>
      </p:sp>
      <p:grpSp>
        <p:nvGrpSpPr>
          <p:cNvPr id="5" name="4 Grupo"/>
          <p:cNvGrpSpPr/>
          <p:nvPr/>
        </p:nvGrpSpPr>
        <p:grpSpPr>
          <a:xfrm>
            <a:off x="2410504" y="2853730"/>
            <a:ext cx="6591250" cy="400110"/>
            <a:chOff x="1440514" y="2807467"/>
            <a:chExt cx="6071295" cy="400110"/>
          </a:xfrm>
        </p:grpSpPr>
        <p:sp>
          <p:nvSpPr>
            <p:cNvPr id="34" name="33 CuadroTexto"/>
            <p:cNvSpPr txBox="1"/>
            <p:nvPr/>
          </p:nvSpPr>
          <p:spPr>
            <a:xfrm>
              <a:off x="1440514" y="2807467"/>
              <a:ext cx="1127198" cy="40011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 err="1" smtClean="0"/>
                <a:t>Dest</a:t>
              </a:r>
              <a:r>
                <a:rPr lang="es-ES" sz="2000" dirty="0" smtClean="0"/>
                <a:t>/</a:t>
              </a:r>
              <a:r>
                <a:rPr lang="es-ES" sz="2000" dirty="0" err="1" smtClean="0"/>
                <a:t>Orig</a:t>
              </a:r>
              <a:endParaRPr lang="es-ES" sz="20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67713" y="2807467"/>
              <a:ext cx="832242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/>
                <a:t>Puerto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399955" y="2807467"/>
              <a:ext cx="4111854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2000" b="1" dirty="0"/>
                <a:t>69656E742D6A732076652D617661696C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410504" y="2272507"/>
            <a:ext cx="6591250" cy="405269"/>
            <a:chOff x="1440514" y="2271964"/>
            <a:chExt cx="6071294" cy="405269"/>
          </a:xfrm>
        </p:grpSpPr>
        <p:sp>
          <p:nvSpPr>
            <p:cNvPr id="33" name="32 CuadroTexto"/>
            <p:cNvSpPr txBox="1"/>
            <p:nvPr/>
          </p:nvSpPr>
          <p:spPr>
            <a:xfrm>
              <a:off x="1440514" y="2277123"/>
              <a:ext cx="1127198" cy="40011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 err="1" smtClean="0"/>
                <a:t>Dest</a:t>
              </a:r>
              <a:r>
                <a:rPr lang="es-ES" sz="2000" dirty="0" smtClean="0"/>
                <a:t>/</a:t>
              </a:r>
              <a:r>
                <a:rPr lang="es-ES" sz="2000" dirty="0" err="1" smtClean="0"/>
                <a:t>Orig</a:t>
              </a:r>
              <a:endParaRPr lang="es-ES" sz="2000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567712" y="2271964"/>
              <a:ext cx="832242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/>
                <a:t>Puerto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399954" y="2277123"/>
              <a:ext cx="4111854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just"/>
              <a:r>
                <a:rPr lang="es-ES" sz="2000" b="1" dirty="0"/>
                <a:t>0A3C68746D6C20636C6173733D22636C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1712684" y="3366629"/>
            <a:ext cx="7888658" cy="400110"/>
            <a:chOff x="1599145" y="3668000"/>
            <a:chExt cx="7266356" cy="400110"/>
          </a:xfrm>
        </p:grpSpPr>
        <p:sp>
          <p:nvSpPr>
            <p:cNvPr id="42" name="41 CuadroTexto"/>
            <p:cNvSpPr txBox="1"/>
            <p:nvPr/>
          </p:nvSpPr>
          <p:spPr>
            <a:xfrm>
              <a:off x="1599145" y="3668000"/>
              <a:ext cx="642772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 smtClean="0"/>
                <a:t>MAC</a:t>
              </a:r>
              <a:endParaRPr lang="es-ES" sz="2000" dirty="0"/>
            </a:p>
          </p:txBody>
        </p:sp>
        <p:grpSp>
          <p:nvGrpSpPr>
            <p:cNvPr id="43" name="42 Grupo"/>
            <p:cNvGrpSpPr/>
            <p:nvPr/>
          </p:nvGrpSpPr>
          <p:grpSpPr>
            <a:xfrm>
              <a:off x="2241915" y="3668000"/>
              <a:ext cx="6071295" cy="400110"/>
              <a:chOff x="1455144" y="2807467"/>
              <a:chExt cx="6071295" cy="400110"/>
            </a:xfrm>
          </p:grpSpPr>
          <p:sp>
            <p:nvSpPr>
              <p:cNvPr id="45" name="44 CuadroTexto"/>
              <p:cNvSpPr txBox="1"/>
              <p:nvPr/>
            </p:nvSpPr>
            <p:spPr>
              <a:xfrm>
                <a:off x="1455144" y="2807467"/>
                <a:ext cx="1127198" cy="400110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  <a:lvl1pPr>
                  <a:defRPr b="1"/>
                </a:lvl1pPr>
              </a:lstStyle>
              <a:p>
                <a:r>
                  <a:rPr lang="es-ES" sz="2000" dirty="0" err="1" smtClean="0"/>
                  <a:t>Dest</a:t>
                </a:r>
                <a:r>
                  <a:rPr lang="es-ES" sz="2000" dirty="0" smtClean="0"/>
                  <a:t>/</a:t>
                </a:r>
                <a:r>
                  <a:rPr lang="es-ES" sz="2000" dirty="0" err="1" smtClean="0"/>
                  <a:t>Orig</a:t>
                </a:r>
                <a:endParaRPr lang="es-ES" sz="2000" dirty="0"/>
              </a:p>
            </p:txBody>
          </p:sp>
          <p:sp>
            <p:nvSpPr>
              <p:cNvPr id="46" name="45 CuadroTexto"/>
              <p:cNvSpPr txBox="1"/>
              <p:nvPr/>
            </p:nvSpPr>
            <p:spPr>
              <a:xfrm>
                <a:off x="2582342" y="2807467"/>
                <a:ext cx="832242" cy="4001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  <a:lvl1pPr>
                  <a:defRPr b="1"/>
                </a:lvl1pPr>
              </a:lstStyle>
              <a:p>
                <a:r>
                  <a:rPr lang="es-ES" sz="2000" dirty="0"/>
                  <a:t>Puerto</a:t>
                </a:r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3414584" y="2807467"/>
                <a:ext cx="4111855" cy="400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sz="2000" b="1" dirty="0"/>
                  <a:t>0A3C68746D6C20636C6173733D22636C</a:t>
                </a:r>
              </a:p>
            </p:txBody>
          </p:sp>
        </p:grpSp>
        <p:sp>
          <p:nvSpPr>
            <p:cNvPr id="44" name="43 CuadroTexto"/>
            <p:cNvSpPr txBox="1"/>
            <p:nvPr/>
          </p:nvSpPr>
          <p:spPr>
            <a:xfrm>
              <a:off x="8313212" y="3668000"/>
              <a:ext cx="55228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 smtClean="0"/>
                <a:t>CRC</a:t>
              </a:r>
              <a:endParaRPr lang="es-ES" sz="20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712037" y="3362694"/>
            <a:ext cx="7889303" cy="407559"/>
            <a:chOff x="1576981" y="3660551"/>
            <a:chExt cx="7266950" cy="407559"/>
          </a:xfrm>
        </p:grpSpPr>
        <p:sp>
          <p:nvSpPr>
            <p:cNvPr id="37" name="36 CuadroTexto"/>
            <p:cNvSpPr txBox="1"/>
            <p:nvPr/>
          </p:nvSpPr>
          <p:spPr>
            <a:xfrm>
              <a:off x="1576981" y="3668000"/>
              <a:ext cx="642772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 smtClean="0"/>
                <a:t>MAC</a:t>
              </a:r>
              <a:endParaRPr lang="es-ES" sz="2000" dirty="0"/>
            </a:p>
          </p:txBody>
        </p:sp>
        <p:grpSp>
          <p:nvGrpSpPr>
            <p:cNvPr id="30" name="29 Grupo"/>
            <p:cNvGrpSpPr/>
            <p:nvPr/>
          </p:nvGrpSpPr>
          <p:grpSpPr>
            <a:xfrm>
              <a:off x="2227285" y="3664800"/>
              <a:ext cx="6064357" cy="403310"/>
              <a:chOff x="1440514" y="2804267"/>
              <a:chExt cx="6064357" cy="403310"/>
            </a:xfrm>
          </p:grpSpPr>
          <p:sp>
            <p:nvSpPr>
              <p:cNvPr id="31" name="30 CuadroTexto"/>
              <p:cNvSpPr txBox="1"/>
              <p:nvPr/>
            </p:nvSpPr>
            <p:spPr>
              <a:xfrm>
                <a:off x="1440514" y="2807467"/>
                <a:ext cx="1127198" cy="400110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  <a:lvl1pPr>
                  <a:defRPr b="1"/>
                </a:lvl1pPr>
              </a:lstStyle>
              <a:p>
                <a:r>
                  <a:rPr lang="es-ES" sz="2000" dirty="0" err="1" smtClean="0"/>
                  <a:t>Dest</a:t>
                </a:r>
                <a:r>
                  <a:rPr lang="es-ES" sz="2000" dirty="0" smtClean="0"/>
                  <a:t>/</a:t>
                </a:r>
                <a:r>
                  <a:rPr lang="es-ES" sz="2000" dirty="0" err="1" smtClean="0"/>
                  <a:t>Orig</a:t>
                </a:r>
                <a:endParaRPr lang="es-ES" sz="2000" dirty="0"/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>
                <a:off x="2560775" y="2804267"/>
                <a:ext cx="832242" cy="4001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  <a:lvl1pPr>
                  <a:defRPr b="1"/>
                </a:lvl1pPr>
              </a:lstStyle>
              <a:p>
                <a:r>
                  <a:rPr lang="es-ES" sz="2000" dirty="0"/>
                  <a:t>Puerto</a:t>
                </a: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3393016" y="2804267"/>
                <a:ext cx="4111855" cy="400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sz="2000" b="1" dirty="0"/>
                  <a:t>69656E742D6A732076652D617661696C</a:t>
                </a: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291642" y="3660551"/>
              <a:ext cx="55228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2000" dirty="0" smtClean="0"/>
                <a:t>CRC</a:t>
              </a:r>
              <a:endParaRPr lang="es-E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96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1.25E-6 0.0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936E-6 -4.81481E-6 L -1.62936E-6 0.15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0.16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936E-6 -4.81481E-6 L -1.62936E-6 0.07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55 Conector recto"/>
          <p:cNvCxnSpPr/>
          <p:nvPr/>
        </p:nvCxnSpPr>
        <p:spPr>
          <a:xfrm flipH="1">
            <a:off x="569624" y="5590034"/>
            <a:ext cx="1100020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93092" y="549474"/>
            <a:ext cx="2804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de Enlace (Nivel 2):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73051" y="983263"/>
            <a:ext cx="979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administrar el canal de comunicación para permitir que la información pueda transitar sin que se produzcan colisiones y a su vez asegurarse de que todos los participantes puedan hablar.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009637" y="2781722"/>
            <a:ext cx="0" cy="277120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2543054" y="4869955"/>
            <a:ext cx="0" cy="6773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5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2" y="1557586"/>
            <a:ext cx="2390638" cy="16515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18" y="4398609"/>
            <a:ext cx="1172493" cy="810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2" name="61 Conector recto"/>
          <p:cNvCxnSpPr/>
          <p:nvPr/>
        </p:nvCxnSpPr>
        <p:spPr>
          <a:xfrm>
            <a:off x="4653775" y="4869955"/>
            <a:ext cx="0" cy="6773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6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40" y="4398609"/>
            <a:ext cx="1172493" cy="810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63 Conector recto"/>
          <p:cNvCxnSpPr/>
          <p:nvPr/>
        </p:nvCxnSpPr>
        <p:spPr>
          <a:xfrm>
            <a:off x="6842672" y="4883028"/>
            <a:ext cx="0" cy="6773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6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37" y="4411682"/>
            <a:ext cx="1172493" cy="810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65 Conector recto"/>
          <p:cNvCxnSpPr/>
          <p:nvPr/>
        </p:nvCxnSpPr>
        <p:spPr>
          <a:xfrm>
            <a:off x="8469034" y="2832482"/>
            <a:ext cx="0" cy="277120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6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68" y="1608345"/>
            <a:ext cx="2390638" cy="16515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68 Rectángulo redondeado"/>
          <p:cNvSpPr/>
          <p:nvPr/>
        </p:nvSpPr>
        <p:spPr>
          <a:xfrm>
            <a:off x="4736141" y="5140950"/>
            <a:ext cx="547224" cy="80733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Rectángulo redondeado"/>
          <p:cNvSpPr/>
          <p:nvPr/>
        </p:nvSpPr>
        <p:spPr>
          <a:xfrm>
            <a:off x="2658828" y="5163889"/>
            <a:ext cx="547224" cy="80733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Rectángulo redondeado"/>
          <p:cNvSpPr/>
          <p:nvPr/>
        </p:nvSpPr>
        <p:spPr>
          <a:xfrm>
            <a:off x="6957511" y="5140949"/>
            <a:ext cx="547224" cy="80733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1144202" y="3579273"/>
            <a:ext cx="2986578" cy="184666"/>
            <a:chOff x="1675427" y="3501802"/>
            <a:chExt cx="2750980" cy="184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36 CuadroTexto"/>
            <p:cNvSpPr txBox="1"/>
            <p:nvPr/>
          </p:nvSpPr>
          <p:spPr>
            <a:xfrm>
              <a:off x="1675427" y="3501802"/>
              <a:ext cx="311847" cy="1846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smtClean="0"/>
                <a:t>MAC</a:t>
              </a:r>
              <a:endParaRPr lang="es-ES" sz="6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987274" y="3501802"/>
              <a:ext cx="458026" cy="18466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err="1" smtClean="0"/>
                <a:t>Dest</a:t>
              </a:r>
              <a:r>
                <a:rPr lang="es-ES" sz="600" dirty="0" smtClean="0"/>
                <a:t>/</a:t>
              </a:r>
              <a:r>
                <a:rPr lang="es-ES" sz="600" dirty="0" err="1" smtClean="0"/>
                <a:t>Orig</a:t>
              </a:r>
              <a:endParaRPr lang="es-ES" sz="600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445300" y="3501802"/>
              <a:ext cx="370909" cy="184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/>
                <a:t>Puerto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815848" y="3501802"/>
              <a:ext cx="1326405" cy="1846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s-ES" sz="600" b="1" dirty="0"/>
                <a:t>69656E742D6A732076652D617661696C</a:t>
              </a: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4142614" y="3501802"/>
              <a:ext cx="283793" cy="1846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smtClean="0"/>
                <a:t>CRC</a:t>
              </a:r>
              <a:endParaRPr lang="es-ES" sz="6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144202" y="3324513"/>
            <a:ext cx="2986577" cy="184666"/>
            <a:chOff x="1675427" y="2961742"/>
            <a:chExt cx="2750979" cy="184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41 CuadroTexto"/>
            <p:cNvSpPr txBox="1"/>
            <p:nvPr/>
          </p:nvSpPr>
          <p:spPr>
            <a:xfrm>
              <a:off x="1675427" y="2961742"/>
              <a:ext cx="311847" cy="1846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smtClean="0"/>
                <a:t>MAC</a:t>
              </a:r>
              <a:endParaRPr lang="es-ES" sz="600" dirty="0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1987274" y="2961742"/>
              <a:ext cx="458026" cy="18466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err="1" smtClean="0"/>
                <a:t>Dest</a:t>
              </a:r>
              <a:r>
                <a:rPr lang="es-ES" sz="600" dirty="0" smtClean="0"/>
                <a:t>/</a:t>
              </a:r>
              <a:r>
                <a:rPr lang="es-ES" sz="600" dirty="0" err="1" smtClean="0"/>
                <a:t>Orig</a:t>
              </a:r>
              <a:endParaRPr lang="es-ES" sz="600" dirty="0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2445300" y="2961742"/>
              <a:ext cx="370909" cy="184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/>
                <a:t>Puerto</a:t>
              </a: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2816209" y="2961742"/>
              <a:ext cx="1326405" cy="1846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s-ES" sz="600" b="1" dirty="0"/>
                <a:t>0A3C68746D6C20636C6173733D22636C</a:t>
              </a: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4142613" y="2961742"/>
              <a:ext cx="283793" cy="1846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smtClean="0"/>
                <a:t>CRC</a:t>
              </a:r>
              <a:endParaRPr lang="es-ES" sz="600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4202" y="3069754"/>
            <a:ext cx="2975173" cy="184666"/>
            <a:chOff x="1675427" y="2421682"/>
            <a:chExt cx="2740475" cy="184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48 CuadroTexto"/>
            <p:cNvSpPr txBox="1"/>
            <p:nvPr/>
          </p:nvSpPr>
          <p:spPr>
            <a:xfrm>
              <a:off x="1675427" y="2421682"/>
              <a:ext cx="311847" cy="1846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smtClean="0"/>
                <a:t>MAC</a:t>
              </a:r>
              <a:endParaRPr lang="es-ES" sz="600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987274" y="2421682"/>
              <a:ext cx="458026" cy="18466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err="1" smtClean="0"/>
                <a:t>Dest</a:t>
              </a:r>
              <a:r>
                <a:rPr lang="es-ES" sz="600" dirty="0" smtClean="0"/>
                <a:t>/</a:t>
              </a:r>
              <a:r>
                <a:rPr lang="es-ES" sz="600" dirty="0" err="1" smtClean="0"/>
                <a:t>Orig</a:t>
              </a:r>
              <a:endParaRPr lang="es-ES" sz="600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2445300" y="2421682"/>
              <a:ext cx="370909" cy="184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/>
                <a:t>Puerto</a:t>
              </a: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2816208" y="2421682"/>
              <a:ext cx="1326405" cy="1846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s-ES" sz="600" b="1" dirty="0"/>
                <a:t>61626C6522206469723D226C74722220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4132109" y="2421682"/>
              <a:ext cx="283793" cy="1846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b="1"/>
              </a:lvl1pPr>
            </a:lstStyle>
            <a:p>
              <a:r>
                <a:rPr lang="es-ES" sz="600" dirty="0" smtClean="0"/>
                <a:t>CRC</a:t>
              </a:r>
              <a:endParaRPr lang="es-ES" sz="600" dirty="0"/>
            </a:p>
          </p:txBody>
        </p:sp>
      </p:grpSp>
      <p:sp>
        <p:nvSpPr>
          <p:cNvPr id="72" name="71 Rectángulo redondeado"/>
          <p:cNvSpPr/>
          <p:nvPr/>
        </p:nvSpPr>
        <p:spPr>
          <a:xfrm>
            <a:off x="2657893" y="5157987"/>
            <a:ext cx="547224" cy="80733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 redondeado"/>
          <p:cNvSpPr/>
          <p:nvPr/>
        </p:nvSpPr>
        <p:spPr>
          <a:xfrm>
            <a:off x="6957511" y="5146881"/>
            <a:ext cx="547224" cy="80733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 redondeado"/>
          <p:cNvSpPr/>
          <p:nvPr/>
        </p:nvSpPr>
        <p:spPr>
          <a:xfrm>
            <a:off x="4737592" y="5142112"/>
            <a:ext cx="547224" cy="80733"/>
          </a:xfrm>
          <a:prstGeom prst="roundRect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9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827E-6 0.00092 L -4.02827E-6 0.04629 L 0.35407 0.04629 L 0.35407 -0.00278 " pathEditMode="relative" ptsTypes="AAAA">
                                      <p:cBhvr>
                                        <p:cTn id="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573E-6 0.00023 L 2.72573E-6 0.05023 L -0.17041 0.05023 L -0.17041 0.0044 " pathEditMode="relative" ptsTypes="AAAA">
                                      <p:cBhvr>
                                        <p:cTn id="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5 0.0007 L 0.00155 0.0507 L -0.35114 0.0507 L -0.35114 0.00486 " pathEditMode="relative" ptsTypes="AAAA">
                                      <p:cBhvr>
                                        <p:cTn id="2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69 L 0.00039 0.27523 L 0.6157 0.27523 L 0.6157 -0.07732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5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827E-6 0.00092 L -4.02827E-6 0.04629 L 0.35407 0.04629 L 0.35407 -0.00278 " pathEditMode="relative" ptsTypes="AAAA">
                                      <p:cBhvr>
                                        <p:cTn id="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551E-6 -3.7037E-6 L -2.68551E-6 0.3088 L 0.61541 0.3088 L 0.61541 -0.00116 " pathEditMode="relative" ptsTypes="AA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5 0.0007 L 0.00155 0.0507 L -0.35114 0.0507 L -0.35114 0.00486 " pathEditMode="relative" ptsTypes="AAAA">
                                      <p:cBhvr>
                                        <p:cTn id="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573E-6 0.00023 L 2.72573E-6 0.05023 L -0.17041 0.05023 L -0.17041 0.0044 " pathEditMode="relative" ptsTypes="AAAA">
                                      <p:cBhvr>
                                        <p:cTn id="6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2049E-7 2.59259E-6 L 7.42049E-7 0.34444 L 0.61611 0.34444 L 0.61611 0.08102 " pathEditMode="relative" ptsTypes="AA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93093" y="549474"/>
            <a:ext cx="2380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Físico (Nivel 1):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17067" y="909515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nivel debe manejar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aspecto físico de la 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transmisión, convirtiendo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en señales adecuadas al medio de comunicación.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71" y="1773610"/>
            <a:ext cx="3645569" cy="18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71" y="3741827"/>
            <a:ext cx="3646800" cy="24317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31" y="3740913"/>
            <a:ext cx="2920320" cy="24336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77" y="1773610"/>
            <a:ext cx="2571429" cy="1800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6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657893" y="1329358"/>
            <a:ext cx="7445330" cy="4419600"/>
            <a:chOff x="768" y="795"/>
            <a:chExt cx="4368" cy="287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95"/>
              <a:ext cx="4368" cy="2875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640" y="2976"/>
              <a:ext cx="864" cy="20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s-ES" sz="1400" b="1">
                  <a:latin typeface="Tahoma" pitchFamily="34" charset="0"/>
                </a:rPr>
                <a:t>Modbus</a:t>
              </a:r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202694" y="708088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PROTOCOLOS DE COMUNICACIÓN INDUSTRIAL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83033" y="4281686"/>
            <a:ext cx="993990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250" b="1" dirty="0" smtClean="0"/>
              <a:t>Lógica de</a:t>
            </a:r>
          </a:p>
          <a:p>
            <a:pPr algn="ctr"/>
            <a:r>
              <a:rPr lang="es-ES" sz="1250" b="1" dirty="0" smtClean="0"/>
              <a:t>Control</a:t>
            </a:r>
          </a:p>
          <a:p>
            <a:pPr algn="ctr"/>
            <a:r>
              <a:rPr lang="es-ES" sz="1250" b="1" dirty="0" smtClean="0"/>
              <a:t>(Sensores/</a:t>
            </a:r>
          </a:p>
          <a:p>
            <a:pPr algn="ctr"/>
            <a:r>
              <a:rPr lang="es-ES" sz="1250" b="1" dirty="0" smtClean="0"/>
              <a:t>Actuadores)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776884" y="3012544"/>
            <a:ext cx="100014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50" b="1" dirty="0" smtClean="0"/>
              <a:t>Variables</a:t>
            </a:r>
          </a:p>
          <a:p>
            <a:pPr algn="ctr"/>
            <a:r>
              <a:rPr lang="es-ES" sz="1250" b="1" dirty="0" smtClean="0"/>
              <a:t>de Proceso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823204" y="1761406"/>
            <a:ext cx="91364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250" b="1" dirty="0" smtClean="0"/>
              <a:t>Control</a:t>
            </a:r>
          </a:p>
          <a:p>
            <a:pPr algn="ctr"/>
            <a:r>
              <a:rPr lang="es-ES" sz="1250" b="1" dirty="0" smtClean="0"/>
              <a:t>de Proceso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619281" y="2925738"/>
            <a:ext cx="2160240" cy="2751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7561562" y="2862319"/>
            <a:ext cx="1435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b="1" dirty="0" smtClean="0">
                <a:latin typeface="Calibri"/>
                <a:cs typeface="Calibri"/>
              </a:rPr>
              <a:t>● </a:t>
            </a:r>
            <a:r>
              <a:rPr lang="es-AR" sz="1600" b="1" dirty="0" err="1" smtClean="0"/>
              <a:t>Profibus</a:t>
            </a:r>
            <a:r>
              <a:rPr lang="es-AR" sz="1600" b="1" dirty="0" smtClean="0"/>
              <a:t> FMS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30858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01" y="658886"/>
            <a:ext cx="1279785" cy="6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admin\Desktop\Clase IAEI 2019\Presentacion 2019\Profibu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12" y="1445092"/>
            <a:ext cx="8475552" cy="49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39555" y="878954"/>
            <a:ext cx="6535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PROFIBUS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admin\Desktop\Clase IAEI 2019\Presentacion 2019\ruwais-refin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18" y="3979541"/>
            <a:ext cx="3073343" cy="2243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r="1201"/>
          <a:stretch/>
        </p:blipFill>
        <p:spPr>
          <a:xfrm>
            <a:off x="4761717" y="2591257"/>
            <a:ext cx="3278254" cy="2235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23964" y="1447292"/>
            <a:ext cx="2353756" cy="3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5790" tIns="57895" rIns="115790" bIns="5789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NIVEL DE GERENCIA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231811" y="2930034"/>
            <a:ext cx="2353756" cy="6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5790" tIns="57895" rIns="115790" bIns="5789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NIVEL DE 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SUPERVISION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23964" y="5215006"/>
            <a:ext cx="4042802" cy="80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5790" tIns="57895" rIns="115790" bIns="5789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NIVEL DE CAMPO</a:t>
            </a:r>
          </a:p>
          <a:p>
            <a:pPr>
              <a:spcBef>
                <a:spcPct val="50000"/>
              </a:spcBef>
              <a:defRPr/>
            </a:pP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(Sensores, Actuadores, Controladores)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5000" r="1892" b="6480"/>
          <a:stretch/>
        </p:blipFill>
        <p:spPr>
          <a:xfrm>
            <a:off x="7877412" y="772168"/>
            <a:ext cx="3287897" cy="2171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43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897104" y="1423833"/>
            <a:ext cx="7270264" cy="4896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22" y="598084"/>
            <a:ext cx="82725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68711" y="813997"/>
            <a:ext cx="6535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FOUNDATION FIELD BUS</a:t>
            </a:r>
            <a:endParaRPr lang="es-ES" sz="2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65" y="1495841"/>
            <a:ext cx="595281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6" y="2873022"/>
            <a:ext cx="554263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6947" y="1773609"/>
            <a:ext cx="2160240" cy="8002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Bloques de Recursos</a:t>
            </a:r>
            <a:endParaRPr lang="es-A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6947" y="1845618"/>
            <a:ext cx="2160240" cy="8002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Bloques de Función</a:t>
            </a:r>
            <a:endParaRPr lang="es-A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72543"/>
              </p:ext>
            </p:extLst>
          </p:nvPr>
        </p:nvGraphicFramePr>
        <p:xfrm>
          <a:off x="209276" y="2873022"/>
          <a:ext cx="3510280" cy="1996936"/>
        </p:xfrm>
        <a:graphic>
          <a:graphicData uri="http://schemas.openxmlformats.org/drawingml/2006/table">
            <a:tbl>
              <a:tblPr>
                <a:effectLst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5080"/>
                <a:gridCol w="965200"/>
              </a:tblGrid>
              <a:tr h="249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BLOQUE</a:t>
                      </a:r>
                      <a:r>
                        <a:rPr lang="es-AR" sz="1400" b="1" baseline="0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FUNCIÓN</a:t>
                      </a:r>
                      <a:endParaRPr lang="es-AR" sz="1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SIMBOLO</a:t>
                      </a:r>
                      <a:endParaRPr lang="es-AR" sz="1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9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Analog</a:t>
                      </a: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Input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Analog</a:t>
                      </a: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AR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Ouput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AO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Discrete</a:t>
                      </a: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Input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Discrete</a:t>
                      </a: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AR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Ouput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Manual Loader</a:t>
                      </a:r>
                      <a:endParaRPr lang="es-AR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Proportional/Derivative</a:t>
                      </a:r>
                      <a:endParaRPr lang="es-AR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Proportional/Integral/Derivative</a:t>
                      </a:r>
                      <a:endParaRPr lang="es-AR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PID</a:t>
                      </a:r>
                      <a:endParaRPr lang="es-A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336947" y="1917626"/>
            <a:ext cx="2160240" cy="8002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Bloques de Transferencia</a:t>
            </a:r>
            <a:endParaRPr lang="es-A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29915" y="677928"/>
            <a:ext cx="6535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PROTOCOLO MODBUS</a:t>
            </a:r>
            <a:endParaRPr lang="es-ES" sz="2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871865" y="1803254"/>
            <a:ext cx="6175816" cy="360040"/>
            <a:chOff x="1769192" y="1484784"/>
            <a:chExt cx="5688632" cy="360040"/>
          </a:xfrm>
        </p:grpSpPr>
        <p:sp>
          <p:nvSpPr>
            <p:cNvPr id="11" name="10 Rectángulo"/>
            <p:cNvSpPr/>
            <p:nvPr/>
          </p:nvSpPr>
          <p:spPr>
            <a:xfrm>
              <a:off x="1769192" y="1484784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045764" y="1484784"/>
              <a:ext cx="166764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Nº de Estación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713408" y="1484784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FUNCIÓN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937544" y="1484784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DATOS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5873648" y="1484784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LRC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6449712" y="1484784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6953768" y="1484784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LF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172123" y="3027390"/>
            <a:ext cx="5478708" cy="360040"/>
            <a:chOff x="2045764" y="2924944"/>
            <a:chExt cx="5046516" cy="360040"/>
          </a:xfrm>
        </p:grpSpPr>
        <p:sp>
          <p:nvSpPr>
            <p:cNvPr id="22" name="21 Rectángulo"/>
            <p:cNvSpPr/>
            <p:nvPr/>
          </p:nvSpPr>
          <p:spPr>
            <a:xfrm>
              <a:off x="2045764" y="2924944"/>
              <a:ext cx="166764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Nº de Estación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713408" y="2924944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FUNCIÓN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937544" y="2924944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DATOS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873648" y="2924944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CRC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449712" y="2924944"/>
              <a:ext cx="64256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EOF</a:t>
              </a:r>
              <a:endParaRPr lang="es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428244" y="1341056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MODBUS ASCII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504230" y="2523334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MODBUS RTU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126745" y="3988646"/>
            <a:ext cx="7941685" cy="1876228"/>
            <a:chOff x="1861142" y="3988646"/>
            <a:chExt cx="7941685" cy="1876228"/>
          </a:xfrm>
        </p:grpSpPr>
        <p:graphicFrame>
          <p:nvGraphicFramePr>
            <p:cNvPr id="2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256096"/>
                </p:ext>
              </p:extLst>
            </p:nvPr>
          </p:nvGraphicFramePr>
          <p:xfrm>
            <a:off x="1861142" y="3988646"/>
            <a:ext cx="7941685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3" name="Imagen de mapa de bits" r:id="rId4" imgW="4439270" imgH="1095528" progId="Paint.Picture">
                    <p:embed/>
                  </p:oleObj>
                </mc:Choice>
                <mc:Fallback>
                  <p:oleObj name="Imagen de mapa de bits" r:id="rId4" imgW="4439270" imgH="109552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1142" y="3988646"/>
                          <a:ext cx="7941685" cy="160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2553190" y="5557097"/>
              <a:ext cx="69187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MAESTRO                                   </a:t>
              </a:r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</a:t>
              </a:r>
              <a:r>
                <a: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ESCLAVO     </a:t>
              </a:r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</a:t>
              </a:r>
              <a:r>
                <a: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PROCESO</a:t>
              </a:r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3929289" y="4826846"/>
              <a:ext cx="14890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7403776" y="4064846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33" name="Line 67"/>
            <p:cNvSpPr>
              <a:spLocks noChangeShapeType="1"/>
            </p:cNvSpPr>
            <p:nvPr/>
          </p:nvSpPr>
          <p:spPr bwMode="auto">
            <a:xfrm flipH="1">
              <a:off x="6990147" y="4750646"/>
              <a:ext cx="4136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4101093" y="4457514"/>
              <a:ext cx="1176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MODBUS</a:t>
              </a:r>
              <a:endParaRPr lang="es-E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1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45692"/>
              </p:ext>
            </p:extLst>
          </p:nvPr>
        </p:nvGraphicFramePr>
        <p:xfrm>
          <a:off x="2736068" y="1845618"/>
          <a:ext cx="7582964" cy="3456386"/>
        </p:xfrm>
        <a:graphic>
          <a:graphicData uri="http://schemas.openxmlformats.org/drawingml/2006/table">
            <a:tbl>
              <a:tblPr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997366"/>
                <a:gridCol w="1404099"/>
                <a:gridCol w="944350"/>
                <a:gridCol w="3292799"/>
                <a:gridCol w="944350"/>
              </a:tblGrid>
              <a:tr h="8145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FUNCION</a:t>
                      </a:r>
                      <a:endParaRPr lang="es-E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DIRECC. BASE</a:t>
                      </a:r>
                      <a:endParaRPr lang="es-E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ESPACIO</a:t>
                      </a:r>
                      <a:endParaRPr lang="es-E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DESCRIPCION</a:t>
                      </a:r>
                      <a:endParaRPr lang="es-E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OBSERV.</a:t>
                      </a:r>
                      <a:endParaRPr lang="es-E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03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a 256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byte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Lectura registro  </a:t>
                      </a:r>
                      <a:r>
                        <a:rPr lang="es-A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DIGITAL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02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10001 ....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byte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Lectura ENTRADAS DIGITALES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03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40001....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byte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Lectura registro </a:t>
                      </a:r>
                      <a:r>
                        <a:rPr lang="es-A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ANALÓGICO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04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30001....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byte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Lectura </a:t>
                      </a:r>
                      <a:r>
                        <a:rPr lang="es-A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ENTRADAS ANALOGICAS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05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A 256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byte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Escritura </a:t>
                      </a:r>
                      <a:r>
                        <a:rPr lang="es-A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registro DIGITAL 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06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40001...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byte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Escritura  Registro ANALOGICO 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AO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48257" marR="48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51604" y="981523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 MODBUS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29915" y="582055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COMUNICACIÓN MODBUS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716454" y="1734182"/>
            <a:ext cx="8762266" cy="2592288"/>
            <a:chOff x="2052937" y="1734182"/>
            <a:chExt cx="8762266" cy="2592288"/>
          </a:xfrm>
        </p:grpSpPr>
        <p:sp>
          <p:nvSpPr>
            <p:cNvPr id="9" name="8 Rectángulo"/>
            <p:cNvSpPr/>
            <p:nvPr/>
          </p:nvSpPr>
          <p:spPr>
            <a:xfrm>
              <a:off x="2052937" y="1734182"/>
              <a:ext cx="8762266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2" descr="interrogacion Modbus 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844" y="1844824"/>
              <a:ext cx="8548185" cy="243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49115" y="1230127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TRAMA DE INTERROGACIÓN (MASTER)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49115" y="4830527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CALCULO LRC: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02576" y="5334582"/>
            <a:ext cx="799002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 02h+02h+00h+00h+08h= 0C h        </a:t>
            </a:r>
            <a:r>
              <a:rPr lang="es-AR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FFh</a:t>
            </a:r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- 0Ch =F3h         SUMA F3h+01h=  F4 h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1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2110668" y="1664865"/>
            <a:ext cx="7973838" cy="2880320"/>
            <a:chOff x="2501543" y="1664865"/>
            <a:chExt cx="7973838" cy="2880320"/>
          </a:xfrm>
        </p:grpSpPr>
        <p:sp>
          <p:nvSpPr>
            <p:cNvPr id="9" name="8 Rectángulo"/>
            <p:cNvSpPr/>
            <p:nvPr/>
          </p:nvSpPr>
          <p:spPr>
            <a:xfrm>
              <a:off x="2501543" y="1664865"/>
              <a:ext cx="7973838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3" descr="interrogacion Modbus 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718" y="1772816"/>
              <a:ext cx="7764000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65139" y="1232818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TRAMA DE RESPUESTA (ESCLAVO)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29915" y="584746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COMUNICACIÓN MODBUS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65139" y="4617194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CALCULO LRC: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02576" y="5121249"/>
            <a:ext cx="799002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 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h+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h+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h+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h= 0D h        </a:t>
            </a:r>
            <a:r>
              <a:rPr lang="es-AR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FFh</a:t>
            </a:r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- 0Dh =F2h          SUMA F2h+01h=  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 </a:t>
            </a:r>
            <a:r>
              <a:rPr lang="es-A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8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88260" y="579412"/>
            <a:ext cx="6535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PROTOCOLO MODBUS TCP en Redes Ethernet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08036" y="1205740"/>
            <a:ext cx="85983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r>
              <a:rPr lang="es-ES" sz="1600" b="1" dirty="0"/>
              <a:t>TCP/IP </a:t>
            </a:r>
            <a:r>
              <a:rPr lang="es-ES" sz="1600" b="1" i="1" dirty="0"/>
              <a:t>(</a:t>
            </a:r>
            <a:r>
              <a:rPr lang="es-ES" sz="1600" b="1" i="1" dirty="0" err="1"/>
              <a:t>Transmission</a:t>
            </a:r>
            <a:r>
              <a:rPr lang="es-ES" sz="1600" b="1" i="1" dirty="0"/>
              <a:t> Control </a:t>
            </a:r>
            <a:r>
              <a:rPr lang="es-ES" sz="1600" b="1" i="1" dirty="0" err="1"/>
              <a:t>Protocol</a:t>
            </a:r>
            <a:r>
              <a:rPr lang="es-ES" sz="1600" b="1" i="1" dirty="0"/>
              <a:t> /Internet </a:t>
            </a:r>
            <a:r>
              <a:rPr lang="es-ES" sz="1600" b="1" i="1" dirty="0" err="1"/>
              <a:t>Protocol</a:t>
            </a:r>
            <a:r>
              <a:rPr lang="es-ES" sz="1600" b="1" i="1" dirty="0"/>
              <a:t>) </a:t>
            </a:r>
            <a:r>
              <a:rPr lang="es-ES" sz="1600" b="1" i="1" dirty="0" smtClean="0"/>
              <a:t>permite que múltiples</a:t>
            </a:r>
            <a:r>
              <a:rPr lang="es-ES" sz="2000" b="1" i="1" dirty="0" smtClean="0"/>
              <a:t> aplicaciones se ejecuten en una PC</a:t>
            </a:r>
            <a:r>
              <a:rPr lang="es-ES" sz="1600" b="1" i="1" dirty="0" smtClean="0"/>
              <a:t> </a:t>
            </a:r>
            <a:r>
              <a:rPr lang="es-ES" sz="1600" b="1" i="1" dirty="0"/>
              <a:t>en base a </a:t>
            </a:r>
            <a:r>
              <a:rPr lang="es-ES" sz="1600" b="1" i="1" dirty="0" err="1" smtClean="0"/>
              <a:t>unadirección</a:t>
            </a:r>
            <a:r>
              <a:rPr lang="es-ES" sz="1600" b="1" i="1" dirty="0" smtClean="0"/>
              <a:t> </a:t>
            </a:r>
            <a:r>
              <a:rPr lang="es-ES" sz="1600" b="1" i="1" dirty="0"/>
              <a:t>IP y </a:t>
            </a:r>
            <a:r>
              <a:rPr lang="es-ES" sz="1600" b="1" i="1" dirty="0" smtClean="0"/>
              <a:t>un Puerto </a:t>
            </a:r>
            <a:r>
              <a:rPr lang="es-ES" sz="1600" b="1" i="1" dirty="0"/>
              <a:t>de destino </a:t>
            </a:r>
            <a:r>
              <a:rPr lang="es-ES" sz="1600" dirty="0"/>
              <a:t>(</a:t>
            </a:r>
            <a:r>
              <a:rPr lang="es-ES" sz="1600" b="1" i="1" dirty="0"/>
              <a:t>Sockets</a:t>
            </a:r>
            <a:r>
              <a:rPr lang="es-ES" sz="1600" dirty="0"/>
              <a:t>).</a:t>
            </a:r>
            <a:r>
              <a:rPr lang="es-ES" sz="1600" b="1" i="1" dirty="0"/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72428" y="2133737"/>
            <a:ext cx="726953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r>
              <a:rPr lang="pt-BR" sz="1600" b="1" dirty="0"/>
              <a:t>Puerto </a:t>
            </a:r>
            <a:r>
              <a:rPr lang="pt-BR" sz="1600" b="1" dirty="0" smtClean="0"/>
              <a:t>25:  </a:t>
            </a:r>
            <a:r>
              <a:rPr lang="pt-BR" sz="1600" b="1" dirty="0"/>
              <a:t>SMTP </a:t>
            </a:r>
            <a:r>
              <a:rPr lang="pt-BR" sz="1600" i="1" dirty="0"/>
              <a:t>(</a:t>
            </a:r>
            <a:r>
              <a:rPr lang="pt-BR" sz="1600" i="1" dirty="0" err="1"/>
              <a:t>Sample</a:t>
            </a:r>
            <a:r>
              <a:rPr lang="pt-BR" sz="1600" i="1" dirty="0"/>
              <a:t> Mail </a:t>
            </a:r>
            <a:r>
              <a:rPr lang="pt-BR" sz="1600" i="1" dirty="0" err="1"/>
              <a:t>Transfer</a:t>
            </a:r>
            <a:r>
              <a:rPr lang="pt-BR" sz="1600" i="1" dirty="0"/>
              <a:t> </a:t>
            </a:r>
            <a:r>
              <a:rPr lang="pt-BR" sz="1600" i="1" dirty="0" err="1"/>
              <a:t>Protocol</a:t>
            </a:r>
            <a:r>
              <a:rPr lang="pt-BR" sz="1600" i="1" dirty="0"/>
              <a:t>).</a:t>
            </a:r>
            <a:r>
              <a:rPr lang="pt-BR" sz="1600" dirty="0"/>
              <a:t> </a:t>
            </a:r>
            <a:r>
              <a:rPr lang="es-ES" sz="1600" dirty="0"/>
              <a:t>Mensajería</a:t>
            </a:r>
          </a:p>
          <a:p>
            <a:r>
              <a:rPr lang="es-ES" sz="1600" b="1" dirty="0"/>
              <a:t>Puerto 80:  HTTP </a:t>
            </a:r>
            <a:r>
              <a:rPr lang="es-ES" sz="1600" dirty="0"/>
              <a:t> </a:t>
            </a:r>
            <a:r>
              <a:rPr lang="es-ES" sz="1600" i="1" dirty="0"/>
              <a:t>(</a:t>
            </a:r>
            <a:r>
              <a:rPr lang="es-ES" sz="1600" i="1" dirty="0" err="1"/>
              <a:t>Hiper</a:t>
            </a:r>
            <a:r>
              <a:rPr lang="es-ES" sz="1600" i="1" dirty="0"/>
              <a:t> Texto Transfer </a:t>
            </a:r>
            <a:r>
              <a:rPr lang="es-ES" sz="1600" i="1" dirty="0" err="1"/>
              <a:t>Protocol</a:t>
            </a:r>
            <a:r>
              <a:rPr lang="es-ES" sz="1600" i="1" dirty="0"/>
              <a:t>)</a:t>
            </a:r>
            <a:r>
              <a:rPr lang="es-ES" sz="1600" dirty="0"/>
              <a:t>. Hipermedia</a:t>
            </a:r>
          </a:p>
          <a:p>
            <a:r>
              <a:rPr lang="es-ES" sz="1600" b="1" dirty="0"/>
              <a:t>Puertos 20,21:  FTP  </a:t>
            </a:r>
            <a:r>
              <a:rPr lang="es-ES" sz="1600" i="1" dirty="0"/>
              <a:t>(File Transfer </a:t>
            </a:r>
            <a:r>
              <a:rPr lang="es-ES" sz="1600" i="1" dirty="0" err="1"/>
              <a:t>Prococol</a:t>
            </a:r>
            <a:r>
              <a:rPr lang="es-ES" sz="1600" i="1" dirty="0"/>
              <a:t>). </a:t>
            </a:r>
            <a:r>
              <a:rPr lang="es-ES" sz="1600" dirty="0"/>
              <a:t>Archivos</a:t>
            </a:r>
          </a:p>
          <a:p>
            <a:r>
              <a:rPr lang="pt-BR" sz="1600" b="1" dirty="0"/>
              <a:t>Puerto 502: </a:t>
            </a:r>
            <a:r>
              <a:rPr lang="pt-BR" sz="1600" b="1" dirty="0" err="1"/>
              <a:t>Modbus</a:t>
            </a:r>
            <a:r>
              <a:rPr lang="pt-BR" sz="1600" b="1" dirty="0"/>
              <a:t> TCP </a:t>
            </a:r>
            <a:r>
              <a:rPr lang="pt-BR" sz="1600" i="1" dirty="0"/>
              <a:t>(</a:t>
            </a:r>
            <a:r>
              <a:rPr lang="pt-BR" sz="1600" i="1" dirty="0" err="1"/>
              <a:t>Modbus</a:t>
            </a:r>
            <a:r>
              <a:rPr lang="pt-BR" sz="1600" i="1" dirty="0"/>
              <a:t> TCP </a:t>
            </a:r>
            <a:r>
              <a:rPr lang="pt-BR" sz="1600" i="1" dirty="0" err="1"/>
              <a:t>Protocol</a:t>
            </a:r>
            <a:r>
              <a:rPr lang="pt-BR" sz="1600" i="1" dirty="0"/>
              <a:t>)</a:t>
            </a:r>
            <a:r>
              <a:rPr lang="pt-BR" sz="1600" dirty="0"/>
              <a:t>. </a:t>
            </a:r>
            <a:r>
              <a:rPr lang="es-ES" sz="1600" dirty="0"/>
              <a:t>Automatización</a:t>
            </a:r>
            <a:endParaRPr lang="es-ES" sz="2000" dirty="0"/>
          </a:p>
        </p:txBody>
      </p:sp>
      <p:sp>
        <p:nvSpPr>
          <p:cNvPr id="12" name="Rectangle 135"/>
          <p:cNvSpPr>
            <a:spLocks noChangeArrowheads="1"/>
          </p:cNvSpPr>
          <p:nvPr/>
        </p:nvSpPr>
        <p:spPr bwMode="auto">
          <a:xfrm>
            <a:off x="1722916" y="3373178"/>
            <a:ext cx="836565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trama 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RTU/ASCII se traslada al </a:t>
            </a:r>
            <a:r>
              <a:rPr lang="es-E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TCP, por un Conversor de Protocolo (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Pasarela / Gateway) 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encapsula en TCP/IP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Ethernet.</a:t>
            </a:r>
          </a:p>
        </p:txBody>
      </p:sp>
      <p:pic>
        <p:nvPicPr>
          <p:cNvPr id="13" name="Picture 2" descr="F:\IAEI\Red Ethernet Industrial\Red Etherne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07" y="3999478"/>
            <a:ext cx="8151780" cy="23443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82639" y="654319"/>
            <a:ext cx="653534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PROTOCOLO MODBUS TCP en Redes Ethernet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113"/>
          <p:cNvSpPr>
            <a:spLocks noChangeArrowheads="1"/>
          </p:cNvSpPr>
          <p:nvPr/>
        </p:nvSpPr>
        <p:spPr bwMode="auto">
          <a:xfrm>
            <a:off x="7992302" y="1772961"/>
            <a:ext cx="2090553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>
                <a:cs typeface="Times New Roman" pitchFamily="18" charset="0"/>
              </a:rPr>
              <a:t>Modbus Frame</a:t>
            </a:r>
            <a:endParaRPr lang="es-ES" sz="1800"/>
          </a:p>
        </p:txBody>
      </p:sp>
      <p:sp>
        <p:nvSpPr>
          <p:cNvPr id="11" name="Rectangle 114"/>
          <p:cNvSpPr>
            <a:spLocks noChangeArrowheads="1"/>
          </p:cNvSpPr>
          <p:nvPr/>
        </p:nvSpPr>
        <p:spPr bwMode="auto">
          <a:xfrm>
            <a:off x="5900027" y="1772961"/>
            <a:ext cx="2092276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>
                <a:cs typeface="Times New Roman" pitchFamily="18" charset="0"/>
              </a:rPr>
              <a:t>Longitud Campo</a:t>
            </a:r>
            <a:endParaRPr lang="es-ES" sz="1800"/>
          </a:p>
        </p:txBody>
      </p:sp>
      <p:sp>
        <p:nvSpPr>
          <p:cNvPr id="12" name="Rectangle 115"/>
          <p:cNvSpPr>
            <a:spLocks noChangeArrowheads="1"/>
          </p:cNvSpPr>
          <p:nvPr/>
        </p:nvSpPr>
        <p:spPr bwMode="auto">
          <a:xfrm>
            <a:off x="3809474" y="1772961"/>
            <a:ext cx="2090553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 dirty="0">
                <a:cs typeface="Times New Roman" pitchFamily="18" charset="0"/>
              </a:rPr>
              <a:t>Código Protocolo</a:t>
            </a:r>
            <a:endParaRPr lang="es-ES" sz="1800" dirty="0"/>
          </a:p>
        </p:txBody>
      </p:sp>
      <p:sp>
        <p:nvSpPr>
          <p:cNvPr id="13" name="Rectangle 116"/>
          <p:cNvSpPr>
            <a:spLocks noChangeArrowheads="1"/>
          </p:cNvSpPr>
          <p:nvPr/>
        </p:nvSpPr>
        <p:spPr bwMode="auto">
          <a:xfrm>
            <a:off x="1717199" y="1772961"/>
            <a:ext cx="2092276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 dirty="0">
                <a:cs typeface="Times New Roman" pitchFamily="18" charset="0"/>
              </a:rPr>
              <a:t>Identificador</a:t>
            </a:r>
            <a:endParaRPr lang="es-ES" sz="1800" dirty="0"/>
          </a:p>
        </p:txBody>
      </p:sp>
      <p:sp>
        <p:nvSpPr>
          <p:cNvPr id="17" name="Rectangle 124"/>
          <p:cNvSpPr>
            <a:spLocks noChangeArrowheads="1"/>
          </p:cNvSpPr>
          <p:nvPr/>
        </p:nvSpPr>
        <p:spPr bwMode="auto">
          <a:xfrm>
            <a:off x="1717199" y="1365250"/>
            <a:ext cx="1949765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r>
              <a:rPr lang="es-ES" sz="1800" b="1" i="1" u="sng">
                <a:solidFill>
                  <a:schemeClr val="bg1"/>
                </a:solidFill>
              </a:rPr>
              <a:t>Modbus TCP Fame</a:t>
            </a:r>
          </a:p>
        </p:txBody>
      </p:sp>
      <p:sp>
        <p:nvSpPr>
          <p:cNvPr id="18" name="Rectangle 125"/>
          <p:cNvSpPr>
            <a:spLocks noChangeArrowheads="1"/>
          </p:cNvSpPr>
          <p:nvPr/>
        </p:nvSpPr>
        <p:spPr bwMode="auto">
          <a:xfrm>
            <a:off x="8712707" y="2828648"/>
            <a:ext cx="978923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>
                <a:cs typeface="Times New Roman" pitchFamily="18" charset="0"/>
              </a:rPr>
              <a:t>Datos</a:t>
            </a:r>
            <a:endParaRPr lang="es-ES" sz="1800"/>
          </a:p>
        </p:txBody>
      </p:sp>
      <p:sp>
        <p:nvSpPr>
          <p:cNvPr id="19" name="Rectangle 126"/>
          <p:cNvSpPr>
            <a:spLocks noChangeArrowheads="1"/>
          </p:cNvSpPr>
          <p:nvPr/>
        </p:nvSpPr>
        <p:spPr bwMode="auto">
          <a:xfrm>
            <a:off x="6758309" y="2828648"/>
            <a:ext cx="1954399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>
                <a:cs typeface="Times New Roman" pitchFamily="18" charset="0"/>
              </a:rPr>
              <a:t>Código Función</a:t>
            </a:r>
            <a:endParaRPr lang="es-ES" sz="1800"/>
          </a:p>
        </p:txBody>
      </p:sp>
      <p:sp>
        <p:nvSpPr>
          <p:cNvPr id="20" name="Rectangle 127"/>
          <p:cNvSpPr>
            <a:spLocks noChangeArrowheads="1"/>
          </p:cNvSpPr>
          <p:nvPr/>
        </p:nvSpPr>
        <p:spPr bwMode="auto">
          <a:xfrm>
            <a:off x="5469163" y="2828648"/>
            <a:ext cx="1289145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 dirty="0">
                <a:cs typeface="Times New Roman" pitchFamily="18" charset="0"/>
              </a:rPr>
              <a:t>Dirección</a:t>
            </a:r>
            <a:endParaRPr lang="es-ES" sz="1800" dirty="0"/>
          </a:p>
        </p:txBody>
      </p:sp>
      <p:sp>
        <p:nvSpPr>
          <p:cNvPr id="21" name="Rectangle 134"/>
          <p:cNvSpPr>
            <a:spLocks noChangeArrowheads="1"/>
          </p:cNvSpPr>
          <p:nvPr/>
        </p:nvSpPr>
        <p:spPr bwMode="auto">
          <a:xfrm>
            <a:off x="3594043" y="2820987"/>
            <a:ext cx="1542795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r>
              <a:rPr lang="es-ES" sz="1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</a:t>
            </a:r>
            <a:r>
              <a:rPr lang="es-ES" sz="1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Fame</a:t>
            </a:r>
            <a:endParaRPr lang="es-ES" sz="1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135"/>
          <p:cNvSpPr>
            <a:spLocks noChangeShapeType="1"/>
          </p:cNvSpPr>
          <p:nvPr/>
        </p:nvSpPr>
        <p:spPr bwMode="auto">
          <a:xfrm flipV="1">
            <a:off x="5469163" y="2138085"/>
            <a:ext cx="2523140" cy="684212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" name="Line 136"/>
          <p:cNvSpPr>
            <a:spLocks noChangeShapeType="1"/>
          </p:cNvSpPr>
          <p:nvPr/>
        </p:nvSpPr>
        <p:spPr bwMode="auto">
          <a:xfrm flipH="1">
            <a:off x="9664055" y="2120623"/>
            <a:ext cx="391225" cy="720725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" name="Rectangle 137"/>
          <p:cNvSpPr>
            <a:spLocks noChangeArrowheads="1"/>
          </p:cNvSpPr>
          <p:nvPr/>
        </p:nvSpPr>
        <p:spPr bwMode="auto">
          <a:xfrm>
            <a:off x="2144616" y="3702532"/>
            <a:ext cx="7080464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y 1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Identificador de transacción.</a:t>
            </a:r>
          </a:p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3 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(Para </a:t>
            </a:r>
            <a:r>
              <a:rPr lang="es-ES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</a:t>
            </a:r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00 00).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Longitud Campo (byte alto) = 0. Los mensajes son menores a 256.</a:t>
            </a:r>
          </a:p>
          <a:p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5 Longitud Campo (byte bajo). Número de bytes siguientes.</a:t>
            </a:r>
          </a:p>
          <a:p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6 Dirección Dispositivo (dirección esclavo remoto.).</a:t>
            </a:r>
          </a:p>
          <a:p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7 Código de Función MODBUS.</a:t>
            </a:r>
          </a:p>
          <a:p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8 y más.  Los datos necesarios transmitir.</a:t>
            </a:r>
          </a:p>
        </p:txBody>
      </p:sp>
    </p:spTree>
    <p:extLst>
      <p:ext uri="{BB962C8B-B14F-4D97-AF65-F5344CB8AC3E}">
        <p14:creationId xmlns:p14="http://schemas.microsoft.com/office/powerpoint/2010/main" val="36338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1563445" y="1917626"/>
            <a:ext cx="9068286" cy="792088"/>
          </a:xfrm>
        </p:spPr>
        <p:txBody>
          <a:bodyPr>
            <a:normAutofit/>
          </a:bodyPr>
          <a:lstStyle/>
          <a:p>
            <a:pPr eaLnBrk="0" hangingPunct="0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Sistemas inalámbricos de comunicación </a:t>
            </a:r>
          </a:p>
        </p:txBody>
      </p:sp>
    </p:spTree>
    <p:extLst>
      <p:ext uri="{BB962C8B-B14F-4D97-AF65-F5344CB8AC3E}">
        <p14:creationId xmlns:p14="http://schemas.microsoft.com/office/powerpoint/2010/main" val="1400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589627" y="746814"/>
            <a:ext cx="70159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i="1" u="sng" cap="all" dirty="0">
                <a:solidFill>
                  <a:schemeClr val="bg1"/>
                </a:solidFill>
                <a:cs typeface="Times New Roman" pitchFamily="18" charset="0"/>
              </a:rPr>
              <a:t>Redes de comunicación según </a:t>
            </a:r>
            <a:r>
              <a:rPr lang="es-AR" b="1" i="1" u="sng" cap="all" dirty="0" smtClean="0">
                <a:solidFill>
                  <a:schemeClr val="bg1"/>
                </a:solidFill>
                <a:cs typeface="Times New Roman" pitchFamily="18" charset="0"/>
              </a:rPr>
              <a:t>cobertura</a:t>
            </a:r>
            <a:endParaRPr lang="es-ES" cap="all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881299" y="1704578"/>
            <a:ext cx="6432580" cy="4219758"/>
            <a:chOff x="1763688" y="2517736"/>
            <a:chExt cx="5156584" cy="3672408"/>
          </a:xfrm>
        </p:grpSpPr>
        <p:sp>
          <p:nvSpPr>
            <p:cNvPr id="11" name="10 Elipse"/>
            <p:cNvSpPr/>
            <p:nvPr/>
          </p:nvSpPr>
          <p:spPr>
            <a:xfrm>
              <a:off x="1763688" y="2517736"/>
              <a:ext cx="5156584" cy="3672408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8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8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Elipse"/>
            <p:cNvSpPr/>
            <p:nvPr/>
          </p:nvSpPr>
          <p:spPr>
            <a:xfrm>
              <a:off x="2217744" y="3284984"/>
              <a:ext cx="4248472" cy="29051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Elipse"/>
            <p:cNvSpPr/>
            <p:nvPr/>
          </p:nvSpPr>
          <p:spPr>
            <a:xfrm>
              <a:off x="2755920" y="4021519"/>
              <a:ext cx="3172120" cy="21686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3194044" y="4785988"/>
              <a:ext cx="2295872" cy="1404156"/>
            </a:xfrm>
            <a:prstGeom prst="ellipse">
              <a:avLst/>
            </a:prstGeom>
            <a:solidFill>
              <a:srgbClr val="F0DE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057768" y="4921165"/>
              <a:ext cx="541818" cy="388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059691" y="4221088"/>
              <a:ext cx="536112" cy="388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009998" y="3501008"/>
              <a:ext cx="638914" cy="388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009998" y="2708920"/>
              <a:ext cx="637166" cy="388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WAN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94570" y="5229200"/>
              <a:ext cx="812494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802.15.1</a:t>
              </a:r>
            </a:p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Bluetooth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551519" y="5229199"/>
              <a:ext cx="731435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802.15.4</a:t>
              </a:r>
            </a:p>
            <a:p>
              <a:pPr algn="ctr"/>
              <a:r>
                <a:rPr lang="es-ES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ZigBee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108674" y="4336389"/>
              <a:ext cx="785406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ETSI</a:t>
              </a:r>
            </a:p>
            <a:p>
              <a:pPr algn="ctr"/>
              <a:r>
                <a:rPr lang="es-ES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HiperLAN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775599" y="4298032"/>
              <a:ext cx="677465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802.11x</a:t>
              </a:r>
            </a:p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WLAN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810952" y="3573016"/>
              <a:ext cx="856083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ETSI</a:t>
              </a:r>
            </a:p>
            <a:p>
              <a:pPr algn="ctr"/>
              <a:r>
                <a:rPr lang="es-ES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HiperMAN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931054" y="3501008"/>
              <a:ext cx="651764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802.16</a:t>
              </a:r>
            </a:p>
            <a:p>
              <a:pPr algn="ctr"/>
              <a:r>
                <a:rPr lang="es-ES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WiMAX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930876" y="2785864"/>
              <a:ext cx="691137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3GPP</a:t>
              </a:r>
            </a:p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LTE (4G)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5018309" y="2790298"/>
              <a:ext cx="894634" cy="50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3GPP</a:t>
              </a:r>
            </a:p>
            <a:p>
              <a:pPr algn="ctr"/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5G NR (5G)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89760"/>
              </p:ext>
            </p:extLst>
          </p:nvPr>
        </p:nvGraphicFramePr>
        <p:xfrm>
          <a:off x="1915232" y="765498"/>
          <a:ext cx="8364711" cy="28005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788237"/>
                <a:gridCol w="2788237"/>
                <a:gridCol w="2788237"/>
              </a:tblGrid>
              <a:tr h="813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ZigBee</a:t>
                      </a: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(WPAN)</a:t>
                      </a:r>
                      <a:endParaRPr lang="es-E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Bluetooth (WLAN/WPAN)</a:t>
                      </a:r>
                      <a:endParaRPr lang="es-E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</a:t>
                      </a: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-Fi (WLAN)</a:t>
                      </a:r>
                      <a:endParaRPr lang="es-E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IEEE 802.15.4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IEEE 802.15.1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IEEE 802.11x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 kbps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Mbps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Hasta </a:t>
                      </a:r>
                      <a:r>
                        <a:rPr lang="es-E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 Mbps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consumo: 35 mA</a:t>
                      </a:r>
                      <a:endParaRPr lang="es-E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consumo: </a:t>
                      </a:r>
                      <a:r>
                        <a:rPr lang="es-E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</a:t>
                      </a: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consumo: &gt;400 </a:t>
                      </a: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</a:t>
                      </a: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Stand </a:t>
                      </a: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By</a:t>
                      </a: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3 µA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</a:t>
                      </a: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Stand </a:t>
                      </a: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By</a:t>
                      </a: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200 µA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</a:t>
                      </a: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Stand </a:t>
                      </a: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By</a:t>
                      </a:r>
                      <a:r>
                        <a:rPr lang="es-E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20 </a:t>
                      </a:r>
                      <a:r>
                        <a:rPr lang="es-ES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</a:t>
                      </a:r>
                      <a:endParaRPr lang="es-E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842" marR="6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788495" y="3710011"/>
            <a:ext cx="7836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1800" b="1" i="1" dirty="0" err="1" smtClean="0">
                <a:solidFill>
                  <a:schemeClr val="bg1"/>
                </a:solidFill>
              </a:rPr>
              <a:t>ZigBee</a:t>
            </a:r>
            <a:r>
              <a:rPr lang="es-ES" sz="1800" b="1" i="1" dirty="0" smtClean="0">
                <a:solidFill>
                  <a:schemeClr val="bg1"/>
                </a:solidFill>
              </a:rPr>
              <a:t>: Baja corriente en  </a:t>
            </a:r>
            <a:r>
              <a:rPr lang="es-ES" sz="1800" b="1" i="1" dirty="0" err="1" smtClean="0">
                <a:solidFill>
                  <a:schemeClr val="bg1"/>
                </a:solidFill>
              </a:rPr>
              <a:t>standby</a:t>
            </a:r>
            <a:r>
              <a:rPr lang="es-ES" sz="1800" b="1" i="1" dirty="0" smtClean="0">
                <a:solidFill>
                  <a:schemeClr val="bg1"/>
                </a:solidFill>
              </a:rPr>
              <a:t> / Baja velocidad de transmisión </a:t>
            </a:r>
            <a:endParaRPr lang="es-ES" sz="1800" b="1" i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88495" y="4212590"/>
            <a:ext cx="8072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1800" b="1" i="1" dirty="0" err="1">
                <a:solidFill>
                  <a:schemeClr val="bg1"/>
                </a:solidFill>
                <a:cs typeface="Times New Roman" pitchFamily="18" charset="0"/>
              </a:rPr>
              <a:t>Bluetooh</a:t>
            </a:r>
            <a:r>
              <a:rPr lang="es-ES" sz="1800" b="1" i="1" dirty="0">
                <a:solidFill>
                  <a:schemeClr val="bg1"/>
                </a:solidFill>
                <a:cs typeface="Times New Roman" pitchFamily="18" charset="0"/>
              </a:rPr>
              <a:t> Requiere sincronización permanente / Media velocidad de transmisión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88494" y="4653930"/>
            <a:ext cx="7364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1800" b="1" i="1" dirty="0" err="1">
                <a:solidFill>
                  <a:schemeClr val="bg1"/>
                </a:solidFill>
                <a:cs typeface="Times New Roman" pitchFamily="18" charset="0"/>
              </a:rPr>
              <a:t>Wi</a:t>
            </a:r>
            <a:r>
              <a:rPr lang="es-ES" sz="1800" b="1" i="1" dirty="0">
                <a:solidFill>
                  <a:schemeClr val="bg1"/>
                </a:solidFill>
                <a:cs typeface="Times New Roman" pitchFamily="18" charset="0"/>
              </a:rPr>
              <a:t>-Fi Requiere actividad casi permanente / Alta velocidad de transmisión</a:t>
            </a:r>
          </a:p>
        </p:txBody>
      </p:sp>
    </p:spTree>
    <p:extLst>
      <p:ext uri="{BB962C8B-B14F-4D97-AF65-F5344CB8AC3E}">
        <p14:creationId xmlns:p14="http://schemas.microsoft.com/office/powerpoint/2010/main" val="1400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2880393" y="509540"/>
            <a:ext cx="6434389" cy="571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90" tIns="57895" rIns="115790" bIns="57895" rtlCol="0" anchor="ctr"/>
          <a:lstStyle/>
          <a:p>
            <a:pPr algn="ctr"/>
            <a:endParaRPr lang="es-ES"/>
          </a:p>
        </p:txBody>
      </p:sp>
      <p:pic>
        <p:nvPicPr>
          <p:cNvPr id="57" name="5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69" y="545777"/>
            <a:ext cx="6173909" cy="5586672"/>
          </a:xfrm>
          <a:prstGeom prst="rect">
            <a:avLst/>
          </a:prstGeom>
          <a:ln w="19050">
            <a:noFill/>
          </a:ln>
        </p:spPr>
      </p:pic>
      <p:sp>
        <p:nvSpPr>
          <p:cNvPr id="58" name="57 Forma libre"/>
          <p:cNvSpPr/>
          <p:nvPr/>
        </p:nvSpPr>
        <p:spPr>
          <a:xfrm>
            <a:off x="3459589" y="4349464"/>
            <a:ext cx="1684325" cy="420036"/>
          </a:xfrm>
          <a:custGeom>
            <a:avLst/>
            <a:gdLst>
              <a:gd name="connsiteX0" fmla="*/ 1790700 w 1790700"/>
              <a:gd name="connsiteY0" fmla="*/ 0 h 444500"/>
              <a:gd name="connsiteX1" fmla="*/ 1790700 w 1790700"/>
              <a:gd name="connsiteY1" fmla="*/ 444500 h 444500"/>
              <a:gd name="connsiteX2" fmla="*/ 0 w 17907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444500">
                <a:moveTo>
                  <a:pt x="1790700" y="0"/>
                </a:moveTo>
                <a:lnTo>
                  <a:pt x="1790700" y="444500"/>
                </a:lnTo>
                <a:lnTo>
                  <a:pt x="0" y="4445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90" tIns="57895" rIns="115790" bIns="57895" rtlCol="0" anchor="ctr"/>
          <a:lstStyle/>
          <a:p>
            <a:pPr algn="ctr"/>
            <a:endParaRPr lang="es-ES"/>
          </a:p>
        </p:txBody>
      </p:sp>
      <p:grpSp>
        <p:nvGrpSpPr>
          <p:cNvPr id="59" name="58 Grupo"/>
          <p:cNvGrpSpPr/>
          <p:nvPr/>
        </p:nvGrpSpPr>
        <p:grpSpPr>
          <a:xfrm>
            <a:off x="4438194" y="4245069"/>
            <a:ext cx="2413938" cy="1382505"/>
            <a:chOff x="2843808" y="4429771"/>
            <a:chExt cx="2566392" cy="1463029"/>
          </a:xfrm>
        </p:grpSpPr>
        <p:sp>
          <p:nvSpPr>
            <p:cNvPr id="60" name="59 Forma libre"/>
            <p:cNvSpPr/>
            <p:nvPr/>
          </p:nvSpPr>
          <p:spPr>
            <a:xfrm>
              <a:off x="3786185" y="4429771"/>
              <a:ext cx="1289871" cy="570853"/>
            </a:xfrm>
            <a:custGeom>
              <a:avLst/>
              <a:gdLst>
                <a:gd name="connsiteX0" fmla="*/ 1619250 w 1619250"/>
                <a:gd name="connsiteY0" fmla="*/ 457200 h 457200"/>
                <a:gd name="connsiteX1" fmla="*/ 0 w 1619250"/>
                <a:gd name="connsiteY1" fmla="*/ 457200 h 457200"/>
                <a:gd name="connsiteX2" fmla="*/ 0 w 1619250"/>
                <a:gd name="connsiteY2" fmla="*/ 0 h 457200"/>
                <a:gd name="connsiteX0" fmla="*/ 1619250 w 1643065"/>
                <a:gd name="connsiteY0" fmla="*/ 457200 h 466078"/>
                <a:gd name="connsiteX1" fmla="*/ 1643065 w 1643065"/>
                <a:gd name="connsiteY1" fmla="*/ 466078 h 466078"/>
                <a:gd name="connsiteX2" fmla="*/ 0 w 1643065"/>
                <a:gd name="connsiteY2" fmla="*/ 457200 h 466078"/>
                <a:gd name="connsiteX3" fmla="*/ 0 w 1643065"/>
                <a:gd name="connsiteY3" fmla="*/ 0 h 466078"/>
                <a:gd name="connsiteX0" fmla="*/ 1643063 w 1643065"/>
                <a:gd name="connsiteY0" fmla="*/ 0 h 556566"/>
                <a:gd name="connsiteX1" fmla="*/ 1643065 w 1643065"/>
                <a:gd name="connsiteY1" fmla="*/ 556566 h 556566"/>
                <a:gd name="connsiteX2" fmla="*/ 0 w 1643065"/>
                <a:gd name="connsiteY2" fmla="*/ 547688 h 556566"/>
                <a:gd name="connsiteX3" fmla="*/ 0 w 1643065"/>
                <a:gd name="connsiteY3" fmla="*/ 90488 h 556566"/>
                <a:gd name="connsiteX0" fmla="*/ 1640682 w 1643065"/>
                <a:gd name="connsiteY0" fmla="*/ 0 h 561328"/>
                <a:gd name="connsiteX1" fmla="*/ 1643065 w 1643065"/>
                <a:gd name="connsiteY1" fmla="*/ 561328 h 561328"/>
                <a:gd name="connsiteX2" fmla="*/ 0 w 1643065"/>
                <a:gd name="connsiteY2" fmla="*/ 552450 h 561328"/>
                <a:gd name="connsiteX3" fmla="*/ 0 w 1643065"/>
                <a:gd name="connsiteY3" fmla="*/ 95250 h 561328"/>
                <a:gd name="connsiteX0" fmla="*/ 1640682 w 1643065"/>
                <a:gd name="connsiteY0" fmla="*/ 0 h 561328"/>
                <a:gd name="connsiteX1" fmla="*/ 1643065 w 1643065"/>
                <a:gd name="connsiteY1" fmla="*/ 561328 h 561328"/>
                <a:gd name="connsiteX2" fmla="*/ 0 w 1643065"/>
                <a:gd name="connsiteY2" fmla="*/ 552450 h 561328"/>
                <a:gd name="connsiteX3" fmla="*/ 0 w 1643065"/>
                <a:gd name="connsiteY3" fmla="*/ 9525 h 561328"/>
                <a:gd name="connsiteX0" fmla="*/ 1640682 w 1643065"/>
                <a:gd name="connsiteY0" fmla="*/ 9525 h 570853"/>
                <a:gd name="connsiteX1" fmla="*/ 1643065 w 1643065"/>
                <a:gd name="connsiteY1" fmla="*/ 570853 h 570853"/>
                <a:gd name="connsiteX2" fmla="*/ 0 w 1643065"/>
                <a:gd name="connsiteY2" fmla="*/ 561975 h 570853"/>
                <a:gd name="connsiteX3" fmla="*/ 0 w 1643065"/>
                <a:gd name="connsiteY3" fmla="*/ 0 h 57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3065" h="570853">
                  <a:moveTo>
                    <a:pt x="1640682" y="9525"/>
                  </a:moveTo>
                  <a:cubicBezTo>
                    <a:pt x="1640683" y="195047"/>
                    <a:pt x="1643064" y="385331"/>
                    <a:pt x="1643065" y="570853"/>
                  </a:cubicBezTo>
                  <a:lnTo>
                    <a:pt x="0" y="561975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5076056" y="4997450"/>
              <a:ext cx="334144" cy="673100"/>
            </a:xfrm>
            <a:custGeom>
              <a:avLst/>
              <a:gdLst>
                <a:gd name="connsiteX0" fmla="*/ 152400 w 152400"/>
                <a:gd name="connsiteY0" fmla="*/ 673100 h 673100"/>
                <a:gd name="connsiteX1" fmla="*/ 0 w 152400"/>
                <a:gd name="connsiteY1" fmla="*/ 673100 h 673100"/>
                <a:gd name="connsiteX2" fmla="*/ 0 w 152400"/>
                <a:gd name="connsiteY2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73100">
                  <a:moveTo>
                    <a:pt x="152400" y="673100"/>
                  </a:moveTo>
                  <a:lnTo>
                    <a:pt x="0" y="6731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4067944" y="5003800"/>
              <a:ext cx="0" cy="889000"/>
            </a:xfrm>
            <a:custGeom>
              <a:avLst/>
              <a:gdLst>
                <a:gd name="connsiteX0" fmla="*/ 0 w 0"/>
                <a:gd name="connsiteY0" fmla="*/ 889000 h 889000"/>
                <a:gd name="connsiteX1" fmla="*/ 0 w 0"/>
                <a:gd name="connsiteY1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89000">
                  <a:moveTo>
                    <a:pt x="0" y="88900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2843808" y="5003800"/>
              <a:ext cx="942377" cy="889000"/>
            </a:xfrm>
            <a:custGeom>
              <a:avLst/>
              <a:gdLst>
                <a:gd name="connsiteX0" fmla="*/ 0 w 990600"/>
                <a:gd name="connsiteY0" fmla="*/ 889000 h 889000"/>
                <a:gd name="connsiteX1" fmla="*/ 0 w 990600"/>
                <a:gd name="connsiteY1" fmla="*/ 190500 h 889000"/>
                <a:gd name="connsiteX2" fmla="*/ 990600 w 990600"/>
                <a:gd name="connsiteY2" fmla="*/ 190500 h 889000"/>
                <a:gd name="connsiteX3" fmla="*/ 990600 w 990600"/>
                <a:gd name="connsiteY3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889000">
                  <a:moveTo>
                    <a:pt x="0" y="889000"/>
                  </a:moveTo>
                  <a:lnTo>
                    <a:pt x="0" y="190500"/>
                  </a:lnTo>
                  <a:lnTo>
                    <a:pt x="990600" y="190500"/>
                  </a:lnTo>
                  <a:lnTo>
                    <a:pt x="990600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4" name="63 Forma libre"/>
          <p:cNvSpPr/>
          <p:nvPr/>
        </p:nvSpPr>
        <p:spPr>
          <a:xfrm>
            <a:off x="6804349" y="4253456"/>
            <a:ext cx="1696270" cy="702060"/>
          </a:xfrm>
          <a:custGeom>
            <a:avLst/>
            <a:gdLst>
              <a:gd name="connsiteX0" fmla="*/ 0 w 1803400"/>
              <a:gd name="connsiteY0" fmla="*/ 0 h 711200"/>
              <a:gd name="connsiteX1" fmla="*/ 12700 w 1803400"/>
              <a:gd name="connsiteY1" fmla="*/ 508000 h 711200"/>
              <a:gd name="connsiteX2" fmla="*/ 1803400 w 1803400"/>
              <a:gd name="connsiteY2" fmla="*/ 508000 h 711200"/>
              <a:gd name="connsiteX3" fmla="*/ 1803400 w 1803400"/>
              <a:gd name="connsiteY3" fmla="*/ 711200 h 711200"/>
              <a:gd name="connsiteX0" fmla="*/ 0 w 1803400"/>
              <a:gd name="connsiteY0" fmla="*/ 0 h 711200"/>
              <a:gd name="connsiteX1" fmla="*/ 0 w 1803400"/>
              <a:gd name="connsiteY1" fmla="*/ 504825 h 711200"/>
              <a:gd name="connsiteX2" fmla="*/ 1803400 w 1803400"/>
              <a:gd name="connsiteY2" fmla="*/ 508000 h 711200"/>
              <a:gd name="connsiteX3" fmla="*/ 1803400 w 1803400"/>
              <a:gd name="connsiteY3" fmla="*/ 711200 h 711200"/>
              <a:gd name="connsiteX0" fmla="*/ 0 w 1803400"/>
              <a:gd name="connsiteY0" fmla="*/ 0 h 742950"/>
              <a:gd name="connsiteX1" fmla="*/ 0 w 1803400"/>
              <a:gd name="connsiteY1" fmla="*/ 536575 h 742950"/>
              <a:gd name="connsiteX2" fmla="*/ 1803400 w 1803400"/>
              <a:gd name="connsiteY2" fmla="*/ 539750 h 742950"/>
              <a:gd name="connsiteX3" fmla="*/ 1803400 w 1803400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400" h="742950">
                <a:moveTo>
                  <a:pt x="0" y="0"/>
                </a:moveTo>
                <a:lnTo>
                  <a:pt x="0" y="536575"/>
                </a:lnTo>
                <a:lnTo>
                  <a:pt x="1803400" y="539750"/>
                </a:lnTo>
                <a:lnTo>
                  <a:pt x="1803400" y="74295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90" tIns="57895" rIns="115790" bIns="57895" rtlCol="0" anchor="ctr"/>
          <a:lstStyle/>
          <a:p>
            <a:pPr algn="ctr"/>
            <a:endParaRPr lang="es-ES"/>
          </a:p>
        </p:txBody>
      </p:sp>
      <p:grpSp>
        <p:nvGrpSpPr>
          <p:cNvPr id="65" name="64 Grupo"/>
          <p:cNvGrpSpPr/>
          <p:nvPr/>
        </p:nvGrpSpPr>
        <p:grpSpPr>
          <a:xfrm>
            <a:off x="4474963" y="3119361"/>
            <a:ext cx="2413005" cy="678058"/>
            <a:chOff x="2882900" y="3238500"/>
            <a:chExt cx="2565400" cy="717550"/>
          </a:xfrm>
        </p:grpSpPr>
        <p:sp>
          <p:nvSpPr>
            <p:cNvPr id="66" name="65 Forma libre"/>
            <p:cNvSpPr/>
            <p:nvPr/>
          </p:nvSpPr>
          <p:spPr>
            <a:xfrm>
              <a:off x="2882900" y="3238500"/>
              <a:ext cx="2565400" cy="285750"/>
            </a:xfrm>
            <a:custGeom>
              <a:avLst/>
              <a:gdLst>
                <a:gd name="connsiteX0" fmla="*/ 0 w 2565400"/>
                <a:gd name="connsiteY0" fmla="*/ 0 h 285750"/>
                <a:gd name="connsiteX1" fmla="*/ 0 w 2565400"/>
                <a:gd name="connsiteY1" fmla="*/ 285750 h 285750"/>
                <a:gd name="connsiteX2" fmla="*/ 2565400 w 2565400"/>
                <a:gd name="connsiteY2" fmla="*/ 285750 h 285750"/>
                <a:gd name="connsiteX3" fmla="*/ 2565400 w 2565400"/>
                <a:gd name="connsiteY3" fmla="*/ 127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85750">
                  <a:moveTo>
                    <a:pt x="0" y="0"/>
                  </a:moveTo>
                  <a:lnTo>
                    <a:pt x="0" y="285750"/>
                  </a:lnTo>
                  <a:lnTo>
                    <a:pt x="2565400" y="285750"/>
                  </a:lnTo>
                  <a:lnTo>
                    <a:pt x="2565400" y="12700"/>
                  </a:lnTo>
                </a:path>
              </a:pathLst>
            </a:custGeom>
            <a:noFill/>
            <a:ln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Forma libre"/>
            <p:cNvSpPr/>
            <p:nvPr/>
          </p:nvSpPr>
          <p:spPr>
            <a:xfrm>
              <a:off x="3778250" y="3517900"/>
              <a:ext cx="0" cy="438150"/>
            </a:xfrm>
            <a:custGeom>
              <a:avLst/>
              <a:gdLst>
                <a:gd name="connsiteX0" fmla="*/ 0 w 0"/>
                <a:gd name="connsiteY0" fmla="*/ 438150 h 438150"/>
                <a:gd name="connsiteX1" fmla="*/ 0 w 0"/>
                <a:gd name="connsiteY1" fmla="*/ 438150 h 438150"/>
                <a:gd name="connsiteX2" fmla="*/ 0 w 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8150">
                  <a:moveTo>
                    <a:pt x="0" y="438150"/>
                  </a:moveTo>
                  <a:lnTo>
                    <a:pt x="0" y="43815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4313696" y="3131364"/>
            <a:ext cx="2747481" cy="660055"/>
            <a:chOff x="2711450" y="3251200"/>
            <a:chExt cx="2921000" cy="698500"/>
          </a:xfrm>
        </p:grpSpPr>
        <p:sp>
          <p:nvSpPr>
            <p:cNvPr id="69" name="68 Forma libre"/>
            <p:cNvSpPr/>
            <p:nvPr/>
          </p:nvSpPr>
          <p:spPr>
            <a:xfrm>
              <a:off x="2711450" y="3251200"/>
              <a:ext cx="882650" cy="698500"/>
            </a:xfrm>
            <a:custGeom>
              <a:avLst/>
              <a:gdLst>
                <a:gd name="connsiteX0" fmla="*/ 0 w 882650"/>
                <a:gd name="connsiteY0" fmla="*/ 0 h 698500"/>
                <a:gd name="connsiteX1" fmla="*/ 0 w 882650"/>
                <a:gd name="connsiteY1" fmla="*/ 438150 h 698500"/>
                <a:gd name="connsiteX2" fmla="*/ 882650 w 882650"/>
                <a:gd name="connsiteY2" fmla="*/ 438150 h 698500"/>
                <a:gd name="connsiteX3" fmla="*/ 882650 w 882650"/>
                <a:gd name="connsiteY3" fmla="*/ 6985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650" h="698500">
                  <a:moveTo>
                    <a:pt x="0" y="0"/>
                  </a:moveTo>
                  <a:lnTo>
                    <a:pt x="0" y="438150"/>
                  </a:lnTo>
                  <a:lnTo>
                    <a:pt x="882650" y="438150"/>
                  </a:lnTo>
                  <a:lnTo>
                    <a:pt x="882650" y="69850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3879850" y="3251200"/>
              <a:ext cx="1752600" cy="685800"/>
            </a:xfrm>
            <a:custGeom>
              <a:avLst/>
              <a:gdLst>
                <a:gd name="connsiteX0" fmla="*/ 1752600 w 1752600"/>
                <a:gd name="connsiteY0" fmla="*/ 0 h 685800"/>
                <a:gd name="connsiteX1" fmla="*/ 1752600 w 1752600"/>
                <a:gd name="connsiteY1" fmla="*/ 444500 h 685800"/>
                <a:gd name="connsiteX2" fmla="*/ 0 w 1752600"/>
                <a:gd name="connsiteY2" fmla="*/ 444500 h 685800"/>
                <a:gd name="connsiteX3" fmla="*/ 0 w 1752600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685800">
                  <a:moveTo>
                    <a:pt x="1752600" y="0"/>
                  </a:moveTo>
                  <a:lnTo>
                    <a:pt x="1752600" y="444500"/>
                  </a:lnTo>
                  <a:lnTo>
                    <a:pt x="0" y="444500"/>
                  </a:lnTo>
                  <a:lnTo>
                    <a:pt x="0" y="68580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4570527" y="1517226"/>
            <a:ext cx="2078529" cy="642055"/>
            <a:chOff x="2984500" y="1543050"/>
            <a:chExt cx="2209800" cy="679450"/>
          </a:xfrm>
        </p:grpSpPr>
        <p:sp>
          <p:nvSpPr>
            <p:cNvPr id="72" name="71 Forma libre"/>
            <p:cNvSpPr/>
            <p:nvPr/>
          </p:nvSpPr>
          <p:spPr>
            <a:xfrm>
              <a:off x="2984500" y="1543050"/>
              <a:ext cx="1016000" cy="679450"/>
            </a:xfrm>
            <a:custGeom>
              <a:avLst/>
              <a:gdLst>
                <a:gd name="connsiteX0" fmla="*/ 0 w 1016000"/>
                <a:gd name="connsiteY0" fmla="*/ 679450 h 679450"/>
                <a:gd name="connsiteX1" fmla="*/ 0 w 1016000"/>
                <a:gd name="connsiteY1" fmla="*/ 393700 h 679450"/>
                <a:gd name="connsiteX2" fmla="*/ 1016000 w 1016000"/>
                <a:gd name="connsiteY2" fmla="*/ 393700 h 679450"/>
                <a:gd name="connsiteX3" fmla="*/ 1016000 w 1016000"/>
                <a:gd name="connsiteY3" fmla="*/ 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0" h="679450">
                  <a:moveTo>
                    <a:pt x="0" y="679450"/>
                  </a:moveTo>
                  <a:lnTo>
                    <a:pt x="0" y="393700"/>
                  </a:lnTo>
                  <a:lnTo>
                    <a:pt x="1016000" y="393700"/>
                  </a:lnTo>
                  <a:lnTo>
                    <a:pt x="1016000" y="0"/>
                  </a:ln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72 Forma libre"/>
            <p:cNvSpPr/>
            <p:nvPr/>
          </p:nvSpPr>
          <p:spPr>
            <a:xfrm>
              <a:off x="4165600" y="1549400"/>
              <a:ext cx="1028700" cy="673100"/>
            </a:xfrm>
            <a:custGeom>
              <a:avLst/>
              <a:gdLst>
                <a:gd name="connsiteX0" fmla="*/ 1009650 w 1009650"/>
                <a:gd name="connsiteY0" fmla="*/ 673100 h 673100"/>
                <a:gd name="connsiteX1" fmla="*/ 1009650 w 1009650"/>
                <a:gd name="connsiteY1" fmla="*/ 393700 h 673100"/>
                <a:gd name="connsiteX2" fmla="*/ 0 w 1009650"/>
                <a:gd name="connsiteY2" fmla="*/ 393700 h 673100"/>
                <a:gd name="connsiteX3" fmla="*/ 0 w 1009650"/>
                <a:gd name="connsiteY3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50" h="673100">
                  <a:moveTo>
                    <a:pt x="1009650" y="673100"/>
                  </a:moveTo>
                  <a:lnTo>
                    <a:pt x="1009650" y="393700"/>
                  </a:lnTo>
                  <a:lnTo>
                    <a:pt x="0" y="393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4385370" y="1523227"/>
            <a:ext cx="2448842" cy="636054"/>
            <a:chOff x="2787650" y="1549400"/>
            <a:chExt cx="2603500" cy="673100"/>
          </a:xfrm>
        </p:grpSpPr>
        <p:sp>
          <p:nvSpPr>
            <p:cNvPr id="75" name="74 Forma libre"/>
            <p:cNvSpPr/>
            <p:nvPr/>
          </p:nvSpPr>
          <p:spPr>
            <a:xfrm>
              <a:off x="4254500" y="1555750"/>
              <a:ext cx="1136650" cy="666750"/>
            </a:xfrm>
            <a:custGeom>
              <a:avLst/>
              <a:gdLst>
                <a:gd name="connsiteX0" fmla="*/ 0 w 1136650"/>
                <a:gd name="connsiteY0" fmla="*/ 0 h 666750"/>
                <a:gd name="connsiteX1" fmla="*/ 0 w 1136650"/>
                <a:gd name="connsiteY1" fmla="*/ 260350 h 666750"/>
                <a:gd name="connsiteX2" fmla="*/ 1136650 w 1136650"/>
                <a:gd name="connsiteY2" fmla="*/ 260350 h 666750"/>
                <a:gd name="connsiteX3" fmla="*/ 1136650 w 1136650"/>
                <a:gd name="connsiteY3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650" h="666750">
                  <a:moveTo>
                    <a:pt x="0" y="0"/>
                  </a:moveTo>
                  <a:lnTo>
                    <a:pt x="0" y="260350"/>
                  </a:lnTo>
                  <a:lnTo>
                    <a:pt x="1136650" y="260350"/>
                  </a:lnTo>
                  <a:lnTo>
                    <a:pt x="1136650" y="666750"/>
                  </a:ln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75 Forma libre"/>
            <p:cNvSpPr/>
            <p:nvPr/>
          </p:nvSpPr>
          <p:spPr>
            <a:xfrm>
              <a:off x="2787650" y="1549400"/>
              <a:ext cx="1092200" cy="666750"/>
            </a:xfrm>
            <a:custGeom>
              <a:avLst/>
              <a:gdLst>
                <a:gd name="connsiteX0" fmla="*/ 1092200 w 1092200"/>
                <a:gd name="connsiteY0" fmla="*/ 0 h 666750"/>
                <a:gd name="connsiteX1" fmla="*/ 1092200 w 1092200"/>
                <a:gd name="connsiteY1" fmla="*/ 260350 h 666750"/>
                <a:gd name="connsiteX2" fmla="*/ 0 w 1092200"/>
                <a:gd name="connsiteY2" fmla="*/ 260350 h 666750"/>
                <a:gd name="connsiteX3" fmla="*/ 0 w 1092200"/>
                <a:gd name="connsiteY3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200" h="666750">
                  <a:moveTo>
                    <a:pt x="1092200" y="0"/>
                  </a:moveTo>
                  <a:lnTo>
                    <a:pt x="1092200" y="260350"/>
                  </a:lnTo>
                  <a:lnTo>
                    <a:pt x="0" y="260350"/>
                  </a:lnTo>
                  <a:lnTo>
                    <a:pt x="0" y="666750"/>
                  </a:ln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7" name="76 CuadroTexto"/>
          <p:cNvSpPr txBox="1"/>
          <p:nvPr/>
        </p:nvSpPr>
        <p:spPr>
          <a:xfrm>
            <a:off x="7147408" y="3867764"/>
            <a:ext cx="1548304" cy="347753"/>
          </a:xfrm>
          <a:prstGeom prst="rect">
            <a:avLst/>
          </a:prstGeom>
          <a:noFill/>
        </p:spPr>
        <p:txBody>
          <a:bodyPr wrap="none" lIns="115790" tIns="57895" rIns="115790" bIns="57895" rtlCol="0">
            <a:spAutoFit/>
          </a:bodyPr>
          <a:lstStyle/>
          <a:p>
            <a:r>
              <a:rPr lang="es-ES" sz="1500" b="1" dirty="0">
                <a:latin typeface="Arial" pitchFamily="34" charset="0"/>
                <a:cs typeface="Arial" pitchFamily="34" charset="0"/>
              </a:rPr>
              <a:t>Controladores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696980" y="678513"/>
            <a:ext cx="68012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MODELO OS I y </a:t>
            </a:r>
            <a:r>
              <a:rPr lang="es-ES_tradnl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Wireless</a:t>
            </a:r>
            <a:r>
              <a:rPr lang="es-ES_tradnl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Personal </a:t>
            </a:r>
            <a:r>
              <a:rPr lang="es-ES_tradnl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Area</a:t>
            </a:r>
            <a:r>
              <a:rPr lang="es-ES_tradnl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Network (WPAN)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Especificación </a:t>
            </a:r>
            <a:r>
              <a:rPr lang="es-E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ZigBee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Image 10" descr="http://wiki.uni.lu/secan-lab/graphics/Fi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87" y="1542610"/>
            <a:ext cx="476880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758882" y="4494938"/>
            <a:ext cx="8677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000" b="1" u="sng" dirty="0">
                <a:solidFill>
                  <a:schemeClr val="bg1"/>
                </a:solidFill>
              </a:rPr>
              <a:t>La estructura  </a:t>
            </a:r>
            <a:r>
              <a:rPr lang="es-AR" sz="2000" b="1" u="sng" dirty="0" err="1">
                <a:solidFill>
                  <a:schemeClr val="bg1"/>
                </a:solidFill>
              </a:rPr>
              <a:t>ZigBee</a:t>
            </a:r>
            <a:r>
              <a:rPr lang="es-AR" sz="2000" b="1" u="sng" dirty="0">
                <a:solidFill>
                  <a:schemeClr val="bg1"/>
                </a:solidFill>
              </a:rPr>
              <a:t> responde al </a:t>
            </a:r>
            <a:r>
              <a:rPr lang="es-AR" sz="2000" b="1" u="sng" dirty="0" err="1">
                <a:solidFill>
                  <a:schemeClr val="bg1"/>
                </a:solidFill>
              </a:rPr>
              <a:t>estandar</a:t>
            </a:r>
            <a:r>
              <a:rPr lang="es-AR" sz="2000" b="1" u="sng" dirty="0">
                <a:solidFill>
                  <a:schemeClr val="bg1"/>
                </a:solidFill>
              </a:rPr>
              <a:t> IEEE 802.15.4</a:t>
            </a:r>
            <a:endParaRPr lang="es-AR" sz="2000" b="1" u="sng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b="1" i="1" dirty="0">
                <a:solidFill>
                  <a:schemeClr val="bg1"/>
                </a:solidFill>
                <a:cs typeface="Times New Roman" pitchFamily="18" charset="0"/>
              </a:rPr>
              <a:t>Nivel Físico (PHY) y </a:t>
            </a:r>
            <a:r>
              <a:rPr lang="es-ES" sz="2000" b="1" i="1" dirty="0">
                <a:solidFill>
                  <a:schemeClr val="bg1"/>
                </a:solidFill>
              </a:rPr>
              <a:t>Control de Acceso al Medio</a:t>
            </a:r>
            <a:r>
              <a:rPr lang="es-AR" sz="2000" b="1" i="1" dirty="0">
                <a:solidFill>
                  <a:schemeClr val="bg1"/>
                </a:solidFill>
              </a:rPr>
              <a:t> (MAC)</a:t>
            </a:r>
            <a:endParaRPr lang="es-AR" sz="20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sz="2000" b="1" i="1" dirty="0" smtClean="0">
                <a:solidFill>
                  <a:schemeClr val="bg1"/>
                </a:solidFill>
                <a:cs typeface="Times New Roman" pitchFamily="18" charset="0"/>
              </a:rPr>
              <a:t>Usa 2 </a:t>
            </a:r>
            <a:r>
              <a:rPr lang="es-AR" sz="2000" b="1" i="1" dirty="0">
                <a:solidFill>
                  <a:schemeClr val="bg1"/>
                </a:solidFill>
                <a:cs typeface="Times New Roman" pitchFamily="18" charset="0"/>
              </a:rPr>
              <a:t>capas de alto nivel. Red (NWK) y Aplicación(APL) </a:t>
            </a:r>
            <a:endParaRPr lang="es-ES" sz="20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861557" y="549474"/>
            <a:ext cx="71139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ESPECIFICACIÓN </a:t>
            </a:r>
            <a:r>
              <a:rPr lang="es-ES" sz="1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ZigBee</a:t>
            </a:r>
            <a:endParaRPr lang="es-ES" sz="1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Comunicación en redes inalámbricas de bajo coste y consumo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577881" y="1389010"/>
            <a:ext cx="231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Topologías </a:t>
            </a:r>
            <a:r>
              <a:rPr lang="es-ES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</a:t>
            </a:r>
            <a:r>
              <a:rPr lang="es-ES" sz="1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ZigBee</a:t>
            </a:r>
            <a:endParaRPr lang="es-ES" sz="1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563445" y="2136269"/>
            <a:ext cx="2191770" cy="1774810"/>
            <a:chOff x="811546" y="2111458"/>
            <a:chExt cx="2282800" cy="2006833"/>
          </a:xfrm>
        </p:grpSpPr>
        <p:cxnSp>
          <p:nvCxnSpPr>
            <p:cNvPr id="12" name="11 Conector recto"/>
            <p:cNvCxnSpPr/>
            <p:nvPr/>
          </p:nvCxnSpPr>
          <p:spPr>
            <a:xfrm flipV="1">
              <a:off x="1471226" y="2323290"/>
              <a:ext cx="1058070" cy="1583170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1471226" y="2323290"/>
              <a:ext cx="986830" cy="1562978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975926" y="3127717"/>
              <a:ext cx="1906588" cy="0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17 Grupo"/>
            <p:cNvGrpSpPr/>
            <p:nvPr/>
          </p:nvGrpSpPr>
          <p:grpSpPr>
            <a:xfrm>
              <a:off x="1251779" y="2111458"/>
              <a:ext cx="423664" cy="423664"/>
              <a:chOff x="835968" y="2141240"/>
              <a:chExt cx="423664" cy="423664"/>
            </a:xfrm>
          </p:grpSpPr>
          <p:sp>
            <p:nvSpPr>
              <p:cNvPr id="37" name="36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1778358" y="2902167"/>
              <a:ext cx="423664" cy="423664"/>
              <a:chOff x="1484040" y="3149352"/>
              <a:chExt cx="423664" cy="423664"/>
            </a:xfrm>
          </p:grpSpPr>
          <p:sp>
            <p:nvSpPr>
              <p:cNvPr id="35" name="34 Elipse"/>
              <p:cNvSpPr/>
              <p:nvPr/>
            </p:nvSpPr>
            <p:spPr>
              <a:xfrm>
                <a:off x="1484040" y="3149352"/>
                <a:ext cx="423664" cy="4236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1532235" y="3197547"/>
                <a:ext cx="327274" cy="327274"/>
              </a:xfrm>
              <a:prstGeom prst="ellipse">
                <a:avLst/>
              </a:prstGeom>
              <a:solidFill>
                <a:srgbClr val="FF21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20" name="19 Grupo"/>
            <p:cNvGrpSpPr/>
            <p:nvPr/>
          </p:nvGrpSpPr>
          <p:grpSpPr>
            <a:xfrm>
              <a:off x="2317464" y="2114915"/>
              <a:ext cx="423664" cy="423664"/>
              <a:chOff x="835968" y="2141240"/>
              <a:chExt cx="423664" cy="423664"/>
            </a:xfrm>
          </p:grpSpPr>
          <p:sp>
            <p:nvSpPr>
              <p:cNvPr id="33" name="32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2670682" y="2915885"/>
              <a:ext cx="423664" cy="423664"/>
              <a:chOff x="835968" y="2141240"/>
              <a:chExt cx="423664" cy="423664"/>
            </a:xfrm>
          </p:grpSpPr>
          <p:sp>
            <p:nvSpPr>
              <p:cNvPr id="31" name="30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22" name="21 Grupo"/>
            <p:cNvGrpSpPr/>
            <p:nvPr/>
          </p:nvGrpSpPr>
          <p:grpSpPr>
            <a:xfrm>
              <a:off x="811546" y="2905020"/>
              <a:ext cx="423664" cy="423664"/>
              <a:chOff x="835968" y="2141240"/>
              <a:chExt cx="423664" cy="423664"/>
            </a:xfrm>
          </p:grpSpPr>
          <p:sp>
            <p:nvSpPr>
              <p:cNvPr id="29" name="28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1259394" y="3694627"/>
              <a:ext cx="423664" cy="423664"/>
              <a:chOff x="835968" y="2141240"/>
              <a:chExt cx="423664" cy="423664"/>
            </a:xfrm>
          </p:grpSpPr>
          <p:sp>
            <p:nvSpPr>
              <p:cNvPr id="27" name="26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28" name="27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24" name="23 Grupo"/>
            <p:cNvGrpSpPr/>
            <p:nvPr/>
          </p:nvGrpSpPr>
          <p:grpSpPr>
            <a:xfrm>
              <a:off x="2246224" y="3674436"/>
              <a:ext cx="423664" cy="423664"/>
              <a:chOff x="835968" y="2141240"/>
              <a:chExt cx="423664" cy="423664"/>
            </a:xfrm>
          </p:grpSpPr>
          <p:sp>
            <p:nvSpPr>
              <p:cNvPr id="25" name="24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4229300" y="2085493"/>
            <a:ext cx="2119086" cy="1844482"/>
            <a:chOff x="3275856" y="2060682"/>
            <a:chExt cx="2207096" cy="2085613"/>
          </a:xfrm>
        </p:grpSpPr>
        <p:cxnSp>
          <p:nvCxnSpPr>
            <p:cNvPr id="40" name="39 Conector recto"/>
            <p:cNvCxnSpPr/>
            <p:nvPr/>
          </p:nvCxnSpPr>
          <p:spPr>
            <a:xfrm>
              <a:off x="4847456" y="3091826"/>
              <a:ext cx="423664" cy="8426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H="1" flipV="1">
              <a:off x="4423792" y="2272514"/>
              <a:ext cx="423664" cy="855203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487688" y="3104779"/>
              <a:ext cx="512440" cy="8296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flipH="1">
              <a:off x="4000128" y="2272514"/>
              <a:ext cx="423664" cy="844338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4026794" y="3104779"/>
              <a:ext cx="0" cy="82968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4026794" y="3104779"/>
              <a:ext cx="520054" cy="8296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6" name="45 Grupo"/>
            <p:cNvGrpSpPr/>
            <p:nvPr/>
          </p:nvGrpSpPr>
          <p:grpSpPr>
            <a:xfrm>
              <a:off x="3788296" y="2879994"/>
              <a:ext cx="423664" cy="423664"/>
              <a:chOff x="2336676" y="2204864"/>
              <a:chExt cx="423664" cy="423664"/>
            </a:xfrm>
          </p:grpSpPr>
          <p:sp>
            <p:nvSpPr>
              <p:cNvPr id="65" name="64 Elipse"/>
              <p:cNvSpPr/>
              <p:nvPr/>
            </p:nvSpPr>
            <p:spPr>
              <a:xfrm>
                <a:off x="2336676" y="2204864"/>
                <a:ext cx="423664" cy="42366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66" name="65 Elipse"/>
              <p:cNvSpPr/>
              <p:nvPr/>
            </p:nvSpPr>
            <p:spPr>
              <a:xfrm>
                <a:off x="2384871" y="2253059"/>
                <a:ext cx="327274" cy="32727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47" name="46 Grupo"/>
            <p:cNvGrpSpPr/>
            <p:nvPr/>
          </p:nvGrpSpPr>
          <p:grpSpPr>
            <a:xfrm>
              <a:off x="4211960" y="2060682"/>
              <a:ext cx="423664" cy="423664"/>
              <a:chOff x="1484040" y="3149352"/>
              <a:chExt cx="423664" cy="423664"/>
            </a:xfrm>
          </p:grpSpPr>
          <p:sp>
            <p:nvSpPr>
              <p:cNvPr id="63" name="62 Elipse"/>
              <p:cNvSpPr/>
              <p:nvPr/>
            </p:nvSpPr>
            <p:spPr>
              <a:xfrm>
                <a:off x="1484040" y="3149352"/>
                <a:ext cx="423664" cy="4236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64" name="63 Elipse"/>
              <p:cNvSpPr/>
              <p:nvPr/>
            </p:nvSpPr>
            <p:spPr>
              <a:xfrm>
                <a:off x="1532235" y="3197547"/>
                <a:ext cx="327274" cy="327274"/>
              </a:xfrm>
              <a:prstGeom prst="ellipse">
                <a:avLst/>
              </a:prstGeom>
              <a:solidFill>
                <a:srgbClr val="FF21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48" name="47 Grupo"/>
            <p:cNvGrpSpPr/>
            <p:nvPr/>
          </p:nvGrpSpPr>
          <p:grpSpPr>
            <a:xfrm>
              <a:off x="4635624" y="2880941"/>
              <a:ext cx="423664" cy="423664"/>
              <a:chOff x="2336676" y="2204864"/>
              <a:chExt cx="423664" cy="423664"/>
            </a:xfrm>
          </p:grpSpPr>
          <p:sp>
            <p:nvSpPr>
              <p:cNvPr id="61" name="60 Elipse"/>
              <p:cNvSpPr/>
              <p:nvPr/>
            </p:nvSpPr>
            <p:spPr>
              <a:xfrm>
                <a:off x="2336676" y="2204864"/>
                <a:ext cx="423664" cy="42366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62" name="61 Elipse"/>
              <p:cNvSpPr/>
              <p:nvPr/>
            </p:nvSpPr>
            <p:spPr>
              <a:xfrm>
                <a:off x="2384871" y="2253059"/>
                <a:ext cx="327274" cy="32727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49" name="48 Grupo"/>
            <p:cNvGrpSpPr/>
            <p:nvPr/>
          </p:nvGrpSpPr>
          <p:grpSpPr>
            <a:xfrm>
              <a:off x="3275856" y="3722631"/>
              <a:ext cx="423664" cy="423664"/>
              <a:chOff x="835968" y="2141240"/>
              <a:chExt cx="423664" cy="423664"/>
            </a:xfrm>
          </p:grpSpPr>
          <p:sp>
            <p:nvSpPr>
              <p:cNvPr id="59" name="58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60" name="59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50" name="49 Grupo"/>
            <p:cNvGrpSpPr/>
            <p:nvPr/>
          </p:nvGrpSpPr>
          <p:grpSpPr>
            <a:xfrm>
              <a:off x="3814962" y="3711394"/>
              <a:ext cx="423664" cy="423664"/>
              <a:chOff x="835968" y="2141240"/>
              <a:chExt cx="423664" cy="423664"/>
            </a:xfrm>
          </p:grpSpPr>
          <p:sp>
            <p:nvSpPr>
              <p:cNvPr id="57" name="56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58" name="57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51" name="50 Grupo"/>
            <p:cNvGrpSpPr/>
            <p:nvPr/>
          </p:nvGrpSpPr>
          <p:grpSpPr>
            <a:xfrm>
              <a:off x="4335016" y="3711394"/>
              <a:ext cx="423664" cy="423664"/>
              <a:chOff x="835968" y="2141240"/>
              <a:chExt cx="423664" cy="423664"/>
            </a:xfrm>
          </p:grpSpPr>
          <p:sp>
            <p:nvSpPr>
              <p:cNvPr id="55" name="54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56" name="55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52" name="51 Grupo"/>
            <p:cNvGrpSpPr/>
            <p:nvPr/>
          </p:nvGrpSpPr>
          <p:grpSpPr>
            <a:xfrm>
              <a:off x="5059288" y="3711394"/>
              <a:ext cx="423664" cy="423664"/>
              <a:chOff x="835968" y="2141240"/>
              <a:chExt cx="423664" cy="423664"/>
            </a:xfrm>
          </p:grpSpPr>
          <p:sp>
            <p:nvSpPr>
              <p:cNvPr id="53" name="52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54" name="53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</p:grpSp>
      <p:grpSp>
        <p:nvGrpSpPr>
          <p:cNvPr id="67" name="66 Grupo"/>
          <p:cNvGrpSpPr/>
          <p:nvPr/>
        </p:nvGrpSpPr>
        <p:grpSpPr>
          <a:xfrm>
            <a:off x="6701003" y="2085493"/>
            <a:ext cx="2080699" cy="1828875"/>
            <a:chOff x="5700484" y="2279491"/>
            <a:chExt cx="2167116" cy="2067966"/>
          </a:xfrm>
        </p:grpSpPr>
        <p:cxnSp>
          <p:nvCxnSpPr>
            <p:cNvPr id="68" name="67 Conector recto"/>
            <p:cNvCxnSpPr/>
            <p:nvPr/>
          </p:nvCxnSpPr>
          <p:spPr>
            <a:xfrm flipH="1" flipV="1">
              <a:off x="5912316" y="3323938"/>
              <a:ext cx="1319788" cy="829334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flipH="1">
              <a:off x="6440016" y="3324743"/>
              <a:ext cx="1215752" cy="8172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flipH="1">
              <a:off x="5912316" y="2491323"/>
              <a:ext cx="527700" cy="844338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flipH="1">
              <a:off x="5912316" y="2491323"/>
              <a:ext cx="1319788" cy="842361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flipH="1">
              <a:off x="5912316" y="3316679"/>
              <a:ext cx="1743452" cy="16129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flipH="1" flipV="1">
              <a:off x="5912316" y="3335661"/>
              <a:ext cx="527700" cy="817611"/>
            </a:xfrm>
            <a:prstGeom prst="lin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flipH="1">
              <a:off x="6440016" y="2491323"/>
              <a:ext cx="79208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>
              <a:off x="6440016" y="2491323"/>
              <a:ext cx="792088" cy="166194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76" name="75 Grupo"/>
            <p:cNvGrpSpPr/>
            <p:nvPr/>
          </p:nvGrpSpPr>
          <p:grpSpPr>
            <a:xfrm>
              <a:off x="5700484" y="3112106"/>
              <a:ext cx="423664" cy="423664"/>
              <a:chOff x="1484040" y="3149352"/>
              <a:chExt cx="423664" cy="423664"/>
            </a:xfrm>
          </p:grpSpPr>
          <p:sp>
            <p:nvSpPr>
              <p:cNvPr id="92" name="91 Elipse"/>
              <p:cNvSpPr/>
              <p:nvPr/>
            </p:nvSpPr>
            <p:spPr>
              <a:xfrm>
                <a:off x="1484040" y="3149352"/>
                <a:ext cx="423664" cy="4236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93" name="92 Elipse"/>
              <p:cNvSpPr/>
              <p:nvPr/>
            </p:nvSpPr>
            <p:spPr>
              <a:xfrm>
                <a:off x="1532235" y="3197547"/>
                <a:ext cx="327274" cy="327274"/>
              </a:xfrm>
              <a:prstGeom prst="ellipse">
                <a:avLst/>
              </a:prstGeom>
              <a:solidFill>
                <a:srgbClr val="FF21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77" name="76 Grupo"/>
            <p:cNvGrpSpPr/>
            <p:nvPr/>
          </p:nvGrpSpPr>
          <p:grpSpPr>
            <a:xfrm>
              <a:off x="6228184" y="2279491"/>
              <a:ext cx="423664" cy="423664"/>
              <a:chOff x="2336676" y="2204864"/>
              <a:chExt cx="423664" cy="423664"/>
            </a:xfrm>
          </p:grpSpPr>
          <p:sp>
            <p:nvSpPr>
              <p:cNvPr id="90" name="89 Elipse"/>
              <p:cNvSpPr/>
              <p:nvPr/>
            </p:nvSpPr>
            <p:spPr>
              <a:xfrm>
                <a:off x="2336676" y="2204864"/>
                <a:ext cx="423664" cy="42366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91" name="90 Elipse"/>
              <p:cNvSpPr/>
              <p:nvPr/>
            </p:nvSpPr>
            <p:spPr>
              <a:xfrm>
                <a:off x="2384871" y="2253059"/>
                <a:ext cx="327274" cy="32727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78" name="77 Grupo"/>
            <p:cNvGrpSpPr/>
            <p:nvPr/>
          </p:nvGrpSpPr>
          <p:grpSpPr>
            <a:xfrm>
              <a:off x="6228184" y="3923793"/>
              <a:ext cx="423664" cy="423664"/>
              <a:chOff x="2336676" y="2204864"/>
              <a:chExt cx="423664" cy="423664"/>
            </a:xfrm>
          </p:grpSpPr>
          <p:sp>
            <p:nvSpPr>
              <p:cNvPr id="88" name="87 Elipse"/>
              <p:cNvSpPr/>
              <p:nvPr/>
            </p:nvSpPr>
            <p:spPr>
              <a:xfrm>
                <a:off x="2336676" y="2204864"/>
                <a:ext cx="423664" cy="42366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89" name="88 Elipse"/>
              <p:cNvSpPr/>
              <p:nvPr/>
            </p:nvSpPr>
            <p:spPr>
              <a:xfrm>
                <a:off x="2384871" y="2253059"/>
                <a:ext cx="327274" cy="32727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79" name="78 Grupo"/>
            <p:cNvGrpSpPr/>
            <p:nvPr/>
          </p:nvGrpSpPr>
          <p:grpSpPr>
            <a:xfrm>
              <a:off x="7020272" y="2279491"/>
              <a:ext cx="423664" cy="423664"/>
              <a:chOff x="835968" y="2141240"/>
              <a:chExt cx="423664" cy="423664"/>
            </a:xfrm>
          </p:grpSpPr>
          <p:sp>
            <p:nvSpPr>
              <p:cNvPr id="86" name="85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87" name="86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80" name="79 Grupo"/>
            <p:cNvGrpSpPr/>
            <p:nvPr/>
          </p:nvGrpSpPr>
          <p:grpSpPr>
            <a:xfrm>
              <a:off x="7443936" y="3098803"/>
              <a:ext cx="423664" cy="423664"/>
              <a:chOff x="835968" y="2141240"/>
              <a:chExt cx="423664" cy="423664"/>
            </a:xfrm>
          </p:grpSpPr>
          <p:sp>
            <p:nvSpPr>
              <p:cNvPr id="84" name="83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85" name="84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grpSp>
          <p:nvGrpSpPr>
            <p:cNvPr id="81" name="80 Grupo"/>
            <p:cNvGrpSpPr/>
            <p:nvPr/>
          </p:nvGrpSpPr>
          <p:grpSpPr>
            <a:xfrm>
              <a:off x="7020272" y="3923793"/>
              <a:ext cx="423664" cy="423664"/>
              <a:chOff x="835968" y="2141240"/>
              <a:chExt cx="423664" cy="423664"/>
            </a:xfrm>
          </p:grpSpPr>
          <p:sp>
            <p:nvSpPr>
              <p:cNvPr id="82" name="81 Elipse"/>
              <p:cNvSpPr/>
              <p:nvPr/>
            </p:nvSpPr>
            <p:spPr>
              <a:xfrm>
                <a:off x="835968" y="2141240"/>
                <a:ext cx="423664" cy="4236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83" name="82 Elipse"/>
              <p:cNvSpPr/>
              <p:nvPr/>
            </p:nvSpPr>
            <p:spPr>
              <a:xfrm>
                <a:off x="884163" y="2189435"/>
                <a:ext cx="327274" cy="327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</p:grpSp>
      <p:sp>
        <p:nvSpPr>
          <p:cNvPr id="94" name="93 Rectángulo"/>
          <p:cNvSpPr/>
          <p:nvPr/>
        </p:nvSpPr>
        <p:spPr>
          <a:xfrm>
            <a:off x="2222394" y="1758342"/>
            <a:ext cx="813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Estrella</a:t>
            </a:r>
            <a:endParaRPr lang="es-ES" sz="1800" i="1" dirty="0"/>
          </a:p>
        </p:txBody>
      </p:sp>
      <p:sp>
        <p:nvSpPr>
          <p:cNvPr id="95" name="94 Rectángulo"/>
          <p:cNvSpPr/>
          <p:nvPr/>
        </p:nvSpPr>
        <p:spPr>
          <a:xfrm>
            <a:off x="4949507" y="1758342"/>
            <a:ext cx="649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Árbol</a:t>
            </a:r>
            <a:endParaRPr lang="es-ES" sz="1800" i="1" dirty="0"/>
          </a:p>
        </p:txBody>
      </p:sp>
      <p:sp>
        <p:nvSpPr>
          <p:cNvPr id="96" name="95 Rectángulo"/>
          <p:cNvSpPr/>
          <p:nvPr/>
        </p:nvSpPr>
        <p:spPr>
          <a:xfrm>
            <a:off x="7227043" y="1758342"/>
            <a:ext cx="681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Malla</a:t>
            </a:r>
            <a:endParaRPr lang="es-ES" sz="1800" i="1" dirty="0"/>
          </a:p>
        </p:txBody>
      </p:sp>
      <p:grpSp>
        <p:nvGrpSpPr>
          <p:cNvPr id="97" name="96 Grupo"/>
          <p:cNvGrpSpPr/>
          <p:nvPr/>
        </p:nvGrpSpPr>
        <p:grpSpPr>
          <a:xfrm>
            <a:off x="8988094" y="2111247"/>
            <a:ext cx="406769" cy="374681"/>
            <a:chOff x="1484040" y="3149352"/>
            <a:chExt cx="423664" cy="423664"/>
          </a:xfrm>
        </p:grpSpPr>
        <p:sp>
          <p:nvSpPr>
            <p:cNvPr id="98" name="97 Elipse"/>
            <p:cNvSpPr/>
            <p:nvPr/>
          </p:nvSpPr>
          <p:spPr>
            <a:xfrm>
              <a:off x="1484040" y="3149352"/>
              <a:ext cx="423664" cy="4236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99" name="98 Elipse"/>
            <p:cNvSpPr/>
            <p:nvPr/>
          </p:nvSpPr>
          <p:spPr>
            <a:xfrm>
              <a:off x="1532235" y="3197547"/>
              <a:ext cx="327274" cy="327274"/>
            </a:xfrm>
            <a:prstGeom prst="ellipse">
              <a:avLst/>
            </a:prstGeom>
            <a:solidFill>
              <a:srgbClr val="FF2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grpSp>
        <p:nvGrpSpPr>
          <p:cNvPr id="100" name="99 Grupo"/>
          <p:cNvGrpSpPr/>
          <p:nvPr/>
        </p:nvGrpSpPr>
        <p:grpSpPr>
          <a:xfrm>
            <a:off x="8988094" y="2646194"/>
            <a:ext cx="406769" cy="374681"/>
            <a:chOff x="2336676" y="2204864"/>
            <a:chExt cx="423664" cy="423664"/>
          </a:xfrm>
        </p:grpSpPr>
        <p:sp>
          <p:nvSpPr>
            <p:cNvPr id="101" name="100 Elipse"/>
            <p:cNvSpPr/>
            <p:nvPr/>
          </p:nvSpPr>
          <p:spPr>
            <a:xfrm>
              <a:off x="2336676" y="2204864"/>
              <a:ext cx="423664" cy="423664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02" name="101 Elipse"/>
            <p:cNvSpPr/>
            <p:nvPr/>
          </p:nvSpPr>
          <p:spPr>
            <a:xfrm>
              <a:off x="2384871" y="2253059"/>
              <a:ext cx="327274" cy="32727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grpSp>
        <p:nvGrpSpPr>
          <p:cNvPr id="103" name="102 Grupo"/>
          <p:cNvGrpSpPr/>
          <p:nvPr/>
        </p:nvGrpSpPr>
        <p:grpSpPr>
          <a:xfrm>
            <a:off x="8988094" y="3225562"/>
            <a:ext cx="406769" cy="374681"/>
            <a:chOff x="835968" y="2141240"/>
            <a:chExt cx="423664" cy="423664"/>
          </a:xfrm>
        </p:grpSpPr>
        <p:sp>
          <p:nvSpPr>
            <p:cNvPr id="104" name="103 Elipse"/>
            <p:cNvSpPr/>
            <p:nvPr/>
          </p:nvSpPr>
          <p:spPr>
            <a:xfrm>
              <a:off x="835968" y="2141240"/>
              <a:ext cx="423664" cy="4236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05" name="104 Elipse"/>
            <p:cNvSpPr/>
            <p:nvPr/>
          </p:nvSpPr>
          <p:spPr>
            <a:xfrm>
              <a:off x="884163" y="2189435"/>
              <a:ext cx="327274" cy="32727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sp>
        <p:nvSpPr>
          <p:cNvPr id="106" name="105 Rectángulo"/>
          <p:cNvSpPr/>
          <p:nvPr/>
        </p:nvSpPr>
        <p:spPr>
          <a:xfrm>
            <a:off x="9397998" y="2085817"/>
            <a:ext cx="1247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</a:t>
            </a:r>
            <a:endParaRPr lang="es-ES" sz="1800" i="1" dirty="0"/>
          </a:p>
        </p:txBody>
      </p:sp>
      <p:sp>
        <p:nvSpPr>
          <p:cNvPr id="107" name="106 Rectángulo"/>
          <p:cNvSpPr/>
          <p:nvPr/>
        </p:nvSpPr>
        <p:spPr>
          <a:xfrm>
            <a:off x="9397997" y="2634922"/>
            <a:ext cx="756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es-ES" sz="1800" i="1" dirty="0"/>
          </a:p>
        </p:txBody>
      </p:sp>
      <p:sp>
        <p:nvSpPr>
          <p:cNvPr id="108" name="107 Rectángulo"/>
          <p:cNvSpPr/>
          <p:nvPr/>
        </p:nvSpPr>
        <p:spPr>
          <a:xfrm>
            <a:off x="9397998" y="3212846"/>
            <a:ext cx="89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Extremo</a:t>
            </a:r>
            <a:endParaRPr lang="es-ES" sz="1800" i="1" dirty="0"/>
          </a:p>
        </p:txBody>
      </p:sp>
      <p:sp>
        <p:nvSpPr>
          <p:cNvPr id="109" name="108 Rectángulo"/>
          <p:cNvSpPr/>
          <p:nvPr/>
        </p:nvSpPr>
        <p:spPr>
          <a:xfrm>
            <a:off x="1664478" y="414987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Nodos  </a:t>
            </a:r>
            <a:r>
              <a:rPr lang="es-ES" sz="1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ZigBee</a:t>
            </a:r>
            <a:endParaRPr lang="es-ES" sz="1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109 Rectángulo"/>
          <p:cNvSpPr/>
          <p:nvPr/>
        </p:nvSpPr>
        <p:spPr>
          <a:xfrm>
            <a:off x="2211703" y="4611246"/>
            <a:ext cx="81546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s-AR" sz="1800" b="1" dirty="0">
                <a:solidFill>
                  <a:schemeClr val="bg1"/>
                </a:solidFill>
              </a:rPr>
              <a:t>Coordinador</a:t>
            </a:r>
            <a:r>
              <a:rPr lang="es-AR" sz="1800" dirty="0">
                <a:solidFill>
                  <a:schemeClr val="bg1"/>
                </a:solidFill>
              </a:rPr>
              <a:t> (</a:t>
            </a:r>
            <a:r>
              <a:rPr lang="es-AR" sz="1800" dirty="0" err="1">
                <a:solidFill>
                  <a:schemeClr val="bg1"/>
                </a:solidFill>
              </a:rPr>
              <a:t>ZigBee</a:t>
            </a:r>
            <a:r>
              <a:rPr lang="es-AR" sz="1800" dirty="0">
                <a:solidFill>
                  <a:schemeClr val="bg1"/>
                </a:solidFill>
              </a:rPr>
              <a:t> </a:t>
            </a:r>
            <a:r>
              <a:rPr lang="es-AR" sz="1800" dirty="0" err="1">
                <a:solidFill>
                  <a:schemeClr val="bg1"/>
                </a:solidFill>
              </a:rPr>
              <a:t>Cordinator</a:t>
            </a:r>
            <a:r>
              <a:rPr lang="es-AR" sz="1800" dirty="0">
                <a:solidFill>
                  <a:schemeClr val="bg1"/>
                </a:solidFill>
              </a:rPr>
              <a:t>: </a:t>
            </a:r>
            <a:r>
              <a:rPr lang="es-AR" sz="1800" b="1" dirty="0">
                <a:solidFill>
                  <a:schemeClr val="bg1"/>
                </a:solidFill>
              </a:rPr>
              <a:t>ZC</a:t>
            </a:r>
            <a:r>
              <a:rPr lang="es-AR" sz="1800" dirty="0">
                <a:solidFill>
                  <a:schemeClr val="bg1"/>
                </a:solidFill>
              </a:rPr>
              <a:t>) Obligatorio. Inicia y controla la red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AR" sz="1800" dirty="0">
                <a:solidFill>
                  <a:schemeClr val="bg1"/>
                </a:solidFill>
              </a:rPr>
              <a:t>                 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s-AR" sz="1800" dirty="0">
                <a:solidFill>
                  <a:schemeClr val="bg1"/>
                </a:solidFill>
              </a:rPr>
              <a:t> </a:t>
            </a:r>
            <a:r>
              <a:rPr lang="es-AR" sz="1800" b="1" dirty="0" err="1">
                <a:solidFill>
                  <a:schemeClr val="bg1"/>
                </a:solidFill>
              </a:rPr>
              <a:t>Ruteador</a:t>
            </a:r>
            <a:r>
              <a:rPr lang="es-AR" sz="1800" dirty="0">
                <a:solidFill>
                  <a:schemeClr val="bg1"/>
                </a:solidFill>
              </a:rPr>
              <a:t> (</a:t>
            </a:r>
            <a:r>
              <a:rPr lang="es-AR" sz="1800" dirty="0" err="1">
                <a:solidFill>
                  <a:schemeClr val="bg1"/>
                </a:solidFill>
              </a:rPr>
              <a:t>ZigBee</a:t>
            </a:r>
            <a:r>
              <a:rPr lang="es-AR" sz="1800" dirty="0">
                <a:solidFill>
                  <a:schemeClr val="bg1"/>
                </a:solidFill>
              </a:rPr>
              <a:t> </a:t>
            </a:r>
            <a:r>
              <a:rPr lang="es-AR" sz="1800" dirty="0" err="1">
                <a:solidFill>
                  <a:schemeClr val="bg1"/>
                </a:solidFill>
              </a:rPr>
              <a:t>Router</a:t>
            </a:r>
            <a:r>
              <a:rPr lang="es-AR" sz="1800" dirty="0">
                <a:solidFill>
                  <a:schemeClr val="bg1"/>
                </a:solidFill>
              </a:rPr>
              <a:t>: </a:t>
            </a:r>
            <a:r>
              <a:rPr lang="es-AR" sz="1800" b="1" dirty="0">
                <a:solidFill>
                  <a:schemeClr val="bg1"/>
                </a:solidFill>
              </a:rPr>
              <a:t>ZR</a:t>
            </a:r>
            <a:r>
              <a:rPr lang="es-AR" sz="1800" dirty="0">
                <a:solidFill>
                  <a:schemeClr val="bg1"/>
                </a:solidFill>
              </a:rPr>
              <a:t>) </a:t>
            </a:r>
            <a:r>
              <a:rPr lang="es-AR" sz="1800" u="sng" dirty="0" smtClean="0">
                <a:solidFill>
                  <a:schemeClr val="bg1"/>
                </a:solidFill>
              </a:rPr>
              <a:t>Optativo</a:t>
            </a:r>
            <a:r>
              <a:rPr lang="es-AR" sz="1800" dirty="0" smtClean="0">
                <a:solidFill>
                  <a:schemeClr val="bg1"/>
                </a:solidFill>
              </a:rPr>
              <a:t>. </a:t>
            </a:r>
            <a:r>
              <a:rPr lang="es-AR" sz="1800" dirty="0">
                <a:solidFill>
                  <a:schemeClr val="bg1"/>
                </a:solidFill>
              </a:rPr>
              <a:t>Extienden el alcance de  la red.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s-AR" sz="1800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s-AR" sz="1800" dirty="0">
                <a:solidFill>
                  <a:schemeClr val="bg1"/>
                </a:solidFill>
              </a:rPr>
              <a:t> </a:t>
            </a:r>
            <a:r>
              <a:rPr lang="es-AR" sz="1800" b="1" dirty="0">
                <a:solidFill>
                  <a:schemeClr val="bg1"/>
                </a:solidFill>
              </a:rPr>
              <a:t>Extremo</a:t>
            </a:r>
            <a:r>
              <a:rPr lang="es-AR" sz="1800" dirty="0">
                <a:solidFill>
                  <a:schemeClr val="bg1"/>
                </a:solidFill>
              </a:rPr>
              <a:t> (</a:t>
            </a:r>
            <a:r>
              <a:rPr lang="es-AR" sz="1800" dirty="0" err="1">
                <a:solidFill>
                  <a:schemeClr val="bg1"/>
                </a:solidFill>
              </a:rPr>
              <a:t>ZigBee</a:t>
            </a:r>
            <a:r>
              <a:rPr lang="es-AR" sz="1800" dirty="0">
                <a:solidFill>
                  <a:schemeClr val="bg1"/>
                </a:solidFill>
              </a:rPr>
              <a:t> </a:t>
            </a:r>
            <a:r>
              <a:rPr lang="es-AR" sz="1800" dirty="0" err="1">
                <a:solidFill>
                  <a:schemeClr val="bg1"/>
                </a:solidFill>
              </a:rPr>
              <a:t>End</a:t>
            </a:r>
            <a:r>
              <a:rPr lang="es-AR" sz="1800" dirty="0">
                <a:solidFill>
                  <a:schemeClr val="bg1"/>
                </a:solidFill>
              </a:rPr>
              <a:t> </a:t>
            </a:r>
            <a:r>
              <a:rPr lang="es-AR" sz="1800" dirty="0" err="1">
                <a:solidFill>
                  <a:schemeClr val="bg1"/>
                </a:solidFill>
              </a:rPr>
              <a:t>Device</a:t>
            </a:r>
            <a:r>
              <a:rPr lang="es-AR" sz="1800" dirty="0">
                <a:solidFill>
                  <a:schemeClr val="bg1"/>
                </a:solidFill>
              </a:rPr>
              <a:t>: </a:t>
            </a:r>
            <a:r>
              <a:rPr lang="es-AR" sz="1800" b="1" dirty="0">
                <a:solidFill>
                  <a:schemeClr val="bg1"/>
                </a:solidFill>
              </a:rPr>
              <a:t>ZED</a:t>
            </a:r>
            <a:r>
              <a:rPr lang="es-AR" sz="1800" dirty="0" smtClean="0">
                <a:solidFill>
                  <a:schemeClr val="bg1"/>
                </a:solidFill>
              </a:rPr>
              <a:t>). </a:t>
            </a:r>
            <a:r>
              <a:rPr lang="es-AR" sz="1800" dirty="0">
                <a:solidFill>
                  <a:schemeClr val="bg1"/>
                </a:solidFill>
              </a:rPr>
              <a:t>Solo comunican con ZC o ZR </a:t>
            </a:r>
          </a:p>
        </p:txBody>
      </p:sp>
    </p:spTree>
    <p:extLst>
      <p:ext uri="{BB962C8B-B14F-4D97-AF65-F5344CB8AC3E}">
        <p14:creationId xmlns:p14="http://schemas.microsoft.com/office/powerpoint/2010/main" val="1400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560043" y="521914"/>
            <a:ext cx="433965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Trama de comunicación </a:t>
            </a:r>
            <a:r>
              <a:rPr lang="es-A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ZigBee</a:t>
            </a:r>
            <a:endParaRPr lang="es-ES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61175" y="1310163"/>
            <a:ext cx="1016839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 dirty="0"/>
              <a:t>Delimitador</a:t>
            </a:r>
            <a:endParaRPr lang="es-AR" sz="14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355569" y="1310163"/>
            <a:ext cx="1096118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1400" b="1" dirty="0"/>
              <a:t>MSB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27520" y="1310163"/>
            <a:ext cx="1173674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 dirty="0" smtClean="0"/>
              <a:t>LSB</a:t>
            </a:r>
            <a:endParaRPr lang="es-AR" sz="14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778749" y="1310163"/>
            <a:ext cx="3205628" cy="360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1400" b="1" dirty="0"/>
              <a:t>DATOS (Especificación API)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060210" y="1310163"/>
            <a:ext cx="1252953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1400" b="1" dirty="0" err="1"/>
              <a:t>Checksum</a:t>
            </a:r>
            <a:endParaRPr lang="es-ES" sz="1400" b="1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079957" y="2391249"/>
            <a:ext cx="2193960" cy="431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1400" b="1" dirty="0" err="1"/>
              <a:t>ID+Trama</a:t>
            </a:r>
            <a:r>
              <a:rPr lang="es-ES" sz="1400" b="1" dirty="0"/>
              <a:t> DATOS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44359" y="2391249"/>
            <a:ext cx="1494237" cy="431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1400" b="1" dirty="0"/>
              <a:t>ID </a:t>
            </a:r>
            <a:r>
              <a:rPr lang="es-ES" sz="1400" b="1" dirty="0" err="1"/>
              <a:t>cmdo</a:t>
            </a:r>
            <a:r>
              <a:rPr lang="es-ES" sz="1400" b="1" dirty="0"/>
              <a:t>. API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5544359" y="1670525"/>
            <a:ext cx="234390" cy="720724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8974037" y="1670525"/>
            <a:ext cx="313669" cy="7207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261174" y="1094263"/>
            <a:ext cx="234390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609991" y="1708003"/>
            <a:ext cx="311946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653619" y="1708003"/>
            <a:ext cx="623749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7E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169972" y="2894488"/>
            <a:ext cx="468915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998022" y="1708003"/>
            <a:ext cx="623749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733336" y="2894488"/>
            <a:ext cx="1249506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49   53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3746793" y="1708003"/>
            <a:ext cx="468673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355570" y="1075213"/>
            <a:ext cx="156835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527520" y="1075213"/>
            <a:ext cx="156835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701193" y="1094263"/>
            <a:ext cx="548059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4+n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8906821" y="1022825"/>
            <a:ext cx="548059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n+1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2573120" y="2823049"/>
            <a:ext cx="311946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AR" sz="1400" b="1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9061933" y="3183412"/>
            <a:ext cx="2189273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DATO: Comando IS</a:t>
            </a:r>
          </a:p>
          <a:p>
            <a:pPr eaLnBrk="1" hangingPunct="1"/>
            <a:r>
              <a: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(Interroga estado de entradas)</a:t>
            </a:r>
            <a:endParaRPr lang="es-E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9061931" y="3613267"/>
            <a:ext cx="2072011" cy="17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 trama (</a:t>
            </a:r>
            <a:r>
              <a: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diferente de </a:t>
            </a:r>
            <a:r>
              <a:rPr lang="es-E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cero)</a:t>
            </a: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2340453" y="3860452"/>
            <a:ext cx="5392695" cy="366713"/>
            <a:chOff x="295" y="2704"/>
            <a:chExt cx="3129" cy="231"/>
          </a:xfrm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295" y="2704"/>
              <a:ext cx="1680" cy="23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AR" sz="1800" b="1" dirty="0"/>
                <a:t>7E 00 04 </a:t>
              </a:r>
              <a:r>
                <a:rPr lang="es-AR" sz="1800" b="1" dirty="0">
                  <a:solidFill>
                    <a:srgbClr val="FF3300"/>
                  </a:solidFill>
                </a:rPr>
                <a:t>08 12 49 53</a:t>
              </a:r>
              <a:r>
                <a:rPr lang="es-AR" sz="1800" b="1" dirty="0"/>
                <a:t> 49</a:t>
              </a:r>
              <a:endParaRPr lang="es-AR" sz="1200" dirty="0">
                <a:cs typeface="Times New Roman" pitchFamily="18" charset="0"/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2483" y="2736"/>
              <a:ext cx="9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A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Requerimiento</a:t>
              </a:r>
              <a:endParaRPr lang="es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 flipH="1">
              <a:off x="2064" y="2750"/>
              <a:ext cx="336" cy="162"/>
            </a:xfrm>
            <a:prstGeom prst="leftArrow">
              <a:avLst>
                <a:gd name="adj1" fmla="val 50000"/>
                <a:gd name="adj2" fmla="val 51852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2261174" y="4835178"/>
            <a:ext cx="8286377" cy="366713"/>
            <a:chOff x="288" y="2400"/>
            <a:chExt cx="4808" cy="231"/>
          </a:xfrm>
        </p:grpSpPr>
        <p:sp>
          <p:nvSpPr>
            <p:cNvPr id="41" name="AutoShape 44"/>
            <p:cNvSpPr>
              <a:spLocks noChangeArrowheads="1"/>
            </p:cNvSpPr>
            <p:nvPr/>
          </p:nvSpPr>
          <p:spPr bwMode="auto">
            <a:xfrm>
              <a:off x="4032" y="2448"/>
              <a:ext cx="336" cy="162"/>
            </a:xfrm>
            <a:prstGeom prst="leftArrow">
              <a:avLst>
                <a:gd name="adj1" fmla="val 50000"/>
                <a:gd name="adj2" fmla="val 51852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288" y="2400"/>
              <a:ext cx="3696" cy="23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AR" sz="1200" dirty="0"/>
                <a:t>   </a:t>
              </a:r>
              <a:r>
                <a:rPr lang="es-AR" sz="1800" b="1" dirty="0"/>
                <a:t>7E 00 0F </a:t>
              </a:r>
              <a:r>
                <a:rPr lang="es-AR" sz="1800" b="1" u="sng" dirty="0">
                  <a:solidFill>
                    <a:srgbClr val="FF3300"/>
                  </a:solidFill>
                </a:rPr>
                <a:t>88</a:t>
              </a:r>
              <a:r>
                <a:rPr lang="es-AR" sz="1800" b="1" dirty="0">
                  <a:solidFill>
                    <a:srgbClr val="FF3300"/>
                  </a:solidFill>
                </a:rPr>
                <a:t> </a:t>
              </a:r>
              <a:r>
                <a:rPr lang="es-AR" sz="1800" b="1" u="sng" dirty="0">
                  <a:solidFill>
                    <a:srgbClr val="FF3300"/>
                  </a:solidFill>
                </a:rPr>
                <a:t>12</a:t>
              </a:r>
              <a:r>
                <a:rPr lang="es-AR" sz="1800" b="1" dirty="0">
                  <a:solidFill>
                    <a:srgbClr val="FF3300"/>
                  </a:solidFill>
                </a:rPr>
                <a:t> </a:t>
              </a:r>
              <a:r>
                <a:rPr lang="es-AR" sz="1800" b="1" u="sng" dirty="0">
                  <a:solidFill>
                    <a:srgbClr val="FF3300"/>
                  </a:solidFill>
                </a:rPr>
                <a:t>49 53</a:t>
              </a:r>
              <a:r>
                <a:rPr lang="es-AR" sz="1800" b="1" dirty="0">
                  <a:solidFill>
                    <a:srgbClr val="FF3300"/>
                  </a:solidFill>
                </a:rPr>
                <a:t> </a:t>
              </a:r>
              <a:r>
                <a:rPr lang="es-AR" sz="1800" b="1" u="sng" dirty="0">
                  <a:solidFill>
                    <a:srgbClr val="FF3300"/>
                  </a:solidFill>
                </a:rPr>
                <a:t>00</a:t>
              </a:r>
              <a:r>
                <a:rPr lang="es-AR" sz="1800" b="1" dirty="0">
                  <a:solidFill>
                    <a:srgbClr val="FF3300"/>
                  </a:solidFill>
                </a:rPr>
                <a:t> 01 08 1C 03 00</a:t>
              </a:r>
              <a:r>
                <a:rPr lang="es-AR" sz="1200" dirty="0">
                  <a:solidFill>
                    <a:srgbClr val="FF3300"/>
                  </a:solidFill>
                </a:rPr>
                <a:t> </a:t>
              </a:r>
              <a:r>
                <a:rPr lang="es-AR" sz="1800" b="1" dirty="0">
                  <a:solidFill>
                    <a:srgbClr val="FF3300"/>
                  </a:solidFill>
                </a:rPr>
                <a:t>18 </a:t>
              </a:r>
              <a:r>
                <a:rPr lang="es-AR" sz="1800" b="1" u="sng" dirty="0">
                  <a:solidFill>
                    <a:srgbClr val="FF3300"/>
                  </a:solidFill>
                </a:rPr>
                <a:t>03 FF</a:t>
              </a:r>
              <a:r>
                <a:rPr lang="es-AR" sz="1800" b="1" dirty="0">
                  <a:solidFill>
                    <a:srgbClr val="FF3300"/>
                  </a:solidFill>
                </a:rPr>
                <a:t> 03 FF</a:t>
              </a:r>
              <a:r>
                <a:rPr lang="es-AR" sz="1800" b="1" dirty="0"/>
                <a:t> 85</a:t>
              </a:r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512" y="2448"/>
              <a:ext cx="58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A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Respuesta</a:t>
              </a:r>
              <a:endParaRPr lang="es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7459495" y="5513834"/>
            <a:ext cx="320562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Valor entrada analógica (temperatura)</a:t>
            </a:r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5161962" y="5352557"/>
            <a:ext cx="113920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 error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4605936" y="3219538"/>
            <a:ext cx="1126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Comando AT</a:t>
            </a:r>
            <a:endParaRPr lang="es-ES" sz="1200" dirty="0"/>
          </a:p>
        </p:txBody>
      </p:sp>
      <p:sp>
        <p:nvSpPr>
          <p:cNvPr id="47" name="46 Forma libre"/>
          <p:cNvSpPr/>
          <p:nvPr/>
        </p:nvSpPr>
        <p:spPr>
          <a:xfrm>
            <a:off x="5815153" y="3113532"/>
            <a:ext cx="486015" cy="247650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47 Conector recto"/>
          <p:cNvCxnSpPr>
            <a:endCxn id="26" idx="2"/>
          </p:cNvCxnSpPr>
          <p:nvPr/>
        </p:nvCxnSpPr>
        <p:spPr>
          <a:xfrm>
            <a:off x="3668242" y="1945257"/>
            <a:ext cx="16416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Forma libre"/>
          <p:cNvSpPr/>
          <p:nvPr/>
        </p:nvSpPr>
        <p:spPr>
          <a:xfrm>
            <a:off x="4060241" y="1945258"/>
            <a:ext cx="486015" cy="569817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2869555" y="2376575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Longitud de</a:t>
            </a:r>
          </a:p>
          <a:p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datos (4 Bytes)</a:t>
            </a:r>
            <a:endParaRPr lang="es-ES" sz="1200" dirty="0"/>
          </a:p>
        </p:txBody>
      </p:sp>
      <p:sp>
        <p:nvSpPr>
          <p:cNvPr id="51" name="50 Forma libre"/>
          <p:cNvSpPr/>
          <p:nvPr/>
        </p:nvSpPr>
        <p:spPr>
          <a:xfrm flipH="1">
            <a:off x="8358089" y="3110386"/>
            <a:ext cx="704220" cy="126971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orma libre"/>
          <p:cNvSpPr/>
          <p:nvPr/>
        </p:nvSpPr>
        <p:spPr>
          <a:xfrm flipH="1">
            <a:off x="7865936" y="3113532"/>
            <a:ext cx="1194273" cy="576734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817175" y="551383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Respuesta al</a:t>
            </a:r>
          </a:p>
          <a:p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Comando </a:t>
            </a:r>
            <a:r>
              <a:rPr lang="es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</a:t>
            </a:r>
            <a:endParaRPr lang="es-ES" sz="1200" dirty="0"/>
          </a:p>
        </p:txBody>
      </p:sp>
      <p:sp>
        <p:nvSpPr>
          <p:cNvPr id="54" name="53 Forma libre"/>
          <p:cNvSpPr/>
          <p:nvPr/>
        </p:nvSpPr>
        <p:spPr>
          <a:xfrm>
            <a:off x="3026391" y="5143501"/>
            <a:ext cx="375940" cy="511980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orma libre"/>
          <p:cNvSpPr/>
          <p:nvPr/>
        </p:nvSpPr>
        <p:spPr>
          <a:xfrm flipH="1">
            <a:off x="4148381" y="5149355"/>
            <a:ext cx="535974" cy="506124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4621364" y="5530208"/>
            <a:ext cx="2300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Respuesta al comando IS</a:t>
            </a:r>
            <a:endParaRPr lang="es-ES" sz="1200" dirty="0"/>
          </a:p>
        </p:txBody>
      </p:sp>
      <p:sp>
        <p:nvSpPr>
          <p:cNvPr id="57" name="56 Forma libre"/>
          <p:cNvSpPr/>
          <p:nvPr/>
        </p:nvSpPr>
        <p:spPr>
          <a:xfrm flipH="1">
            <a:off x="4560043" y="5149355"/>
            <a:ext cx="593090" cy="305597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Forma libre"/>
          <p:cNvSpPr/>
          <p:nvPr/>
        </p:nvSpPr>
        <p:spPr>
          <a:xfrm flipH="1">
            <a:off x="3691890" y="5151119"/>
            <a:ext cx="523572" cy="802633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>
            <a:off x="4148381" y="5789532"/>
            <a:ext cx="1827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Identificador de Trama</a:t>
            </a:r>
            <a:endParaRPr lang="es-ES" sz="1200" dirty="0"/>
          </a:p>
        </p:txBody>
      </p:sp>
      <p:sp>
        <p:nvSpPr>
          <p:cNvPr id="60" name="59 Forma libre"/>
          <p:cNvSpPr/>
          <p:nvPr/>
        </p:nvSpPr>
        <p:spPr>
          <a:xfrm flipH="1">
            <a:off x="6638887" y="5157985"/>
            <a:ext cx="803220" cy="470653"/>
          </a:xfrm>
          <a:custGeom>
            <a:avLst/>
            <a:gdLst>
              <a:gd name="connsiteX0" fmla="*/ 447675 w 447675"/>
              <a:gd name="connsiteY0" fmla="*/ 0 h 247650"/>
              <a:gd name="connsiteX1" fmla="*/ 447675 w 447675"/>
              <a:gd name="connsiteY1" fmla="*/ 247650 h 247650"/>
              <a:gd name="connsiteX2" fmla="*/ 0 w 4476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47650">
                <a:moveTo>
                  <a:pt x="447675" y="0"/>
                </a:moveTo>
                <a:lnTo>
                  <a:pt x="447675" y="247650"/>
                </a:lnTo>
                <a:lnTo>
                  <a:pt x="0" y="24765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331436" y="3758084"/>
            <a:ext cx="381619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60 Rectángulo"/>
          <p:cNvSpPr/>
          <p:nvPr/>
        </p:nvSpPr>
        <p:spPr>
          <a:xfrm>
            <a:off x="3277368" y="4735986"/>
            <a:ext cx="4208654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61 Rectángulo"/>
          <p:cNvSpPr/>
          <p:nvPr/>
        </p:nvSpPr>
        <p:spPr>
          <a:xfrm>
            <a:off x="2680335" y="3757430"/>
            <a:ext cx="597033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62 Rectángulo"/>
          <p:cNvSpPr/>
          <p:nvPr/>
        </p:nvSpPr>
        <p:spPr>
          <a:xfrm>
            <a:off x="3229459" y="3757430"/>
            <a:ext cx="1171853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63 Rectángulo"/>
          <p:cNvSpPr/>
          <p:nvPr/>
        </p:nvSpPr>
        <p:spPr>
          <a:xfrm>
            <a:off x="4369395" y="3758084"/>
            <a:ext cx="381619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65 Rectángulo"/>
          <p:cNvSpPr/>
          <p:nvPr/>
        </p:nvSpPr>
        <p:spPr>
          <a:xfrm>
            <a:off x="2353323" y="4732688"/>
            <a:ext cx="381619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66 Rectángulo"/>
          <p:cNvSpPr/>
          <p:nvPr/>
        </p:nvSpPr>
        <p:spPr>
          <a:xfrm>
            <a:off x="2702222" y="4732034"/>
            <a:ext cx="597033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67 Rectángulo"/>
          <p:cNvSpPr/>
          <p:nvPr/>
        </p:nvSpPr>
        <p:spPr>
          <a:xfrm>
            <a:off x="7459495" y="4732688"/>
            <a:ext cx="381619" cy="572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09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6" grpId="0" animBg="1"/>
      <p:bldP spid="66" grpId="1" animBg="1"/>
      <p:bldP spid="66" grpId="3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95601" y="692696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Telemetría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Celular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20284" y="1268761"/>
            <a:ext cx="10515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para la medición remota y control de magnitudes físicas utilizando telefonía celular GSM/GPRS y un Servidor de Internet que presenta la información en forma de  página web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20285" y="2279102"/>
            <a:ext cx="10306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usuario puede acceder a los datos mediante un software de visualización y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(Planillas de cálculo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SCADA) 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285209" y="3178387"/>
            <a:ext cx="5624756" cy="2808634"/>
            <a:chOff x="3456335" y="3178387"/>
            <a:chExt cx="5181043" cy="2808634"/>
          </a:xfrm>
        </p:grpSpPr>
        <p:pic>
          <p:nvPicPr>
            <p:cNvPr id="12" name="Picture 10" descr="Dibuj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335" y="3178387"/>
              <a:ext cx="5181043" cy="280863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3651099" y="5640723"/>
              <a:ext cx="4647499" cy="27699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AR" sz="1200" b="1"/>
                <a:t>GSM: </a:t>
              </a:r>
              <a:r>
                <a:rPr lang="es-AR" sz="1200"/>
                <a:t> </a:t>
              </a:r>
              <a:r>
                <a:rPr lang="es-ES" sz="1200"/>
                <a:t>Global System for Mobile  </a:t>
              </a:r>
              <a:r>
                <a:rPr lang="es-ES" sz="1200" b="1"/>
                <a:t>/  </a:t>
              </a:r>
              <a:r>
                <a:rPr lang="es-AR" sz="1200" b="1"/>
                <a:t>GPRS:</a:t>
              </a:r>
              <a:r>
                <a:rPr lang="es-AR" sz="1200"/>
                <a:t> </a:t>
              </a:r>
              <a:r>
                <a:rPr lang="es-ES" sz="1200" b="1" i="1"/>
                <a:t>General Packet Radio Service</a:t>
              </a:r>
              <a:r>
                <a:rPr lang="es-ES" sz="12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9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21" y="1740878"/>
            <a:ext cx="836393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914842" y="1190021"/>
            <a:ext cx="8364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Integración de Tecnologías: </a:t>
            </a:r>
            <a:r>
              <a:rPr lang="es-AR" sz="2000" b="1" dirty="0" err="1">
                <a:solidFill>
                  <a:schemeClr val="bg1"/>
                </a:solidFill>
              </a:rPr>
              <a:t>ZigBee</a:t>
            </a:r>
            <a:r>
              <a:rPr lang="es-AR" sz="2000" b="1" dirty="0">
                <a:solidFill>
                  <a:schemeClr val="bg1"/>
                </a:solidFill>
              </a:rPr>
              <a:t> + GSM + Internet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9072" y="541950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Telemetría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Celular </a:t>
            </a:r>
          </a:p>
        </p:txBody>
      </p:sp>
    </p:spTree>
    <p:extLst>
      <p:ext uri="{BB962C8B-B14F-4D97-AF65-F5344CB8AC3E}">
        <p14:creationId xmlns:p14="http://schemas.microsoft.com/office/powerpoint/2010/main" val="15689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18239" y="1857598"/>
            <a:ext cx="272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9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458995" y="1052736"/>
            <a:ext cx="9250911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45003" y="575481"/>
            <a:ext cx="6535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 COMUNCACIONES EN  </a:t>
            </a:r>
            <a:r>
              <a:rPr lang="es-E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ENTORNOS INDUSTRIALES</a:t>
            </a:r>
            <a:endParaRPr lang="es-ES" sz="1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95" y="1124744"/>
            <a:ext cx="9125387" cy="18002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977276" y="3086851"/>
            <a:ext cx="95422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DTE</a:t>
            </a:r>
            <a:endParaRPr lang="es-ES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76540" y="3086851"/>
            <a:ext cx="93516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DCE</a:t>
            </a:r>
            <a:endParaRPr lang="es-ES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478180" y="3086851"/>
            <a:ext cx="171984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RED / CANAL</a:t>
            </a:r>
            <a:endParaRPr lang="es-ES" sz="20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543823" y="3086851"/>
            <a:ext cx="93516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DCE</a:t>
            </a:r>
            <a:endParaRPr lang="es-ES" sz="20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9185495" y="3086851"/>
            <a:ext cx="95422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DTE</a:t>
            </a:r>
            <a:endParaRPr lang="es-ES" sz="2000" b="1" dirty="0"/>
          </a:p>
        </p:txBody>
      </p:sp>
      <p:cxnSp>
        <p:nvCxnSpPr>
          <p:cNvPr id="20" name="19 Conector recto de flecha"/>
          <p:cNvCxnSpPr>
            <a:stCxn id="12" idx="3"/>
            <a:endCxn id="13" idx="1"/>
          </p:cNvCxnSpPr>
          <p:nvPr/>
        </p:nvCxnSpPr>
        <p:spPr>
          <a:xfrm>
            <a:off x="2931505" y="3286906"/>
            <a:ext cx="124503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3" idx="3"/>
            <a:endCxn id="17" idx="1"/>
          </p:cNvCxnSpPr>
          <p:nvPr/>
        </p:nvCxnSpPr>
        <p:spPr>
          <a:xfrm>
            <a:off x="5111704" y="3286906"/>
            <a:ext cx="36647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194312" y="3271517"/>
            <a:ext cx="36647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19" idx="1"/>
          </p:cNvCxnSpPr>
          <p:nvPr/>
        </p:nvCxnSpPr>
        <p:spPr>
          <a:xfrm>
            <a:off x="8478986" y="3271518"/>
            <a:ext cx="706510" cy="153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942167" y="3717032"/>
            <a:ext cx="7811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DTE: Equipo Terminal de Datos</a:t>
            </a:r>
          </a:p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DCE: Equipo de Comunicaciones de Datos</a:t>
            </a:r>
          </a:p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RED/CANAL: Medio a través del cual se vinculan los equipos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904575" y="4797152"/>
            <a:ext cx="858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realizar una transferencia de información es necesario: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113160" y="5605614"/>
            <a:ext cx="816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reglas de </a:t>
            </a:r>
            <a:r>
              <a:rPr lang="es-A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 (</a:t>
            </a:r>
            <a:r>
              <a:rPr lang="es-A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</a:t>
            </a:r>
            <a:r>
              <a:rPr lang="es-A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A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090786" y="5229831"/>
            <a:ext cx="8288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 con un medio sobre el cual se realizará la comunicación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7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767436" y="780673"/>
            <a:ext cx="8585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objetivo de un protocolo es: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34074" y="1281083"/>
            <a:ext cx="7973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</a:t>
            </a: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identificación del emisor y el receptor: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una red donde existen varios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interlocutores es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 que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posea un identificador único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2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IAEI\Clase IAEI 2023\Celul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92" y="1053530"/>
            <a:ext cx="830158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IAEI\Clase IAEI 2023\Celul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50" y="1053530"/>
            <a:ext cx="830158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IAEI\Clase IAEI 2023\Celul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08" y="1053530"/>
            <a:ext cx="830158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IAEI\Clase IAEI 2023\Celul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67" y="1053530"/>
            <a:ext cx="830158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76778" y="2709714"/>
            <a:ext cx="17427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261 2233445</a:t>
            </a:r>
            <a:endParaRPr lang="es-A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05036" y="2720012"/>
            <a:ext cx="17427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261 4433221</a:t>
            </a:r>
            <a:endParaRPr lang="es-A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33294" y="2720012"/>
            <a:ext cx="17427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261 3344556</a:t>
            </a:r>
            <a:endParaRPr lang="es-A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161553" y="2709714"/>
            <a:ext cx="17427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261 7766442</a:t>
            </a:r>
            <a:endParaRPr lang="es-A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169703" y="5791830"/>
            <a:ext cx="17427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261 1144554</a:t>
            </a:r>
            <a:endParaRPr lang="es-AR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IAEI\Clase IAEI 2023\Celular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21" y="3573810"/>
            <a:ext cx="1151499" cy="2114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472421" y="3861841"/>
            <a:ext cx="1155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261 3344556</a:t>
            </a:r>
            <a:endParaRPr lang="es-A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Flecha doblada"/>
          <p:cNvSpPr/>
          <p:nvPr/>
        </p:nvSpPr>
        <p:spPr>
          <a:xfrm rot="16200000" flipV="1">
            <a:off x="4377728" y="1563481"/>
            <a:ext cx="919438" cy="4104456"/>
          </a:xfrm>
          <a:prstGeom prst="bentArrow">
            <a:avLst>
              <a:gd name="adj1" fmla="val 17775"/>
              <a:gd name="adj2" fmla="val 15862"/>
              <a:gd name="adj3" fmla="val 26275"/>
              <a:gd name="adj4" fmla="val 44175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86009" y="486797"/>
            <a:ext cx="8585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objetivo de un protocolo es: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361283" y="4509914"/>
            <a:ext cx="7973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</a:t>
            </a: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identificación del emisor y el receptor: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una red donde existen varios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interlocutores es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 que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posea un identificador único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4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767436" y="780673"/>
            <a:ext cx="8585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objetivo de un protocolo es: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34074" y="1281083"/>
            <a:ext cx="7973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</a:t>
            </a: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identificación del emisor y el receptor: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una red donde existen varios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interlocutores es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 que 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posea un identificador único</a:t>
            </a:r>
            <a:r>
              <a:rPr lang="es-AR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0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34074" y="2378000"/>
            <a:ext cx="7192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una conexión entre los interlocutores:</a:t>
            </a:r>
          </a:p>
          <a:p>
            <a:pPr lvl="1"/>
            <a:r>
              <a:rPr lang="es-AR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inicio la conversación?</a:t>
            </a:r>
          </a:p>
        </p:txBody>
      </p:sp>
    </p:spTree>
    <p:extLst>
      <p:ext uri="{BB962C8B-B14F-4D97-AF65-F5344CB8AC3E}">
        <p14:creationId xmlns:p14="http://schemas.microsoft.com/office/powerpoint/2010/main" val="38479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1361" y="6343781"/>
            <a:ext cx="4630356" cy="414963"/>
            <a:chOff x="129" y="3867"/>
            <a:chExt cx="2187" cy="196"/>
          </a:xfrm>
        </p:grpSpPr>
        <p:pic>
          <p:nvPicPr>
            <p:cNvPr id="8" name="Picture 35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3867"/>
              <a:ext cx="414" cy="196"/>
            </a:xfrm>
            <a:prstGeom prst="rect">
              <a:avLst/>
            </a:prstGeom>
            <a:ln>
              <a:noFill/>
            </a:ln>
            <a:effectLst>
              <a:outerShdw blurRad="381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88" y="3962"/>
              <a:ext cx="172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Instituto de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tica y </a:t>
              </a:r>
              <a:r>
                <a:rPr lang="es-E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</a:t>
              </a:r>
              <a:r>
                <a:rPr lang="es-A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</a:t>
              </a:r>
              <a:r>
                <a:rPr lang="es-E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 Industrial</a:t>
              </a:r>
            </a:p>
          </p:txBody>
        </p:sp>
      </p:grpSp>
      <p:sp>
        <p:nvSpPr>
          <p:cNvPr id="15" name="2 Subtítulo"/>
          <p:cNvSpPr txBox="1">
            <a:spLocks/>
          </p:cNvSpPr>
          <p:nvPr/>
        </p:nvSpPr>
        <p:spPr>
          <a:xfrm>
            <a:off x="0" y="14622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General y Aplicada - Comunicación en Entornos Industriales – Tema 8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87431" y="391832"/>
            <a:ext cx="11620316" cy="14622"/>
          </a:xfrm>
          <a:prstGeom prst="line">
            <a:avLst/>
          </a:prstGeom>
          <a:ln w="317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12" y="1629794"/>
            <a:ext cx="1516059" cy="18000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22" y="1629794"/>
            <a:ext cx="1516059" cy="18000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31360" y="659329"/>
            <a:ext cx="12195175" cy="67223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 REALIZA UNA COMUNICACIÓN?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1455615" y="3417285"/>
            <a:ext cx="2163853" cy="48187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GERENTE A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8322725" y="3429794"/>
            <a:ext cx="2163853" cy="481870"/>
          </a:xfrm>
          <a:prstGeom prst="rect">
            <a:avLst/>
          </a:prstGeom>
        </p:spPr>
        <p:txBody>
          <a:bodyPr vert="horz" lIns="115790" tIns="57895" rIns="115790" bIns="5789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GERENTE B</a:t>
            </a:r>
            <a:endParaRPr lang="es-E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892417" y="3933850"/>
            <a:ext cx="2163853" cy="2209862"/>
            <a:chOff x="2664247" y="3933850"/>
            <a:chExt cx="1993156" cy="2209862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09" y="3933850"/>
              <a:ext cx="1352433" cy="1800000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2 Subtítulo"/>
            <p:cNvSpPr txBox="1">
              <a:spLocks/>
            </p:cNvSpPr>
            <p:nvPr/>
          </p:nvSpPr>
          <p:spPr>
            <a:xfrm>
              <a:off x="2664247" y="5661842"/>
              <a:ext cx="1993156" cy="481870"/>
            </a:xfrm>
            <a:prstGeom prst="rect">
              <a:avLst/>
            </a:prstGeom>
          </p:spPr>
          <p:txBody>
            <a:bodyPr vert="horz" lIns="115790" tIns="57895" rIns="115790" bIns="57895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Asistente A</a:t>
              </a:r>
              <a:endPara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609713" y="3862043"/>
            <a:ext cx="2163853" cy="2223147"/>
            <a:chOff x="6088301" y="3862042"/>
            <a:chExt cx="1993156" cy="2223147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663" y="3862042"/>
              <a:ext cx="1352433" cy="1800000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2 Subtítulo"/>
            <p:cNvSpPr txBox="1">
              <a:spLocks/>
            </p:cNvSpPr>
            <p:nvPr/>
          </p:nvSpPr>
          <p:spPr>
            <a:xfrm>
              <a:off x="6088301" y="5603319"/>
              <a:ext cx="1993156" cy="481870"/>
            </a:xfrm>
            <a:prstGeom prst="rect">
              <a:avLst/>
            </a:prstGeom>
          </p:spPr>
          <p:txBody>
            <a:bodyPr vert="horz" lIns="115790" tIns="57895" rIns="115790" bIns="57895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Asistente B</a:t>
              </a:r>
              <a:endPara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1 Flecha doblada"/>
          <p:cNvSpPr/>
          <p:nvPr/>
        </p:nvSpPr>
        <p:spPr>
          <a:xfrm flipV="1">
            <a:off x="2253007" y="3911664"/>
            <a:ext cx="895922" cy="864096"/>
          </a:xfrm>
          <a:prstGeom prst="ben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5124390" y="4436569"/>
            <a:ext cx="1485323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22 Flecha doblada"/>
          <p:cNvSpPr/>
          <p:nvPr/>
        </p:nvSpPr>
        <p:spPr>
          <a:xfrm rot="16200000" flipV="1">
            <a:off x="8829992" y="3805616"/>
            <a:ext cx="825247" cy="938099"/>
          </a:xfrm>
          <a:prstGeom prst="ben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23 Flecha derecha"/>
          <p:cNvSpPr/>
          <p:nvPr/>
        </p:nvSpPr>
        <p:spPr>
          <a:xfrm flipH="1">
            <a:off x="5099999" y="4868617"/>
            <a:ext cx="1485323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619469" y="2709714"/>
            <a:ext cx="4703257" cy="0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3619469" y="2997746"/>
            <a:ext cx="4703257" cy="0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Flecha doblada"/>
          <p:cNvSpPr/>
          <p:nvPr/>
        </p:nvSpPr>
        <p:spPr>
          <a:xfrm flipH="1" flipV="1">
            <a:off x="8719535" y="4004521"/>
            <a:ext cx="895922" cy="864096"/>
          </a:xfrm>
          <a:prstGeom prst="ben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28 Flecha doblada"/>
          <p:cNvSpPr/>
          <p:nvPr/>
        </p:nvSpPr>
        <p:spPr>
          <a:xfrm rot="16200000">
            <a:off x="2124919" y="3814501"/>
            <a:ext cx="825247" cy="938099"/>
          </a:xfrm>
          <a:prstGeom prst="ben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30 Flecha izquierda y derecha"/>
          <p:cNvSpPr/>
          <p:nvPr/>
        </p:nvSpPr>
        <p:spPr>
          <a:xfrm>
            <a:off x="3517817" y="2656358"/>
            <a:ext cx="4907952" cy="396144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1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500"/>
                            </p:stCondLst>
                            <p:childTnLst>
                              <p:par>
                                <p:cTn id="64" presetID="22" presetClass="entr" presetSubtype="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7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8" grpId="0" animBg="1"/>
      <p:bldP spid="28" grpId="1" animBg="1"/>
      <p:bldP spid="29" grpId="0" animBg="1"/>
      <p:bldP spid="29" grpId="1" animBg="1"/>
      <p:bldP spid="31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13940</TotalTime>
  <Words>3380</Words>
  <Application>Microsoft Office PowerPoint</Application>
  <PresentationFormat>Personalizado</PresentationFormat>
  <Paragraphs>713</Paragraphs>
  <Slides>45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1_Tema de Office</vt:lpstr>
      <vt:lpstr>Imagen de mapa de bits</vt:lpstr>
      <vt:lpstr>ELECTRÓNICA GENERAL Y APLICADA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161</cp:revision>
  <dcterms:created xsi:type="dcterms:W3CDTF">2020-09-15T18:40:53Z</dcterms:created>
  <dcterms:modified xsi:type="dcterms:W3CDTF">2024-11-08T14:37:26Z</dcterms:modified>
</cp:coreProperties>
</file>