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99" r:id="rId5"/>
    <p:sldId id="263" r:id="rId6"/>
    <p:sldId id="257" r:id="rId7"/>
    <p:sldId id="278" r:id="rId8"/>
    <p:sldId id="258" r:id="rId9"/>
    <p:sldId id="296" r:id="rId10"/>
    <p:sldId id="281" r:id="rId11"/>
    <p:sldId id="282" r:id="rId12"/>
    <p:sldId id="283" r:id="rId13"/>
    <p:sldId id="284" r:id="rId14"/>
    <p:sldId id="285" r:id="rId15"/>
    <p:sldId id="298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60" r:id="rId27"/>
    <p:sldId id="261" r:id="rId28"/>
    <p:sldId id="264" r:id="rId29"/>
    <p:sldId id="266" r:id="rId30"/>
    <p:sldId id="267" r:id="rId31"/>
    <p:sldId id="268" r:id="rId3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D60093"/>
    <a:srgbClr val="009999"/>
    <a:srgbClr val="FF0066"/>
    <a:srgbClr val="FF7C80"/>
    <a:srgbClr val="FFCCCC"/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8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362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365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216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139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835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225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927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147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515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914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073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98A11-802F-4C99-8D7F-FAF30AC25EE2}" type="datetimeFigureOut">
              <a:rPr lang="es-AR" smtClean="0"/>
              <a:t>15/3/2024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633E-62D3-4CCC-AC2A-EE342D2CF9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538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journal/processes/special_issues/Self-Healing_Material" TargetMode="External"/><Relationship Id="rId2" Type="http://schemas.openxmlformats.org/officeDocument/2006/relationships/hyperlink" Target="https://iopscience.iop.org/article/10.1088/2631-8695/ab62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TRABAJO </a:t>
            </a:r>
            <a:r>
              <a:rPr lang="es-AR" b="1" dirty="0">
                <a:solidFill>
                  <a:srgbClr val="0070C0"/>
                </a:solidFill>
                <a:latin typeface="Arial Black" panose="020B0A04020102020204" pitchFamily="34" charset="0"/>
              </a:rPr>
              <a:t>PRÁCTICO 1</a:t>
            </a:r>
            <a:br>
              <a:rPr lang="es-AR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s-ES" b="1" dirty="0">
                <a:solidFill>
                  <a:srgbClr val="0070C0"/>
                </a:solidFill>
                <a:latin typeface="Arial Black" panose="020B0A04020102020204" pitchFamily="34" charset="0"/>
              </a:rPr>
              <a:t> </a:t>
            </a:r>
            <a:r>
              <a:rPr lang="es-AR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s-AR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s-ES" b="1" dirty="0">
                <a:solidFill>
                  <a:srgbClr val="0070C0"/>
                </a:solidFill>
                <a:latin typeface="Arial Black" panose="020B0A04020102020204" pitchFamily="34" charset="0"/>
              </a:rPr>
              <a:t>Frase Nominal</a:t>
            </a:r>
            <a:r>
              <a:rPr lang="es-E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:</a:t>
            </a:r>
            <a:endParaRPr lang="es-AR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ln w="381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es-ES" sz="3600" b="1" dirty="0" smtClean="0">
                <a:latin typeface="Arial Black" panose="020B0A04020102020204" pitchFamily="34" charset="0"/>
              </a:rPr>
              <a:t>El sustantivo, plurales, sustitutos del sustantivo, pre y </a:t>
            </a:r>
            <a:r>
              <a:rPr lang="es-ES" sz="3600" b="1" dirty="0" err="1" smtClean="0">
                <a:latin typeface="Arial Black" panose="020B0A04020102020204" pitchFamily="34" charset="0"/>
              </a:rPr>
              <a:t>posmodificación</a:t>
            </a:r>
            <a:r>
              <a:rPr lang="es-ES" sz="3600" b="1" dirty="0" smtClean="0">
                <a:latin typeface="Arial Black" panose="020B0A04020102020204" pitchFamily="34" charset="0"/>
              </a:rPr>
              <a:t>.</a:t>
            </a:r>
            <a:r>
              <a:rPr lang="es-AR" sz="3600" b="1" dirty="0" smtClean="0">
                <a:latin typeface="Arial Black" panose="020B0A04020102020204" pitchFamily="34" charset="0"/>
              </a:rPr>
              <a:t/>
            </a:r>
            <a:br>
              <a:rPr lang="es-AR" sz="3600" b="1" dirty="0" smtClean="0">
                <a:latin typeface="Arial Black" panose="020B0A04020102020204" pitchFamily="34" charset="0"/>
              </a:rPr>
            </a:br>
            <a:endParaRPr lang="es-AR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4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s-AR" b="1" dirty="0"/>
              <a:t>PLURAL OF NOUNS</a:t>
            </a:r>
            <a:br>
              <a:rPr lang="es-AR" b="1" dirty="0"/>
            </a:br>
            <a:endParaRPr lang="es-A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19970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13363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/>
          <a:lstStyle/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b="1" dirty="0" smtClean="0">
                <a:solidFill>
                  <a:schemeClr val="accent5">
                    <a:lumMod val="75000"/>
                  </a:schemeClr>
                </a:solidFill>
              </a:rPr>
              <a:t>GENERAL </a:t>
            </a:r>
            <a:r>
              <a:rPr lang="es-AR" b="1" dirty="0">
                <a:solidFill>
                  <a:schemeClr val="accent5">
                    <a:lumMod val="75000"/>
                  </a:schemeClr>
                </a:solidFill>
              </a:rPr>
              <a:t>RULE: </a:t>
            </a:r>
            <a:r>
              <a:rPr lang="es-AR" dirty="0"/>
              <a:t>los sustantivos agregan </a:t>
            </a:r>
            <a:r>
              <a:rPr lang="es-AR" b="1" dirty="0"/>
              <a:t>s</a:t>
            </a:r>
            <a:r>
              <a:rPr lang="es-AR" dirty="0"/>
              <a:t> en el plural.</a:t>
            </a:r>
          </a:p>
          <a:p>
            <a:pPr marL="0" indent="0" algn="ctr">
              <a:buNone/>
            </a:pPr>
            <a:r>
              <a:rPr lang="es-AR" dirty="0"/>
              <a:t>		</a:t>
            </a:r>
            <a:r>
              <a:rPr lang="es-AR" dirty="0" err="1"/>
              <a:t>cylinder</a:t>
            </a:r>
            <a:r>
              <a:rPr lang="es-AR" dirty="0"/>
              <a:t> </a:t>
            </a:r>
            <a:r>
              <a:rPr lang="es-AR" dirty="0" smtClean="0"/>
              <a:t>– </a:t>
            </a:r>
            <a:r>
              <a:rPr lang="es-AR" dirty="0" err="1" smtClean="0"/>
              <a:t>cylinders</a:t>
            </a:r>
            <a:r>
              <a:rPr lang="es-AR" dirty="0" smtClean="0"/>
              <a:t>  </a:t>
            </a:r>
            <a:r>
              <a:rPr lang="es-AR" dirty="0"/>
              <a:t>	</a:t>
            </a:r>
            <a:r>
              <a:rPr lang="es-AR" dirty="0" err="1"/>
              <a:t>resource</a:t>
            </a:r>
            <a:r>
              <a:rPr lang="es-AR" dirty="0"/>
              <a:t> - </a:t>
            </a:r>
            <a:r>
              <a:rPr lang="es-AR" dirty="0" err="1"/>
              <a:t>resources</a:t>
            </a:r>
            <a:endParaRPr lang="es-AR" dirty="0"/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4708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95745"/>
            <a:ext cx="10515600" cy="5581218"/>
          </a:xfrm>
        </p:spPr>
        <p:txBody>
          <a:bodyPr/>
          <a:lstStyle/>
          <a:p>
            <a:pPr marL="0" lvl="0" indent="0">
              <a:buNone/>
            </a:pPr>
            <a:endParaRPr lang="es-AR" dirty="0" smtClean="0"/>
          </a:p>
          <a:p>
            <a:pPr marL="0" lvl="0" indent="0">
              <a:buNone/>
            </a:pPr>
            <a:endParaRPr lang="es-AR" dirty="0"/>
          </a:p>
          <a:p>
            <a:pPr marL="0" lvl="0" indent="0" algn="ctr">
              <a:buNone/>
            </a:pPr>
            <a:r>
              <a:rPr lang="es-AR" dirty="0" smtClean="0"/>
              <a:t>Los </a:t>
            </a:r>
            <a:r>
              <a:rPr lang="es-AR" dirty="0"/>
              <a:t>sustantivos terminados en  </a:t>
            </a:r>
            <a:r>
              <a:rPr lang="es-AR" b="1" dirty="0"/>
              <a:t>s</a:t>
            </a:r>
            <a:r>
              <a:rPr lang="es-AR" dirty="0"/>
              <a:t> ,  </a:t>
            </a:r>
            <a:r>
              <a:rPr lang="es-AR" b="1" dirty="0" err="1"/>
              <a:t>sh</a:t>
            </a:r>
            <a:r>
              <a:rPr lang="es-AR" dirty="0"/>
              <a:t> ,  </a:t>
            </a:r>
            <a:r>
              <a:rPr lang="es-AR" b="1" dirty="0"/>
              <a:t>ch</a:t>
            </a:r>
            <a:r>
              <a:rPr lang="es-AR" dirty="0"/>
              <a:t> ,  </a:t>
            </a:r>
            <a:r>
              <a:rPr lang="es-AR" b="1" dirty="0"/>
              <a:t>x</a:t>
            </a:r>
            <a:r>
              <a:rPr lang="es-AR" dirty="0"/>
              <a:t> ,  </a:t>
            </a:r>
            <a:r>
              <a:rPr lang="es-AR" b="1" dirty="0"/>
              <a:t>o  </a:t>
            </a:r>
            <a:endParaRPr lang="es-AR" dirty="0"/>
          </a:p>
          <a:p>
            <a:pPr marL="0" indent="0" algn="ctr">
              <a:buNone/>
            </a:pPr>
            <a:r>
              <a:rPr lang="es-AR" dirty="0"/>
              <a:t>agregan  </a:t>
            </a:r>
            <a:r>
              <a:rPr lang="es-AR" b="1" dirty="0"/>
              <a:t>es </a:t>
            </a:r>
            <a:endParaRPr lang="es-AR" dirty="0"/>
          </a:p>
          <a:p>
            <a:pPr marL="0" indent="0" algn="ctr">
              <a:buNone/>
            </a:pPr>
            <a:r>
              <a:rPr lang="es-AR" dirty="0" err="1"/>
              <a:t>brush</a:t>
            </a:r>
            <a:r>
              <a:rPr lang="es-AR" dirty="0"/>
              <a:t> – </a:t>
            </a:r>
            <a:r>
              <a:rPr lang="es-AR" dirty="0" err="1"/>
              <a:t>brushes</a:t>
            </a:r>
            <a:r>
              <a:rPr lang="es-AR" dirty="0"/>
              <a:t>		gas – gases		cargo - </a:t>
            </a:r>
            <a:r>
              <a:rPr lang="es-AR" dirty="0" err="1"/>
              <a:t>cargoes</a:t>
            </a:r>
            <a:r>
              <a:rPr lang="es-AR" dirty="0"/>
              <a:t>    </a:t>
            </a:r>
          </a:p>
          <a:p>
            <a:pPr marL="0" indent="0" algn="ctr">
              <a:buNone/>
            </a:pPr>
            <a:r>
              <a:rPr lang="es-AR" i="1" dirty="0"/>
              <a:t>Pero:</a:t>
            </a:r>
            <a:endParaRPr lang="es-AR" dirty="0"/>
          </a:p>
          <a:p>
            <a:pPr marL="0" indent="0" algn="ctr">
              <a:buNone/>
            </a:pPr>
            <a:r>
              <a:rPr lang="es-AR" dirty="0"/>
              <a:t>Radio – radios	  </a:t>
            </a:r>
            <a:r>
              <a:rPr lang="es-AR" dirty="0" err="1"/>
              <a:t>dynamo</a:t>
            </a:r>
            <a:r>
              <a:rPr lang="es-AR" dirty="0"/>
              <a:t> – </a:t>
            </a:r>
            <a:r>
              <a:rPr lang="es-AR" dirty="0" err="1"/>
              <a:t>dynamos</a:t>
            </a:r>
            <a:r>
              <a:rPr lang="es-AR" dirty="0"/>
              <a:t>	   </a:t>
            </a:r>
            <a:r>
              <a:rPr lang="es-AR" dirty="0" err="1"/>
              <a:t>photo</a:t>
            </a:r>
            <a:r>
              <a:rPr lang="es-AR" dirty="0"/>
              <a:t> - </a:t>
            </a:r>
            <a:r>
              <a:rPr lang="es-AR" dirty="0" err="1"/>
              <a:t>photos</a:t>
            </a:r>
            <a:endParaRPr lang="es-AR" dirty="0"/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02928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63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/>
          <a:lstStyle/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 smtClean="0"/>
              <a:t>2</a:t>
            </a:r>
            <a:r>
              <a:rPr lang="es-AR" dirty="0"/>
              <a:t>) los sustantivos terminados en  </a:t>
            </a:r>
            <a:r>
              <a:rPr lang="es-AR" b="1" dirty="0"/>
              <a:t>y</a:t>
            </a:r>
            <a:r>
              <a:rPr lang="es-AR" dirty="0"/>
              <a:t> :</a:t>
            </a:r>
          </a:p>
          <a:p>
            <a:pPr marL="0" indent="0" algn="ctr">
              <a:buNone/>
            </a:pPr>
            <a:r>
              <a:rPr lang="es-AR" dirty="0"/>
              <a:t>	* si está precedida por  </a:t>
            </a:r>
            <a:r>
              <a:rPr lang="es-AR" b="1" dirty="0"/>
              <a:t>consonante</a:t>
            </a:r>
            <a:r>
              <a:rPr lang="es-AR" dirty="0"/>
              <a:t>  </a:t>
            </a:r>
            <a:r>
              <a:rPr lang="es-AR" b="1" dirty="0"/>
              <a:t>y </a:t>
            </a:r>
            <a:r>
              <a:rPr lang="en-US" b="1" dirty="0" smtClean="0">
                <a:sym typeface="Wingdings 3" panose="05040102010807070707" pitchFamily="18" charset="2"/>
              </a:rPr>
              <a:t></a:t>
            </a:r>
            <a:r>
              <a:rPr lang="es-AR" b="1" dirty="0" smtClean="0"/>
              <a:t> </a:t>
            </a:r>
            <a:r>
              <a:rPr lang="es-AR" b="1" dirty="0"/>
              <a:t>i</a:t>
            </a:r>
            <a:r>
              <a:rPr lang="es-AR" dirty="0"/>
              <a:t> y agrega  </a:t>
            </a:r>
            <a:r>
              <a:rPr lang="es-AR" b="1" dirty="0"/>
              <a:t>es</a:t>
            </a:r>
            <a:endParaRPr lang="es-AR" dirty="0"/>
          </a:p>
          <a:p>
            <a:pPr marL="0" indent="0" algn="ctr">
              <a:buNone/>
            </a:pPr>
            <a:r>
              <a:rPr lang="es-AR" dirty="0"/>
              <a:t>	</a:t>
            </a:r>
            <a:r>
              <a:rPr lang="en-US" dirty="0"/>
              <a:t>   country (</a:t>
            </a:r>
            <a:r>
              <a:rPr lang="en-US" dirty="0" err="1"/>
              <a:t>país</a:t>
            </a:r>
            <a:r>
              <a:rPr lang="en-US" dirty="0"/>
              <a:t>) – countries			theory - theories</a:t>
            </a:r>
            <a:endParaRPr lang="es-AR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s-AR" dirty="0"/>
              <a:t>* Si está precedida por </a:t>
            </a:r>
            <a:r>
              <a:rPr lang="es-AR" b="1" dirty="0"/>
              <a:t>vocal</a:t>
            </a:r>
            <a:r>
              <a:rPr lang="es-AR" dirty="0"/>
              <a:t> </a:t>
            </a:r>
            <a:r>
              <a:rPr lang="en-US" b="1" dirty="0">
                <a:sym typeface="Wingdings 3" panose="05040102010807070707" pitchFamily="18" charset="2"/>
              </a:rPr>
              <a:t></a:t>
            </a:r>
            <a:r>
              <a:rPr lang="es-AR" dirty="0"/>
              <a:t> regla general  (agrega  </a:t>
            </a:r>
            <a:r>
              <a:rPr lang="es-AR" b="1" dirty="0"/>
              <a:t>s</a:t>
            </a:r>
            <a:r>
              <a:rPr lang="es-AR" dirty="0"/>
              <a:t> )</a:t>
            </a:r>
          </a:p>
          <a:p>
            <a:pPr marL="0" indent="0" algn="ctr">
              <a:buNone/>
            </a:pPr>
            <a:r>
              <a:rPr lang="es-AR" dirty="0"/>
              <a:t>	</a:t>
            </a:r>
            <a:r>
              <a:rPr lang="en-US" dirty="0"/>
              <a:t>   boy (</a:t>
            </a:r>
            <a:r>
              <a:rPr lang="en-US" dirty="0" err="1"/>
              <a:t>chico</a:t>
            </a:r>
            <a:r>
              <a:rPr lang="en-US" dirty="0"/>
              <a:t>, </a:t>
            </a:r>
            <a:r>
              <a:rPr lang="en-US" dirty="0" err="1"/>
              <a:t>muchacho</a:t>
            </a:r>
            <a:r>
              <a:rPr lang="en-US" dirty="0"/>
              <a:t>) – boys		day (</a:t>
            </a:r>
            <a:r>
              <a:rPr lang="en-US" dirty="0" err="1"/>
              <a:t>día</a:t>
            </a:r>
            <a:r>
              <a:rPr lang="en-US" dirty="0"/>
              <a:t>)- days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53034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30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95745"/>
            <a:ext cx="10515600" cy="5581218"/>
          </a:xfrm>
        </p:spPr>
        <p:txBody>
          <a:bodyPr/>
          <a:lstStyle/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3</a:t>
            </a:r>
            <a:r>
              <a:rPr lang="es-AR" dirty="0"/>
              <a:t>) En algunos sustantivos terminados en  </a:t>
            </a:r>
            <a:r>
              <a:rPr lang="es-AR" b="1" dirty="0"/>
              <a:t>f </a:t>
            </a:r>
            <a:r>
              <a:rPr lang="es-AR" dirty="0"/>
              <a:t> </a:t>
            </a:r>
            <a:r>
              <a:rPr lang="es-AR" dirty="0" err="1"/>
              <a:t>or</a:t>
            </a:r>
            <a:r>
              <a:rPr lang="es-AR" dirty="0"/>
              <a:t>  </a:t>
            </a:r>
            <a:r>
              <a:rPr lang="es-AR" b="1" dirty="0"/>
              <a:t>fe  </a:t>
            </a:r>
            <a:endParaRPr lang="es-AR" dirty="0"/>
          </a:p>
          <a:p>
            <a:pPr marL="0" indent="0" algn="ctr">
              <a:buNone/>
            </a:pPr>
            <a:r>
              <a:rPr lang="es-AR" b="1" dirty="0"/>
              <a:t>f </a:t>
            </a:r>
            <a:r>
              <a:rPr lang="en-US" b="1" dirty="0" smtClean="0">
                <a:sym typeface="Wingdings 3" panose="05040102010807070707" pitchFamily="18" charset="2"/>
              </a:rPr>
              <a:t></a:t>
            </a:r>
            <a:r>
              <a:rPr lang="es-AR" b="1" dirty="0" smtClean="0"/>
              <a:t>v </a:t>
            </a:r>
            <a:r>
              <a:rPr lang="es-AR" dirty="0"/>
              <a:t>y agrega</a:t>
            </a:r>
            <a:r>
              <a:rPr lang="es-AR" b="1" dirty="0"/>
              <a:t>   es </a:t>
            </a:r>
            <a:endParaRPr lang="es-AR" dirty="0"/>
          </a:p>
          <a:p>
            <a:pPr marL="0" indent="0" algn="ctr">
              <a:buNone/>
            </a:pPr>
            <a:r>
              <a:rPr lang="es-AR" b="1" dirty="0"/>
              <a:t>	</a:t>
            </a:r>
            <a:r>
              <a:rPr lang="es-AR" dirty="0" err="1"/>
              <a:t>knife</a:t>
            </a:r>
            <a:r>
              <a:rPr lang="es-AR" dirty="0"/>
              <a:t> – </a:t>
            </a:r>
            <a:r>
              <a:rPr lang="es-AR" dirty="0" err="1"/>
              <a:t>knives</a:t>
            </a:r>
            <a:r>
              <a:rPr lang="es-AR" dirty="0"/>
              <a:t>		</a:t>
            </a:r>
            <a:r>
              <a:rPr lang="es-AR" dirty="0" err="1"/>
              <a:t>leaf</a:t>
            </a:r>
            <a:r>
              <a:rPr lang="es-AR" dirty="0"/>
              <a:t> (hoja) – </a:t>
            </a:r>
            <a:r>
              <a:rPr lang="es-AR" dirty="0" err="1"/>
              <a:t>leaves</a:t>
            </a:r>
            <a:endParaRPr lang="es-AR" dirty="0"/>
          </a:p>
          <a:p>
            <a:pPr marL="0" indent="0" algn="ctr">
              <a:buNone/>
            </a:pPr>
            <a:r>
              <a:rPr lang="es-AR" dirty="0"/>
              <a:t>    </a:t>
            </a:r>
            <a:r>
              <a:rPr lang="en-US" dirty="0" err="1"/>
              <a:t>Pero</a:t>
            </a:r>
            <a:r>
              <a:rPr lang="en-US" dirty="0"/>
              <a:t>:</a:t>
            </a:r>
            <a:endParaRPr lang="es-AR" dirty="0"/>
          </a:p>
          <a:p>
            <a:pPr marL="0" indent="0" algn="ctr">
              <a:buNone/>
            </a:pPr>
            <a:r>
              <a:rPr lang="en-US" dirty="0"/>
              <a:t>Roof – roofs		chief – chiefs		proof – </a:t>
            </a:r>
            <a:r>
              <a:rPr lang="en-US" dirty="0" smtClean="0"/>
              <a:t>proofs</a:t>
            </a:r>
          </a:p>
          <a:p>
            <a:pPr marL="0" indent="0" algn="ctr">
              <a:buNone/>
            </a:pPr>
            <a:r>
              <a:rPr lang="en-US" dirty="0" smtClean="0"/>
              <a:t>Relative - relatives</a:t>
            </a:r>
            <a:endParaRPr lang="es-AR" dirty="0"/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80127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711510"/>
              </p:ext>
            </p:extLst>
          </p:nvPr>
        </p:nvGraphicFramePr>
        <p:xfrm>
          <a:off x="2032000" y="719666"/>
          <a:ext cx="8128000" cy="626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4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sustantivos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terminados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en: </a:t>
                      </a:r>
                      <a:endParaRPr lang="es-A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buscan en el diccionario como terminados en: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ves</a:t>
                      </a:r>
                      <a:endParaRPr lang="es-A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-f o –fe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Hay muy pocos sustantivos terminados en –ve que, al agregar la –s del plural parecieran pertenecer a este grupo: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Relative</a:t>
                      </a: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(pariente) - </a:t>
                      </a:r>
                      <a:r>
                        <a:rPr lang="es-AR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relatives</a:t>
                      </a:r>
                      <a:endParaRPr lang="es-A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ies </a:t>
                      </a:r>
                      <a:endParaRPr lang="es-A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y</a:t>
                      </a:r>
                      <a:endParaRPr lang="es-A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es</a:t>
                      </a:r>
                      <a:endParaRPr lang="es-A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 –es </a:t>
                      </a:r>
                      <a:r>
                        <a:rPr lang="es-AR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decir con –s, -</a:t>
                      </a:r>
                      <a:r>
                        <a:rPr lang="es-AR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-x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Hay muchos sustantivos que terminan en –e y al agregar la –s del plural parecen pertenecer a este grupo: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Rose (rosa) - roses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</a:t>
                      </a:r>
                      <a:endParaRPr lang="es-A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 -s</a:t>
                      </a:r>
                      <a:endParaRPr lang="es-A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115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20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SUSTANTIVOS </a:t>
            </a:r>
            <a:r>
              <a:rPr lang="en-US" b="1" dirty="0"/>
              <a:t>IRREGULARES </a:t>
            </a:r>
            <a:endParaRPr lang="es-AR" dirty="0"/>
          </a:p>
          <a:p>
            <a:endParaRPr lang="es-AR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1921163" y="2922538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7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 (hombre)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men 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foot (pie)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feet</a:t>
                      </a:r>
                      <a:endParaRPr lang="es-A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woman (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mujer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women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tooth (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diente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muela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teeth</a:t>
                      </a:r>
                      <a:endParaRPr lang="es-A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child (ch</a:t>
                      </a:r>
                      <a:r>
                        <a:rPr lang="es-MX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ico)</a:t>
                      </a:r>
                      <a:endParaRPr lang="es-A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children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mouse (ratón) 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mice</a:t>
                      </a:r>
                      <a:endParaRPr lang="es-A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person (persona)</a:t>
                      </a:r>
                      <a:endParaRPr lang="es-A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people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sheep</a:t>
                      </a:r>
                      <a:r>
                        <a:rPr lang="es-MX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(oveja)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sheep</a:t>
                      </a:r>
                      <a:endParaRPr lang="es-A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fish</a:t>
                      </a:r>
                      <a:r>
                        <a:rPr lang="es-MX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(pez, pescado)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fish</a:t>
                      </a:r>
                      <a:endParaRPr lang="es-A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914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134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algn="ctr"/>
            <a:r>
              <a:rPr lang="es-MX" dirty="0" smtClean="0"/>
              <a:t>Algunos </a:t>
            </a:r>
            <a:r>
              <a:rPr lang="es-MX" dirty="0"/>
              <a:t>sustantivos de origen griego o latino, conservan el plural derivado de esas lenguas.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44170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6797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119744" y="1094503"/>
          <a:ext cx="7980220" cy="45997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90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 Black" panose="020B0A04020102020204" pitchFamily="34" charset="0"/>
                        </a:rPr>
                        <a:t>SINGULAR</a:t>
                      </a:r>
                      <a:endParaRPr lang="es-AR" sz="2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2800" dirty="0">
                          <a:effectLst/>
                          <a:latin typeface="Arial Black" panose="020B0A04020102020204" pitchFamily="34" charset="0"/>
                        </a:rPr>
                        <a:t>PLURAL</a:t>
                      </a:r>
                      <a:endParaRPr lang="es-AR" sz="2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medium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media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stratum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strata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datum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data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maximum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maxima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minimum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minima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604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493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0" y="2021679"/>
          <a:ext cx="9047018" cy="4074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3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4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SINGULAR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 Black" panose="020B0A04020102020204" pitchFamily="34" charset="0"/>
                        </a:rPr>
                        <a:t>PLURAL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err="1">
                          <a:effectLst/>
                        </a:rPr>
                        <a:t>phenomenon</a:t>
                      </a:r>
                      <a:endParaRPr lang="es-AR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err="1">
                          <a:effectLst/>
                        </a:rPr>
                        <a:t>phenomena</a:t>
                      </a:r>
                      <a:endParaRPr lang="es-AR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err="1">
                          <a:effectLst/>
                        </a:rPr>
                        <a:t>criterion</a:t>
                      </a:r>
                      <a:endParaRPr lang="es-AR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err="1">
                          <a:effectLst/>
                        </a:rPr>
                        <a:t>criteria</a:t>
                      </a:r>
                      <a:endParaRPr lang="es-AR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</a:rPr>
                        <a:t>larva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err="1">
                          <a:effectLst/>
                        </a:rPr>
                        <a:t>larvae</a:t>
                      </a:r>
                      <a:endParaRPr lang="es-AR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radius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radii</a:t>
                      </a:r>
                      <a:endParaRPr lang="es-AR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58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  <a:latin typeface="Arial Black" pitchFamily="34" charset="0"/>
              </a:rPr>
              <a:t>FRASE NOMINAL</a:t>
            </a:r>
            <a:endParaRPr lang="es-AR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524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092036" y="2122960"/>
          <a:ext cx="7869382" cy="40007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34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SINGULAR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PLURAL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1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focus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foci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1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stimulus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stimuli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1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nucleus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nuclei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125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63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330034" y="2080895"/>
          <a:ext cx="8562110" cy="42378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8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SINGULAR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PLURAL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thesis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theses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hypothesis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hypotheses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basis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bases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axis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axes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crisis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crises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analysis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analyses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091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78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470381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Algunos </a:t>
            </a:r>
            <a:r>
              <a:rPr lang="es-AR" dirty="0"/>
              <a:t>tienen dos formas de plural cuyos significados son a veces diferentes.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84548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63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690254" y="886692"/>
          <a:ext cx="9227128" cy="55485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13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SINGULAR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2400" dirty="0">
                          <a:effectLst/>
                          <a:latin typeface="Arial Black" panose="020B0A04020102020204" pitchFamily="34" charset="0"/>
                        </a:rPr>
                        <a:t>PLURAL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42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index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indices (</a:t>
                      </a:r>
                      <a:r>
                        <a:rPr lang="en-US" sz="2800" dirty="0" err="1">
                          <a:effectLst/>
                        </a:rPr>
                        <a:t>algeb</a:t>
                      </a:r>
                      <a:r>
                        <a:rPr lang="en-US" sz="2800" dirty="0">
                          <a:effectLst/>
                        </a:rPr>
                        <a:t>.)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4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indexes (</a:t>
                      </a:r>
                      <a:r>
                        <a:rPr lang="en-US" sz="2800" dirty="0" err="1">
                          <a:effectLst/>
                        </a:rPr>
                        <a:t>alfab</a:t>
                      </a:r>
                      <a:r>
                        <a:rPr lang="en-US" sz="2800" dirty="0">
                          <a:effectLst/>
                        </a:rPr>
                        <a:t>.)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42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appendix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appendices (organ)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4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appendixes (in a book)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42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focus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foci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4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focuses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42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formula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formulae</a:t>
                      </a:r>
                      <a:r>
                        <a:rPr lang="es-MX" sz="2800" dirty="0">
                          <a:effectLst/>
                        </a:rPr>
                        <a:t> (</a:t>
                      </a:r>
                      <a:r>
                        <a:rPr lang="es-MX" sz="2800" dirty="0" err="1">
                          <a:effectLst/>
                        </a:rPr>
                        <a:t>maths</a:t>
                      </a:r>
                      <a:r>
                        <a:rPr lang="es-MX" sz="2800" dirty="0">
                          <a:effectLst/>
                        </a:rPr>
                        <a:t>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34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formulas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912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134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254241"/>
              </p:ext>
            </p:extLst>
          </p:nvPr>
        </p:nvGraphicFramePr>
        <p:xfrm>
          <a:off x="1925782" y="1219199"/>
          <a:ext cx="9656618" cy="45442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28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SINGULAR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PLURAL</a:t>
                      </a:r>
                      <a:endParaRPr lang="es-AR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1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medium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media</a:t>
                      </a:r>
                      <a:endParaRPr lang="es-A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1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mediums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1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mouse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mice</a:t>
                      </a:r>
                      <a:r>
                        <a:rPr lang="es-MX" sz="2800" dirty="0">
                          <a:effectLst/>
                        </a:rPr>
                        <a:t> (animal)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82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mouses</a:t>
                      </a:r>
                      <a:r>
                        <a:rPr lang="es-MX" sz="2800" dirty="0">
                          <a:effectLst/>
                        </a:rPr>
                        <a:t> (</a:t>
                      </a:r>
                      <a:r>
                        <a:rPr lang="es-MX" sz="2800" dirty="0" err="1">
                          <a:effectLst/>
                        </a:rPr>
                        <a:t>computer</a:t>
                      </a:r>
                      <a:r>
                        <a:rPr lang="es-MX" sz="2800" dirty="0">
                          <a:effectLst/>
                        </a:rPr>
                        <a:t> </a:t>
                      </a:r>
                      <a:r>
                        <a:rPr lang="es-MX" sz="2800" dirty="0" err="1">
                          <a:effectLst/>
                        </a:rPr>
                        <a:t>device</a:t>
                      </a:r>
                      <a:r>
                        <a:rPr lang="es-MX" sz="2800" dirty="0">
                          <a:effectLst/>
                        </a:rPr>
                        <a:t>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21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penny</a:t>
                      </a:r>
                      <a:endParaRPr lang="es-A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pence</a:t>
                      </a:r>
                      <a:r>
                        <a:rPr lang="es-MX" sz="2800" dirty="0">
                          <a:effectLst/>
                        </a:rPr>
                        <a:t> (</a:t>
                      </a:r>
                      <a:r>
                        <a:rPr lang="es-MX" sz="2800" dirty="0" err="1">
                          <a:effectLst/>
                        </a:rPr>
                        <a:t>money</a:t>
                      </a:r>
                      <a:r>
                        <a:rPr lang="es-MX" sz="2800" dirty="0">
                          <a:effectLst/>
                        </a:rPr>
                        <a:t>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21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pennies</a:t>
                      </a:r>
                      <a:r>
                        <a:rPr lang="es-MX" sz="2800" dirty="0">
                          <a:effectLst/>
                        </a:rPr>
                        <a:t> (</a:t>
                      </a:r>
                      <a:r>
                        <a:rPr lang="es-MX" sz="2800" dirty="0" err="1">
                          <a:effectLst/>
                        </a:rPr>
                        <a:t>coin</a:t>
                      </a:r>
                      <a:r>
                        <a:rPr lang="es-MX" sz="2800" dirty="0">
                          <a:effectLst/>
                        </a:rPr>
                        <a:t>)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334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66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 smtClean="0"/>
              <a:t>Algunos </a:t>
            </a:r>
            <a:r>
              <a:rPr lang="es-AR" dirty="0"/>
              <a:t>sustantivos presentan la misma forma para el singular y para el plural.</a:t>
            </a:r>
          </a:p>
          <a:p>
            <a:pPr marL="0" indent="0" algn="ctr">
              <a:buNone/>
            </a:pPr>
            <a:r>
              <a:rPr lang="es-AR" dirty="0"/>
              <a:t> </a:t>
            </a:r>
          </a:p>
          <a:p>
            <a:pPr marL="0" indent="0" algn="ctr">
              <a:buNone/>
            </a:pPr>
            <a:r>
              <a:rPr lang="en-US" dirty="0"/>
              <a:t>News, sheep, aircraft, deer, salmon, species, Japanese, series, apparatus.</a:t>
            </a:r>
            <a:endParaRPr lang="es-AR" dirty="0"/>
          </a:p>
          <a:p>
            <a:pPr marL="0" indent="0" algn="ctr">
              <a:buNone/>
            </a:pPr>
            <a:r>
              <a:rPr lang="en-US" dirty="0"/>
              <a:t>A Chinese		The Chinese</a:t>
            </a:r>
            <a:endParaRPr lang="es-AR" dirty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1614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r>
              <a:rPr lang="es-AR" b="1" dirty="0">
                <a:solidFill>
                  <a:srgbClr val="0070C0"/>
                </a:solidFill>
              </a:rPr>
              <a:t>C</a:t>
            </a:r>
            <a:r>
              <a:rPr lang="es-AR" b="1" dirty="0" smtClean="0">
                <a:solidFill>
                  <a:srgbClr val="0070C0"/>
                </a:solidFill>
              </a:rPr>
              <a:t>. </a:t>
            </a:r>
            <a:r>
              <a:rPr lang="es-AR" b="1" u="sng" dirty="0" smtClean="0">
                <a:solidFill>
                  <a:srgbClr val="0070C0"/>
                </a:solidFill>
              </a:rPr>
              <a:t>Escriba el singular de los siguientes sustantivos y traduzca</a:t>
            </a:r>
            <a:r>
              <a:rPr lang="es-AR" b="1" u="sng" dirty="0">
                <a:solidFill>
                  <a:srgbClr val="0070C0"/>
                </a:solidFill>
              </a:rPr>
              <a:t>.</a:t>
            </a:r>
            <a:endParaRPr lang="es-AR" dirty="0">
              <a:solidFill>
                <a:srgbClr val="0070C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261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563201"/>
              </p:ext>
            </p:extLst>
          </p:nvPr>
        </p:nvGraphicFramePr>
        <p:xfrm>
          <a:off x="1136072" y="813886"/>
          <a:ext cx="10217727" cy="520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5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71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properties 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property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propiedad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1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gates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gate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Portón, puerta, compuerta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1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indices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índice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1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strata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stratum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estrato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1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2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formulae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formula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Fórmula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1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2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searches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search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búsqueda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2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bubbles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bubble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burbuja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0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12297"/>
              </p:ext>
            </p:extLst>
          </p:nvPr>
        </p:nvGraphicFramePr>
        <p:xfrm>
          <a:off x="838200" y="854148"/>
          <a:ext cx="10515600" cy="5180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1127">
                <a:tc>
                  <a:txBody>
                    <a:bodyPr/>
                    <a:lstStyle/>
                    <a:p>
                      <a:pPr algn="l">
                        <a:spcAft>
                          <a:spcPts val="440"/>
                        </a:spcAf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radii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radius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radio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1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es-AR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businessmen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businessman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Empresario, hombre de negocios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127">
                <a:tc>
                  <a:txBody>
                    <a:bodyPr/>
                    <a:lstStyle/>
                    <a:p>
                      <a:pPr algn="l">
                        <a:spcAft>
                          <a:spcPts val="440"/>
                        </a:spcAf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analyses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analysis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análisis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1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women 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woman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mujer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127">
                <a:tc>
                  <a:txBody>
                    <a:bodyPr/>
                    <a:lstStyle/>
                    <a:p>
                      <a:pPr algn="l">
                        <a:spcAft>
                          <a:spcPts val="440"/>
                        </a:spcAf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industries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127">
                <a:tc>
                  <a:txBody>
                    <a:bodyPr/>
                    <a:lstStyle/>
                    <a:p>
                      <a:pPr algn="l">
                        <a:spcAft>
                          <a:spcPts val="440"/>
                        </a:spcAf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halves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half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Mitad, medio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1127">
                <a:tc>
                  <a:txBody>
                    <a:bodyPr/>
                    <a:lstStyle/>
                    <a:p>
                      <a:pPr algn="l">
                        <a:spcAft>
                          <a:spcPts val="440"/>
                        </a:spcAf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energies 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energy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40"/>
                        </a:spcAft>
                      </a:pPr>
                      <a:r>
                        <a:rPr lang="es-AR" sz="28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energía</a:t>
                      </a:r>
                      <a:endParaRPr lang="es-A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8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marL="0" lvl="0" indent="0">
              <a:buNone/>
            </a:pPr>
            <a:endParaRPr lang="es-AR" b="1" u="sng" dirty="0" smtClean="0"/>
          </a:p>
          <a:p>
            <a:pPr marL="0" lvl="0" indent="0">
              <a:buNone/>
            </a:pPr>
            <a:endParaRPr lang="es-AR" b="1" u="sng" dirty="0"/>
          </a:p>
          <a:p>
            <a:pPr marL="0" lvl="0" indent="0">
              <a:buNone/>
            </a:pPr>
            <a:endParaRPr lang="es-AR" b="1" u="sng" dirty="0" smtClean="0"/>
          </a:p>
          <a:p>
            <a:pPr marL="0" lvl="0" indent="0">
              <a:buNone/>
            </a:pPr>
            <a:endParaRPr lang="es-AR" b="1" u="sng" dirty="0"/>
          </a:p>
          <a:p>
            <a:pPr marL="0" lvl="0" indent="0">
              <a:buNone/>
            </a:pPr>
            <a:r>
              <a:rPr lang="es-AR" b="1" dirty="0" smtClean="0">
                <a:solidFill>
                  <a:srgbClr val="0070C0"/>
                </a:solidFill>
              </a:rPr>
              <a:t>D. </a:t>
            </a:r>
            <a:r>
              <a:rPr lang="es-AR" b="1" u="sng" dirty="0" smtClean="0">
                <a:solidFill>
                  <a:srgbClr val="0070C0"/>
                </a:solidFill>
              </a:rPr>
              <a:t>Indique </a:t>
            </a:r>
            <a:r>
              <a:rPr lang="es-AR" b="1" u="sng" dirty="0">
                <a:solidFill>
                  <a:srgbClr val="0070C0"/>
                </a:solidFill>
              </a:rPr>
              <a:t>a qué hacen referencia las palabras </a:t>
            </a:r>
            <a:r>
              <a:rPr lang="es-AR" b="1" u="sng" dirty="0" smtClean="0">
                <a:solidFill>
                  <a:srgbClr val="0070C0"/>
                </a:solidFill>
              </a:rPr>
              <a:t>destacadas </a:t>
            </a:r>
            <a:r>
              <a:rPr lang="es-AR" b="1" u="sng" dirty="0">
                <a:solidFill>
                  <a:srgbClr val="0070C0"/>
                </a:solidFill>
              </a:rPr>
              <a:t>en las </a:t>
            </a:r>
            <a:endParaRPr lang="es-AR" b="1" u="sng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s-AR" b="1" dirty="0">
                <a:solidFill>
                  <a:srgbClr val="0070C0"/>
                </a:solidFill>
              </a:rPr>
              <a:t> </a:t>
            </a:r>
            <a:r>
              <a:rPr lang="es-AR" b="1" dirty="0" smtClean="0">
                <a:solidFill>
                  <a:srgbClr val="0070C0"/>
                </a:solidFill>
              </a:rPr>
              <a:t>    </a:t>
            </a:r>
            <a:r>
              <a:rPr lang="es-AR" b="1" u="sng" dirty="0" smtClean="0">
                <a:solidFill>
                  <a:srgbClr val="0070C0"/>
                </a:solidFill>
              </a:rPr>
              <a:t>oraciones</a:t>
            </a:r>
            <a:r>
              <a:rPr lang="es-AR" b="1" u="sng" dirty="0">
                <a:solidFill>
                  <a:srgbClr val="0070C0"/>
                </a:solidFill>
              </a:rPr>
              <a:t>.</a:t>
            </a:r>
            <a:endParaRPr lang="es-A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547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40443"/>
              </p:ext>
            </p:extLst>
          </p:nvPr>
        </p:nvGraphicFramePr>
        <p:xfrm>
          <a:off x="1981200" y="736980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30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mtClean="0"/>
                        <a:t>4</a:t>
                      </a:r>
                      <a:endParaRPr lang="es-A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36"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▼</a:t>
                      </a:r>
                      <a:endParaRPr lang="es-A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▼</a:t>
                      </a:r>
                      <a:endParaRPr lang="es-A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▼</a:t>
                      </a:r>
                      <a:endParaRPr lang="es-A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▼</a:t>
                      </a:r>
                      <a:endParaRPr lang="es-A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413">
                <a:tc>
                  <a:txBody>
                    <a:bodyPr/>
                    <a:lstStyle/>
                    <a:p>
                      <a:endParaRPr lang="es-A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AR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A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A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endParaRPr lang="es-E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This-that-these-those</a:t>
                      </a:r>
                      <a:endParaRPr lang="es-E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My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your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…..</a:t>
                      </a: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One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two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….</a:t>
                      </a: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First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second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third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.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Some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any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no</a:t>
                      </a: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Every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each</a:t>
                      </a:r>
                      <a:endParaRPr lang="es-E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Several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lot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many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much</a:t>
                      </a:r>
                      <a:endParaRPr lang="es-E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Other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another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Little,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few</a:t>
                      </a:r>
                      <a:endParaRPr lang="es-E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Both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either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neither</a:t>
                      </a:r>
                      <a:endParaRPr lang="es-E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Same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different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various</a:t>
                      </a:r>
                      <a:endParaRPr lang="es-E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…..  ……. </a:t>
                      </a:r>
                      <a:r>
                        <a:rPr lang="es-ES" sz="2000" smtClean="0"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  <a:endParaRPr lang="es-E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Adjetivos, sustantivos (función</a:t>
                      </a:r>
                      <a:r>
                        <a:rPr lang="es-E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adjetiva)</a:t>
                      </a:r>
                      <a:endParaRPr lang="es-A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Sustantivo</a:t>
                      </a:r>
                    </a:p>
                    <a:p>
                      <a:pPr algn="ctr"/>
                      <a:r>
                        <a:rPr lang="es-E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s-ES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  <a:p>
                      <a:endParaRPr lang="es-A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Preposición</a:t>
                      </a:r>
                    </a:p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Conjunción</a:t>
                      </a:r>
                    </a:p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Verbo</a:t>
                      </a:r>
                    </a:p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Pos modificador</a:t>
                      </a:r>
                    </a:p>
                    <a:p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adj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ed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which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who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where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when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s-E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whose</a:t>
                      </a:r>
                      <a:r>
                        <a:rPr lang="es-E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etc.)</a:t>
                      </a:r>
                      <a:endParaRPr lang="es-A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62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lvl="0"/>
            <a:endParaRPr lang="en-GB" dirty="0" smtClean="0"/>
          </a:p>
          <a:p>
            <a:pPr marL="0" indent="0">
              <a:buNone/>
            </a:pPr>
            <a:endParaRPr lang="es-AR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91331"/>
              </p:ext>
            </p:extLst>
          </p:nvPr>
        </p:nvGraphicFramePr>
        <p:xfrm>
          <a:off x="1045029" y="979713"/>
          <a:ext cx="10123714" cy="4985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3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85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CCCC"/>
                          </a:solidFill>
                          <a:effectLst/>
                          <a:latin typeface="Arial Black" panose="020B0A04020102020204" pitchFamily="34" charset="0"/>
                        </a:rPr>
                        <a:t>DIRAC NOTATION   </a:t>
                      </a:r>
                      <a:endParaRPr lang="es-AR" sz="2000" dirty="0">
                        <a:solidFill>
                          <a:srgbClr val="FFCC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physical state of a system is represented in quantum mechanics by elements of a Hilbert space;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these</a:t>
                      </a:r>
                      <a:r>
                        <a:rPr lang="en-US" sz="2000" dirty="0">
                          <a:effectLst/>
                        </a:rPr>
                        <a:t> elements are called state vectors. We can represent the state vector in different bases by means of function expansions.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This</a:t>
                      </a:r>
                      <a:r>
                        <a:rPr lang="en-US" sz="2000" dirty="0">
                          <a:effectLst/>
                        </a:rPr>
                        <a:t> is analogous to specifying an ordinary (Euclidean) vector by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its</a:t>
                      </a:r>
                      <a:r>
                        <a:rPr lang="en-US" sz="2000" dirty="0">
                          <a:effectLst/>
                        </a:rPr>
                        <a:t> components in various coordinate systems. For instance, we can represent equivalently a vector by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its</a:t>
                      </a:r>
                      <a:r>
                        <a:rPr lang="en-US" sz="2000" dirty="0">
                          <a:effectLst/>
                        </a:rPr>
                        <a:t> components in a Cartesian coordinate system, in a spherical coordinate system, or in a cylindrical coordinate system. The meaning of a vector is, of course, independent of the coordinate system chosen to represent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its</a:t>
                      </a:r>
                      <a:r>
                        <a:rPr lang="en-US" sz="2000" dirty="0">
                          <a:effectLst/>
                        </a:rPr>
                        <a:t> components. Similarly, the state of a microscopic system has a meaning independent of the basis in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which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is expanded.</a:t>
                      </a:r>
                      <a:endParaRPr lang="es-A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To free state vectors from coordinate meaning, Dirac introduced an invaluable notation in quantum mechanics;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He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introduced the concepts of </a:t>
                      </a:r>
                      <a:r>
                        <a:rPr lang="en-US" sz="2000" dirty="0" err="1">
                          <a:effectLst/>
                        </a:rPr>
                        <a:t>kets</a:t>
                      </a:r>
                      <a:r>
                        <a:rPr lang="en-US" sz="2000" dirty="0">
                          <a:effectLst/>
                        </a:rPr>
                        <a:t>, bras and bra-</a:t>
                      </a:r>
                      <a:r>
                        <a:rPr lang="en-US" sz="2000" dirty="0" err="1">
                          <a:effectLst/>
                        </a:rPr>
                        <a:t>kets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Kets</a:t>
                      </a:r>
                      <a:r>
                        <a:rPr lang="en-US" sz="2000" dirty="0">
                          <a:effectLst/>
                        </a:rPr>
                        <a:t> are elements of a vector space, bras are elements of a dual space while a bra-</a:t>
                      </a:r>
                      <a:r>
                        <a:rPr lang="en-US" sz="2000" dirty="0" err="1">
                          <a:effectLst/>
                        </a:rPr>
                        <a:t>ket</a:t>
                      </a:r>
                      <a:r>
                        <a:rPr lang="en-US" sz="2000" dirty="0">
                          <a:effectLst/>
                        </a:rPr>
                        <a:t> is the direct notation for the scalar product.</a:t>
                      </a:r>
                      <a:endParaRPr lang="es-A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Note: When a </a:t>
                      </a:r>
                      <a:r>
                        <a:rPr lang="en-US" sz="2000" dirty="0" err="1">
                          <a:effectLst/>
                        </a:rPr>
                        <a:t>ket</a:t>
                      </a:r>
                      <a:r>
                        <a:rPr lang="en-US" sz="2000" dirty="0">
                          <a:effectLst/>
                        </a:rPr>
                        <a:t> (or bras) is multiplied by a complex number,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we</a:t>
                      </a:r>
                      <a:r>
                        <a:rPr lang="en-US" sz="2000" dirty="0">
                          <a:effectLst/>
                        </a:rPr>
                        <a:t> also get a </a:t>
                      </a:r>
                      <a:r>
                        <a:rPr lang="en-US" sz="2000" dirty="0" err="1">
                          <a:effectLst/>
                        </a:rPr>
                        <a:t>ket</a:t>
                      </a:r>
                      <a:endParaRPr lang="es-A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5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136366"/>
              </p:ext>
            </p:extLst>
          </p:nvPr>
        </p:nvGraphicFramePr>
        <p:xfrm>
          <a:off x="1001487" y="740227"/>
          <a:ext cx="10080170" cy="4929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4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endParaRPr lang="es-AR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These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elementos del espacio de </a:t>
                      </a:r>
                      <a:r>
                        <a:rPr lang="es-AR" sz="2800" b="1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Hilbert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representación del vector de estado en bases diferentes por medio de funciones de expansión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es-ES" sz="2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(line 4)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vector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es-ES" sz="2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(line 5)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vector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es-ES" sz="2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(line 8)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vector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base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estado de un sistema microscópico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  <a:endParaRPr lang="es-AR" sz="28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Dirac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es-AR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es-AR" sz="28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lectores</a:t>
                      </a:r>
                      <a:endParaRPr lang="es-AR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8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499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82890"/>
            <a:ext cx="9144000" cy="3974909"/>
          </a:xfrm>
        </p:spPr>
        <p:txBody>
          <a:bodyPr>
            <a:normAutofit/>
          </a:bodyPr>
          <a:lstStyle/>
          <a:p>
            <a:endParaRPr lang="es-ES" sz="3200" b="1" smtClean="0"/>
          </a:p>
          <a:p>
            <a:r>
              <a:rPr lang="es-ES" sz="3200" b="1" smtClean="0"/>
              <a:t>Salt </a:t>
            </a:r>
            <a:r>
              <a:rPr lang="es-ES" sz="3200" b="1" dirty="0" err="1"/>
              <a:t>content</a:t>
            </a:r>
            <a:r>
              <a:rPr lang="es-ES" sz="3200" b="1" dirty="0"/>
              <a:t> </a:t>
            </a:r>
            <a:r>
              <a:rPr lang="es-ES" sz="3200" b="1" dirty="0" err="1"/>
              <a:t>dependent</a:t>
            </a:r>
            <a:r>
              <a:rPr lang="es-ES" sz="3200" b="1" dirty="0"/>
              <a:t> </a:t>
            </a:r>
            <a:r>
              <a:rPr lang="es-ES" sz="3200" b="1" dirty="0" err="1"/>
              <a:t>dialectric</a:t>
            </a:r>
            <a:r>
              <a:rPr lang="es-ES" sz="3200" b="1" dirty="0"/>
              <a:t> </a:t>
            </a:r>
            <a:r>
              <a:rPr lang="es-ES" sz="3200" b="1" dirty="0" err="1"/>
              <a:t>properties</a:t>
            </a:r>
            <a:r>
              <a:rPr lang="es-ES" sz="3200" b="1" dirty="0"/>
              <a:t> of </a:t>
            </a:r>
            <a:r>
              <a:rPr lang="es-ES" sz="3200" b="1" dirty="0" err="1"/>
              <a:t>pistacchios</a:t>
            </a:r>
            <a:r>
              <a:rPr lang="es-ES" sz="3200" b="1" dirty="0"/>
              <a:t> </a:t>
            </a:r>
            <a:r>
              <a:rPr lang="es-ES" sz="3200" b="1" dirty="0" err="1"/>
              <a:t>relevant</a:t>
            </a:r>
            <a:r>
              <a:rPr lang="es-ES" sz="3200" b="1" dirty="0"/>
              <a:t> </a:t>
            </a:r>
            <a:endParaRPr lang="es-AR" sz="3200" dirty="0"/>
          </a:p>
          <a:p>
            <a:r>
              <a:rPr lang="es-ES" sz="3200" b="1" dirty="0"/>
              <a:t>to radio-</a:t>
            </a:r>
            <a:r>
              <a:rPr lang="es-ES" sz="3200" b="1" dirty="0" err="1"/>
              <a:t>frequency</a:t>
            </a:r>
            <a:r>
              <a:rPr lang="es-ES" sz="3200" b="1" dirty="0"/>
              <a:t> </a:t>
            </a:r>
            <a:r>
              <a:rPr lang="es-ES" sz="3200" b="1" dirty="0" err="1"/>
              <a:t>pasteurization</a:t>
            </a:r>
            <a:r>
              <a:rPr lang="es-ES" sz="3200" b="1" dirty="0"/>
              <a:t>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26411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 smtClean="0"/>
          </a:p>
          <a:p>
            <a:pPr marL="514350" indent="-514350">
              <a:buAutoNum type="alphaUcPeriod"/>
            </a:pPr>
            <a:r>
              <a:rPr lang="es-AR" b="1" u="sng" dirty="0" smtClean="0">
                <a:solidFill>
                  <a:srgbClr val="0070C0"/>
                </a:solidFill>
              </a:rPr>
              <a:t>Traduzca </a:t>
            </a:r>
            <a:r>
              <a:rPr lang="es-AR" b="1" u="sng" dirty="0">
                <a:solidFill>
                  <a:srgbClr val="0070C0"/>
                </a:solidFill>
              </a:rPr>
              <a:t>las siguientes frases nominales. Todas son títulos  </a:t>
            </a:r>
            <a:r>
              <a:rPr lang="es-AR" b="1" u="sng" dirty="0" smtClean="0">
                <a:solidFill>
                  <a:srgbClr val="0070C0"/>
                </a:solidFill>
              </a:rPr>
              <a:t>de</a:t>
            </a:r>
          </a:p>
          <a:p>
            <a:pPr marL="0" indent="0">
              <a:buNone/>
            </a:pPr>
            <a:r>
              <a:rPr lang="es-AR" b="1" dirty="0">
                <a:solidFill>
                  <a:srgbClr val="0070C0"/>
                </a:solidFill>
              </a:rPr>
              <a:t> </a:t>
            </a:r>
            <a:r>
              <a:rPr lang="es-AR" b="1" dirty="0" smtClean="0">
                <a:solidFill>
                  <a:srgbClr val="0070C0"/>
                </a:solidFill>
              </a:rPr>
              <a:t>      </a:t>
            </a:r>
            <a:r>
              <a:rPr lang="es-AR" b="1" u="sng" dirty="0">
                <a:solidFill>
                  <a:srgbClr val="0070C0"/>
                </a:solidFill>
              </a:rPr>
              <a:t>trabajos de investigación.</a:t>
            </a:r>
            <a:endParaRPr lang="es-A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099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GB" dirty="0" smtClean="0"/>
          </a:p>
          <a:p>
            <a:pPr marL="0" indent="0" fontAlgn="base">
              <a:buNone/>
            </a:pPr>
            <a:r>
              <a:rPr lang="en-GB" dirty="0" smtClean="0"/>
              <a:t>1</a:t>
            </a:r>
            <a:r>
              <a:rPr lang="en-GB" dirty="0"/>
              <a:t>. </a:t>
            </a:r>
            <a:r>
              <a:rPr lang="en-GB" u="sng" dirty="0">
                <a:hlinkClick r:id="rId2"/>
              </a:rPr>
              <a:t>Free vibration analysis </a:t>
            </a:r>
            <a:r>
              <a:rPr lang="en-GB" u="sng" dirty="0">
                <a:solidFill>
                  <a:srgbClr val="FF0000"/>
                </a:solidFill>
                <a:hlinkClick r:id="rId2"/>
              </a:rPr>
              <a:t>of</a:t>
            </a:r>
            <a:r>
              <a:rPr lang="en-GB" u="sng" dirty="0">
                <a:hlinkClick r:id="rId2"/>
              </a:rPr>
              <a:t> thin plates</a:t>
            </a:r>
            <a:r>
              <a:rPr lang="en-GB" b="1" u="sng" dirty="0">
                <a:hlinkClick r:id="rId2"/>
              </a:rPr>
              <a:t>:</a:t>
            </a:r>
            <a:r>
              <a:rPr lang="en-GB" u="sng" dirty="0">
                <a:hlinkClick r:id="rId2"/>
              </a:rPr>
              <a:t> Bare versus Stiffened</a:t>
            </a:r>
            <a:endParaRPr lang="es-AR" dirty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dirty="0" err="1" smtClean="0"/>
              <a:t>Bhargav</a:t>
            </a:r>
            <a:r>
              <a:rPr lang="en-GB" sz="2400" dirty="0" smtClean="0"/>
              <a:t> </a:t>
            </a:r>
            <a:r>
              <a:rPr lang="en-GB" sz="2400" dirty="0"/>
              <a:t>Reddy </a:t>
            </a:r>
            <a:r>
              <a:rPr lang="en-GB" sz="2400" dirty="0" err="1"/>
              <a:t>Isanaka</a:t>
            </a:r>
            <a:r>
              <a:rPr lang="en-GB" sz="2400" dirty="0"/>
              <a:t>, M Abdul Akbar, </a:t>
            </a:r>
            <a:r>
              <a:rPr lang="en-GB" sz="2400" dirty="0" err="1"/>
              <a:t>Biraja</a:t>
            </a:r>
            <a:r>
              <a:rPr lang="en-GB" sz="2400" dirty="0"/>
              <a:t> Prasad Mishra and </a:t>
            </a:r>
            <a:r>
              <a:rPr lang="en-GB" sz="2400" dirty="0" err="1" smtClean="0"/>
              <a:t>Vinod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 </a:t>
            </a:r>
            <a:r>
              <a:rPr lang="en-GB" sz="2400" dirty="0" err="1" smtClean="0"/>
              <a:t>Kushvaha</a:t>
            </a:r>
            <a:endParaRPr lang="en-GB" sz="2400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2</a:t>
            </a:r>
            <a:r>
              <a:rPr lang="en-GB" dirty="0"/>
              <a:t>. </a:t>
            </a:r>
            <a:r>
              <a:rPr lang="en-GB" u="sng" dirty="0" smtClean="0">
                <a:solidFill>
                  <a:srgbClr val="3366FF"/>
                </a:solidFill>
              </a:rPr>
              <a:t>Numerical study on flexural performance of RC beam with var</a:t>
            </a:r>
            <a:r>
              <a:rPr lang="en-GB" dirty="0" smtClean="0">
                <a:solidFill>
                  <a:srgbClr val="3366FF"/>
                </a:solidFill>
              </a:rPr>
              <a:t>ious</a:t>
            </a:r>
          </a:p>
          <a:p>
            <a:pPr marL="0" indent="0">
              <a:buNone/>
            </a:pP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smtClean="0">
                <a:solidFill>
                  <a:srgbClr val="3366FF"/>
                </a:solidFill>
              </a:rPr>
              <a:t>    </a:t>
            </a:r>
            <a:r>
              <a:rPr lang="en-GB" u="sng" dirty="0" smtClean="0">
                <a:solidFill>
                  <a:srgbClr val="3366FF"/>
                </a:solidFill>
              </a:rPr>
              <a:t>confinement patterns 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dirty="0" err="1" smtClean="0"/>
              <a:t>TalapaReddy</a:t>
            </a:r>
            <a:r>
              <a:rPr lang="en-GB" sz="2400" dirty="0" smtClean="0"/>
              <a:t> </a:t>
            </a:r>
            <a:r>
              <a:rPr lang="en-GB" sz="2400" dirty="0" err="1"/>
              <a:t>Suman</a:t>
            </a:r>
            <a:r>
              <a:rPr lang="en-GB" sz="2400" dirty="0"/>
              <a:t> Kumar and I </a:t>
            </a:r>
            <a:r>
              <a:rPr lang="en-GB" sz="2400" dirty="0" err="1"/>
              <a:t>Yamini</a:t>
            </a:r>
            <a:r>
              <a:rPr lang="en-GB" sz="2400" dirty="0"/>
              <a:t> </a:t>
            </a:r>
            <a:r>
              <a:rPr lang="en-GB" sz="2400" dirty="0" err="1" smtClean="0"/>
              <a:t>Sreevalli</a:t>
            </a:r>
            <a:endParaRPr lang="en-GB" sz="2400" dirty="0" smtClean="0"/>
          </a:p>
          <a:p>
            <a:pPr marL="0" indent="0">
              <a:buNone/>
            </a:pPr>
            <a:endParaRPr lang="es-AR" dirty="0"/>
          </a:p>
          <a:p>
            <a:pPr marL="0" indent="0" fontAlgn="base">
              <a:buNone/>
            </a:pPr>
            <a:r>
              <a:rPr lang="en-GB" dirty="0" smtClean="0"/>
              <a:t>3</a:t>
            </a:r>
            <a:r>
              <a:rPr lang="en-GB" dirty="0"/>
              <a:t>. </a:t>
            </a:r>
            <a:r>
              <a:rPr lang="en-GB" dirty="0">
                <a:hlinkClick r:id="rId3"/>
              </a:rPr>
              <a:t>Advances in Self-Healing Material Technology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815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  <a:ln>
            <a:noFill/>
          </a:ln>
        </p:spPr>
        <p:txBody>
          <a:bodyPr/>
          <a:lstStyle/>
          <a:p>
            <a:pPr marL="0" indent="0" fontAlgn="base">
              <a:buNone/>
            </a:pPr>
            <a:endParaRPr lang="en-GB" dirty="0" smtClean="0"/>
          </a:p>
          <a:p>
            <a:pPr marL="0" indent="0" fontAlgn="base">
              <a:buNone/>
            </a:pPr>
            <a:r>
              <a:rPr lang="en-GB" dirty="0" smtClean="0"/>
              <a:t>4</a:t>
            </a:r>
            <a:r>
              <a:rPr lang="en-GB" dirty="0"/>
              <a:t>. </a:t>
            </a:r>
            <a:r>
              <a:rPr lang="en-GB" u="sng" dirty="0" smtClean="0">
                <a:solidFill>
                  <a:srgbClr val="3366FF"/>
                </a:solidFill>
              </a:rPr>
              <a:t>Versatile high power pulse-laser source for </a:t>
            </a:r>
            <a:r>
              <a:rPr lang="en-GB" u="sng" dirty="0" err="1" smtClean="0">
                <a:solidFill>
                  <a:srgbClr val="3366FF"/>
                </a:solidFill>
              </a:rPr>
              <a:t>pico</a:t>
            </a:r>
            <a:r>
              <a:rPr lang="en-GB" u="sng" dirty="0" smtClean="0">
                <a:solidFill>
                  <a:srgbClr val="3366FF"/>
                </a:solidFill>
              </a:rPr>
              <a:t>-and nanosecond</a:t>
            </a:r>
          </a:p>
          <a:p>
            <a:pPr marL="0" indent="0" fontAlgn="base">
              <a:buNone/>
            </a:pP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smtClean="0">
                <a:solidFill>
                  <a:srgbClr val="3366FF"/>
                </a:solidFill>
              </a:rPr>
              <a:t>    </a:t>
            </a:r>
            <a:r>
              <a:rPr lang="en-GB" u="sng" dirty="0" smtClean="0">
                <a:solidFill>
                  <a:srgbClr val="3366FF"/>
                </a:solidFill>
              </a:rPr>
              <a:t>optical pulses</a:t>
            </a:r>
            <a:r>
              <a:rPr lang="en-GB" dirty="0" smtClean="0">
                <a:solidFill>
                  <a:srgbClr val="3366FF"/>
                </a:solidFill>
              </a:rPr>
              <a:t> </a:t>
            </a:r>
            <a:r>
              <a:rPr lang="en-GB" dirty="0"/>
              <a:t>	</a:t>
            </a:r>
            <a:endParaRPr lang="en-GB" dirty="0" smtClean="0"/>
          </a:p>
          <a:p>
            <a:pPr marL="0" indent="0" fontAlgn="base">
              <a:buNone/>
            </a:pPr>
            <a:r>
              <a:rPr lang="en-GB" dirty="0"/>
              <a:t>	</a:t>
            </a:r>
            <a:r>
              <a:rPr lang="en-GB" sz="2400" dirty="0" smtClean="0"/>
              <a:t>Armin </a:t>
            </a:r>
            <a:r>
              <a:rPr lang="en-GB" sz="2400" dirty="0" err="1"/>
              <a:t>Liero</a:t>
            </a:r>
            <a:r>
              <a:rPr lang="en-GB" sz="2400" dirty="0"/>
              <a:t>, Andreas </a:t>
            </a:r>
            <a:r>
              <a:rPr lang="en-GB" sz="2400" dirty="0" err="1"/>
              <a:t>Klehr</a:t>
            </a:r>
            <a:r>
              <a:rPr lang="en-GB" sz="2400" dirty="0"/>
              <a:t>, Andrea </a:t>
            </a:r>
            <a:r>
              <a:rPr lang="en-GB" sz="2400" dirty="0" err="1"/>
              <a:t>Knigge</a:t>
            </a:r>
            <a:r>
              <a:rPr lang="en-GB" sz="2400" dirty="0"/>
              <a:t> and Wolfgang </a:t>
            </a:r>
            <a:r>
              <a:rPr lang="en-GB" sz="2400" dirty="0" smtClean="0"/>
              <a:t>Heinrich</a:t>
            </a:r>
          </a:p>
          <a:p>
            <a:pPr marL="0" indent="0" fontAlgn="base">
              <a:buNone/>
            </a:pPr>
            <a:endParaRPr lang="es-AR" dirty="0"/>
          </a:p>
          <a:p>
            <a:pPr marL="0" indent="0">
              <a:buNone/>
            </a:pPr>
            <a:r>
              <a:rPr lang="en-GB" dirty="0"/>
              <a:t>5. </a:t>
            </a:r>
            <a:r>
              <a:rPr lang="en-GB" u="sng" dirty="0">
                <a:solidFill>
                  <a:srgbClr val="3366FF"/>
                </a:solidFill>
              </a:rPr>
              <a:t>Supply chains of</a:t>
            </a:r>
            <a:r>
              <a:rPr lang="en-GB" b="1" u="sng" dirty="0">
                <a:solidFill>
                  <a:srgbClr val="3366FF"/>
                </a:solidFill>
              </a:rPr>
              <a:t> </a:t>
            </a:r>
            <a:r>
              <a:rPr lang="en-GB" u="sng" dirty="0">
                <a:solidFill>
                  <a:srgbClr val="3366FF"/>
                </a:solidFill>
              </a:rPr>
              <a:t>high-value </a:t>
            </a:r>
            <a:r>
              <a:rPr lang="en-GB" u="sng" dirty="0">
                <a:solidFill>
                  <a:srgbClr val="0070C0"/>
                </a:solidFill>
              </a:rPr>
              <a:t>low-volume products</a:t>
            </a:r>
            <a:endParaRPr lang="es-AR" dirty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r>
              <a:rPr lang="en-GB" dirty="0"/>
              <a:t>	</a:t>
            </a:r>
            <a:r>
              <a:rPr lang="en-GB" sz="2400" dirty="0"/>
              <a:t>R.T. Sousa, N. Shah, L.G. </a:t>
            </a:r>
            <a:r>
              <a:rPr lang="en-GB" sz="2400" dirty="0" err="1" smtClean="0"/>
              <a:t>Papageorgiou</a:t>
            </a:r>
            <a:endParaRPr lang="en-GB" sz="2400" dirty="0" smtClean="0"/>
          </a:p>
          <a:p>
            <a:pPr marL="0" indent="0" fontAlgn="base">
              <a:buNone/>
            </a:pPr>
            <a:endParaRPr lang="es-AR" dirty="0"/>
          </a:p>
          <a:p>
            <a:pPr marL="0" indent="0">
              <a:buNone/>
            </a:pPr>
            <a:r>
              <a:rPr lang="en-GB" dirty="0"/>
              <a:t>6. </a:t>
            </a:r>
            <a:r>
              <a:rPr lang="en-GB" u="sng" dirty="0">
                <a:solidFill>
                  <a:srgbClr val="0070C0"/>
                </a:solidFill>
              </a:rPr>
              <a:t>Power Global Electric Vehicle Expansion</a:t>
            </a:r>
            <a:endParaRPr lang="es-AR" dirty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r>
              <a:rPr lang="en-GB" dirty="0"/>
              <a:t>	</a:t>
            </a:r>
            <a:r>
              <a:rPr lang="en-GB" sz="2400" dirty="0"/>
              <a:t>Peter Weiss, Guy B. Marin, Kevin M. Van </a:t>
            </a:r>
            <a:r>
              <a:rPr lang="en-GB" sz="2400" dirty="0" err="1"/>
              <a:t>Geem</a:t>
            </a:r>
            <a:endParaRPr lang="es-AR" sz="2400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655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 w="28575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GB" dirty="0"/>
              <a:t> </a:t>
            </a:r>
            <a:r>
              <a:rPr lang="en-GB" dirty="0" smtClean="0"/>
              <a:t>7. </a:t>
            </a:r>
            <a:r>
              <a:rPr lang="en-GB" u="sng" dirty="0" smtClean="0">
                <a:solidFill>
                  <a:srgbClr val="3366FF"/>
                </a:solidFill>
              </a:rPr>
              <a:t>A non-contact swing-arm </a:t>
            </a:r>
            <a:r>
              <a:rPr lang="en-GB" u="sng" dirty="0" err="1" smtClean="0">
                <a:solidFill>
                  <a:srgbClr val="3366FF"/>
                </a:solidFill>
              </a:rPr>
              <a:t>profilometer</a:t>
            </a:r>
            <a:r>
              <a:rPr lang="en-GB" u="sng" dirty="0" smtClean="0">
                <a:solidFill>
                  <a:srgbClr val="3366FF"/>
                </a:solidFill>
              </a:rPr>
              <a:t> with the spectrally-resolved-</a:t>
            </a:r>
          </a:p>
          <a:p>
            <a:pPr marL="0" indent="0" fontAlgn="base">
              <a:buNone/>
            </a:pP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smtClean="0">
                <a:solidFill>
                  <a:srgbClr val="3366FF"/>
                </a:solidFill>
              </a:rPr>
              <a:t>    </a:t>
            </a:r>
            <a:r>
              <a:rPr lang="en-GB" u="sng" dirty="0" smtClean="0">
                <a:solidFill>
                  <a:srgbClr val="3366FF"/>
                </a:solidFill>
              </a:rPr>
              <a:t>interferometry distance sensor</a:t>
            </a:r>
            <a:r>
              <a:rPr lang="en-GB" dirty="0" smtClean="0"/>
              <a:t> </a:t>
            </a:r>
          </a:p>
          <a:p>
            <a:pPr marL="0" indent="0" fontAlgn="base">
              <a:buNone/>
            </a:pPr>
            <a:r>
              <a:rPr lang="en-GB" dirty="0" smtClean="0"/>
              <a:t>	</a:t>
            </a:r>
            <a:r>
              <a:rPr lang="en-GB" sz="2400" dirty="0" err="1" smtClean="0"/>
              <a:t>Quan</a:t>
            </a:r>
            <a:r>
              <a:rPr lang="en-GB" sz="2400" dirty="0" smtClean="0"/>
              <a:t> </a:t>
            </a:r>
            <a:r>
              <a:rPr lang="en-GB" sz="2400" dirty="0" err="1"/>
              <a:t>Zheng</a:t>
            </a:r>
            <a:r>
              <a:rPr lang="en-GB" sz="2400" dirty="0"/>
              <a:t>, Lei Chen and </a:t>
            </a:r>
            <a:r>
              <a:rPr lang="en-GB" sz="2400" dirty="0" err="1"/>
              <a:t>Zhigang</a:t>
            </a:r>
            <a:r>
              <a:rPr lang="en-GB" sz="2400" dirty="0"/>
              <a:t> Han</a:t>
            </a:r>
            <a:r>
              <a:rPr lang="en-GB" sz="2400" dirty="0" smtClean="0"/>
              <a:t>	</a:t>
            </a: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8</a:t>
            </a:r>
            <a:r>
              <a:rPr lang="en-GB" dirty="0"/>
              <a:t>. </a:t>
            </a:r>
            <a:r>
              <a:rPr lang="en-GB" u="sng" dirty="0" smtClean="0">
                <a:solidFill>
                  <a:srgbClr val="3366FF"/>
                </a:solidFill>
              </a:rPr>
              <a:t>Material Mechanical Properties Necessary </a:t>
            </a:r>
            <a:r>
              <a:rPr lang="en-GB" b="1" u="sng" dirty="0" smtClean="0">
                <a:solidFill>
                  <a:srgbClr val="3366FF"/>
                </a:solidFill>
              </a:rPr>
              <a:t>for</a:t>
            </a:r>
            <a:r>
              <a:rPr lang="en-GB" u="sng" dirty="0" smtClean="0">
                <a:solidFill>
                  <a:srgbClr val="3366FF"/>
                </a:solidFill>
              </a:rPr>
              <a:t> the Structural</a:t>
            </a:r>
            <a:r>
              <a:rPr lang="en-GB" dirty="0" smtClean="0">
                <a:solidFill>
                  <a:srgbClr val="3366FF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smtClean="0">
                <a:solidFill>
                  <a:srgbClr val="3366FF"/>
                </a:solidFill>
              </a:rPr>
              <a:t>   </a:t>
            </a:r>
            <a:r>
              <a:rPr lang="en-GB" u="sng" dirty="0" smtClean="0">
                <a:solidFill>
                  <a:srgbClr val="3366FF"/>
                </a:solidFill>
              </a:rPr>
              <a:t>Intervention </a:t>
            </a:r>
            <a:r>
              <a:rPr lang="en-GB" b="1" u="sng" dirty="0" smtClean="0">
                <a:solidFill>
                  <a:srgbClr val="3366FF"/>
                </a:solidFill>
              </a:rPr>
              <a:t>of</a:t>
            </a:r>
            <a:r>
              <a:rPr lang="en-GB" u="sng" dirty="0" smtClean="0">
                <a:solidFill>
                  <a:srgbClr val="3366FF"/>
                </a:solidFill>
              </a:rPr>
              <a:t> Concrete Structures</a:t>
            </a:r>
            <a:r>
              <a:rPr lang="en-GB" u="sng" dirty="0" smtClean="0"/>
              <a:t>.</a:t>
            </a:r>
            <a:r>
              <a:rPr lang="en-GB" dirty="0" smtClean="0"/>
              <a:t> </a:t>
            </a:r>
            <a:endParaRPr lang="es-AR" b="1" dirty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dirty="0" err="1" smtClean="0"/>
              <a:t>Tamon</a:t>
            </a:r>
            <a:r>
              <a:rPr lang="en-GB" sz="2400" dirty="0" smtClean="0"/>
              <a:t> </a:t>
            </a:r>
            <a:r>
              <a:rPr lang="en-GB" sz="2400" dirty="0"/>
              <a:t>Ued</a:t>
            </a:r>
            <a:r>
              <a:rPr lang="en-GB" dirty="0"/>
              <a:t>a</a:t>
            </a:r>
            <a:endParaRPr lang="es-AR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9</a:t>
            </a:r>
            <a:r>
              <a:rPr lang="en-GB" dirty="0"/>
              <a:t>. </a:t>
            </a:r>
            <a:r>
              <a:rPr lang="en-GB" u="sng" dirty="0" err="1" smtClean="0">
                <a:solidFill>
                  <a:srgbClr val="3366FF"/>
                </a:solidFill>
              </a:rPr>
              <a:t>Multiscale</a:t>
            </a:r>
            <a:r>
              <a:rPr lang="en-GB" u="sng" dirty="0" smtClean="0">
                <a:solidFill>
                  <a:srgbClr val="3366FF"/>
                </a:solidFill>
              </a:rPr>
              <a:t> Homogenization Analysis </a:t>
            </a:r>
            <a:r>
              <a:rPr lang="en-GB" b="1" u="sng" dirty="0" smtClean="0">
                <a:solidFill>
                  <a:srgbClr val="3366FF"/>
                </a:solidFill>
              </a:rPr>
              <a:t>of</a:t>
            </a:r>
            <a:r>
              <a:rPr lang="en-GB" u="sng" dirty="0" smtClean="0">
                <a:solidFill>
                  <a:srgbClr val="3366FF"/>
                </a:solidFill>
              </a:rPr>
              <a:t> Alkali-Silica Reaction (ASR) </a:t>
            </a:r>
          </a:p>
          <a:p>
            <a:pPr marL="0" indent="0">
              <a:buNone/>
            </a:pP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smtClean="0">
                <a:solidFill>
                  <a:srgbClr val="3366FF"/>
                </a:solidFill>
              </a:rPr>
              <a:t>    </a:t>
            </a:r>
            <a:r>
              <a:rPr lang="en-GB" u="sng" dirty="0" smtClean="0">
                <a:solidFill>
                  <a:srgbClr val="3366FF"/>
                </a:solidFill>
              </a:rPr>
              <a:t>Effect in Concrete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400" dirty="0" err="1" smtClean="0"/>
              <a:t>Roozbeh</a:t>
            </a:r>
            <a:r>
              <a:rPr lang="en-GB" sz="2400" dirty="0" smtClean="0"/>
              <a:t> </a:t>
            </a:r>
            <a:r>
              <a:rPr lang="en-GB" sz="2400" dirty="0" err="1"/>
              <a:t>Rezakhani</a:t>
            </a:r>
            <a:r>
              <a:rPr lang="en-GB" sz="2400" dirty="0"/>
              <a:t>, Mohammed </a:t>
            </a:r>
            <a:r>
              <a:rPr lang="en-GB" sz="2400" dirty="0" err="1"/>
              <a:t>Alnaggar</a:t>
            </a:r>
            <a:r>
              <a:rPr lang="en-GB" sz="2400" dirty="0"/>
              <a:t>, </a:t>
            </a:r>
            <a:r>
              <a:rPr lang="en-GB" sz="2400" dirty="0" err="1"/>
              <a:t>Gianluca</a:t>
            </a:r>
            <a:r>
              <a:rPr lang="en-GB" sz="2400" dirty="0"/>
              <a:t> </a:t>
            </a:r>
            <a:r>
              <a:rPr lang="en-GB" sz="2400" dirty="0" err="1"/>
              <a:t>Cusatis</a:t>
            </a:r>
            <a:endParaRPr lang="es-AR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9582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89407" y="3105835"/>
            <a:ext cx="7495505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Clr>
                <a:srgbClr val="FF66CC"/>
              </a:buClr>
              <a:buSzPts val="1800"/>
              <a:buFont typeface="Wingdings" panose="05000000000000000000" pitchFamily="2" charset="2"/>
              <a:buChar char=""/>
            </a:pPr>
            <a:r>
              <a:rPr lang="es-ES" sz="3600" dirty="0">
                <a:solidFill>
                  <a:srgbClr val="FFFFFF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EJERCICIO A RESOLVERSE EN LA PLATAFORMA DE AULA </a:t>
            </a:r>
            <a:r>
              <a:rPr lang="es-ES" sz="3600" dirty="0" smtClean="0">
                <a:solidFill>
                  <a:srgbClr val="FFFFFF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VIRTUAL </a:t>
            </a:r>
            <a:r>
              <a:rPr lang="es-ES" sz="2000" dirty="0" smtClean="0">
                <a:solidFill>
                  <a:srgbClr val="FFFFFF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(frases nominales)</a:t>
            </a:r>
            <a:endParaRPr lang="es-A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9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673</TotalTime>
  <Words>884</Words>
  <Application>Microsoft Office PowerPoint</Application>
  <PresentationFormat>Panorámica</PresentationFormat>
  <Paragraphs>310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Times New Roman</vt:lpstr>
      <vt:lpstr>Wingdings</vt:lpstr>
      <vt:lpstr>Wingdings 3</vt:lpstr>
      <vt:lpstr>Office Theme</vt:lpstr>
      <vt:lpstr>TRABAJO PRÁCTICO 1   Frase Nominal:</vt:lpstr>
      <vt:lpstr>FRASE NOMINAL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PLURAL OF NOUNS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PRÁCTICO 1   Frase Nominal:</dc:title>
  <dc:creator>Stella pellicer</dc:creator>
  <cp:lastModifiedBy>Stella Pellicer</cp:lastModifiedBy>
  <cp:revision>44</cp:revision>
  <dcterms:created xsi:type="dcterms:W3CDTF">2020-03-04T04:03:56Z</dcterms:created>
  <dcterms:modified xsi:type="dcterms:W3CDTF">2024-03-15T06:00:09Z</dcterms:modified>
</cp:coreProperties>
</file>