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13" r:id="rId4"/>
    <p:sldId id="832" r:id="rId5"/>
    <p:sldId id="833" r:id="rId6"/>
    <p:sldId id="314" r:id="rId7"/>
    <p:sldId id="828" r:id="rId8"/>
    <p:sldId id="810" r:id="rId9"/>
    <p:sldId id="811" r:id="rId10"/>
    <p:sldId id="812" r:id="rId11"/>
    <p:sldId id="813" r:id="rId12"/>
    <p:sldId id="317" r:id="rId13"/>
    <p:sldId id="318" r:id="rId14"/>
    <p:sldId id="830" r:id="rId15"/>
    <p:sldId id="831" r:id="rId16"/>
    <p:sldId id="319" r:id="rId17"/>
    <p:sldId id="320" r:id="rId18"/>
    <p:sldId id="321" r:id="rId19"/>
    <p:sldId id="834" r:id="rId20"/>
    <p:sldId id="835" r:id="rId21"/>
    <p:sldId id="817" r:id="rId22"/>
    <p:sldId id="818" r:id="rId23"/>
    <p:sldId id="819" r:id="rId24"/>
    <p:sldId id="821" r:id="rId25"/>
    <p:sldId id="822" r:id="rId26"/>
    <p:sldId id="814" r:id="rId27"/>
    <p:sldId id="815" r:id="rId28"/>
    <p:sldId id="816" r:id="rId2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0.4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12477 8434 0,'0'-25'141,"49"25"-126,51 0 1,-51 0 0,75 0-1,0 0 1,0 0-1,-49 0 17,74 0-17,-1 0 1,-73 0 0,24 0-1,-25 0 1,-24 0-1,49 0 1,0 0 0,-49 0-1,0 0-15,-1 0 16,75 0 0,-74 0-1,74 0 1,-25 0-1,0 0 1,-49 0 0,49 0-1,0 0 1,-49 0 0,49 0-1,25 0 1,-74 0-1,49 0 17,25 0-17,-25 0 1,-49 0 0,49 0-1,50 0 1,-75 0-1,100 0 1,-25 0 0,-75 0-1,75 0 1,-25 0 0,-25 0 15,25 0-16,0 0 1,-74 25 0,74-25-1,0 24 1,-25-24 0,-49 0-1,49 25 1,25 0-1,-74-25 1,49 25 0,0-25-1,-24 0 1,49 25 0,0-25-1,-50 24 1,75-24-1,0 0 17,-100 0-17,100 0 1,0 0 0,0 0-1,-100 0 1,75 0-1,0 0 1,-49 0 15,49 0-15,25 0 0,-75 0-1,50 0 1,25 0-1,-75 0 1,75 0 0,-25 0-1,0 0 1,-49 0 0,49 0-1,-25 0 1,-25 0-1,26 0 1,-1 0 0,-74 0-1,74 0 1,-25 0 0,-24 0-1,-1 0-15,1 0 16,24 0-1,-24-24 17,0 24-32,-26 0 15,51 0 1,24 0 0,-49 0-1,49-25 1,-25 0-1,-49 25 1,74 0 0,-24 0-1,-50 0 1,49 0 0,0 0 15,-24 0-16,0 0 1,-1 0 0,1 0-1,-25 0 1,49 0 0,-49 0-1,24 0 1,1 0-1,-25 0 1,25 0 0,-26 0 15,26 0-15,0-25-1,-26 25 1,1 0-1,25 0 1,-25-25 15,-1 25-15,1 0 0,0 0 15,0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3.1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23887 8409 0,'25'0'62,"0"0"-46,-1 0-1,1 0 1,25 0 0,49 25 15,-74-25-15,74 0-1,-25 0 1,-24 0-1,74 24 1,0-24 0,-50 0-1,1 0-15,24 0 16,50 0 0,0 0-1,-75 0 1,75 0-1,0 0 1,-100 0 0,75-24 15,-24 24-15,-51 0-1,51 0 1,-26 0-1,-24 0 1,49 0 0,0 0-1,0 0 1,-49 0 0,74 0-1,-25-25 1,-49 25-1,74-25 1,0 25 0,-75-25-1,51 25 1,-1 0 0,-74-25 15,49 25-16,-24-24 1,-1 24 0,-24 0-1,0 0 1,24 0 0,-24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5.9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6796 9327 0,'0'-25'0,"50"25"31,0 0-15,-1 0-1,75 0 1,50 0 0,-75 0-16,124 0 15,-24 0 16,-100 25-15,100-25 0,49 24-1,-149-24 1,50 0 0,-1 0 15,-98 0-16,24 0-15,1 0 16,49 0 0,-50 0-16,75 0 31,0 0-15,0 0-1,-75 0 1,50 0-1,-25 0 1,-24 0 0,74 0 15,0 0-15,-75 0-1,-24 0-15,24 0 16,25 0-1,0 0 1,-74 0 0,50 0-1,-26 0 1,1 0 0,-25 0-16,-1 0 15,1 0 16,25 0-15,-1 0 0,-24 25-1,25-25 1,-25 0 0,49 0 15,-49 0-16,25 0 1,-1 0 0,-24 0-16,0 0 15,24 0 17,-24 0-17,0 0 16,0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8.8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12477 9550 0,'25'-25'32,"24"25"-17,-24 0 1,25 0 0,24-25-1,100 0 1,-100 1-1,25 24-15,25 0 16,75-25 0,49 0 15,-149 0-31,149 25 16,-50-25-1,1 25 1,-125 0-1,75 0 17,25 0-32,-100 0 15,75 0 1,25 0 0,-100 0-1,100 0 1,49 0 15,-99 25-15,99 0-1,-124-25 1,25 0 359,25 0-359,-25-25-16,-24 25 15,48 0-15,-48 0 16,148 0-1,-149 0 1,50 0 0,24 0-1,-49 0 1,-74 0 0,74 0-1,-25 0 1,-49 0-1,49 0 1,-25 0 0,-24 0-1,49 0 1,-24 0 15,-26 0-15,26 0-1,24 0 1,25 0 0,-50 0-1,100 0 1,-25 0 0,-50 0-1,50 0 1,24 0-1,-123 0 1,74-25 15,-25 1-15,-24 24 0,-26 0-16,1 0 15,49 0 1,-49 0-1,49 0 1,25 0 0,-25 0-1,-24 0 1,73 0 0,1 0-1,-74 0 16,98 24-15,-24 1 0,-74-25-1,73 0 1,-48 0 0,-26 0-1,0 0 1,1 0-1,-1 0 1,-49 0 0,25 0-1,24 0 1,-49 0 0,25 0-1,-26 0 1,26 0 15,-25 0 0,0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31.3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22771 9376 0,'25'0'78,"24"0"-62,-24 0 0,25 0-1,-1 0 16,75 0-15,-25 0 0,-24 0-1,-1 0-15,1 0 16,49 25 0,24-25-1,-73 0 1,49 0-1,50 0 1,-100 25 0,100-25-1,-26 0 17,-73 0-17,98 0 1,-24 0-1,-74 0 1,98 0 0,-49 0-1,25 0 1,-74 0 0,73 0-1,26 0 1,-124 0-1,99 0 1,24 0 0,-98 0-1,73-25 1,1 25 0,-74 0-1,-1-25-15,-24 25 31,123-25-15,-24 1 0,-74 24-1,73 0 1,1 0 0,-74 0-1,-1 0 1,0 0-1,-24 0 1,0 0 0,-1 0-1,-24-25 17,0 25-17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03T21:29:49.3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13172 15007,'24'0,"1"0,0 0,0 0,0 0,-1 0,1 0,0 0,0 0,0 0,-1 0,1 0,0 0,0 0,0 0,0 0,-1 0,1 0,0 0,0 0,0 0,-1 0,1 0,0 0,0 0,0 0,-1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03T21:29:51.9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16297 14982,'25'0,"0"0,-1 0,1 0,0 0,0 0,0 0,24 0,-24 0,0 0,0 0,-1 0,1 0,-25 25,25-25,0 0,0 0,0 0,-1 0,1 0,0 0,0 0,0 0,-1 0,1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522C0-F1CC-45C3-BC6A-4B9627278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76B8A3-45C5-49E4-B0B3-0A278C5B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5766B6-23E0-492C-8E53-F9FC33874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A91203-877A-4E16-9E97-4D717D93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0867BC-6037-49C3-B840-F1139222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834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3E3B6E-A710-468F-9B64-98767EBD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22BB45-5E16-4333-81D9-C856507A6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C522B6-4215-4F76-B414-E5586ED3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BC7D02-514C-4413-B583-67020230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A98696-B090-48BB-9E03-9258B723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693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A815E3-5197-4DBE-8861-25011273A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07B590-51AD-46A5-9171-FB5FD14A2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A354CA-DCA8-4394-82DD-924B6F08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AEDF3C-D0BE-4BC3-983B-4F8774FB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3F7AC1-E0B3-47EE-8471-8132F546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9741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3847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4606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216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8713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358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9700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209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154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C6418-70D5-4B85-B6CC-A0BB1563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9FBD52-5867-456B-B6B6-F65A1BBB6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0B9A56-F12F-4059-9734-1AC0335C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08A982-442D-4E46-A6C7-D8928DAE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748551-D605-4C0C-B8A2-0CE4381C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1813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521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993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927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9B0A3-C07B-4D10-BA67-04BEF1F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9DDC1-7D81-489B-A7BC-897E42D53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F922C3-F68D-4EC3-8194-CC1D41F2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691182-4ECA-4F9C-81B3-5BD977D2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4DD327-9D81-4004-B8FC-EC665546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019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6FB01-629F-4525-89BF-02544C0B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DEEB4B-ED48-4C78-9945-1F2255CFF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B60B5B-2811-43CE-8C55-81109CBB9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3F11BE-A94C-47AC-8951-B1440AB1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EAE942-0166-47BB-A305-32FCDCF5F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4C7AFB-4282-4AD3-986D-85050F87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460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F2366-DEFE-4F03-982C-56B350EB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E149AE-92DF-429D-8B75-0CECC5C37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EEA38F-2612-46CA-99D5-5383BF8F0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1BCF74-23D1-4337-9706-639939CD5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2E5557-4758-4F61-9438-77C127D7F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CF52104-CF9C-41EF-BB22-3FBD8B18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84764B-ACB8-4588-9542-1C4515401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5DB961-A563-4B84-A4D2-A288213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732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21C4AF-C243-42AC-A6A5-BA7A87B7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2F419F9-479E-409E-B14A-0CE27C0D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ACEDF52-5D4F-4065-934F-35CDD651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F0C374-6DB7-49F1-9655-423AEB51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409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FA4733-057C-43B6-90FE-8C86E11D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4513A42-353B-48E8-A087-DAFBB240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79A31-B8B9-4E30-A72C-A9DC21D2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281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9B509-6A5F-43EE-B4D5-36C90BF1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538DD-7AF1-44EA-AE32-0B8733A7F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0E3B15-CDED-44D4-B4BF-D22C178ED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67C8F3-0747-4C09-9216-97F2FBE4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0EA0C6-9ED0-424B-839E-3BF0DC586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A22BFC-2076-42DF-8E9D-C8FB13B8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571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C3DC0-02BC-437F-89C9-97721B19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193F6E-9CFA-4ACC-BC8D-D31B640B2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7AEF66-8846-4498-BE53-499B4CFA5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2265F2-8DA1-44C4-B395-F1BCA99B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F0711-E0D9-43DE-BD96-D63E3662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54D7AA-83D7-4763-9607-129EE169B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062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0790AF9-561C-47CA-987B-45AA3D2A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DA196C-D96A-4E03-B63E-0F3BE332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C2A3C7-6B0D-4370-8EEF-0AE340890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C5FE2-919C-4395-A039-6DCFA9A85D07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A593A9-DD9C-4436-A2BC-9F3DA4C36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EF4CB-C1DE-45B1-BDC3-0A15BB194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061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226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7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emf"/><Relationship Id="rId5" Type="http://schemas.openxmlformats.org/officeDocument/2006/relationships/customXml" Target="../ink/ink7.xml"/><Relationship Id="rId4" Type="http://schemas.openxmlformats.org/officeDocument/2006/relationships/image" Target="../media/image19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FBE17-A9AA-4A2C-88F0-A053D6424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848838-2D39-47A5-994E-9FC35367C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s-A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THE BRITISH </a:t>
            </a:r>
            <a:r>
              <a:rPr lang="es-A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ABOUT BRITAIN</a:t>
            </a:r>
          </a:p>
        </p:txBody>
      </p:sp>
    </p:spTree>
    <p:extLst>
      <p:ext uri="{BB962C8B-B14F-4D97-AF65-F5344CB8AC3E}">
        <p14:creationId xmlns:p14="http://schemas.microsoft.com/office/powerpoint/2010/main" val="3557542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217443"/>
          </a:xfrm>
        </p:spPr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0560D6-3C60-4D37-A285-3F6A4439B9F2}"/>
              </a:ext>
            </a:extLst>
          </p:cNvPr>
          <p:cNvSpPr txBox="1"/>
          <p:nvPr/>
        </p:nvSpPr>
        <p:spPr>
          <a:xfrm>
            <a:off x="6672064" y="4766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4A3C69-3FC7-4ECA-B5B7-9E6288955302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7572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7D6BA6-3CB8-41DD-AADD-B3C5718EA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035" y="0"/>
            <a:ext cx="5875711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E7858B-A751-48E6-9FB8-E8334EACC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846" y="451959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AA8458-373C-4D04-B475-FA809D88970E}"/>
              </a:ext>
            </a:extLst>
          </p:cNvPr>
          <p:cNvSpPr txBox="1"/>
          <p:nvPr/>
        </p:nvSpPr>
        <p:spPr>
          <a:xfrm>
            <a:off x="8184232" y="476673"/>
            <a:ext cx="2192522" cy="6186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Look at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highlighted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verbs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They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are in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simple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present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Some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are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affirmative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, </a:t>
            </a:r>
          </a:p>
          <a:p>
            <a:r>
              <a:rPr lang="es-AR" i="1" dirty="0">
                <a:solidFill>
                  <a:srgbClr val="FF0000"/>
                </a:solidFill>
                <a:latin typeface="Calibri"/>
              </a:rPr>
              <a:t>People </a:t>
            </a:r>
            <a:r>
              <a:rPr lang="es-AR" i="1" dirty="0" err="1">
                <a:solidFill>
                  <a:srgbClr val="FF0000"/>
                </a:solidFill>
                <a:latin typeface="Calibri"/>
              </a:rPr>
              <a:t>drink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i="1" dirty="0" err="1">
                <a:solidFill>
                  <a:srgbClr val="FF0000"/>
                </a:solidFill>
                <a:latin typeface="Calibri"/>
              </a:rPr>
              <a:t>coffee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..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(plural)</a:t>
            </a:r>
          </a:p>
          <a:p>
            <a:r>
              <a:rPr lang="es-AR" i="1" dirty="0" err="1">
                <a:solidFill>
                  <a:srgbClr val="FF0000"/>
                </a:solidFill>
                <a:latin typeface="Calibri"/>
              </a:rPr>
              <a:t>My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i="1" dirty="0" err="1">
                <a:solidFill>
                  <a:srgbClr val="FF0000"/>
                </a:solidFill>
                <a:latin typeface="Calibri"/>
              </a:rPr>
              <a:t>boss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i="1" dirty="0" err="1">
                <a:solidFill>
                  <a:srgbClr val="FF0000"/>
                </a:solidFill>
                <a:latin typeface="Calibri"/>
              </a:rPr>
              <a:t>drink</a:t>
            </a:r>
            <a:r>
              <a:rPr lang="es-AR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 tea… 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(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Third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person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singular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add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–s)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Some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are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negative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They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don´t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drink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tea… (plural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form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with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don´t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)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It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doesn´t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rain… (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negative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singular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with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doesn´t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)</a:t>
            </a: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Now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study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simple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present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in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your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book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at page 128.  </a:t>
            </a:r>
          </a:p>
        </p:txBody>
      </p:sp>
    </p:spTree>
    <p:extLst>
      <p:ext uri="{BB962C8B-B14F-4D97-AF65-F5344CB8AC3E}">
        <p14:creationId xmlns:p14="http://schemas.microsoft.com/office/powerpoint/2010/main" val="298866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1"/>
    </mc:Choice>
    <mc:Fallback xmlns="">
      <p:transition spd="slow" advTm="87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240263" y="18864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Grammar</a:t>
            </a:r>
            <a:r>
              <a:rPr lang="es-A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Bank 128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016" y="3874815"/>
            <a:ext cx="3081244" cy="229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01" y="4039995"/>
            <a:ext cx="3243680" cy="215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93" y="4503419"/>
            <a:ext cx="2586018" cy="183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878" y="1636397"/>
            <a:ext cx="2886453" cy="192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061A938-0AA9-4491-8A61-289F25E68AC7}"/>
              </a:ext>
            </a:extLst>
          </p:cNvPr>
          <p:cNvSpPr txBox="1"/>
          <p:nvPr/>
        </p:nvSpPr>
        <p:spPr>
          <a:xfrm>
            <a:off x="8904313" y="1052736"/>
            <a:ext cx="156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rgbClr val="FF0000"/>
                </a:solidFill>
                <a:latin typeface="Calibri"/>
              </a:rPr>
              <a:t>Listen and </a:t>
            </a:r>
            <a:r>
              <a:rPr lang="es-AR" sz="1400" b="1" dirty="0" err="1">
                <a:solidFill>
                  <a:srgbClr val="FF0000"/>
                </a:solidFill>
                <a:latin typeface="Calibri"/>
              </a:rPr>
              <a:t>repeat</a:t>
            </a:r>
            <a:r>
              <a:rPr lang="es-AR" sz="1400" b="1" dirty="0">
                <a:solidFill>
                  <a:srgbClr val="FF0000"/>
                </a:solidFill>
                <a:latin typeface="Calibri"/>
              </a:rPr>
              <a:t>!</a:t>
            </a:r>
          </a:p>
          <a:p>
            <a:r>
              <a:rPr lang="es-AR" sz="1400" b="1" dirty="0">
                <a:solidFill>
                  <a:srgbClr val="FF0000"/>
                </a:solidFill>
                <a:latin typeface="Calibri"/>
              </a:rPr>
              <a:t>(</a:t>
            </a:r>
            <a:r>
              <a:rPr lang="es-AR" sz="1400" b="1" dirty="0" err="1">
                <a:solidFill>
                  <a:srgbClr val="FF0000"/>
                </a:solidFill>
                <a:latin typeface="Calibri"/>
              </a:rPr>
              <a:t>Many</a:t>
            </a:r>
            <a:r>
              <a:rPr lang="es-AR" sz="1400" b="1" dirty="0">
                <a:solidFill>
                  <a:srgbClr val="FF0000"/>
                </a:solidFill>
                <a:latin typeface="Calibri"/>
              </a:rPr>
              <a:t> times)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87185C-5F21-4489-BC52-87FFF8C0B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25" y="511806"/>
            <a:ext cx="5001475" cy="3045395"/>
          </a:xfrm>
          <a:prstGeom prst="rect">
            <a:avLst/>
          </a:prstGeom>
        </p:spPr>
      </p:pic>
      <p:pic>
        <p:nvPicPr>
          <p:cNvPr id="12" name="3A_2.4">
            <a:hlinkClick r:id="" action="ppaction://media"/>
            <a:extLst>
              <a:ext uri="{FF2B5EF4-FFF2-40B4-BE49-F238E27FC236}">
                <a16:creationId xmlns:a16="http://schemas.microsoft.com/office/drawing/2014/main" id="{3A55B847-5135-4B47-B88C-6C3767117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53731" y="524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F8D5D6C-E1E0-4577-9C7D-56B00D2B2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368" y="325192"/>
            <a:ext cx="8343264" cy="62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29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81A9EA2-444A-4491-AA5A-69C2FA6D0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192" y="676298"/>
            <a:ext cx="8340276" cy="550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9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F4788D1-24B4-4F06-9570-159FB3BFE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000" y="404665"/>
            <a:ext cx="8548246" cy="59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66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2FC2779-933A-4008-B851-7B6D91BC5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2608" y="331511"/>
            <a:ext cx="5616624" cy="58332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2 Entrada de lápiz"/>
              <p14:cNvContentPartPr/>
              <p14:nvPr/>
            </p14:nvContentPartPr>
            <p14:xfrm>
              <a:off x="6265920" y="5402520"/>
              <a:ext cx="241200" cy="36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0080" y="5339160"/>
                <a:ext cx="272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4 Entrada de lápiz"/>
              <p14:cNvContentPartPr/>
              <p14:nvPr/>
            </p14:nvContentPartPr>
            <p14:xfrm>
              <a:off x="7390920" y="5393520"/>
              <a:ext cx="250560" cy="9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75080" y="5330160"/>
                <a:ext cx="281880" cy="136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A6A5BC6B-395E-4F59-BFB7-5F4D86981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40" y="4263082"/>
            <a:ext cx="3556300" cy="22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90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A_2.5">
            <a:hlinkClick r:id="" action="ppaction://media"/>
            <a:extLst>
              <a:ext uri="{FF2B5EF4-FFF2-40B4-BE49-F238E27FC236}">
                <a16:creationId xmlns:a16="http://schemas.microsoft.com/office/drawing/2014/main" id="{2BD5B1D5-7DDD-4A8D-B3D3-2D1A96F55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5322" y="3389740"/>
            <a:ext cx="609600" cy="609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544272" y="2606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20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133F8C-43D6-4D2A-BADB-AA123B82685A}"/>
              </a:ext>
            </a:extLst>
          </p:cNvPr>
          <p:cNvSpPr txBox="1"/>
          <p:nvPr/>
        </p:nvSpPr>
        <p:spPr>
          <a:xfrm>
            <a:off x="7536160" y="741266"/>
            <a:ext cx="2952328" cy="3416320"/>
          </a:xfrm>
          <a:prstGeom prst="rect">
            <a:avLst/>
          </a:prstGeom>
          <a:noFill/>
          <a:ln>
            <a:solidFill>
              <a:srgbClr val="CC0099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CC0099"/>
                </a:solidFill>
                <a:latin typeface="Calibri"/>
              </a:rPr>
              <a:t>This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activity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is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very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important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to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improve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your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pronunciation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of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the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third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person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singular. Esta actividad es muy importante para lograr una buena pronunciación de la tercera persona singular de los verbos en presente simple.</a:t>
            </a:r>
          </a:p>
          <a:p>
            <a:r>
              <a:rPr lang="es-AR" dirty="0">
                <a:solidFill>
                  <a:srgbClr val="CC0099"/>
                </a:solidFill>
                <a:latin typeface="Calibri"/>
              </a:rPr>
              <a:t>Repitan las oraciones muchas veces, y si quedan dudas consulten en el foro.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E05470-7571-47D6-B42E-92E2E3F0C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187" y="416238"/>
            <a:ext cx="2488777" cy="25717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9769DEE-9CFE-4EA6-9BF1-88F963D0C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119" y="579089"/>
            <a:ext cx="3771777" cy="24420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920E9B1-5179-461D-AE92-29B65D37F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44" y="3116683"/>
            <a:ext cx="3635772" cy="241884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099CCEB-AD04-44FF-B852-0A2AE3E44E17}"/>
              </a:ext>
            </a:extLst>
          </p:cNvPr>
          <p:cNvSpPr txBox="1"/>
          <p:nvPr/>
        </p:nvSpPr>
        <p:spPr>
          <a:xfrm>
            <a:off x="6096000" y="4473694"/>
            <a:ext cx="4360059" cy="212365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PRONUNCIATION: THIRD PERSON SINGULAR </a:t>
            </a:r>
          </a:p>
        </p:txBody>
      </p:sp>
    </p:spTree>
    <p:extLst>
      <p:ext uri="{BB962C8B-B14F-4D97-AF65-F5344CB8AC3E}">
        <p14:creationId xmlns:p14="http://schemas.microsoft.com/office/powerpoint/2010/main" val="63628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0EB4C1D-180A-FDDC-4983-24C0B542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39" y="181946"/>
            <a:ext cx="6425432" cy="64941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11A79B-942F-F990-92DC-4B1A8AADC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993" y="646463"/>
            <a:ext cx="2448267" cy="5191850"/>
          </a:xfrm>
          <a:prstGeom prst="rect">
            <a:avLst/>
          </a:prstGeom>
        </p:spPr>
      </p:pic>
      <p:pic>
        <p:nvPicPr>
          <p:cNvPr id="8" name="EF4e_ElemSB_4.8">
            <a:hlinkClick r:id="" action="ppaction://media"/>
            <a:extLst>
              <a:ext uri="{FF2B5EF4-FFF2-40B4-BE49-F238E27FC236}">
                <a16:creationId xmlns:a16="http://schemas.microsoft.com/office/drawing/2014/main" id="{72A3F2C8-15A2-F6CE-F2CF-A33011AD3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9125" y="59678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3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DA7A7B-5BC4-37CC-D67C-F900F03A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33" y="1239248"/>
            <a:ext cx="3734321" cy="38010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F6F6B3-6FDF-3892-F2A0-215046AAB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173" y="618733"/>
            <a:ext cx="6582694" cy="5620534"/>
          </a:xfrm>
          <a:prstGeom prst="rect">
            <a:avLst/>
          </a:prstGeom>
        </p:spPr>
      </p:pic>
      <p:pic>
        <p:nvPicPr>
          <p:cNvPr id="6" name="EF4e_ElemSB_4.8">
            <a:hlinkClick r:id="" action="ppaction://media"/>
            <a:extLst>
              <a:ext uri="{FF2B5EF4-FFF2-40B4-BE49-F238E27FC236}">
                <a16:creationId xmlns:a16="http://schemas.microsoft.com/office/drawing/2014/main" id="{4F09AC5C-0169-5940-D092-1DF3DC89D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9949" y="5618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6BCA23E-0BF1-4207-A8B7-229D55B01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968" y="916870"/>
            <a:ext cx="3137891" cy="159585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05B7BBFF-9405-47BB-A196-4323BC67F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788711" y="939182"/>
            <a:ext cx="3103549" cy="157354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99BF96A-5FA4-4259-B16F-30ED1CA32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172" y="465168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421688-307D-401E-8490-DE6AAD7D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17" y="732787"/>
            <a:ext cx="3993135" cy="232511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188BB3-800E-21AB-5D0E-3D9B41BC4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332" y="189786"/>
            <a:ext cx="5239481" cy="5430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FEDE1D3-157B-C65D-8B86-F6CB6A09C8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0874" y="3111349"/>
            <a:ext cx="9059539" cy="36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69"/>
    </mc:Choice>
    <mc:Fallback xmlns="">
      <p:transition spd="slow" advTm="6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0" y="109538"/>
            <a:ext cx="6840760" cy="654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158F67-F2D6-4CE6-BD03-DC7FA7B5FF46}"/>
              </a:ext>
            </a:extLst>
          </p:cNvPr>
          <p:cNvSpPr txBox="1"/>
          <p:nvPr/>
        </p:nvSpPr>
        <p:spPr>
          <a:xfrm>
            <a:off x="9608234" y="89624"/>
            <a:ext cx="1975153" cy="6678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Activity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Mention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three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true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things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about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using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simple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present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affirmative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,</a:t>
            </a:r>
          </a:p>
          <a:p>
            <a:r>
              <a:rPr lang="es-AR" dirty="0">
                <a:solidFill>
                  <a:srgbClr val="FF0000"/>
                </a:solidFill>
                <a:latin typeface="Calibri"/>
              </a:rPr>
              <a:t>3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things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using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simple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present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negative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, </a:t>
            </a: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three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things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about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friend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of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yours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using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affirmative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3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things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using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negative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Choose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from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these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verbs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Consider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example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endParaRPr lang="es-AR" sz="1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1A5B6C-8CCF-4638-817D-89C83BF8E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092" y="2712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2"/>
    </mc:Choice>
    <mc:Fallback xmlns="">
      <p:transition spd="slow" advTm="3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6BCDFBA-78EB-4990-B882-965ACAD6E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773" y="643467"/>
            <a:ext cx="6680455" cy="55710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6B5730-E78B-40B4-AB53-3833D82BDAC9}"/>
              </a:ext>
            </a:extLst>
          </p:cNvPr>
          <p:cNvSpPr txBox="1"/>
          <p:nvPr/>
        </p:nvSpPr>
        <p:spPr>
          <a:xfrm>
            <a:off x="8400256" y="64346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page 17</a:t>
            </a:r>
          </a:p>
        </p:txBody>
      </p:sp>
    </p:spTree>
    <p:extLst>
      <p:ext uri="{BB962C8B-B14F-4D97-AF65-F5344CB8AC3E}">
        <p14:creationId xmlns:p14="http://schemas.microsoft.com/office/powerpoint/2010/main" val="1925257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797B6C3-89D5-41D0-AF17-2E1BFADAF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520" y="450167"/>
            <a:ext cx="9509218" cy="61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29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79EC29D-4D1E-4207-AC58-06D0FE6F3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610" y="274638"/>
            <a:ext cx="8013190" cy="24409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E53235-858A-474B-A10E-DCB600CA4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10" y="2654026"/>
            <a:ext cx="7166268" cy="17110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8B94C3-60DE-4B2F-B8E5-0D9804C20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59310"/>
            <a:ext cx="8694390" cy="22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56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F78CFD4-DAE5-4D2D-99DF-9032F8F73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2275186"/>
            <a:ext cx="8229600" cy="3175993"/>
          </a:xfrm>
          <a:prstGeom prst="rect">
            <a:avLst/>
          </a:prstGeom>
        </p:spPr>
      </p:pic>
      <p:pic>
        <p:nvPicPr>
          <p:cNvPr id="6" name="3A_3d">
            <a:hlinkClick r:id="" action="ppaction://media"/>
            <a:extLst>
              <a:ext uri="{FF2B5EF4-FFF2-40B4-BE49-F238E27FC236}">
                <a16:creationId xmlns:a16="http://schemas.microsoft.com/office/drawing/2014/main" id="{7272610E-BC98-440E-A78D-F182EDF5B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2264" y="541338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C212AF-C1F7-4169-BAAD-182AC496A100}"/>
              </a:ext>
            </a:extLst>
          </p:cNvPr>
          <p:cNvSpPr txBox="1"/>
          <p:nvPr/>
        </p:nvSpPr>
        <p:spPr>
          <a:xfrm>
            <a:off x="3575720" y="476673"/>
            <a:ext cx="345638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PRONUNCIATION EXERCISE</a:t>
            </a:r>
          </a:p>
          <a:p>
            <a:r>
              <a:rPr lang="es-AR" dirty="0">
                <a:solidFill>
                  <a:srgbClr val="FF0000"/>
                </a:solidFill>
                <a:latin typeface="Calibri"/>
              </a:rPr>
              <a:t>PLEASE DO IT! Listen,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Repeat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circle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663439-CCAF-4297-934D-ABF257E3B9E2}"/>
              </a:ext>
            </a:extLst>
          </p:cNvPr>
          <p:cNvSpPr txBox="1"/>
          <p:nvPr/>
        </p:nvSpPr>
        <p:spPr>
          <a:xfrm>
            <a:off x="1847528" y="5413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PAGE 17</a:t>
            </a:r>
          </a:p>
        </p:txBody>
      </p:sp>
    </p:spTree>
    <p:extLst>
      <p:ext uri="{BB962C8B-B14F-4D97-AF65-F5344CB8AC3E}">
        <p14:creationId xmlns:p14="http://schemas.microsoft.com/office/powerpoint/2010/main" val="15734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British</a:t>
            </a:r>
            <a:br>
              <a:rPr lang="es-AR" dirty="0"/>
            </a:b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AR" sz="4000" dirty="0"/>
              <a:t> </a:t>
            </a:r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3000" dirty="0"/>
          </a:p>
          <a:p>
            <a:pPr marL="0" indent="0">
              <a:buNone/>
            </a:pPr>
            <a:endParaRPr lang="es-AR" sz="3000" dirty="0"/>
          </a:p>
          <a:p>
            <a:pPr marL="0" indent="0">
              <a:buNone/>
            </a:pPr>
            <a:r>
              <a:rPr lang="es-AR" sz="3000" dirty="0" err="1"/>
              <a:t>Speak</a:t>
            </a:r>
            <a:r>
              <a:rPr lang="es-AR" sz="3000" dirty="0"/>
              <a:t> </a:t>
            </a:r>
            <a:r>
              <a:rPr lang="es-AR" sz="3000" dirty="0" err="1"/>
              <a:t>about</a:t>
            </a:r>
            <a:r>
              <a:rPr lang="es-AR" sz="3000" dirty="0"/>
              <a:t> Mendoza and </a:t>
            </a:r>
            <a:r>
              <a:rPr lang="es-AR" sz="3000" dirty="0" err="1"/>
              <a:t>Mendocinian</a:t>
            </a:r>
            <a:r>
              <a:rPr lang="es-AR" sz="3000" dirty="0"/>
              <a:t> </a:t>
            </a:r>
            <a:r>
              <a:rPr lang="es-AR" sz="3000" dirty="0" err="1"/>
              <a:t>people</a:t>
            </a:r>
            <a:r>
              <a:rPr lang="es-AR" sz="3000" dirty="0"/>
              <a:t> in </a:t>
            </a:r>
            <a:r>
              <a:rPr lang="es-AR" sz="3000" dirty="0" err="1"/>
              <a:t>the</a:t>
            </a:r>
            <a:r>
              <a:rPr lang="es-AR" sz="3000" dirty="0"/>
              <a:t> </a:t>
            </a:r>
            <a:r>
              <a:rPr lang="es-AR" sz="3000" dirty="0" err="1"/>
              <a:t>same</a:t>
            </a:r>
            <a:r>
              <a:rPr lang="es-AR" sz="3000" dirty="0"/>
              <a:t> </a:t>
            </a:r>
            <a:r>
              <a:rPr lang="es-AR" sz="3000" dirty="0" err="1"/>
              <a:t>way</a:t>
            </a:r>
            <a:r>
              <a:rPr lang="es-AR" sz="30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41277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Resultado de imagen para coffe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404946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115901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369301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94" y="3588675"/>
            <a:ext cx="27146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80" y="3467028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DFBC98-A850-4E52-A4C4-36006FAD5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5"/>
    </mc:Choice>
    <mc:Fallback xmlns="">
      <p:transition spd="slow" advTm="20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British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1417638"/>
            <a:ext cx="8363272" cy="5323730"/>
          </a:xfrm>
        </p:spPr>
        <p:txBody>
          <a:bodyPr>
            <a:normAutofit fontScale="85000" lnSpcReduction="20000"/>
          </a:bodyPr>
          <a:lstStyle/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pPr marL="0" indent="0">
              <a:buNone/>
            </a:pPr>
            <a:r>
              <a:rPr lang="es-AR" dirty="0" err="1"/>
              <a:t>Speak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Mendoza and </a:t>
            </a:r>
            <a:r>
              <a:rPr lang="es-AR" dirty="0" err="1"/>
              <a:t>Mendocinian</a:t>
            </a:r>
            <a:r>
              <a:rPr lang="es-AR" dirty="0"/>
              <a:t> </a:t>
            </a:r>
            <a:r>
              <a:rPr lang="es-AR" dirty="0" err="1"/>
              <a:t>people</a:t>
            </a:r>
            <a:r>
              <a:rPr lang="es-AR" dirty="0"/>
              <a:t> in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same</a:t>
            </a:r>
            <a:r>
              <a:rPr lang="es-AR" dirty="0"/>
              <a:t> </a:t>
            </a:r>
            <a:r>
              <a:rPr lang="es-AR" dirty="0" err="1"/>
              <a:t>way</a:t>
            </a:r>
            <a:r>
              <a:rPr lang="es-AR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23318"/>
            <a:ext cx="5073596" cy="284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12" y="2878512"/>
            <a:ext cx="3899389" cy="271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54" y="1622421"/>
            <a:ext cx="1814884" cy="15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915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British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25144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700809"/>
            <a:ext cx="3389858" cy="224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1651172"/>
            <a:ext cx="3863657" cy="216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1" y="2367096"/>
            <a:ext cx="254158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4172246"/>
            <a:ext cx="3268627" cy="217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3957234"/>
            <a:ext cx="3672408" cy="254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A6A149-6476-4C59-97A0-EAE2622B2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0604" y="4650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2"/>
    </mc:Choice>
    <mc:Fallback xmlns="">
      <p:transition spd="slow" advTm="1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3F78F7-FA0C-724C-99E2-BDDF7C0A2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407" y="-83976"/>
            <a:ext cx="4135103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3574D02-E523-DCFD-81BA-86883821F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34" y="1343607"/>
            <a:ext cx="4350952" cy="44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98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A91C29-82B5-9A9E-EFD5-71731DB6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81" y="873378"/>
            <a:ext cx="5654350" cy="51112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D1FEFE-FF09-9AC7-1FCD-791A999F6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291" y="1696903"/>
            <a:ext cx="4337352" cy="36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6932DC-35CF-47A6-8712-F5911C4D3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116632"/>
            <a:ext cx="541767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21939A-80D1-4C51-9571-66D033F7D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57" y="194811"/>
            <a:ext cx="3000794" cy="6468378"/>
          </a:xfrm>
          <a:prstGeom prst="rect">
            <a:avLst/>
          </a:prstGeom>
        </p:spPr>
      </p:pic>
      <p:pic>
        <p:nvPicPr>
          <p:cNvPr id="8" name="3A_2.2">
            <a:hlinkClick r:id="" action="ppaction://media"/>
            <a:extLst>
              <a:ext uri="{FF2B5EF4-FFF2-40B4-BE49-F238E27FC236}">
                <a16:creationId xmlns:a16="http://schemas.microsoft.com/office/drawing/2014/main" id="{E0068831-63CB-469B-95DF-CC626B52A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9736" y="141332"/>
            <a:ext cx="609600" cy="609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92B3407-3281-4752-AD97-B1644C2E82E2}"/>
              </a:ext>
            </a:extLst>
          </p:cNvPr>
          <p:cNvSpPr txBox="1"/>
          <p:nvPr/>
        </p:nvSpPr>
        <p:spPr>
          <a:xfrm>
            <a:off x="3662666" y="4581128"/>
            <a:ext cx="1080120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  <a:latin typeface="Calibri"/>
              </a:rPr>
              <a:t>Repeat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in a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loud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voice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memorize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all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EA0E617-1DD6-4604-9B1B-419C14305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362" y="854292"/>
            <a:ext cx="2746502" cy="21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3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D75951-1F7F-47DC-A0A7-DCE35FA19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6" y="391097"/>
            <a:ext cx="7635527" cy="6075806"/>
          </a:xfrm>
          <a:prstGeom prst="rect">
            <a:avLst/>
          </a:prstGeom>
        </p:spPr>
      </p:pic>
      <p:pic>
        <p:nvPicPr>
          <p:cNvPr id="6" name="3A_2.2">
            <a:hlinkClick r:id="" action="ppaction://media"/>
            <a:extLst>
              <a:ext uri="{FF2B5EF4-FFF2-40B4-BE49-F238E27FC236}">
                <a16:creationId xmlns:a16="http://schemas.microsoft.com/office/drawing/2014/main" id="{4D67FD32-2EEA-4A37-81B4-5AD9A6700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6774" y="1648857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8BB24DA-B893-4F4C-ABF0-826938FA85EB}"/>
              </a:ext>
            </a:extLst>
          </p:cNvPr>
          <p:cNvSpPr txBox="1"/>
          <p:nvPr/>
        </p:nvSpPr>
        <p:spPr>
          <a:xfrm>
            <a:off x="8714972" y="3276105"/>
            <a:ext cx="3502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>
                <a:solidFill>
                  <a:srgbClr val="FF0000"/>
                </a:solidFill>
              </a:rPr>
              <a:t>MEMORIZE THE LIST!!!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42C0876-FAD7-4ACA-926E-E13208A095C9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284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332656"/>
            <a:ext cx="8229600" cy="6192688"/>
          </a:xfrm>
        </p:spPr>
        <p:txBody>
          <a:bodyPr>
            <a:normAutofit fontScale="92500" lnSpcReduction="2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</a:t>
            </a:r>
            <a:r>
              <a:rPr lang="es-AR" dirty="0"/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 in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…   a…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civil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electromechanical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/industrial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petroleum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English/ French/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 … 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    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  a…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… </a:t>
            </a: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53B8B4F-0D94-4E05-B097-BBF843D50A36}"/>
              </a:ext>
            </a:extLst>
          </p:cNvPr>
          <p:cNvSpPr txBox="1"/>
          <p:nvPr/>
        </p:nvSpPr>
        <p:spPr>
          <a:xfrm>
            <a:off x="6672064" y="4766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3DC5BE-EC82-4CA1-A2B7-308FDD8E0D73}"/>
              </a:ext>
            </a:extLst>
          </p:cNvPr>
          <p:cNvSpPr txBox="1"/>
          <p:nvPr/>
        </p:nvSpPr>
        <p:spPr>
          <a:xfrm>
            <a:off x="9045526" y="5457997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8BE3FB07-3940-4478-9817-F51A5C7AD2C8}"/>
                  </a:ext>
                </a:extLst>
              </p14:cNvPr>
              <p14:cNvContentPartPr/>
              <p14:nvPr/>
            </p14:nvContentPartPr>
            <p14:xfrm>
              <a:off x="4491720" y="3027240"/>
              <a:ext cx="3840120" cy="626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8BE3FB07-3940-4478-9817-F51A5C7AD2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5880" y="2963880"/>
                <a:ext cx="38714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A4509D79-BFDC-4627-909A-37E2F9D97801}"/>
                  </a:ext>
                </a:extLst>
              </p14:cNvPr>
              <p14:cNvContentPartPr/>
              <p14:nvPr/>
            </p14:nvContentPartPr>
            <p14:xfrm>
              <a:off x="8599320" y="2991600"/>
              <a:ext cx="1312920" cy="536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A4509D79-BFDC-4627-909A-37E2F9D97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3480" y="2928240"/>
                <a:ext cx="134424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D5715594-97BA-4DB3-9249-C9BEABA11674}"/>
                  </a:ext>
                </a:extLst>
              </p14:cNvPr>
              <p14:cNvContentPartPr/>
              <p14:nvPr/>
            </p14:nvContentPartPr>
            <p14:xfrm>
              <a:off x="2446560" y="3348720"/>
              <a:ext cx="1679400" cy="27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D5715594-97BA-4DB3-9249-C9BEABA116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0720" y="3285360"/>
                <a:ext cx="17107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9BB9EB55-35B0-4FF4-BB8E-923AB1D7DE7D}"/>
                  </a:ext>
                </a:extLst>
              </p14:cNvPr>
              <p14:cNvContentPartPr/>
              <p14:nvPr/>
            </p14:nvContentPartPr>
            <p14:xfrm>
              <a:off x="4491720" y="3357720"/>
              <a:ext cx="3483000" cy="8064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9BB9EB55-35B0-4FF4-BB8E-923AB1D7DE7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5880" y="3294360"/>
                <a:ext cx="351432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8B96BD1B-8114-4FE7-86DA-4E73BE7F6FB9}"/>
                  </a:ext>
                </a:extLst>
              </p14:cNvPr>
              <p14:cNvContentPartPr/>
              <p14:nvPr/>
            </p14:nvContentPartPr>
            <p14:xfrm>
              <a:off x="8197560" y="3348720"/>
              <a:ext cx="1821960" cy="45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8B96BD1B-8114-4FE7-86DA-4E73BE7F6F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81720" y="3285360"/>
                <a:ext cx="1853280" cy="1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25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1"/>
    </mc:Choice>
    <mc:Fallback xmlns="">
      <p:transition spd="slow" advTm="2167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/ GO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B87BAB-1108-40B9-A708-A654BAF4F687}"/>
              </a:ext>
            </a:extLst>
          </p:cNvPr>
          <p:cNvSpPr txBox="1"/>
          <p:nvPr/>
        </p:nvSpPr>
        <p:spPr>
          <a:xfrm>
            <a:off x="6672064" y="313661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F5591-6E42-44A0-A36A-CDF095CC8B40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012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980729"/>
            <a:ext cx="8229600" cy="5145435"/>
          </a:xfrm>
        </p:spPr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…   /    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CF50E0-BBF3-4677-9857-48348AE6A790}"/>
              </a:ext>
            </a:extLst>
          </p:cNvPr>
          <p:cNvSpPr txBox="1"/>
          <p:nvPr/>
        </p:nvSpPr>
        <p:spPr>
          <a:xfrm>
            <a:off x="6888088" y="40770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87500F-FD7C-4142-A3CC-3563ED235957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8202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517</Words>
  <Application>Microsoft Office PowerPoint</Application>
  <PresentationFormat>Panorámica</PresentationFormat>
  <Paragraphs>97</Paragraphs>
  <Slides>27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Tema de Office</vt:lpstr>
      <vt:lpstr>1_Tema de Office</vt:lpstr>
      <vt:lpstr>3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Speak about Britain and the British </vt:lpstr>
      <vt:lpstr>Speak about Britain and the British</vt:lpstr>
      <vt:lpstr>Speak about Britain and the British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A</dc:title>
  <dc:creator>Gladys</dc:creator>
  <cp:lastModifiedBy>Andrea</cp:lastModifiedBy>
  <cp:revision>16</cp:revision>
  <dcterms:created xsi:type="dcterms:W3CDTF">2020-03-30T21:01:13Z</dcterms:created>
  <dcterms:modified xsi:type="dcterms:W3CDTF">2025-03-03T13:45:15Z</dcterms:modified>
</cp:coreProperties>
</file>