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76" r:id="rId4"/>
    <p:sldId id="277" r:id="rId5"/>
    <p:sldId id="265" r:id="rId6"/>
    <p:sldId id="267" r:id="rId7"/>
    <p:sldId id="268" r:id="rId8"/>
    <p:sldId id="258" r:id="rId9"/>
    <p:sldId id="260" r:id="rId10"/>
    <p:sldId id="264" r:id="rId11"/>
    <p:sldId id="269" r:id="rId12"/>
    <p:sldId id="270" r:id="rId13"/>
    <p:sldId id="279" r:id="rId14"/>
    <p:sldId id="271" r:id="rId15"/>
    <p:sldId id="273" r:id="rId16"/>
    <p:sldId id="274" r:id="rId17"/>
    <p:sldId id="278" r:id="rId18"/>
    <p:sldId id="275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29/4/2026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4" Type="http://schemas.openxmlformats.org/officeDocument/2006/relationships/audio" Target="../media/media5.mp3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371344" y="3295549"/>
            <a:ext cx="7461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 smtClean="0"/>
              <a:t>Pronombres </a:t>
            </a:r>
            <a:r>
              <a:rPr lang="es-AR" sz="2400" dirty="0"/>
              <a:t>objetivos. </a:t>
            </a:r>
            <a:endParaRPr lang="es-AR" sz="2400" dirty="0" smtClean="0"/>
          </a:p>
          <a:p>
            <a:r>
              <a:rPr lang="es-AR" sz="2400" dirty="0" smtClean="0"/>
              <a:t>Subordinadas </a:t>
            </a:r>
            <a:r>
              <a:rPr lang="es-AR" sz="2400" dirty="0"/>
              <a:t>sustantivas: </a:t>
            </a:r>
            <a:r>
              <a:rPr lang="es-AR" sz="2400" i="1" dirty="0" err="1"/>
              <a:t>like+ing</a:t>
            </a:r>
            <a:r>
              <a:rPr lang="es-AR" sz="2400" dirty="0"/>
              <a:t>.  </a:t>
            </a:r>
            <a:endParaRPr lang="es-AR" sz="2400" dirty="0" smtClean="0"/>
          </a:p>
          <a:p>
            <a:r>
              <a:rPr lang="es-AR" sz="2400" dirty="0" smtClean="0"/>
              <a:t>Revisión</a:t>
            </a:r>
            <a:r>
              <a:rPr lang="es-AR" sz="2400" i="1" dirty="0"/>
              <a:t>: be </a:t>
            </a:r>
            <a:r>
              <a:rPr lang="es-AR" sz="2400" i="1" dirty="0" err="1"/>
              <a:t>or</a:t>
            </a:r>
            <a:r>
              <a:rPr lang="es-AR" sz="2400" i="1" dirty="0"/>
              <a:t> </a:t>
            </a:r>
            <a:r>
              <a:rPr lang="es-AR" sz="2400" i="1" dirty="0" smtClean="0"/>
              <a:t>do</a:t>
            </a:r>
            <a:r>
              <a:rPr lang="es-AR" sz="2400" dirty="0" smtClean="0"/>
              <a:t>?</a:t>
            </a:r>
          </a:p>
          <a:p>
            <a:r>
              <a:rPr lang="es-AR" sz="2400" u="sng" dirty="0" smtClean="0"/>
              <a:t>Vocabulario</a:t>
            </a:r>
            <a:r>
              <a:rPr lang="es-AR" sz="2400" dirty="0"/>
              <a:t>:  Los meses. La fecha. Números ordinales.</a:t>
            </a:r>
          </a:p>
          <a:p>
            <a:r>
              <a:rPr lang="es-AR" sz="2400" u="sng" dirty="0"/>
              <a:t>Lectura </a:t>
            </a:r>
            <a:r>
              <a:rPr lang="es-AR" sz="2400" dirty="0"/>
              <a:t>de una historia de ficción: “</a:t>
            </a:r>
            <a:r>
              <a:rPr lang="es-AR" sz="2400" dirty="0" err="1"/>
              <a:t>The</a:t>
            </a:r>
            <a:r>
              <a:rPr lang="es-AR" sz="2400" dirty="0"/>
              <a:t> </a:t>
            </a:r>
            <a:r>
              <a:rPr lang="es-AR" sz="2400" dirty="0" err="1"/>
              <a:t>Glass</a:t>
            </a:r>
            <a:r>
              <a:rPr lang="es-AR" sz="2400" dirty="0"/>
              <a:t> </a:t>
            </a:r>
            <a:r>
              <a:rPr lang="es-AR" sz="2400" dirty="0" err="1"/>
              <a:t>Bottle</a:t>
            </a:r>
            <a:r>
              <a:rPr lang="es-AR" sz="2400" dirty="0"/>
              <a:t>”</a:t>
            </a:r>
          </a:p>
          <a:p>
            <a:r>
              <a:rPr lang="es-AR" sz="2400" u="sng" dirty="0"/>
              <a:t>Diálogos</a:t>
            </a:r>
            <a:r>
              <a:rPr lang="es-AR" sz="2400" dirty="0"/>
              <a:t> sobre cumpleaños y festividades. Preferencias.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413504" y="2487168"/>
            <a:ext cx="337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/>
              <a:t>6.A  -  6.B  -  6.C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54191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673" y="461708"/>
            <a:ext cx="21907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6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47374" y="237870"/>
            <a:ext cx="609600" cy="6096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22" y="847470"/>
            <a:ext cx="8204194" cy="544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9194673" y="2743200"/>
            <a:ext cx="1537495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dirty="0" err="1" smtClean="0"/>
              <a:t>Help</a:t>
            </a:r>
            <a:r>
              <a:rPr lang="es-MX" dirty="0" smtClean="0"/>
              <a:t> me, </a:t>
            </a:r>
            <a:r>
              <a:rPr lang="es-MX" dirty="0" err="1" smtClean="0"/>
              <a:t>you</a:t>
            </a:r>
            <a:r>
              <a:rPr lang="es-MX" dirty="0" smtClean="0"/>
              <a:t>, </a:t>
            </a:r>
            <a:r>
              <a:rPr lang="es-MX" dirty="0" err="1" smtClean="0"/>
              <a:t>him</a:t>
            </a:r>
            <a:r>
              <a:rPr lang="es-MX" dirty="0" smtClean="0"/>
              <a:t>, </a:t>
            </a:r>
            <a:r>
              <a:rPr lang="es-MX" dirty="0" err="1" smtClean="0"/>
              <a:t>her</a:t>
            </a:r>
            <a:r>
              <a:rPr lang="es-MX" dirty="0" smtClean="0"/>
              <a:t>, </a:t>
            </a:r>
            <a:r>
              <a:rPr lang="es-MX" dirty="0" err="1" smtClean="0"/>
              <a:t>it</a:t>
            </a:r>
            <a:r>
              <a:rPr lang="es-MX" dirty="0" smtClean="0"/>
              <a:t>, </a:t>
            </a:r>
            <a:r>
              <a:rPr lang="es-MX" dirty="0" err="1" smtClean="0"/>
              <a:t>us,you</a:t>
            </a:r>
            <a:r>
              <a:rPr lang="es-MX" dirty="0" smtClean="0"/>
              <a:t>, </a:t>
            </a:r>
            <a:r>
              <a:rPr lang="es-MX" dirty="0" err="1" smtClean="0"/>
              <a:t>them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4750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264" y="187855"/>
            <a:ext cx="6193256" cy="6278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687408" y="2457426"/>
            <a:ext cx="291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I </a:t>
            </a:r>
            <a:r>
              <a:rPr lang="es-MX" dirty="0" err="1" smtClean="0"/>
              <a:t>can’t</a:t>
            </a:r>
            <a:r>
              <a:rPr lang="es-MX" dirty="0" smtClean="0"/>
              <a:t> </a:t>
            </a:r>
            <a:r>
              <a:rPr lang="es-MX" dirty="0" err="1" smtClean="0"/>
              <a:t>find</a:t>
            </a:r>
            <a:r>
              <a:rPr lang="es-MX" dirty="0" smtClean="0"/>
              <a:t> </a:t>
            </a:r>
            <a:r>
              <a:rPr lang="es-MX" b="1" dirty="0" err="1" smtClean="0"/>
              <a:t>it</a:t>
            </a:r>
            <a:r>
              <a:rPr lang="es-MX" dirty="0" smtClean="0"/>
              <a:t>.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5827776" y="3327000"/>
            <a:ext cx="3456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She</a:t>
            </a:r>
            <a:r>
              <a:rPr lang="es-MX" dirty="0" smtClean="0"/>
              <a:t> </a:t>
            </a:r>
            <a:r>
              <a:rPr lang="es-MX" dirty="0" err="1" smtClean="0"/>
              <a:t>speaks</a:t>
            </a:r>
            <a:r>
              <a:rPr lang="es-MX" dirty="0" smtClean="0"/>
              <a:t> </a:t>
            </a:r>
            <a:r>
              <a:rPr lang="es-MX" u="sng" dirty="0" smtClean="0"/>
              <a:t>to</a:t>
            </a:r>
            <a:r>
              <a:rPr lang="es-MX" dirty="0" smtClean="0"/>
              <a:t> </a:t>
            </a:r>
            <a:r>
              <a:rPr lang="es-MX" b="1" dirty="0" err="1" smtClean="0"/>
              <a:t>him</a:t>
            </a:r>
            <a:r>
              <a:rPr lang="es-MX" dirty="0" smtClean="0"/>
              <a:t> in German.</a:t>
            </a:r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6278880" y="3934444"/>
            <a:ext cx="291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He </a:t>
            </a:r>
            <a:r>
              <a:rPr lang="es-MX" dirty="0" err="1" smtClean="0"/>
              <a:t>meets</a:t>
            </a:r>
            <a:r>
              <a:rPr lang="es-MX" dirty="0" smtClean="0"/>
              <a:t> </a:t>
            </a:r>
            <a:r>
              <a:rPr lang="es-MX" b="1" dirty="0" err="1" smtClean="0"/>
              <a:t>them</a:t>
            </a:r>
            <a:r>
              <a:rPr lang="es-MX" dirty="0" smtClean="0"/>
              <a:t> </a:t>
            </a:r>
            <a:r>
              <a:rPr lang="es-MX" dirty="0" err="1" smtClean="0"/>
              <a:t>after</a:t>
            </a:r>
            <a:r>
              <a:rPr lang="es-MX" dirty="0" smtClean="0"/>
              <a:t> </a:t>
            </a:r>
            <a:r>
              <a:rPr lang="es-MX" dirty="0" err="1" smtClean="0"/>
              <a:t>work</a:t>
            </a:r>
            <a:r>
              <a:rPr lang="es-MX" dirty="0" smtClean="0"/>
              <a:t>.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6370320" y="4485052"/>
            <a:ext cx="291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Can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help</a:t>
            </a:r>
            <a:r>
              <a:rPr lang="es-MX" dirty="0" smtClean="0"/>
              <a:t> </a:t>
            </a:r>
            <a:r>
              <a:rPr lang="es-MX" b="1" dirty="0" err="1" smtClean="0"/>
              <a:t>us</a:t>
            </a:r>
            <a:r>
              <a:rPr lang="es-MX" dirty="0"/>
              <a:t>?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6370320" y="5084064"/>
            <a:ext cx="291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Ivan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angry</a:t>
            </a:r>
            <a:r>
              <a:rPr lang="es-MX" dirty="0" smtClean="0"/>
              <a:t> </a:t>
            </a:r>
            <a:r>
              <a:rPr lang="es-MX" u="sng" dirty="0" err="1" smtClean="0"/>
              <a:t>with</a:t>
            </a:r>
            <a:r>
              <a:rPr lang="es-MX" dirty="0" smtClean="0"/>
              <a:t> </a:t>
            </a:r>
            <a:r>
              <a:rPr lang="es-MX" b="1" dirty="0" err="1" smtClean="0"/>
              <a:t>her</a:t>
            </a:r>
            <a:r>
              <a:rPr lang="es-MX" dirty="0" smtClean="0"/>
              <a:t>.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370320" y="5675513"/>
            <a:ext cx="291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My</a:t>
            </a:r>
            <a:r>
              <a:rPr lang="es-MX" dirty="0" smtClean="0"/>
              <a:t> son </a:t>
            </a:r>
            <a:r>
              <a:rPr lang="es-MX" dirty="0" err="1" smtClean="0"/>
              <a:t>doesn’t</a:t>
            </a:r>
            <a:r>
              <a:rPr lang="es-MX" dirty="0" smtClean="0"/>
              <a:t> </a:t>
            </a:r>
            <a:r>
              <a:rPr lang="es-MX" dirty="0" err="1" smtClean="0"/>
              <a:t>like</a:t>
            </a:r>
            <a:r>
              <a:rPr lang="es-MX" dirty="0" smtClean="0"/>
              <a:t> </a:t>
            </a:r>
            <a:r>
              <a:rPr lang="es-MX" b="1" dirty="0" err="1" smtClean="0"/>
              <a:t>them</a:t>
            </a:r>
            <a:r>
              <a:rPr lang="es-MX" dirty="0" smtClean="0"/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1420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06" y="585215"/>
            <a:ext cx="9308658" cy="559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6906768" y="2259007"/>
            <a:ext cx="865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She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522208" y="2299584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it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255264" y="2642973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455408" y="2613398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6"/>
                </a:solidFill>
              </a:rPr>
              <a:t>us</a:t>
            </a:r>
            <a:endParaRPr lang="es-AR" sz="2000" b="1" dirty="0">
              <a:solidFill>
                <a:schemeClr val="accent6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083808" y="3020903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They</a:t>
            </a:r>
            <a:endParaRPr lang="es-MX" sz="2000" b="1" dirty="0" smtClean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479536" y="3020903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70C0"/>
                </a:solidFill>
              </a:rPr>
              <a:t>me</a:t>
            </a:r>
            <a:endParaRPr lang="es-AR" sz="2000" b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728411" y="3359944"/>
            <a:ext cx="821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them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211824" y="3740420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him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8308848" y="3729276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her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688336" y="4098608"/>
            <a:ext cx="865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chemeClr val="accent5">
                    <a:lumMod val="75000"/>
                  </a:schemeClr>
                </a:solidFill>
              </a:rPr>
              <a:t>s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he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729984" y="4098608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him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346192" y="4524280"/>
            <a:ext cx="865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H</a:t>
            </a:r>
            <a:r>
              <a:rPr lang="es-MX" sz="2000" b="1" dirty="0" smtClean="0">
                <a:solidFill>
                  <a:srgbClr val="FF0000"/>
                </a:solidFill>
              </a:rPr>
              <a:t>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077455" y="4493800"/>
            <a:ext cx="83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them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392905" y="4860608"/>
            <a:ext cx="801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them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077456" y="4830556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8759952" y="4815840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33CC33"/>
                </a:solidFill>
              </a:rPr>
              <a:t>me</a:t>
            </a:r>
            <a:endParaRPr lang="es-AR" sz="2000" b="1" dirty="0">
              <a:solidFill>
                <a:srgbClr val="33CC33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8174736" y="5233512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he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129589" y="5565648"/>
            <a:ext cx="90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them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8479536" y="5565648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33CC33"/>
                </a:solidFill>
              </a:rPr>
              <a:t>it</a:t>
            </a:r>
            <a:endParaRPr lang="es-AR" sz="2000" b="1" dirty="0">
              <a:solidFill>
                <a:srgbClr val="33CC33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8132064" y="3383091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accent5">
                    <a:lumMod val="75000"/>
                  </a:schemeClr>
                </a:solidFill>
              </a:rPr>
              <a:t>I</a:t>
            </a:r>
            <a:endParaRPr lang="es-MX" sz="20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467853" y="2613398"/>
            <a:ext cx="1323473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Rectángulo"/>
          <p:cNvSpPr/>
          <p:nvPr/>
        </p:nvSpPr>
        <p:spPr>
          <a:xfrm>
            <a:off x="3499104" y="2613398"/>
            <a:ext cx="135632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Rectángulo"/>
          <p:cNvSpPr/>
          <p:nvPr/>
        </p:nvSpPr>
        <p:spPr>
          <a:xfrm>
            <a:off x="4022719" y="3358479"/>
            <a:ext cx="1896818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27 Rectángulo"/>
          <p:cNvSpPr/>
          <p:nvPr/>
        </p:nvSpPr>
        <p:spPr>
          <a:xfrm>
            <a:off x="1295915" y="3357478"/>
            <a:ext cx="25615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28 Rectángulo"/>
          <p:cNvSpPr/>
          <p:nvPr/>
        </p:nvSpPr>
        <p:spPr>
          <a:xfrm>
            <a:off x="1423994" y="3729276"/>
            <a:ext cx="1611814" cy="45719"/>
          </a:xfrm>
          <a:prstGeom prst="rect">
            <a:avLst/>
          </a:prstGeom>
          <a:solidFill>
            <a:schemeClr val="accent6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B050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2877025" y="4098608"/>
            <a:ext cx="62207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30 Rectángulo"/>
          <p:cNvSpPr/>
          <p:nvPr/>
        </p:nvSpPr>
        <p:spPr>
          <a:xfrm>
            <a:off x="3950208" y="4109752"/>
            <a:ext cx="62207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31 Rectángulo"/>
          <p:cNvSpPr/>
          <p:nvPr/>
        </p:nvSpPr>
        <p:spPr>
          <a:xfrm>
            <a:off x="1423995" y="4086892"/>
            <a:ext cx="661736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32 Rectángulo"/>
          <p:cNvSpPr/>
          <p:nvPr/>
        </p:nvSpPr>
        <p:spPr>
          <a:xfrm>
            <a:off x="7077457" y="4094811"/>
            <a:ext cx="377952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33 Rectángulo"/>
          <p:cNvSpPr/>
          <p:nvPr/>
        </p:nvSpPr>
        <p:spPr>
          <a:xfrm>
            <a:off x="1423994" y="4840272"/>
            <a:ext cx="1367331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34 Rectángulo"/>
          <p:cNvSpPr/>
          <p:nvPr/>
        </p:nvSpPr>
        <p:spPr>
          <a:xfrm>
            <a:off x="3499104" y="4852437"/>
            <a:ext cx="164028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35 Rectángulo"/>
          <p:cNvSpPr/>
          <p:nvPr/>
        </p:nvSpPr>
        <p:spPr>
          <a:xfrm>
            <a:off x="1873430" y="5170231"/>
            <a:ext cx="256159" cy="45719"/>
          </a:xfrm>
          <a:prstGeom prst="rect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36 Rectángulo"/>
          <p:cNvSpPr/>
          <p:nvPr/>
        </p:nvSpPr>
        <p:spPr>
          <a:xfrm>
            <a:off x="3266542" y="5557125"/>
            <a:ext cx="1872851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37 Rectángulo"/>
          <p:cNvSpPr/>
          <p:nvPr/>
        </p:nvSpPr>
        <p:spPr>
          <a:xfrm>
            <a:off x="5391679" y="5557125"/>
            <a:ext cx="210543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38 Rectángulo"/>
          <p:cNvSpPr/>
          <p:nvPr/>
        </p:nvSpPr>
        <p:spPr>
          <a:xfrm>
            <a:off x="3277115" y="5892131"/>
            <a:ext cx="25615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" name="39 Rectángulo"/>
          <p:cNvSpPr/>
          <p:nvPr/>
        </p:nvSpPr>
        <p:spPr>
          <a:xfrm>
            <a:off x="4841314" y="5934980"/>
            <a:ext cx="256159" cy="45719"/>
          </a:xfrm>
          <a:prstGeom prst="rect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" name="40 Rectángulo"/>
          <p:cNvSpPr/>
          <p:nvPr/>
        </p:nvSpPr>
        <p:spPr>
          <a:xfrm>
            <a:off x="1379430" y="1904850"/>
            <a:ext cx="62207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41 Rectángulo"/>
          <p:cNvSpPr/>
          <p:nvPr/>
        </p:nvSpPr>
        <p:spPr>
          <a:xfrm>
            <a:off x="7339584" y="1904849"/>
            <a:ext cx="1420368" cy="45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" name="42 Rectángulo"/>
          <p:cNvSpPr/>
          <p:nvPr/>
        </p:nvSpPr>
        <p:spPr>
          <a:xfrm>
            <a:off x="3121152" y="3714901"/>
            <a:ext cx="796009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97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06" y="585215"/>
            <a:ext cx="9308658" cy="559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6906768" y="2259007"/>
            <a:ext cx="865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She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522208" y="2299584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it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255264" y="2642973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her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455408" y="2613398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us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083808" y="3020903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endParaRPr lang="es-MX" sz="20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479536" y="3020903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70C0"/>
                </a:solidFill>
              </a:rPr>
              <a:t>me</a:t>
            </a:r>
            <a:endParaRPr lang="es-AR" sz="2000" b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728411" y="3359944"/>
            <a:ext cx="821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them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211824" y="3740420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him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8308848" y="3729276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her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688336" y="4098608"/>
            <a:ext cx="865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5B9BD5">
                    <a:lumMod val="75000"/>
                  </a:srgbClr>
                </a:solidFill>
              </a:rPr>
              <a:t>s</a:t>
            </a:r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he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729984" y="4098608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him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346192" y="4524280"/>
            <a:ext cx="865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e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077455" y="4493800"/>
            <a:ext cx="83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them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392905" y="4860608"/>
            <a:ext cx="801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them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077456" y="4830556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they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8759952" y="4815840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me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8174736" y="5233512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he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129589" y="5565648"/>
            <a:ext cx="90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them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8479536" y="5565648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it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8132064" y="3383091"/>
            <a:ext cx="694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5B9BD5">
                    <a:lumMod val="75000"/>
                  </a:srgbClr>
                </a:solidFill>
              </a:rPr>
              <a:t>I</a:t>
            </a:r>
            <a:endParaRPr lang="es-MX" sz="2000" b="1" dirty="0" smtClean="0">
              <a:solidFill>
                <a:srgbClr val="5B9BD5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14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992618" y="1749298"/>
            <a:ext cx="2861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MX" dirty="0" smtClean="0"/>
              <a:t>Anna</a:t>
            </a:r>
          </a:p>
          <a:p>
            <a:pPr marL="342900" indent="-342900">
              <a:buAutoNum type="arabicPeriod"/>
            </a:pP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dirty="0" err="1" smtClean="0"/>
              <a:t>husband</a:t>
            </a:r>
            <a:endParaRPr lang="es-MX" dirty="0" smtClean="0"/>
          </a:p>
          <a:p>
            <a:pPr marL="342900" indent="-342900">
              <a:buAutoNum type="arabicPeriod"/>
            </a:pPr>
            <a:r>
              <a:rPr lang="es-MX" dirty="0" smtClean="0"/>
              <a:t>Jane and me</a:t>
            </a:r>
          </a:p>
          <a:p>
            <a:pPr marL="342900" indent="-342900">
              <a:buAutoNum type="arabicPeriod"/>
            </a:pPr>
            <a:r>
              <a:rPr lang="es-MX" dirty="0" smtClean="0"/>
              <a:t>David and Sally</a:t>
            </a:r>
          </a:p>
          <a:p>
            <a:pPr marL="342900" indent="-342900">
              <a:buAutoNum type="arabicPeriod"/>
            </a:pPr>
            <a:r>
              <a:rPr lang="es-MX" dirty="0" err="1" smtClean="0"/>
              <a:t>This</a:t>
            </a:r>
            <a:r>
              <a:rPr lang="es-MX" dirty="0" smtClean="0"/>
              <a:t> </a:t>
            </a:r>
            <a:r>
              <a:rPr lang="es-MX" dirty="0" err="1" smtClean="0"/>
              <a:t>song</a:t>
            </a:r>
            <a:endParaRPr lang="es-MX" dirty="0" smtClean="0"/>
          </a:p>
          <a:p>
            <a:pPr marL="342900" indent="-342900">
              <a:buAutoNum type="arabicPeriod"/>
            </a:pPr>
            <a:r>
              <a:rPr lang="es-MX" dirty="0" smtClean="0"/>
              <a:t>Catherine and Richard</a:t>
            </a:r>
          </a:p>
          <a:p>
            <a:pPr marL="342900" indent="-342900">
              <a:buAutoNum type="arabicPeriod"/>
            </a:pPr>
            <a:r>
              <a:rPr lang="es-MX" dirty="0" err="1" smtClean="0"/>
              <a:t>My</a:t>
            </a:r>
            <a:r>
              <a:rPr lang="es-MX" dirty="0" smtClean="0"/>
              <a:t> </a:t>
            </a:r>
            <a:r>
              <a:rPr lang="es-MX" dirty="0" err="1" smtClean="0"/>
              <a:t>brother</a:t>
            </a:r>
            <a:r>
              <a:rPr lang="es-MX" dirty="0" smtClean="0"/>
              <a:t> and me</a:t>
            </a:r>
          </a:p>
          <a:p>
            <a:pPr marL="342900" indent="-342900">
              <a:buAutoNum type="arabicPeriod"/>
            </a:pPr>
            <a:r>
              <a:rPr lang="es-MX" dirty="0" err="1" smtClean="0"/>
              <a:t>These</a:t>
            </a:r>
            <a:r>
              <a:rPr lang="es-MX" dirty="0" smtClean="0"/>
              <a:t> </a:t>
            </a:r>
            <a:r>
              <a:rPr lang="es-MX" dirty="0" err="1" smtClean="0"/>
              <a:t>shoes</a:t>
            </a:r>
            <a:endParaRPr lang="es-MX" dirty="0" smtClean="0"/>
          </a:p>
          <a:p>
            <a:pPr marL="342900" indent="-342900">
              <a:buAutoNum type="arabicPeriod"/>
            </a:pPr>
            <a:r>
              <a:rPr lang="es-MX" dirty="0" smtClean="0"/>
              <a:t>Susana</a:t>
            </a:r>
          </a:p>
          <a:p>
            <a:pPr marL="342900" indent="-342900">
              <a:buAutoNum type="arabicPeriod"/>
            </a:pPr>
            <a:r>
              <a:rPr lang="es-MX" dirty="0" smtClean="0"/>
              <a:t>Jack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94" y="701548"/>
            <a:ext cx="445770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6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549178" y="1593850"/>
            <a:ext cx="609600" cy="609600"/>
          </a:xfrm>
          <a:prstGeom prst="rect">
            <a:avLst/>
          </a:prstGeom>
        </p:spPr>
      </p:pic>
      <p:pic>
        <p:nvPicPr>
          <p:cNvPr id="6" name="EF4e_ElemSB_6.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16640" y="996188"/>
            <a:ext cx="609600" cy="609600"/>
          </a:xfrm>
          <a:prstGeom prst="rect">
            <a:avLst/>
          </a:prstGeom>
        </p:spPr>
      </p:pic>
      <p:pic>
        <p:nvPicPr>
          <p:cNvPr id="7" name="EF4e_ElemSB_6.9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16640" y="3429000"/>
            <a:ext cx="609600" cy="60960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961021" y="610548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/>
              <a:t>1 </a:t>
            </a:r>
            <a:r>
              <a:rPr lang="es-AR" dirty="0"/>
              <a:t>I </a:t>
            </a:r>
            <a:r>
              <a:rPr lang="es-AR" dirty="0" err="1"/>
              <a:t>like</a:t>
            </a:r>
            <a:r>
              <a:rPr lang="es-AR" dirty="0"/>
              <a:t> Anna. </a:t>
            </a:r>
          </a:p>
          <a:p>
            <a:r>
              <a:rPr lang="es-AR" dirty="0"/>
              <a:t>I </a:t>
            </a:r>
            <a:r>
              <a:rPr lang="es-AR" dirty="0" err="1"/>
              <a:t>like</a:t>
            </a:r>
            <a:r>
              <a:rPr lang="es-AR" dirty="0"/>
              <a:t> </a:t>
            </a:r>
            <a:r>
              <a:rPr lang="es-AR" dirty="0" err="1"/>
              <a:t>her</a:t>
            </a:r>
            <a:r>
              <a:rPr lang="es-AR" dirty="0"/>
              <a:t>. </a:t>
            </a:r>
          </a:p>
          <a:p>
            <a:r>
              <a:rPr lang="en-US" b="1" dirty="0"/>
              <a:t>2 </a:t>
            </a:r>
            <a:r>
              <a:rPr lang="en-US" dirty="0"/>
              <a:t>I know your husband. </a:t>
            </a:r>
          </a:p>
          <a:p>
            <a:r>
              <a:rPr lang="es-AR" dirty="0"/>
              <a:t>I </a:t>
            </a:r>
            <a:r>
              <a:rPr lang="es-AR" dirty="0" err="1"/>
              <a:t>know</a:t>
            </a:r>
            <a:r>
              <a:rPr lang="es-AR" dirty="0"/>
              <a:t> </a:t>
            </a:r>
            <a:r>
              <a:rPr lang="es-AR" dirty="0" err="1"/>
              <a:t>him</a:t>
            </a:r>
            <a:r>
              <a:rPr lang="es-AR" dirty="0"/>
              <a:t>. </a:t>
            </a:r>
          </a:p>
          <a:p>
            <a:r>
              <a:rPr lang="en-US" b="1" dirty="0"/>
              <a:t>3 </a:t>
            </a:r>
            <a:r>
              <a:rPr lang="en-US" dirty="0"/>
              <a:t>Can you help Jane and me? </a:t>
            </a:r>
          </a:p>
          <a:p>
            <a:r>
              <a:rPr lang="es-AR" dirty="0"/>
              <a:t>Can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help</a:t>
            </a:r>
            <a:r>
              <a:rPr lang="es-AR" dirty="0"/>
              <a:t> </a:t>
            </a:r>
            <a:r>
              <a:rPr lang="es-AR" dirty="0" err="1"/>
              <a:t>us</a:t>
            </a:r>
            <a:r>
              <a:rPr lang="es-AR" dirty="0"/>
              <a:t>? </a:t>
            </a:r>
          </a:p>
          <a:p>
            <a:r>
              <a:rPr lang="en-US" b="1" dirty="0"/>
              <a:t>4 </a:t>
            </a:r>
            <a:r>
              <a:rPr lang="en-US" dirty="0"/>
              <a:t>I want to speak to David and Sally. </a:t>
            </a:r>
          </a:p>
          <a:p>
            <a:r>
              <a:rPr lang="en-US" dirty="0"/>
              <a:t>I want to speak to them. </a:t>
            </a:r>
          </a:p>
          <a:p>
            <a:r>
              <a:rPr lang="en-US" b="1" dirty="0"/>
              <a:t>5 </a:t>
            </a:r>
            <a:r>
              <a:rPr lang="en-US" dirty="0"/>
              <a:t>I love this song. </a:t>
            </a:r>
          </a:p>
          <a:p>
            <a:r>
              <a:rPr lang="es-AR" dirty="0"/>
              <a:t>I </a:t>
            </a:r>
            <a:r>
              <a:rPr lang="es-AR" dirty="0" err="1"/>
              <a:t>love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. </a:t>
            </a:r>
          </a:p>
          <a:p>
            <a:r>
              <a:rPr lang="en-US" b="1" dirty="0"/>
              <a:t>6 </a:t>
            </a:r>
            <a:r>
              <a:rPr lang="en-US" dirty="0"/>
              <a:t>I live near Catherine and Richard. </a:t>
            </a:r>
          </a:p>
          <a:p>
            <a:r>
              <a:rPr lang="es-AR" dirty="0"/>
              <a:t>I </a:t>
            </a:r>
            <a:r>
              <a:rPr lang="es-AR" dirty="0" err="1"/>
              <a:t>live</a:t>
            </a:r>
            <a:r>
              <a:rPr lang="es-AR" dirty="0"/>
              <a:t> </a:t>
            </a:r>
            <a:r>
              <a:rPr lang="es-AR" dirty="0" err="1"/>
              <a:t>near</a:t>
            </a:r>
            <a:r>
              <a:rPr lang="es-AR" dirty="0"/>
              <a:t> </a:t>
            </a:r>
            <a:r>
              <a:rPr lang="es-AR" dirty="0" err="1"/>
              <a:t>them</a:t>
            </a:r>
            <a:r>
              <a:rPr lang="es-AR" dirty="0"/>
              <a:t>. </a:t>
            </a:r>
          </a:p>
          <a:p>
            <a:r>
              <a:rPr lang="en-US" b="1" dirty="0"/>
              <a:t>7 </a:t>
            </a:r>
            <a:r>
              <a:rPr lang="en-US" dirty="0"/>
              <a:t>Wait for my brother and me! </a:t>
            </a:r>
          </a:p>
          <a:p>
            <a:r>
              <a:rPr lang="es-AR" dirty="0" err="1"/>
              <a:t>Wait</a:t>
            </a:r>
            <a:r>
              <a:rPr lang="es-AR" dirty="0"/>
              <a:t> </a:t>
            </a:r>
            <a:r>
              <a:rPr lang="es-AR" dirty="0" err="1"/>
              <a:t>for</a:t>
            </a:r>
            <a:r>
              <a:rPr lang="es-AR" dirty="0"/>
              <a:t> </a:t>
            </a:r>
            <a:r>
              <a:rPr lang="es-AR" dirty="0" err="1"/>
              <a:t>us</a:t>
            </a:r>
            <a:r>
              <a:rPr lang="es-AR" dirty="0"/>
              <a:t>! </a:t>
            </a:r>
          </a:p>
          <a:p>
            <a:r>
              <a:rPr lang="en-US" b="1" dirty="0"/>
              <a:t>8 </a:t>
            </a:r>
            <a:r>
              <a:rPr lang="en-US" dirty="0"/>
              <a:t>I don’t like these shoes. </a:t>
            </a:r>
          </a:p>
          <a:p>
            <a:r>
              <a:rPr lang="es-AR" dirty="0"/>
              <a:t>I </a:t>
            </a:r>
            <a:r>
              <a:rPr lang="es-AR" dirty="0" err="1"/>
              <a:t>don’t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 </a:t>
            </a:r>
            <a:r>
              <a:rPr lang="es-AR" dirty="0" err="1"/>
              <a:t>them</a:t>
            </a:r>
            <a:r>
              <a:rPr lang="es-AR" dirty="0"/>
              <a:t>. </a:t>
            </a:r>
          </a:p>
          <a:p>
            <a:r>
              <a:rPr lang="en-US" b="1" dirty="0"/>
              <a:t>9 </a:t>
            </a:r>
            <a:r>
              <a:rPr lang="en-US" dirty="0"/>
              <a:t>Do you work with Suzanna? </a:t>
            </a:r>
          </a:p>
          <a:p>
            <a:r>
              <a:rPr lang="en-US" dirty="0"/>
              <a:t>Do you work with her? </a:t>
            </a:r>
          </a:p>
          <a:p>
            <a:r>
              <a:rPr lang="en-US" b="1" dirty="0"/>
              <a:t>10 </a:t>
            </a:r>
            <a:r>
              <a:rPr lang="en-US" dirty="0"/>
              <a:t>I see Jack every day. </a:t>
            </a:r>
          </a:p>
          <a:p>
            <a:r>
              <a:rPr lang="en-US" dirty="0"/>
              <a:t>I see him every day.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1220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17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579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03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789" y="3133345"/>
            <a:ext cx="1521380" cy="585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944" y="231712"/>
            <a:ext cx="6667881" cy="654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09" y="231712"/>
            <a:ext cx="5085160" cy="1499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09" y="1898107"/>
            <a:ext cx="12001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6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44359" y="43799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2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5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504" y="545202"/>
            <a:ext cx="6790944" cy="525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6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3312" y="10149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6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92608"/>
            <a:ext cx="10515600" cy="6217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 smtClean="0">
                <a:solidFill>
                  <a:srgbClr val="FF0000"/>
                </a:solidFill>
              </a:rPr>
              <a:t>North </a:t>
            </a:r>
            <a:r>
              <a:rPr lang="es-MX" b="1" dirty="0" err="1" smtClean="0">
                <a:solidFill>
                  <a:srgbClr val="FF0000"/>
                </a:solidFill>
              </a:rPr>
              <a:t>African</a:t>
            </a:r>
            <a:r>
              <a:rPr lang="es-MX" b="1" dirty="0" smtClean="0">
                <a:solidFill>
                  <a:srgbClr val="FF0000"/>
                </a:solidFill>
              </a:rPr>
              <a:t>    </a:t>
            </a:r>
            <a:r>
              <a:rPr lang="es-MX" b="1" dirty="0" smtClean="0"/>
              <a:t>		</a:t>
            </a:r>
            <a:r>
              <a:rPr lang="es-MX" b="1" i="1" dirty="0" err="1" smtClean="0"/>
              <a:t>poor</a:t>
            </a:r>
            <a:r>
              <a:rPr lang="es-MX" b="1" dirty="0" smtClean="0"/>
              <a:t>				no </a:t>
            </a:r>
            <a:r>
              <a:rPr lang="es-MX" b="1" dirty="0" err="1" smtClean="0"/>
              <a:t>money</a:t>
            </a:r>
            <a:r>
              <a:rPr lang="es-MX" b="1" dirty="0" smtClean="0"/>
              <a:t> 		                </a:t>
            </a:r>
          </a:p>
          <a:p>
            <a:pPr marL="0" indent="0">
              <a:buNone/>
            </a:pPr>
            <a:r>
              <a:rPr lang="es-MX" b="1" dirty="0" err="1">
                <a:solidFill>
                  <a:srgbClr val="00B0F0"/>
                </a:solidFill>
              </a:rPr>
              <a:t>s</a:t>
            </a:r>
            <a:r>
              <a:rPr lang="es-MX" b="1" dirty="0" err="1" smtClean="0">
                <a:solidFill>
                  <a:srgbClr val="00B0F0"/>
                </a:solidFill>
              </a:rPr>
              <a:t>tory</a:t>
            </a:r>
            <a:r>
              <a:rPr lang="es-MX" b="1" dirty="0" smtClean="0">
                <a:solidFill>
                  <a:srgbClr val="00B0F0"/>
                </a:solidFill>
              </a:rPr>
              <a:t>	</a:t>
            </a:r>
            <a:r>
              <a:rPr lang="es-MX" b="1" dirty="0" smtClean="0"/>
              <a:t>			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sweet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black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coffee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		</a:t>
            </a:r>
            <a:r>
              <a:rPr lang="es-MX" b="1" smtClean="0">
                <a:solidFill>
                  <a:schemeClr val="accent2">
                    <a:lumMod val="75000"/>
                  </a:schemeClr>
                </a:solidFill>
              </a:rPr>
              <a:t>desert</a:t>
            </a:r>
            <a:endParaRPr lang="es-MX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s-MX" b="1" dirty="0" err="1">
                <a:solidFill>
                  <a:srgbClr val="FFC000"/>
                </a:solidFill>
              </a:rPr>
              <a:t>g</a:t>
            </a:r>
            <a:r>
              <a:rPr lang="es-MX" b="1" dirty="0" err="1" smtClean="0">
                <a:solidFill>
                  <a:srgbClr val="FFC000"/>
                </a:solidFill>
              </a:rPr>
              <a:t>lass</a:t>
            </a:r>
            <a:r>
              <a:rPr lang="es-MX" b="1" dirty="0" smtClean="0">
                <a:solidFill>
                  <a:srgbClr val="FFC000"/>
                </a:solidFill>
              </a:rPr>
              <a:t>	</a:t>
            </a:r>
            <a:r>
              <a:rPr lang="es-MX" b="1" dirty="0" smtClean="0"/>
              <a:t>			</a:t>
            </a:r>
            <a:r>
              <a:rPr lang="es-MX" b="1" dirty="0" err="1" smtClean="0"/>
              <a:t>sits</a:t>
            </a:r>
            <a:r>
              <a:rPr lang="es-MX" b="1" dirty="0" smtClean="0"/>
              <a:t> (v)			looks at (v)</a:t>
            </a:r>
          </a:p>
          <a:p>
            <a:pPr marL="0" indent="0">
              <a:buNone/>
            </a:pPr>
            <a:r>
              <a:rPr lang="es-MX" b="1" dirty="0" err="1" smtClean="0">
                <a:solidFill>
                  <a:srgbClr val="FF0000"/>
                </a:solidFill>
              </a:rPr>
              <a:t>Mother</a:t>
            </a:r>
            <a:r>
              <a:rPr lang="es-MX" b="1" dirty="0" smtClean="0">
                <a:solidFill>
                  <a:srgbClr val="FF0000"/>
                </a:solidFill>
              </a:rPr>
              <a:t>	</a:t>
            </a:r>
            <a:r>
              <a:rPr lang="es-MX" b="1" dirty="0" smtClean="0"/>
              <a:t>		</a:t>
            </a:r>
            <a:r>
              <a:rPr lang="es-MX" b="1" dirty="0" err="1" smtClean="0">
                <a:solidFill>
                  <a:schemeClr val="bg1">
                    <a:lumMod val="75000"/>
                  </a:schemeClr>
                </a:solidFill>
              </a:rPr>
              <a:t>silver</a:t>
            </a:r>
            <a:r>
              <a:rPr lang="es-MX" b="1" dirty="0" smtClean="0">
                <a:solidFill>
                  <a:schemeClr val="bg1">
                    <a:lumMod val="75000"/>
                  </a:schemeClr>
                </a:solidFill>
              </a:rPr>
              <a:t> ring	</a:t>
            </a:r>
            <a:r>
              <a:rPr lang="es-MX" b="1" dirty="0" smtClean="0"/>
              <a:t>		</a:t>
            </a:r>
            <a:r>
              <a:rPr lang="es-MX" b="1" dirty="0" err="1" smtClean="0"/>
              <a:t>sell</a:t>
            </a:r>
            <a:r>
              <a:rPr lang="es-MX" b="1" dirty="0" smtClean="0"/>
              <a:t> (v)</a:t>
            </a:r>
          </a:p>
          <a:p>
            <a:pPr marL="0" indent="0">
              <a:buNone/>
            </a:pPr>
            <a:r>
              <a:rPr lang="es-MX" b="1" dirty="0"/>
              <a:t>l</a:t>
            </a:r>
            <a:r>
              <a:rPr lang="es-MX" b="1" dirty="0" smtClean="0"/>
              <a:t>ook </a:t>
            </a:r>
            <a:r>
              <a:rPr lang="es-MX" b="1" dirty="0" err="1" smtClean="0"/>
              <a:t>after</a:t>
            </a:r>
            <a:r>
              <a:rPr lang="es-MX" b="1" dirty="0" smtClean="0"/>
              <a:t> (v)		</a:t>
            </a:r>
            <a:r>
              <a:rPr lang="es-MX" b="1" dirty="0" err="1" smtClean="0">
                <a:solidFill>
                  <a:srgbClr val="FF0000"/>
                </a:solidFill>
              </a:rPr>
              <a:t>husband</a:t>
            </a:r>
            <a:r>
              <a:rPr lang="es-MX" b="1" dirty="0" smtClean="0">
                <a:solidFill>
                  <a:srgbClr val="FF0000"/>
                </a:solidFill>
              </a:rPr>
              <a:t>	</a:t>
            </a:r>
            <a:r>
              <a:rPr lang="es-MX" b="1" dirty="0" smtClean="0"/>
              <a:t>		</a:t>
            </a:r>
            <a:r>
              <a:rPr lang="es-MX" b="1" dirty="0" err="1" smtClean="0">
                <a:solidFill>
                  <a:srgbClr val="FF0000"/>
                </a:solidFill>
              </a:rPr>
              <a:t>father’s</a:t>
            </a:r>
            <a:endParaRPr lang="es-MX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MX" b="1" dirty="0" err="1">
                <a:solidFill>
                  <a:srgbClr val="33CC33"/>
                </a:solidFill>
              </a:rPr>
              <a:t>h</a:t>
            </a:r>
            <a:r>
              <a:rPr lang="es-MX" b="1" dirty="0" err="1" smtClean="0">
                <a:solidFill>
                  <a:srgbClr val="33CC33"/>
                </a:solidFill>
              </a:rPr>
              <a:t>ouse</a:t>
            </a:r>
            <a:r>
              <a:rPr lang="es-MX" b="1" dirty="0" smtClean="0">
                <a:solidFill>
                  <a:srgbClr val="33CC33"/>
                </a:solidFill>
              </a:rPr>
              <a:t>		</a:t>
            </a:r>
            <a:r>
              <a:rPr lang="es-MX" b="1" dirty="0" smtClean="0"/>
              <a:t>		</a:t>
            </a:r>
            <a:r>
              <a:rPr lang="es-MX" b="1" dirty="0" err="1" smtClean="0"/>
              <a:t>help</a:t>
            </a:r>
            <a:r>
              <a:rPr lang="es-MX" b="1" dirty="0" smtClean="0"/>
              <a:t>  (v)                               </a:t>
            </a:r>
            <a:r>
              <a:rPr lang="es-MX" b="1" dirty="0" err="1" smtClean="0"/>
              <a:t>leave</a:t>
            </a:r>
            <a:r>
              <a:rPr lang="es-MX" b="1" dirty="0" smtClean="0"/>
              <a:t> (v)</a:t>
            </a:r>
          </a:p>
          <a:p>
            <a:pPr marL="0" indent="0">
              <a:buNone/>
            </a:pPr>
            <a:r>
              <a:rPr lang="es-MX" b="1" dirty="0" err="1"/>
              <a:t>t</a:t>
            </a:r>
            <a:r>
              <a:rPr lang="es-MX" b="1" dirty="0" err="1" smtClean="0"/>
              <a:t>wo</a:t>
            </a:r>
            <a:r>
              <a:rPr lang="es-MX" b="1" dirty="0" smtClean="0"/>
              <a:t> </a:t>
            </a:r>
            <a:r>
              <a:rPr lang="es-MX" b="1" dirty="0" err="1" smtClean="0"/>
              <a:t>rooms</a:t>
            </a:r>
            <a:r>
              <a:rPr lang="es-MX" b="1" dirty="0" smtClean="0"/>
              <a:t>			</a:t>
            </a:r>
            <a:r>
              <a:rPr lang="es-MX" b="1" dirty="0" err="1" smtClean="0"/>
              <a:t>give</a:t>
            </a:r>
            <a:r>
              <a:rPr lang="es-MX" b="1" dirty="0" smtClean="0"/>
              <a:t> (v)			</a:t>
            </a:r>
            <a:r>
              <a:rPr lang="es-MX" b="1" dirty="0" smtClean="0">
                <a:solidFill>
                  <a:srgbClr val="C00000"/>
                </a:solidFill>
              </a:rPr>
              <a:t>bread </a:t>
            </a:r>
          </a:p>
          <a:p>
            <a:pPr marL="0" indent="0">
              <a:buNone/>
            </a:pPr>
            <a:r>
              <a:rPr lang="es-MX" b="1" dirty="0" err="1">
                <a:solidFill>
                  <a:schemeClr val="accent2">
                    <a:lumMod val="75000"/>
                  </a:schemeClr>
                </a:solidFill>
              </a:rPr>
              <a:t>f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ood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and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clothes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s-MX" b="1" dirty="0" smtClean="0"/>
              <a:t>	</a:t>
            </a:r>
            <a:r>
              <a:rPr lang="es-MX" b="1" dirty="0" err="1" smtClean="0">
                <a:solidFill>
                  <a:srgbClr val="33CC33"/>
                </a:solidFill>
              </a:rPr>
              <a:t>water</a:t>
            </a:r>
            <a:r>
              <a:rPr lang="es-MX" b="1" dirty="0" smtClean="0">
                <a:solidFill>
                  <a:srgbClr val="33CC33"/>
                </a:solidFill>
              </a:rPr>
              <a:t> </a:t>
            </a:r>
            <a:r>
              <a:rPr lang="es-MX" b="1" dirty="0" smtClean="0"/>
              <a:t>			</a:t>
            </a:r>
            <a:r>
              <a:rPr lang="es-MX" b="1" dirty="0" err="1" smtClean="0">
                <a:solidFill>
                  <a:srgbClr val="FFC000"/>
                </a:solidFill>
              </a:rPr>
              <a:t>mountains</a:t>
            </a:r>
            <a:endParaRPr lang="es-MX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s-MX" b="1" i="1" dirty="0" err="1"/>
              <a:t>b</a:t>
            </a:r>
            <a:r>
              <a:rPr lang="es-MX" b="1" i="1" dirty="0" err="1" smtClean="0"/>
              <a:t>eautiful</a:t>
            </a:r>
            <a:r>
              <a:rPr lang="es-MX" b="1" i="1" dirty="0" smtClean="0"/>
              <a:t> </a:t>
            </a:r>
            <a:r>
              <a:rPr lang="es-MX" b="1" dirty="0" err="1" smtClean="0"/>
              <a:t>palace</a:t>
            </a:r>
            <a:r>
              <a:rPr lang="es-MX" b="1" dirty="0" smtClean="0"/>
              <a:t>		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comfortable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bed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s-MX" b="1" dirty="0" smtClean="0"/>
              <a:t>	</a:t>
            </a:r>
            <a:r>
              <a:rPr lang="es-MX" b="1" dirty="0" err="1" smtClean="0">
                <a:solidFill>
                  <a:srgbClr val="33CC33"/>
                </a:solidFill>
              </a:rPr>
              <a:t>windows</a:t>
            </a:r>
            <a:endParaRPr lang="es-MX" b="1" dirty="0" smtClean="0">
              <a:solidFill>
                <a:srgbClr val="33CC33"/>
              </a:solidFill>
            </a:endParaRPr>
          </a:p>
          <a:p>
            <a:pPr marL="0" indent="0">
              <a:buNone/>
            </a:pPr>
            <a:r>
              <a:rPr lang="es-MX" b="1" i="1" dirty="0" err="1"/>
              <a:t>s</a:t>
            </a:r>
            <a:r>
              <a:rPr lang="es-MX" b="1" i="1" dirty="0" err="1" smtClean="0"/>
              <a:t>urprised</a:t>
            </a:r>
            <a:r>
              <a:rPr lang="es-MX" b="1" i="1" dirty="0" smtClean="0"/>
              <a:t>	</a:t>
            </a:r>
            <a:r>
              <a:rPr lang="es-MX" b="1" dirty="0" smtClean="0"/>
              <a:t>		</a:t>
            </a:r>
            <a:r>
              <a:rPr lang="es-MX" b="1" i="1" dirty="0" err="1" smtClean="0"/>
              <a:t>wonderful</a:t>
            </a:r>
            <a:r>
              <a:rPr lang="es-MX" b="1" i="1" dirty="0" smtClean="0"/>
              <a:t>	</a:t>
            </a:r>
            <a:r>
              <a:rPr lang="es-MX" b="1" dirty="0" smtClean="0"/>
              <a:t>		a box</a:t>
            </a:r>
          </a:p>
          <a:p>
            <a:pPr marL="0" indent="0">
              <a:buNone/>
            </a:pPr>
            <a:r>
              <a:rPr lang="es-MX" b="1" dirty="0" smtClean="0">
                <a:solidFill>
                  <a:schemeClr val="bg1">
                    <a:lumMod val="65000"/>
                  </a:schemeClr>
                </a:solidFill>
              </a:rPr>
              <a:t>100 </a:t>
            </a:r>
            <a:r>
              <a:rPr lang="es-MX" b="1" dirty="0" err="1" smtClean="0">
                <a:solidFill>
                  <a:schemeClr val="bg1">
                    <a:lumMod val="65000"/>
                  </a:schemeClr>
                </a:solidFill>
              </a:rPr>
              <a:t>gold</a:t>
            </a:r>
            <a:r>
              <a:rPr lang="es-MX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bg1">
                    <a:lumMod val="65000"/>
                  </a:schemeClr>
                </a:solidFill>
              </a:rPr>
              <a:t>coins</a:t>
            </a:r>
            <a:r>
              <a:rPr lang="es-MX" b="1" dirty="0" smtClean="0"/>
              <a:t>		</a:t>
            </a:r>
            <a:r>
              <a:rPr lang="es-MX" b="1" dirty="0" err="1" smtClean="0"/>
              <a:t>takes</a:t>
            </a:r>
            <a:r>
              <a:rPr lang="es-MX" b="1" dirty="0" smtClean="0"/>
              <a:t> (v)</a:t>
            </a:r>
          </a:p>
          <a:p>
            <a:endParaRPr lang="es-MX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6543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81" y="473901"/>
            <a:ext cx="1581150" cy="138112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430" y="473901"/>
            <a:ext cx="2996339" cy="138112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769" y="486939"/>
            <a:ext cx="2540735" cy="13680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2851150"/>
            <a:ext cx="5657850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270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6A</a:t>
            </a:r>
            <a:endParaRPr lang="es-AR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C320216-8A71-4967-B23E-6C38CDE97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643872" cy="1655762"/>
          </a:xfrm>
        </p:spPr>
        <p:txBody>
          <a:bodyPr>
            <a:normAutofit fontScale="77500" lnSpcReduction="20000"/>
          </a:bodyPr>
          <a:lstStyle/>
          <a:p>
            <a:r>
              <a:rPr lang="es-MX" sz="8800" dirty="0" smtClean="0"/>
              <a:t>A NORTH AFRICAN STORY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6598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82" y="713740"/>
            <a:ext cx="5633085" cy="512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03" y="713740"/>
            <a:ext cx="4285892" cy="297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2752" y="43799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9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919890" y="614279"/>
            <a:ext cx="53778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Reading in English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90" y="2170176"/>
            <a:ext cx="6868729" cy="84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803136" y="3755136"/>
            <a:ext cx="5096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I </a:t>
            </a:r>
            <a:r>
              <a:rPr lang="es-MX" sz="2400" b="1" dirty="0" err="1" smtClean="0">
                <a:solidFill>
                  <a:srgbClr val="FF0000"/>
                </a:solidFill>
              </a:rPr>
              <a:t>usually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read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on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paper</a:t>
            </a:r>
            <a:r>
              <a:rPr lang="es-MX" sz="2400" b="1" dirty="0" smtClean="0">
                <a:solidFill>
                  <a:srgbClr val="FF0000"/>
                </a:solidFill>
              </a:rPr>
              <a:t> / </a:t>
            </a:r>
            <a:r>
              <a:rPr lang="es-MX" sz="2400" b="1" dirty="0" err="1" smtClean="0">
                <a:solidFill>
                  <a:srgbClr val="FF0000"/>
                </a:solidFill>
              </a:rPr>
              <a:t>on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screen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es-MX" sz="2400" b="1" dirty="0" smtClean="0">
                <a:solidFill>
                  <a:srgbClr val="FF0000"/>
                </a:solidFill>
              </a:rPr>
              <a:t>I </a:t>
            </a:r>
            <a:r>
              <a:rPr lang="es-MX" sz="2400" b="1" dirty="0" err="1" smtClean="0">
                <a:solidFill>
                  <a:srgbClr val="FF0000"/>
                </a:solidFill>
              </a:rPr>
              <a:t>prefer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reading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on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paper</a:t>
            </a:r>
            <a:r>
              <a:rPr lang="es-MX" sz="2400" b="1" dirty="0" smtClean="0">
                <a:solidFill>
                  <a:srgbClr val="FF0000"/>
                </a:solidFill>
              </a:rPr>
              <a:t> / </a:t>
            </a:r>
            <a:r>
              <a:rPr lang="es-MX" sz="2400" b="1" dirty="0" err="1" smtClean="0">
                <a:solidFill>
                  <a:srgbClr val="FF0000"/>
                </a:solidFill>
              </a:rPr>
              <a:t>on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screen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es-MX" sz="2400" b="1" dirty="0" err="1" smtClean="0">
                <a:solidFill>
                  <a:srgbClr val="FF0000"/>
                </a:solidFill>
              </a:rPr>
              <a:t>Because</a:t>
            </a:r>
            <a:r>
              <a:rPr lang="es-MX" sz="2400" b="1" dirty="0" smtClean="0">
                <a:solidFill>
                  <a:srgbClr val="FF0000"/>
                </a:solidFill>
              </a:rPr>
              <a:t> I </a:t>
            </a:r>
            <a:r>
              <a:rPr lang="es-MX" sz="2400" b="1" dirty="0" err="1" smtClean="0">
                <a:solidFill>
                  <a:srgbClr val="FF0000"/>
                </a:solidFill>
              </a:rPr>
              <a:t>like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it</a:t>
            </a:r>
            <a:r>
              <a:rPr lang="es-MX" sz="2400" b="1" dirty="0" smtClean="0">
                <a:solidFill>
                  <a:srgbClr val="FF0000"/>
                </a:solidFill>
              </a:rPr>
              <a:t>.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315" y="2847752"/>
            <a:ext cx="5029077" cy="32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864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773" y="764920"/>
            <a:ext cx="5673742" cy="575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19890" y="614279"/>
            <a:ext cx="53778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Reading in English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633472" y="2377440"/>
            <a:ext cx="1121664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PAGE 105</a:t>
            </a:r>
            <a:endParaRPr lang="es-A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539" y="3336327"/>
            <a:ext cx="4212590" cy="52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30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3275013"/>
            <a:ext cx="87630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626" y="2231136"/>
            <a:ext cx="5782448" cy="216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Conector recto de flecha"/>
          <p:cNvCxnSpPr/>
          <p:nvPr/>
        </p:nvCxnSpPr>
        <p:spPr>
          <a:xfrm>
            <a:off x="3401568" y="2999232"/>
            <a:ext cx="633984" cy="84124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4846320" y="2892044"/>
            <a:ext cx="1687830" cy="10947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H="1">
            <a:off x="4846320" y="3041968"/>
            <a:ext cx="1566672" cy="7985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7601712" y="2892044"/>
            <a:ext cx="633984" cy="84124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00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72" y="507226"/>
            <a:ext cx="8485631" cy="5985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302240" y="902208"/>
            <a:ext cx="1511808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WHAT CAN YOU SEE?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81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019" y="312007"/>
            <a:ext cx="337185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1" y="207264"/>
            <a:ext cx="7806608" cy="6507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6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7440" y="1624584"/>
            <a:ext cx="609600" cy="60960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883664" y="6327648"/>
            <a:ext cx="554736" cy="731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2359152" y="5303520"/>
            <a:ext cx="652272" cy="548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1328928" y="5010912"/>
            <a:ext cx="554736" cy="731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5699760" y="2523744"/>
            <a:ext cx="554736" cy="731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101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  <p:bldP spid="7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1" y="286776"/>
            <a:ext cx="7290817" cy="384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" y="4224972"/>
            <a:ext cx="550545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" y="4999609"/>
            <a:ext cx="56197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" y="5742559"/>
            <a:ext cx="3143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079" y="4239259"/>
            <a:ext cx="55530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079" y="5042408"/>
            <a:ext cx="35814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2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326</Words>
  <Application>Microsoft Office PowerPoint</Application>
  <PresentationFormat>Personalizado</PresentationFormat>
  <Paragraphs>104</Paragraphs>
  <Slides>18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Presentación de PowerPoint</vt:lpstr>
      <vt:lpstr>6A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54</cp:revision>
  <dcterms:created xsi:type="dcterms:W3CDTF">2020-04-08T01:26:02Z</dcterms:created>
  <dcterms:modified xsi:type="dcterms:W3CDTF">2026-04-30T00:21:16Z</dcterms:modified>
</cp:coreProperties>
</file>