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84" r:id="rId3"/>
    <p:sldId id="785" r:id="rId4"/>
    <p:sldId id="786" r:id="rId5"/>
    <p:sldId id="787" r:id="rId6"/>
    <p:sldId id="788" r:id="rId7"/>
    <p:sldId id="789" r:id="rId8"/>
    <p:sldId id="790" r:id="rId9"/>
    <p:sldId id="791" r:id="rId10"/>
    <p:sldId id="792" r:id="rId11"/>
    <p:sldId id="793" r:id="rId12"/>
    <p:sldId id="794" r:id="rId13"/>
    <p:sldId id="796" r:id="rId14"/>
    <p:sldId id="797" r:id="rId15"/>
    <p:sldId id="798" r:id="rId16"/>
    <p:sldId id="802" r:id="rId17"/>
    <p:sldId id="799" r:id="rId18"/>
    <p:sldId id="803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5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media1.mp3"/><Relationship Id="rId16" Type="http://schemas.openxmlformats.org/officeDocument/2006/relationships/image" Target="../media/image24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9.png"/><Relationship Id="rId5" Type="http://schemas.microsoft.com/office/2007/relationships/media" Target="../media/media3.mp3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audio" Target="../media/media2.mp3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571500"/>
            <a:ext cx="9220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370" y="3019926"/>
            <a:ext cx="4521260" cy="2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88" y="441910"/>
            <a:ext cx="71437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38" y="1567865"/>
            <a:ext cx="9210274" cy="347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974" y="513347"/>
            <a:ext cx="523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4748463" y="3304548"/>
            <a:ext cx="2482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4142873" y="5041231"/>
            <a:ext cx="2482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6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73" y="383506"/>
            <a:ext cx="8966641" cy="480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24937" y="884822"/>
            <a:ext cx="609600" cy="609600"/>
          </a:xfrm>
          <a:prstGeom prst="rect">
            <a:avLst/>
          </a:prstGeo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455" y="4559968"/>
            <a:ext cx="6897844" cy="1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370" y="414086"/>
            <a:ext cx="4762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22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69" y="682918"/>
            <a:ext cx="9621504" cy="577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896" y="682918"/>
            <a:ext cx="4762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00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05" y="460185"/>
            <a:ext cx="7705977" cy="594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9905" y="460185"/>
            <a:ext cx="609600" cy="609600"/>
          </a:xfrm>
          <a:prstGeom prst="rect">
            <a:avLst/>
          </a:prstGeom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69" y="484248"/>
            <a:ext cx="4762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24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392" y="483018"/>
            <a:ext cx="4953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34" y="182979"/>
            <a:ext cx="6311065" cy="63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8646694" y="1606425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684294" y="1161601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Faster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35968" y="1803704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horter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35968" y="2109611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asier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855494" y="2444625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further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315452" y="2677655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315452" y="3358804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w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orse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359441" y="3671846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etter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741318" y="4309519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ore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stressed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009146" y="4309519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699084" y="4899067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harder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315452" y="5167084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300663" y="5488615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igger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062662" y="5849562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ore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slowly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than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7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36" y="350391"/>
            <a:ext cx="6654466" cy="605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743199" y="1975814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s short 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019925" y="2609058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nice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19925" y="3246731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as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big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 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35704" y="3956594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s popular 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19925" y="4582236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earn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fast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743199" y="5243973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w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ork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hard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140241" y="5869615"/>
            <a:ext cx="24183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p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lay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good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8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102" y="1732545"/>
            <a:ext cx="8997420" cy="310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1600" y="597568"/>
            <a:ext cx="609600" cy="609600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2971801" y="3581648"/>
            <a:ext cx="2093494" cy="4470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6 Elipse"/>
          <p:cNvSpPr/>
          <p:nvPr/>
        </p:nvSpPr>
        <p:spPr>
          <a:xfrm>
            <a:off x="5783179" y="2769268"/>
            <a:ext cx="1014663" cy="4070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1929063" y="2273968"/>
            <a:ext cx="1800726" cy="495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4892842" y="3176337"/>
            <a:ext cx="1093970" cy="4053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4434738" y="3922293"/>
            <a:ext cx="1855772" cy="4451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3887753" y="4355430"/>
            <a:ext cx="1803184" cy="4857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44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25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F4e_PreintSB_5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8999" y="260684"/>
            <a:ext cx="609600" cy="6096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05386" y="232610"/>
            <a:ext cx="105835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 spend much </a:t>
            </a:r>
            <a:r>
              <a:rPr lang="en-GB" b="1" dirty="0"/>
              <a:t>less time </a:t>
            </a:r>
            <a:r>
              <a:rPr lang="en-GB" b="1" dirty="0" smtClean="0">
                <a:solidFill>
                  <a:srgbClr val="FF0000"/>
                </a:solidFill>
              </a:rPr>
              <a:t>shopping</a:t>
            </a:r>
            <a:r>
              <a:rPr lang="en-GB" dirty="0" smtClean="0"/>
              <a:t> </a:t>
            </a:r>
            <a:r>
              <a:rPr lang="en-GB" dirty="0"/>
              <a:t>– that is going to real shops – </a:t>
            </a:r>
            <a:r>
              <a:rPr lang="en-GB" b="1" dirty="0"/>
              <a:t>than</a:t>
            </a:r>
            <a:r>
              <a:rPr lang="en-GB" dirty="0"/>
              <a:t> in the past because now I get so much online. I buy most of my food online – everything except fresh things like meat or fruit and vegetables. </a:t>
            </a:r>
            <a:r>
              <a:rPr lang="en-GB" dirty="0" err="1"/>
              <a:t>Er</a:t>
            </a:r>
            <a:r>
              <a:rPr lang="en-GB" dirty="0"/>
              <a:t>, I get books from Amazon, I buy a lot of clothes online. And it’s so quick. You don’t have to go there, you don’t spend as long looking for what you want. It’s just </a:t>
            </a:r>
            <a:r>
              <a:rPr lang="en-GB" dirty="0" smtClean="0"/>
              <a:t> much</a:t>
            </a:r>
            <a:r>
              <a:rPr lang="en-GB" dirty="0"/>
              <a:t>, much </a:t>
            </a:r>
            <a:r>
              <a:rPr lang="en-GB" b="1" dirty="0"/>
              <a:t>quicker</a:t>
            </a:r>
            <a:r>
              <a:rPr lang="en-GB" dirty="0"/>
              <a:t>. I definitely prefer it.</a:t>
            </a:r>
            <a:endParaRPr lang="es-AR" dirty="0"/>
          </a:p>
        </p:txBody>
      </p:sp>
      <p:sp>
        <p:nvSpPr>
          <p:cNvPr id="3" name="2 Rectángulo"/>
          <p:cNvSpPr/>
          <p:nvPr/>
        </p:nvSpPr>
        <p:spPr>
          <a:xfrm>
            <a:off x="401592" y="1452133"/>
            <a:ext cx="11461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One of the things that has changed for me is </a:t>
            </a:r>
            <a:r>
              <a:rPr lang="en-GB" b="1" dirty="0" smtClean="0">
                <a:solidFill>
                  <a:srgbClr val="FF0000"/>
                </a:solidFill>
              </a:rPr>
              <a:t>getting to work</a:t>
            </a:r>
            <a:r>
              <a:rPr lang="en-GB" dirty="0" smtClean="0"/>
              <a:t>. It takes me much </a:t>
            </a:r>
            <a:r>
              <a:rPr lang="en-GB" b="1" dirty="0" smtClean="0"/>
              <a:t>longer </a:t>
            </a:r>
            <a:r>
              <a:rPr lang="en-GB" dirty="0" smtClean="0"/>
              <a:t>now because I cycle. A few years ago I drove, I took the car, but then I decided to cycle, not always because I enjoy it, but because I know it’s </a:t>
            </a:r>
            <a:r>
              <a:rPr lang="en-GB" b="1" dirty="0" smtClean="0"/>
              <a:t>healthier</a:t>
            </a:r>
            <a:r>
              <a:rPr lang="en-GB" dirty="0" smtClean="0"/>
              <a:t>. It takes me about half an hour to get to work now. Actually when the weather’s good I really enjoy it, but when it’s raining or just cold and horrible, I get up and I think oh no! </a:t>
            </a:r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300790" y="2695817"/>
            <a:ext cx="115623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 definitely spend </a:t>
            </a:r>
            <a:r>
              <a:rPr lang="en-GB" b="1" dirty="0"/>
              <a:t>a lot more time </a:t>
            </a:r>
            <a:r>
              <a:rPr lang="en-GB" b="1" dirty="0" smtClean="0">
                <a:solidFill>
                  <a:srgbClr val="FF0000"/>
                </a:solidFill>
              </a:rPr>
              <a:t>cooking</a:t>
            </a:r>
            <a:r>
              <a:rPr lang="en-GB" dirty="0" smtClean="0"/>
              <a:t> </a:t>
            </a:r>
            <a:r>
              <a:rPr lang="en-GB" dirty="0"/>
              <a:t>now </a:t>
            </a:r>
            <a:r>
              <a:rPr lang="en-GB" b="1" dirty="0"/>
              <a:t>than</a:t>
            </a:r>
            <a:r>
              <a:rPr lang="en-GB" dirty="0"/>
              <a:t> I did before, I think because, </a:t>
            </a:r>
            <a:r>
              <a:rPr lang="en-GB" dirty="0" err="1"/>
              <a:t>er</a:t>
            </a:r>
            <a:r>
              <a:rPr lang="en-GB" dirty="0"/>
              <a:t>, about a year ago I started living with my boyfriend. When I lived alone, in the evening I was tired and I just got a takeaway or made something really quickly or just had some bread and cheese or whatever was in the fridge, whatever was </a:t>
            </a:r>
            <a:r>
              <a:rPr lang="en-GB" b="1" dirty="0"/>
              <a:t>easier.</a:t>
            </a:r>
            <a:r>
              <a:rPr lang="en-GB" dirty="0"/>
              <a:t> But when you have someone else in the house you </a:t>
            </a:r>
            <a:r>
              <a:rPr lang="en-GB" u="sng" dirty="0"/>
              <a:t>feel more like cooking</a:t>
            </a:r>
            <a:r>
              <a:rPr lang="en-GB" dirty="0"/>
              <a:t>. And also my boyfriend’s a vegetarian so it’s </a:t>
            </a:r>
            <a:r>
              <a:rPr lang="en-GB" b="1" dirty="0"/>
              <a:t>a bit more complicated</a:t>
            </a:r>
            <a:r>
              <a:rPr lang="en-GB" dirty="0"/>
              <a:t> to do something very quick. </a:t>
            </a:r>
            <a:r>
              <a:rPr lang="en-GB" sz="1700" dirty="0"/>
              <a:t>So before I spent about 20 minutes a day and now I spend about an hour. But I’m quite happy with that, I enjoy it.</a:t>
            </a:r>
            <a:endParaRPr lang="es-AR" sz="1700" dirty="0"/>
          </a:p>
        </p:txBody>
      </p:sp>
      <p:sp>
        <p:nvSpPr>
          <p:cNvPr id="6" name="5 Rectángulo"/>
          <p:cNvSpPr/>
          <p:nvPr/>
        </p:nvSpPr>
        <p:spPr>
          <a:xfrm>
            <a:off x="401592" y="4374968"/>
            <a:ext cx="114577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 probably spend about </a:t>
            </a:r>
            <a:r>
              <a:rPr lang="en-GB" b="1" dirty="0"/>
              <a:t>the same amount of time </a:t>
            </a:r>
            <a:r>
              <a:rPr lang="en-GB" b="1" dirty="0" smtClean="0">
                <a:solidFill>
                  <a:srgbClr val="FF0000"/>
                </a:solidFill>
              </a:rPr>
              <a:t>working</a:t>
            </a:r>
            <a:r>
              <a:rPr lang="en-GB" b="1" dirty="0" smtClean="0"/>
              <a:t> </a:t>
            </a:r>
            <a:r>
              <a:rPr lang="en-GB" b="1" dirty="0"/>
              <a:t>as I did </a:t>
            </a:r>
            <a:r>
              <a:rPr lang="en-GB" dirty="0"/>
              <a:t>three years ago. I’m a freelance writer now and three years ago I had an office job so I was doing, you know, 35 hours a week. Now some weeks I probably work </a:t>
            </a:r>
            <a:r>
              <a:rPr lang="en-GB" dirty="0" smtClean="0"/>
              <a:t>about </a:t>
            </a:r>
            <a:r>
              <a:rPr lang="en-GB" dirty="0"/>
              <a:t>50 hours and others 20 hours but on average I think it’s about the same.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401592" y="5418612"/>
            <a:ext cx="114577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 definitely spend </a:t>
            </a:r>
            <a:r>
              <a:rPr lang="en-GB" b="1" dirty="0"/>
              <a:t>less time </a:t>
            </a:r>
            <a:r>
              <a:rPr lang="en-GB" b="1" dirty="0" smtClean="0">
                <a:solidFill>
                  <a:srgbClr val="FF0000"/>
                </a:solidFill>
              </a:rPr>
              <a:t>seeing friends</a:t>
            </a:r>
            <a:r>
              <a:rPr lang="en-GB" dirty="0" smtClean="0"/>
              <a:t> </a:t>
            </a:r>
            <a:r>
              <a:rPr lang="en-GB" dirty="0"/>
              <a:t>because two years ago we moved to the country from the city – and most of our friends are in the city and they’re quite a long way away from us now. Sometimes they come and spend the </a:t>
            </a:r>
            <a:r>
              <a:rPr lang="en-GB" dirty="0" smtClean="0"/>
              <a:t>weekend </a:t>
            </a:r>
            <a:r>
              <a:rPr lang="en-GB" dirty="0"/>
              <a:t>with us or we go and spend the weekend with them, but on average I definitely </a:t>
            </a:r>
            <a:r>
              <a:rPr lang="en-GB" b="1" dirty="0"/>
              <a:t>spend less time </a:t>
            </a:r>
            <a:r>
              <a:rPr lang="en-GB" dirty="0"/>
              <a:t>with them.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0814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03" y="258362"/>
            <a:ext cx="4824665" cy="6357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F4e_PreintSB_5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0800" y="266384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97920"/>
            <a:ext cx="46291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6400800" y="2791326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5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6376735" y="3918284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3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376735" y="331305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2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376736" y="139792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4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376736" y="2173705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1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8875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916" y="336311"/>
            <a:ext cx="9144000" cy="620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"/>
          <p:cNvCxnSpPr/>
          <p:nvPr/>
        </p:nvCxnSpPr>
        <p:spPr>
          <a:xfrm flipV="1">
            <a:off x="7026442" y="2286000"/>
            <a:ext cx="1660358" cy="12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 flipV="1">
            <a:off x="3400926" y="2817395"/>
            <a:ext cx="1977190" cy="6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3559342" y="3280610"/>
            <a:ext cx="3467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2197768" y="4146884"/>
            <a:ext cx="1660358" cy="12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8839200" y="3749842"/>
            <a:ext cx="6777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400926" y="5013158"/>
            <a:ext cx="1660358" cy="12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3559342" y="5903495"/>
            <a:ext cx="2300037" cy="12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V="1">
            <a:off x="2197768" y="6306553"/>
            <a:ext cx="1361574" cy="6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10984832" y="1792705"/>
            <a:ext cx="81814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never</a:t>
            </a:r>
            <a:endParaRPr lang="es-AR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0702089" y="2707105"/>
            <a:ext cx="138363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sometimes</a:t>
            </a:r>
            <a:endParaRPr lang="es-AR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1105147" y="3549316"/>
            <a:ext cx="697832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often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81680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656" y="330737"/>
            <a:ext cx="8286249" cy="61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92" y="356687"/>
            <a:ext cx="70485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92" y="1250030"/>
            <a:ext cx="4376568" cy="315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77" y="1250029"/>
            <a:ext cx="4620825" cy="497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 flipV="1">
            <a:off x="3298658" y="2826792"/>
            <a:ext cx="160020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V="1">
            <a:off x="682792" y="3172326"/>
            <a:ext cx="2048376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682792" y="3537284"/>
            <a:ext cx="160020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8037095" y="2322096"/>
            <a:ext cx="2237873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9604402" y="3874169"/>
            <a:ext cx="160020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009397" y="4271211"/>
            <a:ext cx="1157535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2 Conector recto"/>
          <p:cNvCxnSpPr/>
          <p:nvPr/>
        </p:nvCxnSpPr>
        <p:spPr>
          <a:xfrm>
            <a:off x="7904747" y="1937084"/>
            <a:ext cx="1840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9156031" y="2727157"/>
            <a:ext cx="1840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6669505" y="3088105"/>
            <a:ext cx="21556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583777" y="3874169"/>
            <a:ext cx="1840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9745579" y="4271211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6604334" y="5037222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29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46" y="388772"/>
            <a:ext cx="20288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043" y="376740"/>
            <a:ext cx="33051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971" y="376740"/>
            <a:ext cx="29432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46" y="3577140"/>
            <a:ext cx="195262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389" y="3589172"/>
            <a:ext cx="2295962" cy="290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218" y="3472365"/>
            <a:ext cx="44100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9 Conector recto"/>
          <p:cNvCxnSpPr/>
          <p:nvPr/>
        </p:nvCxnSpPr>
        <p:spPr>
          <a:xfrm flipV="1">
            <a:off x="1359569" y="3080086"/>
            <a:ext cx="80010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5996184" y="2586791"/>
            <a:ext cx="705405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V="1">
            <a:off x="4495799" y="2839453"/>
            <a:ext cx="697831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5643481" y="2839451"/>
            <a:ext cx="1058108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6124994" y="3064045"/>
            <a:ext cx="705405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V="1">
            <a:off x="4776756" y="3268075"/>
            <a:ext cx="705405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9007362" y="2839449"/>
            <a:ext cx="352702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V="1">
            <a:off x="9637742" y="3288127"/>
            <a:ext cx="705405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flipV="1">
            <a:off x="1542270" y="4002506"/>
            <a:ext cx="705405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V="1">
            <a:off x="7953321" y="4904875"/>
            <a:ext cx="1406743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 flipV="1">
            <a:off x="8478308" y="5241760"/>
            <a:ext cx="2674966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8698552" y="5566612"/>
            <a:ext cx="1948644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flipV="1">
            <a:off x="9046440" y="5915528"/>
            <a:ext cx="1697760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12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66" y="592895"/>
            <a:ext cx="8127081" cy="579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286000" y="1553472"/>
            <a:ext cx="5967663" cy="6924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900" b="1" dirty="0" err="1" smtClean="0">
                <a:solidFill>
                  <a:srgbClr val="FF0000"/>
                </a:solidFill>
              </a:rPr>
              <a:t>We</a:t>
            </a:r>
            <a:r>
              <a:rPr lang="es-MX" sz="3900" b="1" dirty="0" smtClean="0">
                <a:solidFill>
                  <a:srgbClr val="FF0000"/>
                </a:solidFill>
              </a:rPr>
              <a:t> </a:t>
            </a:r>
            <a:r>
              <a:rPr lang="es-MX" sz="3900" b="1" dirty="0" err="1" smtClean="0">
                <a:solidFill>
                  <a:srgbClr val="FF0000"/>
                </a:solidFill>
              </a:rPr>
              <a:t>feel</a:t>
            </a:r>
            <a:r>
              <a:rPr lang="es-MX" sz="3900" b="1" dirty="0" smtClean="0">
                <a:solidFill>
                  <a:srgbClr val="FF0000"/>
                </a:solidFill>
              </a:rPr>
              <a:t> </a:t>
            </a:r>
            <a:r>
              <a:rPr lang="es-MX" sz="3900" b="1" dirty="0" err="1" smtClean="0">
                <a:solidFill>
                  <a:srgbClr val="FF0000"/>
                </a:solidFill>
              </a:rPr>
              <a:t>impatient</a:t>
            </a:r>
            <a:endParaRPr lang="es-AR" sz="39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85999" y="2259960"/>
            <a:ext cx="6460959" cy="4770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Mobile </a:t>
            </a:r>
            <a:r>
              <a:rPr lang="es-MX" sz="2500" b="1" dirty="0" err="1" smtClean="0">
                <a:solidFill>
                  <a:srgbClr val="FF0000"/>
                </a:solidFill>
              </a:rPr>
              <a:t>phone</a:t>
            </a:r>
            <a:r>
              <a:rPr lang="es-MX" sz="2500" b="1" dirty="0" smtClean="0">
                <a:solidFill>
                  <a:srgbClr val="FF0000"/>
                </a:solidFill>
              </a:rPr>
              <a:t> apps </a:t>
            </a:r>
            <a:r>
              <a:rPr lang="es-MX" sz="2500" b="1" dirty="0" err="1" smtClean="0">
                <a:solidFill>
                  <a:srgbClr val="FF0000"/>
                </a:solidFill>
              </a:rPr>
              <a:t>like</a:t>
            </a:r>
            <a:r>
              <a:rPr lang="es-MX" sz="2500" b="1" dirty="0" smtClean="0">
                <a:solidFill>
                  <a:srgbClr val="FF0000"/>
                </a:solidFill>
              </a:rPr>
              <a:t> </a:t>
            </a:r>
            <a:r>
              <a:rPr lang="es-MX" sz="2500" b="1" dirty="0" err="1" smtClean="0">
                <a:solidFill>
                  <a:srgbClr val="FF0000"/>
                </a:solidFill>
              </a:rPr>
              <a:t>Tinder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286000" y="5552354"/>
            <a:ext cx="7579477" cy="12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800" b="1" dirty="0" err="1" smtClean="0">
                <a:solidFill>
                  <a:srgbClr val="FF0000"/>
                </a:solidFill>
              </a:rPr>
              <a:t>Waiting</a:t>
            </a:r>
            <a:r>
              <a:rPr lang="es-MX" sz="3800" b="1" dirty="0" smtClean="0">
                <a:solidFill>
                  <a:srgbClr val="FF0000"/>
                </a:solidFill>
              </a:rPr>
              <a:t> </a:t>
            </a:r>
            <a:r>
              <a:rPr lang="es-MX" sz="3800" b="1" dirty="0" err="1" smtClean="0">
                <a:solidFill>
                  <a:srgbClr val="FF0000"/>
                </a:solidFill>
              </a:rPr>
              <a:t>for</a:t>
            </a:r>
            <a:r>
              <a:rPr lang="es-MX" sz="3800" b="1" dirty="0" smtClean="0">
                <a:solidFill>
                  <a:srgbClr val="FF0000"/>
                </a:solidFill>
              </a:rPr>
              <a:t> a </a:t>
            </a:r>
            <a:r>
              <a:rPr lang="es-MX" sz="3800" b="1" dirty="0" err="1" smtClean="0">
                <a:solidFill>
                  <a:srgbClr val="FF0000"/>
                </a:solidFill>
              </a:rPr>
              <a:t>replacement</a:t>
            </a:r>
            <a:r>
              <a:rPr lang="es-MX" sz="3800" b="1" dirty="0" smtClean="0">
                <a:solidFill>
                  <a:srgbClr val="FF0000"/>
                </a:solidFill>
              </a:rPr>
              <a:t> </a:t>
            </a:r>
            <a:r>
              <a:rPr lang="es-MX" sz="3800" b="1" dirty="0" err="1" smtClean="0">
                <a:solidFill>
                  <a:srgbClr val="FF0000"/>
                </a:solidFill>
              </a:rPr>
              <a:t>credit</a:t>
            </a:r>
            <a:r>
              <a:rPr lang="es-MX" sz="3800" b="1" dirty="0" smtClean="0">
                <a:solidFill>
                  <a:srgbClr val="FF0000"/>
                </a:solidFill>
              </a:rPr>
              <a:t> </a:t>
            </a:r>
            <a:r>
              <a:rPr lang="es-MX" sz="3800" b="1" dirty="0" err="1" smtClean="0">
                <a:solidFill>
                  <a:srgbClr val="FF0000"/>
                </a:solidFill>
              </a:rPr>
              <a:t>card</a:t>
            </a:r>
            <a:r>
              <a:rPr lang="es-MX" sz="3800" b="1" dirty="0" smtClean="0">
                <a:solidFill>
                  <a:srgbClr val="FF0000"/>
                </a:solidFill>
              </a:rPr>
              <a:t>.</a:t>
            </a:r>
            <a:endParaRPr lang="es-AR" sz="38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286000" y="2737014"/>
            <a:ext cx="7074568" cy="4770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We</a:t>
            </a:r>
            <a:r>
              <a:rPr lang="es-MX" sz="2500" b="1" dirty="0" smtClean="0">
                <a:solidFill>
                  <a:srgbClr val="FF0000"/>
                </a:solidFill>
              </a:rPr>
              <a:t> are </a:t>
            </a:r>
            <a:r>
              <a:rPr lang="es-MX" sz="2500" b="1" dirty="0" err="1" smtClean="0">
                <a:solidFill>
                  <a:srgbClr val="FF0000"/>
                </a:solidFill>
              </a:rPr>
              <a:t>walking</a:t>
            </a:r>
            <a:r>
              <a:rPr lang="es-MX" sz="2500" b="1" dirty="0" smtClean="0">
                <a:solidFill>
                  <a:srgbClr val="FF0000"/>
                </a:solidFill>
              </a:rPr>
              <a:t> 10% </a:t>
            </a:r>
            <a:r>
              <a:rPr lang="es-MX" sz="2500" b="1" dirty="0" err="1" smtClean="0">
                <a:solidFill>
                  <a:srgbClr val="FF0000"/>
                </a:solidFill>
              </a:rPr>
              <a:t>faster</a:t>
            </a:r>
            <a:r>
              <a:rPr lang="es-MX" sz="2500" b="1" dirty="0" smtClean="0">
                <a:solidFill>
                  <a:srgbClr val="FF0000"/>
                </a:solidFill>
              </a:rPr>
              <a:t> </a:t>
            </a:r>
            <a:r>
              <a:rPr lang="es-MX" sz="2500" b="1" dirty="0" err="1" smtClean="0">
                <a:solidFill>
                  <a:srgbClr val="FF0000"/>
                </a:solidFill>
              </a:rPr>
              <a:t>than</a:t>
            </a:r>
            <a:r>
              <a:rPr lang="es-MX" sz="2500" b="1" dirty="0" smtClean="0">
                <a:solidFill>
                  <a:srgbClr val="FF0000"/>
                </a:solidFill>
              </a:rPr>
              <a:t> in </a:t>
            </a:r>
            <a:r>
              <a:rPr lang="es-MX" sz="2500" b="1" dirty="0" err="1" smtClean="0">
                <a:solidFill>
                  <a:srgbClr val="FF0000"/>
                </a:solidFill>
              </a:rPr>
              <a:t>the</a:t>
            </a:r>
            <a:r>
              <a:rPr lang="es-MX" sz="2500" b="1" dirty="0" smtClean="0">
                <a:solidFill>
                  <a:srgbClr val="FF0000"/>
                </a:solidFill>
              </a:rPr>
              <a:t> </a:t>
            </a:r>
            <a:r>
              <a:rPr lang="es-MX" sz="2500" b="1" dirty="0" err="1" smtClean="0">
                <a:solidFill>
                  <a:srgbClr val="FF0000"/>
                </a:solidFill>
              </a:rPr>
              <a:t>past</a:t>
            </a:r>
            <a:r>
              <a:rPr lang="es-MX" sz="2500" b="1" dirty="0" smtClean="0">
                <a:solidFill>
                  <a:srgbClr val="FF0000"/>
                </a:solidFill>
              </a:rPr>
              <a:t>.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285997" y="3214068"/>
            <a:ext cx="7074571" cy="4770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More </a:t>
            </a:r>
            <a:r>
              <a:rPr lang="es-MX" sz="2500" b="1" dirty="0" err="1" smtClean="0">
                <a:solidFill>
                  <a:srgbClr val="FF0000"/>
                </a:solidFill>
              </a:rPr>
              <a:t>than</a:t>
            </a:r>
            <a:r>
              <a:rPr lang="es-MX" sz="2500" b="1" dirty="0" smtClean="0">
                <a:solidFill>
                  <a:srgbClr val="FF0000"/>
                </a:solidFill>
              </a:rPr>
              <a:t> 125 </a:t>
            </a:r>
            <a:r>
              <a:rPr lang="es-MX" sz="2500" b="1" dirty="0" err="1" smtClean="0">
                <a:solidFill>
                  <a:srgbClr val="FF0000"/>
                </a:solidFill>
              </a:rPr>
              <a:t>million</a:t>
            </a:r>
            <a:r>
              <a:rPr lang="es-MX" sz="2500" b="1" dirty="0" smtClean="0">
                <a:solidFill>
                  <a:srgbClr val="FF0000"/>
                </a:solidFill>
              </a:rPr>
              <a:t>.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285995" y="3691122"/>
            <a:ext cx="7074571" cy="630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3500" b="1" dirty="0" err="1" smtClean="0">
                <a:solidFill>
                  <a:srgbClr val="FF0000"/>
                </a:solidFill>
              </a:rPr>
              <a:t>Three</a:t>
            </a:r>
            <a:r>
              <a:rPr lang="es-MX" sz="3500" b="1" dirty="0" smtClean="0">
                <a:solidFill>
                  <a:srgbClr val="FF0000"/>
                </a:solidFill>
              </a:rPr>
              <a:t> </a:t>
            </a:r>
            <a:r>
              <a:rPr lang="es-MX" sz="3500" b="1" dirty="0" err="1" smtClean="0">
                <a:solidFill>
                  <a:srgbClr val="FF0000"/>
                </a:solidFill>
              </a:rPr>
              <a:t>out</a:t>
            </a:r>
            <a:r>
              <a:rPr lang="es-MX" sz="3500" b="1" dirty="0" smtClean="0">
                <a:solidFill>
                  <a:srgbClr val="FF0000"/>
                </a:solidFill>
              </a:rPr>
              <a:t> of </a:t>
            </a:r>
            <a:r>
              <a:rPr lang="es-MX" sz="3500" b="1" dirty="0" err="1" smtClean="0">
                <a:solidFill>
                  <a:srgbClr val="FF0000"/>
                </a:solidFill>
              </a:rPr>
              <a:t>five</a:t>
            </a:r>
            <a:r>
              <a:rPr lang="es-MX" sz="3500" b="1" dirty="0" smtClean="0">
                <a:solidFill>
                  <a:srgbClr val="FF0000"/>
                </a:solidFill>
              </a:rPr>
              <a:t> </a:t>
            </a:r>
            <a:r>
              <a:rPr lang="es-MX" sz="3500" b="1" dirty="0" err="1" smtClean="0">
                <a:solidFill>
                  <a:srgbClr val="FF0000"/>
                </a:solidFill>
              </a:rPr>
              <a:t>people</a:t>
            </a:r>
            <a:r>
              <a:rPr lang="es-MX" sz="3500" b="1" dirty="0" smtClean="0">
                <a:solidFill>
                  <a:srgbClr val="FF0000"/>
                </a:solidFill>
              </a:rPr>
              <a:t>.</a:t>
            </a:r>
            <a:endParaRPr lang="es-AR" sz="35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286000" y="4387538"/>
            <a:ext cx="707456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4000" b="1" dirty="0" err="1" smtClean="0">
                <a:solidFill>
                  <a:srgbClr val="FF0000"/>
                </a:solidFill>
              </a:rPr>
              <a:t>They</a:t>
            </a:r>
            <a:r>
              <a:rPr lang="es-MX" sz="4000" b="1" dirty="0" smtClean="0">
                <a:solidFill>
                  <a:srgbClr val="FF0000"/>
                </a:solidFill>
              </a:rPr>
              <a:t> </a:t>
            </a:r>
            <a:r>
              <a:rPr lang="es-MX" sz="4000" b="1" dirty="0" err="1" smtClean="0">
                <a:solidFill>
                  <a:srgbClr val="FF0000"/>
                </a:solidFill>
              </a:rPr>
              <a:t>expect</a:t>
            </a:r>
            <a:r>
              <a:rPr lang="es-MX" sz="4000" b="1" dirty="0" smtClean="0">
                <a:solidFill>
                  <a:srgbClr val="FF0000"/>
                </a:solidFill>
              </a:rPr>
              <a:t> to </a:t>
            </a:r>
            <a:r>
              <a:rPr lang="es-MX" sz="4000" b="1" dirty="0" err="1" smtClean="0">
                <a:solidFill>
                  <a:srgbClr val="FF0000"/>
                </a:solidFill>
              </a:rPr>
              <a:t>get</a:t>
            </a:r>
            <a:r>
              <a:rPr lang="es-MX" sz="4000" b="1" dirty="0" smtClean="0">
                <a:solidFill>
                  <a:srgbClr val="FF0000"/>
                </a:solidFill>
              </a:rPr>
              <a:t> a “</a:t>
            </a:r>
            <a:r>
              <a:rPr lang="es-MX" sz="4000" b="1" dirty="0" err="1" smtClean="0">
                <a:solidFill>
                  <a:srgbClr val="FF0000"/>
                </a:solidFill>
              </a:rPr>
              <a:t>like</a:t>
            </a:r>
            <a:r>
              <a:rPr lang="es-MX" sz="4000" b="1" dirty="0" smtClean="0">
                <a:solidFill>
                  <a:srgbClr val="FF0000"/>
                </a:solidFill>
              </a:rPr>
              <a:t>”</a:t>
            </a:r>
            <a:endParaRPr lang="es-AR" sz="40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286000" y="5075300"/>
            <a:ext cx="7579477" cy="4770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They</a:t>
            </a:r>
            <a:r>
              <a:rPr lang="es-MX" sz="2500" b="1" dirty="0" smtClean="0">
                <a:solidFill>
                  <a:srgbClr val="FF0000"/>
                </a:solidFill>
              </a:rPr>
              <a:t> are </a:t>
            </a:r>
            <a:r>
              <a:rPr lang="es-MX" sz="2500" b="1" dirty="0" err="1" smtClean="0">
                <a:solidFill>
                  <a:srgbClr val="FF0000"/>
                </a:solidFill>
              </a:rPr>
              <a:t>prepared</a:t>
            </a:r>
            <a:r>
              <a:rPr lang="es-MX" sz="2500" b="1" dirty="0" smtClean="0">
                <a:solidFill>
                  <a:srgbClr val="FF0000"/>
                </a:solidFill>
              </a:rPr>
              <a:t> to </a:t>
            </a:r>
            <a:r>
              <a:rPr lang="es-MX" sz="2500" b="1" dirty="0" err="1" smtClean="0">
                <a:solidFill>
                  <a:srgbClr val="FF0000"/>
                </a:solidFill>
              </a:rPr>
              <a:t>wait</a:t>
            </a:r>
            <a:r>
              <a:rPr lang="es-MX" sz="2500" b="1" dirty="0" smtClean="0">
                <a:solidFill>
                  <a:srgbClr val="FF0000"/>
                </a:solidFill>
              </a:rPr>
              <a:t> </a:t>
            </a:r>
            <a:r>
              <a:rPr lang="es-MX" sz="2500" b="1" dirty="0" err="1" smtClean="0">
                <a:solidFill>
                  <a:srgbClr val="FF0000"/>
                </a:solidFill>
              </a:rPr>
              <a:t>six</a:t>
            </a:r>
            <a:r>
              <a:rPr lang="es-MX" sz="2500" b="1" dirty="0" smtClean="0">
                <a:solidFill>
                  <a:srgbClr val="FF0000"/>
                </a:solidFill>
              </a:rPr>
              <a:t> minutes </a:t>
            </a:r>
            <a:r>
              <a:rPr lang="es-MX" sz="2500" b="1" dirty="0" err="1" smtClean="0">
                <a:solidFill>
                  <a:srgbClr val="FF0000"/>
                </a:solidFill>
              </a:rPr>
              <a:t>for</a:t>
            </a:r>
            <a:r>
              <a:rPr lang="es-MX" sz="2500" b="1" dirty="0" smtClean="0">
                <a:solidFill>
                  <a:srgbClr val="FF0000"/>
                </a:solidFill>
              </a:rPr>
              <a:t> a bus.</a:t>
            </a:r>
            <a:endParaRPr lang="es-AR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0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39" y="1728970"/>
            <a:ext cx="10618840" cy="341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9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071" y="315579"/>
            <a:ext cx="529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5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11442" y="685800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333" y="990600"/>
            <a:ext cx="3714908" cy="233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234" y="1066800"/>
            <a:ext cx="140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446" y="1066800"/>
            <a:ext cx="11715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6800"/>
            <a:ext cx="7239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555" y="1069307"/>
            <a:ext cx="723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586" y="1987292"/>
            <a:ext cx="5412205" cy="141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PreintSB_5.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11442" y="3653184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2282992" y="326207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dirty="0"/>
              <a:t> a </a:t>
            </a:r>
            <a:r>
              <a:rPr lang="es-AR" dirty="0" err="1"/>
              <a:t>hundred</a:t>
            </a:r>
            <a:r>
              <a:rPr lang="es-AR" dirty="0"/>
              <a:t> and </a:t>
            </a:r>
            <a:r>
              <a:rPr lang="es-AR" dirty="0" err="1"/>
              <a:t>eighty-four</a:t>
            </a:r>
            <a:r>
              <a:rPr lang="es-AR" dirty="0"/>
              <a:t> </a:t>
            </a:r>
          </a:p>
          <a:p>
            <a:r>
              <a:rPr lang="es-AR" dirty="0" err="1"/>
              <a:t>three</a:t>
            </a:r>
            <a:r>
              <a:rPr lang="es-AR" dirty="0"/>
              <a:t> </a:t>
            </a:r>
            <a:r>
              <a:rPr lang="es-AR" dirty="0" err="1"/>
              <a:t>thousand</a:t>
            </a:r>
            <a:r>
              <a:rPr lang="es-AR" dirty="0"/>
              <a:t> and </a:t>
            </a:r>
            <a:r>
              <a:rPr lang="es-AR" dirty="0" err="1"/>
              <a:t>twenty-five</a:t>
            </a:r>
            <a:r>
              <a:rPr lang="es-AR" dirty="0"/>
              <a:t> </a:t>
            </a:r>
          </a:p>
          <a:p>
            <a:r>
              <a:rPr lang="es-AR" dirty="0" err="1"/>
              <a:t>two</a:t>
            </a:r>
            <a:r>
              <a:rPr lang="es-AR" dirty="0"/>
              <a:t> </a:t>
            </a:r>
            <a:r>
              <a:rPr lang="es-AR" dirty="0" err="1"/>
              <a:t>thousand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hundred</a:t>
            </a:r>
            <a:r>
              <a:rPr lang="es-AR" dirty="0"/>
              <a:t> </a:t>
            </a:r>
          </a:p>
          <a:p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twenty-fifth</a:t>
            </a:r>
            <a:r>
              <a:rPr lang="es-AR" dirty="0"/>
              <a:t> of </a:t>
            </a:r>
            <a:r>
              <a:rPr lang="es-AR" dirty="0" err="1"/>
              <a:t>May</a:t>
            </a:r>
            <a:r>
              <a:rPr lang="es-AR" dirty="0"/>
              <a:t> </a:t>
            </a:r>
          </a:p>
          <a:p>
            <a:r>
              <a:rPr lang="es-AR" dirty="0" err="1"/>
              <a:t>six</a:t>
            </a:r>
            <a:r>
              <a:rPr lang="es-AR" dirty="0"/>
              <a:t> </a:t>
            </a:r>
            <a:r>
              <a:rPr lang="es-AR" dirty="0" err="1"/>
              <a:t>million</a:t>
            </a:r>
            <a:r>
              <a:rPr lang="es-AR" dirty="0"/>
              <a:t> </a:t>
            </a:r>
            <a:r>
              <a:rPr lang="es-AR" dirty="0" err="1"/>
              <a:t>dollars</a:t>
            </a:r>
            <a:r>
              <a:rPr lang="es-AR" dirty="0"/>
              <a:t> </a:t>
            </a:r>
          </a:p>
          <a:p>
            <a:r>
              <a:rPr lang="es-AR" dirty="0" err="1"/>
              <a:t>seventy-five</a:t>
            </a:r>
            <a:r>
              <a:rPr lang="es-AR" dirty="0"/>
              <a:t> per cent </a:t>
            </a:r>
          </a:p>
          <a:p>
            <a:r>
              <a:rPr lang="es-AR" dirty="0" err="1"/>
              <a:t>two</a:t>
            </a:r>
            <a:r>
              <a:rPr lang="es-AR" dirty="0"/>
              <a:t> </a:t>
            </a:r>
            <a:r>
              <a:rPr lang="es-AR" dirty="0" err="1"/>
              <a:t>thirds</a:t>
            </a:r>
            <a:r>
              <a:rPr lang="es-AR" dirty="0"/>
              <a:t> </a:t>
            </a:r>
          </a:p>
          <a:p>
            <a:r>
              <a:rPr lang="es-AR" dirty="0" err="1"/>
              <a:t>nine</a:t>
            </a:r>
            <a:r>
              <a:rPr lang="es-AR" dirty="0"/>
              <a:t> </a:t>
            </a:r>
            <a:r>
              <a:rPr lang="es-AR" dirty="0" err="1"/>
              <a:t>point</a:t>
            </a:r>
            <a:r>
              <a:rPr lang="es-AR" dirty="0"/>
              <a:t> </a:t>
            </a:r>
            <a:r>
              <a:rPr lang="es-AR" dirty="0" err="1"/>
              <a:t>two</a:t>
            </a:r>
            <a:r>
              <a:rPr lang="es-AR" dirty="0"/>
              <a:t> </a:t>
            </a:r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96" y="6099045"/>
            <a:ext cx="62769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EF4e_PreintSB_5.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603832" y="5197099"/>
            <a:ext cx="609600" cy="609600"/>
          </a:xfrm>
          <a:prstGeom prst="rect">
            <a:avLst/>
          </a:prstGeom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333" y="3708521"/>
            <a:ext cx="34956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659" y="4349374"/>
            <a:ext cx="33147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9 Conector recto"/>
          <p:cNvCxnSpPr/>
          <p:nvPr/>
        </p:nvCxnSpPr>
        <p:spPr>
          <a:xfrm flipV="1">
            <a:off x="7192878" y="4932946"/>
            <a:ext cx="1411706" cy="120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V="1">
            <a:off x="7635791" y="5232655"/>
            <a:ext cx="1411706" cy="120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7271833" y="5418223"/>
            <a:ext cx="188394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 flipV="1">
            <a:off x="7300411" y="5594575"/>
            <a:ext cx="2141120" cy="1669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7355806" y="6324601"/>
            <a:ext cx="1411706" cy="120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7901475" y="6648407"/>
            <a:ext cx="2006516" cy="120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 flipV="1">
            <a:off x="7304672" y="4796588"/>
            <a:ext cx="1411706" cy="120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V="1">
            <a:off x="7345278" y="5085346"/>
            <a:ext cx="1411706" cy="1203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98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50" y="626292"/>
            <a:ext cx="11079855" cy="409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42" y="4889423"/>
            <a:ext cx="8651958" cy="103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09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3758</TotalTime>
  <Words>602</Words>
  <Application>Microsoft Office PowerPoint</Application>
  <PresentationFormat>Personalizado</PresentationFormat>
  <Paragraphs>50</Paragraphs>
  <Slides>18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121</cp:revision>
  <dcterms:created xsi:type="dcterms:W3CDTF">2020-06-13T00:44:49Z</dcterms:created>
  <dcterms:modified xsi:type="dcterms:W3CDTF">2025-05-09T16:47:47Z</dcterms:modified>
</cp:coreProperties>
</file>