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398" r:id="rId2"/>
    <p:sldId id="747" r:id="rId3"/>
    <p:sldId id="750" r:id="rId4"/>
    <p:sldId id="399" r:id="rId5"/>
    <p:sldId id="400" r:id="rId6"/>
    <p:sldId id="401" r:id="rId7"/>
    <p:sldId id="751" r:id="rId8"/>
    <p:sldId id="748" r:id="rId9"/>
    <p:sldId id="402" r:id="rId10"/>
    <p:sldId id="403" r:id="rId11"/>
    <p:sldId id="749" r:id="rId1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042" y="283"/>
      </p:cViewPr>
      <p:guideLst>
        <p:guide orient="horz" pos="2160"/>
        <p:guide pos="3840"/>
      </p:guideLst>
    </p:cSldViewPr>
  </p:slideViewPr>
  <p:notesTextViewPr>
    <p:cViewPr>
      <p:scale>
        <a:sx n="3" d="2"/>
        <a:sy n="3" d="2"/>
      </p:scale>
      <p:origin x="0" y="-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Dieguez" userId="fe6e7e7479d2ae01" providerId="LiveId" clId="{B84157B0-8050-45B6-B865-75F7047FA826}"/>
    <pc:docChg chg="modSld">
      <pc:chgData name="Lilia Dieguez" userId="fe6e7e7479d2ae01" providerId="LiveId" clId="{B84157B0-8050-45B6-B865-75F7047FA826}" dt="2026-03-30T14:41:56.905" v="4" actId="1076"/>
      <pc:docMkLst>
        <pc:docMk/>
      </pc:docMkLst>
      <pc:sldChg chg="modSp mod">
        <pc:chgData name="Lilia Dieguez" userId="fe6e7e7479d2ae01" providerId="LiveId" clId="{B84157B0-8050-45B6-B865-75F7047FA826}" dt="2026-03-30T14:41:56.905" v="4" actId="1076"/>
        <pc:sldMkLst>
          <pc:docMk/>
          <pc:sldMk cId="684311972" sldId="750"/>
        </pc:sldMkLst>
        <pc:spChg chg="mod">
          <ac:chgData name="Lilia Dieguez" userId="fe6e7e7479d2ae01" providerId="LiveId" clId="{B84157B0-8050-45B6-B865-75F7047FA826}" dt="2026-03-30T14:41:56.905" v="4" actId="1076"/>
          <ac:spMkLst>
            <pc:docMk/>
            <pc:sldMk cId="684311972" sldId="750"/>
            <ac:spMk id="8" creationId="{CF56D91C-A946-4C5F-B50B-A9B3996CB939}"/>
          </ac:spMkLst>
        </pc:spChg>
      </pc:sldChg>
    </pc:docChg>
  </pc:docChgLst>
</pc:chgInfo>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19-03-25T21:50:03.1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9302 15925 0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30/3/2026</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GB"/>
          </a:p>
        </p:txBody>
      </p:sp>
      <p:sp>
        <p:nvSpPr>
          <p:cNvPr id="6" name="Slide Number Placeholder 5"/>
          <p:cNvSpPr>
            <a:spLocks noGrp="1"/>
          </p:cNvSpPr>
          <p:nvPr>
            <p:ph type="sldNum" sz="quarter" idx="12"/>
          </p:nvPr>
        </p:nvSpPr>
        <p:spPr>
          <a:xfrm>
            <a:off x="531812" y="4529540"/>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79977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30/3/2026</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38788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30/3/2026</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8008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30/3/2026</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803595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30/3/2026</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026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30/3/2026</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157031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30/3/2026</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4199664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30/3/2026</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393128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873A65-F0C6-4969-B490-4299A9F76C25}" type="datetimeFigureOut">
              <a:rPr lang="es-AR" smtClean="0"/>
              <a:t>30/3/2026</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332300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9873A65-F0C6-4969-B490-4299A9F76C25}" type="datetimeFigureOut">
              <a:rPr lang="es-AR" smtClean="0"/>
              <a:t>30/3/2026</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342101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9873A65-F0C6-4969-B490-4299A9F76C25}" type="datetimeFigureOut">
              <a:rPr lang="es-AR" smtClean="0"/>
              <a:t>30/3/2026</a:t>
            </a:fld>
            <a:endParaRPr lang="es-AR"/>
          </a:p>
        </p:txBody>
      </p:sp>
      <p:sp>
        <p:nvSpPr>
          <p:cNvPr id="6" name="Footer Placeholder 5"/>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12909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9873A65-F0C6-4969-B490-4299A9F76C25}" type="datetimeFigureOut">
              <a:rPr lang="es-AR" smtClean="0"/>
              <a:t>30/3/2026</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71397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9873A65-F0C6-4969-B490-4299A9F76C25}" type="datetimeFigureOut">
              <a:rPr lang="es-AR" smtClean="0"/>
              <a:t>30/3/2026</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26879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73A65-F0C6-4969-B490-4299A9F76C25}" type="datetimeFigureOut">
              <a:rPr lang="es-AR" smtClean="0"/>
              <a:t>30/3/2026</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372318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30/3/2026</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67199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9873A65-F0C6-4969-B490-4299A9F76C25}" type="datetimeFigureOut">
              <a:rPr lang="es-AR" smtClean="0"/>
              <a:t>30/3/2026</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5777115-93AD-41FB-B847-32AB5773C2D0}" type="slidenum">
              <a:rPr lang="es-AR" smtClean="0"/>
              <a:t>‹#›</a:t>
            </a:fld>
            <a:endParaRPr lang="es-AR"/>
          </a:p>
        </p:txBody>
      </p:sp>
    </p:spTree>
    <p:extLst>
      <p:ext uri="{BB962C8B-B14F-4D97-AF65-F5344CB8AC3E}">
        <p14:creationId xmlns:p14="http://schemas.microsoft.com/office/powerpoint/2010/main" val="57399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873A65-F0C6-4969-B490-4299A9F76C25}" type="datetimeFigureOut">
              <a:rPr lang="es-AR" smtClean="0"/>
              <a:t>30/3/2026</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5777115-93AD-41FB-B847-32AB5773C2D0}" type="slidenum">
              <a:rPr lang="es-AR" smtClean="0"/>
              <a:t>‹#›</a:t>
            </a:fld>
            <a:endParaRPr lang="es-AR"/>
          </a:p>
        </p:txBody>
      </p:sp>
    </p:spTree>
    <p:extLst>
      <p:ext uri="{BB962C8B-B14F-4D97-AF65-F5344CB8AC3E}">
        <p14:creationId xmlns:p14="http://schemas.microsoft.com/office/powerpoint/2010/main" val="468527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9"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r>
              <a:rPr lang="es-ES" b="1" dirty="0">
                <a:solidFill>
                  <a:srgbClr val="CC3300"/>
                </a:solidFill>
                <a:effectLst>
                  <a:outerShdw blurRad="38100" dist="38100" dir="2700000" algn="tl">
                    <a:srgbClr val="000000"/>
                  </a:outerShdw>
                </a:effectLst>
              </a:rPr>
              <a:t>VOZ PASIVA</a:t>
            </a:r>
            <a:r>
              <a:rPr lang="es-ES" dirty="0"/>
              <a:t> </a:t>
            </a:r>
          </a:p>
        </p:txBody>
      </p:sp>
      <p:sp>
        <p:nvSpPr>
          <p:cNvPr id="58371" name="Rectangle 3"/>
          <p:cNvSpPr>
            <a:spLocks noGrp="1" noChangeArrowheads="1"/>
          </p:cNvSpPr>
          <p:nvPr>
            <p:ph type="subTitle" idx="1"/>
          </p:nvPr>
        </p:nvSpPr>
        <p:spPr>
          <a:ln w="76200">
            <a:solidFill>
              <a:srgbClr val="CC3300"/>
            </a:solidFill>
          </a:ln>
        </p:spPr>
        <p:txBody>
          <a:bodyPr>
            <a:normAutofit lnSpcReduction="10000"/>
          </a:bodyPr>
          <a:lstStyle/>
          <a:p>
            <a:r>
              <a:rPr lang="es-ES" dirty="0"/>
              <a:t>Be + Participio pasado</a:t>
            </a:r>
          </a:p>
          <a:p>
            <a:r>
              <a:rPr lang="es-ES" dirty="0"/>
              <a:t>         (</a:t>
            </a:r>
            <a:r>
              <a:rPr lang="es-ES" dirty="0" err="1"/>
              <a:t>ed</a:t>
            </a:r>
            <a:r>
              <a:rPr lang="es-ES" dirty="0"/>
              <a:t> / 3ra columna)</a:t>
            </a:r>
          </a:p>
          <a:p>
            <a:r>
              <a:rPr lang="es-ES" dirty="0">
                <a:solidFill>
                  <a:schemeClr val="tx1"/>
                </a:solidFill>
              </a:rPr>
              <a:t>Página 33 </a:t>
            </a:r>
          </a:p>
        </p:txBody>
      </p:sp>
      <p:sp>
        <p:nvSpPr>
          <p:cNvPr id="4" name="Flecha: a la derecha 3">
            <a:extLst>
              <a:ext uri="{FF2B5EF4-FFF2-40B4-BE49-F238E27FC236}">
                <a16:creationId xmlns:a16="http://schemas.microsoft.com/office/drawing/2014/main" id="{E131336D-EF6D-4A65-B592-8AFF531BF6A1}"/>
              </a:ext>
            </a:extLst>
          </p:cNvPr>
          <p:cNvSpPr/>
          <p:nvPr/>
        </p:nvSpPr>
        <p:spPr>
          <a:xfrm>
            <a:off x="4008905" y="5615630"/>
            <a:ext cx="1872208"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prstClr val="white"/>
              </a:solidFill>
              <a:latin typeface="Calibri"/>
            </a:endParaRPr>
          </a:p>
        </p:txBody>
      </p:sp>
    </p:spTree>
    <p:extLst>
      <p:ext uri="{BB962C8B-B14F-4D97-AF65-F5344CB8AC3E}">
        <p14:creationId xmlns:p14="http://schemas.microsoft.com/office/powerpoint/2010/main" val="185930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F7CEBC-7221-408F-8B13-3426836925FB}"/>
              </a:ext>
            </a:extLst>
          </p:cNvPr>
          <p:cNvSpPr>
            <a:spLocks noGrp="1"/>
          </p:cNvSpPr>
          <p:nvPr>
            <p:ph type="title"/>
          </p:nvPr>
        </p:nvSpPr>
        <p:spPr/>
        <p:txBody>
          <a:bodyPr/>
          <a:lstStyle/>
          <a:p>
            <a:r>
              <a:rPr lang="es-AR" b="1" dirty="0">
                <a:effectLst>
                  <a:outerShdw blurRad="38100" dist="38100" dir="2700000" algn="tl">
                    <a:srgbClr val="000000">
                      <a:alpha val="43137"/>
                    </a:srgbClr>
                  </a:outerShdw>
                </a:effectLst>
              </a:rPr>
              <a:t>O RINGS</a:t>
            </a:r>
          </a:p>
        </p:txBody>
      </p:sp>
      <p:pic>
        <p:nvPicPr>
          <p:cNvPr id="2050" name="Picture 2" descr="Resultado de imagen para o ring grooves">
            <a:extLst>
              <a:ext uri="{FF2B5EF4-FFF2-40B4-BE49-F238E27FC236}">
                <a16:creationId xmlns:a16="http://schemas.microsoft.com/office/drawing/2014/main" id="{1946DE39-9C68-45B3-B138-D9B878252E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529" y="1556792"/>
            <a:ext cx="4680520" cy="2353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o rings">
            <a:extLst>
              <a:ext uri="{FF2B5EF4-FFF2-40B4-BE49-F238E27FC236}">
                <a16:creationId xmlns:a16="http://schemas.microsoft.com/office/drawing/2014/main" id="{404B8E2F-AAAD-4786-AA87-E30A4A34B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221" y="1919872"/>
            <a:ext cx="3674448" cy="179716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8C37C2E-BCDC-4007-A47B-F2BA778BE5ED}"/>
              </a:ext>
            </a:extLst>
          </p:cNvPr>
          <p:cNvPicPr>
            <a:picLocks noChangeAspect="1"/>
          </p:cNvPicPr>
          <p:nvPr/>
        </p:nvPicPr>
        <p:blipFill>
          <a:blip r:embed="rId4"/>
          <a:stretch>
            <a:fillRect/>
          </a:stretch>
        </p:blipFill>
        <p:spPr>
          <a:xfrm>
            <a:off x="5015880" y="3717032"/>
            <a:ext cx="2818970" cy="2818970"/>
          </a:xfrm>
          <a:prstGeom prst="rect">
            <a:avLst/>
          </a:prstGeom>
        </p:spPr>
      </p:pic>
    </p:spTree>
    <p:extLst>
      <p:ext uri="{BB962C8B-B14F-4D97-AF65-F5344CB8AC3E}">
        <p14:creationId xmlns:p14="http://schemas.microsoft.com/office/powerpoint/2010/main" val="219479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03735DFD-FB12-4BE0-8B9C-F56D7A17FE06}"/>
              </a:ext>
            </a:extLst>
          </p:cNvPr>
          <p:cNvSpPr>
            <a:spLocks noGrp="1"/>
          </p:cNvSpPr>
          <p:nvPr>
            <p:ph type="title"/>
          </p:nvPr>
        </p:nvSpPr>
        <p:spPr/>
        <p:txBody>
          <a:bodyPr/>
          <a:lstStyle/>
          <a:p>
            <a:r>
              <a:rPr lang="es-AR" dirty="0"/>
              <a:t>Diseño, operación y uso de o-</a:t>
            </a:r>
            <a:r>
              <a:rPr lang="es-AR" dirty="0" err="1"/>
              <a:t>rings</a:t>
            </a:r>
            <a:endParaRPr lang="es-AR" dirty="0"/>
          </a:p>
        </p:txBody>
      </p:sp>
      <p:sp>
        <p:nvSpPr>
          <p:cNvPr id="3" name="Marcador de contenido 2">
            <a:extLst>
              <a:ext uri="{FF2B5EF4-FFF2-40B4-BE49-F238E27FC236}">
                <a16:creationId xmlns:a16="http://schemas.microsoft.com/office/drawing/2014/main" id="{D97070DE-55DE-4C4F-8495-90E0E02A4BE6}"/>
              </a:ext>
            </a:extLst>
          </p:cNvPr>
          <p:cNvSpPr>
            <a:spLocks noGrp="1"/>
          </p:cNvSpPr>
          <p:nvPr>
            <p:ph idx="1"/>
          </p:nvPr>
        </p:nvSpPr>
        <p:spPr>
          <a:xfrm>
            <a:off x="1981200" y="1649628"/>
            <a:ext cx="8229600" cy="4525963"/>
          </a:xfrm>
        </p:spPr>
        <p:txBody>
          <a:bodyPr>
            <a:normAutofit/>
          </a:bodyPr>
          <a:lstStyle/>
          <a:p>
            <a:pPr marL="0" indent="0">
              <a:buNone/>
            </a:pPr>
            <a:r>
              <a:rPr lang="es-ES" sz="2400" dirty="0"/>
              <a:t>Las ranuras de juntas (</a:t>
            </a:r>
            <a:r>
              <a:rPr lang="es-ES" sz="2400" dirty="0" err="1"/>
              <a:t>tórica</a:t>
            </a:r>
            <a:r>
              <a:rPr lang="es-ES" sz="2400" dirty="0"/>
              <a:t>) (o de juntas </a:t>
            </a:r>
            <a:r>
              <a:rPr lang="es-ES" sz="2400" i="1" dirty="0"/>
              <a:t>o-ring) </a:t>
            </a:r>
            <a:r>
              <a:rPr lang="es-ES" sz="2400" dirty="0"/>
              <a:t>correctamente diseñadas y las juntas (u o-</a:t>
            </a:r>
            <a:r>
              <a:rPr lang="es-ES" sz="2400" dirty="0" err="1"/>
              <a:t>rings</a:t>
            </a:r>
            <a:r>
              <a:rPr lang="es-ES" sz="2400" dirty="0"/>
              <a:t>) correctamente instalados detienen el paso de líquidos o gases a presión (o presurizados) . Los sellos/o-</a:t>
            </a:r>
            <a:r>
              <a:rPr lang="es-ES" sz="2400" dirty="0" err="1"/>
              <a:t>rings</a:t>
            </a:r>
            <a:r>
              <a:rPr lang="es-ES" sz="2400" dirty="0"/>
              <a:t> están hechos de materiales </a:t>
            </a:r>
            <a:r>
              <a:rPr lang="es-ES" sz="2400" dirty="0" err="1"/>
              <a:t>elastoméricos</a:t>
            </a:r>
            <a:r>
              <a:rPr lang="es-ES" sz="2400" dirty="0"/>
              <a:t> como gomas/caucho y plásticos. La flexibilidad mientras se deforma bajo presión es su mayor ventaja de sellado. Se deforman bajo presión y luego vuelven/retornan a su forma original una vez que se elimina la presión.</a:t>
            </a:r>
            <a:endParaRPr lang="es-AR" sz="2400" dirty="0"/>
          </a:p>
          <a:p>
            <a:endParaRPr lang="es-AR" sz="2400" dirty="0"/>
          </a:p>
        </p:txBody>
      </p:sp>
    </p:spTree>
    <p:extLst>
      <p:ext uri="{BB962C8B-B14F-4D97-AF65-F5344CB8AC3E}">
        <p14:creationId xmlns:p14="http://schemas.microsoft.com/office/powerpoint/2010/main" val="243486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77C7BDA-CB7C-45D3-ACC9-5559BE8AF743}"/>
              </a:ext>
            </a:extLst>
          </p:cNvPr>
          <p:cNvGraphicFramePr>
            <a:graphicFrameLocks noGrp="1"/>
          </p:cNvGraphicFramePr>
          <p:nvPr>
            <p:ph idx="1"/>
            <p:extLst>
              <p:ext uri="{D42A27DB-BD31-4B8C-83A1-F6EECF244321}">
                <p14:modId xmlns:p14="http://schemas.microsoft.com/office/powerpoint/2010/main" val="3130239314"/>
              </p:ext>
            </p:extLst>
          </p:nvPr>
        </p:nvGraphicFramePr>
        <p:xfrm>
          <a:off x="1346886" y="995348"/>
          <a:ext cx="9675340" cy="5486400"/>
        </p:xfrm>
        <a:graphic>
          <a:graphicData uri="http://schemas.openxmlformats.org/drawingml/2006/table">
            <a:tbl>
              <a:tblPr firstRow="1" firstCol="1" lastRow="1" lastCol="1" bandRow="1" bandCol="1">
                <a:tableStyleId>{5C22544A-7EE6-4342-B048-85BDC9FD1C3A}</a:tableStyleId>
              </a:tblPr>
              <a:tblGrid>
                <a:gridCol w="9675340">
                  <a:extLst>
                    <a:ext uri="{9D8B030D-6E8A-4147-A177-3AD203B41FA5}">
                      <a16:colId xmlns:a16="http://schemas.microsoft.com/office/drawing/2014/main" val="3980393957"/>
                    </a:ext>
                  </a:extLst>
                </a:gridCol>
              </a:tblGrid>
              <a:tr h="5467236">
                <a:tc>
                  <a:txBody>
                    <a:bodyPr/>
                    <a:lstStyle/>
                    <a:p>
                      <a:pPr marL="0" lvl="0" indent="0">
                        <a:spcAft>
                          <a:spcPts val="0"/>
                        </a:spcAft>
                        <a:buFont typeface="Symbol" panose="05050102010706020507" pitchFamily="18" charset="2"/>
                        <a:buNone/>
                        <a:tabLst>
                          <a:tab pos="457200" algn="l"/>
                        </a:tabLst>
                      </a:pPr>
                      <a:r>
                        <a:rPr lang="es-ES" sz="1800" dirty="0">
                          <a:effectLst/>
                        </a:rPr>
                        <a:t>En las oraciones estudiadas hasta ahora, encontrábamos en el sujeto el o los realizadores o actores de la acción que expresaba el verbo. Esto se conoce como voz activa.  Sin embargo, en el lenguaje técnico y científico, es muy común el uso de la voz pasiva, cuando el foco de la oración está en un objeto o un  proceso, que aparecen como sujeto de la oración,  y no tanto en sus actores o agentes. De hecho, en muchas ocasiones el agente queda excluido ya sea porque se sobreentiende, se desconoce, o porque no es importante o pertinente mencionarlo.</a:t>
                      </a:r>
                      <a:endParaRPr lang="es-AR" sz="1800" dirty="0">
                        <a:effectLst/>
                      </a:endParaRPr>
                    </a:p>
                    <a:p>
                      <a:pPr marL="228600" indent="0">
                        <a:spcAft>
                          <a:spcPts val="0"/>
                        </a:spcAft>
                        <a:buFont typeface="Arial" panose="020B0604020202020204" pitchFamily="34" charset="0"/>
                        <a:buNone/>
                      </a:pPr>
                      <a:r>
                        <a:rPr lang="es-ES" sz="1800" dirty="0">
                          <a:effectLst/>
                        </a:rPr>
                        <a:t> </a:t>
                      </a:r>
                      <a:endParaRPr lang="es-AR" sz="1800" dirty="0">
                        <a:effectLst/>
                      </a:endParaRPr>
                    </a:p>
                    <a:p>
                      <a:pPr marL="0" lvl="0" indent="0">
                        <a:spcAft>
                          <a:spcPts val="0"/>
                        </a:spcAft>
                        <a:buFont typeface="Symbol" panose="05050102010706020507" pitchFamily="18" charset="2"/>
                        <a:buNone/>
                        <a:tabLst>
                          <a:tab pos="457200" algn="l"/>
                        </a:tabLst>
                      </a:pPr>
                      <a:r>
                        <a:rPr lang="es-ES" sz="1800" dirty="0">
                          <a:effectLst/>
                        </a:rPr>
                        <a:t>Si se considera que es importante mencionar el agente, o sea quién o qué realizó la acción, éste aparece en el predicado, precedido por la preposición “</a:t>
                      </a:r>
                      <a:r>
                        <a:rPr lang="es-ES" sz="1800" dirty="0" err="1">
                          <a:effectLst/>
                        </a:rPr>
                        <a:t>by</a:t>
                      </a:r>
                      <a:r>
                        <a:rPr lang="es-ES" sz="1800" dirty="0">
                          <a:effectLst/>
                        </a:rPr>
                        <a:t>” (complemento agente)</a:t>
                      </a:r>
                      <a:endParaRPr lang="es-AR" sz="1800" dirty="0">
                        <a:effectLst/>
                      </a:endParaRPr>
                    </a:p>
                    <a:p>
                      <a:pPr marL="0" indent="0">
                        <a:spcAft>
                          <a:spcPts val="0"/>
                        </a:spcAft>
                        <a:buFont typeface="Arial" panose="020B0604020202020204" pitchFamily="34" charset="0"/>
                        <a:buNone/>
                      </a:pPr>
                      <a:r>
                        <a:rPr lang="es-ES" sz="1800" dirty="0">
                          <a:effectLst/>
                        </a:rPr>
                        <a:t> </a:t>
                      </a:r>
                      <a:endParaRPr lang="es-AR" sz="1800" dirty="0">
                        <a:effectLst/>
                      </a:endParaRPr>
                    </a:p>
                    <a:p>
                      <a:pPr marL="0" lvl="0" indent="0">
                        <a:spcAft>
                          <a:spcPts val="0"/>
                        </a:spcAft>
                        <a:buFont typeface="Symbol" panose="05050102010706020507" pitchFamily="18" charset="2"/>
                        <a:buNone/>
                        <a:tabLst>
                          <a:tab pos="457200" algn="l"/>
                        </a:tabLst>
                      </a:pPr>
                      <a:r>
                        <a:rPr lang="es-ES" sz="1800" dirty="0">
                          <a:effectLst/>
                        </a:rPr>
                        <a:t>La voz pasiva se reconoce por la presencia de  alguna forma del   verbo be   seguida de participio pasado (terminación –</a:t>
                      </a:r>
                      <a:r>
                        <a:rPr lang="es-ES" sz="1800" dirty="0" err="1">
                          <a:effectLst/>
                        </a:rPr>
                        <a:t>ed</a:t>
                      </a:r>
                      <a:r>
                        <a:rPr lang="es-ES" sz="1800" dirty="0">
                          <a:effectLst/>
                        </a:rPr>
                        <a:t> o 3ª columna verbos irregulares)</a:t>
                      </a:r>
                      <a:endParaRPr lang="es-AR" sz="1800" dirty="0">
                        <a:effectLst/>
                      </a:endParaRPr>
                    </a:p>
                    <a:p>
                      <a:pPr marL="0" indent="0">
                        <a:spcAft>
                          <a:spcPts val="0"/>
                        </a:spcAft>
                        <a:buFont typeface="Arial" panose="020B0604020202020204" pitchFamily="34" charset="0"/>
                        <a:buNone/>
                      </a:pPr>
                      <a:r>
                        <a:rPr lang="es-ES" sz="1800" dirty="0">
                          <a:effectLst/>
                        </a:rPr>
                        <a:t> </a:t>
                      </a:r>
                      <a:endParaRPr lang="es-AR" sz="1800" dirty="0">
                        <a:effectLst/>
                      </a:endParaRPr>
                    </a:p>
                    <a:p>
                      <a:pPr marL="0" lvl="0" indent="0">
                        <a:spcAft>
                          <a:spcPts val="0"/>
                        </a:spcAft>
                        <a:buFont typeface="Symbol" panose="05050102010706020507" pitchFamily="18" charset="2"/>
                        <a:buNone/>
                        <a:tabLst>
                          <a:tab pos="457200" algn="l"/>
                        </a:tabLst>
                      </a:pPr>
                      <a:r>
                        <a:rPr lang="es-ES" sz="1800" dirty="0">
                          <a:effectLst>
                            <a:outerShdw blurRad="38100" dist="38100" dir="2700000" algn="tl">
                              <a:srgbClr val="000000">
                                <a:alpha val="43137"/>
                              </a:srgbClr>
                            </a:outerShdw>
                          </a:effectLst>
                        </a:rPr>
                        <a:t>El verbo </a:t>
                      </a:r>
                      <a:r>
                        <a:rPr lang="es-ES" sz="1800" i="1" u="sng" dirty="0">
                          <a:effectLst>
                            <a:outerShdw blurRad="38100" dist="38100" dir="2700000" algn="tl">
                              <a:srgbClr val="000000">
                                <a:alpha val="43137"/>
                              </a:srgbClr>
                            </a:outerShdw>
                          </a:effectLst>
                        </a:rPr>
                        <a:t>be</a:t>
                      </a:r>
                      <a:r>
                        <a:rPr lang="es-ES" sz="1800" dirty="0">
                          <a:effectLst>
                            <a:outerShdw blurRad="38100" dist="38100" dir="2700000" algn="tl">
                              <a:srgbClr val="000000">
                                <a:alpha val="43137"/>
                              </a:srgbClr>
                            </a:outerShdw>
                          </a:effectLst>
                        </a:rPr>
                        <a:t> siempre se traduce como </a:t>
                      </a:r>
                      <a:r>
                        <a:rPr lang="es-ES" sz="1800" u="sng" dirty="0">
                          <a:effectLst>
                            <a:outerShdw blurRad="38100" dist="38100" dir="2700000" algn="tl">
                              <a:srgbClr val="000000">
                                <a:alpha val="43137"/>
                              </a:srgbClr>
                            </a:outerShdw>
                          </a:effectLst>
                        </a:rPr>
                        <a:t>ser</a:t>
                      </a:r>
                      <a:r>
                        <a:rPr lang="es-ES" sz="1800" dirty="0">
                          <a:effectLst>
                            <a:outerShdw blurRad="38100" dist="38100" dir="2700000" algn="tl">
                              <a:srgbClr val="000000">
                                <a:alpha val="43137"/>
                              </a:srgbClr>
                            </a:outerShdw>
                          </a:effectLst>
                        </a:rPr>
                        <a:t> (no como estar)</a:t>
                      </a:r>
                      <a:endParaRPr lang="es-AR" sz="1800" dirty="0">
                        <a:effectLst>
                          <a:outerShdw blurRad="38100" dist="38100" dir="2700000" algn="tl">
                            <a:srgbClr val="000000">
                              <a:alpha val="43137"/>
                            </a:srgbClr>
                          </a:outerShdw>
                        </a:effectLst>
                      </a:endParaRPr>
                    </a:p>
                    <a:p>
                      <a:pPr marL="228600" indent="0">
                        <a:spcAft>
                          <a:spcPts val="0"/>
                        </a:spcAft>
                        <a:buFont typeface="Arial" panose="020B0604020202020204" pitchFamily="34" charset="0"/>
                        <a:buNone/>
                      </a:pPr>
                      <a:r>
                        <a:rPr lang="es-ES" sz="1800" dirty="0">
                          <a:effectLst/>
                        </a:rPr>
                        <a:t> </a:t>
                      </a:r>
                      <a:endParaRPr lang="es-AR" sz="1800" dirty="0">
                        <a:effectLst/>
                      </a:endParaRPr>
                    </a:p>
                    <a:p>
                      <a:pPr marL="0" lvl="0" indent="0">
                        <a:spcAft>
                          <a:spcPts val="0"/>
                        </a:spcAft>
                        <a:buFont typeface="Symbol" panose="05050102010706020507" pitchFamily="18" charset="2"/>
                        <a:buNone/>
                        <a:tabLst>
                          <a:tab pos="457200" algn="l"/>
                        </a:tabLst>
                      </a:pPr>
                      <a:r>
                        <a:rPr lang="es-ES" sz="1800" dirty="0">
                          <a:effectLst/>
                        </a:rPr>
                        <a:t>Cuando la voz pasiva aparece en la oración sin el complemente agente, se traduce al castellano siempre que sea posible,  por medio de una oración </a:t>
                      </a:r>
                      <a:r>
                        <a:rPr lang="es-ES" sz="1800" u="sng" dirty="0">
                          <a:effectLst>
                            <a:outerShdw blurRad="38100" dist="38100" dir="2700000" algn="tl">
                              <a:srgbClr val="000000">
                                <a:alpha val="43137"/>
                              </a:srgbClr>
                            </a:outerShdw>
                          </a:effectLst>
                        </a:rPr>
                        <a:t>pasiva con “se” </a:t>
                      </a:r>
                      <a:r>
                        <a:rPr lang="es-ES" sz="1800" dirty="0">
                          <a:effectLst/>
                        </a:rPr>
                        <a:t>y el verbo en voz activa, siendo ésta la forma más común usada en español.</a:t>
                      </a:r>
                      <a:endParaRPr lang="es-AR" sz="1800" dirty="0">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222216344"/>
                  </a:ext>
                </a:extLst>
              </a:tr>
            </a:tbl>
          </a:graphicData>
        </a:graphic>
      </p:graphicFrame>
      <p:sp>
        <p:nvSpPr>
          <p:cNvPr id="7" name="CuadroTexto 6">
            <a:extLst>
              <a:ext uri="{FF2B5EF4-FFF2-40B4-BE49-F238E27FC236}">
                <a16:creationId xmlns:a16="http://schemas.microsoft.com/office/drawing/2014/main" id="{3F541125-FF89-404D-B769-581650856A6B}"/>
              </a:ext>
            </a:extLst>
          </p:cNvPr>
          <p:cNvSpPr txBox="1"/>
          <p:nvPr/>
        </p:nvSpPr>
        <p:spPr>
          <a:xfrm>
            <a:off x="4511824" y="262063"/>
            <a:ext cx="3096344" cy="523220"/>
          </a:xfrm>
          <a:prstGeom prst="rect">
            <a:avLst/>
          </a:prstGeom>
          <a:solidFill>
            <a:schemeClr val="accent2">
              <a:lumMod val="75000"/>
            </a:schemeClr>
          </a:solidFill>
        </p:spPr>
        <p:txBody>
          <a:bodyPr wrap="square" rtlCol="0">
            <a:spAutoFit/>
          </a:bodyPr>
          <a:lstStyle/>
          <a:p>
            <a:r>
              <a:rPr lang="es-AR" sz="2800" b="1" dirty="0">
                <a:solidFill>
                  <a:prstClr val="black"/>
                </a:solidFill>
                <a:effectLst>
                  <a:outerShdw blurRad="38100" dist="38100" dir="2700000" algn="tl">
                    <a:srgbClr val="000000">
                      <a:alpha val="43137"/>
                    </a:srgbClr>
                  </a:outerShdw>
                </a:effectLst>
                <a:latin typeface="Calibri"/>
              </a:rPr>
              <a:t>     </a:t>
            </a:r>
            <a:r>
              <a:rPr lang="es-AR" sz="2800" b="1" dirty="0">
                <a:solidFill>
                  <a:prstClr val="white"/>
                </a:solidFill>
                <a:effectLst>
                  <a:outerShdw blurRad="38100" dist="38100" dir="2700000" algn="tl">
                    <a:srgbClr val="000000">
                      <a:alpha val="43137"/>
                    </a:srgbClr>
                  </a:outerShdw>
                </a:effectLst>
                <a:highlight>
                  <a:srgbClr val="0000FF"/>
                </a:highlight>
                <a:latin typeface="Calibri"/>
              </a:rPr>
              <a:t>LA VOZ PASIVA </a:t>
            </a:r>
          </a:p>
        </p:txBody>
      </p:sp>
    </p:spTree>
    <p:extLst>
      <p:ext uri="{BB962C8B-B14F-4D97-AF65-F5344CB8AC3E}">
        <p14:creationId xmlns:p14="http://schemas.microsoft.com/office/powerpoint/2010/main" val="236537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7488255-67AE-4DAB-948D-03C8FD3CC86D}"/>
              </a:ext>
            </a:extLst>
          </p:cNvPr>
          <p:cNvPicPr>
            <a:picLocks noGrp="1" noChangeAspect="1"/>
          </p:cNvPicPr>
          <p:nvPr>
            <p:ph idx="1"/>
          </p:nvPr>
        </p:nvPicPr>
        <p:blipFill>
          <a:blip r:embed="rId2"/>
          <a:stretch>
            <a:fillRect/>
          </a:stretch>
        </p:blipFill>
        <p:spPr>
          <a:xfrm>
            <a:off x="0" y="-1196733"/>
            <a:ext cx="12053453" cy="8261138"/>
          </a:xfrm>
        </p:spPr>
      </p:pic>
      <p:sp>
        <p:nvSpPr>
          <p:cNvPr id="8" name="CuadroTexto 7">
            <a:extLst>
              <a:ext uri="{FF2B5EF4-FFF2-40B4-BE49-F238E27FC236}">
                <a16:creationId xmlns:a16="http://schemas.microsoft.com/office/drawing/2014/main" id="{CF56D91C-A946-4C5F-B50B-A9B3996CB939}"/>
              </a:ext>
            </a:extLst>
          </p:cNvPr>
          <p:cNvSpPr txBox="1"/>
          <p:nvPr/>
        </p:nvSpPr>
        <p:spPr>
          <a:xfrm>
            <a:off x="10043852" y="403646"/>
            <a:ext cx="1666702" cy="1569660"/>
          </a:xfrm>
          <a:prstGeom prst="rect">
            <a:avLst/>
          </a:prstGeom>
          <a:solidFill>
            <a:srgbClr val="FFCC99"/>
          </a:solidFill>
        </p:spPr>
        <p:txBody>
          <a:bodyPr wrap="square" rtlCol="0">
            <a:spAutoFit/>
          </a:bodyPr>
          <a:lstStyle/>
          <a:p>
            <a:r>
              <a:rPr lang="es-AR" sz="2400" b="1" dirty="0" err="1">
                <a:effectLst>
                  <a:outerShdw blurRad="38100" dist="38100" dir="2700000" algn="tl">
                    <a:srgbClr val="000000">
                      <a:alpha val="43137"/>
                    </a:srgbClr>
                  </a:outerShdw>
                </a:effectLst>
              </a:rPr>
              <a:t>These</a:t>
            </a:r>
            <a:r>
              <a:rPr lang="es-AR" sz="2400" b="1" dirty="0">
                <a:effectLst>
                  <a:outerShdw blurRad="38100" dist="38100" dir="2700000" algn="tl">
                    <a:srgbClr val="000000">
                      <a:alpha val="43137"/>
                    </a:srgbClr>
                  </a:outerShdw>
                </a:effectLst>
              </a:rPr>
              <a:t> </a:t>
            </a:r>
            <a:r>
              <a:rPr lang="es-AR" sz="2400" b="1" dirty="0" err="1">
                <a:effectLst>
                  <a:outerShdw blurRad="38100" dist="38100" dir="2700000" algn="tl">
                    <a:srgbClr val="000000">
                      <a:alpha val="43137"/>
                    </a:srgbClr>
                  </a:outerShdw>
                </a:effectLst>
              </a:rPr>
              <a:t>bearings</a:t>
            </a:r>
            <a:r>
              <a:rPr lang="es-AR" sz="2400" b="1" dirty="0">
                <a:effectLst>
                  <a:outerShdw blurRad="38100" dist="38100" dir="2700000" algn="tl">
                    <a:srgbClr val="000000">
                      <a:alpha val="43137"/>
                    </a:srgbClr>
                  </a:outerShdw>
                </a:effectLst>
              </a:rPr>
              <a:t> are </a:t>
            </a:r>
            <a:r>
              <a:rPr lang="es-AR" sz="2400" b="1" dirty="0" err="1">
                <a:effectLst>
                  <a:outerShdw blurRad="38100" dist="38100" dir="2700000" algn="tl">
                    <a:srgbClr val="000000">
                      <a:alpha val="43137"/>
                    </a:srgbClr>
                  </a:outerShdw>
                </a:effectLst>
              </a:rPr>
              <a:t>made</a:t>
            </a:r>
            <a:r>
              <a:rPr lang="es-AR" sz="2400" b="1" dirty="0">
                <a:effectLst>
                  <a:outerShdw blurRad="38100" dist="38100" dir="2700000" algn="tl">
                    <a:srgbClr val="000000">
                      <a:alpha val="43137"/>
                    </a:srgbClr>
                  </a:outerShdw>
                </a:effectLst>
              </a:rPr>
              <a:t> in </a:t>
            </a:r>
            <a:r>
              <a:rPr lang="es-AR" sz="2400" b="1" dirty="0" err="1">
                <a:effectLst>
                  <a:outerShdw blurRad="38100" dist="38100" dir="2700000" algn="tl">
                    <a:srgbClr val="000000">
                      <a:alpha val="43137"/>
                    </a:srgbClr>
                  </a:outerShdw>
                </a:effectLst>
              </a:rPr>
              <a:t>Japan</a:t>
            </a:r>
            <a:endParaRPr lang="es-A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4311972"/>
      </p:ext>
    </p:extLst>
  </p:cSld>
  <p:clrMapOvr>
    <a:masterClrMapping/>
  </p:clrMapOvr>
  <mc:AlternateContent xmlns:mc="http://schemas.openxmlformats.org/markup-compatibility/2006" xmlns:p14="http://schemas.microsoft.com/office/powerpoint/2010/main">
    <mc:Choice Requires="p14">
      <p:transition spd="slow" p14:dur="2000" advTm="187224"/>
    </mc:Choice>
    <mc:Fallback xmlns="">
      <p:transition spd="slow" advTm="1872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a:xfrm>
            <a:off x="811369" y="0"/>
            <a:ext cx="11912958" cy="6426558"/>
          </a:xfrm>
          <a:ln w="76200">
            <a:solidFill>
              <a:srgbClr val="CC3300"/>
            </a:solidFill>
          </a:ln>
        </p:spPr>
        <p:txBody>
          <a:bodyPr>
            <a:normAutofit lnSpcReduction="10000"/>
          </a:bodyPr>
          <a:lstStyle/>
          <a:p>
            <a:pPr marL="0" indent="0">
              <a:lnSpc>
                <a:spcPct val="75000"/>
              </a:lnSpc>
              <a:buNone/>
            </a:pPr>
            <a:endParaRPr lang="en-US" sz="2400" dirty="0"/>
          </a:p>
          <a:p>
            <a:pPr marL="0" indent="0">
              <a:lnSpc>
                <a:spcPct val="75000"/>
              </a:lnSpc>
              <a:buNone/>
            </a:pPr>
            <a:r>
              <a:rPr lang="en-US" sz="3800" dirty="0"/>
              <a:t>This formula </a:t>
            </a:r>
            <a:r>
              <a:rPr lang="en-US" sz="3800" b="1" dirty="0"/>
              <a:t>is applied.</a:t>
            </a:r>
          </a:p>
          <a:p>
            <a:pPr marL="0" indent="0">
              <a:lnSpc>
                <a:spcPct val="75000"/>
              </a:lnSpc>
              <a:buNone/>
            </a:pPr>
            <a:r>
              <a:rPr lang="en-US" sz="3800" b="1" dirty="0"/>
              <a:t> 		   was applied. </a:t>
            </a:r>
          </a:p>
          <a:p>
            <a:pPr marL="0" indent="0">
              <a:lnSpc>
                <a:spcPct val="75000"/>
              </a:lnSpc>
              <a:buNone/>
            </a:pPr>
            <a:r>
              <a:rPr lang="en-US" sz="3800" b="1" dirty="0"/>
              <a:t>		   will be applied. </a:t>
            </a:r>
          </a:p>
          <a:p>
            <a:pPr marL="0" indent="0">
              <a:lnSpc>
                <a:spcPct val="75000"/>
              </a:lnSpc>
              <a:buNone/>
            </a:pPr>
            <a:r>
              <a:rPr lang="en-US" sz="3800" b="1" dirty="0"/>
              <a:t>		   would be applied. </a:t>
            </a:r>
          </a:p>
          <a:p>
            <a:pPr marL="609600" indent="-609600">
              <a:lnSpc>
                <a:spcPct val="75000"/>
              </a:lnSpc>
              <a:buFont typeface="+mj-lt"/>
              <a:buAutoNum type="arabicPeriod"/>
            </a:pPr>
            <a:endParaRPr lang="en-US" sz="3800" b="1" dirty="0"/>
          </a:p>
          <a:p>
            <a:pPr marL="0" indent="0">
              <a:lnSpc>
                <a:spcPct val="75000"/>
              </a:lnSpc>
              <a:buNone/>
            </a:pPr>
            <a:r>
              <a:rPr lang="en-US" sz="3800" b="1" dirty="0"/>
              <a:t>		   is being applied </a:t>
            </a:r>
          </a:p>
          <a:p>
            <a:pPr marL="0" indent="0">
              <a:lnSpc>
                <a:spcPct val="75000"/>
              </a:lnSpc>
              <a:buNone/>
            </a:pPr>
            <a:r>
              <a:rPr lang="en-US" sz="3800" b="1" dirty="0"/>
              <a:t>		   was being applied</a:t>
            </a:r>
          </a:p>
          <a:p>
            <a:pPr marL="609600" indent="-609600">
              <a:lnSpc>
                <a:spcPct val="75000"/>
              </a:lnSpc>
              <a:buFont typeface="+mj-lt"/>
              <a:buAutoNum type="arabicPeriod"/>
            </a:pPr>
            <a:endParaRPr lang="en-US" sz="3800" b="1" dirty="0"/>
          </a:p>
          <a:p>
            <a:pPr marL="0" indent="0">
              <a:lnSpc>
                <a:spcPct val="75000"/>
              </a:lnSpc>
              <a:buNone/>
            </a:pPr>
            <a:r>
              <a:rPr lang="en-US" sz="3800" b="1" dirty="0"/>
              <a:t>		   has been applied</a:t>
            </a:r>
          </a:p>
          <a:p>
            <a:pPr marL="0" indent="0">
              <a:lnSpc>
                <a:spcPct val="75000"/>
              </a:lnSpc>
              <a:buNone/>
            </a:pPr>
            <a:r>
              <a:rPr lang="en-US" sz="3800" b="1" dirty="0"/>
              <a:t> 		   had been applied. </a:t>
            </a:r>
          </a:p>
          <a:p>
            <a:pPr marL="0" indent="0">
              <a:buNone/>
            </a:pPr>
            <a:r>
              <a:rPr lang="en-US" sz="3800" b="1" dirty="0"/>
              <a:t>		   will have been applied. </a:t>
            </a:r>
            <a:endParaRPr lang="en-US" sz="3800" dirty="0"/>
          </a:p>
        </p:txBody>
      </p:sp>
      <p:pic>
        <p:nvPicPr>
          <p:cNvPr id="3" name="Imagen 2">
            <a:extLst>
              <a:ext uri="{FF2B5EF4-FFF2-40B4-BE49-F238E27FC236}">
                <a16:creationId xmlns:a16="http://schemas.microsoft.com/office/drawing/2014/main" id="{F7265D03-594E-4100-9874-E3E87E99710F}"/>
              </a:ext>
            </a:extLst>
          </p:cNvPr>
          <p:cNvPicPr>
            <a:picLocks noChangeAspect="1"/>
          </p:cNvPicPr>
          <p:nvPr/>
        </p:nvPicPr>
        <p:blipFill>
          <a:blip r:embed="rId2"/>
          <a:stretch>
            <a:fillRect/>
          </a:stretch>
        </p:blipFill>
        <p:spPr>
          <a:xfrm>
            <a:off x="-1447791" y="2085808"/>
            <a:ext cx="3268162" cy="2267446"/>
          </a:xfrm>
          <a:ln w="76200">
            <a:solidFill>
              <a:srgbClr val="FFFF00"/>
            </a:solidFill>
          </a:ln>
        </p:spPr>
      </p:pic>
      <p:sp>
        <p:nvSpPr>
          <p:cNvPr id="2" name="1 Rectángulo"/>
          <p:cNvSpPr/>
          <p:nvPr/>
        </p:nvSpPr>
        <p:spPr>
          <a:xfrm>
            <a:off x="6159831" y="906131"/>
            <a:ext cx="4027358" cy="300082"/>
          </a:xfrm>
          <a:prstGeom prst="rect">
            <a:avLst/>
          </a:prstGeom>
        </p:spPr>
        <p:txBody>
          <a:bodyPr wrap="square">
            <a:spAutoFit/>
          </a:bodyPr>
          <a:lstStyle/>
          <a:p>
            <a:pPr>
              <a:lnSpc>
                <a:spcPct val="75000"/>
              </a:lnSpc>
            </a:pPr>
            <a:r>
              <a:rPr lang="en-US" b="1" dirty="0" err="1">
                <a:solidFill>
                  <a:srgbClr val="FF0000"/>
                </a:solidFill>
              </a:rPr>
              <a:t>Es</a:t>
            </a:r>
            <a:r>
              <a:rPr lang="en-US" b="1" dirty="0">
                <a:solidFill>
                  <a:srgbClr val="FF0000"/>
                </a:solidFill>
              </a:rPr>
              <a:t> </a:t>
            </a:r>
            <a:r>
              <a:rPr lang="en-US" b="1" dirty="0" err="1">
                <a:solidFill>
                  <a:srgbClr val="FF0000"/>
                </a:solidFill>
              </a:rPr>
              <a:t>aplicada</a:t>
            </a:r>
            <a:r>
              <a:rPr lang="en-US" b="1" dirty="0">
                <a:solidFill>
                  <a:srgbClr val="FF0000"/>
                </a:solidFill>
              </a:rPr>
              <a:t> / se </a:t>
            </a:r>
            <a:r>
              <a:rPr lang="en-US" b="1" dirty="0" err="1">
                <a:solidFill>
                  <a:srgbClr val="FF0000"/>
                </a:solidFill>
              </a:rPr>
              <a:t>aplica</a:t>
            </a:r>
            <a:endParaRPr lang="en-US" b="1" dirty="0"/>
          </a:p>
        </p:txBody>
      </p:sp>
      <p:sp>
        <p:nvSpPr>
          <p:cNvPr id="5" name="4 Rectángulo"/>
          <p:cNvSpPr/>
          <p:nvPr/>
        </p:nvSpPr>
        <p:spPr>
          <a:xfrm>
            <a:off x="6493972" y="1371467"/>
            <a:ext cx="2378280" cy="369332"/>
          </a:xfrm>
          <a:prstGeom prst="rect">
            <a:avLst/>
          </a:prstGeom>
        </p:spPr>
        <p:txBody>
          <a:bodyPr wrap="none">
            <a:spAutoFit/>
          </a:bodyPr>
          <a:lstStyle/>
          <a:p>
            <a:r>
              <a:rPr lang="en-US" b="1" dirty="0" err="1">
                <a:solidFill>
                  <a:srgbClr val="FF0000"/>
                </a:solidFill>
              </a:rPr>
              <a:t>fue</a:t>
            </a:r>
            <a:r>
              <a:rPr lang="en-US" b="1" dirty="0">
                <a:solidFill>
                  <a:srgbClr val="FF0000"/>
                </a:solidFill>
              </a:rPr>
              <a:t> </a:t>
            </a:r>
            <a:r>
              <a:rPr lang="en-US" b="1" dirty="0" err="1">
                <a:solidFill>
                  <a:srgbClr val="FF0000"/>
                </a:solidFill>
              </a:rPr>
              <a:t>aplicada</a:t>
            </a:r>
            <a:r>
              <a:rPr lang="en-US" b="1" dirty="0">
                <a:solidFill>
                  <a:srgbClr val="FF0000"/>
                </a:solidFill>
              </a:rPr>
              <a:t> / se </a:t>
            </a:r>
            <a:r>
              <a:rPr lang="en-US" b="1" dirty="0" err="1">
                <a:solidFill>
                  <a:srgbClr val="FF0000"/>
                </a:solidFill>
              </a:rPr>
              <a:t>aplicó</a:t>
            </a:r>
            <a:endParaRPr lang="es-AR" dirty="0"/>
          </a:p>
        </p:txBody>
      </p:sp>
      <p:sp>
        <p:nvSpPr>
          <p:cNvPr id="6" name="5 Rectángulo"/>
          <p:cNvSpPr/>
          <p:nvPr/>
        </p:nvSpPr>
        <p:spPr>
          <a:xfrm>
            <a:off x="6997690" y="1836929"/>
            <a:ext cx="2549288" cy="369332"/>
          </a:xfrm>
          <a:prstGeom prst="rect">
            <a:avLst/>
          </a:prstGeom>
        </p:spPr>
        <p:txBody>
          <a:bodyPr wrap="none">
            <a:spAutoFit/>
          </a:bodyPr>
          <a:lstStyle/>
          <a:p>
            <a:r>
              <a:rPr lang="en-US" b="1" dirty="0" err="1">
                <a:solidFill>
                  <a:srgbClr val="FF0000"/>
                </a:solidFill>
              </a:rPr>
              <a:t>Será</a:t>
            </a:r>
            <a:r>
              <a:rPr lang="en-US" b="1" dirty="0">
                <a:solidFill>
                  <a:srgbClr val="FF0000"/>
                </a:solidFill>
              </a:rPr>
              <a:t> </a:t>
            </a:r>
            <a:r>
              <a:rPr lang="en-US" b="1" dirty="0" err="1">
                <a:solidFill>
                  <a:srgbClr val="FF0000"/>
                </a:solidFill>
              </a:rPr>
              <a:t>aplicada</a:t>
            </a:r>
            <a:r>
              <a:rPr lang="en-US" b="1" dirty="0">
                <a:solidFill>
                  <a:srgbClr val="FF0000"/>
                </a:solidFill>
              </a:rPr>
              <a:t>/se </a:t>
            </a:r>
            <a:r>
              <a:rPr lang="en-US" b="1" dirty="0" err="1">
                <a:solidFill>
                  <a:srgbClr val="FF0000"/>
                </a:solidFill>
              </a:rPr>
              <a:t>aplicará</a:t>
            </a:r>
            <a:endParaRPr lang="es-AR" dirty="0"/>
          </a:p>
        </p:txBody>
      </p:sp>
      <p:sp>
        <p:nvSpPr>
          <p:cNvPr id="7" name="6 Rectángulo"/>
          <p:cNvSpPr/>
          <p:nvPr/>
        </p:nvSpPr>
        <p:spPr>
          <a:xfrm>
            <a:off x="7289564" y="2206261"/>
            <a:ext cx="2766014" cy="369332"/>
          </a:xfrm>
          <a:prstGeom prst="rect">
            <a:avLst/>
          </a:prstGeom>
        </p:spPr>
        <p:txBody>
          <a:bodyPr wrap="none">
            <a:spAutoFit/>
          </a:bodyPr>
          <a:lstStyle/>
          <a:p>
            <a:r>
              <a:rPr lang="en-US" b="1" dirty="0" err="1">
                <a:solidFill>
                  <a:srgbClr val="FF0000"/>
                </a:solidFill>
              </a:rPr>
              <a:t>sería</a:t>
            </a:r>
            <a:r>
              <a:rPr lang="en-US" b="1" dirty="0">
                <a:solidFill>
                  <a:srgbClr val="FF0000"/>
                </a:solidFill>
              </a:rPr>
              <a:t> </a:t>
            </a:r>
            <a:r>
              <a:rPr lang="en-US" b="1" dirty="0" err="1">
                <a:solidFill>
                  <a:srgbClr val="FF0000"/>
                </a:solidFill>
              </a:rPr>
              <a:t>aplicada</a:t>
            </a:r>
            <a:r>
              <a:rPr lang="en-US" b="1" dirty="0">
                <a:solidFill>
                  <a:srgbClr val="FF0000"/>
                </a:solidFill>
              </a:rPr>
              <a:t> / se </a:t>
            </a:r>
            <a:r>
              <a:rPr lang="en-US" b="1" dirty="0" err="1">
                <a:solidFill>
                  <a:srgbClr val="FF0000"/>
                </a:solidFill>
              </a:rPr>
              <a:t>aplicaría</a:t>
            </a:r>
            <a:endParaRPr lang="es-AR" dirty="0"/>
          </a:p>
        </p:txBody>
      </p:sp>
      <p:sp>
        <p:nvSpPr>
          <p:cNvPr id="8" name="7 Rectángulo"/>
          <p:cNvSpPr/>
          <p:nvPr/>
        </p:nvSpPr>
        <p:spPr>
          <a:xfrm>
            <a:off x="6921782" y="2879125"/>
            <a:ext cx="3900940" cy="300082"/>
          </a:xfrm>
          <a:prstGeom prst="rect">
            <a:avLst/>
          </a:prstGeom>
        </p:spPr>
        <p:txBody>
          <a:bodyPr wrap="none">
            <a:spAutoFit/>
          </a:bodyPr>
          <a:lstStyle/>
          <a:p>
            <a:pPr>
              <a:lnSpc>
                <a:spcPct val="75000"/>
              </a:lnSpc>
            </a:pPr>
            <a:r>
              <a:rPr lang="en-US" b="1" dirty="0" err="1">
                <a:solidFill>
                  <a:srgbClr val="FF0000"/>
                </a:solidFill>
              </a:rPr>
              <a:t>Está</a:t>
            </a:r>
            <a:r>
              <a:rPr lang="en-US" b="1" dirty="0">
                <a:solidFill>
                  <a:srgbClr val="FF0000"/>
                </a:solidFill>
              </a:rPr>
              <a:t> </a:t>
            </a:r>
            <a:r>
              <a:rPr lang="en-US" b="1" dirty="0" err="1">
                <a:solidFill>
                  <a:srgbClr val="FF0000"/>
                </a:solidFill>
              </a:rPr>
              <a:t>siendo</a:t>
            </a:r>
            <a:r>
              <a:rPr lang="en-US" b="1" dirty="0">
                <a:solidFill>
                  <a:srgbClr val="FF0000"/>
                </a:solidFill>
              </a:rPr>
              <a:t> </a:t>
            </a:r>
            <a:r>
              <a:rPr lang="en-US" b="1" dirty="0" err="1">
                <a:solidFill>
                  <a:srgbClr val="FF0000"/>
                </a:solidFill>
              </a:rPr>
              <a:t>aplicada</a:t>
            </a:r>
            <a:r>
              <a:rPr lang="en-US" b="1" dirty="0">
                <a:solidFill>
                  <a:srgbClr val="FF0000"/>
                </a:solidFill>
              </a:rPr>
              <a:t>/ se </a:t>
            </a:r>
            <a:r>
              <a:rPr lang="en-US" b="1" dirty="0" err="1">
                <a:solidFill>
                  <a:srgbClr val="FF0000"/>
                </a:solidFill>
              </a:rPr>
              <a:t>está</a:t>
            </a:r>
            <a:r>
              <a:rPr lang="en-US" b="1" dirty="0">
                <a:solidFill>
                  <a:srgbClr val="FF0000"/>
                </a:solidFill>
              </a:rPr>
              <a:t> </a:t>
            </a:r>
            <a:r>
              <a:rPr lang="en-US" b="1" dirty="0" err="1">
                <a:solidFill>
                  <a:srgbClr val="FF0000"/>
                </a:solidFill>
              </a:rPr>
              <a:t>aplicando</a:t>
            </a:r>
            <a:endParaRPr lang="en-US" b="1" dirty="0"/>
          </a:p>
        </p:txBody>
      </p:sp>
      <p:sp>
        <p:nvSpPr>
          <p:cNvPr id="9" name="8 Rectángulo"/>
          <p:cNvSpPr/>
          <p:nvPr/>
        </p:nvSpPr>
        <p:spPr>
          <a:xfrm>
            <a:off x="7278354" y="3277784"/>
            <a:ext cx="4316310" cy="369332"/>
          </a:xfrm>
          <a:prstGeom prst="rect">
            <a:avLst/>
          </a:prstGeom>
        </p:spPr>
        <p:txBody>
          <a:bodyPr wrap="none">
            <a:spAutoFit/>
          </a:bodyPr>
          <a:lstStyle/>
          <a:p>
            <a:r>
              <a:rPr lang="en-US" b="1" dirty="0" err="1">
                <a:solidFill>
                  <a:srgbClr val="FF0000"/>
                </a:solidFill>
              </a:rPr>
              <a:t>Estaba</a:t>
            </a:r>
            <a:r>
              <a:rPr lang="en-US" b="1" dirty="0">
                <a:solidFill>
                  <a:srgbClr val="FF0000"/>
                </a:solidFill>
              </a:rPr>
              <a:t> </a:t>
            </a:r>
            <a:r>
              <a:rPr lang="en-US" b="1" dirty="0" err="1">
                <a:solidFill>
                  <a:srgbClr val="FF0000"/>
                </a:solidFill>
              </a:rPr>
              <a:t>siendo</a:t>
            </a:r>
            <a:r>
              <a:rPr lang="en-US" b="1" dirty="0">
                <a:solidFill>
                  <a:srgbClr val="FF0000"/>
                </a:solidFill>
              </a:rPr>
              <a:t> </a:t>
            </a:r>
            <a:r>
              <a:rPr lang="en-US" b="1" dirty="0" err="1">
                <a:solidFill>
                  <a:srgbClr val="FF0000"/>
                </a:solidFill>
              </a:rPr>
              <a:t>aplicada</a:t>
            </a:r>
            <a:r>
              <a:rPr lang="en-US" b="1" dirty="0">
                <a:solidFill>
                  <a:srgbClr val="FF0000"/>
                </a:solidFill>
              </a:rPr>
              <a:t>/se </a:t>
            </a:r>
            <a:r>
              <a:rPr lang="en-US" b="1" dirty="0" err="1">
                <a:solidFill>
                  <a:srgbClr val="FF0000"/>
                </a:solidFill>
              </a:rPr>
              <a:t>estaba</a:t>
            </a:r>
            <a:r>
              <a:rPr lang="en-US" b="1" dirty="0">
                <a:solidFill>
                  <a:srgbClr val="FF0000"/>
                </a:solidFill>
              </a:rPr>
              <a:t> </a:t>
            </a:r>
            <a:r>
              <a:rPr lang="en-US" b="1" dirty="0" err="1">
                <a:solidFill>
                  <a:srgbClr val="FF0000"/>
                </a:solidFill>
              </a:rPr>
              <a:t>aplicando</a:t>
            </a:r>
            <a:endParaRPr lang="es-AR" dirty="0"/>
          </a:p>
        </p:txBody>
      </p:sp>
      <p:sp>
        <p:nvSpPr>
          <p:cNvPr id="10" name="9 Rectángulo"/>
          <p:cNvSpPr/>
          <p:nvPr/>
        </p:nvSpPr>
        <p:spPr>
          <a:xfrm>
            <a:off x="7278354" y="4012848"/>
            <a:ext cx="3187796" cy="300082"/>
          </a:xfrm>
          <a:prstGeom prst="rect">
            <a:avLst/>
          </a:prstGeom>
        </p:spPr>
        <p:txBody>
          <a:bodyPr wrap="none">
            <a:spAutoFit/>
          </a:bodyPr>
          <a:lstStyle/>
          <a:p>
            <a:pPr>
              <a:lnSpc>
                <a:spcPct val="75000"/>
              </a:lnSpc>
            </a:pPr>
            <a:r>
              <a:rPr lang="en-US" b="1" dirty="0">
                <a:solidFill>
                  <a:srgbClr val="FF0000"/>
                </a:solidFill>
              </a:rPr>
              <a:t>Ha </a:t>
            </a:r>
            <a:r>
              <a:rPr lang="en-US" b="1" dirty="0" err="1">
                <a:solidFill>
                  <a:srgbClr val="FF0000"/>
                </a:solidFill>
              </a:rPr>
              <a:t>sido</a:t>
            </a:r>
            <a:r>
              <a:rPr lang="en-US" b="1" dirty="0">
                <a:solidFill>
                  <a:srgbClr val="FF0000"/>
                </a:solidFill>
              </a:rPr>
              <a:t> </a:t>
            </a:r>
            <a:r>
              <a:rPr lang="en-US" b="1" dirty="0" err="1">
                <a:solidFill>
                  <a:srgbClr val="FF0000"/>
                </a:solidFill>
              </a:rPr>
              <a:t>aplicada</a:t>
            </a:r>
            <a:r>
              <a:rPr lang="en-US" b="1" dirty="0">
                <a:solidFill>
                  <a:srgbClr val="FF0000"/>
                </a:solidFill>
              </a:rPr>
              <a:t>/se ha </a:t>
            </a:r>
            <a:r>
              <a:rPr lang="en-US" b="1" dirty="0" err="1">
                <a:solidFill>
                  <a:srgbClr val="FF0000"/>
                </a:solidFill>
              </a:rPr>
              <a:t>aplicado</a:t>
            </a:r>
            <a:endParaRPr lang="en-US" b="1" dirty="0"/>
          </a:p>
        </p:txBody>
      </p:sp>
      <p:sp>
        <p:nvSpPr>
          <p:cNvPr id="11" name="10 Rectángulo"/>
          <p:cNvSpPr/>
          <p:nvPr/>
        </p:nvSpPr>
        <p:spPr>
          <a:xfrm>
            <a:off x="7289564" y="4412122"/>
            <a:ext cx="3774495" cy="369332"/>
          </a:xfrm>
          <a:prstGeom prst="rect">
            <a:avLst/>
          </a:prstGeom>
        </p:spPr>
        <p:txBody>
          <a:bodyPr wrap="none">
            <a:spAutoFit/>
          </a:bodyPr>
          <a:lstStyle/>
          <a:p>
            <a:r>
              <a:rPr lang="en-US" b="1" dirty="0" err="1">
                <a:solidFill>
                  <a:srgbClr val="FF0000"/>
                </a:solidFill>
              </a:rPr>
              <a:t>Había</a:t>
            </a:r>
            <a:r>
              <a:rPr lang="en-US" b="1" dirty="0">
                <a:solidFill>
                  <a:srgbClr val="FF0000"/>
                </a:solidFill>
              </a:rPr>
              <a:t> </a:t>
            </a:r>
            <a:r>
              <a:rPr lang="en-US" b="1" dirty="0" err="1">
                <a:solidFill>
                  <a:srgbClr val="FF0000"/>
                </a:solidFill>
              </a:rPr>
              <a:t>sido</a:t>
            </a:r>
            <a:r>
              <a:rPr lang="en-US" b="1" dirty="0">
                <a:solidFill>
                  <a:srgbClr val="FF0000"/>
                </a:solidFill>
              </a:rPr>
              <a:t> </a:t>
            </a:r>
            <a:r>
              <a:rPr lang="en-US" b="1" dirty="0" err="1">
                <a:solidFill>
                  <a:srgbClr val="FF0000"/>
                </a:solidFill>
              </a:rPr>
              <a:t>aplicada</a:t>
            </a:r>
            <a:r>
              <a:rPr lang="en-US" b="1" dirty="0">
                <a:solidFill>
                  <a:srgbClr val="FF0000"/>
                </a:solidFill>
              </a:rPr>
              <a:t>/se </a:t>
            </a:r>
            <a:r>
              <a:rPr lang="en-US" b="1" dirty="0" err="1">
                <a:solidFill>
                  <a:srgbClr val="FF0000"/>
                </a:solidFill>
              </a:rPr>
              <a:t>había</a:t>
            </a:r>
            <a:r>
              <a:rPr lang="en-US" b="1" dirty="0">
                <a:solidFill>
                  <a:srgbClr val="FF0000"/>
                </a:solidFill>
              </a:rPr>
              <a:t> </a:t>
            </a:r>
            <a:r>
              <a:rPr lang="en-US" b="1" dirty="0" err="1">
                <a:solidFill>
                  <a:srgbClr val="FF0000"/>
                </a:solidFill>
              </a:rPr>
              <a:t>aplicado</a:t>
            </a:r>
            <a:endParaRPr lang="es-AR" dirty="0"/>
          </a:p>
        </p:txBody>
      </p:sp>
      <p:sp>
        <p:nvSpPr>
          <p:cNvPr id="12" name="11 Rectángulo"/>
          <p:cNvSpPr/>
          <p:nvPr/>
        </p:nvSpPr>
        <p:spPr>
          <a:xfrm>
            <a:off x="7142601" y="5359572"/>
            <a:ext cx="3921458" cy="369332"/>
          </a:xfrm>
          <a:prstGeom prst="rect">
            <a:avLst/>
          </a:prstGeom>
        </p:spPr>
        <p:txBody>
          <a:bodyPr wrap="none">
            <a:spAutoFit/>
          </a:bodyPr>
          <a:lstStyle/>
          <a:p>
            <a:r>
              <a:rPr lang="en-US" b="1" dirty="0" err="1">
                <a:solidFill>
                  <a:srgbClr val="FF0000"/>
                </a:solidFill>
              </a:rPr>
              <a:t>Habrá</a:t>
            </a:r>
            <a:r>
              <a:rPr lang="en-US" b="1" dirty="0">
                <a:solidFill>
                  <a:srgbClr val="FF0000"/>
                </a:solidFill>
              </a:rPr>
              <a:t> </a:t>
            </a:r>
            <a:r>
              <a:rPr lang="en-US" b="1" dirty="0" err="1">
                <a:solidFill>
                  <a:srgbClr val="FF0000"/>
                </a:solidFill>
              </a:rPr>
              <a:t>sido</a:t>
            </a:r>
            <a:r>
              <a:rPr lang="en-US" b="1" dirty="0">
                <a:solidFill>
                  <a:srgbClr val="FF0000"/>
                </a:solidFill>
              </a:rPr>
              <a:t> </a:t>
            </a:r>
            <a:r>
              <a:rPr lang="en-US" b="1" dirty="0" err="1">
                <a:solidFill>
                  <a:srgbClr val="FF0000"/>
                </a:solidFill>
              </a:rPr>
              <a:t>aplicada</a:t>
            </a:r>
            <a:r>
              <a:rPr lang="en-US" b="1" dirty="0">
                <a:solidFill>
                  <a:srgbClr val="FF0000"/>
                </a:solidFill>
              </a:rPr>
              <a:t>/se </a:t>
            </a:r>
            <a:r>
              <a:rPr lang="en-US" b="1" dirty="0" err="1">
                <a:solidFill>
                  <a:srgbClr val="FF0000"/>
                </a:solidFill>
              </a:rPr>
              <a:t>habrá</a:t>
            </a:r>
            <a:r>
              <a:rPr lang="en-US" b="1" dirty="0">
                <a:solidFill>
                  <a:srgbClr val="FF0000"/>
                </a:solidFill>
              </a:rPr>
              <a:t>   </a:t>
            </a:r>
            <a:r>
              <a:rPr lang="en-US" b="1" dirty="0" err="1">
                <a:solidFill>
                  <a:srgbClr val="FF0000"/>
                </a:solidFill>
              </a:rPr>
              <a:t>aplicado</a:t>
            </a:r>
            <a:endParaRPr lang="es-AR" dirty="0"/>
          </a:p>
        </p:txBody>
      </p:sp>
    </p:spTree>
    <p:extLst>
      <p:ext uri="{BB962C8B-B14F-4D97-AF65-F5344CB8AC3E}">
        <p14:creationId xmlns:p14="http://schemas.microsoft.com/office/powerpoint/2010/main" val="3118124806"/>
      </p:ext>
    </p:extLst>
  </p:cSld>
  <p:clrMapOvr>
    <a:masterClrMapping/>
  </p:clrMapOvr>
  <mc:AlternateContent xmlns:mc="http://schemas.openxmlformats.org/markup-compatibility/2006" xmlns:p14="http://schemas.microsoft.com/office/powerpoint/2010/main">
    <mc:Choice Requires="p14">
      <p:transition spd="slow" p14:dur="2000" advTm="64387"/>
    </mc:Choice>
    <mc:Fallback xmlns="">
      <p:transition spd="slow" advTm="643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425003" y="167425"/>
            <a:ext cx="11128565" cy="6258775"/>
          </a:xfrm>
          <a:ln w="76200">
            <a:solidFill>
              <a:srgbClr val="CC3300"/>
            </a:solidFill>
          </a:ln>
        </p:spPr>
        <p:txBody>
          <a:bodyPr>
            <a:noAutofit/>
          </a:bodyPr>
          <a:lstStyle/>
          <a:p>
            <a:pPr marL="0" indent="0">
              <a:lnSpc>
                <a:spcPct val="85000"/>
              </a:lnSpc>
              <a:buNone/>
            </a:pPr>
            <a:r>
              <a:rPr lang="es-ES" sz="3800" dirty="0" err="1"/>
              <a:t>This</a:t>
            </a:r>
            <a:r>
              <a:rPr lang="es-ES" sz="3800" dirty="0"/>
              <a:t> formula </a:t>
            </a:r>
            <a:r>
              <a:rPr lang="es-ES" sz="3800" b="1" dirty="0"/>
              <a:t>has to be </a:t>
            </a:r>
            <a:r>
              <a:rPr lang="es-ES" sz="3800" b="1" dirty="0" err="1"/>
              <a:t>applied</a:t>
            </a:r>
            <a:r>
              <a:rPr lang="es-ES" sz="3800" b="1" dirty="0"/>
              <a:t>.</a:t>
            </a:r>
          </a:p>
          <a:p>
            <a:pPr marL="0" indent="0">
              <a:lnSpc>
                <a:spcPct val="85000"/>
              </a:lnSpc>
              <a:buNone/>
            </a:pPr>
            <a:r>
              <a:rPr lang="es-ES" sz="3800" b="1" dirty="0"/>
              <a:t> 		      </a:t>
            </a:r>
            <a:r>
              <a:rPr lang="es-ES" sz="3800" b="1" dirty="0" err="1"/>
              <a:t>had</a:t>
            </a:r>
            <a:r>
              <a:rPr lang="es-ES" sz="3800" b="1" dirty="0"/>
              <a:t> to be </a:t>
            </a:r>
            <a:r>
              <a:rPr lang="es-ES" sz="3800" b="1" dirty="0" err="1"/>
              <a:t>applied</a:t>
            </a:r>
            <a:r>
              <a:rPr lang="es-ES" sz="3800" b="1" dirty="0"/>
              <a:t>. </a:t>
            </a:r>
          </a:p>
          <a:p>
            <a:pPr marL="0" indent="0">
              <a:lnSpc>
                <a:spcPct val="85000"/>
              </a:lnSpc>
              <a:buNone/>
            </a:pPr>
            <a:r>
              <a:rPr lang="es-ES" sz="3800" b="1" dirty="0"/>
              <a:t>		      </a:t>
            </a:r>
            <a:r>
              <a:rPr lang="es-ES" sz="3800" b="1" dirty="0" err="1"/>
              <a:t>will</a:t>
            </a:r>
            <a:r>
              <a:rPr lang="es-ES" sz="3800" b="1" dirty="0"/>
              <a:t> </a:t>
            </a:r>
            <a:r>
              <a:rPr lang="es-ES" sz="3800" b="1" dirty="0" err="1"/>
              <a:t>have</a:t>
            </a:r>
            <a:r>
              <a:rPr lang="es-ES" sz="3800" b="1" dirty="0"/>
              <a:t> to be </a:t>
            </a:r>
            <a:r>
              <a:rPr lang="es-ES" sz="3800" b="1" dirty="0" err="1"/>
              <a:t>applied</a:t>
            </a:r>
            <a:r>
              <a:rPr lang="es-ES" sz="3800" b="1" dirty="0"/>
              <a:t>. </a:t>
            </a:r>
          </a:p>
          <a:p>
            <a:pPr marL="0" indent="0">
              <a:lnSpc>
                <a:spcPct val="85000"/>
              </a:lnSpc>
              <a:buNone/>
            </a:pPr>
            <a:r>
              <a:rPr lang="es-ES" sz="3800" b="1" dirty="0"/>
              <a:t>		      </a:t>
            </a:r>
            <a:r>
              <a:rPr lang="es-ES" sz="3800" b="1" dirty="0" err="1"/>
              <a:t>must</a:t>
            </a:r>
            <a:r>
              <a:rPr lang="es-ES" sz="3800" b="1" dirty="0"/>
              <a:t> be </a:t>
            </a:r>
            <a:r>
              <a:rPr lang="es-ES" sz="3800" b="1" dirty="0" err="1"/>
              <a:t>applied</a:t>
            </a:r>
            <a:r>
              <a:rPr lang="es-ES" sz="3800" b="1" dirty="0"/>
              <a:t>.</a:t>
            </a:r>
          </a:p>
          <a:p>
            <a:pPr marL="0" indent="0">
              <a:lnSpc>
                <a:spcPct val="85000"/>
              </a:lnSpc>
              <a:buNone/>
            </a:pPr>
            <a:r>
              <a:rPr lang="es-ES" sz="3800" b="1" dirty="0"/>
              <a:t> 		      </a:t>
            </a:r>
            <a:r>
              <a:rPr lang="es-ES" sz="3800" b="1" dirty="0" err="1"/>
              <a:t>should</a:t>
            </a:r>
            <a:r>
              <a:rPr lang="es-ES" sz="3800" b="1" dirty="0"/>
              <a:t> be </a:t>
            </a:r>
            <a:r>
              <a:rPr lang="es-ES" sz="3800" b="1" dirty="0" err="1"/>
              <a:t>applied</a:t>
            </a:r>
            <a:r>
              <a:rPr lang="es-ES" sz="3800" b="1" dirty="0"/>
              <a:t>.</a:t>
            </a:r>
          </a:p>
          <a:p>
            <a:pPr marL="0" indent="0">
              <a:lnSpc>
                <a:spcPct val="85000"/>
              </a:lnSpc>
              <a:buNone/>
            </a:pPr>
            <a:r>
              <a:rPr lang="es-ES" sz="3800" b="1" dirty="0"/>
              <a:t> 		      </a:t>
            </a:r>
            <a:r>
              <a:rPr lang="es-ES" sz="3800" b="1" dirty="0" err="1"/>
              <a:t>ought</a:t>
            </a:r>
            <a:r>
              <a:rPr lang="es-ES" sz="3800" b="1" dirty="0"/>
              <a:t> to be </a:t>
            </a:r>
            <a:r>
              <a:rPr lang="es-ES" sz="3800" b="1" dirty="0" err="1"/>
              <a:t>applied</a:t>
            </a:r>
            <a:r>
              <a:rPr lang="es-ES" sz="3800" b="1" dirty="0"/>
              <a:t>. </a:t>
            </a:r>
          </a:p>
          <a:p>
            <a:pPr marL="0" indent="0">
              <a:lnSpc>
                <a:spcPct val="85000"/>
              </a:lnSpc>
              <a:buNone/>
            </a:pPr>
            <a:r>
              <a:rPr lang="es-ES" sz="3800" b="1" dirty="0"/>
              <a:t>		      can be </a:t>
            </a:r>
            <a:r>
              <a:rPr lang="es-ES" sz="3800" b="1" dirty="0" err="1"/>
              <a:t>applied</a:t>
            </a:r>
            <a:r>
              <a:rPr lang="es-ES" sz="3800" b="1" dirty="0"/>
              <a:t>. </a:t>
            </a:r>
          </a:p>
          <a:p>
            <a:pPr marL="0" indent="0">
              <a:lnSpc>
                <a:spcPct val="85000"/>
              </a:lnSpc>
              <a:buNone/>
            </a:pPr>
            <a:r>
              <a:rPr lang="es-ES" sz="3800" b="1" dirty="0"/>
              <a:t>		      </a:t>
            </a:r>
            <a:r>
              <a:rPr lang="es-ES" sz="3800" b="1" dirty="0" err="1"/>
              <a:t>could</a:t>
            </a:r>
            <a:r>
              <a:rPr lang="es-ES" sz="3800" b="1" dirty="0"/>
              <a:t> be </a:t>
            </a:r>
            <a:r>
              <a:rPr lang="es-ES" sz="3800" b="1" dirty="0" err="1"/>
              <a:t>applied</a:t>
            </a:r>
            <a:r>
              <a:rPr lang="es-ES" sz="3800" b="1" dirty="0"/>
              <a:t>. </a:t>
            </a:r>
          </a:p>
          <a:p>
            <a:pPr marL="0" indent="0">
              <a:lnSpc>
                <a:spcPct val="85000"/>
              </a:lnSpc>
              <a:buNone/>
            </a:pPr>
            <a:r>
              <a:rPr lang="es-ES" sz="3800" b="1" dirty="0"/>
              <a:t>		      </a:t>
            </a:r>
            <a:r>
              <a:rPr lang="es-ES" sz="3800" b="1" dirty="0" err="1"/>
              <a:t>may</a:t>
            </a:r>
            <a:r>
              <a:rPr lang="es-ES" sz="3800" b="1" dirty="0"/>
              <a:t> be </a:t>
            </a:r>
            <a:r>
              <a:rPr lang="es-ES" sz="3800" b="1" dirty="0" err="1"/>
              <a:t>applied</a:t>
            </a:r>
            <a:r>
              <a:rPr lang="es-ES" sz="3800" b="1" dirty="0"/>
              <a:t>. 	</a:t>
            </a:r>
          </a:p>
          <a:p>
            <a:pPr marL="0" indent="0">
              <a:lnSpc>
                <a:spcPct val="85000"/>
              </a:lnSpc>
              <a:buNone/>
            </a:pPr>
            <a:r>
              <a:rPr lang="es-ES" sz="3800" b="1" dirty="0"/>
              <a:t>   	      	      </a:t>
            </a:r>
            <a:r>
              <a:rPr lang="es-ES" sz="3800" b="1" dirty="0" err="1"/>
              <a:t>might</a:t>
            </a:r>
            <a:r>
              <a:rPr lang="es-ES" sz="3800" b="1" dirty="0"/>
              <a:t> be </a:t>
            </a:r>
            <a:r>
              <a:rPr lang="es-ES" sz="3800" b="1" dirty="0" err="1"/>
              <a:t>applied</a:t>
            </a:r>
            <a:r>
              <a:rPr lang="es-ES" sz="3800" b="1" dirty="0"/>
              <a:t>.</a:t>
            </a:r>
          </a:p>
          <a:p>
            <a:pPr marL="0" indent="0">
              <a:lnSpc>
                <a:spcPct val="85000"/>
              </a:lnSpc>
              <a:buNone/>
            </a:pPr>
            <a:r>
              <a:rPr lang="es-ES" sz="3800" b="1" dirty="0"/>
              <a:t> 		      </a:t>
            </a:r>
            <a:r>
              <a:rPr lang="es-ES" sz="3800" b="1" dirty="0" err="1"/>
              <a:t>will</a:t>
            </a:r>
            <a:r>
              <a:rPr lang="es-ES" sz="3800" b="1" dirty="0"/>
              <a:t> be </a:t>
            </a:r>
            <a:r>
              <a:rPr lang="es-ES" sz="3800" b="1" dirty="0" err="1"/>
              <a:t>able</a:t>
            </a:r>
            <a:r>
              <a:rPr lang="es-ES" sz="3800" b="1" dirty="0"/>
              <a:t> to be </a:t>
            </a:r>
            <a:r>
              <a:rPr lang="es-ES" sz="3800" b="1" dirty="0" err="1"/>
              <a:t>applied</a:t>
            </a:r>
            <a:r>
              <a:rPr lang="es-ES" sz="3800" b="1" dirty="0"/>
              <a:t>. </a:t>
            </a:r>
          </a:p>
        </p:txBody>
      </p:sp>
      <p:sp>
        <p:nvSpPr>
          <p:cNvPr id="2" name="1 Rectángulo"/>
          <p:cNvSpPr/>
          <p:nvPr/>
        </p:nvSpPr>
        <p:spPr>
          <a:xfrm>
            <a:off x="6932085" y="521910"/>
            <a:ext cx="3450688" cy="327782"/>
          </a:xfrm>
          <a:prstGeom prst="rect">
            <a:avLst/>
          </a:prstGeom>
        </p:spPr>
        <p:txBody>
          <a:bodyPr wrap="none">
            <a:spAutoFit/>
          </a:bodyPr>
          <a:lstStyle/>
          <a:p>
            <a:pPr>
              <a:lnSpc>
                <a:spcPct val="85000"/>
              </a:lnSpc>
            </a:pPr>
            <a:r>
              <a:rPr lang="es-ES" b="1" dirty="0">
                <a:solidFill>
                  <a:srgbClr val="FF0000"/>
                </a:solidFill>
              </a:rPr>
              <a:t>Debe ser aplicada/se  debe aplicar</a:t>
            </a:r>
            <a:endParaRPr lang="es-ES" b="1" dirty="0"/>
          </a:p>
        </p:txBody>
      </p:sp>
      <p:sp>
        <p:nvSpPr>
          <p:cNvPr id="3" name="2 Rectángulo"/>
          <p:cNvSpPr/>
          <p:nvPr/>
        </p:nvSpPr>
        <p:spPr>
          <a:xfrm>
            <a:off x="7101202" y="1087782"/>
            <a:ext cx="3506794" cy="369332"/>
          </a:xfrm>
          <a:prstGeom prst="rect">
            <a:avLst/>
          </a:prstGeom>
        </p:spPr>
        <p:txBody>
          <a:bodyPr wrap="none">
            <a:spAutoFit/>
          </a:bodyPr>
          <a:lstStyle/>
          <a:p>
            <a:r>
              <a:rPr lang="es-ES" b="1" dirty="0"/>
              <a:t>Debía ser aplicada/se debía aplicar</a:t>
            </a:r>
            <a:endParaRPr lang="es-AR" dirty="0"/>
          </a:p>
        </p:txBody>
      </p:sp>
      <p:sp>
        <p:nvSpPr>
          <p:cNvPr id="4" name="3 Rectángulo"/>
          <p:cNvSpPr/>
          <p:nvPr/>
        </p:nvSpPr>
        <p:spPr>
          <a:xfrm>
            <a:off x="7478816" y="1586696"/>
            <a:ext cx="3756349" cy="369332"/>
          </a:xfrm>
          <a:prstGeom prst="rect">
            <a:avLst/>
          </a:prstGeom>
        </p:spPr>
        <p:txBody>
          <a:bodyPr wrap="none">
            <a:spAutoFit/>
          </a:bodyPr>
          <a:lstStyle/>
          <a:p>
            <a:r>
              <a:rPr lang="es-ES" b="1" dirty="0"/>
              <a:t>deberá ser aplicada/se deberá aplicar</a:t>
            </a:r>
            <a:endParaRPr lang="es-AR" dirty="0"/>
          </a:p>
        </p:txBody>
      </p:sp>
      <p:sp>
        <p:nvSpPr>
          <p:cNvPr id="5" name="4 Rectángulo"/>
          <p:cNvSpPr/>
          <p:nvPr/>
        </p:nvSpPr>
        <p:spPr>
          <a:xfrm>
            <a:off x="6600479" y="2240570"/>
            <a:ext cx="3397790" cy="327782"/>
          </a:xfrm>
          <a:prstGeom prst="rect">
            <a:avLst/>
          </a:prstGeom>
        </p:spPr>
        <p:txBody>
          <a:bodyPr wrap="none">
            <a:spAutoFit/>
          </a:bodyPr>
          <a:lstStyle/>
          <a:p>
            <a:pPr>
              <a:lnSpc>
                <a:spcPct val="85000"/>
              </a:lnSpc>
            </a:pPr>
            <a:r>
              <a:rPr lang="es-ES" b="1" dirty="0"/>
              <a:t>Debe ser aplicada/se debe aplicar</a:t>
            </a:r>
          </a:p>
        </p:txBody>
      </p:sp>
      <p:sp>
        <p:nvSpPr>
          <p:cNvPr id="6" name="5 Rectángulo"/>
          <p:cNvSpPr/>
          <p:nvPr/>
        </p:nvSpPr>
        <p:spPr>
          <a:xfrm>
            <a:off x="6706863" y="2605489"/>
            <a:ext cx="3901133" cy="327782"/>
          </a:xfrm>
          <a:prstGeom prst="rect">
            <a:avLst/>
          </a:prstGeom>
        </p:spPr>
        <p:txBody>
          <a:bodyPr wrap="none">
            <a:spAutoFit/>
          </a:bodyPr>
          <a:lstStyle/>
          <a:p>
            <a:pPr>
              <a:lnSpc>
                <a:spcPct val="85000"/>
              </a:lnSpc>
            </a:pPr>
            <a:r>
              <a:rPr lang="es-ES" b="1" dirty="0"/>
              <a:t>Debería ser aplicada/se debería aplicar</a:t>
            </a:r>
          </a:p>
        </p:txBody>
      </p:sp>
      <p:sp>
        <p:nvSpPr>
          <p:cNvPr id="7" name="6 Rectángulo"/>
          <p:cNvSpPr/>
          <p:nvPr/>
        </p:nvSpPr>
        <p:spPr>
          <a:xfrm>
            <a:off x="6798216" y="3084456"/>
            <a:ext cx="5393784" cy="369332"/>
          </a:xfrm>
          <a:prstGeom prst="rect">
            <a:avLst/>
          </a:prstGeom>
        </p:spPr>
        <p:txBody>
          <a:bodyPr wrap="none">
            <a:spAutoFit/>
          </a:bodyPr>
          <a:lstStyle/>
          <a:p>
            <a:r>
              <a:rPr lang="es-ES" b="1" dirty="0"/>
              <a:t>debería ser aplicada/debe ser aplicada/se debe aplicar</a:t>
            </a:r>
            <a:endParaRPr lang="es-AR" dirty="0"/>
          </a:p>
        </p:txBody>
      </p:sp>
      <p:sp>
        <p:nvSpPr>
          <p:cNvPr id="8" name="7 Rectángulo"/>
          <p:cNvSpPr/>
          <p:nvPr/>
        </p:nvSpPr>
        <p:spPr>
          <a:xfrm>
            <a:off x="6176605" y="3758174"/>
            <a:ext cx="3540456" cy="327782"/>
          </a:xfrm>
          <a:prstGeom prst="rect">
            <a:avLst/>
          </a:prstGeom>
        </p:spPr>
        <p:txBody>
          <a:bodyPr wrap="none">
            <a:spAutoFit/>
          </a:bodyPr>
          <a:lstStyle/>
          <a:p>
            <a:pPr>
              <a:lnSpc>
                <a:spcPct val="85000"/>
              </a:lnSpc>
            </a:pPr>
            <a:r>
              <a:rPr lang="es-ES" b="1" dirty="0"/>
              <a:t>puede se aplicada/se puede aplicar</a:t>
            </a:r>
          </a:p>
        </p:txBody>
      </p:sp>
      <p:sp>
        <p:nvSpPr>
          <p:cNvPr id="9" name="8 Rectángulo"/>
          <p:cNvSpPr/>
          <p:nvPr/>
        </p:nvSpPr>
        <p:spPr>
          <a:xfrm>
            <a:off x="6546203" y="4212560"/>
            <a:ext cx="3663888" cy="327782"/>
          </a:xfrm>
          <a:prstGeom prst="rect">
            <a:avLst/>
          </a:prstGeom>
        </p:spPr>
        <p:txBody>
          <a:bodyPr wrap="none">
            <a:spAutoFit/>
          </a:bodyPr>
          <a:lstStyle/>
          <a:p>
            <a:pPr>
              <a:lnSpc>
                <a:spcPct val="85000"/>
              </a:lnSpc>
            </a:pPr>
            <a:r>
              <a:rPr lang="es-ES" b="1" dirty="0"/>
              <a:t>podría ser aplicada/se podría aplicar</a:t>
            </a:r>
          </a:p>
        </p:txBody>
      </p:sp>
      <p:sp>
        <p:nvSpPr>
          <p:cNvPr id="10" name="9 Rectángulo"/>
          <p:cNvSpPr/>
          <p:nvPr/>
        </p:nvSpPr>
        <p:spPr>
          <a:xfrm>
            <a:off x="6376059" y="4733076"/>
            <a:ext cx="3622210" cy="327782"/>
          </a:xfrm>
          <a:prstGeom prst="rect">
            <a:avLst/>
          </a:prstGeom>
        </p:spPr>
        <p:txBody>
          <a:bodyPr wrap="none">
            <a:spAutoFit/>
          </a:bodyPr>
          <a:lstStyle/>
          <a:p>
            <a:pPr>
              <a:lnSpc>
                <a:spcPct val="85000"/>
              </a:lnSpc>
            </a:pPr>
            <a:r>
              <a:rPr lang="es-ES" b="1" dirty="0"/>
              <a:t>puede ser aplicada/se puede aplicar</a:t>
            </a:r>
          </a:p>
        </p:txBody>
      </p:sp>
      <p:sp>
        <p:nvSpPr>
          <p:cNvPr id="11" name="10 Rectángulo"/>
          <p:cNvSpPr/>
          <p:nvPr/>
        </p:nvSpPr>
        <p:spPr>
          <a:xfrm>
            <a:off x="6467430" y="5204078"/>
            <a:ext cx="3663888" cy="327782"/>
          </a:xfrm>
          <a:prstGeom prst="rect">
            <a:avLst/>
          </a:prstGeom>
        </p:spPr>
        <p:txBody>
          <a:bodyPr wrap="none">
            <a:spAutoFit/>
          </a:bodyPr>
          <a:lstStyle/>
          <a:p>
            <a:pPr>
              <a:lnSpc>
                <a:spcPct val="85000"/>
              </a:lnSpc>
            </a:pPr>
            <a:r>
              <a:rPr lang="es-ES" b="1" dirty="0"/>
              <a:t>podría ser aplicada/se podría aplicar</a:t>
            </a:r>
          </a:p>
        </p:txBody>
      </p:sp>
      <p:sp>
        <p:nvSpPr>
          <p:cNvPr id="12" name="11 Rectángulo"/>
          <p:cNvSpPr/>
          <p:nvPr/>
        </p:nvSpPr>
        <p:spPr>
          <a:xfrm>
            <a:off x="7866773" y="5701095"/>
            <a:ext cx="3541547" cy="369332"/>
          </a:xfrm>
          <a:prstGeom prst="rect">
            <a:avLst/>
          </a:prstGeom>
        </p:spPr>
        <p:txBody>
          <a:bodyPr wrap="none">
            <a:spAutoFit/>
          </a:bodyPr>
          <a:lstStyle/>
          <a:p>
            <a:r>
              <a:rPr lang="es-ES" b="1" dirty="0"/>
              <a:t>podrá ser aplicada/se podrá aplicar</a:t>
            </a:r>
            <a:endParaRPr lang="es-AR" dirty="0"/>
          </a:p>
        </p:txBody>
      </p:sp>
    </p:spTree>
    <p:extLst>
      <p:ext uri="{BB962C8B-B14F-4D97-AF65-F5344CB8AC3E}">
        <p14:creationId xmlns:p14="http://schemas.microsoft.com/office/powerpoint/2010/main" val="135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87084" y="0"/>
            <a:ext cx="12032673" cy="1143000"/>
          </a:xfrm>
        </p:spPr>
        <p:txBody>
          <a:bodyPr>
            <a:normAutofit fontScale="90000"/>
          </a:bodyPr>
          <a:lstStyle/>
          <a:p>
            <a:r>
              <a:rPr lang="en-US" sz="4000" b="1" dirty="0">
                <a:solidFill>
                  <a:srgbClr val="0066FF"/>
                </a:solidFill>
                <a:effectLst>
                  <a:outerShdw blurRad="38100" dist="38100" dir="2700000" algn="tl">
                    <a:srgbClr val="000000"/>
                  </a:outerShdw>
                </a:effectLst>
              </a:rPr>
              <a:t>Mechatronic Systems—Design of an Electric Race Car </a:t>
            </a:r>
            <a:r>
              <a:rPr lang="es-ES" sz="4000" b="1" dirty="0">
                <a:effectLst>
                  <a:outerShdw blurRad="38100" dist="38100" dir="2700000" algn="tl">
                    <a:srgbClr val="FFFFFF"/>
                  </a:outerShdw>
                </a:effectLst>
              </a:rPr>
              <a:t> </a:t>
            </a:r>
            <a:r>
              <a:rPr lang="es-ES" sz="3600" b="1" dirty="0">
                <a:effectLst>
                  <a:outerShdw blurRad="38100" dist="38100" dir="2700000" algn="tl">
                    <a:srgbClr val="FFFFFF"/>
                  </a:outerShdw>
                </a:effectLst>
              </a:rPr>
              <a:t>(página 43)</a:t>
            </a:r>
          </a:p>
        </p:txBody>
      </p:sp>
      <p:sp>
        <p:nvSpPr>
          <p:cNvPr id="15363" name="Rectangle 3"/>
          <p:cNvSpPr>
            <a:spLocks noGrp="1" noChangeArrowheads="1"/>
          </p:cNvSpPr>
          <p:nvPr>
            <p:ph idx="1"/>
          </p:nvPr>
        </p:nvSpPr>
        <p:spPr>
          <a:xfrm>
            <a:off x="684071" y="1143000"/>
            <a:ext cx="10920845" cy="5726113"/>
          </a:xfrm>
        </p:spPr>
        <p:txBody>
          <a:bodyPr>
            <a:normAutofit lnSpcReduction="10000"/>
          </a:bodyPr>
          <a:lstStyle/>
          <a:p>
            <a:pPr>
              <a:lnSpc>
                <a:spcPct val="150000"/>
              </a:lnSpc>
            </a:pPr>
            <a:r>
              <a:rPr lang="en-US" sz="2800" b="1" dirty="0">
                <a:solidFill>
                  <a:schemeClr val="tx1"/>
                </a:solidFill>
              </a:rPr>
              <a:t>Once the electric drive had </a:t>
            </a:r>
            <a:r>
              <a:rPr lang="en-US" sz="2800" b="1">
                <a:solidFill>
                  <a:schemeClr val="tx1"/>
                </a:solidFill>
              </a:rPr>
              <a:t>been selected, </a:t>
            </a:r>
            <a:r>
              <a:rPr lang="en-US" sz="2800" b="1" dirty="0">
                <a:solidFill>
                  <a:schemeClr val="tx1"/>
                </a:solidFill>
              </a:rPr>
              <a:t>the results of battery tests performed by the battery team were evaluated to determine the proper battery technology, and the resulting geometry and weight distribution of the battery packs. With the preferred battery technology identified (see Figure 1.7), energy criteria were included in the simulation, and lap times and energy consumption were predicted. Finally, appropriate instrumentation  was designed to permit monitoring of the most important functions in the vehicle.  </a:t>
            </a:r>
          </a:p>
        </p:txBody>
      </p:sp>
    </p:spTree>
    <p:extLst>
      <p:ext uri="{BB962C8B-B14F-4D97-AF65-F5344CB8AC3E}">
        <p14:creationId xmlns:p14="http://schemas.microsoft.com/office/powerpoint/2010/main" val="22909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8978-B45F-3B02-50DF-65731A2A3E88}"/>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DADE86E9-5EC9-264A-FDDE-61A5AA11EDF1}"/>
              </a:ext>
            </a:extLst>
          </p:cNvPr>
          <p:cNvSpPr>
            <a:spLocks noGrp="1" noChangeArrowheads="1"/>
          </p:cNvSpPr>
          <p:nvPr>
            <p:ph type="title"/>
          </p:nvPr>
        </p:nvSpPr>
        <p:spPr>
          <a:xfrm>
            <a:off x="587084" y="0"/>
            <a:ext cx="12032673" cy="1143000"/>
          </a:xfrm>
        </p:spPr>
        <p:txBody>
          <a:bodyPr>
            <a:normAutofit fontScale="90000"/>
          </a:bodyPr>
          <a:lstStyle/>
          <a:p>
            <a:r>
              <a:rPr lang="en-US" sz="4000" b="1" dirty="0">
                <a:solidFill>
                  <a:srgbClr val="0066FF"/>
                </a:solidFill>
                <a:effectLst>
                  <a:outerShdw blurRad="38100" dist="38100" dir="2700000" algn="tl">
                    <a:srgbClr val="000000"/>
                  </a:outerShdw>
                </a:effectLst>
              </a:rPr>
              <a:t>Mechatronic Systems—Design of an Electric Race Car </a:t>
            </a:r>
            <a:r>
              <a:rPr lang="es-ES" sz="4000" b="1" dirty="0">
                <a:effectLst>
                  <a:outerShdw blurRad="38100" dist="38100" dir="2700000" algn="tl">
                    <a:srgbClr val="FFFFFF"/>
                  </a:outerShdw>
                </a:effectLst>
              </a:rPr>
              <a:t> </a:t>
            </a:r>
            <a:r>
              <a:rPr lang="es-ES" sz="3600" b="1" dirty="0">
                <a:effectLst>
                  <a:outerShdw blurRad="38100" dist="38100" dir="2700000" algn="tl">
                    <a:srgbClr val="FFFFFF"/>
                  </a:outerShdw>
                </a:effectLst>
              </a:rPr>
              <a:t>(página 43)</a:t>
            </a:r>
          </a:p>
        </p:txBody>
      </p:sp>
      <p:sp>
        <p:nvSpPr>
          <p:cNvPr id="15363" name="Rectangle 3">
            <a:extLst>
              <a:ext uri="{FF2B5EF4-FFF2-40B4-BE49-F238E27FC236}">
                <a16:creationId xmlns:a16="http://schemas.microsoft.com/office/drawing/2014/main" id="{7BA119DA-71B2-8863-C773-86648930FB6D}"/>
              </a:ext>
            </a:extLst>
          </p:cNvPr>
          <p:cNvSpPr>
            <a:spLocks noGrp="1" noChangeArrowheads="1"/>
          </p:cNvSpPr>
          <p:nvPr>
            <p:ph idx="1"/>
          </p:nvPr>
        </p:nvSpPr>
        <p:spPr>
          <a:xfrm>
            <a:off x="684071" y="1143000"/>
            <a:ext cx="10920845" cy="5726113"/>
          </a:xfrm>
        </p:spPr>
        <p:txBody>
          <a:bodyPr>
            <a:normAutofit lnSpcReduction="10000"/>
          </a:bodyPr>
          <a:lstStyle/>
          <a:p>
            <a:pPr>
              <a:lnSpc>
                <a:spcPct val="150000"/>
              </a:lnSpc>
            </a:pPr>
            <a:r>
              <a:rPr lang="en-US" sz="2800" b="1" dirty="0"/>
              <a:t>Once the electric drive </a:t>
            </a:r>
            <a:r>
              <a:rPr lang="en-US" sz="2800" b="1" dirty="0">
                <a:solidFill>
                  <a:srgbClr val="0066FF"/>
                </a:solidFill>
                <a:effectLst>
                  <a:outerShdw blurRad="38100" dist="38100" dir="2700000" algn="tl">
                    <a:srgbClr val="000000"/>
                  </a:outerShdw>
                </a:effectLst>
              </a:rPr>
              <a:t>had been selected</a:t>
            </a:r>
            <a:r>
              <a:rPr lang="en-US" sz="2800" b="1" dirty="0"/>
              <a:t>, the results of battery tests performed by the battery team </a:t>
            </a:r>
            <a:r>
              <a:rPr lang="en-US" sz="2800" b="1" dirty="0">
                <a:solidFill>
                  <a:srgbClr val="0066FF"/>
                </a:solidFill>
                <a:effectLst>
                  <a:outerShdw blurRad="38100" dist="38100" dir="2700000" algn="tl">
                    <a:srgbClr val="000000"/>
                  </a:outerShdw>
                </a:effectLst>
              </a:rPr>
              <a:t>were evaluated</a:t>
            </a:r>
            <a:r>
              <a:rPr lang="en-US" sz="2800" b="1" dirty="0"/>
              <a:t> to determine the proper battery technology, and the resulting geometry and weight distribution of the battery packs. With the preferred battery technology identified (see Figure 1.7), energy criteria </a:t>
            </a:r>
            <a:r>
              <a:rPr lang="en-US" sz="2800" b="1" dirty="0">
                <a:solidFill>
                  <a:srgbClr val="0066FF"/>
                </a:solidFill>
                <a:effectLst>
                  <a:outerShdw blurRad="38100" dist="38100" dir="2700000" algn="tl">
                    <a:srgbClr val="000000"/>
                  </a:outerShdw>
                </a:effectLst>
              </a:rPr>
              <a:t>were included</a:t>
            </a:r>
            <a:r>
              <a:rPr lang="en-US" sz="2800" b="1" dirty="0"/>
              <a:t> in the simulation, and lap times and energy consumption </a:t>
            </a:r>
            <a:r>
              <a:rPr lang="en-US" sz="2800" b="1" dirty="0">
                <a:solidFill>
                  <a:srgbClr val="0066FF"/>
                </a:solidFill>
                <a:effectLst>
                  <a:outerShdw blurRad="38100" dist="38100" dir="2700000" algn="tl">
                    <a:srgbClr val="000000"/>
                  </a:outerShdw>
                </a:effectLst>
              </a:rPr>
              <a:t>were predicted</a:t>
            </a:r>
            <a:r>
              <a:rPr lang="en-US" sz="2800" b="1" dirty="0"/>
              <a:t>. Finally, appropriate instrumentation </a:t>
            </a:r>
            <a:r>
              <a:rPr lang="en-US" sz="2800" b="1" dirty="0">
                <a:solidFill>
                  <a:srgbClr val="0066FF"/>
                </a:solidFill>
                <a:effectLst>
                  <a:outerShdw blurRad="38100" dist="38100" dir="2700000" algn="tl">
                    <a:srgbClr val="000000"/>
                  </a:outerShdw>
                </a:effectLst>
              </a:rPr>
              <a:t>was designed</a:t>
            </a:r>
            <a:r>
              <a:rPr lang="en-US" sz="2800" b="1" dirty="0"/>
              <a:t> to permit monitoring of the most important functions in the vehicle.  </a:t>
            </a:r>
          </a:p>
        </p:txBody>
      </p:sp>
    </p:spTree>
    <p:extLst>
      <p:ext uri="{BB962C8B-B14F-4D97-AF65-F5344CB8AC3E}">
        <p14:creationId xmlns:p14="http://schemas.microsoft.com/office/powerpoint/2010/main" val="121323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CDE4E-BDAA-40A1-A53A-FF2C6A89FD3C}"/>
              </a:ext>
            </a:extLst>
          </p:cNvPr>
          <p:cNvSpPr>
            <a:spLocks noGrp="1"/>
          </p:cNvSpPr>
          <p:nvPr>
            <p:ph type="title"/>
          </p:nvPr>
        </p:nvSpPr>
        <p:spPr>
          <a:xfrm>
            <a:off x="1981200" y="274638"/>
            <a:ext cx="8229600" cy="1570186"/>
          </a:xfrm>
        </p:spPr>
        <p:txBody>
          <a:bodyPr>
            <a:normAutofit fontScale="90000"/>
          </a:bodyPr>
          <a:lstStyle/>
          <a:p>
            <a:r>
              <a:rPr lang="es-AR" sz="3600" dirty="0" err="1">
                <a:effectLst>
                  <a:outerShdw blurRad="38100" dist="38100" dir="2700000" algn="tl">
                    <a:srgbClr val="000000">
                      <a:alpha val="43137"/>
                    </a:srgbClr>
                  </a:outerShdw>
                </a:effectLst>
              </a:rPr>
              <a:t>From</a:t>
            </a:r>
            <a:r>
              <a:rPr lang="es-AR" dirty="0">
                <a:effectLst>
                  <a:outerShdw blurRad="38100" dist="38100" dir="2700000" algn="tl">
                    <a:srgbClr val="000000">
                      <a:alpha val="43137"/>
                    </a:srgbClr>
                  </a:outerShdw>
                </a:effectLst>
              </a:rPr>
              <a:t> </a:t>
            </a:r>
            <a:br>
              <a:rPr lang="es-AR" dirty="0">
                <a:effectLst>
                  <a:outerShdw blurRad="38100" dist="38100" dir="2700000" algn="tl">
                    <a:srgbClr val="000000">
                      <a:alpha val="43137"/>
                    </a:srgbClr>
                  </a:outerShdw>
                </a:effectLst>
              </a:rPr>
            </a:br>
            <a:r>
              <a:rPr lang="es-AR" dirty="0" err="1">
                <a:effectLst>
                  <a:outerShdw blurRad="38100" dist="38100" dir="2700000" algn="tl">
                    <a:srgbClr val="000000">
                      <a:alpha val="43137"/>
                    </a:srgbClr>
                  </a:outerShdw>
                </a:effectLst>
              </a:rPr>
              <a:t>Mechatronic</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Systems</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Design</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of</a:t>
            </a:r>
            <a:r>
              <a:rPr lang="es-AR" dirty="0">
                <a:effectLst>
                  <a:outerShdw blurRad="38100" dist="38100" dir="2700000" algn="tl">
                    <a:srgbClr val="000000">
                      <a:alpha val="43137"/>
                    </a:srgbClr>
                  </a:outerShdw>
                </a:effectLst>
              </a:rPr>
              <a:t> </a:t>
            </a:r>
            <a:r>
              <a:rPr lang="es-AR" dirty="0" err="1">
                <a:effectLst>
                  <a:outerShdw blurRad="38100" dist="38100" dir="2700000" algn="tl">
                    <a:srgbClr val="000000">
                      <a:alpha val="43137"/>
                    </a:srgbClr>
                  </a:outerShdw>
                </a:effectLst>
              </a:rPr>
              <a:t>an</a:t>
            </a:r>
            <a:r>
              <a:rPr lang="es-AR" dirty="0">
                <a:effectLst>
                  <a:outerShdw blurRad="38100" dist="38100" dir="2700000" algn="tl">
                    <a:srgbClr val="000000">
                      <a:alpha val="43137"/>
                    </a:srgbClr>
                  </a:outerShdw>
                </a:effectLst>
              </a:rPr>
              <a:t> Electric </a:t>
            </a:r>
            <a:r>
              <a:rPr lang="es-AR" dirty="0" err="1">
                <a:effectLst>
                  <a:outerShdw blurRad="38100" dist="38100" dir="2700000" algn="tl">
                    <a:srgbClr val="000000">
                      <a:alpha val="43137"/>
                    </a:srgbClr>
                  </a:outerShdw>
                </a:effectLst>
              </a:rPr>
              <a:t>Race</a:t>
            </a:r>
            <a:r>
              <a:rPr lang="es-AR" dirty="0">
                <a:effectLst>
                  <a:outerShdw blurRad="38100" dist="38100" dir="2700000" algn="tl">
                    <a:srgbClr val="000000">
                      <a:alpha val="43137"/>
                    </a:srgbClr>
                  </a:outerShdw>
                </a:effectLst>
              </a:rPr>
              <a:t> Car</a:t>
            </a:r>
          </a:p>
        </p:txBody>
      </p:sp>
      <p:sp>
        <p:nvSpPr>
          <p:cNvPr id="3" name="Marcador de contenido 2">
            <a:extLst>
              <a:ext uri="{FF2B5EF4-FFF2-40B4-BE49-F238E27FC236}">
                <a16:creationId xmlns:a16="http://schemas.microsoft.com/office/drawing/2014/main" id="{8926BBE8-0397-401E-84AB-B4817C28E8E2}"/>
              </a:ext>
            </a:extLst>
          </p:cNvPr>
          <p:cNvSpPr>
            <a:spLocks noGrp="1"/>
          </p:cNvSpPr>
          <p:nvPr>
            <p:ph idx="1"/>
          </p:nvPr>
        </p:nvSpPr>
        <p:spPr>
          <a:xfrm>
            <a:off x="901521" y="1596980"/>
            <a:ext cx="10603091" cy="4314242"/>
          </a:xfrm>
        </p:spPr>
        <p:txBody>
          <a:bodyPr>
            <a:noAutofit/>
          </a:bodyPr>
          <a:lstStyle/>
          <a:p>
            <a:pPr marL="0" indent="0">
              <a:lnSpc>
                <a:spcPts val="3240"/>
              </a:lnSpc>
              <a:buNone/>
            </a:pPr>
            <a:br>
              <a:rPr lang="es-AR" sz="2200" dirty="0"/>
            </a:br>
            <a:r>
              <a:rPr lang="es-AR" sz="2200" dirty="0"/>
              <a:t>Una vez que </a:t>
            </a:r>
            <a:r>
              <a:rPr lang="es-AR" sz="2200" dirty="0">
                <a:effectLst>
                  <a:outerShdw blurRad="38100" dist="38100" dir="2700000" algn="tl">
                    <a:srgbClr val="000000">
                      <a:alpha val="43137"/>
                    </a:srgbClr>
                  </a:outerShdw>
                </a:effectLst>
              </a:rPr>
              <a:t>se seleccionó/hubo seleccionado/había seleccionado </a:t>
            </a:r>
            <a:r>
              <a:rPr lang="es-AR" sz="2200" dirty="0"/>
              <a:t>el accionamiento eléctrico, </a:t>
            </a:r>
            <a:r>
              <a:rPr lang="es-AR" sz="2200" dirty="0">
                <a:effectLst>
                  <a:outerShdw blurRad="38100" dist="38100" dir="2700000" algn="tl">
                    <a:srgbClr val="000000">
                      <a:alpha val="43137"/>
                    </a:srgbClr>
                  </a:outerShdw>
                </a:effectLst>
              </a:rPr>
              <a:t>se evaluaron </a:t>
            </a:r>
            <a:r>
              <a:rPr lang="es-AR" sz="2200" dirty="0"/>
              <a:t>los resultados de las pruebas de batería realizadas por el equipo de batería para determinar la tecnología de batería adecuada y la geometría resultante y la distribución del peso de los paquetes de baterías. Con la tecnología de batería preferida identificada (ver Figura 1.7), </a:t>
            </a:r>
            <a:r>
              <a:rPr lang="es-AR" sz="2200" dirty="0">
                <a:effectLst>
                  <a:outerShdw blurRad="38100" dist="38100" dir="2700000" algn="tl">
                    <a:srgbClr val="000000">
                      <a:alpha val="43137"/>
                    </a:srgbClr>
                  </a:outerShdw>
                </a:effectLst>
              </a:rPr>
              <a:t>se incluyeron </a:t>
            </a:r>
            <a:r>
              <a:rPr lang="es-AR" sz="2200" dirty="0"/>
              <a:t>criterios de energía en la simulación, y </a:t>
            </a:r>
            <a:r>
              <a:rPr lang="es-AR" sz="2200" dirty="0">
                <a:effectLst>
                  <a:outerShdw blurRad="38100" dist="38100" dir="2700000" algn="tl">
                    <a:srgbClr val="000000">
                      <a:alpha val="43137"/>
                    </a:srgbClr>
                  </a:outerShdw>
                </a:effectLst>
              </a:rPr>
              <a:t>se predijeron </a:t>
            </a:r>
            <a:r>
              <a:rPr lang="es-AR" sz="2200" dirty="0"/>
              <a:t>tiempos de vuelta y consumo de energía. Finalmente, </a:t>
            </a:r>
            <a:r>
              <a:rPr lang="es-AR" sz="2200" dirty="0">
                <a:effectLst>
                  <a:outerShdw blurRad="38100" dist="38100" dir="2700000" algn="tl">
                    <a:srgbClr val="000000">
                      <a:alpha val="43137"/>
                    </a:srgbClr>
                  </a:outerShdw>
                </a:effectLst>
              </a:rPr>
              <a:t>se diseñó </a:t>
            </a:r>
            <a:r>
              <a:rPr lang="es-AR" sz="2200" dirty="0"/>
              <a:t>la instrumentación adecuada para permitir el monitoreo de las funciones más importantes del vehículo.</a:t>
            </a:r>
          </a:p>
          <a:p>
            <a:endParaRPr lang="es-AR" sz="2200" dirty="0"/>
          </a:p>
        </p:txBody>
      </p:sp>
      <p:sp>
        <p:nvSpPr>
          <p:cNvPr id="4" name="CuadroTexto 3">
            <a:extLst>
              <a:ext uri="{FF2B5EF4-FFF2-40B4-BE49-F238E27FC236}">
                <a16:creationId xmlns:a16="http://schemas.microsoft.com/office/drawing/2014/main" id="{039B3880-EBED-4370-BBE1-BA411A295855}"/>
              </a:ext>
            </a:extLst>
          </p:cNvPr>
          <p:cNvSpPr txBox="1"/>
          <p:nvPr/>
        </p:nvSpPr>
        <p:spPr>
          <a:xfrm>
            <a:off x="2351584" y="5831672"/>
            <a:ext cx="7272808" cy="954107"/>
          </a:xfrm>
          <a:prstGeom prst="rect">
            <a:avLst/>
          </a:prstGeom>
          <a:noFill/>
          <a:ln>
            <a:solidFill>
              <a:srgbClr val="FFC000"/>
            </a:solidFill>
          </a:ln>
        </p:spPr>
        <p:txBody>
          <a:bodyPr wrap="square" rtlCol="0">
            <a:spAutoFit/>
          </a:bodyPr>
          <a:lstStyle/>
          <a:p>
            <a:r>
              <a:rPr lang="es-AR" sz="1400" dirty="0">
                <a:solidFill>
                  <a:srgbClr val="FF0000"/>
                </a:solidFill>
                <a:latin typeface="Calibri"/>
              </a:rPr>
              <a:t>Se ha traducido al comienzo de cada sujeto la frase verbal pasiva que en el texto original estaba al final. Con esto se logra el balance de la oración en español, ya que normalmente, cuando usamos una frase pasiva nuestra oración arranca con ella, como al comienzo de esta breve explicación (</a:t>
            </a:r>
            <a:r>
              <a:rPr lang="es-AR" sz="1400" i="1" dirty="0">
                <a:solidFill>
                  <a:srgbClr val="FF0000"/>
                </a:solidFill>
                <a:latin typeface="Calibri"/>
              </a:rPr>
              <a:t>Se ha traducido…)</a:t>
            </a:r>
            <a:endParaRPr lang="es-AR" sz="1400" dirty="0">
              <a:solidFill>
                <a:srgbClr val="FF0000"/>
              </a:solidFill>
              <a:latin typeface="Calibri"/>
            </a:endParaRPr>
          </a:p>
        </p:txBody>
      </p:sp>
    </p:spTree>
    <p:extLst>
      <p:ext uri="{BB962C8B-B14F-4D97-AF65-F5344CB8AC3E}">
        <p14:creationId xmlns:p14="http://schemas.microsoft.com/office/powerpoint/2010/main" val="123805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27E37-B8F3-4215-8608-4CA5A6970724}"/>
              </a:ext>
            </a:extLst>
          </p:cNvPr>
          <p:cNvSpPr>
            <a:spLocks noGrp="1"/>
          </p:cNvSpPr>
          <p:nvPr>
            <p:ph type="title"/>
          </p:nvPr>
        </p:nvSpPr>
        <p:spPr>
          <a:xfrm>
            <a:off x="1981200" y="731837"/>
            <a:ext cx="8229600" cy="685801"/>
          </a:xfrm>
        </p:spPr>
        <p:txBody>
          <a:bodyPr>
            <a:normAutofit fontScale="90000"/>
          </a:bodyPr>
          <a:lstStyle/>
          <a:p>
            <a:r>
              <a:rPr lang="en-GB" b="1" dirty="0"/>
              <a:t>O-Ring Design, Operation, and Use</a:t>
            </a:r>
            <a:br>
              <a:rPr lang="en-GB" b="1" dirty="0"/>
            </a:br>
            <a:r>
              <a:rPr lang="en-GB" b="1" dirty="0" err="1"/>
              <a:t>Página</a:t>
            </a:r>
            <a:r>
              <a:rPr lang="en-GB" b="1" dirty="0"/>
              <a:t> 44</a:t>
            </a:r>
            <a:br>
              <a:rPr lang="en-GB" sz="3600" b="1" dirty="0"/>
            </a:br>
            <a:endParaRPr lang="es-AR" sz="3600" dirty="0"/>
          </a:p>
        </p:txBody>
      </p:sp>
      <p:sp>
        <p:nvSpPr>
          <p:cNvPr id="3" name="Marcador de contenido 2">
            <a:extLst>
              <a:ext uri="{FF2B5EF4-FFF2-40B4-BE49-F238E27FC236}">
                <a16:creationId xmlns:a16="http://schemas.microsoft.com/office/drawing/2014/main" id="{97F2A4A7-5EAA-4B9D-BE9B-C1041D38BC50}"/>
              </a:ext>
            </a:extLst>
          </p:cNvPr>
          <p:cNvSpPr>
            <a:spLocks noGrp="1"/>
          </p:cNvSpPr>
          <p:nvPr>
            <p:ph idx="1"/>
          </p:nvPr>
        </p:nvSpPr>
        <p:spPr/>
        <p:txBody>
          <a:bodyPr>
            <a:normAutofit/>
          </a:bodyPr>
          <a:lstStyle/>
          <a:p>
            <a:pPr marL="0" indent="0">
              <a:buNone/>
            </a:pPr>
            <a:r>
              <a:rPr lang="en-GB" sz="2400" dirty="0"/>
              <a:t>Properly designed </a:t>
            </a:r>
            <a:r>
              <a:rPr lang="en-GB" sz="2400" dirty="0" err="1"/>
              <a:t>o-ring</a:t>
            </a:r>
            <a:r>
              <a:rPr lang="en-GB" sz="2400" dirty="0"/>
              <a:t> grooves and properly installed </a:t>
            </a:r>
            <a:r>
              <a:rPr lang="en-GB" sz="2400" dirty="0" err="1"/>
              <a:t>o-rings</a:t>
            </a:r>
            <a:r>
              <a:rPr lang="en-GB" sz="2400" dirty="0"/>
              <a:t> stop the passage of pressurised liquids or gasses. O-rings are made of elastomeric materials such as rubbers and plastics. Flexibility while being deformed under pressure is their greatest sealing advantage. They deform under pressure and then return back to their original shape once the pressure is removed.</a:t>
            </a:r>
            <a:endParaRPr lang="es-AR" sz="2400" dirty="0"/>
          </a:p>
        </p:txBody>
      </p:sp>
      <mc:AlternateContent xmlns:mc="http://schemas.openxmlformats.org/markup-compatibility/2006" xmlns:p14="http://schemas.microsoft.com/office/powerpoint/2010/main">
        <mc:Choice Requires="p14">
          <p:contentPart p14:bwMode="auto" r:id="rId2">
            <p14:nvContentPartPr>
              <p14:cNvPr id="15" name="Entrada de lápiz 14">
                <a:extLst>
                  <a:ext uri="{FF2B5EF4-FFF2-40B4-BE49-F238E27FC236}">
                    <a16:creationId xmlns:a16="http://schemas.microsoft.com/office/drawing/2014/main" id="{2C3160D7-BC06-4A05-A394-1E08532E3EA9}"/>
                  </a:ext>
                </a:extLst>
              </p14:cNvPr>
              <p14:cNvContentPartPr/>
              <p14:nvPr/>
            </p14:nvContentPartPr>
            <p14:xfrm>
              <a:off x="4872720" y="5733000"/>
              <a:ext cx="360" cy="360"/>
            </p14:xfrm>
          </p:contentPart>
        </mc:Choice>
        <mc:Fallback xmlns="">
          <p:pic>
            <p:nvPicPr>
              <p:cNvPr id="15" name="Entrada de lápiz 14">
                <a:extLst>
                  <a:ext uri="{FF2B5EF4-FFF2-40B4-BE49-F238E27FC236}">
                    <a16:creationId xmlns:a16="http://schemas.microsoft.com/office/drawing/2014/main" id="{2C3160D7-BC06-4A05-A394-1E08532E3EA9}"/>
                  </a:ext>
                </a:extLst>
              </p:cNvPr>
              <p:cNvPicPr/>
              <p:nvPr/>
            </p:nvPicPr>
            <p:blipFill>
              <a:blip r:embed="rId9"/>
              <a:stretch>
                <a:fillRect/>
              </a:stretch>
            </p:blipFill>
            <p:spPr>
              <a:xfrm>
                <a:off x="4856880" y="5669640"/>
                <a:ext cx="31680" cy="127080"/>
              </a:xfrm>
              <a:prstGeom prst="rect">
                <a:avLst/>
              </a:prstGeom>
            </p:spPr>
          </p:pic>
        </mc:Fallback>
      </mc:AlternateContent>
    </p:spTree>
    <p:extLst>
      <p:ext uri="{BB962C8B-B14F-4D97-AF65-F5344CB8AC3E}">
        <p14:creationId xmlns:p14="http://schemas.microsoft.com/office/powerpoint/2010/main" val="3613295995"/>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398</TotalTime>
  <Words>1092</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Symbol</vt:lpstr>
      <vt:lpstr>Times New Roman</vt:lpstr>
      <vt:lpstr>Wingdings 3</vt:lpstr>
      <vt:lpstr>Espiral</vt:lpstr>
      <vt:lpstr>VOZ PASIVA </vt:lpstr>
      <vt:lpstr>PowerPoint Presentation</vt:lpstr>
      <vt:lpstr>PowerPoint Presentation</vt:lpstr>
      <vt:lpstr>PowerPoint Presentation</vt:lpstr>
      <vt:lpstr>PowerPoint Presentation</vt:lpstr>
      <vt:lpstr>Mechatronic Systems—Design of an Electric Race Car  (página 43)</vt:lpstr>
      <vt:lpstr>Mechatronic Systems—Design of an Electric Race Car  (página 43)</vt:lpstr>
      <vt:lpstr>From  Mechatronic Systems –Design of an Electric Race Car</vt:lpstr>
      <vt:lpstr>O-Ring Design, Operation, and Use Página 44 </vt:lpstr>
      <vt:lpstr>O RINGS</vt:lpstr>
      <vt:lpstr>Diseño, operación y uso de o-rings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Lilia Dieguez</cp:lastModifiedBy>
  <cp:revision>31</cp:revision>
  <dcterms:created xsi:type="dcterms:W3CDTF">2020-03-26T13:18:38Z</dcterms:created>
  <dcterms:modified xsi:type="dcterms:W3CDTF">2026-03-30T14:42:06Z</dcterms:modified>
</cp:coreProperties>
</file>