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61" r:id="rId2"/>
    <p:sldId id="271" r:id="rId3"/>
    <p:sldId id="274" r:id="rId4"/>
    <p:sldId id="280" r:id="rId5"/>
    <p:sldId id="276" r:id="rId6"/>
    <p:sldId id="296" r:id="rId7"/>
    <p:sldId id="287" r:id="rId8"/>
    <p:sldId id="289" r:id="rId9"/>
    <p:sldId id="291" r:id="rId10"/>
    <p:sldId id="293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11476-E756-4DEC-A496-ABAF8CE44969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C7275-93F3-4CF4-89B7-2044A4894F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907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C9AB2-FB71-4327-BFDA-48F1A8DB8505}" type="datetime1">
              <a:rPr lang="en-US" smtClean="0">
                <a:solidFill>
                  <a:srgbClr val="ECE9C6"/>
                </a:solidFill>
              </a:rPr>
              <a:pPr>
                <a:defRPr/>
              </a:pPr>
              <a:t>10/28/2024</a:t>
            </a:fld>
            <a:endParaRPr lang="en-US" dirty="0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62B2-DB73-421B-8B3C-477104F087A2}" type="slidenum">
              <a:rPr lang="en-US" altLang="es-AR" smtClean="0">
                <a:solidFill>
                  <a:srgbClr val="ECE9C6"/>
                </a:solidFill>
              </a:rPr>
              <a:pPr/>
              <a:t>‹Nº›</a:t>
            </a:fld>
            <a:endParaRPr lang="es-AR" altLang="es-AR">
              <a:solidFill>
                <a:srgbClr val="ECE9C6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B27C6-F873-43A1-8D4D-F776BCDC1F60}" type="datetime1">
              <a:rPr lang="en-US" smtClean="0">
                <a:solidFill>
                  <a:srgbClr val="895D1D"/>
                </a:solidFill>
              </a:rPr>
              <a:pPr>
                <a:defRPr/>
              </a:pPr>
              <a:t>10/28/2024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374B-ACEA-461E-9894-ADB1E94B3714}" type="slidenum">
              <a:rPr lang="en-US" altLang="es-AR" smtClean="0">
                <a:solidFill>
                  <a:srgbClr val="895D1D"/>
                </a:solidFill>
              </a:rPr>
              <a:pPr/>
              <a:t>‹Nº›</a:t>
            </a:fld>
            <a:endParaRPr lang="es-AR" altLang="es-AR">
              <a:solidFill>
                <a:srgbClr val="895D1D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849B7-3CD8-4DC7-BD17-4790659A486A}" type="datetime1">
              <a:rPr lang="en-US" smtClean="0">
                <a:solidFill>
                  <a:srgbClr val="895D1D"/>
                </a:solidFill>
              </a:rPr>
              <a:pPr>
                <a:defRPr/>
              </a:pPr>
              <a:t>10/28/2024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42F6-5757-43E3-9CBE-8E9250818356}" type="slidenum">
              <a:rPr lang="en-US" altLang="es-AR" smtClean="0">
                <a:solidFill>
                  <a:srgbClr val="895D1D"/>
                </a:solidFill>
              </a:rPr>
              <a:pPr/>
              <a:t>‹Nº›</a:t>
            </a:fld>
            <a:endParaRPr lang="es-AR" altLang="es-AR">
              <a:solidFill>
                <a:srgbClr val="895D1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0483E-6305-460C-B425-25BF40BFD750}" type="datetime1">
              <a:rPr lang="en-US" smtClean="0">
                <a:solidFill>
                  <a:srgbClr val="895D1D"/>
                </a:solidFill>
              </a:rPr>
              <a:pPr>
                <a:defRPr/>
              </a:pPr>
              <a:t>10/28/2024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1D4-02A0-4931-ABFD-7FE8802F8A43}" type="slidenum">
              <a:rPr lang="en-US" altLang="es-AR" smtClean="0">
                <a:solidFill>
                  <a:srgbClr val="895D1D"/>
                </a:solidFill>
              </a:rPr>
              <a:pPr/>
              <a:t>‹Nº›</a:t>
            </a:fld>
            <a:endParaRPr lang="es-AR" altLang="es-AR">
              <a:solidFill>
                <a:srgbClr val="895D1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24DC5-5D32-43FF-80CD-EF2C6886E03A}" type="datetime1">
              <a:rPr lang="en-US" smtClean="0">
                <a:solidFill>
                  <a:srgbClr val="895D1D"/>
                </a:solidFill>
              </a:rPr>
              <a:pPr>
                <a:defRPr/>
              </a:pPr>
              <a:t>10/28/2024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C24-6792-422F-9457-3489F9D59FA5}" type="slidenum">
              <a:rPr lang="en-US" altLang="es-AR" smtClean="0">
                <a:solidFill>
                  <a:srgbClr val="895D1D"/>
                </a:solidFill>
              </a:rPr>
              <a:pPr/>
              <a:t>‹Nº›</a:t>
            </a:fld>
            <a:endParaRPr lang="es-AR" altLang="es-AR">
              <a:solidFill>
                <a:srgbClr val="895D1D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AB5E4-1EB8-4567-A734-94934CDAB234}" type="datetime1">
              <a:rPr lang="en-US" smtClean="0">
                <a:solidFill>
                  <a:srgbClr val="895D1D"/>
                </a:solidFill>
              </a:rPr>
              <a:pPr>
                <a:defRPr/>
              </a:pPr>
              <a:t>10/28/2024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433D-3B2C-4F67-A057-4018D2BE7813}" type="slidenum">
              <a:rPr lang="en-US" altLang="es-AR" smtClean="0">
                <a:solidFill>
                  <a:srgbClr val="895D1D"/>
                </a:solidFill>
              </a:rPr>
              <a:pPr/>
              <a:t>‹Nº›</a:t>
            </a:fld>
            <a:endParaRPr lang="es-AR" altLang="es-AR">
              <a:solidFill>
                <a:srgbClr val="895D1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6E4CA-52FA-4EA7-8503-34132F5E70B3}" type="datetime1">
              <a:rPr lang="en-US" smtClean="0">
                <a:solidFill>
                  <a:srgbClr val="895D1D"/>
                </a:solidFill>
              </a:rPr>
              <a:pPr>
                <a:defRPr/>
              </a:pPr>
              <a:t>10/28/2024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DD9C-1930-42F1-AE7C-1B435D87F02D}" type="slidenum">
              <a:rPr lang="en-US" altLang="es-AR" smtClean="0">
                <a:solidFill>
                  <a:srgbClr val="895D1D"/>
                </a:solidFill>
              </a:rPr>
              <a:pPr/>
              <a:t>‹Nº›</a:t>
            </a:fld>
            <a:endParaRPr lang="es-AR" altLang="es-AR">
              <a:solidFill>
                <a:srgbClr val="895D1D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442A9-A4AC-4207-9B52-A35B38804160}" type="datetime1">
              <a:rPr lang="en-US" smtClean="0">
                <a:solidFill>
                  <a:srgbClr val="895D1D"/>
                </a:solidFill>
              </a:rPr>
              <a:pPr>
                <a:defRPr/>
              </a:pPr>
              <a:t>10/28/2024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C642-9A27-4D5E-83BF-BDDC575A18CA}" type="slidenum">
              <a:rPr lang="en-US" altLang="es-AR" smtClean="0">
                <a:solidFill>
                  <a:srgbClr val="895D1D"/>
                </a:solidFill>
              </a:rPr>
              <a:pPr/>
              <a:t>‹Nº›</a:t>
            </a:fld>
            <a:endParaRPr lang="es-AR" altLang="es-AR">
              <a:solidFill>
                <a:srgbClr val="895D1D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221D6-2778-4A02-A785-72A0C94C968B}" type="datetime1">
              <a:rPr lang="en-US" smtClean="0">
                <a:solidFill>
                  <a:srgbClr val="895D1D"/>
                </a:solidFill>
              </a:rPr>
              <a:pPr>
                <a:defRPr/>
              </a:pPr>
              <a:t>10/28/2024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9562-ADB8-4129-B3AA-6C1AC704701A}" type="slidenum">
              <a:rPr lang="en-US" altLang="es-AR" smtClean="0">
                <a:solidFill>
                  <a:srgbClr val="895D1D"/>
                </a:solidFill>
              </a:rPr>
              <a:pPr/>
              <a:t>‹Nº›</a:t>
            </a:fld>
            <a:endParaRPr lang="es-AR" altLang="es-AR">
              <a:solidFill>
                <a:srgbClr val="895D1D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C00AD-4163-40EC-A56B-52C3D1E28E72}" type="datetime1">
              <a:rPr lang="en-US" smtClean="0">
                <a:solidFill>
                  <a:srgbClr val="895D1D"/>
                </a:solidFill>
              </a:rPr>
              <a:pPr>
                <a:defRPr/>
              </a:pPr>
              <a:t>10/28/2024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734-9741-4704-A284-E79B1D252829}" type="slidenum">
              <a:rPr lang="en-US" altLang="es-AR" smtClean="0">
                <a:solidFill>
                  <a:srgbClr val="895D1D"/>
                </a:solidFill>
              </a:rPr>
              <a:pPr/>
              <a:t>‹Nº›</a:t>
            </a:fld>
            <a:endParaRPr lang="es-AR" altLang="es-AR">
              <a:solidFill>
                <a:srgbClr val="895D1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14601-01A5-474F-A79F-C406486174EE}" type="datetime1">
              <a:rPr lang="en-US" smtClean="0">
                <a:solidFill>
                  <a:srgbClr val="895D1D"/>
                </a:solidFill>
              </a:rPr>
              <a:pPr>
                <a:defRPr/>
              </a:pPr>
              <a:t>10/28/2024</a:t>
            </a:fld>
            <a:endParaRPr lang="en-US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2000-D482-43B2-A7E8-D54828FFF778}" type="slidenum">
              <a:rPr lang="en-US" altLang="es-AR" smtClean="0">
                <a:solidFill>
                  <a:srgbClr val="895D1D"/>
                </a:solidFill>
              </a:rPr>
              <a:pPr/>
              <a:t>‹Nº›</a:t>
            </a:fld>
            <a:endParaRPr lang="es-AR" altLang="es-AR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D617575-8E80-42CB-8CEF-830A1553C2ED}" type="datetimeFigureOut">
              <a:rPr lang="es-AR" smtClean="0"/>
              <a:t>28/10/2024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F5731E-EFBD-4D54-842A-9CD914D87D31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jg2oCD02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NmR0cTANs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4632" cy="2620888"/>
          </a:xfrm>
        </p:spPr>
        <p:txBody>
          <a:bodyPr>
            <a:normAutofit/>
          </a:bodyPr>
          <a:lstStyle/>
          <a:p>
            <a:r>
              <a:rPr lang="es-AR" dirty="0" smtClean="0"/>
              <a:t>Efecto Invernadero </a:t>
            </a:r>
            <a:br>
              <a:rPr lang="es-AR" dirty="0" smtClean="0"/>
            </a:br>
            <a:r>
              <a:rPr lang="es-AR" dirty="0" smtClean="0"/>
              <a:t>y Cambio Climático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4005064"/>
            <a:ext cx="6040760" cy="1473200"/>
          </a:xfrm>
        </p:spPr>
        <p:txBody>
          <a:bodyPr>
            <a:normAutofit fontScale="92500"/>
          </a:bodyPr>
          <a:lstStyle/>
          <a:p>
            <a:pPr algn="l"/>
            <a:endParaRPr lang="es-AR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s-AR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s-AR" b="1" dirty="0">
                <a:solidFill>
                  <a:schemeClr val="tx2">
                    <a:lumMod val="75000"/>
                  </a:schemeClr>
                </a:solidFill>
              </a:rPr>
              <a:t>Aldana V. Guevara Pérez</a:t>
            </a:r>
          </a:p>
          <a:p>
            <a:pPr algn="l"/>
            <a:r>
              <a:rPr lang="es-AR" b="1" dirty="0">
                <a:solidFill>
                  <a:schemeClr val="tx2">
                    <a:lumMod val="75000"/>
                  </a:schemeClr>
                </a:solidFill>
              </a:rPr>
              <a:t>Ing. en Recursos Naturales Renovables- Becaria CONICET</a:t>
            </a:r>
          </a:p>
          <a:p>
            <a:pPr algn="l"/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62B2-DB73-421B-8B3C-477104F087A2}" type="slidenum">
              <a:rPr lang="en-US" altLang="es-AR" smtClean="0">
                <a:solidFill>
                  <a:srgbClr val="ECE9C6"/>
                </a:solidFill>
              </a:rPr>
              <a:pPr/>
              <a:t>1</a:t>
            </a:fld>
            <a:endParaRPr lang="es-AR" altLang="es-AR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A1998-09D1-E5E2-878C-BB929B8B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r>
              <a:rPr lang="es-AR" dirty="0"/>
              <a:t>MUCHAS GRACIAS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B53C9D-6F3E-889C-3930-3528BC3D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93E2000-D482-43B2-A7E8-D54828FFF778}" type="slidenum">
              <a:rPr lang="en-US" altLang="es-AR" smtClean="0">
                <a:solidFill>
                  <a:srgbClr val="895D1D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s-AR" altLang="es-AR">
              <a:solidFill>
                <a:srgbClr val="895D1D"/>
              </a:solidFill>
            </a:endParaRPr>
          </a:p>
        </p:txBody>
      </p:sp>
      <p:pic>
        <p:nvPicPr>
          <p:cNvPr id="7" name="Marcador de posición de imagen 6" descr="Un dibujo de una cara feliz&#10;&#10;Descripción generada automáticamente con confianza media">
            <a:extLst>
              <a:ext uri="{FF2B5EF4-FFF2-40B4-BE49-F238E27FC236}">
                <a16:creationId xmlns:a16="http://schemas.microsoft.com/office/drawing/2014/main" id="{3C7DCA93-F872-0C30-A279-742CEBE331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" r="-2" b="2213"/>
          <a:stretch/>
        </p:blipFill>
        <p:spPr>
          <a:xfrm>
            <a:off x="2998657" y="2852936"/>
            <a:ext cx="3146686" cy="2838040"/>
          </a:xfrm>
          <a:noFill/>
        </p:spPr>
      </p:pic>
    </p:spTree>
    <p:extLst>
      <p:ext uri="{BB962C8B-B14F-4D97-AF65-F5344CB8AC3E}">
        <p14:creationId xmlns:p14="http://schemas.microsoft.com/office/powerpoint/2010/main" val="202937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4048" y="4221088"/>
            <a:ext cx="3744416" cy="2029075"/>
          </a:xfrm>
        </p:spPr>
        <p:txBody>
          <a:bodyPr>
            <a:normAutofit fontScale="92500"/>
          </a:bodyPr>
          <a:lstStyle/>
          <a:p>
            <a:r>
              <a:rPr lang="es-AR" sz="1800" dirty="0" smtClean="0"/>
              <a:t>Se </a:t>
            </a:r>
            <a:r>
              <a:rPr lang="es-AR" sz="1800" dirty="0" err="1" smtClean="0"/>
              <a:t>decribe</a:t>
            </a:r>
            <a:r>
              <a:rPr lang="es-AR" sz="1800" dirty="0" smtClean="0"/>
              <a:t> como </a:t>
            </a:r>
            <a:r>
              <a:rPr lang="es-AR" sz="1800" dirty="0"/>
              <a:t>«efecto invernadero</a:t>
            </a:r>
            <a:r>
              <a:rPr lang="es-AR" sz="1800" dirty="0" smtClean="0"/>
              <a:t>» a la relación de </a:t>
            </a:r>
            <a:r>
              <a:rPr lang="es-AR" sz="1800" dirty="0"/>
              <a:t>opacidad (no pasa), de la atmósfera frente a la radiación infrarroja (flecha roja) </a:t>
            </a:r>
            <a:r>
              <a:rPr lang="es-AR" sz="1800" dirty="0" smtClean="0"/>
              <a:t>y </a:t>
            </a:r>
            <a:r>
              <a:rPr lang="es-AR" sz="1800" dirty="0"/>
              <a:t>su transparencia (si pasa) a la radiación de onda corta (flecha amarilla</a:t>
            </a:r>
            <a:r>
              <a:rPr lang="es-AR" sz="1800" dirty="0" smtClean="0"/>
              <a:t>). </a:t>
            </a:r>
            <a:endParaRPr lang="es-AR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1D4-02A0-4931-ABFD-7FE8802F8A43}" type="slidenum">
              <a:rPr lang="en-US" altLang="es-AR" smtClean="0">
                <a:solidFill>
                  <a:srgbClr val="895D1D"/>
                </a:solidFill>
              </a:rPr>
              <a:pPr/>
              <a:t>2</a:t>
            </a:fld>
            <a:endParaRPr lang="es-AR" altLang="es-AR">
              <a:solidFill>
                <a:srgbClr val="895D1D"/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3970784" cy="1252728"/>
          </a:xfrm>
        </p:spPr>
        <p:txBody>
          <a:bodyPr>
            <a:noAutofit/>
          </a:bodyPr>
          <a:lstStyle/>
          <a:p>
            <a:r>
              <a:rPr lang="es-ES_tradnl" sz="3600" dirty="0"/>
              <a:t>Efecto Invernadero </a:t>
            </a:r>
            <a:endParaRPr lang="es-E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06420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9" t="31706" r="46453" b="38484"/>
          <a:stretch/>
        </p:blipFill>
        <p:spPr bwMode="auto">
          <a:xfrm>
            <a:off x="78132" y="3165410"/>
            <a:ext cx="4728920" cy="347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0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9562-ADB8-4129-B3AA-6C1AC704701A}" type="slidenum">
              <a:rPr lang="en-US" altLang="es-AR" smtClean="0">
                <a:solidFill>
                  <a:srgbClr val="895D1D"/>
                </a:solidFill>
              </a:rPr>
              <a:pPr/>
              <a:t>3</a:t>
            </a:fld>
            <a:endParaRPr lang="es-AR" altLang="es-AR">
              <a:solidFill>
                <a:srgbClr val="895D1D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252728"/>
          </a:xfrm>
        </p:spPr>
        <p:txBody>
          <a:bodyPr/>
          <a:lstStyle/>
          <a:p>
            <a:r>
              <a:rPr lang="es-AR" dirty="0"/>
              <a:t>G</a:t>
            </a:r>
            <a:r>
              <a:rPr lang="es-AR" dirty="0" smtClean="0"/>
              <a:t>ases </a:t>
            </a:r>
            <a:r>
              <a:rPr lang="es-AR" dirty="0"/>
              <a:t>que influyen- GEI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t="20943" r="25894" b="25850"/>
          <a:stretch/>
        </p:blipFill>
        <p:spPr bwMode="auto">
          <a:xfrm>
            <a:off x="2915816" y="3213497"/>
            <a:ext cx="6192726" cy="362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14005"/>
          <a:stretch/>
        </p:blipFill>
        <p:spPr>
          <a:xfrm>
            <a:off x="179512" y="1073522"/>
            <a:ext cx="7132427" cy="21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1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9562-ADB8-4129-B3AA-6C1AC704701A}" type="slidenum">
              <a:rPr lang="en-US" altLang="es-AR" smtClean="0">
                <a:solidFill>
                  <a:srgbClr val="895D1D"/>
                </a:solidFill>
              </a:rPr>
              <a:pPr/>
              <a:t>4</a:t>
            </a:fld>
            <a:endParaRPr lang="es-AR" altLang="es-AR">
              <a:solidFill>
                <a:srgbClr val="895D1D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Ciclo Natural de la Tierra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591056"/>
            <a:ext cx="5832648" cy="469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4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9562-ADB8-4129-B3AA-6C1AC704701A}" type="slidenum">
              <a:rPr lang="en-US" altLang="es-AR" smtClean="0">
                <a:solidFill>
                  <a:srgbClr val="895D1D"/>
                </a:solidFill>
              </a:rPr>
              <a:pPr/>
              <a:t>5</a:t>
            </a:fld>
            <a:endParaRPr lang="es-AR" altLang="es-AR">
              <a:solidFill>
                <a:srgbClr val="895D1D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1" t="20423" r="7749" b="22564"/>
          <a:stretch/>
        </p:blipFill>
        <p:spPr bwMode="auto">
          <a:xfrm>
            <a:off x="2051720" y="34337"/>
            <a:ext cx="4680520" cy="67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4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548680"/>
            <a:ext cx="7772400" cy="1780108"/>
          </a:xfrm>
        </p:spPr>
        <p:txBody>
          <a:bodyPr/>
          <a:lstStyle/>
          <a:p>
            <a:r>
              <a:rPr lang="es-AR" dirty="0" smtClean="0"/>
              <a:t>¿El Efecto Invernadero es lo mismo que el Cambio Climático?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62B2-DB73-421B-8B3C-477104F087A2}" type="slidenum">
              <a:rPr lang="en-US" altLang="es-AR" smtClean="0">
                <a:solidFill>
                  <a:srgbClr val="ECE9C6"/>
                </a:solidFill>
              </a:rPr>
              <a:pPr/>
              <a:t>6</a:t>
            </a:fld>
            <a:endParaRPr lang="es-AR" altLang="es-AR">
              <a:solidFill>
                <a:srgbClr val="ECE9C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3" t="19903" r="3234" b="36339"/>
          <a:stretch/>
        </p:blipFill>
        <p:spPr bwMode="auto">
          <a:xfrm>
            <a:off x="2692304" y="2564904"/>
            <a:ext cx="3514425" cy="2880320"/>
          </a:xfrm>
          <a:prstGeom prst="roundRect">
            <a:avLst>
              <a:gd name="adj" fmla="val 2203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22804" y="6245956"/>
            <a:ext cx="565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www.youtube.com/watch?v=vejg2oCD02w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1D4-02A0-4931-ABFD-7FE8802F8A43}" type="slidenum">
              <a:rPr lang="en-US" altLang="es-AR" smtClean="0">
                <a:solidFill>
                  <a:srgbClr val="895D1D"/>
                </a:solidFill>
              </a:rPr>
              <a:pPr/>
              <a:t>7</a:t>
            </a:fld>
            <a:endParaRPr lang="es-AR" altLang="es-AR">
              <a:solidFill>
                <a:srgbClr val="895D1D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Cambio climático (CC)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84450" y="2649843"/>
            <a:ext cx="3888432" cy="3450696"/>
          </a:xfrm>
        </p:spPr>
        <p:txBody>
          <a:bodyPr>
            <a:normAutofit fontScale="92500"/>
          </a:bodyPr>
          <a:lstStyle/>
          <a:p>
            <a:pPr algn="just"/>
            <a:r>
              <a:rPr lang="es-ES_tradnl" dirty="0"/>
              <a:t>Aproximadamente se estima un aumento de temperatura global 1,5 </a:t>
            </a:r>
            <a:r>
              <a:rPr lang="es-ES_tradnl" dirty="0" err="1" smtClean="0"/>
              <a:t>ºC</a:t>
            </a:r>
            <a:r>
              <a:rPr lang="es-ES_tradnl" dirty="0" smtClean="0"/>
              <a:t>.</a:t>
            </a:r>
            <a:endParaRPr lang="es-ES_tradnl" dirty="0"/>
          </a:p>
          <a:p>
            <a:pPr algn="just"/>
            <a:r>
              <a:rPr lang="es-ES_tradnl" dirty="0" smtClean="0"/>
              <a:t>Impactos: Inundaciones</a:t>
            </a:r>
            <a:r>
              <a:rPr lang="es-ES_tradnl" dirty="0"/>
              <a:t>, derretimiento de glaciares, aumento del nivel del mar, pérdida de </a:t>
            </a:r>
            <a:r>
              <a:rPr lang="es-ES_tradnl" sz="2800" dirty="0"/>
              <a:t>biodiversidad</a:t>
            </a:r>
            <a:r>
              <a:rPr lang="es-ES_tradnl" dirty="0"/>
              <a:t>, dificultad para cultivos y especies autóctonas.</a:t>
            </a:r>
          </a:p>
          <a:p>
            <a:pPr algn="just"/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74644"/>
            <a:ext cx="3119149" cy="293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81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92F5D3C-993A-15A9-94F2-C413A49E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16131"/>
            <a:ext cx="5846701" cy="4685277"/>
          </a:xfrm>
        </p:spPr>
        <p:txBody>
          <a:bodyPr>
            <a:normAutofit/>
          </a:bodyPr>
          <a:lstStyle/>
          <a:p>
            <a:pPr algn="just"/>
            <a:r>
              <a:rPr lang="es-AR" sz="2200" dirty="0"/>
              <a:t>Los humanos somos responsables del 1,1°C del aumento de la temperatura. Fin </a:t>
            </a:r>
            <a:r>
              <a:rPr lang="es-AR" sz="2200" dirty="0" smtClean="0"/>
              <a:t>del </a:t>
            </a:r>
            <a:r>
              <a:rPr lang="es-AR" sz="2200" dirty="0" err="1" smtClean="0"/>
              <a:t>negacionismo</a:t>
            </a:r>
            <a:r>
              <a:rPr lang="es-AR" sz="2200" dirty="0"/>
              <a:t>?¿</a:t>
            </a:r>
          </a:p>
          <a:p>
            <a:pPr algn="just"/>
            <a:r>
              <a:rPr lang="es-AR" sz="2200" dirty="0"/>
              <a:t>El calentamiento como causa de mortandad sobre las personas más vulnerables (Justicia ambiental).</a:t>
            </a:r>
          </a:p>
          <a:p>
            <a:pPr algn="just"/>
            <a:r>
              <a:rPr lang="es-AR" sz="2200" dirty="0"/>
              <a:t>Hay impactos que son irreversibles.</a:t>
            </a:r>
          </a:p>
          <a:p>
            <a:pPr algn="just"/>
            <a:r>
              <a:rPr lang="es-AR" sz="2200" dirty="0"/>
              <a:t>Hay oportunidad para desacelerar el CC y reducir los impactos previstos.</a:t>
            </a:r>
          </a:p>
          <a:p>
            <a:pPr algn="just"/>
            <a:r>
              <a:rPr lang="es-AR" sz="2200" dirty="0"/>
              <a:t>Relaciona los impactos con daños y pérdidas económicas pero también de ecosistemas y salud.</a:t>
            </a:r>
          </a:p>
          <a:p>
            <a:pPr algn="just"/>
            <a:endParaRPr lang="es-AR" sz="22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67348E8-0338-215F-9A27-332D783D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1D4-02A0-4931-ABFD-7FE8802F8A43}" type="slidenum">
              <a:rPr lang="en-US" altLang="es-AR" smtClean="0">
                <a:solidFill>
                  <a:srgbClr val="895D1D"/>
                </a:solidFill>
              </a:rPr>
              <a:pPr/>
              <a:t>8</a:t>
            </a:fld>
            <a:endParaRPr lang="es-AR" altLang="es-AR">
              <a:solidFill>
                <a:srgbClr val="895D1D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12DD979-0E11-D606-9CC4-D8336A45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89688"/>
            <a:ext cx="8856983" cy="1252728"/>
          </a:xfrm>
        </p:spPr>
        <p:txBody>
          <a:bodyPr>
            <a:noAutofit/>
          </a:bodyPr>
          <a:lstStyle/>
          <a:p>
            <a:r>
              <a:rPr lang="es-AR" sz="3600" dirty="0" smtClean="0"/>
              <a:t>INFORME </a:t>
            </a:r>
            <a:r>
              <a:rPr lang="es-AR" sz="3600" dirty="0"/>
              <a:t>DEL </a:t>
            </a:r>
            <a:r>
              <a:rPr lang="es-AR" sz="3600" dirty="0" smtClean="0"/>
              <a:t>IPCC (</a:t>
            </a:r>
            <a:r>
              <a:rPr lang="en-US" sz="3600" dirty="0" err="1"/>
              <a:t>Grupo</a:t>
            </a:r>
            <a:r>
              <a:rPr lang="en-US" sz="3600" dirty="0"/>
              <a:t> </a:t>
            </a:r>
            <a:r>
              <a:rPr lang="en-US" sz="3600" dirty="0" err="1"/>
              <a:t>Intergubernamental</a:t>
            </a:r>
            <a:r>
              <a:rPr lang="en-US" sz="3600" dirty="0"/>
              <a:t> de </a:t>
            </a:r>
            <a:r>
              <a:rPr lang="en-US" sz="3600" dirty="0" err="1"/>
              <a:t>Expertos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el </a:t>
            </a:r>
            <a:r>
              <a:rPr lang="en-US" sz="3600" dirty="0" err="1"/>
              <a:t>Cambio</a:t>
            </a:r>
            <a:r>
              <a:rPr lang="en-US" sz="3600" dirty="0"/>
              <a:t> </a:t>
            </a:r>
            <a:r>
              <a:rPr lang="en-US" sz="3600" dirty="0" err="1" smtClean="0"/>
              <a:t>Climático</a:t>
            </a:r>
            <a:r>
              <a:rPr lang="en-US" sz="3600" dirty="0" smtClean="0"/>
              <a:t>) </a:t>
            </a:r>
            <a:r>
              <a:rPr lang="en-US" sz="3600" dirty="0"/>
              <a:t/>
            </a:r>
            <a:br>
              <a:rPr lang="en-US" sz="3600" dirty="0"/>
            </a:br>
            <a:endParaRPr lang="es-AR" sz="3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8BAF70-9338-C9BC-8411-C8BD2D113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12" t="35343" r="9537" b="16384"/>
          <a:stretch/>
        </p:blipFill>
        <p:spPr>
          <a:xfrm rot="846865">
            <a:off x="6220925" y="2916141"/>
            <a:ext cx="2656356" cy="25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822DA36-B8A2-94D3-131F-DB177730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564904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es-ES" dirty="0"/>
              <a:t>Mitigación: </a:t>
            </a:r>
            <a:r>
              <a:rPr lang="es-ES" dirty="0" smtClean="0"/>
              <a:t>Esfuerzos </a:t>
            </a:r>
            <a:r>
              <a:rPr lang="es-ES" dirty="0"/>
              <a:t>para disminuir  las emisiones de GEI a fin de reducir o hacer menos severos los efectos del cambio climático.</a:t>
            </a:r>
          </a:p>
          <a:p>
            <a:endParaRPr lang="es-ES" dirty="0"/>
          </a:p>
          <a:p>
            <a:pPr algn="just"/>
            <a:r>
              <a:rPr lang="es-ES" dirty="0"/>
              <a:t>Adaptación: </a:t>
            </a:r>
            <a:r>
              <a:rPr lang="es-ES" dirty="0" smtClean="0"/>
              <a:t>Adaptarse </a:t>
            </a:r>
            <a:r>
              <a:rPr lang="es-ES" dirty="0"/>
              <a:t>a los nuevos cambios. Pensar, planificar sobre los nuevos riesgos </a:t>
            </a:r>
            <a:r>
              <a:rPr lang="es-ES" dirty="0" smtClean="0"/>
              <a:t>climáticos. </a:t>
            </a:r>
            <a:r>
              <a:rPr lang="es-ES" dirty="0"/>
              <a:t>Las consecuencias varían según el lugar donde se viva. Puede significar incendios o inundaciones, sequías, días más calurosos o más fríos o el aumento del nivel del mar.</a:t>
            </a:r>
            <a:endParaRPr lang="es-AR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4DCC775-6F84-3735-A393-29844D13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81D4-02A0-4931-ABFD-7FE8802F8A43}" type="slidenum">
              <a:rPr lang="en-US" altLang="es-AR" smtClean="0">
                <a:solidFill>
                  <a:srgbClr val="895D1D"/>
                </a:solidFill>
              </a:rPr>
              <a:pPr/>
              <a:t>9</a:t>
            </a:fld>
            <a:endParaRPr lang="es-AR" altLang="es-AR">
              <a:solidFill>
                <a:srgbClr val="895D1D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48B5046-89F2-59E6-D36B-7DDFB296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MITIGACIÓN Y ADAPTACIÓN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4509368" y="5805264"/>
            <a:ext cx="4585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>
                <a:sym typeface="Wingdings" panose="05000000000000000000" pitchFamily="2" charset="2"/>
              </a:rPr>
              <a:t/>
            </a:r>
            <a:br>
              <a:rPr lang="es-AR" sz="1600" dirty="0">
                <a:sym typeface="Wingdings" panose="05000000000000000000" pitchFamily="2" charset="2"/>
              </a:rPr>
            </a:br>
            <a:r>
              <a:rPr lang="es-AR" sz="1600" dirty="0">
                <a:sym typeface="Wingdings" panose="05000000000000000000" pitchFamily="2" charset="2"/>
                <a:hlinkClick r:id="rId2"/>
              </a:rPr>
              <a:t>https://www.youtube.com/watch?v=-</a:t>
            </a:r>
            <a:r>
              <a:rPr lang="es-AR" sz="1600" dirty="0" smtClean="0">
                <a:sym typeface="Wingdings" panose="05000000000000000000" pitchFamily="2" charset="2"/>
                <a:hlinkClick r:id="rId2"/>
              </a:rPr>
              <a:t>NmR0cTANsI</a:t>
            </a:r>
            <a:r>
              <a:rPr lang="es-AR" sz="1600" dirty="0" smtClean="0">
                <a:sym typeface="Wingdings" panose="05000000000000000000" pitchFamily="2" charset="2"/>
              </a:rPr>
              <a:t> 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3984509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292</Words>
  <Application>Microsoft Office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Calibri</vt:lpstr>
      <vt:lpstr>Candara</vt:lpstr>
      <vt:lpstr>Symbol</vt:lpstr>
      <vt:lpstr>Wingdings</vt:lpstr>
      <vt:lpstr>Forma de onda</vt:lpstr>
      <vt:lpstr>Efecto Invernadero  y Cambio Climático </vt:lpstr>
      <vt:lpstr>Efecto Invernadero </vt:lpstr>
      <vt:lpstr>Gases que influyen- GEI</vt:lpstr>
      <vt:lpstr>El Ciclo Natural de la Tierra</vt:lpstr>
      <vt:lpstr>Presentación de PowerPoint</vt:lpstr>
      <vt:lpstr>¿El Efecto Invernadero es lo mismo que el Cambio Climático?</vt:lpstr>
      <vt:lpstr>Cambio climático (CC)</vt:lpstr>
      <vt:lpstr>INFORME DEL IPCC (Grupo Intergubernamental de Expertos sobre el Cambio Climático)  </vt:lpstr>
      <vt:lpstr>MITIGACIÓN Y ADAPTACIÓN</vt:lpstr>
      <vt:lpstr>MUCHAS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Ambiental Unidad 4- Clase 1</dc:title>
  <dc:creator>Nicolas</dc:creator>
  <cp:lastModifiedBy>Aldana Victoria Guevara Pérez</cp:lastModifiedBy>
  <cp:revision>35</cp:revision>
  <dcterms:created xsi:type="dcterms:W3CDTF">2023-05-09T16:06:00Z</dcterms:created>
  <dcterms:modified xsi:type="dcterms:W3CDTF">2024-10-28T16:00:03Z</dcterms:modified>
</cp:coreProperties>
</file>