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307" r:id="rId3"/>
    <p:sldId id="314" r:id="rId4"/>
    <p:sldId id="315" r:id="rId5"/>
    <p:sldId id="316" r:id="rId6"/>
    <p:sldId id="321" r:id="rId7"/>
    <p:sldId id="322" r:id="rId8"/>
    <p:sldId id="320" r:id="rId9"/>
    <p:sldId id="318" r:id="rId10"/>
    <p:sldId id="317" r:id="rId11"/>
    <p:sldId id="32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148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5271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8792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0297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344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7519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616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8593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439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2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643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423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0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503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142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51B21-AB63-4A18-979C-EF674A58B9F7}" type="datetimeFigureOut">
              <a:rPr lang="es-AR" smtClean="0"/>
              <a:t>13/3/2026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4136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chemengonline.com/pci-hom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BD228-A2EA-F3A4-77D5-B518DA30F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891" y="1011829"/>
            <a:ext cx="10890218" cy="76070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EQUIPOS E INSTALACIONES INDUSTRIALES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AC10E6-335F-571B-6C18-E783989A5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7792" y="2222033"/>
            <a:ext cx="4118572" cy="10968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AR" b="1" dirty="0">
                <a:solidFill>
                  <a:schemeClr val="tx1"/>
                </a:solidFill>
              </a:rPr>
              <a:t>PROFESOR: ING. JORGE NOZICA</a:t>
            </a:r>
          </a:p>
          <a:p>
            <a:pPr algn="l"/>
            <a:r>
              <a:rPr lang="es-AR" b="1" dirty="0">
                <a:solidFill>
                  <a:schemeClr val="tx1"/>
                </a:solidFill>
              </a:rPr>
              <a:t>PROFESOR: ING. HÉCTOR PÉREZ</a:t>
            </a:r>
          </a:p>
          <a:p>
            <a:pPr algn="l"/>
            <a:r>
              <a:rPr lang="es-AR" b="1" dirty="0">
                <a:solidFill>
                  <a:schemeClr val="tx1"/>
                </a:solidFill>
              </a:rPr>
              <a:t>PROFESORA: ING. LETICIA SIMONCINI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8C017AFD-473F-B934-3384-21016233BB3B}"/>
              </a:ext>
            </a:extLst>
          </p:cNvPr>
          <p:cNvSpPr txBox="1">
            <a:spLocks/>
          </p:cNvSpPr>
          <p:nvPr/>
        </p:nvSpPr>
        <p:spPr>
          <a:xfrm>
            <a:off x="1936211" y="4537022"/>
            <a:ext cx="9060651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sz="2400" b="1" dirty="0">
                <a:solidFill>
                  <a:schemeClr val="tx1"/>
                </a:solidFill>
              </a:rPr>
              <a:t>ESTIMACIÓN DE COSTOS DE CAPITAL DE EQUIPOS E INSTALACIONES INDUSTRIALES</a:t>
            </a:r>
          </a:p>
        </p:txBody>
      </p:sp>
    </p:spTree>
    <p:extLst>
      <p:ext uri="{BB962C8B-B14F-4D97-AF65-F5344CB8AC3E}">
        <p14:creationId xmlns:p14="http://schemas.microsoft.com/office/powerpoint/2010/main" val="2942815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A77EB-405B-4AFB-F7DF-0C9097C1B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0126"/>
          </a:xfrm>
        </p:spPr>
        <p:txBody>
          <a:bodyPr/>
          <a:lstStyle/>
          <a:p>
            <a:r>
              <a:rPr lang="es-ES" dirty="0"/>
              <a:t>Ajuste inflacionario</a:t>
            </a:r>
            <a:endParaRPr lang="es-AR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A8F02A9-CA9A-E459-02E5-27BF925C73F1}"/>
              </a:ext>
            </a:extLst>
          </p:cNvPr>
          <p:cNvSpPr txBox="1"/>
          <p:nvPr/>
        </p:nvSpPr>
        <p:spPr>
          <a:xfrm>
            <a:off x="978237" y="5809074"/>
            <a:ext cx="6104020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s-AR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https://www.chemengonline.com/pci-home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9ACD24C-A769-3A09-DF4F-7FEC304E5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15" y="1419726"/>
            <a:ext cx="8138046" cy="3974395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7B21109-4DA9-B889-9C79-3493EF4A6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14912"/>
              </p:ext>
            </p:extLst>
          </p:nvPr>
        </p:nvGraphicFramePr>
        <p:xfrm>
          <a:off x="8213274" y="1187540"/>
          <a:ext cx="3312694" cy="4482919"/>
        </p:xfrm>
        <a:graphic>
          <a:graphicData uri="http://schemas.openxmlformats.org/drawingml/2006/table">
            <a:tbl>
              <a:tblPr firstRow="1" firstCol="1" bandRow="1">
                <a:tableStyleId>{2A488322-F2BA-4B5B-9748-0D474271808F}</a:tableStyleId>
              </a:tblPr>
              <a:tblGrid>
                <a:gridCol w="1764631">
                  <a:extLst>
                    <a:ext uri="{9D8B030D-6E8A-4147-A177-3AD203B41FA5}">
                      <a16:colId xmlns:a16="http://schemas.microsoft.com/office/drawing/2014/main" val="2188737352"/>
                    </a:ext>
                  </a:extLst>
                </a:gridCol>
                <a:gridCol w="1548063">
                  <a:extLst>
                    <a:ext uri="{9D8B030D-6E8A-4147-A177-3AD203B41FA5}">
                      <a16:colId xmlns:a16="http://schemas.microsoft.com/office/drawing/2014/main" val="687602409"/>
                    </a:ext>
                  </a:extLst>
                </a:gridCol>
              </a:tblGrid>
              <a:tr h="2934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</a:rPr>
                        <a:t>Category for CECPI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</a:rPr>
                        <a:t>%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1336717733"/>
                  </a:ext>
                </a:extLst>
              </a:tr>
              <a:tr h="470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Heat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exchangers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 and </a:t>
                      </a: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tanks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17.1%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3307190610"/>
                  </a:ext>
                </a:extLst>
              </a:tr>
              <a:tr h="2934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Process machinery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6.5%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953167903"/>
                  </a:ext>
                </a:extLst>
              </a:tr>
              <a:tr h="2934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Pipes, values, fittings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9.6%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193398807"/>
                  </a:ext>
                </a:extLst>
              </a:tr>
              <a:tr h="2969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Process instruments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5.3%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3758904191"/>
                  </a:ext>
                </a:extLst>
              </a:tr>
              <a:tr h="470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Pumps and compressors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3.2%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4057279979"/>
                  </a:ext>
                </a:extLst>
              </a:tr>
              <a:tr h="2934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Electrical equipment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3.5%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3153799831"/>
                  </a:ext>
                </a:extLst>
              </a:tr>
              <a:tr h="470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Structural supports and misc.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5.3%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2552529090"/>
                  </a:ext>
                </a:extLst>
              </a:tr>
              <a:tr h="2934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>
                          <a:effectLst/>
                          <a:latin typeface="Aptos" panose="020B0004020202020204" pitchFamily="34" charset="0"/>
                        </a:rPr>
                        <a:t>Construction labor</a:t>
                      </a:r>
                      <a:endParaRPr lang="es-A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29.0%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2201707623"/>
                  </a:ext>
                </a:extLst>
              </a:tr>
              <a:tr h="470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Engineering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 and supervisión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15.8%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3329503068"/>
                  </a:ext>
                </a:extLst>
              </a:tr>
              <a:tr h="470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Buildings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 (</a:t>
                      </a: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materials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 and </a:t>
                      </a:r>
                      <a:r>
                        <a:rPr lang="es-AR" sz="1200" kern="100" dirty="0" err="1">
                          <a:effectLst/>
                          <a:latin typeface="Aptos" panose="020B0004020202020204" pitchFamily="34" charset="0"/>
                        </a:rPr>
                        <a:t>contractors</a:t>
                      </a:r>
                      <a:r>
                        <a:rPr lang="es-AR" sz="1200" kern="100" dirty="0">
                          <a:effectLst/>
                          <a:latin typeface="Aptos" panose="020B0004020202020204" pitchFamily="34" charset="0"/>
                        </a:rPr>
                        <a:t>)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AR" sz="1200" kern="100" dirty="0">
                          <a:effectLst/>
                        </a:rPr>
                        <a:t>4.6%</a:t>
                      </a:r>
                      <a:endParaRPr lang="es-A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94" marR="56094" marT="56094" marB="56094" anchor="ctr"/>
                </a:tc>
                <a:extLst>
                  <a:ext uri="{0D108BD9-81ED-4DB2-BD59-A6C34878D82A}">
                    <a16:rowId xmlns:a16="http://schemas.microsoft.com/office/drawing/2014/main" val="1308886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829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5D8F3-0CA9-CD63-F55F-3723EB2D1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Ejercicio: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5A5C7E-DEEA-6910-731E-40E40BF1C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871" y="1488613"/>
            <a:ext cx="10680476" cy="388077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s-AR" dirty="0"/>
              <a:t>Realice estimación paramétrica de costos aplicado al ejercicio de clase introductoria.</a:t>
            </a:r>
          </a:p>
          <a:p>
            <a:pPr>
              <a:buFont typeface="+mj-lt"/>
              <a:buAutoNum type="arabicPeriod"/>
            </a:pPr>
            <a:r>
              <a:rPr lang="es-AR" dirty="0"/>
              <a:t>Compare con estimación de costos de mercado equivalentes</a:t>
            </a:r>
          </a:p>
          <a:p>
            <a:pPr>
              <a:buFont typeface="+mj-lt"/>
              <a:buAutoNum type="arabicPeriod"/>
            </a:pPr>
            <a:r>
              <a:rPr lang="es-AR" dirty="0"/>
              <a:t>Realice listado de materiales y presupuesto final</a:t>
            </a:r>
          </a:p>
          <a:p>
            <a:pPr>
              <a:buFont typeface="+mj-lt"/>
              <a:buAutoNum type="arabicPeriod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6188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629CF-55F2-297F-4D9F-FD3F6EB52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304" y="371198"/>
            <a:ext cx="9090993" cy="606812"/>
          </a:xfrm>
        </p:spPr>
        <p:txBody>
          <a:bodyPr>
            <a:normAutofit fontScale="90000"/>
          </a:bodyPr>
          <a:lstStyle/>
          <a:p>
            <a:r>
              <a:rPr lang="es-AR" dirty="0"/>
              <a:t>INVERSIONES EN CAPITAL FIJO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19302D0-B726-719C-E65A-137268536D87}"/>
              </a:ext>
            </a:extLst>
          </p:cNvPr>
          <p:cNvSpPr txBox="1">
            <a:spLocks/>
          </p:cNvSpPr>
          <p:nvPr/>
        </p:nvSpPr>
        <p:spPr>
          <a:xfrm>
            <a:off x="9634332" y="0"/>
            <a:ext cx="2623930" cy="5870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Equipos e Instalaciones Industriales</a:t>
            </a:r>
          </a:p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Ingeniería Industrial FING-UNCUYO</a:t>
            </a:r>
          </a:p>
          <a:p>
            <a:r>
              <a:rPr lang="es-AR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: Ing. Jorge Nozica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1F670E-5CC3-CA6E-2125-ACAD3B6B3830}"/>
              </a:ext>
            </a:extLst>
          </p:cNvPr>
          <p:cNvSpPr txBox="1"/>
          <p:nvPr/>
        </p:nvSpPr>
        <p:spPr>
          <a:xfrm>
            <a:off x="1431235" y="1443493"/>
            <a:ext cx="8203097" cy="345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inversión de capital fijo es el costo total de diseño, construcción e instalación de una planta y las modificaciones asociadas necesarias para preparar el sitio de la planta.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compone de: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La inversión en límites internos de la batería (ISBL): el costo de la planta en sí;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Las modificaciones y mejoras que deban realizarse en la infraestructura del sitio, conocidas como inversión </a:t>
            </a:r>
            <a:r>
              <a:rPr lang="es-A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offsite</a:t>
            </a: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 OSBL;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Costos de ingeniería y construcción;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Gastos de contingencia.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9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629CF-55F2-297F-4D9F-FD3F6EB52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226" y="271006"/>
            <a:ext cx="2944796" cy="606812"/>
          </a:xfrm>
        </p:spPr>
        <p:txBody>
          <a:bodyPr>
            <a:normAutofit fontScale="90000"/>
          </a:bodyPr>
          <a:lstStyle/>
          <a:p>
            <a:r>
              <a:rPr lang="es-A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Costos ISBL</a:t>
            </a:r>
            <a:br>
              <a:rPr lang="es-A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F5F47EA-FFB3-C6A4-DF3D-8AE37CC37DF2}"/>
              </a:ext>
            </a:extLst>
          </p:cNvPr>
          <p:cNvSpPr txBox="1">
            <a:spLocks/>
          </p:cNvSpPr>
          <p:nvPr/>
        </p:nvSpPr>
        <p:spPr>
          <a:xfrm>
            <a:off x="9634332" y="0"/>
            <a:ext cx="2623930" cy="5870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Equipos e Instalaciones Industriales</a:t>
            </a:r>
          </a:p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Ingeniería Industrial FING-UNCUYO</a:t>
            </a:r>
          </a:p>
          <a:p>
            <a:r>
              <a:rPr lang="es-AR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: Ing. Jorge Nozica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B8900DF-9BB9-FF19-A495-BFB69D39E894}"/>
              </a:ext>
            </a:extLst>
          </p:cNvPr>
          <p:cNvSpPr txBox="1"/>
          <p:nvPr/>
        </p:nvSpPr>
        <p:spPr>
          <a:xfrm>
            <a:off x="763002" y="908418"/>
            <a:ext cx="4996113" cy="3711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Costos Directos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s-AR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EQUIPOS DE PROCESOS:</a:t>
            </a: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recipientes, reactores, columnas, hornos, intercambiadores de calor, enfriadores, bombas, compresores, motores, ventiladores, turbinas, filtros, centrífugas, secadores, etc., incluida la fabricación en campo y ensayos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COMPONENTES: tuberías, válvulas, cableado, instrumentos, estructuras, aislamiento, pinturas, aceites lubricantes, disolventes, catalizadores, etc.;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OBRAS CIVILES: c</a:t>
            </a:r>
            <a:r>
              <a:rPr lang="es-AR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aminos</a:t>
            </a: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cimientos, columnas, edificios, alcantarillas, zanjas, terraplenes, etc.;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MANO DE OBRA: Construcción y supervisión de la instalación.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61E0B07-B57B-7427-D5A2-6A518D537BDF}"/>
              </a:ext>
            </a:extLst>
          </p:cNvPr>
          <p:cNvSpPr/>
          <p:nvPr/>
        </p:nvSpPr>
        <p:spPr>
          <a:xfrm>
            <a:off x="1251286" y="5338625"/>
            <a:ext cx="8494294" cy="9579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 importante definir cuidadosamente el alcance de ISBL, ya que otros costos del proyecto generalmente se estiman a partir del costo ISBL</a:t>
            </a:r>
            <a:endParaRPr lang="es-AR" sz="20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0C3370-A535-FF5F-210B-1B16C8D93804}"/>
              </a:ext>
            </a:extLst>
          </p:cNvPr>
          <p:cNvSpPr txBox="1"/>
          <p:nvPr/>
        </p:nvSpPr>
        <p:spPr>
          <a:xfrm>
            <a:off x="5883964" y="877818"/>
            <a:ext cx="4844717" cy="406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s-AR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ostos indirectos</a:t>
            </a:r>
            <a:endParaRPr lang="es-AR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COSTOS DE CONSTRUCCIÓN: alquiler de equipos de construcción, construcción temporal (aparejos, remolques, etc.), agua y energía temporales, talleres de construcción,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GASTOS DE SERVICIOS DE CAMPO: Comedores de obra, gastos de especialistas, horas extraordinarias los costos de los salarios y los costos climáticos adversos.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Seguros de construcción.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Beneficios y cargas laborales (Costos asociados a cargas laborales, compensación de trabajadores, etc.)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Gastos generales: honorarios de asesores, costos legales, derechos de importación, costos especiales de flete, impuestos locales, tasas de patentes o regalías, gastos generales corporativos, etc.</a:t>
            </a:r>
            <a:endParaRPr lang="es-A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48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5EB6665-ACEB-BA85-5F13-C138E49F6A0C}"/>
              </a:ext>
            </a:extLst>
          </p:cNvPr>
          <p:cNvSpPr txBox="1"/>
          <p:nvPr/>
        </p:nvSpPr>
        <p:spPr>
          <a:xfrm>
            <a:off x="425117" y="931681"/>
            <a:ext cx="9697452" cy="5560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Incluye los costos de las adiciones que se deben realizar a la infraestructura del sitio para adecuar nueva planta o el aumento de la capacidad de una planta existente. 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subestaciones eléctricas principales, transformadores</a:t>
            </a:r>
            <a:r>
              <a:rPr lang="es-AR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líneas eléctricas;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plantas de generación de energía, motores de turbina, generadores de reserva;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Calderas, tuberías de vapor, líneas de condensado, planta de tratamiento de agua de alimentación de calderas, suministro , bombas;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Torres de enfriamiento, bombas de circulación, red de agua de refrigeración, agua de refrigeración tratamiento;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Tuberías de agua, desmineralización de agua, plantas de tratamiento de aguas residuales, drenaje y alcantarillas del sitio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Plantas de separación de aire para proporcionar nitrógeno en el sitio para gas inerte, líneas de nitrógeno;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Secadores y sopladores para aire de instrumentos, líneas de aire de instrumentos;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Parrales de tuberías, tuberías de alimentación y productos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Parques </a:t>
            </a:r>
            <a:r>
              <a:rPr lang="es-AR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Tanques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instalaciones de carga, transportadores, muelles, almacenes, ferrocarriles, elevadores y grúas;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Laboratorios</a:t>
            </a:r>
            <a:r>
              <a:rPr lang="es-AR" sz="1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equipos analíticos, oficinas, comedores, vestuarios, salas de control; 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Talleres e instalaciones de mantenimiento,</a:t>
            </a:r>
            <a:r>
              <a:rPr lang="es-AR" sz="1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servicios de emergencia, equipos de extinción de incendios, bocas de incendio, instalaciones médicas, etc.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Seguridad del sitio, cercas, garitas y paisajismo.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E8FD0B2-00A6-4328-4415-F6EC778EF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257" y="324869"/>
            <a:ext cx="9090993" cy="606812"/>
          </a:xfrm>
        </p:spPr>
        <p:txBody>
          <a:bodyPr>
            <a:normAutofit fontScale="90000"/>
          </a:bodyPr>
          <a:lstStyle/>
          <a:p>
            <a:r>
              <a:rPr lang="es-A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Costos OSBL</a:t>
            </a:r>
            <a:br>
              <a:rPr lang="es-A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81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94188795-2E4E-2C31-5A1A-FDC0D6B7C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730" y="1801345"/>
            <a:ext cx="2552981" cy="1030087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C68791E9-3497-A973-8CD5-0C2A0E3D0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951" y="1263194"/>
            <a:ext cx="5974892" cy="889411"/>
          </a:xfrm>
          <a:prstGeom prst="rect">
            <a:avLst/>
          </a:prstGeom>
        </p:spPr>
      </p:pic>
      <p:sp>
        <p:nvSpPr>
          <p:cNvPr id="19" name="Título 1">
            <a:extLst>
              <a:ext uri="{FF2B5EF4-FFF2-40B4-BE49-F238E27FC236}">
                <a16:creationId xmlns:a16="http://schemas.microsoft.com/office/drawing/2014/main" id="{4C33E526-A653-E393-8CAC-5775E9E2100A}"/>
              </a:ext>
            </a:extLst>
          </p:cNvPr>
          <p:cNvSpPr txBox="1">
            <a:spLocks/>
          </p:cNvSpPr>
          <p:nvPr/>
        </p:nvSpPr>
        <p:spPr>
          <a:xfrm>
            <a:off x="500738" y="486201"/>
            <a:ext cx="10248427" cy="6817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4400" dirty="0">
                <a:solidFill>
                  <a:schemeClr val="tx1"/>
                </a:solidFill>
              </a:rPr>
              <a:t>Estimación rápida por método de Lang</a:t>
            </a:r>
            <a:endParaRPr lang="es-AR" sz="4400" dirty="0">
              <a:solidFill>
                <a:schemeClr val="tx1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4422A3A-9CA5-1D3C-E34B-8F689E0ECE9D}"/>
              </a:ext>
            </a:extLst>
          </p:cNvPr>
          <p:cNvSpPr txBox="1"/>
          <p:nvPr/>
        </p:nvSpPr>
        <p:spPr>
          <a:xfrm>
            <a:off x="5991726" y="2275581"/>
            <a:ext cx="4612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Factores de Lang Tipo de </a:t>
            </a:r>
            <a:r>
              <a:rPr lang="es-ES" dirty="0" err="1"/>
              <a:t>Instalaci</a:t>
            </a:r>
            <a:r>
              <a:rPr lang="es-AR" dirty="0" err="1"/>
              <a:t>ón</a:t>
            </a:r>
            <a:r>
              <a:rPr lang="es-AR" dirty="0"/>
              <a:t> </a:t>
            </a:r>
            <a:endParaRPr lang="es-ES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3A2A798E-E225-DA63-1011-81F02A547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1067" y="2702787"/>
            <a:ext cx="4007017" cy="686427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3CC51AD3-B86F-C00D-8237-9B7F6B67A5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736" y="4273909"/>
            <a:ext cx="5402917" cy="2204535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B9A1848D-C139-81DF-BC7F-1DF13619E8E9}"/>
              </a:ext>
            </a:extLst>
          </p:cNvPr>
          <p:cNvSpPr txBox="1"/>
          <p:nvPr/>
        </p:nvSpPr>
        <p:spPr>
          <a:xfrm>
            <a:off x="941735" y="3841903"/>
            <a:ext cx="5880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Factores de Hand por tipo de Instalación</a:t>
            </a:r>
            <a:r>
              <a:rPr lang="es-AR" dirty="0"/>
              <a:t> de equipos </a:t>
            </a:r>
            <a:endParaRPr lang="es-ES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373836F2-E7F9-219C-FA8D-AF9BB8011CCF}"/>
              </a:ext>
            </a:extLst>
          </p:cNvPr>
          <p:cNvSpPr/>
          <p:nvPr/>
        </p:nvSpPr>
        <p:spPr>
          <a:xfrm>
            <a:off x="6822674" y="4884287"/>
            <a:ext cx="4612106" cy="142103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/>
              <a:t>Método preliminar para aproximación, sus factores se actualizan periódicamente al menos cada 8 años al ajustarse la tecnología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25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18E58D9-17DB-922C-5494-6753131A8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45717" y="1224751"/>
            <a:ext cx="3129238" cy="87798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10E855F-45D5-9972-4797-FEFD4A782E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2752"/>
          <a:stretch/>
        </p:blipFill>
        <p:spPr>
          <a:xfrm>
            <a:off x="810126" y="2501232"/>
            <a:ext cx="8075740" cy="3906253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34699C05-8D21-E246-14F8-5529CA07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905" y="367470"/>
            <a:ext cx="7748337" cy="640336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</a:rPr>
              <a:t>Estimación de Costos de Adquisición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26B3EE6-EE2C-AF01-CFD5-DB6D1FDAC7E3}"/>
              </a:ext>
            </a:extLst>
          </p:cNvPr>
          <p:cNvSpPr txBox="1"/>
          <p:nvPr/>
        </p:nvSpPr>
        <p:spPr>
          <a:xfrm>
            <a:off x="6748001" y="1950352"/>
            <a:ext cx="352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Ecuación paramétrica de costos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466DED6-7482-0243-E086-6E3823310A2A}"/>
              </a:ext>
            </a:extLst>
          </p:cNvPr>
          <p:cNvSpPr txBox="1"/>
          <p:nvPr/>
        </p:nvSpPr>
        <p:spPr>
          <a:xfrm>
            <a:off x="344905" y="1202080"/>
            <a:ext cx="38581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chemeClr val="tx2"/>
                </a:solidFill>
              </a:rPr>
              <a:t>I – MÉTODO PARAMÉTRICO</a:t>
            </a:r>
            <a:endParaRPr lang="es-A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23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C524A99-2FD3-C63E-BF99-AF6008ED90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6615"/>
          <a:stretch/>
        </p:blipFill>
        <p:spPr>
          <a:xfrm>
            <a:off x="4572000" y="136378"/>
            <a:ext cx="7283116" cy="6376716"/>
          </a:xfrm>
          <a:prstGeom prst="rect">
            <a:avLst/>
          </a:prstGeom>
        </p:spPr>
      </p:pic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CC6B0E-AED2-63BE-1BF8-A11BAA1A2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04" y="2160589"/>
            <a:ext cx="2948182" cy="82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681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F43202-C23F-1FB4-FC50-A1BD1098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1789"/>
          </a:xfrm>
        </p:spPr>
        <p:txBody>
          <a:bodyPr/>
          <a:lstStyle/>
          <a:p>
            <a:r>
              <a:rPr lang="es-ES" dirty="0"/>
              <a:t>Estimación de Costos de Instalación</a:t>
            </a:r>
            <a:endParaRPr lang="es-A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C7DCB36-545F-DAB4-31E0-D32D39698C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688" y="2446419"/>
            <a:ext cx="7523350" cy="385812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EE34D40-59EC-C61D-5E61-1A3F1E5EF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038" y="1692440"/>
            <a:ext cx="3906030" cy="75397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834A5A8-654A-DA3C-51D7-5AB5F04EB2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647" r="15531" b="56889"/>
          <a:stretch/>
        </p:blipFill>
        <p:spPr>
          <a:xfrm>
            <a:off x="677334" y="1552507"/>
            <a:ext cx="5564849" cy="89391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FE7CE02-098B-8BEC-F0EC-459D3150A2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7679" y="2849613"/>
            <a:ext cx="3238952" cy="281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70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3F798F-8D04-59BB-250B-736A37F11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833" y="132347"/>
            <a:ext cx="6424104" cy="766012"/>
          </a:xfrm>
        </p:spPr>
        <p:txBody>
          <a:bodyPr>
            <a:normAutofit fontScale="90000"/>
          </a:bodyPr>
          <a:lstStyle/>
          <a:p>
            <a:r>
              <a:rPr lang="es-ES" sz="2800" dirty="0"/>
              <a:t>II - MÉTODO DE PARÁMETROS DE AJUSTE</a:t>
            </a:r>
            <a:endParaRPr lang="es-AR" sz="2800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24944E3B-E245-B1CD-ED97-8A33B2C0A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975" t="385" r="6665" b="-385"/>
          <a:stretch/>
        </p:blipFill>
        <p:spPr bwMode="auto">
          <a:xfrm>
            <a:off x="145138" y="898359"/>
            <a:ext cx="4651451" cy="37035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CA5991A-C021-3541-4C7D-975DB290D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95"/>
          <a:stretch/>
        </p:blipFill>
        <p:spPr bwMode="auto">
          <a:xfrm>
            <a:off x="409833" y="4763017"/>
            <a:ext cx="5864174" cy="18543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D7D3A1A-A789-F55C-8063-AEC84E1F6C7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21" b="2268"/>
          <a:stretch/>
        </p:blipFill>
        <p:spPr bwMode="auto">
          <a:xfrm>
            <a:off x="6618914" y="1018637"/>
            <a:ext cx="5268935" cy="56663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1FFA1C1-3BBA-3AD7-C86D-DCD80C747EAA}"/>
              </a:ext>
            </a:extLst>
          </p:cNvPr>
          <p:cNvSpPr txBox="1"/>
          <p:nvPr/>
        </p:nvSpPr>
        <p:spPr>
          <a:xfrm>
            <a:off x="7617204" y="549646"/>
            <a:ext cx="3565321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Recipiente a presión VERTICAL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F3EC34D-C0D3-9E9F-AE55-0564217C29C7}"/>
              </a:ext>
            </a:extLst>
          </p:cNvPr>
          <p:cNvSpPr txBox="1"/>
          <p:nvPr/>
        </p:nvSpPr>
        <p:spPr>
          <a:xfrm>
            <a:off x="3405930" y="664337"/>
            <a:ext cx="1168866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IQ C&amp;T</a:t>
            </a:r>
            <a:endParaRPr lang="es-A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443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5768</TotalTime>
  <Words>815</Words>
  <Application>Microsoft Office PowerPoint</Application>
  <PresentationFormat>Panorámica</PresentationFormat>
  <Paragraphs>84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Aptos</vt:lpstr>
      <vt:lpstr>Arial</vt:lpstr>
      <vt:lpstr>Symbol</vt:lpstr>
      <vt:lpstr>Trebuchet MS</vt:lpstr>
      <vt:lpstr>Wingdings 3</vt:lpstr>
      <vt:lpstr>Faceta</vt:lpstr>
      <vt:lpstr>EQUIPOS E INSTALACIONES INDUSTRIALES</vt:lpstr>
      <vt:lpstr>INVERSIONES EN CAPITAL FIJO</vt:lpstr>
      <vt:lpstr>Costos ISBL </vt:lpstr>
      <vt:lpstr>Costos OSBL </vt:lpstr>
      <vt:lpstr>Presentación de PowerPoint</vt:lpstr>
      <vt:lpstr>Estimación de Costos de Adquisición</vt:lpstr>
      <vt:lpstr>Presentación de PowerPoint</vt:lpstr>
      <vt:lpstr>Estimación de Costos de Instalación</vt:lpstr>
      <vt:lpstr>II - MÉTODO DE PARÁMETROS DE AJUSTE</vt:lpstr>
      <vt:lpstr>Ajuste inflacionario</vt:lpstr>
      <vt:lpstr>Ejercicio: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jorge nozica</dc:creator>
  <cp:lastModifiedBy>jorge nozica</cp:lastModifiedBy>
  <cp:revision>56</cp:revision>
  <dcterms:created xsi:type="dcterms:W3CDTF">2022-12-06T22:37:56Z</dcterms:created>
  <dcterms:modified xsi:type="dcterms:W3CDTF">2026-03-13T14:39:43Z</dcterms:modified>
</cp:coreProperties>
</file>