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62" r:id="rId2"/>
    <p:sldId id="754" r:id="rId3"/>
    <p:sldId id="755" r:id="rId4"/>
    <p:sldId id="756" r:id="rId5"/>
    <p:sldId id="757" r:id="rId6"/>
    <p:sldId id="758" r:id="rId7"/>
    <p:sldId id="759" r:id="rId8"/>
    <p:sldId id="760" r:id="rId9"/>
    <p:sldId id="763" r:id="rId10"/>
    <p:sldId id="761" r:id="rId11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-34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1F91DEF-FB1E-4339-8161-DEFEBD957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A264D51-9D2D-46CE-9471-3E798DDAFA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76AD5036-C3DA-4B51-8E12-AA807BF79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85F2-03BE-44BE-8168-1B6512175FB2}" type="datetimeFigureOut">
              <a:rPr lang="es-AR" smtClean="0"/>
              <a:t>11/4/2022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F0CB8957-FAA2-4BC3-B6D0-E618A1222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20B6905-E6B8-4BB6-956D-AA86C4FF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28AF-44F9-4D1F-BB84-9C961061557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4001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39D1138-885E-4911-BFFE-6E66CC6DC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A4C60EA1-B3A1-4954-BFA4-E83E90CD98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42A5332A-FED8-40EB-B2C6-EAB115CD5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85F2-03BE-44BE-8168-1B6512175FB2}" type="datetimeFigureOut">
              <a:rPr lang="es-AR" smtClean="0"/>
              <a:t>11/4/2022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B05C808-520E-4801-9625-7355994FA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972ED587-CF07-4F83-A2ED-04610A04E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28AF-44F9-4D1F-BB84-9C961061557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0663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C9E38028-E717-43B2-A305-CDBFFECA49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4C443BC7-8347-43D2-B003-8668173E3F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4C246AD-9F82-477E-A0CC-D8DABC0C0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85F2-03BE-44BE-8168-1B6512175FB2}" type="datetimeFigureOut">
              <a:rPr lang="es-AR" smtClean="0"/>
              <a:t>11/4/2022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7711A197-D887-4A13-92F2-C844EDE18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D386E40-8B8E-49E6-83F9-8386E7296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28AF-44F9-4D1F-BB84-9C961061557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69173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99CBBBB-F5B4-41C3-9E73-96196B13D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7C86916-356E-4B0A-8222-7AD8A0FC0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EAEA6A6-99A7-42C1-B056-5A0D11815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85F2-03BE-44BE-8168-1B6512175FB2}" type="datetimeFigureOut">
              <a:rPr lang="es-AR" smtClean="0"/>
              <a:t>11/4/2022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334FFBD1-0C08-4736-B5E4-D08B5309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FE7B9037-19E9-4295-91EB-7ED528FDE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28AF-44F9-4D1F-BB84-9C961061557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76062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2915689-8134-42ED-8F08-BE4357BB0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BA0391E5-FAF0-443A-AA8A-8DEE76E5A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E077737-A4C5-47CB-BF1A-412C3FFEC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85F2-03BE-44BE-8168-1B6512175FB2}" type="datetimeFigureOut">
              <a:rPr lang="es-AR" smtClean="0"/>
              <a:t>11/4/2022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AF92984-EC6F-4A8D-B5CE-42099A69D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9C6F7A36-4D5F-47C0-9067-A6E1E1F0D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28AF-44F9-4D1F-BB84-9C961061557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33386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63D96B1-58D7-454B-84B9-91A966C2A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E67163B-F0E0-4941-8298-2B48850D53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8BDD25AD-7DD3-4698-9594-2C5385E666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92251E9F-670F-400C-8280-6ABBD2A5E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85F2-03BE-44BE-8168-1B6512175FB2}" type="datetimeFigureOut">
              <a:rPr lang="es-AR" smtClean="0"/>
              <a:t>11/4/2022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36545177-F8AA-4230-B8E6-A3599F471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C4115698-0AEB-4376-8BE4-1B43D67FA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28AF-44F9-4D1F-BB84-9C961061557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228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4B62258-90A2-4812-B09E-81A411FDF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F2BF8285-0718-46B8-A914-D260478CF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867B1D44-2779-424E-BEA7-E821FE6D61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204207DE-9B23-48BC-89BF-DF67DA8B3D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5D9DD785-004E-4753-86A4-E6F1F05A98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FDDA6C50-FF04-4787-9703-5B152C2CD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85F2-03BE-44BE-8168-1B6512175FB2}" type="datetimeFigureOut">
              <a:rPr lang="es-AR" smtClean="0"/>
              <a:t>11/4/2022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E0882BA9-D16D-45A3-BCA8-05C54829C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A6F43475-2A23-40F7-835B-D7E668BE4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28AF-44F9-4D1F-BB84-9C961061557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677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3DD93E8-1354-4B76-9868-B4DD138A8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7E82B941-388A-4EA0-A445-145A4BBBD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85F2-03BE-44BE-8168-1B6512175FB2}" type="datetimeFigureOut">
              <a:rPr lang="es-AR" smtClean="0"/>
              <a:t>11/4/2022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6A5990D0-FC69-4A27-A23F-B7D6F999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0B14DBA2-D461-4D63-AA78-863BB2DC3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28AF-44F9-4D1F-BB84-9C961061557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13806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14B5DFF7-8497-4415-9E83-65C2A5725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85F2-03BE-44BE-8168-1B6512175FB2}" type="datetimeFigureOut">
              <a:rPr lang="es-AR" smtClean="0"/>
              <a:t>11/4/2022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9F6E5298-8B5B-4E40-A5C6-E37D930FF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6F9AEDA3-C407-49D4-B2FF-5F52924DB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28AF-44F9-4D1F-BB84-9C961061557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3871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AFF7716-E9F5-4C02-B6C6-0CF8343AE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4FE2F79-EC23-4184-917A-CDBDCC929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EEE9CEF9-DA70-471B-81B5-06D62A2807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BA924A9E-FFFA-457D-BF2D-65CB1795C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85F2-03BE-44BE-8168-1B6512175FB2}" type="datetimeFigureOut">
              <a:rPr lang="es-AR" smtClean="0"/>
              <a:t>11/4/2022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774C82E4-07B7-4329-8AA7-F7C332ED2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B3074306-C280-4464-8110-B002A48CA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28AF-44F9-4D1F-BB84-9C961061557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24150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336E706-AF2C-444E-BAEE-B1C498DFC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CDB53402-024E-480F-BEFD-9B88E5A6C9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C37A38D7-2EE1-4ACD-9585-7224B7427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CB0C9159-C536-4D2E-8B06-38F709D9B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85F2-03BE-44BE-8168-1B6512175FB2}" type="datetimeFigureOut">
              <a:rPr lang="es-AR" smtClean="0"/>
              <a:t>11/4/2022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68D8EB6F-4276-407C-9501-D9AFE34BB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151F0BFF-32E5-44CD-86CF-76BA156C6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28AF-44F9-4D1F-BB84-9C961061557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13868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E9F0832F-316E-4AC3-9EA7-465A2FBBC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7B3C031-F630-433A-9DAC-4BBAD0683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FEE935B-5CC4-4063-9077-1DFA073D78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A85F2-03BE-44BE-8168-1B6512175FB2}" type="datetimeFigureOut">
              <a:rPr lang="es-AR" smtClean="0"/>
              <a:t>11/4/2022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F5D64C38-C3F9-4AFD-AC3C-E6F20EE05E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F3BA0E6-D48B-48EE-AF94-6C7EEFBD3D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E28AF-44F9-4D1F-BB84-9C961061557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99307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com.ar/url?sa=i&amp;rct=j&amp;q=&amp;esrc=s&amp;frm=1&amp;source=images&amp;cd=&amp;cad=rja&amp;uact=8&amp;ved=0ahUKEwinmYjR--HLAhWBf5AKHY0EDnoQjRwIBw&amp;url=https://esthersuantak.wordpress.com/2012/08/01/why-i-love-sheldon-cooper/&amp;bvm=bv.117868183,d.Y2I&amp;psig=AFQjCNFnqEIOoMIjYeiM2wSr9oWsQ4G3bg&amp;ust=145919910946392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91978"/>
            <a:ext cx="8229600" cy="1170503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s-E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EL IMPERATIVO</a:t>
            </a:r>
            <a:br>
              <a:rPr lang="es-E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(Páginas </a:t>
            </a:r>
            <a:r>
              <a:rPr lang="es-E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28 y </a:t>
            </a:r>
            <a:r>
              <a:rPr lang="es-E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s-E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  <a:r>
              <a:rPr lang="es-E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es-E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ES" sz="3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Flecha: a la derecha 1">
            <a:extLst>
              <a:ext uri="{FF2B5EF4-FFF2-40B4-BE49-F238E27FC236}">
                <a16:creationId xmlns:a16="http://schemas.microsoft.com/office/drawing/2014/main" xmlns="" id="{A9F0FD88-35C0-4AAB-AA11-99DB76F9C94B}"/>
              </a:ext>
            </a:extLst>
          </p:cNvPr>
          <p:cNvSpPr/>
          <p:nvPr/>
        </p:nvSpPr>
        <p:spPr>
          <a:xfrm>
            <a:off x="1775081" y="1030433"/>
            <a:ext cx="2376264" cy="432048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AR">
              <a:solidFill>
                <a:srgbClr val="FF0000"/>
              </a:solidFill>
              <a:latin typeface="Calibri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307BD214-8C8F-42DD-B620-F3F5C72F3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826" y="1844821"/>
            <a:ext cx="8758332" cy="4597133"/>
          </a:xfrm>
          <a:prstGeom prst="rect">
            <a:avLst/>
          </a:prstGeom>
          <a:ln w="5715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181756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all else fails, read the instructions!</a:t>
            </a:r>
            <a:endParaRPr lang="es-AR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620688"/>
            <a:ext cx="8229600" cy="79695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s-E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EL IMPERATIVO</a:t>
            </a:r>
            <a:br>
              <a:rPr lang="es-E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(Páginas </a:t>
            </a:r>
            <a:r>
              <a:rPr lang="es-E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28 </a:t>
            </a:r>
            <a:r>
              <a:rPr lang="es-E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 </a:t>
            </a:r>
            <a:r>
              <a:rPr lang="es-E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29</a:t>
            </a:r>
            <a:r>
              <a:rPr lang="es-E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es-E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ES" sz="3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ln w="57150">
            <a:solidFill>
              <a:srgbClr val="0000FF"/>
            </a:solidFill>
          </a:ln>
        </p:spPr>
        <p:txBody>
          <a:bodyPr/>
          <a:lstStyle/>
          <a:p>
            <a:pPr eaLnBrk="1" hangingPunct="1"/>
            <a:r>
              <a:rPr lang="es-E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Fasten</a:t>
            </a:r>
            <a:r>
              <a:rPr lang="es-E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</a:t>
            </a:r>
            <a:r>
              <a:rPr lang="es-E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seat-belt</a:t>
            </a:r>
            <a:r>
              <a:rPr lang="es-E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s-E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eaLnBrk="1" hangingPunct="1"/>
            <a:r>
              <a:rPr lang="es-ES" b="1" dirty="0" err="1"/>
              <a:t>You</a:t>
            </a:r>
            <a:r>
              <a:rPr lang="es-ES" b="1" dirty="0"/>
              <a:t> </a:t>
            </a:r>
            <a:r>
              <a:rPr lang="es-ES" b="1" dirty="0" err="1"/>
              <a:t>fasten</a:t>
            </a:r>
            <a:r>
              <a:rPr lang="es-ES" b="1" dirty="0"/>
              <a:t> </a:t>
            </a:r>
            <a:r>
              <a:rPr lang="es-ES" b="1" dirty="0" err="1"/>
              <a:t>your</a:t>
            </a:r>
            <a:r>
              <a:rPr lang="es-ES" b="1" dirty="0"/>
              <a:t> </a:t>
            </a:r>
            <a:r>
              <a:rPr lang="es-ES" b="1" dirty="0" err="1"/>
              <a:t>seat-belt</a:t>
            </a:r>
            <a:r>
              <a:rPr lang="es-ES" b="1" dirty="0"/>
              <a:t>.</a:t>
            </a:r>
            <a:r>
              <a:rPr lang="es-ES" dirty="0"/>
              <a:t> </a:t>
            </a:r>
          </a:p>
          <a:p>
            <a:pPr eaLnBrk="1" hangingPunct="1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Don´t smoke here. </a:t>
            </a:r>
          </a:p>
          <a:p>
            <a:pPr eaLnBrk="1" hangingPunct="1"/>
            <a:r>
              <a:rPr lang="en-US" b="1" dirty="0"/>
              <a:t>Don´t you forget it.</a:t>
            </a:r>
            <a:r>
              <a:rPr lang="en-US" dirty="0"/>
              <a:t> </a:t>
            </a:r>
          </a:p>
          <a:p>
            <a:pPr eaLnBrk="1" hangingPunct="1"/>
            <a:r>
              <a:rPr lang="es-ES" b="1" dirty="0"/>
              <a:t>Do </a:t>
            </a:r>
            <a:r>
              <a:rPr lang="es-ES" b="1" dirty="0" err="1"/>
              <a:t>take</a:t>
            </a:r>
            <a:r>
              <a:rPr lang="es-ES" b="1" dirty="0"/>
              <a:t> </a:t>
            </a:r>
            <a:r>
              <a:rPr lang="es-ES" b="1" dirty="0" err="1"/>
              <a:t>care</a:t>
            </a:r>
            <a:r>
              <a:rPr lang="es-ES" b="1" dirty="0"/>
              <a:t>!</a:t>
            </a:r>
            <a:r>
              <a:rPr lang="es-ES" dirty="0"/>
              <a:t> </a:t>
            </a:r>
          </a:p>
          <a:p>
            <a:pPr eaLnBrk="1" hangingPunct="1"/>
            <a:r>
              <a:rPr lang="en-US" b="1" dirty="0"/>
              <a:t>Let us consider this hypothesis.</a:t>
            </a:r>
            <a:r>
              <a:rPr lang="en-US" dirty="0"/>
              <a:t> </a:t>
            </a:r>
          </a:p>
          <a:p>
            <a:pPr eaLnBrk="1" hangingPunct="1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Let´s consider this hypothesis. </a:t>
            </a:r>
            <a:endParaRPr lang="es-E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Please Don T Smoke Here , Free Transparent Clipart - ClipartKey">
            <a:extLst>
              <a:ext uri="{FF2B5EF4-FFF2-40B4-BE49-F238E27FC236}">
                <a16:creationId xmlns:a16="http://schemas.microsoft.com/office/drawing/2014/main" xmlns="" id="{7FFBABBE-253B-461E-8CB9-3EEBC95ED7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1546" y="3429000"/>
            <a:ext cx="2038350" cy="223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asten your seat belt poster safe trip safety Vector Image">
            <a:extLst>
              <a:ext uri="{FF2B5EF4-FFF2-40B4-BE49-F238E27FC236}">
                <a16:creationId xmlns:a16="http://schemas.microsoft.com/office/drawing/2014/main" xmlns="" id="{1AE309AC-8AEE-43B0-8117-AD3DAE893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9710" y="1951453"/>
            <a:ext cx="24193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9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662" y="1142984"/>
            <a:ext cx="7358114" cy="534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930" name="Picture 2" descr="https://esthersuantak.files.wordpress.com/2012/08/290983-sheldon-cooper-in-the-big-bang-theory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8414" y="285728"/>
            <a:ext cx="6858048" cy="61675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7517" y="549275"/>
            <a:ext cx="10699667" cy="5576888"/>
          </a:xfrm>
          <a:ln w="57150">
            <a:solidFill>
              <a:srgbClr val="0000FF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>
                <a:solidFill>
                  <a:srgbClr val="0000FF"/>
                </a:solidFill>
              </a:rPr>
              <a:t>HOMEWORK PROBLEMS</a:t>
            </a:r>
          </a:p>
          <a:p>
            <a:pPr marL="0" indent="0">
              <a:buNone/>
            </a:pPr>
            <a:endParaRPr lang="en-US" b="1" dirty="0">
              <a:solidFill>
                <a:srgbClr val="0000FF"/>
              </a:solidFill>
            </a:endParaRPr>
          </a:p>
          <a:p>
            <a:pPr>
              <a:lnSpc>
                <a:spcPts val="3000"/>
              </a:lnSpc>
            </a:pPr>
            <a:r>
              <a:rPr lang="en-US" b="1" dirty="0"/>
              <a:t>1.1 List five applications of electric motors in the common household. </a:t>
            </a:r>
            <a:endParaRPr lang="en-US" b="1" dirty="0" smtClean="0"/>
          </a:p>
          <a:p>
            <a:pPr>
              <a:lnSpc>
                <a:spcPts val="3000"/>
              </a:lnSpc>
            </a:pPr>
            <a:endParaRPr lang="en-US" b="1" dirty="0" smtClean="0"/>
          </a:p>
          <a:p>
            <a:pPr>
              <a:lnSpc>
                <a:spcPts val="3000"/>
              </a:lnSpc>
            </a:pPr>
            <a:r>
              <a:rPr lang="en-US" b="1" dirty="0" smtClean="0"/>
              <a:t>1.3 </a:t>
            </a:r>
            <a:r>
              <a:rPr lang="en-US" b="1" dirty="0"/>
              <a:t>Electric power systems provide energy in a variety of commercial and industrial settings. Make a list of systems and devices that receive electric power in: </a:t>
            </a:r>
          </a:p>
          <a:p>
            <a:pPr>
              <a:lnSpc>
                <a:spcPts val="3000"/>
              </a:lnSpc>
            </a:pPr>
            <a:r>
              <a:rPr lang="en-US" b="1" dirty="0"/>
              <a:t>a. A large office building.      b. A factory floor.      </a:t>
            </a:r>
          </a:p>
          <a:p>
            <a:pPr marL="0" indent="0">
              <a:lnSpc>
                <a:spcPts val="3000"/>
              </a:lnSpc>
              <a:buNone/>
            </a:pPr>
            <a:r>
              <a:rPr lang="en-US" b="1" dirty="0"/>
              <a:t>     c. A construction site.</a:t>
            </a:r>
            <a:endParaRPr lang="es-ES" b="1" dirty="0"/>
          </a:p>
        </p:txBody>
      </p:sp>
      <p:sp>
        <p:nvSpPr>
          <p:cNvPr id="2" name="1 Rectángulo"/>
          <p:cNvSpPr/>
          <p:nvPr/>
        </p:nvSpPr>
        <p:spPr>
          <a:xfrm>
            <a:off x="1472540" y="1846207"/>
            <a:ext cx="10165278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</a:pPr>
            <a:r>
              <a:rPr lang="en-US" b="1" dirty="0" err="1">
                <a:solidFill>
                  <a:srgbClr val="FF0000"/>
                </a:solidFill>
              </a:rPr>
              <a:t>Haga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lista</a:t>
            </a:r>
            <a:r>
              <a:rPr lang="en-US" b="1" dirty="0">
                <a:solidFill>
                  <a:srgbClr val="FF0000"/>
                </a:solidFill>
              </a:rPr>
              <a:t> de/ </a:t>
            </a:r>
            <a:r>
              <a:rPr lang="en-US" b="1" dirty="0" err="1">
                <a:solidFill>
                  <a:srgbClr val="FF0000"/>
                </a:solidFill>
              </a:rPr>
              <a:t>enumere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cinco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aplicaciones</a:t>
            </a:r>
            <a:r>
              <a:rPr lang="en-US" b="1" dirty="0">
                <a:solidFill>
                  <a:srgbClr val="FF0000"/>
                </a:solidFill>
              </a:rPr>
              <a:t> de </a:t>
            </a:r>
            <a:r>
              <a:rPr lang="en-US" b="1" dirty="0" err="1">
                <a:solidFill>
                  <a:srgbClr val="FF0000"/>
                </a:solidFill>
              </a:rPr>
              <a:t>motores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eléctrico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en</a:t>
            </a:r>
            <a:r>
              <a:rPr lang="en-US" b="1" dirty="0">
                <a:solidFill>
                  <a:srgbClr val="FF0000"/>
                </a:solidFill>
              </a:rPr>
              <a:t> el </a:t>
            </a:r>
            <a:r>
              <a:rPr lang="en-US" b="1" dirty="0" err="1">
                <a:solidFill>
                  <a:srgbClr val="FF0000"/>
                </a:solidFill>
              </a:rPr>
              <a:t>hogar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común</a:t>
            </a:r>
            <a:r>
              <a:rPr lang="en-US" b="1" dirty="0">
                <a:solidFill>
                  <a:srgbClr val="FF0000"/>
                </a:solidFill>
              </a:rPr>
              <a:t>. 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765175"/>
            <a:ext cx="8229600" cy="5832177"/>
          </a:xfrm>
          <a:ln w="57150">
            <a:solidFill>
              <a:srgbClr val="0000FF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>
                <a:solidFill>
                  <a:srgbClr val="0000FF"/>
                </a:solidFill>
              </a:rPr>
              <a:t>Check Your Understanding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/>
              <a:t>2.11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 </a:t>
            </a:r>
            <a:r>
              <a:rPr lang="en-US" b="1" dirty="0"/>
              <a:t>expressions for the voltage across each resistor in Example 2.12 in terms of the mesh currents.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/>
              <a:t>2.12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</a:t>
            </a:r>
            <a:r>
              <a:rPr lang="en-US" b="1" dirty="0"/>
              <a:t> expressions for the current through each resistor in Example 2.12 in terms of the node voltages.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/>
              <a:t>2.2 The unit used for voltage is the volt, for current the ampere, and for resistance the ohm. Using the definitions of voltage, current, and resistance,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express</a:t>
            </a:r>
            <a:r>
              <a:rPr lang="en-US" b="1" dirty="0"/>
              <a:t> each quantity in  fundamental MKS units.</a:t>
            </a:r>
            <a:endParaRPr lang="es-ES" b="1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5EC52D3A-C995-4FD0-89BF-810E82E0B982}"/>
              </a:ext>
            </a:extLst>
          </p:cNvPr>
          <p:cNvSpPr txBox="1"/>
          <p:nvPr/>
        </p:nvSpPr>
        <p:spPr>
          <a:xfrm>
            <a:off x="3359696" y="5589240"/>
            <a:ext cx="5616624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rgbClr val="FF0000"/>
                </a:solidFill>
              </a:rPr>
              <a:t>En todos los casos, la traducción del verbo inicial debe ser en segunda persona, </a:t>
            </a:r>
            <a:r>
              <a:rPr lang="es-AR" u="sng" dirty="0">
                <a:solidFill>
                  <a:srgbClr val="FF0000"/>
                </a:solidFill>
              </a:rPr>
              <a:t>no en infinitivo: </a:t>
            </a:r>
            <a:r>
              <a:rPr lang="es-AR" dirty="0">
                <a:solidFill>
                  <a:srgbClr val="FF0000"/>
                </a:solidFill>
              </a:rPr>
              <a:t>Decimos </a:t>
            </a:r>
            <a:r>
              <a:rPr lang="es-AR" i="1" dirty="0">
                <a:solidFill>
                  <a:srgbClr val="FF0000"/>
                </a:solidFill>
              </a:rPr>
              <a:t>escriba</a:t>
            </a:r>
            <a:r>
              <a:rPr lang="es-AR" dirty="0">
                <a:solidFill>
                  <a:srgbClr val="FF0000"/>
                </a:solidFill>
              </a:rPr>
              <a:t>, no escribir, o expresar…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3 Marcador de contenido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309814" y="379198"/>
            <a:ext cx="7786687" cy="61102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3 Marcador de contenido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52626" y="1214438"/>
            <a:ext cx="8429625" cy="459581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E226345-A161-403C-A38A-0C7F1967F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548680"/>
            <a:ext cx="8229600" cy="5832648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ts val="2640"/>
              </a:lnSpc>
            </a:pPr>
            <a:r>
              <a:rPr lang="es-AR" sz="3600" dirty="0"/>
              <a:t>El Departamento de Medio Ambiente, Alimentación y Asuntos Rurales ha emitido el siguiente consejo sobre qué hacer si una bombilla de bajo consumo se rompe: </a:t>
            </a:r>
          </a:p>
          <a:p>
            <a:pPr>
              <a:lnSpc>
                <a:spcPts val="2640"/>
              </a:lnSpc>
            </a:pPr>
            <a:r>
              <a:rPr lang="es-A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Desaloje</a:t>
            </a:r>
            <a:r>
              <a:rPr lang="es-AR" sz="3600" dirty="0"/>
              <a:t> la habitación teniendo cuidado de no pisar los fragmentos/pedazos de vidrio que cubren el suelo. </a:t>
            </a:r>
          </a:p>
          <a:p>
            <a:pPr>
              <a:lnSpc>
                <a:spcPts val="2640"/>
              </a:lnSpc>
            </a:pPr>
            <a:r>
              <a:rPr lang="es-A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utilice  </a:t>
            </a:r>
            <a:r>
              <a:rPr lang="es-AR" sz="3600" dirty="0"/>
              <a:t>aspiradora para limpiar el desorden, ya que la acción de succión de la máquina podría esparcir pequeñas gotas de mercurio tóxico por toda la casa.</a:t>
            </a:r>
          </a:p>
          <a:p>
            <a:pPr>
              <a:lnSpc>
                <a:spcPts val="2640"/>
              </a:lnSpc>
            </a:pPr>
            <a:r>
              <a:rPr lang="es-A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Póngase</a:t>
            </a:r>
            <a:r>
              <a:rPr lang="es-AR" sz="3600" dirty="0"/>
              <a:t> guantes de </a:t>
            </a:r>
            <a:r>
              <a:rPr lang="es-AR" sz="3600" dirty="0" err="1"/>
              <a:t>latex</a:t>
            </a:r>
            <a:r>
              <a:rPr lang="es-AR" sz="3600" dirty="0"/>
              <a:t> y barra los restos hacia un recogedor de basura/ pala recogedora de basura.</a:t>
            </a:r>
          </a:p>
          <a:p>
            <a:pPr>
              <a:lnSpc>
                <a:spcPts val="2640"/>
              </a:lnSpc>
            </a:pPr>
            <a:r>
              <a:rPr lang="es-A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Coloque </a:t>
            </a:r>
            <a:r>
              <a:rPr lang="es-AR" sz="3600" dirty="0"/>
              <a:t>los restos en una bolsa de plástico y ciérrela.</a:t>
            </a:r>
          </a:p>
          <a:p>
            <a:pPr>
              <a:lnSpc>
                <a:spcPts val="2640"/>
              </a:lnSpc>
            </a:pPr>
            <a:r>
              <a:rPr lang="es-A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ponga </a:t>
            </a:r>
            <a:r>
              <a:rPr lang="es-AR" sz="3600" dirty="0"/>
              <a:t>la bolsa en un recipiente de basura normal de la casa</a:t>
            </a:r>
          </a:p>
          <a:p>
            <a:pPr>
              <a:lnSpc>
                <a:spcPts val="2640"/>
              </a:lnSpc>
            </a:pPr>
            <a:r>
              <a:rPr lang="es-AR" sz="3600" dirty="0"/>
              <a:t>En lugar de esto (En su lugar) </a:t>
            </a:r>
            <a:r>
              <a:rPr lang="es-A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colóquela</a:t>
            </a:r>
            <a:r>
              <a:rPr lang="es-AR" sz="3600" dirty="0"/>
              <a:t>  en un contenedor de reciclaje municipal para pilas las que también contienen mercurio, o llévela a un basurero/vertedero municipal donde pueda ser desechada con seguridad.</a:t>
            </a:r>
          </a:p>
          <a:p>
            <a:pPr>
              <a:lnSpc>
                <a:spcPts val="2640"/>
              </a:lnSpc>
            </a:pPr>
            <a:r>
              <a:rPr lang="es-AR" sz="3600" dirty="0"/>
              <a:t> </a:t>
            </a:r>
            <a:r>
              <a:rPr lang="es-A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Trate</a:t>
            </a:r>
            <a:r>
              <a:rPr lang="es-AR" sz="3600" dirty="0"/>
              <a:t> de no inhalar el polvo de la bombilla rota.</a:t>
            </a:r>
          </a:p>
          <a:p>
            <a:endParaRPr lang="es-AR" dirty="0"/>
          </a:p>
        </p:txBody>
      </p:sp>
      <p:pic>
        <p:nvPicPr>
          <p:cNvPr id="2050" name="Picture 2" descr="Las bombillas de bajo consumo tienen mercurio - Quo">
            <a:extLst>
              <a:ext uri="{FF2B5EF4-FFF2-40B4-BE49-F238E27FC236}">
                <a16:creationId xmlns:a16="http://schemas.microsoft.com/office/drawing/2014/main" xmlns="" id="{957E4291-C58B-4EBE-BBAF-16E61778B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6900" y="3036204"/>
            <a:ext cx="2705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06298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399</Words>
  <Application>Microsoft Office PowerPoint</Application>
  <PresentationFormat>Personalizado</PresentationFormat>
  <Paragraphs>31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 EL IMPERATIVO  (Páginas 28 y 29) </vt:lpstr>
      <vt:lpstr>EL IMPERATIVO  (Páginas 28 y 29)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Gladys</dc:creator>
  <cp:lastModifiedBy>gladysmaba@outlook.com</cp:lastModifiedBy>
  <cp:revision>5</cp:revision>
  <dcterms:created xsi:type="dcterms:W3CDTF">2020-03-26T21:22:45Z</dcterms:created>
  <dcterms:modified xsi:type="dcterms:W3CDTF">2022-04-11T23:01:01Z</dcterms:modified>
</cp:coreProperties>
</file>