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4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66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EF4DDC-E897-4A29-920E-50BE9EB69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B27FA04-C4BC-4696-AB28-DC6DC6595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BF6BD83-5421-4E46-A93C-D3008A81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CD5182-8344-4F77-B81F-BD1C0347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A538EA2-1962-4C2A-8196-87A0358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026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C651C0D-5CBC-4E4B-A513-25B3BECE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3807F85-55A3-478F-9FB8-5909B43D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EE67BD3-BB77-4C51-979F-AAC4FE24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54F5CEA-C574-4AA2-A390-6221B514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A352961-4E2E-4B7A-AF7C-2820B4F3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225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43B84DA-DB45-4FD2-A270-018DEDF40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4178701-BB4F-4D82-80D5-77B0AF995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8AB475-ADAE-44A1-A31B-CD7C1752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D6C13D7-CD40-4DCA-A5F4-5CBE6F69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E1517A-0641-48AE-9864-F9A9716C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6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5A691F-DA73-455C-9E5D-D76B242CC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98DB5F6-705A-48E4-B8C4-8B9257D2F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12EEC3F-2921-4375-A2C5-A1AA88B5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8DBB903-5CD5-4049-9E6B-F87609A7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A002B91-EB7D-4BDA-9AE3-21E07F19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627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FF425F1-261E-4EA8-8E88-B83BC1BC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3CB6D5A-9DC8-4AE4-8C41-E16DB131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249C3E-09D4-46F3-9747-42570C7B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274A75-04CA-4FA0-B7D0-99B2FA7F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EC4CD42-4784-423E-A3FE-CA121E7C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726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247A87-9C85-494A-8F79-121EC126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F0102D0-BF86-48E4-823F-379BFDBE9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B3F7FE-E8C6-4D02-9331-9A94B55D9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E25E4F8-33F1-4CA1-808E-73963F78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4AD47AC-4323-4008-B4D0-81C9CE7E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31E632F-0E48-40C3-B071-9AE7B76F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842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EAB530-1942-4959-99F1-B0A71D63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6EB762C-1B63-40F6-A9CB-C0E7C078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85266B7-34CF-4D1A-9003-71D23931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F709DEEC-1F74-4B5D-B5CA-FAA8FF2F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F5ED295-2548-44CC-B569-3B05B0D85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859AF071-5B73-4039-BD50-2ECD14B6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5D2005CB-08C2-4982-8E8E-58DB7212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5619900-A998-4FE9-B2AB-6FC2A4B5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93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420286-9C57-446F-AD6E-BF34DD91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C64A16A-5EC9-4385-A99F-A397FD9E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099BA28-F37A-4FE0-A0C2-AD53A11E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7E2A43D-BB2D-4AF3-A089-8EB11268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520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2145F33-C12E-477E-B31B-9F7DA53D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F7695A8B-7815-4D9C-BCAC-099E39A2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98AF2E5-EEDE-4F81-B8E3-004D6599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38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B17171-8C8E-4581-A491-2A2DE682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CBB1E8D-D61F-4121-ABBF-757B5249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8F3743C-A73E-4CB7-9ECF-219C15F46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4C530A9-A0EB-4B88-9FDC-648DFAE9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A124D1A-4893-48BE-9314-B2EA1488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91EDCE4-901A-4D71-8041-AB0C1BEE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971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1A66EC-943E-4B34-9D67-FFC0982C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D0D449C-FD66-43BE-80F1-A8F42F102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3FD45DE-7036-45F4-B8E7-B134D3B72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6EB7257-709F-4C0E-82A9-3F9B1F67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7681A7F-9E3B-4E02-8BCA-25F1A1B7E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74C5889-AB40-4CF6-9D6F-F654DB37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865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BC61226-723F-45EA-8E09-013824C0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1950CF1-B0F9-40C4-897C-68B41AF5D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DBA34C8-23D1-4D1E-B39A-33EB47818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0C81-5EB0-41D7-A447-F59E5A8D3F4B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CDA0B7E-3ADD-4A5C-9A42-6EBAF7AE1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016381-1562-408B-970F-867844F56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86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6FA0A7-A2E5-412B-A652-3D96B0C92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/>
              <a:t>4</a:t>
            </a:r>
            <a:r>
              <a:rPr lang="es-AR" b="1" dirty="0" smtClean="0"/>
              <a:t> </a:t>
            </a:r>
            <a:r>
              <a:rPr lang="es-AR" b="1" dirty="0"/>
              <a:t>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F2B575-13C8-4282-A82A-C7F0FDD2B3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5400" dirty="0" smtClean="0"/>
              <a:t>FAILURE and SUCCESS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17763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11" y="123742"/>
            <a:ext cx="7375357" cy="652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4331368" y="457200"/>
            <a:ext cx="1094874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2609847" y="1423736"/>
            <a:ext cx="1326483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4788568" y="1728536"/>
            <a:ext cx="1552074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6982325" y="2362200"/>
            <a:ext cx="1620253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8253662" y="3001085"/>
            <a:ext cx="1239253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2867525" y="3737811"/>
            <a:ext cx="795087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Elipse"/>
          <p:cNvSpPr/>
          <p:nvPr/>
        </p:nvSpPr>
        <p:spPr>
          <a:xfrm>
            <a:off x="2867525" y="4323347"/>
            <a:ext cx="795087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4511842" y="4704347"/>
            <a:ext cx="1094874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Elipse"/>
          <p:cNvSpPr/>
          <p:nvPr/>
        </p:nvSpPr>
        <p:spPr>
          <a:xfrm>
            <a:off x="2703093" y="5690938"/>
            <a:ext cx="1544053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Elipse"/>
          <p:cNvSpPr/>
          <p:nvPr/>
        </p:nvSpPr>
        <p:spPr>
          <a:xfrm>
            <a:off x="3388894" y="6100011"/>
            <a:ext cx="547437" cy="31683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Elipse"/>
          <p:cNvSpPr/>
          <p:nvPr/>
        </p:nvSpPr>
        <p:spPr>
          <a:xfrm>
            <a:off x="5564605" y="457199"/>
            <a:ext cx="1329490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Elipse"/>
          <p:cNvSpPr/>
          <p:nvPr/>
        </p:nvSpPr>
        <p:spPr>
          <a:xfrm>
            <a:off x="3667624" y="3737811"/>
            <a:ext cx="1758618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3751846" y="4323347"/>
            <a:ext cx="1409701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3993481" y="6043862"/>
            <a:ext cx="1168066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06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2" y="628400"/>
            <a:ext cx="6209966" cy="310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2" y="4006517"/>
            <a:ext cx="7739043" cy="261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0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81" y="3614266"/>
            <a:ext cx="6168272" cy="277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18" y="430682"/>
            <a:ext cx="7254708" cy="272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1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5" y="392029"/>
            <a:ext cx="492442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A 2.36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0221" y="777822"/>
            <a:ext cx="609600" cy="609600"/>
          </a:xfrm>
          <a:prstGeom prst="rect">
            <a:avLst/>
          </a:prstGeom>
        </p:spPr>
      </p:pic>
      <p:pic>
        <p:nvPicPr>
          <p:cNvPr id="5" name="4A 2.37 Pronunci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8747" y="5394158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582652" y="1876706"/>
            <a:ext cx="62684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lain"/>
            </a:pPr>
            <a:r>
              <a:rPr lang="en-US" dirty="0" smtClean="0"/>
              <a:t>I'd </a:t>
            </a:r>
            <a:r>
              <a:rPr lang="en-US" dirty="0"/>
              <a:t>love to be able </a:t>
            </a:r>
            <a:r>
              <a:rPr lang="en-US" b="1" dirty="0"/>
              <a:t>to ski</a:t>
            </a:r>
            <a:r>
              <a:rPr lang="en-US" dirty="0"/>
              <a:t>. </a:t>
            </a:r>
            <a:r>
              <a:rPr lang="en-US" b="1" dirty="0"/>
              <a:t>Ride a horse </a:t>
            </a:r>
            <a:r>
              <a:rPr lang="en-US" i="1" dirty="0"/>
              <a:t>(pause</a:t>
            </a:r>
            <a:r>
              <a:rPr lang="en-US" i="1" dirty="0" smtClean="0"/>
              <a:t>)</a:t>
            </a:r>
          </a:p>
          <a:p>
            <a:r>
              <a:rPr lang="en-US" i="1" dirty="0" smtClean="0"/>
              <a:t>       </a:t>
            </a:r>
            <a:r>
              <a:rPr lang="en-US" dirty="0" smtClean="0"/>
              <a:t>I'd </a:t>
            </a:r>
            <a:r>
              <a:rPr lang="en-US" dirty="0"/>
              <a:t>love to </a:t>
            </a:r>
            <a:r>
              <a:rPr lang="en-US" dirty="0" smtClean="0"/>
              <a:t>be able </a:t>
            </a:r>
            <a:r>
              <a:rPr lang="en-US" dirty="0"/>
              <a:t>to ride a horse.</a:t>
            </a:r>
          </a:p>
          <a:p>
            <a:pPr marL="342900" indent="-342900">
              <a:buAutoNum type="arabicPlain" startAt="2"/>
            </a:pPr>
            <a:r>
              <a:rPr lang="en-US" dirty="0" smtClean="0"/>
              <a:t>We </a:t>
            </a:r>
            <a:r>
              <a:rPr lang="en-US" dirty="0"/>
              <a:t>won't be able </a:t>
            </a:r>
            <a:r>
              <a:rPr lang="en-US" b="1" dirty="0"/>
              <a:t>to come</a:t>
            </a:r>
            <a:r>
              <a:rPr lang="en-US" dirty="0"/>
              <a:t>. </a:t>
            </a:r>
            <a:r>
              <a:rPr lang="en-US" b="1" dirty="0"/>
              <a:t>Park</a:t>
            </a:r>
            <a:r>
              <a:rPr lang="en-US" dirty="0"/>
              <a:t> </a:t>
            </a:r>
            <a:r>
              <a:rPr lang="en-US" i="1" dirty="0"/>
              <a:t>(pause) </a:t>
            </a:r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</a:t>
            </a:r>
            <a:r>
              <a:rPr lang="en-US" dirty="0" smtClean="0"/>
              <a:t>We </a:t>
            </a:r>
            <a:r>
              <a:rPr lang="en-US" dirty="0"/>
              <a:t>won't be able </a:t>
            </a:r>
            <a:r>
              <a:rPr lang="en-US" dirty="0" smtClean="0"/>
              <a:t>to </a:t>
            </a:r>
            <a:r>
              <a:rPr lang="es-AR" dirty="0" err="1" smtClean="0"/>
              <a:t>park</a:t>
            </a:r>
            <a:r>
              <a:rPr lang="es-AR" dirty="0"/>
              <a:t>.</a:t>
            </a:r>
          </a:p>
          <a:p>
            <a:pPr marL="342900" indent="-342900">
              <a:buAutoNum type="arabicPlain" startAt="3"/>
            </a:pPr>
            <a:r>
              <a:rPr lang="en-US" dirty="0" smtClean="0"/>
              <a:t>I've </a:t>
            </a:r>
            <a:r>
              <a:rPr lang="en-US" dirty="0"/>
              <a:t>never been able </a:t>
            </a:r>
            <a:r>
              <a:rPr lang="en-US" b="1" dirty="0"/>
              <a:t>to dance</a:t>
            </a:r>
            <a:r>
              <a:rPr lang="en-US" dirty="0"/>
              <a:t>. </a:t>
            </a:r>
            <a:r>
              <a:rPr lang="en-US" b="1" dirty="0"/>
              <a:t>Speak French </a:t>
            </a:r>
            <a:r>
              <a:rPr lang="en-US" i="1" dirty="0"/>
              <a:t>(pause) </a:t>
            </a:r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</a:t>
            </a:r>
            <a:r>
              <a:rPr lang="en-US" dirty="0" smtClean="0"/>
              <a:t>I've</a:t>
            </a:r>
            <a:r>
              <a:rPr lang="en-US" dirty="0"/>
              <a:t> </a:t>
            </a:r>
            <a:r>
              <a:rPr lang="en-US" dirty="0" smtClean="0"/>
              <a:t>never </a:t>
            </a:r>
            <a:r>
              <a:rPr lang="en-US" dirty="0"/>
              <a:t>been able to speak French.</a:t>
            </a:r>
          </a:p>
          <a:p>
            <a:pPr marL="342900" indent="-342900">
              <a:buAutoNum type="arabicPlain" startAt="4"/>
            </a:pPr>
            <a:r>
              <a:rPr lang="en-US" dirty="0" smtClean="0"/>
              <a:t>She </a:t>
            </a:r>
            <a:r>
              <a:rPr lang="en-US" dirty="0"/>
              <a:t>hates not being able </a:t>
            </a:r>
            <a:r>
              <a:rPr lang="en-US" b="1" dirty="0"/>
              <a:t>to drive</a:t>
            </a:r>
            <a:r>
              <a:rPr lang="en-US" dirty="0"/>
              <a:t>. </a:t>
            </a:r>
            <a:r>
              <a:rPr lang="en-US" b="1" dirty="0"/>
              <a:t>Cook</a:t>
            </a:r>
            <a:r>
              <a:rPr lang="en-US" dirty="0"/>
              <a:t> </a:t>
            </a:r>
            <a:r>
              <a:rPr lang="en-US" i="1" dirty="0"/>
              <a:t>(pause</a:t>
            </a:r>
            <a:r>
              <a:rPr lang="en-US" i="1" dirty="0" smtClean="0"/>
              <a:t>)</a:t>
            </a:r>
          </a:p>
          <a:p>
            <a:r>
              <a:rPr lang="en-US" i="1" dirty="0" smtClean="0"/>
              <a:t>       </a:t>
            </a:r>
            <a:r>
              <a:rPr lang="en-US" dirty="0" smtClean="0"/>
              <a:t>She hates not </a:t>
            </a:r>
            <a:r>
              <a:rPr lang="en-US" dirty="0"/>
              <a:t>being able to cook.</a:t>
            </a:r>
          </a:p>
          <a:p>
            <a:pPr marL="342900" indent="-342900">
              <a:buAutoNum type="arabicPlain" startAt="5"/>
            </a:pPr>
            <a:r>
              <a:rPr lang="en-US" dirty="0" smtClean="0"/>
              <a:t>Will </a:t>
            </a:r>
            <a:r>
              <a:rPr lang="en-US" dirty="0"/>
              <a:t>you be able </a:t>
            </a:r>
            <a:r>
              <a:rPr lang="en-US" b="1" dirty="0"/>
              <a:t>to find it</a:t>
            </a:r>
            <a:r>
              <a:rPr lang="en-US" dirty="0"/>
              <a:t>? </a:t>
            </a:r>
            <a:r>
              <a:rPr lang="en-US" b="1" dirty="0"/>
              <a:t>Afford it </a:t>
            </a:r>
            <a:r>
              <a:rPr lang="en-US" i="1" dirty="0"/>
              <a:t>(pause) </a:t>
            </a:r>
            <a:endParaRPr lang="en-US" i="1" dirty="0" smtClean="0"/>
          </a:p>
          <a:p>
            <a:r>
              <a:rPr lang="en-US" dirty="0"/>
              <a:t> </a:t>
            </a:r>
            <a:r>
              <a:rPr lang="en-US" dirty="0" smtClean="0"/>
              <a:t>      Will </a:t>
            </a:r>
            <a:r>
              <a:rPr lang="en-US" dirty="0"/>
              <a:t>you be </a:t>
            </a:r>
            <a:r>
              <a:rPr lang="en-US" dirty="0" smtClean="0"/>
              <a:t>able </a:t>
            </a:r>
            <a:r>
              <a:rPr lang="es-AR" dirty="0" smtClean="0"/>
              <a:t>to </a:t>
            </a:r>
            <a:r>
              <a:rPr lang="es-AR" dirty="0" err="1"/>
              <a:t>afford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?</a:t>
            </a:r>
          </a:p>
          <a:p>
            <a:pPr marL="342900" indent="-342900">
              <a:buAutoNum type="arabicPlain" startAt="6"/>
            </a:pPr>
            <a:r>
              <a:rPr lang="en-US" dirty="0" smtClean="0"/>
              <a:t>He'd </a:t>
            </a:r>
            <a:r>
              <a:rPr lang="en-US" dirty="0"/>
              <a:t>love to be able </a:t>
            </a:r>
            <a:r>
              <a:rPr lang="en-US" b="1" dirty="0"/>
              <a:t>to snowboard</a:t>
            </a:r>
            <a:r>
              <a:rPr lang="en-US" dirty="0"/>
              <a:t>. </a:t>
            </a:r>
            <a:r>
              <a:rPr lang="en-US" b="1" dirty="0"/>
              <a:t>Windsurf</a:t>
            </a:r>
            <a:r>
              <a:rPr lang="en-US" dirty="0"/>
              <a:t> (pause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He'd love </a:t>
            </a:r>
            <a:r>
              <a:rPr lang="en-US" dirty="0"/>
              <a:t>to be able to windsurf.</a:t>
            </a:r>
          </a:p>
          <a:p>
            <a:pPr marL="342900" indent="-342900">
              <a:buAutoNum type="arabicPlain" startAt="7"/>
            </a:pPr>
            <a:r>
              <a:rPr lang="en-US" dirty="0" smtClean="0"/>
              <a:t>I </a:t>
            </a:r>
            <a:r>
              <a:rPr lang="en-US" dirty="0"/>
              <a:t>love being able </a:t>
            </a:r>
            <a:r>
              <a:rPr lang="en-US" b="1" dirty="0"/>
              <a:t>to understand everyone. Speak </a:t>
            </a:r>
            <a:r>
              <a:rPr lang="en-US" b="1" dirty="0" smtClean="0"/>
              <a:t>to </a:t>
            </a:r>
            <a:r>
              <a:rPr lang="en-US" dirty="0" smtClean="0"/>
              <a:t>everyone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 love being able to speak to everyone.</a:t>
            </a:r>
          </a:p>
          <a:p>
            <a:pPr marL="342900" indent="-342900">
              <a:buAutoNum type="arabicPlain" startAt="8"/>
            </a:pPr>
            <a:r>
              <a:rPr lang="en-US" dirty="0" smtClean="0"/>
              <a:t>They </a:t>
            </a:r>
            <a:r>
              <a:rPr lang="en-US" dirty="0"/>
              <a:t>haven't been able </a:t>
            </a:r>
            <a:r>
              <a:rPr lang="en-US" b="1" dirty="0"/>
              <a:t>to finish. Come </a:t>
            </a:r>
            <a:r>
              <a:rPr lang="en-US" i="1" dirty="0"/>
              <a:t>(pause) </a:t>
            </a:r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dirty="0" smtClean="0"/>
              <a:t>They</a:t>
            </a:r>
            <a:r>
              <a:rPr lang="en-US" dirty="0"/>
              <a:t> </a:t>
            </a:r>
            <a:r>
              <a:rPr lang="en-US" dirty="0" smtClean="0"/>
              <a:t> haven't </a:t>
            </a:r>
            <a:r>
              <a:rPr lang="en-US" dirty="0"/>
              <a:t>been able to come.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29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6" y="613844"/>
            <a:ext cx="4215231" cy="352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09" y="754481"/>
            <a:ext cx="6779183" cy="437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6" y="5125453"/>
            <a:ext cx="48006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0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8" y="441910"/>
            <a:ext cx="5052176" cy="56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36" y="441909"/>
            <a:ext cx="5967663" cy="295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47" y="204538"/>
            <a:ext cx="5967663" cy="657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058527" y="4050631"/>
            <a:ext cx="206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frightened</a:t>
            </a:r>
            <a:endParaRPr lang="es-AR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800474" y="4383506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tired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277727" y="4699883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boring</a:t>
            </a:r>
            <a:endParaRPr lang="es-AR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89232" y="3028902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tiring</a:t>
            </a:r>
            <a:endParaRPr lang="es-AR" sz="2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800474" y="2455397"/>
            <a:ext cx="260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disappointed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305801" y="3600998"/>
            <a:ext cx="250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embarrassing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684169" y="2043590"/>
            <a:ext cx="231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depressed</a:t>
            </a:r>
            <a:endParaRPr lang="es-AR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442159" y="1303421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amazing</a:t>
            </a:r>
            <a:endParaRPr lang="es-AR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734927" y="5065295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frustrated</a:t>
            </a:r>
            <a:endParaRPr lang="es-AR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8642684" y="673769"/>
            <a:ext cx="141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exciting</a:t>
            </a:r>
            <a:endParaRPr lang="es-AR" sz="2400" b="1" dirty="0"/>
          </a:p>
        </p:txBody>
      </p:sp>
      <p:sp>
        <p:nvSpPr>
          <p:cNvPr id="16" name="15 Flecha derecha"/>
          <p:cNvSpPr/>
          <p:nvPr/>
        </p:nvSpPr>
        <p:spPr>
          <a:xfrm flipH="1">
            <a:off x="8888930" y="6172200"/>
            <a:ext cx="2083870" cy="5173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82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4" y="584313"/>
            <a:ext cx="6706770" cy="348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6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79112" y="117693"/>
            <a:ext cx="1117408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1 </a:t>
            </a:r>
            <a:r>
              <a:rPr lang="en-US" sz="2400" dirty="0" smtClean="0"/>
              <a:t>One </a:t>
            </a:r>
            <a:r>
              <a:rPr lang="en-US" sz="2400" dirty="0"/>
              <a:t>very easy thing you can do is just change the </a:t>
            </a:r>
            <a:r>
              <a:rPr lang="en-US" sz="2400" dirty="0" smtClean="0"/>
              <a:t>language to </a:t>
            </a:r>
            <a:r>
              <a:rPr lang="en-US" sz="2400" dirty="0"/>
              <a:t>English on </a:t>
            </a:r>
            <a:r>
              <a:rPr lang="en-US" sz="2400" dirty="0" smtClean="0"/>
              <a:t>all the </a:t>
            </a:r>
            <a:r>
              <a:rPr lang="en-US" sz="2400" dirty="0"/>
              <a:t>gadgets you have, for example on </a:t>
            </a:r>
            <a:r>
              <a:rPr lang="en-US" sz="2400" dirty="0" smtClean="0"/>
              <a:t>your phone</a:t>
            </a:r>
            <a:r>
              <a:rPr lang="en-US" sz="2400" dirty="0"/>
              <a:t>, or laptop, or tablet. That way you're </a:t>
            </a:r>
            <a:r>
              <a:rPr lang="en-US" sz="2400" dirty="0" smtClean="0"/>
              <a:t>reading English</a:t>
            </a:r>
            <a:r>
              <a:rPr lang="en-US" sz="2400" dirty="0"/>
              <a:t> </a:t>
            </a:r>
            <a:r>
              <a:rPr lang="en-US" sz="2400" dirty="0" smtClean="0"/>
              <a:t>every </a:t>
            </a:r>
            <a:r>
              <a:rPr lang="en-US" sz="2400" dirty="0"/>
              <a:t>day and without really noticing you just learn a </a:t>
            </a:r>
            <a:r>
              <a:rPr lang="en-US" sz="2400" dirty="0" smtClean="0"/>
              <a:t>whole lot </a:t>
            </a:r>
            <a:r>
              <a:rPr lang="en-US" sz="2400" dirty="0"/>
              <a:t>of vocabulary, for example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things you see 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screen </a:t>
            </a:r>
            <a:r>
              <a:rPr lang="en-US" sz="2400" dirty="0"/>
              <a:t>like 'Are you sure you want to shut down now?', </a:t>
            </a:r>
            <a:r>
              <a:rPr lang="en-US" sz="2400" dirty="0" smtClean="0"/>
              <a:t>things</a:t>
            </a:r>
            <a:r>
              <a:rPr lang="en-US" sz="2400" dirty="0"/>
              <a:t> </a:t>
            </a:r>
            <a:r>
              <a:rPr lang="es-AR" sz="2400" dirty="0" err="1"/>
              <a:t>l</a:t>
            </a:r>
            <a:r>
              <a:rPr lang="es-AR" sz="2400" dirty="0" err="1" smtClean="0"/>
              <a:t>ike</a:t>
            </a:r>
            <a:r>
              <a:rPr lang="es-AR" sz="2400" dirty="0" smtClean="0"/>
              <a:t> </a:t>
            </a:r>
            <a:r>
              <a:rPr lang="es-AR" sz="2400" dirty="0" err="1"/>
              <a:t>that</a:t>
            </a:r>
            <a:r>
              <a:rPr lang="es-AR" sz="2400" dirty="0"/>
              <a:t>.</a:t>
            </a:r>
          </a:p>
          <a:p>
            <a:r>
              <a:rPr lang="es-AR" sz="2400" dirty="0"/>
              <a:t>2</a:t>
            </a:r>
          </a:p>
          <a:p>
            <a:r>
              <a:rPr lang="en-US" sz="2400" dirty="0"/>
              <a:t>My </a:t>
            </a:r>
            <a:r>
              <a:rPr lang="en-US" sz="2400" dirty="0" smtClean="0"/>
              <a:t>tip </a:t>
            </a:r>
            <a:r>
              <a:rPr lang="en-US" sz="2400" dirty="0"/>
              <a:t>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things that you like doing, but in English</a:t>
            </a:r>
            <a:r>
              <a:rPr lang="en-US" sz="2400" dirty="0"/>
              <a:t>. So </a:t>
            </a:r>
            <a:r>
              <a:rPr lang="en-US" sz="2400" dirty="0" smtClean="0"/>
              <a:t>for example </a:t>
            </a:r>
            <a:r>
              <a:rPr lang="en-US" sz="2400" dirty="0"/>
              <a:t>if you like reading, then read in English, if you </a:t>
            </a:r>
            <a:r>
              <a:rPr lang="en-US" sz="2400" dirty="0" smtClean="0"/>
              <a:t>like the </a:t>
            </a:r>
            <a:r>
              <a:rPr lang="en-US" sz="2400" dirty="0"/>
              <a:t>cinema, </a:t>
            </a:r>
            <a:r>
              <a:rPr lang="en-US" sz="2400" dirty="0" smtClean="0"/>
              <a:t>watch </a:t>
            </a:r>
            <a:r>
              <a:rPr lang="en-US" sz="2400" dirty="0"/>
              <a:t>films in English with subtitles, if you </a:t>
            </a:r>
            <a:r>
              <a:rPr lang="en-US" sz="2400" dirty="0" smtClean="0"/>
              <a:t>like computer </a:t>
            </a:r>
            <a:r>
              <a:rPr lang="en-US" sz="2400" dirty="0"/>
              <a:t>games, play </a:t>
            </a:r>
            <a:r>
              <a:rPr lang="en-US" sz="2400" dirty="0" smtClean="0"/>
              <a:t>them </a:t>
            </a:r>
            <a:r>
              <a:rPr lang="en-US" sz="2400" dirty="0"/>
              <a:t>in English. But don't do things </a:t>
            </a:r>
            <a:r>
              <a:rPr lang="en-US" sz="2400" dirty="0" smtClean="0"/>
              <a:t>you don't </a:t>
            </a:r>
            <a:r>
              <a:rPr lang="en-US" sz="2400" dirty="0"/>
              <a:t>enjoy in your language, I mean if you don't like reading </a:t>
            </a:r>
            <a:r>
              <a:rPr lang="en-US" sz="2400" dirty="0" smtClean="0"/>
              <a:t>in your </a:t>
            </a:r>
            <a:r>
              <a:rPr lang="en-US" sz="2400" dirty="0"/>
              <a:t>language, you'll enjoy it even less in English, and so </a:t>
            </a:r>
            <a:r>
              <a:rPr lang="en-US" sz="2400" dirty="0" smtClean="0"/>
              <a:t>you </a:t>
            </a:r>
            <a:r>
              <a:rPr lang="es-AR" sz="2400" dirty="0" err="1" smtClean="0"/>
              <a:t>probably</a:t>
            </a:r>
            <a:r>
              <a:rPr lang="es-AR" sz="2400" dirty="0" smtClean="0"/>
              <a:t> </a:t>
            </a:r>
            <a:r>
              <a:rPr lang="es-AR" sz="2400" dirty="0" err="1"/>
              <a:t>won't</a:t>
            </a:r>
            <a:r>
              <a:rPr lang="es-AR" sz="2400" dirty="0"/>
              <a:t> </a:t>
            </a:r>
            <a:r>
              <a:rPr lang="es-AR" sz="2400" dirty="0" err="1"/>
              <a:t>learn</a:t>
            </a:r>
            <a:r>
              <a:rPr lang="es-AR" sz="2400" dirty="0"/>
              <a:t> </a:t>
            </a:r>
            <a:r>
              <a:rPr lang="es-AR" sz="2400" dirty="0" err="1"/>
              <a:t>anything</a:t>
            </a:r>
            <a:r>
              <a:rPr lang="es-AR" sz="2400" dirty="0"/>
              <a:t>.</a:t>
            </a:r>
          </a:p>
          <a:p>
            <a:r>
              <a:rPr lang="es-AR" sz="2400" dirty="0"/>
              <a:t>3</a:t>
            </a:r>
          </a:p>
          <a:p>
            <a:r>
              <a:rPr lang="en-US" sz="2400" dirty="0"/>
              <a:t>What really helped me to improve my English was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Australian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boyfriend</a:t>
            </a:r>
            <a:r>
              <a:rPr lang="en-US" sz="2400" dirty="0"/>
              <a:t>. He didn't speak any Hungarian - </a:t>
            </a:r>
            <a:r>
              <a:rPr lang="en-US" sz="2400" dirty="0" smtClean="0"/>
              <a:t>well, not </a:t>
            </a:r>
            <a:r>
              <a:rPr lang="en-US" sz="2400" dirty="0"/>
              <a:t>many foreigners do - so we spoke English all </a:t>
            </a:r>
            <a:r>
              <a:rPr lang="en-US" sz="2400" dirty="0" smtClean="0"/>
              <a:t>the time</a:t>
            </a:r>
            <a:r>
              <a:rPr lang="en-US" sz="2400" dirty="0"/>
              <a:t>, </a:t>
            </a:r>
            <a:r>
              <a:rPr lang="en-US" sz="2400" dirty="0" smtClean="0"/>
              <a:t>and my </a:t>
            </a:r>
            <a:r>
              <a:rPr lang="en-US" sz="2400" dirty="0"/>
              <a:t>English improved really quickly. We broke up when he </a:t>
            </a:r>
            <a:r>
              <a:rPr lang="en-US" sz="2400" dirty="0" smtClean="0"/>
              <a:t>went back </a:t>
            </a:r>
            <a:r>
              <a:rPr lang="en-US" sz="2400" dirty="0"/>
              <a:t>to Australia, but by then I could speak pretty </a:t>
            </a:r>
            <a:r>
              <a:rPr lang="en-US" sz="2400" dirty="0" smtClean="0"/>
              <a:t>fluently. We </a:t>
            </a:r>
            <a:r>
              <a:rPr lang="en-US" sz="2400" dirty="0"/>
              <a:t>didn't exactly finish as friends, but I'll always be grateful </a:t>
            </a:r>
            <a:r>
              <a:rPr lang="en-US" sz="2400" dirty="0" smtClean="0"/>
              <a:t>to him </a:t>
            </a:r>
            <a:r>
              <a:rPr lang="en-US" sz="2400" dirty="0"/>
              <a:t>for the English I learnt. So my </a:t>
            </a:r>
            <a:r>
              <a:rPr lang="en-US" sz="2400" dirty="0" smtClean="0"/>
              <a:t>tip </a:t>
            </a:r>
            <a:r>
              <a:rPr lang="en-US" sz="2400" dirty="0"/>
              <a:t>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to find an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speaking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boyfriend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girlfriend</a:t>
            </a: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4A 2.40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1791" y="154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53453" y="166586"/>
            <a:ext cx="110329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200" dirty="0" smtClean="0"/>
              <a:t>4  </a:t>
            </a:r>
            <a:r>
              <a:rPr lang="en-US" sz="2200" dirty="0" smtClean="0"/>
              <a:t>I've </a:t>
            </a:r>
            <a:r>
              <a:rPr lang="en-US" sz="2200" dirty="0"/>
              <a:t>always thought that learning vocabulary is </a:t>
            </a:r>
            <a:r>
              <a:rPr lang="en-US" sz="2200" dirty="0" smtClean="0"/>
              <a:t>very important</a:t>
            </a:r>
            <a:r>
              <a:rPr lang="en-US" sz="2200" dirty="0"/>
              <a:t>, so I bought a vocabulary flashcard app for </a:t>
            </a:r>
            <a:r>
              <a:rPr lang="en-US" sz="2200" dirty="0" smtClean="0"/>
              <a:t>my phone</a:t>
            </a:r>
            <a:r>
              <a:rPr lang="en-US" sz="2200" dirty="0"/>
              <a:t>. I write down all the new words and phrases I </a:t>
            </a:r>
            <a:r>
              <a:rPr lang="en-US" sz="2200" dirty="0" smtClean="0"/>
              <a:t>want to </a:t>
            </a:r>
            <a:r>
              <a:rPr lang="en-US" sz="2200" dirty="0"/>
              <a:t>remember in Polish and in English, and then when I get </a:t>
            </a:r>
            <a:r>
              <a:rPr lang="en-US" sz="2200" dirty="0" smtClean="0"/>
              <a:t>a quiet </a:t>
            </a:r>
            <a:r>
              <a:rPr lang="en-US" sz="2200" dirty="0"/>
              <a:t>moment I test myself. It really helps me remember </a:t>
            </a:r>
            <a:r>
              <a:rPr lang="en-US" sz="2200" dirty="0" smtClean="0"/>
              <a:t>new vocabulary</a:t>
            </a:r>
            <a:r>
              <a:rPr lang="en-US" sz="2200" dirty="0"/>
              <a:t>. So </a:t>
            </a:r>
            <a:r>
              <a:rPr lang="en-US" sz="2200" dirty="0" smtClean="0"/>
              <a:t>that's </a:t>
            </a:r>
            <a:r>
              <a:rPr lang="en-US" sz="2200" dirty="0"/>
              <a:t>my tip.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a vocabulary learning app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s-A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s-A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  <a:r>
              <a:rPr lang="es-A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AR" sz="2200" dirty="0"/>
              <a:t>5</a:t>
            </a:r>
          </a:p>
          <a:p>
            <a:r>
              <a:rPr lang="en-US" sz="2200" dirty="0"/>
              <a:t>I think one of the big problems w</a:t>
            </a:r>
            <a:r>
              <a:rPr lang="en-US" sz="2200" dirty="0" smtClean="0"/>
              <a:t>hen </a:t>
            </a:r>
            <a:r>
              <a:rPr lang="en-US" sz="2200" dirty="0"/>
              <a:t>you're </a:t>
            </a:r>
            <a:r>
              <a:rPr lang="en-US" sz="2200" dirty="0" smtClean="0"/>
              <a:t>learning something </a:t>
            </a:r>
            <a:r>
              <a:rPr lang="en-US" sz="2200" dirty="0"/>
              <a:t>new is </a:t>
            </a:r>
            <a:r>
              <a:rPr lang="en-US" sz="2200" dirty="0" smtClean="0"/>
              <a:t>motivation</a:t>
            </a:r>
            <a:r>
              <a:rPr lang="en-US" sz="2200" dirty="0"/>
              <a:t>, something to make you </a:t>
            </a:r>
            <a:r>
              <a:rPr lang="en-US" sz="2200" dirty="0" smtClean="0"/>
              <a:t>carry on </a:t>
            </a:r>
            <a:r>
              <a:rPr lang="en-US" sz="2200" dirty="0"/>
              <a:t>and not give up. </a:t>
            </a:r>
            <a:r>
              <a:rPr lang="en-US" sz="2200" b="1" dirty="0"/>
              <a:t>So my tip is to book yourself a holiday </a:t>
            </a:r>
            <a:r>
              <a:rPr lang="en-US" sz="2200" b="1" dirty="0" smtClean="0"/>
              <a:t>in an </a:t>
            </a:r>
            <a:r>
              <a:rPr lang="en-US" sz="2200" b="1" dirty="0"/>
              <a:t>English-speaking country or a country where people </a:t>
            </a:r>
            <a:r>
              <a:rPr lang="en-US" sz="2200" b="1" dirty="0" smtClean="0"/>
              <a:t>speak very </a:t>
            </a:r>
            <a:r>
              <a:rPr lang="en-US" sz="2200" b="1" dirty="0"/>
              <a:t>good English</a:t>
            </a:r>
            <a:r>
              <a:rPr lang="en-US" sz="2200" dirty="0"/>
              <a:t>, like Holland, as a little reward for </a:t>
            </a:r>
            <a:r>
              <a:rPr lang="en-US" sz="2200" dirty="0" smtClean="0"/>
              <a:t>yourself and </a:t>
            </a:r>
            <a:r>
              <a:rPr lang="en-US" sz="2200" dirty="0"/>
              <a:t>so you can </a:t>
            </a:r>
            <a:r>
              <a:rPr lang="en-US" sz="2200" dirty="0" smtClean="0"/>
              <a:t>actually </a:t>
            </a:r>
            <a:r>
              <a:rPr lang="en-US" sz="2200" dirty="0" err="1"/>
              <a:t>p</a:t>
            </a:r>
            <a:r>
              <a:rPr lang="en-US" sz="2200" dirty="0" err="1" smtClean="0"/>
              <a:t>ractise</a:t>
            </a:r>
            <a:r>
              <a:rPr lang="en-US" sz="2200" dirty="0" smtClean="0"/>
              <a:t> </a:t>
            </a:r>
            <a:r>
              <a:rPr lang="en-US" sz="2200" dirty="0"/>
              <a:t>your English. It's </a:t>
            </a:r>
            <a:r>
              <a:rPr lang="en-US" sz="2200" dirty="0" smtClean="0"/>
              <a:t>really motivating </a:t>
            </a:r>
            <a:r>
              <a:rPr lang="en-US" sz="2200" dirty="0"/>
              <a:t>when you go somewhere and find that </a:t>
            </a:r>
            <a:r>
              <a:rPr lang="en-US" sz="2200" dirty="0" smtClean="0"/>
              <a:t>people understand </a:t>
            </a:r>
            <a:r>
              <a:rPr lang="en-US" sz="2200" dirty="0"/>
              <a:t>you and you can communicate! Last year I went </a:t>
            </a:r>
            <a:r>
              <a:rPr lang="en-US" sz="2200" dirty="0" smtClean="0"/>
              <a:t>to Amsterdam </a:t>
            </a:r>
            <a:r>
              <a:rPr lang="en-US" sz="2200" dirty="0"/>
              <a:t>for a weekend and I had a great </a:t>
            </a:r>
            <a:r>
              <a:rPr lang="en-US" sz="2200" dirty="0" smtClean="0"/>
              <a:t>time </a:t>
            </a:r>
            <a:r>
              <a:rPr lang="en-US" sz="2200" dirty="0"/>
              <a:t>and I spoke </a:t>
            </a:r>
            <a:r>
              <a:rPr lang="en-US" sz="2200" dirty="0" smtClean="0"/>
              <a:t>a </a:t>
            </a:r>
            <a:r>
              <a:rPr lang="es-AR" sz="2200" dirty="0" err="1" smtClean="0"/>
              <a:t>lot</a:t>
            </a:r>
            <a:r>
              <a:rPr lang="es-AR" sz="2200" dirty="0" smtClean="0"/>
              <a:t> </a:t>
            </a:r>
            <a:r>
              <a:rPr lang="es-AR" sz="2200" dirty="0"/>
              <a:t>of English.</a:t>
            </a:r>
          </a:p>
          <a:p>
            <a:r>
              <a:rPr lang="es-AR" sz="2200" dirty="0"/>
              <a:t>6</a:t>
            </a:r>
          </a:p>
          <a:p>
            <a:r>
              <a:rPr lang="en-US" sz="2200" dirty="0"/>
              <a:t>If you love music, which I do, my </a:t>
            </a:r>
            <a:r>
              <a:rPr lang="en-US" sz="2200" dirty="0" smtClean="0"/>
              <a:t>tip </a:t>
            </a:r>
            <a:r>
              <a:rPr lang="en-US" sz="2200" dirty="0"/>
              <a:t>is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songs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possible </a:t>
            </a:r>
            <a:r>
              <a:rPr lang="en-US" sz="2200" dirty="0"/>
              <a:t>in English and </a:t>
            </a:r>
            <a:r>
              <a:rPr lang="en-US" sz="2200" dirty="0" smtClean="0"/>
              <a:t>then </a:t>
            </a:r>
            <a:r>
              <a:rPr lang="en-US" sz="2200" dirty="0"/>
              <a:t>learn to sing them. </a:t>
            </a:r>
            <a:r>
              <a:rPr lang="en-US" sz="2200" dirty="0" smtClean="0"/>
              <a:t>It's so </a:t>
            </a:r>
            <a:r>
              <a:rPr lang="en-US" sz="2200" dirty="0"/>
              <a:t>easy nowadays </a:t>
            </a:r>
            <a:r>
              <a:rPr lang="en-US" sz="2200" dirty="0" smtClean="0"/>
              <a:t>with </a:t>
            </a:r>
            <a:r>
              <a:rPr lang="en-US" sz="2200" i="1" dirty="0"/>
              <a:t>YouTube. </a:t>
            </a:r>
            <a:r>
              <a:rPr lang="en-US" sz="2200" dirty="0"/>
              <a:t>First, I download the </a:t>
            </a:r>
            <a:r>
              <a:rPr lang="en-US" sz="2200" dirty="0" smtClean="0"/>
              <a:t>lyrics and try </a:t>
            </a:r>
            <a:r>
              <a:rPr lang="en-US" sz="2200" dirty="0"/>
              <a:t>to </a:t>
            </a:r>
            <a:r>
              <a:rPr lang="en-US" sz="2200" dirty="0" smtClean="0"/>
              <a:t>understand </a:t>
            </a:r>
            <a:r>
              <a:rPr lang="en-US" sz="2200" dirty="0"/>
              <a:t>them. Then I sing along with the </a:t>
            </a:r>
            <a:r>
              <a:rPr lang="en-US" sz="2200" dirty="0" smtClean="0"/>
              <a:t>singer and </a:t>
            </a:r>
            <a:r>
              <a:rPr lang="en-US" sz="2200" dirty="0"/>
              <a:t>try to copy the way he or she sings - </a:t>
            </a:r>
            <a:r>
              <a:rPr lang="en-US" sz="2200" dirty="0" smtClean="0"/>
              <a:t>this </a:t>
            </a:r>
            <a:r>
              <a:rPr lang="en-US" sz="2200" dirty="0"/>
              <a:t>is fantastic </a:t>
            </a:r>
            <a:r>
              <a:rPr lang="en-US" sz="2200" dirty="0" smtClean="0"/>
              <a:t>for your pronunciation</a:t>
            </a:r>
            <a:r>
              <a:rPr lang="en-US" sz="2200" dirty="0"/>
              <a:t>. Then once I can do it well, I go back </a:t>
            </a:r>
            <a:r>
              <a:rPr lang="en-US" sz="2200" dirty="0" smtClean="0"/>
              <a:t>to You </a:t>
            </a:r>
            <a:r>
              <a:rPr lang="en-US" sz="2200" i="1" dirty="0"/>
              <a:t>Tube </a:t>
            </a:r>
            <a:r>
              <a:rPr lang="en-US" sz="2200" dirty="0"/>
              <a:t>and get a karaoke version of the song, and then I </a:t>
            </a:r>
            <a:r>
              <a:rPr lang="en-US" sz="2200" dirty="0" smtClean="0"/>
              <a:t>sing it</a:t>
            </a:r>
            <a:r>
              <a:rPr lang="en-US" sz="2200" dirty="0"/>
              <a:t>. It's fun and your English will really improve as a result .</a:t>
            </a:r>
            <a:endParaRPr lang="es-AR" sz="2200" dirty="0"/>
          </a:p>
        </p:txBody>
      </p:sp>
      <p:pic>
        <p:nvPicPr>
          <p:cNvPr id="6" name="4A 2.40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779" y="6048095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495674" y="625642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1.40</a:t>
            </a:r>
          </a:p>
        </p:txBody>
      </p:sp>
    </p:spTree>
    <p:extLst>
      <p:ext uri="{BB962C8B-B14F-4D97-AF65-F5344CB8AC3E}">
        <p14:creationId xmlns:p14="http://schemas.microsoft.com/office/powerpoint/2010/main" val="13722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1" y="445169"/>
            <a:ext cx="6821488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1" y="435018"/>
            <a:ext cx="3009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6" y="1602081"/>
            <a:ext cx="6931713" cy="83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1" y="2520114"/>
            <a:ext cx="29146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2" y="3766750"/>
            <a:ext cx="1839064" cy="284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48" y="3043989"/>
            <a:ext cx="7345362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5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377"/>
            <a:ext cx="6845884" cy="108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20377"/>
            <a:ext cx="18383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600200"/>
            <a:ext cx="614521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765258"/>
            <a:ext cx="4743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88" y="2576763"/>
            <a:ext cx="2818322" cy="48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2" y="4137910"/>
            <a:ext cx="2118059" cy="34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93" y="3190875"/>
            <a:ext cx="24003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486275"/>
            <a:ext cx="5383546" cy="207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77" y="4828184"/>
            <a:ext cx="51816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77" y="5730040"/>
            <a:ext cx="43338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0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1" y="242381"/>
            <a:ext cx="6714960" cy="633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51" y="601078"/>
            <a:ext cx="359092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85412" y="3160295"/>
            <a:ext cx="17084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wasn’t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  <a:endParaRPr lang="es-AR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71899" y="4535904"/>
            <a:ext cx="152199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being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  <a:endParaRPr lang="es-AR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005263" y="5699840"/>
            <a:ext cx="14718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endParaRPr lang="es-A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97" y="6040353"/>
            <a:ext cx="69072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6" y="456423"/>
            <a:ext cx="4469899" cy="15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0" y="2514600"/>
            <a:ext cx="4673482" cy="384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07" y="968039"/>
            <a:ext cx="6507510" cy="42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285707" y="778423"/>
            <a:ext cx="20776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always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wanted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be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endParaRPr lang="es-A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264316" y="2345323"/>
            <a:ext cx="17806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  <a:endParaRPr lang="es-A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12632" y="3870158"/>
            <a:ext cx="26469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would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suddently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  <a:endParaRPr lang="es-A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6" y="601579"/>
            <a:ext cx="4050373" cy="140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6" y="2141621"/>
            <a:ext cx="4215515" cy="4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39" y="857250"/>
            <a:ext cx="7186409" cy="464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304422" y="3263393"/>
            <a:ext cx="26469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would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s-MX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able</a:t>
            </a:r>
            <a:r>
              <a:rPr lang="es-MX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  <a:endParaRPr lang="es-A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5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Why did they have </a:t>
            </a:r>
            <a:r>
              <a:rPr lang="en-US" sz="4800" dirty="0" smtClean="0"/>
              <a:t>problems</a:t>
            </a:r>
            <a:r>
              <a:rPr lang="en-US" sz="4800" dirty="0"/>
              <a:t>?</a:t>
            </a:r>
          </a:p>
          <a:p>
            <a:r>
              <a:rPr lang="en-US" sz="4800" dirty="0"/>
              <a:t>Have they </a:t>
            </a:r>
            <a:r>
              <a:rPr lang="en-US" sz="4800" dirty="0" smtClean="0"/>
              <a:t>completely </a:t>
            </a:r>
            <a:r>
              <a:rPr lang="en-US" sz="4800" dirty="0"/>
              <a:t>given up trying? </a:t>
            </a:r>
            <a:endParaRPr lang="en-US" sz="4800" dirty="0" smtClean="0"/>
          </a:p>
          <a:p>
            <a:r>
              <a:rPr lang="en-US" sz="4800" dirty="0" smtClean="0"/>
              <a:t>Have </a:t>
            </a:r>
            <a:r>
              <a:rPr lang="en-US" sz="4800" dirty="0"/>
              <a:t>you </a:t>
            </a:r>
            <a:r>
              <a:rPr lang="en-US" sz="4800" dirty="0" smtClean="0"/>
              <a:t>ever tried </a:t>
            </a:r>
            <a:r>
              <a:rPr lang="en-US" sz="4800" dirty="0"/>
              <a:t>to learn </a:t>
            </a:r>
            <a:r>
              <a:rPr lang="en-US" sz="4800" dirty="0" smtClean="0"/>
              <a:t>something </a:t>
            </a:r>
            <a:r>
              <a:rPr lang="en-US" sz="4800" dirty="0"/>
              <a:t>and given up? </a:t>
            </a:r>
            <a:r>
              <a:rPr lang="en-US" sz="4800" dirty="0" smtClean="0"/>
              <a:t>  Why</a:t>
            </a:r>
            <a:r>
              <a:rPr lang="en-US" sz="4800" dirty="0"/>
              <a:t>?</a:t>
            </a:r>
            <a:endParaRPr lang="es-AR" sz="4800" dirty="0"/>
          </a:p>
        </p:txBody>
      </p:sp>
    </p:spTree>
    <p:extLst>
      <p:ext uri="{BB962C8B-B14F-4D97-AF65-F5344CB8AC3E}">
        <p14:creationId xmlns:p14="http://schemas.microsoft.com/office/powerpoint/2010/main" val="17168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8" y="501817"/>
            <a:ext cx="10477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90501" y="392577"/>
            <a:ext cx="7411004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Ability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possibility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9908" y="1595735"/>
            <a:ext cx="396589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 - COULD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2" y="2755233"/>
            <a:ext cx="5907802" cy="164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4A 2.34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756" y="4446421"/>
            <a:ext cx="609600" cy="60960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3" y="5175585"/>
            <a:ext cx="67738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75" y="1514271"/>
            <a:ext cx="4249018" cy="28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1022684" y="5715000"/>
            <a:ext cx="13678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7459245" y="4396289"/>
            <a:ext cx="6096000" cy="20415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dirty="0" smtClean="0"/>
              <a:t>There </a:t>
            </a:r>
            <a:r>
              <a:rPr lang="en-US" sz="1600" dirty="0"/>
              <a:t>is a very small difference between </a:t>
            </a:r>
            <a:r>
              <a:rPr lang="en-US" sz="1600" b="1" i="1" dirty="0"/>
              <a:t>could</a:t>
            </a:r>
            <a:r>
              <a:rPr lang="en-US" sz="1600" i="1" dirty="0"/>
              <a:t> </a:t>
            </a:r>
            <a:r>
              <a:rPr lang="en-US" sz="1600" dirty="0"/>
              <a:t>and</a:t>
            </a:r>
          </a:p>
          <a:p>
            <a:pPr>
              <a:lnSpc>
                <a:spcPts val="1900"/>
              </a:lnSpc>
            </a:pPr>
            <a:r>
              <a:rPr lang="en-US" sz="1600" b="1" i="1" dirty="0"/>
              <a:t>was able to</a:t>
            </a:r>
            <a:r>
              <a:rPr lang="en-US" sz="1600" i="1" dirty="0"/>
              <a:t>. </a:t>
            </a:r>
            <a:r>
              <a:rPr lang="en-US" sz="1600" dirty="0"/>
              <a:t>In a</a:t>
            </a:r>
            <a:r>
              <a:rPr lang="en-US" sz="1600" dirty="0" smtClean="0"/>
              <a:t>[+] </a:t>
            </a:r>
            <a:r>
              <a:rPr lang="en-US" sz="1600" dirty="0"/>
              <a:t>past </a:t>
            </a:r>
            <a:r>
              <a:rPr lang="en-US" sz="1600" dirty="0" smtClean="0"/>
              <a:t>simple </a:t>
            </a:r>
            <a:r>
              <a:rPr lang="en-US" sz="1600" dirty="0"/>
              <a:t>sentence, if w</a:t>
            </a:r>
            <a:r>
              <a:rPr lang="en-US" sz="1600" dirty="0" smtClean="0"/>
              <a:t>e want</a:t>
            </a:r>
            <a:endParaRPr lang="en-US" sz="1600" dirty="0"/>
          </a:p>
          <a:p>
            <a:pPr>
              <a:lnSpc>
                <a:spcPts val="1900"/>
              </a:lnSpc>
            </a:pPr>
            <a:r>
              <a:rPr lang="en-US" sz="1600" dirty="0"/>
              <a:t>to refer to </a:t>
            </a:r>
            <a:r>
              <a:rPr lang="en-US" sz="1600" dirty="0" smtClean="0"/>
              <a:t>something </a:t>
            </a:r>
            <a:r>
              <a:rPr lang="en-US" sz="1600" dirty="0"/>
              <a:t>that someone succeeded in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doing, </a:t>
            </a:r>
            <a:r>
              <a:rPr lang="en-US" sz="1600" dirty="0" smtClean="0"/>
              <a:t>something </a:t>
            </a:r>
            <a:r>
              <a:rPr lang="en-US" sz="1600" dirty="0"/>
              <a:t>difficult on a specific occasion,</a:t>
            </a:r>
          </a:p>
          <a:p>
            <a:pPr>
              <a:lnSpc>
                <a:spcPts val="1900"/>
              </a:lnSpc>
            </a:pPr>
            <a:r>
              <a:rPr lang="en-US" sz="1600" dirty="0"/>
              <a:t>w</a:t>
            </a:r>
            <a:r>
              <a:rPr lang="en-US" sz="1600" dirty="0" smtClean="0"/>
              <a:t>e </a:t>
            </a:r>
            <a:r>
              <a:rPr lang="en-US" sz="1600" dirty="0"/>
              <a:t>use </a:t>
            </a:r>
            <a:r>
              <a:rPr lang="en-US" sz="1600" b="1" i="1" dirty="0"/>
              <a:t>be able to </a:t>
            </a:r>
            <a:r>
              <a:rPr lang="en-US" sz="1600" dirty="0"/>
              <a:t>(or </a:t>
            </a:r>
            <a:r>
              <a:rPr lang="en-US" sz="1600" b="1" i="1" dirty="0" smtClean="0"/>
              <a:t>managed </a:t>
            </a:r>
            <a:r>
              <a:rPr lang="en-US" sz="1600" b="1" dirty="0"/>
              <a:t>to</a:t>
            </a:r>
            <a:r>
              <a:rPr lang="en-US" sz="1600" dirty="0"/>
              <a:t>), e.g. </a:t>
            </a:r>
            <a:r>
              <a:rPr lang="en-US" sz="1600" b="1" i="1" dirty="0" smtClean="0"/>
              <a:t>Although </a:t>
            </a:r>
            <a:r>
              <a:rPr lang="en-US" sz="1600" b="1" i="1" dirty="0"/>
              <a:t>the</a:t>
            </a:r>
          </a:p>
          <a:p>
            <a:pPr>
              <a:lnSpc>
                <a:spcPts val="1900"/>
              </a:lnSpc>
            </a:pPr>
            <a:r>
              <a:rPr lang="en-US" sz="1600" b="1" i="1" dirty="0"/>
              <a:t>space w</a:t>
            </a:r>
            <a:r>
              <a:rPr lang="en-US" sz="1600" b="1" i="1" dirty="0" smtClean="0"/>
              <a:t>as </a:t>
            </a:r>
            <a:r>
              <a:rPr lang="en-US" sz="1600" b="1" i="1" dirty="0"/>
              <a:t>very small, he was able to </a:t>
            </a:r>
            <a:r>
              <a:rPr lang="en-US" sz="1600" b="1" dirty="0"/>
              <a:t>(or </a:t>
            </a:r>
            <a:r>
              <a:rPr lang="en-US" sz="1600" b="1" i="1" dirty="0"/>
              <a:t>managed to)</a:t>
            </a:r>
          </a:p>
          <a:p>
            <a:pPr>
              <a:lnSpc>
                <a:spcPts val="1900"/>
              </a:lnSpc>
            </a:pPr>
            <a:r>
              <a:rPr lang="en-US" sz="1600" b="1" i="1" dirty="0"/>
              <a:t>park there</a:t>
            </a:r>
            <a:r>
              <a:rPr lang="en-US" sz="1600" i="1" dirty="0"/>
              <a:t>. </a:t>
            </a:r>
            <a:r>
              <a:rPr lang="en-US" sz="1600" dirty="0"/>
              <a:t>In this context it is not possible to use</a:t>
            </a:r>
          </a:p>
          <a:p>
            <a:pPr>
              <a:lnSpc>
                <a:spcPts val="1900"/>
              </a:lnSpc>
            </a:pPr>
            <a:r>
              <a:rPr lang="es-AR" sz="1600" i="1" dirty="0" err="1"/>
              <a:t>could</a:t>
            </a:r>
            <a:r>
              <a:rPr lang="es-AR" sz="1600" i="1" dirty="0"/>
              <a:t>.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13034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7" y="2401939"/>
            <a:ext cx="7257631" cy="20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45657" y="207226"/>
            <a:ext cx="7411004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Ability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possibility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89679" y="1274460"/>
            <a:ext cx="731864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 ABLE TO + INFINITIVE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4A 2.35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843" y="2797152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33" y="4510419"/>
            <a:ext cx="5646239" cy="224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3767" y="58847"/>
            <a:ext cx="10551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Complete </a:t>
            </a:r>
            <a:r>
              <a:rPr lang="en-US" sz="2400" b="1" dirty="0" smtClean="0"/>
              <a:t>with </a:t>
            </a:r>
            <a:r>
              <a:rPr lang="en-US" sz="2400" b="1" dirty="0"/>
              <a:t>the correct </a:t>
            </a:r>
            <a:r>
              <a:rPr lang="en-US" sz="2400" b="1" dirty="0" smtClean="0"/>
              <a:t>form </a:t>
            </a:r>
            <a:r>
              <a:rPr lang="en-US" sz="2400" b="1" dirty="0"/>
              <a:t>of </a:t>
            </a:r>
            <a:r>
              <a:rPr lang="en-US" sz="2400" b="1" i="1" dirty="0"/>
              <a:t>be able </a:t>
            </a:r>
            <a:r>
              <a:rPr lang="en-US" sz="2400" b="1" dirty="0"/>
              <a:t>to</a:t>
            </a:r>
            <a:r>
              <a:rPr lang="en-US" sz="2400" b="1" dirty="0" smtClean="0"/>
              <a:t>([+],[-], </a:t>
            </a:r>
            <a:r>
              <a:rPr lang="es-AR" sz="2400" b="1" dirty="0" err="1" smtClean="0"/>
              <a:t>or</a:t>
            </a:r>
            <a:r>
              <a:rPr lang="es-AR" sz="2400" b="1" dirty="0" smtClean="0"/>
              <a:t> [?]).</a:t>
            </a:r>
            <a:endParaRPr lang="es-AR" sz="2400" b="1" dirty="0"/>
          </a:p>
          <a:p>
            <a:r>
              <a:rPr lang="en-US" i="1" dirty="0"/>
              <a:t>I've </a:t>
            </a:r>
            <a:r>
              <a:rPr lang="en-US" dirty="0"/>
              <a:t>never </a:t>
            </a:r>
            <a:r>
              <a:rPr lang="en-US" i="1" dirty="0"/>
              <a:t>been able t</a:t>
            </a:r>
            <a:r>
              <a:rPr lang="en-US" i="1" dirty="0" smtClean="0"/>
              <a:t>o </a:t>
            </a:r>
            <a:r>
              <a:rPr lang="en-US" dirty="0"/>
              <a:t>scuba </a:t>
            </a:r>
            <a:r>
              <a:rPr lang="en-US" dirty="0" smtClean="0"/>
              <a:t>dive.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79" y="646267"/>
            <a:ext cx="6448925" cy="609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235116" y="962526"/>
            <a:ext cx="2033337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700" dirty="0" err="1"/>
              <a:t>h</a:t>
            </a:r>
            <a:r>
              <a:rPr lang="es-MX" sz="1700" dirty="0" err="1" smtClean="0"/>
              <a:t>aven’t</a:t>
            </a:r>
            <a:r>
              <a:rPr lang="es-MX" sz="1700" dirty="0" smtClean="0"/>
              <a:t> </a:t>
            </a:r>
            <a:r>
              <a:rPr lang="es-MX" sz="1700" dirty="0" err="1" smtClean="0"/>
              <a:t>been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335253" y="5541018"/>
            <a:ext cx="1016668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700" dirty="0" err="1" smtClean="0"/>
              <a:t>Have</a:t>
            </a:r>
            <a:endParaRPr lang="es-AR" sz="17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597065" y="5894962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been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420854" y="6071934"/>
            <a:ext cx="12192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700" dirty="0" err="1"/>
              <a:t>i</a:t>
            </a:r>
            <a:r>
              <a:rPr lang="es-MX" sz="1700" dirty="0" err="1" smtClean="0"/>
              <a:t>sn’t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 </a:t>
            </a:r>
            <a:endParaRPr lang="es-AR" sz="17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031831" y="3693661"/>
            <a:ext cx="1714501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not</a:t>
            </a:r>
            <a:r>
              <a:rPr lang="es-MX" sz="1700" dirty="0" smtClean="0"/>
              <a:t> </a:t>
            </a:r>
            <a:r>
              <a:rPr lang="es-MX" sz="1700" dirty="0" err="1" smtClean="0"/>
              <a:t>being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255041" y="4262678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were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926180" y="4908372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won’t</a:t>
            </a:r>
            <a:r>
              <a:rPr lang="es-MX" sz="1700" dirty="0" smtClean="0"/>
              <a:t> be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683289" y="1917449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will</a:t>
            </a:r>
            <a:r>
              <a:rPr lang="es-MX" sz="1700" dirty="0" smtClean="0"/>
              <a:t> be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351921" y="2230868"/>
            <a:ext cx="61762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</a:t>
            </a:r>
            <a:r>
              <a:rPr lang="es-MX" sz="1700" dirty="0" err="1" smtClean="0"/>
              <a:t>Will</a:t>
            </a:r>
            <a:r>
              <a:rPr lang="es-MX" sz="1700" dirty="0" smtClean="0"/>
              <a:t> </a:t>
            </a:r>
            <a:endParaRPr lang="es-AR" sz="17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540539" y="2881942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 to be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969041" y="2544287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be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622007" y="1316469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err="1" smtClean="0"/>
              <a:t>being</a:t>
            </a:r>
            <a:r>
              <a:rPr lang="es-MX" sz="1700" dirty="0" smtClean="0"/>
              <a:t>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0144628" y="1316468"/>
            <a:ext cx="1714501" cy="313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MX" sz="1700" dirty="0" smtClean="0"/>
              <a:t>/to be </a:t>
            </a:r>
            <a:r>
              <a:rPr lang="es-MX" sz="1700" dirty="0" err="1" smtClean="0"/>
              <a:t>able</a:t>
            </a:r>
            <a:r>
              <a:rPr lang="es-MX" sz="1700" dirty="0" smtClean="0"/>
              <a:t> to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5433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978</Words>
  <Application>Microsoft Office PowerPoint</Application>
  <PresentationFormat>Personalizado</PresentationFormat>
  <Paragraphs>77</Paragraphs>
  <Slides>20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4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56</cp:revision>
  <dcterms:created xsi:type="dcterms:W3CDTF">2020-04-30T17:11:58Z</dcterms:created>
  <dcterms:modified xsi:type="dcterms:W3CDTF">2023-09-12T16:47:55Z</dcterms:modified>
</cp:coreProperties>
</file>