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519" r:id="rId3"/>
    <p:sldId id="517" r:id="rId4"/>
    <p:sldId id="518" r:id="rId5"/>
    <p:sldId id="520" r:id="rId6"/>
    <p:sldId id="521" r:id="rId7"/>
    <p:sldId id="559" r:id="rId8"/>
    <p:sldId id="560" r:id="rId9"/>
    <p:sldId id="561" r:id="rId10"/>
    <p:sldId id="562" r:id="rId11"/>
    <p:sldId id="563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540" r:id="rId22"/>
    <p:sldId id="541" r:id="rId23"/>
    <p:sldId id="542" r:id="rId24"/>
    <p:sldId id="558" r:id="rId25"/>
    <p:sldId id="543" r:id="rId26"/>
    <p:sldId id="544" r:id="rId27"/>
    <p:sldId id="545" r:id="rId28"/>
    <p:sldId id="546" r:id="rId29"/>
    <p:sldId id="547" r:id="rId30"/>
    <p:sldId id="548" r:id="rId31"/>
    <p:sldId id="549" r:id="rId32"/>
    <p:sldId id="551" r:id="rId33"/>
    <p:sldId id="552" r:id="rId34"/>
    <p:sldId id="553" r:id="rId35"/>
    <p:sldId id="554" r:id="rId36"/>
    <p:sldId id="555" r:id="rId3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7F48F1-9A49-4F1A-A610-60E67DC3B908}" v="16" dt="2025-04-21T02:37:03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0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 Dieguez" userId="fe6e7e7479d2ae01" providerId="LiveId" clId="{B97F48F1-9A49-4F1A-A610-60E67DC3B908}"/>
    <pc:docChg chg="custSel modSld">
      <pc:chgData name="Lilia Dieguez" userId="fe6e7e7479d2ae01" providerId="LiveId" clId="{B97F48F1-9A49-4F1A-A610-60E67DC3B908}" dt="2025-04-21T02:38:25.343" v="8" actId="478"/>
      <pc:docMkLst>
        <pc:docMk/>
      </pc:docMkLst>
      <pc:sldChg chg="delSp mod delAnim">
        <pc:chgData name="Lilia Dieguez" userId="fe6e7e7479d2ae01" providerId="LiveId" clId="{B97F48F1-9A49-4F1A-A610-60E67DC3B908}" dt="2025-04-20T23:39:01.256" v="0" actId="478"/>
        <pc:sldMkLst>
          <pc:docMk/>
          <pc:sldMk cId="2043327389" sldId="517"/>
        </pc:sldMkLst>
        <pc:picChg chg="del">
          <ac:chgData name="Lilia Dieguez" userId="fe6e7e7479d2ae01" providerId="LiveId" clId="{B97F48F1-9A49-4F1A-A610-60E67DC3B908}" dt="2025-04-20T23:39:01.256" v="0" actId="478"/>
          <ac:picMkLst>
            <pc:docMk/>
            <pc:sldMk cId="2043327389" sldId="517"/>
            <ac:picMk id="4" creationId="{EA54EB5A-710C-4F0D-941A-5E0CBD9AF056}"/>
          </ac:picMkLst>
        </pc:picChg>
      </pc:sldChg>
      <pc:sldChg chg="delSp mod delAnim">
        <pc:chgData name="Lilia Dieguez" userId="fe6e7e7479d2ae01" providerId="LiveId" clId="{B97F48F1-9A49-4F1A-A610-60E67DC3B908}" dt="2025-04-20T23:39:07.141" v="1" actId="478"/>
        <pc:sldMkLst>
          <pc:docMk/>
          <pc:sldMk cId="1822037687" sldId="518"/>
        </pc:sldMkLst>
        <pc:picChg chg="del">
          <ac:chgData name="Lilia Dieguez" userId="fe6e7e7479d2ae01" providerId="LiveId" clId="{B97F48F1-9A49-4F1A-A610-60E67DC3B908}" dt="2025-04-20T23:39:07.141" v="1" actId="478"/>
          <ac:picMkLst>
            <pc:docMk/>
            <pc:sldMk cId="1822037687" sldId="518"/>
            <ac:picMk id="3" creationId="{0B342B4E-E148-4704-9D41-44F58850B46D}"/>
          </ac:picMkLst>
        </pc:picChg>
      </pc:sldChg>
      <pc:sldChg chg="delSp mod delAnim">
        <pc:chgData name="Lilia Dieguez" userId="fe6e7e7479d2ae01" providerId="LiveId" clId="{B97F48F1-9A49-4F1A-A610-60E67DC3B908}" dt="2025-04-20T23:39:13.662" v="2" actId="478"/>
        <pc:sldMkLst>
          <pc:docMk/>
          <pc:sldMk cId="311260226" sldId="520"/>
        </pc:sldMkLst>
        <pc:picChg chg="del">
          <ac:chgData name="Lilia Dieguez" userId="fe6e7e7479d2ae01" providerId="LiveId" clId="{B97F48F1-9A49-4F1A-A610-60E67DC3B908}" dt="2025-04-20T23:39:13.662" v="2" actId="478"/>
          <ac:picMkLst>
            <pc:docMk/>
            <pc:sldMk cId="311260226" sldId="520"/>
            <ac:picMk id="5" creationId="{0A865DEE-2E8B-4FF0-B8D2-F3ED9F049008}"/>
          </ac:picMkLst>
        </pc:picChg>
      </pc:sldChg>
      <pc:sldChg chg="delSp mod delAnim">
        <pc:chgData name="Lilia Dieguez" userId="fe6e7e7479d2ae01" providerId="LiveId" clId="{B97F48F1-9A49-4F1A-A610-60E67DC3B908}" dt="2025-04-20T23:39:19.007" v="3" actId="478"/>
        <pc:sldMkLst>
          <pc:docMk/>
          <pc:sldMk cId="897118431" sldId="521"/>
        </pc:sldMkLst>
        <pc:picChg chg="del">
          <ac:chgData name="Lilia Dieguez" userId="fe6e7e7479d2ae01" providerId="LiveId" clId="{B97F48F1-9A49-4F1A-A610-60E67DC3B908}" dt="2025-04-20T23:39:19.007" v="3" actId="478"/>
          <ac:picMkLst>
            <pc:docMk/>
            <pc:sldMk cId="897118431" sldId="521"/>
            <ac:picMk id="5" creationId="{5E5AAEDC-EA9B-4C37-A8B0-A4793CCEB190}"/>
          </ac:picMkLst>
        </pc:picChg>
      </pc:sldChg>
      <pc:sldChg chg="delSp mod delAnim">
        <pc:chgData name="Lilia Dieguez" userId="fe6e7e7479d2ae01" providerId="LiveId" clId="{B97F48F1-9A49-4F1A-A610-60E67DC3B908}" dt="2025-04-20T23:47:20.766" v="4" actId="478"/>
        <pc:sldMkLst>
          <pc:docMk/>
          <pc:sldMk cId="2945863903" sldId="543"/>
        </pc:sldMkLst>
        <pc:picChg chg="del">
          <ac:chgData name="Lilia Dieguez" userId="fe6e7e7479d2ae01" providerId="LiveId" clId="{B97F48F1-9A49-4F1A-A610-60E67DC3B908}" dt="2025-04-20T23:47:20.766" v="4" actId="478"/>
          <ac:picMkLst>
            <pc:docMk/>
            <pc:sldMk cId="2945863903" sldId="543"/>
            <ac:picMk id="4" creationId="{959F98FD-5B0F-4D8E-BE75-27282E652DAC}"/>
          </ac:picMkLst>
        </pc:picChg>
      </pc:sldChg>
      <pc:sldChg chg="delSp mod delAnim">
        <pc:chgData name="Lilia Dieguez" userId="fe6e7e7479d2ae01" providerId="LiveId" clId="{B97F48F1-9A49-4F1A-A610-60E67DC3B908}" dt="2025-04-20T23:48:34.975" v="5" actId="478"/>
        <pc:sldMkLst>
          <pc:docMk/>
          <pc:sldMk cId="3715105959" sldId="545"/>
        </pc:sldMkLst>
        <pc:picChg chg="del">
          <ac:chgData name="Lilia Dieguez" userId="fe6e7e7479d2ae01" providerId="LiveId" clId="{B97F48F1-9A49-4F1A-A610-60E67DC3B908}" dt="2025-04-20T23:48:34.975" v="5" actId="478"/>
          <ac:picMkLst>
            <pc:docMk/>
            <pc:sldMk cId="3715105959" sldId="545"/>
            <ac:picMk id="3" creationId="{83E4883E-114C-40BB-82E7-8799EFC835A2}"/>
          </ac:picMkLst>
        </pc:picChg>
      </pc:sldChg>
      <pc:sldChg chg="delSp mod delAnim">
        <pc:chgData name="Lilia Dieguez" userId="fe6e7e7479d2ae01" providerId="LiveId" clId="{B97F48F1-9A49-4F1A-A610-60E67DC3B908}" dt="2025-04-20T23:49:27.952" v="6" actId="478"/>
        <pc:sldMkLst>
          <pc:docMk/>
          <pc:sldMk cId="1758177123" sldId="546"/>
        </pc:sldMkLst>
        <pc:picChg chg="del">
          <ac:chgData name="Lilia Dieguez" userId="fe6e7e7479d2ae01" providerId="LiveId" clId="{B97F48F1-9A49-4F1A-A610-60E67DC3B908}" dt="2025-04-20T23:49:27.952" v="6" actId="478"/>
          <ac:picMkLst>
            <pc:docMk/>
            <pc:sldMk cId="1758177123" sldId="546"/>
            <ac:picMk id="2" creationId="{6E24B7C0-FB15-4111-991D-0430345A5EF6}"/>
          </ac:picMkLst>
        </pc:picChg>
      </pc:sldChg>
      <pc:sldChg chg="delSp mod delAnim">
        <pc:chgData name="Lilia Dieguez" userId="fe6e7e7479d2ae01" providerId="LiveId" clId="{B97F48F1-9A49-4F1A-A610-60E67DC3B908}" dt="2025-04-21T02:38:25.343" v="8" actId="478"/>
        <pc:sldMkLst>
          <pc:docMk/>
          <pc:sldMk cId="1538277705" sldId="549"/>
        </pc:sldMkLst>
        <pc:picChg chg="del">
          <ac:chgData name="Lilia Dieguez" userId="fe6e7e7479d2ae01" providerId="LiveId" clId="{B97F48F1-9A49-4F1A-A610-60E67DC3B908}" dt="2025-04-21T02:38:25.343" v="8" actId="478"/>
          <ac:picMkLst>
            <pc:docMk/>
            <pc:sldMk cId="1538277705" sldId="549"/>
            <ac:picMk id="2" creationId="{F026B9E6-FB51-45FE-B98F-B9C3B0C79DFF}"/>
          </ac:picMkLst>
        </pc:picChg>
      </pc:sldChg>
      <pc:sldChg chg="delSp mod delAnim">
        <pc:chgData name="Lilia Dieguez" userId="fe6e7e7479d2ae01" providerId="LiveId" clId="{B97F48F1-9A49-4F1A-A610-60E67DC3B908}" dt="2025-04-21T02:32:38.124" v="7" actId="478"/>
        <pc:sldMkLst>
          <pc:docMk/>
          <pc:sldMk cId="3133373" sldId="555"/>
        </pc:sldMkLst>
        <pc:picChg chg="del">
          <ac:chgData name="Lilia Dieguez" userId="fe6e7e7479d2ae01" providerId="LiveId" clId="{B97F48F1-9A49-4F1A-A610-60E67DC3B908}" dt="2025-04-21T02:32:38.124" v="7" actId="478"/>
          <ac:picMkLst>
            <pc:docMk/>
            <pc:sldMk cId="3133373" sldId="555"/>
            <ac:picMk id="5" creationId="{67765F1A-D2B3-44B2-A433-C31489BFEC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56DD1-B8E8-488C-A578-B7FF11FE108E}" type="datetimeFigureOut">
              <a:rPr lang="es-AR" smtClean="0"/>
              <a:t>20/4/2025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0F05A-4C7A-405C-A9FB-1C1DD086615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200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170C4-80AE-4173-A1BD-7C8A5CDCAD53}" type="slidenum">
              <a:rPr lang="es-AR" smtClean="0"/>
              <a:pPr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69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B8C7A-D882-41ED-BF57-66F228FC5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11533C-F81A-48D4-BF0C-416FDCDD3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55533C-D47E-4487-84F9-04B74FFC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20/4/2025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13C33C-34A5-4662-8B66-249C3140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27A5A2-6454-4119-982C-FF27A21F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12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F7098-41E4-4986-8083-EDFCE7DC3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09F757-F1E9-419F-AA43-E4EE0D048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3CCB7-8925-4CFA-A0F2-2A3F8748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20/4/2025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4928E-83A0-476A-A1ED-4A3437D8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27BC5C-92A5-4C5B-B548-FC44FE90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393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385697-6AE7-401A-9EBC-322B76B0E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D27B5E-A17B-4CB4-8E7B-66D3998CA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81BCE1-F999-42AF-96F5-CCB350C5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20/4/2025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850E3C-9C4C-43C7-8050-CDA6620C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A8D102-172A-439B-9871-41D56E6F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102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F0710-D0D6-4205-B48A-D7B007CA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B5D43E-DA3A-46FF-BDC2-B4D38111F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DDF1A1-9E08-420F-945D-93AED3DA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20/4/2025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DFDB74-18D1-429A-92DB-AADFE9B5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2BB29F-C00C-4CD1-81F9-872E6C96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441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67967-5BB3-4755-8E96-987D123C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136C79-FA52-4443-9917-1288D8EE7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452A6A-140E-4292-9AD7-4F2260D8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20/4/2025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B2AACF-826D-41E1-9CA9-565782A7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14DF40-9FCE-48C5-AD0B-13280B83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554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52623-85D9-4744-85D5-7A5C5030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176F1E-D327-47BB-9235-98E0934BC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8A2496-1D9D-4D6F-A70A-DC4A9835D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9EBAC4-8E9E-4E34-89C0-0966A3A5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20/4/2025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FB5CD9-9A22-4E9B-AEA1-9BDD8BB2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38537E-FBFC-4899-BFE1-FED5AB63B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452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640A2-33E0-46DA-B938-C0968976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AF4037-A8CC-44D7-938C-C325BB952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D45507-0683-4976-BB3D-9FA92F140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1081D2-9BB4-4831-80C4-1F30A68D1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19A9BD-8BAB-4956-B9EB-39EC5E36B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596F9A-1331-41D2-979E-827C691D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20/4/2025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21E565-BDF7-435C-8E5A-FB1AE5D9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1FE7BF-9EED-4200-821F-774A1EF2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23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719D7-DCEB-4B75-82C6-D2B7CE20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CACD3B-F2D9-445C-9950-D1667BF1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20/4/2025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899AE5-E28A-43CB-AE51-ED52FB3D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CEA0C9-CAB4-4BBB-849A-1A033FC1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516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A3A658-D6AA-4CE0-8389-88F6CC0B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20/4/2025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A96496-CC4B-406A-97FB-065F690C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793205-2F2A-4796-A117-E1C7A5C8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84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DB8EF-B961-4914-994B-121160B0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5ECE79-834C-4B64-B28C-D53F574A4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7028D-C310-4264-9699-2EC58994F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D91C0A-6F3C-457A-916E-C464A5F4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20/4/2025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6907BD-05C0-4462-9C46-932F6F40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A777BE-1591-4DB2-82A2-02C1AC25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733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5DF19-3F5A-43FD-87BF-EE104DF1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83D75E-492C-4DEA-8CEF-FB4DFD787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C6489-424E-4F23-B5AE-C9ED87235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644457-670E-4876-9EAB-322D0C0F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20/4/2025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7A9AEC-2BD8-4CFC-AE6B-21621203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14C708-1C08-42BB-82DC-2B235FA6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98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2B465A7-580E-4A4D-B7AE-956AEA3D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30BC08-CED3-4864-982A-D33CDE339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0AAA22-450D-4296-8780-012C17F9D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CDC5E-68EB-4649-A196-086C8BD3E1DD}" type="datetimeFigureOut">
              <a:rPr lang="es-AR" smtClean="0"/>
              <a:t>20/4/2025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C033F0-4255-474A-A55C-314DDB809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EAD20E-15FE-47C4-A63E-F329227C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50F31-7550-44DE-B811-DF7BD7CBDC3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67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ir" TargetMode="External"/><Relationship Id="rId2" Type="http://schemas.openxmlformats.org/officeDocument/2006/relationships/hyperlink" Target="http://en.wikipedia.org/wiki/Allo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61DEA-FB5C-4EA4-B114-356E01126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61530"/>
          </a:xfrm>
        </p:spPr>
        <p:txBody>
          <a:bodyPr>
            <a:normAutofit fontScale="90000"/>
          </a:bodyPr>
          <a:lstStyle/>
          <a:p>
            <a:r>
              <a:rPr lang="es-AR" sz="53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TRADUCCIONES CON “SE”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CFBB4A-BDA2-4D17-8B41-6D8E596BF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01285"/>
            <a:ext cx="9144000" cy="2471215"/>
          </a:xfrm>
        </p:spPr>
        <p:txBody>
          <a:bodyPr>
            <a:normAutofit/>
          </a:bodyPr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6422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9FD390-1A3C-42B0-946D-381E0CEFF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24. Considering first the chemistry involved,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account must be taken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sz="3200" dirty="0">
                <a:solidFill>
                  <a:prstClr val="black"/>
                </a:solidFill>
              </a:rPr>
              <a:t> the effects of the reactants on the metal. 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3200" dirty="0"/>
              <a:t>25.  The useful work of the unit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accounted for</a:t>
            </a:r>
            <a:r>
              <a:rPr lang="en-US" sz="3200" dirty="0"/>
              <a:t> by displacement of the oil.</a:t>
            </a: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5570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49"/>
    </mc:Choice>
    <mc:Fallback xmlns="">
      <p:transition spd="slow" advTm="4634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7265" y="504995"/>
            <a:ext cx="9333670" cy="6137105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GB" dirty="0"/>
              <a:t>26. Some machines have adjustable angle drive systems that can be changed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account for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various process conditions.</a:t>
            </a:r>
          </a:p>
          <a:p>
            <a:pPr marL="0" indent="0">
              <a:lnSpc>
                <a:spcPts val="1700"/>
              </a:lnSpc>
              <a:buNone/>
            </a:pPr>
            <a:endParaRPr lang="es-AR" sz="1400" dirty="0"/>
          </a:p>
          <a:p>
            <a:pPr marL="514350" indent="-514350">
              <a:lnSpc>
                <a:spcPts val="3400"/>
              </a:lnSpc>
              <a:buFont typeface="+mj-lt"/>
              <a:buAutoNum type="arabicPeriod" startAt="27"/>
            </a:pPr>
            <a:r>
              <a:rPr lang="en-GB" dirty="0"/>
              <a:t>No information has been published that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accounts for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all variables.</a:t>
            </a:r>
          </a:p>
          <a:p>
            <a:pPr marL="514350" indent="-514350">
              <a:lnSpc>
                <a:spcPts val="1500"/>
              </a:lnSpc>
              <a:buFont typeface="+mj-lt"/>
              <a:buAutoNum type="arabicPeriod" startAt="27"/>
            </a:pPr>
            <a:endParaRPr lang="es-AR" sz="1400" dirty="0"/>
          </a:p>
          <a:p>
            <a:pPr marL="514350" indent="-514350">
              <a:lnSpc>
                <a:spcPts val="3400"/>
              </a:lnSpc>
              <a:buFont typeface="+mj-lt"/>
              <a:buAutoNum type="arabicPeriod" startAt="27"/>
            </a:pPr>
            <a:r>
              <a:rPr lang="en-GB" dirty="0"/>
              <a:t>The problem with this equation is that it fails to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for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other rheological variables.</a:t>
            </a:r>
          </a:p>
          <a:p>
            <a:pPr marL="914400" lvl="1" indent="-514350">
              <a:lnSpc>
                <a:spcPts val="1300"/>
              </a:lnSpc>
              <a:buFont typeface="+mj-lt"/>
              <a:buAutoNum type="arabicPeriod" startAt="27"/>
            </a:pPr>
            <a:endParaRPr lang="es-AR" sz="1400" dirty="0"/>
          </a:p>
          <a:p>
            <a:pPr marL="514350" indent="-514350">
              <a:lnSpc>
                <a:spcPts val="3400"/>
              </a:lnSpc>
              <a:buFont typeface="+mj-lt"/>
              <a:buAutoNum type="arabicPeriod" startAt="27"/>
            </a:pPr>
            <a:r>
              <a:rPr lang="en-GB" dirty="0"/>
              <a:t>All practical formulae for the flow of fluids are derived from Bernoulli’s theorem, with modifications from empirical studies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account for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losses </a:t>
            </a:r>
            <a:r>
              <a:rPr lang="en-GB" u="sng" dirty="0"/>
              <a:t>due to </a:t>
            </a:r>
            <a:r>
              <a:rPr lang="en-GB" dirty="0"/>
              <a:t>friction.</a:t>
            </a:r>
            <a:endParaRPr lang="es-AR" dirty="0"/>
          </a:p>
          <a:p>
            <a:endParaRPr lang="es-AR" dirty="0"/>
          </a:p>
        </p:txBody>
      </p:sp>
      <p:sp>
        <p:nvSpPr>
          <p:cNvPr id="6" name="5 Elipse"/>
          <p:cNvSpPr/>
          <p:nvPr/>
        </p:nvSpPr>
        <p:spPr>
          <a:xfrm>
            <a:off x="2302525" y="1922442"/>
            <a:ext cx="484742" cy="407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8172678" y="3161842"/>
            <a:ext cx="1070473" cy="4884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5067759" y="4432443"/>
            <a:ext cx="319487" cy="407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8051493" y="4840068"/>
            <a:ext cx="850135" cy="407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6533002" y="5662670"/>
            <a:ext cx="991518" cy="55084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5519450" y="308472"/>
            <a:ext cx="645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Sistemas de impulsión/accionamiento de ángulo ajustable</a:t>
            </a:r>
            <a:endParaRPr lang="es-A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533002" y="4107178"/>
            <a:ext cx="453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Desplazamiento de fluidos /flujo de líquidos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089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874"/>
    </mc:Choice>
    <mc:Fallback xmlns="">
      <p:transition spd="slow" advTm="176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64A2E-7001-4168-8A7D-C5E3BB37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					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353713-1321-42CF-9906-854018C50B9C}"/>
              </a:ext>
            </a:extLst>
          </p:cNvPr>
          <p:cNvSpPr>
            <a:spLocks noGrp="1"/>
          </p:cNvSpPr>
          <p:nvPr>
            <p:ph idx="1"/>
          </p:nvPr>
        </p:nvSpPr>
        <p:spPr>
          <a:ln w="76200">
            <a:solidFill>
              <a:srgbClr val="FFFF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reflejas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/>
              <a:t>(-self /-selves)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recíprocas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/>
              <a:t>(</a:t>
            </a:r>
            <a:r>
              <a:rPr lang="en-US" sz="4000" dirty="0"/>
              <a:t>each other, one another)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 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  <a:r>
              <a:rPr lang="en-US" sz="4400" dirty="0"/>
              <a:t>”</a:t>
            </a:r>
            <a:endParaRPr lang="es-AR" sz="4400" dirty="0"/>
          </a:p>
        </p:txBody>
      </p:sp>
    </p:spTree>
    <p:extLst>
      <p:ext uri="{BB962C8B-B14F-4D97-AF65-F5344CB8AC3E}">
        <p14:creationId xmlns:p14="http://schemas.microsoft.com/office/powerpoint/2010/main" val="347051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://youngama.in/wp-content/uploads/2015/05/cat_groomin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84796"/>
            <a:ext cx="76200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62A3F6A-BCE6-4207-BAE2-418E15F27834}"/>
              </a:ext>
            </a:extLst>
          </p:cNvPr>
          <p:cNvSpPr/>
          <p:nvPr/>
        </p:nvSpPr>
        <p:spPr>
          <a:xfrm>
            <a:off x="168029" y="2308696"/>
            <a:ext cx="48655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b="1" dirty="0" err="1"/>
              <a:t>Cats</a:t>
            </a:r>
            <a:r>
              <a:rPr lang="es-AR" sz="4000" b="1" dirty="0"/>
              <a:t> </a:t>
            </a:r>
            <a:r>
              <a:rPr lang="es-AR" sz="4000" b="1" dirty="0" err="1"/>
              <a:t>clean</a:t>
            </a:r>
            <a:r>
              <a:rPr lang="es-AR" sz="4000" b="1" dirty="0"/>
              <a:t> </a:t>
            </a:r>
            <a:r>
              <a:rPr lang="es-AR" sz="4000" b="1" dirty="0" err="1"/>
              <a:t>themselves</a:t>
            </a:r>
            <a:endParaRPr lang="es-AR" sz="4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54836C-1941-4E8A-A82D-BAA4F3060A76}"/>
              </a:ext>
            </a:extLst>
          </p:cNvPr>
          <p:cNvSpPr txBox="1"/>
          <p:nvPr/>
        </p:nvSpPr>
        <p:spPr>
          <a:xfrm>
            <a:off x="2162431" y="308919"/>
            <a:ext cx="8402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solidFill>
                  <a:srgbClr val="FF0000"/>
                </a:solidFill>
              </a:rPr>
              <a:t>ACCIONES REFLEJAS  (-</a:t>
            </a:r>
            <a:r>
              <a:rPr lang="es-AR" sz="4400" b="1" dirty="0" err="1">
                <a:solidFill>
                  <a:srgbClr val="FF0000"/>
                </a:solidFill>
              </a:rPr>
              <a:t>self</a:t>
            </a:r>
            <a:r>
              <a:rPr lang="es-AR" sz="4400" b="1" dirty="0">
                <a:solidFill>
                  <a:srgbClr val="FF0000"/>
                </a:solidFill>
              </a:rPr>
              <a:t>/-</a:t>
            </a:r>
            <a:r>
              <a:rPr lang="es-AR" sz="4400" b="1" dirty="0" err="1">
                <a:solidFill>
                  <a:srgbClr val="FF0000"/>
                </a:solidFill>
              </a:rPr>
              <a:t>selves</a:t>
            </a:r>
            <a:r>
              <a:rPr lang="es-AR" sz="44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07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96"/>
    </mc:Choice>
    <mc:Fallback xmlns="">
      <p:transition spd="slow" advTm="9709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9670"/>
          </a:xfrm>
        </p:spPr>
        <p:txBody>
          <a:bodyPr>
            <a:normAutofit fontScale="90000"/>
          </a:bodyPr>
          <a:lstStyle/>
          <a:p>
            <a:br>
              <a:rPr lang="es-MX" dirty="0"/>
            </a:b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a </a:t>
            </a: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self</a:t>
            </a: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-cleaning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oven. </a:t>
            </a:r>
            <a:b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MX" dirty="0"/>
              <a:t> </a:t>
            </a:r>
            <a:r>
              <a:rPr lang="es-MX" dirty="0" err="1"/>
              <a:t>cleans</a:t>
            </a:r>
            <a:r>
              <a:rPr lang="es-MX" dirty="0"/>
              <a:t> </a:t>
            </a: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MX" dirty="0" err="1"/>
              <a:t>self</a:t>
            </a:r>
            <a:endParaRPr lang="es-A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262" y="1750390"/>
            <a:ext cx="6189890" cy="483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curvada hacia arriba"/>
          <p:cNvSpPr/>
          <p:nvPr/>
        </p:nvSpPr>
        <p:spPr>
          <a:xfrm>
            <a:off x="944613" y="1924585"/>
            <a:ext cx="2292925" cy="528810"/>
          </a:xfrm>
          <a:prstGeom prst="curvedUpArrow">
            <a:avLst>
              <a:gd name="adj1" fmla="val 25000"/>
              <a:gd name="adj2" fmla="val 79647"/>
              <a:gd name="adj3" fmla="val 354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" name="5 Flecha curvada hacia arriba"/>
          <p:cNvSpPr/>
          <p:nvPr/>
        </p:nvSpPr>
        <p:spPr>
          <a:xfrm rot="20998290">
            <a:off x="990157" y="1702479"/>
            <a:ext cx="5668894" cy="1020454"/>
          </a:xfrm>
          <a:prstGeom prst="curvedUpArrow">
            <a:avLst>
              <a:gd name="adj1" fmla="val 29166"/>
              <a:gd name="adj2" fmla="val 79033"/>
              <a:gd name="adj3" fmla="val 270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698" y="319291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698" y="845216"/>
            <a:ext cx="20955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33879" y="217403"/>
            <a:ext cx="104660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3200" dirty="0"/>
              <a:t>Auto</a:t>
            </a:r>
            <a:endParaRPr lang="es-AR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99571" y="3745735"/>
            <a:ext cx="3668615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HORNO AUTO LIMPIANTE</a:t>
            </a:r>
            <a:endParaRPr lang="es-A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0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85"/>
    </mc:Choice>
    <mc:Fallback xmlns="">
      <p:transition spd="slow" advTm="38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0350"/>
            <a:ext cx="9144000" cy="1143000"/>
          </a:xfrm>
        </p:spPr>
        <p:txBody>
          <a:bodyPr>
            <a:normAutofit fontScale="90000"/>
          </a:bodyPr>
          <a:lstStyle/>
          <a:p>
            <a:pPr marL="838200" indent="-838200">
              <a:defRPr/>
            </a:pPr>
            <a:br>
              <a:rPr lang="en-US" sz="3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Acciones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reflejas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(-self /-selves)</a:t>
            </a:r>
            <a:b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es-E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sz="3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8293" y="1124744"/>
            <a:ext cx="9441455" cy="5518966"/>
          </a:xfrm>
          <a:ln w="57150" cmpd="thinThick">
            <a:solidFill>
              <a:srgbClr val="0000CC"/>
            </a:solidFill>
          </a:ln>
        </p:spPr>
        <p:txBody>
          <a:bodyPr/>
          <a:lstStyle/>
          <a:p>
            <a:pPr marL="1332000" lvl="8" indent="-609600">
              <a:buNone/>
            </a:pPr>
            <a:r>
              <a:rPr lang="en-US" sz="4000" b="1" dirty="0">
                <a:solidFill>
                  <a:srgbClr val="FF0000"/>
                </a:solidFill>
              </a:rPr>
              <a:t>He has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trained himself</a:t>
            </a:r>
            <a:r>
              <a:rPr lang="en-US" sz="4000" b="1" dirty="0">
                <a:solidFill>
                  <a:srgbClr val="FF0000"/>
                </a:solidFill>
              </a:rPr>
              <a:t> in this</a:t>
            </a:r>
          </a:p>
          <a:p>
            <a:pPr marL="1332000" lvl="8" indent="-609600">
              <a:buNone/>
            </a:pPr>
            <a:r>
              <a:rPr lang="en-US" sz="4000" b="1" dirty="0">
                <a:solidFill>
                  <a:srgbClr val="FF0000"/>
                </a:solidFill>
              </a:rPr>
              <a:t>discipline. He is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</a:t>
            </a:r>
            <a:r>
              <a:rPr lang="en-US" sz="4000" b="1" dirty="0">
                <a:solidFill>
                  <a:srgbClr val="FF0000"/>
                </a:solidFill>
              </a:rPr>
              <a:t>-taught.</a:t>
            </a:r>
          </a:p>
          <a:p>
            <a:pPr marL="1332000" lvl="8" indent="-609600"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1332000" lvl="8" indent="-609600">
              <a:buNone/>
            </a:pPr>
            <a:r>
              <a:rPr lang="en-US" sz="4000" b="1" dirty="0">
                <a:solidFill>
                  <a:srgbClr val="FF0000"/>
                </a:solidFill>
              </a:rPr>
              <a:t>They have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trained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themselves</a:t>
            </a:r>
          </a:p>
          <a:p>
            <a:pPr marL="1332000" lvl="8" indent="-609600">
              <a:buNone/>
            </a:pPr>
            <a:r>
              <a:rPr lang="en-US" sz="4000" b="1" dirty="0">
                <a:solidFill>
                  <a:srgbClr val="FF0000"/>
                </a:solidFill>
              </a:rPr>
              <a:t>in this discipline.</a:t>
            </a:r>
          </a:p>
          <a:p>
            <a:pPr marL="1332000" lvl="8" indent="-60960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1332000" lvl="8" indent="-609600">
              <a:buNone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32000" lvl="8" indent="-609600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marL="1332000" lvl="8" indent="-609600"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48" y="3776942"/>
            <a:ext cx="3965724" cy="272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361610" y="1817783"/>
            <a:ext cx="2478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autodidacta</a:t>
            </a:r>
            <a:r>
              <a:rPr lang="es-MX" sz="2400" dirty="0"/>
              <a:t>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9698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83"/>
    </mc:Choice>
    <mc:Fallback xmlns="">
      <p:transition spd="slow" advTm="52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37" y="1503948"/>
            <a:ext cx="7127567" cy="411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774" y="3713497"/>
            <a:ext cx="3322294" cy="189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674768" y="1203158"/>
            <a:ext cx="2935706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800" dirty="0" err="1"/>
              <a:t>I’m</a:t>
            </a:r>
            <a:r>
              <a:rPr lang="es-MX" sz="2800" dirty="0"/>
              <a:t> </a:t>
            </a:r>
            <a:r>
              <a:rPr lang="es-MX" sz="2800" dirty="0" err="1"/>
              <a:t>my</a:t>
            </a:r>
            <a:r>
              <a:rPr lang="es-MX" sz="2800" dirty="0"/>
              <a:t> </a:t>
            </a:r>
            <a:r>
              <a:rPr lang="es-MX" sz="2800" dirty="0" err="1"/>
              <a:t>own</a:t>
            </a:r>
            <a:r>
              <a:rPr lang="es-MX" sz="2800" dirty="0"/>
              <a:t> </a:t>
            </a:r>
            <a:r>
              <a:rPr lang="es-MX" sz="2800" dirty="0" err="1"/>
              <a:t>boss</a:t>
            </a:r>
            <a:r>
              <a:rPr lang="es-MX" sz="2800" dirty="0"/>
              <a:t>. </a:t>
            </a:r>
          </a:p>
          <a:p>
            <a:r>
              <a:rPr lang="es-MX" sz="2800" dirty="0" err="1"/>
              <a:t>I’m</a:t>
            </a:r>
            <a:r>
              <a:rPr lang="es-MX" sz="2800" dirty="0"/>
              <a:t> </a:t>
            </a:r>
            <a:r>
              <a:rPr lang="es-MX" sz="2800" dirty="0" err="1"/>
              <a:t>self-employed</a:t>
            </a:r>
            <a:endParaRPr lang="es-AR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67061" y="233661"/>
            <a:ext cx="1020277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000" dirty="0"/>
              <a:t>Autónomo – Trabajador independiente</a:t>
            </a:r>
          </a:p>
        </p:txBody>
      </p:sp>
    </p:spTree>
    <p:extLst>
      <p:ext uri="{BB962C8B-B14F-4D97-AF65-F5344CB8AC3E}">
        <p14:creationId xmlns:p14="http://schemas.microsoft.com/office/powerpoint/2010/main" val="36140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2053" y="733926"/>
            <a:ext cx="10804358" cy="5298574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endParaRPr lang="es-AR" dirty="0"/>
          </a:p>
          <a:p>
            <a:pPr marL="0" indent="0">
              <a:buNone/>
            </a:pPr>
            <a:endParaRPr lang="en-US" dirty="0"/>
          </a:p>
          <a:p>
            <a:pPr marL="609600" indent="-609600">
              <a:lnSpc>
                <a:spcPts val="0"/>
              </a:lnSpc>
              <a:buNone/>
            </a:pPr>
            <a:r>
              <a:rPr lang="en-US" dirty="0"/>
              <a:t>   </a:t>
            </a:r>
            <a:endParaRPr lang="en-US" sz="800" dirty="0"/>
          </a:p>
          <a:p>
            <a:pPr marL="609600" indent="-609600">
              <a:buNone/>
            </a:pPr>
            <a:r>
              <a:rPr lang="en-US" dirty="0"/>
              <a:t>46. All developing countries have no option but to increase their investment in science if they want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lift themselves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above the pile of underdeveloped nations.</a:t>
            </a:r>
            <a:endParaRPr lang="es-ES" dirty="0"/>
          </a:p>
          <a:p>
            <a:pPr marL="609600" indent="-609600">
              <a:lnSpc>
                <a:spcPts val="0"/>
              </a:lnSpc>
              <a:buNone/>
            </a:pPr>
            <a:r>
              <a:rPr lang="en-US" dirty="0"/>
              <a:t>  </a:t>
            </a:r>
            <a:endParaRPr lang="en-US" sz="900" dirty="0"/>
          </a:p>
          <a:p>
            <a:pPr marL="609600" indent="-609600">
              <a:buNone/>
            </a:pPr>
            <a:r>
              <a:rPr lang="en-US" dirty="0"/>
              <a:t>47. Many mathematicians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 themselves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perceived as unable to conduct the simplest practical task, unfashionably attired, nerdy and isolated from the world.</a:t>
            </a:r>
          </a:p>
          <a:p>
            <a:pPr marL="609600" indent="-609600">
              <a:lnSpc>
                <a:spcPts val="0"/>
              </a:lnSpc>
              <a:buNone/>
            </a:pPr>
            <a:r>
              <a:rPr lang="en-US" dirty="0"/>
              <a:t>  </a:t>
            </a:r>
          </a:p>
          <a:p>
            <a:pPr marL="609600" indent="-609600">
              <a:buNone/>
            </a:pPr>
            <a:r>
              <a:rPr lang="en-US" dirty="0"/>
              <a:t>48. The article explains how plants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 themselves</a:t>
            </a:r>
            <a:r>
              <a:rPr lang="en-US" dirty="0"/>
              <a:t> in the struggle for existence.</a:t>
            </a:r>
          </a:p>
          <a:p>
            <a:pPr marL="609600" indent="-609600">
              <a:buNone/>
            </a:pPr>
            <a:endParaRPr lang="en-US" dirty="0"/>
          </a:p>
          <a:p>
            <a:pPr marL="609600" indent="-609600">
              <a:buNone/>
            </a:pPr>
            <a:endParaRPr lang="es-ES" dirty="0"/>
          </a:p>
        </p:txBody>
      </p:sp>
      <p:sp>
        <p:nvSpPr>
          <p:cNvPr id="2" name="1 Elipse"/>
          <p:cNvSpPr/>
          <p:nvPr/>
        </p:nvSpPr>
        <p:spPr>
          <a:xfrm>
            <a:off x="8512269" y="3224174"/>
            <a:ext cx="473725" cy="49575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Elipse"/>
          <p:cNvSpPr/>
          <p:nvPr/>
        </p:nvSpPr>
        <p:spPr>
          <a:xfrm>
            <a:off x="7168115" y="1775308"/>
            <a:ext cx="604285" cy="49575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Elipse"/>
          <p:cNvSpPr/>
          <p:nvPr/>
        </p:nvSpPr>
        <p:spPr>
          <a:xfrm>
            <a:off x="4541219" y="2174236"/>
            <a:ext cx="463917" cy="49575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1858178" y="2574178"/>
            <a:ext cx="872990" cy="49575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3875472" y="2574515"/>
            <a:ext cx="463917" cy="49575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53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19"/>
    </mc:Choice>
    <mc:Fallback xmlns="">
      <p:transition spd="slow" advTm="12401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49. We propose a way to stimulate the Earth's capacity </a:t>
            </a:r>
            <a:r>
              <a:rPr lang="en-US" b="1" dirty="0"/>
              <a:t>to cure itself</a:t>
            </a:r>
            <a:r>
              <a:rPr lang="en-US" dirty="0"/>
              <a:t>, as an emergency treatment for the pathology of global warming.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50. The land </a:t>
            </a:r>
            <a:r>
              <a:rPr lang="en-US" b="1" dirty="0"/>
              <a:t>exhausts itself </a:t>
            </a:r>
            <a:r>
              <a:rPr lang="en-US" dirty="0"/>
              <a:t>very rapidly after growing soya bean two running years.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365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71"/>
    </mc:Choice>
    <mc:Fallback xmlns="">
      <p:transition spd="slow" advTm="6207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5546" y="494270"/>
            <a:ext cx="10538254" cy="827904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US" sz="4800" dirty="0"/>
            </a:br>
            <a:br>
              <a:rPr lang="en-US" sz="4800" dirty="0"/>
            </a:br>
            <a:r>
              <a:rPr lang="en-US" sz="4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</a:t>
            </a:r>
            <a:r>
              <a:rPr lang="en-US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recíprocas</a:t>
            </a:r>
            <a:r>
              <a:rPr lang="en-US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(each other, one another) </a:t>
            </a:r>
            <a:br>
              <a:rPr lang="en-US" dirty="0"/>
            </a:br>
            <a:br>
              <a:rPr lang="en-US" sz="4800" dirty="0"/>
            </a:b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3" y="1447164"/>
            <a:ext cx="6912768" cy="515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08E189E-6FD2-4A6A-B03C-84BE8781875E}"/>
              </a:ext>
            </a:extLst>
          </p:cNvPr>
          <p:cNvSpPr txBox="1"/>
          <p:nvPr/>
        </p:nvSpPr>
        <p:spPr>
          <a:xfrm>
            <a:off x="383060" y="5410836"/>
            <a:ext cx="4979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endParaRPr lang="es-A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6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22"/>
    </mc:Choice>
    <mc:Fallback xmlns="">
      <p:transition spd="slow" advTm="6662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Verbos transitivos e intransitivos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03512" y="1600201"/>
            <a:ext cx="8856984" cy="4525963"/>
          </a:xfrm>
        </p:spPr>
        <p:txBody>
          <a:bodyPr/>
          <a:lstStyle/>
          <a:p>
            <a:pPr>
              <a:buNone/>
            </a:pPr>
            <a:r>
              <a:rPr lang="es-AR" sz="4000" b="1" dirty="0" err="1">
                <a:solidFill>
                  <a:srgbClr val="FF0000"/>
                </a:solidFill>
              </a:rPr>
              <a:t>The</a:t>
            </a:r>
            <a:r>
              <a:rPr lang="es-AR" sz="4000" b="1" dirty="0">
                <a:solidFill>
                  <a:srgbClr val="FF0000"/>
                </a:solidFill>
              </a:rPr>
              <a:t> </a:t>
            </a:r>
            <a:r>
              <a:rPr lang="es-AR" sz="4000" b="1" dirty="0" err="1">
                <a:solidFill>
                  <a:srgbClr val="FF0000"/>
                </a:solidFill>
              </a:rPr>
              <a:t>heat</a:t>
            </a:r>
            <a:r>
              <a:rPr lang="es-AR" sz="4000" b="1" dirty="0">
                <a:solidFill>
                  <a:srgbClr val="FF0000"/>
                </a:solidFill>
              </a:rPr>
              <a:t> </a:t>
            </a:r>
            <a:r>
              <a:rPr lang="es-A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melts</a:t>
            </a:r>
            <a:r>
              <a:rPr lang="es-AR" sz="4000" b="1" dirty="0">
                <a:solidFill>
                  <a:srgbClr val="FF0000"/>
                </a:solidFill>
              </a:rPr>
              <a:t> </a:t>
            </a:r>
            <a:r>
              <a:rPr lang="es-AR" sz="4000" b="1" u="sng" dirty="0" err="1">
                <a:solidFill>
                  <a:srgbClr val="FF0000"/>
                </a:solidFill>
              </a:rPr>
              <a:t>the</a:t>
            </a:r>
            <a:r>
              <a:rPr lang="es-AR" sz="4000" b="1" u="sng" dirty="0">
                <a:solidFill>
                  <a:srgbClr val="FF0000"/>
                </a:solidFill>
              </a:rPr>
              <a:t> ice</a:t>
            </a:r>
            <a:r>
              <a:rPr lang="es-AR" sz="4000" b="1" dirty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s-AR" sz="4000" b="1" dirty="0" err="1">
                <a:solidFill>
                  <a:srgbClr val="FF0000"/>
                </a:solidFill>
              </a:rPr>
              <a:t>The</a:t>
            </a:r>
            <a:r>
              <a:rPr lang="es-AR" sz="4000" b="1" dirty="0">
                <a:solidFill>
                  <a:srgbClr val="FF0000"/>
                </a:solidFill>
              </a:rPr>
              <a:t> ice </a:t>
            </a:r>
            <a:r>
              <a:rPr lang="es-A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melts</a:t>
            </a:r>
            <a:r>
              <a:rPr lang="es-AR" sz="4000" b="1" dirty="0">
                <a:solidFill>
                  <a:srgbClr val="FF0000"/>
                </a:solidFill>
              </a:rPr>
              <a:t> (in </a:t>
            </a:r>
            <a:r>
              <a:rPr lang="es-AR" sz="4000" b="1" dirty="0" err="1">
                <a:solidFill>
                  <a:srgbClr val="FF0000"/>
                </a:solidFill>
              </a:rPr>
              <a:t>the</a:t>
            </a:r>
            <a:r>
              <a:rPr lang="es-AR" sz="4000" b="1" dirty="0">
                <a:solidFill>
                  <a:srgbClr val="FF0000"/>
                </a:solidFill>
              </a:rPr>
              <a:t> </a:t>
            </a:r>
            <a:r>
              <a:rPr lang="es-AR" sz="4000" b="1" dirty="0" err="1">
                <a:solidFill>
                  <a:srgbClr val="FF0000"/>
                </a:solidFill>
              </a:rPr>
              <a:t>heat</a:t>
            </a:r>
            <a:r>
              <a:rPr lang="es-AR" sz="4000" b="1" dirty="0">
                <a:solidFill>
                  <a:srgbClr val="FF0000"/>
                </a:solidFill>
              </a:rPr>
              <a:t>).</a:t>
            </a:r>
          </a:p>
          <a:p>
            <a:pPr>
              <a:buNone/>
            </a:pPr>
            <a:endParaRPr lang="es-AR" sz="4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AR" sz="4000" b="1" dirty="0" err="1">
                <a:solidFill>
                  <a:srgbClr val="FF0000"/>
                </a:solidFill>
              </a:rPr>
              <a:t>Moisture</a:t>
            </a:r>
            <a:r>
              <a:rPr lang="es-AR" sz="4000" b="1" dirty="0">
                <a:solidFill>
                  <a:srgbClr val="FF0000"/>
                </a:solidFill>
              </a:rPr>
              <a:t> </a:t>
            </a:r>
            <a:r>
              <a:rPr lang="es-A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corrodes</a:t>
            </a:r>
            <a:r>
              <a:rPr lang="es-AR" sz="4000" b="1" dirty="0">
                <a:solidFill>
                  <a:srgbClr val="FF0000"/>
                </a:solidFill>
              </a:rPr>
              <a:t> </a:t>
            </a:r>
            <a:r>
              <a:rPr lang="es-AR" sz="4000" b="1" u="sng" dirty="0">
                <a:solidFill>
                  <a:srgbClr val="FF0000"/>
                </a:solidFill>
              </a:rPr>
              <a:t>metal </a:t>
            </a:r>
            <a:r>
              <a:rPr lang="es-AR" sz="4000" b="1" u="sng" dirty="0" err="1">
                <a:solidFill>
                  <a:srgbClr val="FF0000"/>
                </a:solidFill>
              </a:rPr>
              <a:t>parts</a:t>
            </a:r>
            <a:r>
              <a:rPr lang="es-AR" sz="4000" b="1" dirty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s-AR" sz="4000" b="1" dirty="0">
                <a:solidFill>
                  <a:srgbClr val="FF0000"/>
                </a:solidFill>
              </a:rPr>
              <a:t>Metal </a:t>
            </a:r>
            <a:r>
              <a:rPr lang="es-AR" sz="4000" b="1" dirty="0" err="1">
                <a:solidFill>
                  <a:srgbClr val="FF0000"/>
                </a:solidFill>
              </a:rPr>
              <a:t>parts</a:t>
            </a:r>
            <a:r>
              <a:rPr lang="es-AR" sz="4000" b="1" dirty="0">
                <a:solidFill>
                  <a:srgbClr val="FF0000"/>
                </a:solidFill>
              </a:rPr>
              <a:t> </a:t>
            </a:r>
            <a:r>
              <a:rPr lang="es-A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corrode</a:t>
            </a:r>
            <a:r>
              <a:rPr lang="es-AR" sz="4000" b="1" dirty="0">
                <a:solidFill>
                  <a:srgbClr val="FF0000"/>
                </a:solidFill>
              </a:rPr>
              <a:t> (</a:t>
            </a:r>
            <a:r>
              <a:rPr lang="es-AR" sz="4000" b="1" dirty="0" err="1">
                <a:solidFill>
                  <a:srgbClr val="FF0000"/>
                </a:solidFill>
              </a:rPr>
              <a:t>under</a:t>
            </a:r>
            <a:r>
              <a:rPr lang="es-AR" sz="4000" b="1" dirty="0">
                <a:solidFill>
                  <a:srgbClr val="FF0000"/>
                </a:solidFill>
              </a:rPr>
              <a:t> </a:t>
            </a:r>
            <a:r>
              <a:rPr lang="es-AR" sz="4000" b="1" dirty="0" err="1">
                <a:solidFill>
                  <a:srgbClr val="FF0000"/>
                </a:solidFill>
              </a:rPr>
              <a:t>moisture</a:t>
            </a:r>
            <a:r>
              <a:rPr lang="es-AR" sz="4000" b="1" dirty="0">
                <a:solidFill>
                  <a:srgbClr val="FF0000"/>
                </a:solidFill>
              </a:rPr>
              <a:t>    </a:t>
            </a:r>
            <a:r>
              <a:rPr lang="es-AR" sz="4000" b="1" dirty="0" err="1">
                <a:solidFill>
                  <a:srgbClr val="FF0000"/>
                </a:solidFill>
              </a:rPr>
              <a:t>conditions</a:t>
            </a:r>
            <a:r>
              <a:rPr lang="es-AR" sz="4000" b="1" dirty="0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4" name="3 Flecha curvada hacia abajo"/>
          <p:cNvSpPr/>
          <p:nvPr/>
        </p:nvSpPr>
        <p:spPr>
          <a:xfrm>
            <a:off x="4252510" y="1299990"/>
            <a:ext cx="1288973" cy="4516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" name="4 Flecha curvada hacia arriba"/>
          <p:cNvSpPr/>
          <p:nvPr/>
        </p:nvSpPr>
        <p:spPr>
          <a:xfrm flipH="1">
            <a:off x="2622012" y="2919467"/>
            <a:ext cx="1476261" cy="506777"/>
          </a:xfrm>
          <a:prstGeom prst="curvedUpArrow">
            <a:avLst>
              <a:gd name="adj1" fmla="val 25000"/>
              <a:gd name="adj2" fmla="val 50000"/>
              <a:gd name="adj3" fmla="val 7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" name="5 Flecha curvada hacia abajo"/>
          <p:cNvSpPr/>
          <p:nvPr/>
        </p:nvSpPr>
        <p:spPr>
          <a:xfrm>
            <a:off x="4896996" y="3200397"/>
            <a:ext cx="1724141" cy="5343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" name="6 Flecha curvada hacia arriba"/>
          <p:cNvSpPr/>
          <p:nvPr/>
        </p:nvSpPr>
        <p:spPr>
          <a:xfrm flipH="1">
            <a:off x="3832029" y="4845582"/>
            <a:ext cx="1476261" cy="486582"/>
          </a:xfrm>
          <a:prstGeom prst="curvedUpArrow">
            <a:avLst>
              <a:gd name="adj1" fmla="val 25000"/>
              <a:gd name="adj2" fmla="val 50000"/>
              <a:gd name="adj3" fmla="val 7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90621" y="1751683"/>
            <a:ext cx="214828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err="1"/>
              <a:t>Melt</a:t>
            </a:r>
            <a:r>
              <a:rPr lang="es-MX" dirty="0"/>
              <a:t>: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TRANSITIVO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90621" y="2432892"/>
            <a:ext cx="214828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err="1"/>
              <a:t>Melt</a:t>
            </a:r>
            <a:r>
              <a:rPr lang="es-MX" dirty="0"/>
              <a:t>: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INTRANSITIVO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514202" y="3734718"/>
            <a:ext cx="25908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CORRODE: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TRANSITIVO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514202" y="4962832"/>
            <a:ext cx="298924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CORRODE: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INTRANSITIVO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1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Acciones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recíprocas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(each other, one another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32000" lvl="8" indent="-609600">
              <a:buNone/>
            </a:pPr>
            <a:r>
              <a:rPr lang="en-US" sz="4000" b="1" dirty="0">
                <a:solidFill>
                  <a:srgbClr val="FF0000"/>
                </a:solidFill>
              </a:rPr>
              <a:t>They love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other.</a:t>
            </a:r>
          </a:p>
          <a:p>
            <a:pPr marL="1332000" lvl="8" indent="-609600">
              <a:buNone/>
            </a:pPr>
            <a:r>
              <a:rPr lang="en-US" sz="4000" b="1" dirty="0">
                <a:solidFill>
                  <a:srgbClr val="FF0000"/>
                </a:solidFill>
              </a:rPr>
              <a:t>They hate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other</a:t>
            </a:r>
          </a:p>
          <a:p>
            <a:pPr marL="1332000" lvl="8" indent="-609600">
              <a:buNone/>
            </a:pPr>
            <a:r>
              <a:rPr lang="en-US" sz="4000" b="1" dirty="0">
                <a:solidFill>
                  <a:srgbClr val="FF0000"/>
                </a:solidFill>
              </a:rPr>
              <a:t>They hate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another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  <a:p>
            <a:pPr marL="1332000" lvl="8" indent="-60960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1332000" lvl="8" indent="-609600">
              <a:buNone/>
            </a:pPr>
            <a:r>
              <a:rPr lang="en-US" sz="4000" b="1" dirty="0">
                <a:solidFill>
                  <a:srgbClr val="FF0000"/>
                </a:solidFill>
              </a:rPr>
              <a:t>Like poles repel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other</a:t>
            </a:r>
          </a:p>
          <a:p>
            <a:pPr marL="1332000" lvl="8" indent="-609600">
              <a:buNone/>
            </a:pPr>
            <a:r>
              <a:rPr lang="en-US" sz="4000" b="1" dirty="0">
                <a:solidFill>
                  <a:srgbClr val="FF0000"/>
                </a:solidFill>
              </a:rPr>
              <a:t>Like poles repel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another</a:t>
            </a:r>
          </a:p>
          <a:p>
            <a:pPr marL="1332000" lvl="8" indent="-609600">
              <a:buNone/>
            </a:pP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5229200"/>
            <a:ext cx="5112568" cy="14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95"/>
    </mc:Choice>
    <mc:Fallback xmlns="">
      <p:transition spd="slow" advTm="2149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88640"/>
            <a:ext cx="9144000" cy="1143000"/>
          </a:xfrm>
        </p:spPr>
        <p:txBody>
          <a:bodyPr>
            <a:normAutofit fontScale="90000"/>
          </a:bodyPr>
          <a:lstStyle/>
          <a:p>
            <a:pPr marL="838200" indent="-838200">
              <a:defRPr/>
            </a:pPr>
            <a:r>
              <a:rPr lang="en-US" sz="39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Acciones</a:t>
            </a:r>
            <a:r>
              <a:rPr lang="en-US" sz="39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recíprocas</a:t>
            </a:r>
            <a:r>
              <a:rPr lang="en-US" sz="39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(each other, one another)</a:t>
            </a:r>
            <a:endParaRPr lang="es-ES" sz="39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968" y="1844675"/>
            <a:ext cx="9950116" cy="4656159"/>
          </a:xfrm>
          <a:ln w="57150" cmpd="thinThick">
            <a:solidFill>
              <a:srgbClr val="0000CC"/>
            </a:solidFill>
          </a:ln>
        </p:spPr>
        <p:txBody>
          <a:bodyPr/>
          <a:lstStyle/>
          <a:p>
            <a:pPr marL="0" indent="0">
              <a:lnSpc>
                <a:spcPts val="3600"/>
              </a:lnSpc>
              <a:buNone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41. Any</a:t>
            </a:r>
            <a:r>
              <a:rPr lang="en-US" dirty="0"/>
              <a:t> two bar magnets placed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other </a:t>
            </a:r>
            <a:r>
              <a:rPr lang="en-US" dirty="0"/>
              <a:t>will try to </a:t>
            </a:r>
            <a:r>
              <a:rPr lang="en-US" b="1" dirty="0"/>
              <a:t>align themselves</a:t>
            </a:r>
            <a:r>
              <a:rPr lang="en-US" dirty="0"/>
              <a:t> head-to-tail.</a:t>
            </a:r>
          </a:p>
          <a:p>
            <a:pPr marL="609600" indent="-609600">
              <a:lnSpc>
                <a:spcPts val="3600"/>
              </a:lnSpc>
              <a:buFontTx/>
              <a:buAutoNum type="arabicPeriod" startAt="42"/>
            </a:pPr>
            <a:r>
              <a:rPr lang="en-US" dirty="0"/>
              <a:t>These programs </a:t>
            </a:r>
            <a:r>
              <a:rPr lang="en-US" b="1" dirty="0"/>
              <a:t>protect each other</a:t>
            </a:r>
            <a:r>
              <a:rPr lang="en-US" dirty="0"/>
              <a:t> from viruses.</a:t>
            </a:r>
          </a:p>
          <a:p>
            <a:pPr marL="609600" indent="-609600">
              <a:lnSpc>
                <a:spcPts val="3600"/>
              </a:lnSpc>
              <a:buFontTx/>
              <a:buAutoNum type="arabicPeriod" startAt="42"/>
            </a:pPr>
            <a:r>
              <a:rPr lang="en-US" dirty="0"/>
              <a:t>These programs </a:t>
            </a:r>
            <a:r>
              <a:rPr lang="en-US" b="1" dirty="0"/>
              <a:t>protect one another</a:t>
            </a:r>
            <a:r>
              <a:rPr lang="en-US" dirty="0"/>
              <a:t> from viruses.</a:t>
            </a:r>
          </a:p>
          <a:p>
            <a:pPr marL="609600" indent="-609600">
              <a:lnSpc>
                <a:spcPts val="3600"/>
              </a:lnSpc>
              <a:buFontTx/>
              <a:buAutoNum type="arabicPeriod" startAt="42"/>
            </a:pPr>
            <a:r>
              <a:rPr lang="en-US" dirty="0"/>
              <a:t>Like poles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repel each other</a:t>
            </a:r>
            <a:r>
              <a:rPr lang="en-US" dirty="0"/>
              <a:t>.</a:t>
            </a:r>
          </a:p>
          <a:p>
            <a:pPr marL="609600" indent="-609600">
              <a:lnSpc>
                <a:spcPts val="3600"/>
              </a:lnSpc>
              <a:buFontTx/>
              <a:buAutoNum type="arabicPeriod" startAt="42"/>
            </a:pPr>
            <a:r>
              <a:rPr lang="en-US" dirty="0"/>
              <a:t>This article is about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alteration</a:t>
            </a:r>
            <a:r>
              <a:rPr lang="es-AR" dirty="0"/>
              <a:t> of </a:t>
            </a:r>
            <a:r>
              <a:rPr lang="es-AR" dirty="0" err="1"/>
              <a:t>the</a:t>
            </a:r>
            <a:r>
              <a:rPr lang="es-AR" dirty="0"/>
              <a:t> note of </a:t>
            </a:r>
            <a:r>
              <a:rPr lang="es-AR" dirty="0" err="1"/>
              <a:t>railway</a:t>
            </a:r>
            <a:r>
              <a:rPr lang="es-AR" dirty="0"/>
              <a:t> </a:t>
            </a:r>
            <a:r>
              <a:rPr lang="es-AR" dirty="0" err="1"/>
              <a:t>whistles</a:t>
            </a:r>
            <a:r>
              <a:rPr lang="es-AR" dirty="0"/>
              <a:t> in </a:t>
            </a:r>
            <a:r>
              <a:rPr lang="es-AR" dirty="0" err="1"/>
              <a:t>trains</a:t>
            </a:r>
            <a:r>
              <a:rPr lang="es-AR" dirty="0"/>
              <a:t> </a:t>
            </a:r>
            <a:r>
              <a:rPr lang="es-AR" b="1" dirty="0" err="1"/>
              <a:t>meeting</a:t>
            </a:r>
            <a:r>
              <a:rPr lang="es-AR" b="1" dirty="0"/>
              <a:t> </a:t>
            </a:r>
            <a:r>
              <a:rPr lang="es-AR" b="1" dirty="0" err="1"/>
              <a:t>each</a:t>
            </a:r>
            <a:r>
              <a:rPr lang="es-AR" b="1" dirty="0"/>
              <a:t> </a:t>
            </a:r>
            <a:r>
              <a:rPr lang="es-AR" b="1" dirty="0" err="1"/>
              <a:t>other</a:t>
            </a:r>
            <a:r>
              <a:rPr lang="es-AR" b="1" dirty="0"/>
              <a:t>.</a:t>
            </a:r>
            <a:endParaRPr lang="en-US" dirty="0"/>
          </a:p>
        </p:txBody>
      </p:sp>
      <p:sp>
        <p:nvSpPr>
          <p:cNvPr id="3" name="2 Elipse"/>
          <p:cNvSpPr/>
          <p:nvPr/>
        </p:nvSpPr>
        <p:spPr>
          <a:xfrm>
            <a:off x="4993106" y="5221704"/>
            <a:ext cx="661737" cy="505326"/>
          </a:xfrm>
          <a:prstGeom prst="ellipse">
            <a:avLst/>
          </a:prstGeom>
          <a:noFill/>
          <a:ln w="28575">
            <a:solidFill>
              <a:srgbClr val="FC84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5937585" y="2273968"/>
            <a:ext cx="733926" cy="1203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05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11"/>
    </mc:Choice>
    <mc:Fallback xmlns="">
      <p:transition spd="slow" advTm="6301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83" y="478259"/>
            <a:ext cx="7401959" cy="413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703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 w="28575">
            <a:solidFill>
              <a:srgbClr val="66FF33"/>
            </a:solidFill>
          </a:ln>
        </p:spPr>
        <p:txBody>
          <a:bodyPr/>
          <a:lstStyle/>
          <a:p>
            <a:pPr marL="609600" indent="-609600">
              <a:buNone/>
            </a:pPr>
            <a:r>
              <a:rPr lang="en-US" dirty="0"/>
              <a:t>53. The lines are coated and insulated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n-US" dirty="0"/>
              <a:t> </a:t>
            </a:r>
            <a:r>
              <a:rPr lang="en-US" b="1" dirty="0"/>
              <a:t>each other.</a:t>
            </a:r>
          </a:p>
          <a:p>
            <a:pPr marL="609600" indent="-609600">
              <a:buNone/>
            </a:pPr>
            <a:endParaRPr lang="en-US" dirty="0"/>
          </a:p>
          <a:p>
            <a:pPr marL="609600" indent="-609600">
              <a:buNone/>
            </a:pPr>
            <a:r>
              <a:rPr lang="en-US" dirty="0"/>
              <a:t>54. You cannot solder </a:t>
            </a:r>
            <a:r>
              <a:rPr lang="en-US" dirty="0" err="1"/>
              <a:t>nichrome</a:t>
            </a:r>
            <a:r>
              <a:rPr lang="en-US" dirty="0"/>
              <a:t> wires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other </a:t>
            </a:r>
            <a:r>
              <a:rPr lang="en-US" dirty="0"/>
              <a:t>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dirty="0"/>
              <a:t> other types of wire.</a:t>
            </a:r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104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99"/>
    </mc:Choice>
    <mc:Fallback xmlns="">
      <p:transition spd="slow" advTm="7789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639203" y="1010067"/>
            <a:ext cx="349422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FF99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REFLEXIVO Y RECÍPROCO</a:t>
            </a:r>
            <a:endParaRPr lang="es-A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s Verbos Recíprocos en Alemá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t="-29790" r="64195" b="36962"/>
          <a:stretch/>
        </p:blipFill>
        <p:spPr bwMode="auto">
          <a:xfrm>
            <a:off x="5898222" y="1073653"/>
            <a:ext cx="1173706" cy="18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os Verbos Recíprocos en Alemá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7" t="3410" r="-861" b="39615"/>
          <a:stretch/>
        </p:blipFill>
        <p:spPr bwMode="auto">
          <a:xfrm>
            <a:off x="8301352" y="1784038"/>
            <a:ext cx="1265123" cy="114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 circular 11"/>
          <p:cNvSpPr/>
          <p:nvPr/>
        </p:nvSpPr>
        <p:spPr>
          <a:xfrm>
            <a:off x="5651854" y="1236937"/>
            <a:ext cx="941695" cy="1569624"/>
          </a:xfrm>
          <a:prstGeom prst="circularArrow">
            <a:avLst>
              <a:gd name="adj1" fmla="val 25000"/>
              <a:gd name="adj2" fmla="val 1142319"/>
              <a:gd name="adj3" fmla="val 18539885"/>
              <a:gd name="adj4" fmla="val 61461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4" name="Flecha circular 13"/>
          <p:cNvSpPr/>
          <p:nvPr/>
        </p:nvSpPr>
        <p:spPr>
          <a:xfrm flipH="1">
            <a:off x="9062977" y="1104854"/>
            <a:ext cx="880712" cy="1826776"/>
          </a:xfrm>
          <a:prstGeom prst="circularArrow">
            <a:avLst>
              <a:gd name="adj1" fmla="val 25000"/>
              <a:gd name="adj2" fmla="val 2110609"/>
              <a:gd name="adj3" fmla="val 19589550"/>
              <a:gd name="adj4" fmla="val 5045999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15" name="Picture 2" descr="Los Verbos Recíprocos en Alemá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t="-2774" r="-845" b="39152"/>
          <a:stretch/>
        </p:blipFill>
        <p:spPr bwMode="auto">
          <a:xfrm>
            <a:off x="873086" y="1467423"/>
            <a:ext cx="3876455" cy="141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1838534" y="4946509"/>
            <a:ext cx="443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Mary and Paul talked to each other</a:t>
            </a:r>
            <a:endParaRPr lang="es-AR"/>
          </a:p>
          <a:p>
            <a:r>
              <a:rPr lang="es-ES"/>
              <a:t>Mary talked to Paul and Paul talked to Mary.</a:t>
            </a:r>
            <a:endParaRPr lang="es-AR"/>
          </a:p>
        </p:txBody>
      </p:sp>
      <p:sp>
        <p:nvSpPr>
          <p:cNvPr id="18" name="CuadroTexto 17"/>
          <p:cNvSpPr txBox="1"/>
          <p:nvPr/>
        </p:nvSpPr>
        <p:spPr>
          <a:xfrm>
            <a:off x="7038184" y="2844509"/>
            <a:ext cx="2402006" cy="450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744903" y="4829004"/>
            <a:ext cx="437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Mary and Paul </a:t>
            </a:r>
            <a:r>
              <a:rPr lang="es-ES" dirty="0" err="1"/>
              <a:t>talked</a:t>
            </a:r>
            <a:r>
              <a:rPr lang="es-ES" dirty="0"/>
              <a:t> to </a:t>
            </a:r>
            <a:r>
              <a:rPr lang="es-ES" dirty="0" err="1"/>
              <a:t>themselves</a:t>
            </a:r>
            <a:endParaRPr lang="es-AR" dirty="0"/>
          </a:p>
          <a:p>
            <a:r>
              <a:rPr lang="es-ES" dirty="0"/>
              <a:t>Mary </a:t>
            </a:r>
            <a:r>
              <a:rPr lang="es-ES" dirty="0" err="1"/>
              <a:t>talked</a:t>
            </a:r>
            <a:r>
              <a:rPr lang="es-ES" dirty="0"/>
              <a:t> to Mary and Paul </a:t>
            </a:r>
            <a:r>
              <a:rPr lang="es-ES" dirty="0" err="1"/>
              <a:t>talked</a:t>
            </a:r>
            <a:r>
              <a:rPr lang="es-ES" dirty="0"/>
              <a:t> to Paul.</a:t>
            </a:r>
            <a:endParaRPr lang="es-AR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423356" y="2870896"/>
            <a:ext cx="240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C00CC"/>
                </a:solidFill>
                <a:latin typeface="Arial Black" panose="020B0A04020102020204" pitchFamily="34" charset="0"/>
              </a:rPr>
              <a:t>REFLEXIVO</a:t>
            </a:r>
            <a:endParaRPr lang="es-AR" dirty="0">
              <a:solidFill>
                <a:srgbClr val="CC00CC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721779" y="3055562"/>
            <a:ext cx="240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C00CC"/>
                </a:solidFill>
                <a:latin typeface="Arial Black" panose="020B0A04020102020204" pitchFamily="34" charset="0"/>
              </a:rPr>
              <a:t>RECÍPROCO</a:t>
            </a:r>
            <a:endParaRPr lang="es-AR" dirty="0">
              <a:solidFill>
                <a:srgbClr val="CC00CC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530014" y="3540763"/>
            <a:ext cx="3776868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Mary y Paul se hablaron</a:t>
            </a:r>
            <a:endParaRPr lang="es-A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Flecha abajo 27"/>
          <p:cNvSpPr/>
          <p:nvPr/>
        </p:nvSpPr>
        <p:spPr>
          <a:xfrm>
            <a:off x="6277318" y="3990128"/>
            <a:ext cx="1288381" cy="935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Flecha abajo 28"/>
          <p:cNvSpPr/>
          <p:nvPr/>
        </p:nvSpPr>
        <p:spPr>
          <a:xfrm>
            <a:off x="3241343" y="4034617"/>
            <a:ext cx="1288381" cy="935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8199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Together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 w="76200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err="1"/>
              <a:t>Please</a:t>
            </a:r>
            <a:r>
              <a:rPr lang="es-MX" dirty="0"/>
              <a:t>, </a:t>
            </a: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jigsaw</a:t>
            </a:r>
            <a:r>
              <a:rPr lang="es-MX" dirty="0"/>
              <a:t>.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722173"/>
            <a:ext cx="8064896" cy="249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8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87"/>
    </mc:Choice>
    <mc:Fallback xmlns="">
      <p:transition spd="slow" advTm="3848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1124744"/>
            <a:ext cx="7585749" cy="50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2"/>
    </mc:Choice>
    <mc:Fallback xmlns="">
      <p:transition spd="slow" advTm="1341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356992"/>
            <a:ext cx="3600400" cy="247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27332"/>
            <a:ext cx="4009752" cy="196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27331"/>
            <a:ext cx="4680520" cy="311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50" y="4869160"/>
            <a:ext cx="5821363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2186506"/>
            <a:ext cx="3797299" cy="24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685513" y="878305"/>
            <a:ext cx="130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Get</a:t>
            </a:r>
            <a:r>
              <a:rPr lang="es-MX" dirty="0"/>
              <a:t> </a:t>
            </a:r>
            <a:r>
              <a:rPr lang="es-MX" dirty="0" err="1"/>
              <a:t>togehter</a:t>
            </a:r>
            <a:r>
              <a:rPr lang="es-MX" dirty="0"/>
              <a:t>: Unir(se)  reunir(se)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10768913" y="2812940"/>
            <a:ext cx="1309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Cement</a:t>
            </a:r>
            <a:r>
              <a:rPr lang="es-MX" dirty="0"/>
              <a:t> </a:t>
            </a:r>
            <a:r>
              <a:rPr lang="es-MX" dirty="0" err="1"/>
              <a:t>togehter</a:t>
            </a:r>
            <a:r>
              <a:rPr lang="es-MX" dirty="0"/>
              <a:t>: fusionar(se)  aglutinar</a:t>
            </a:r>
          </a:p>
          <a:p>
            <a:r>
              <a:rPr lang="es-MX" dirty="0"/>
              <a:t>afianzar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2707105" y="5215245"/>
            <a:ext cx="236538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err="1"/>
              <a:t>Patch</a:t>
            </a:r>
            <a:r>
              <a:rPr lang="es-MX" dirty="0"/>
              <a:t> </a:t>
            </a:r>
            <a:r>
              <a:rPr lang="es-MX" dirty="0" err="1"/>
              <a:t>togehter</a:t>
            </a:r>
            <a:r>
              <a:rPr lang="es-MX" dirty="0"/>
              <a:t>:   Unificar (se)</a:t>
            </a:r>
          </a:p>
          <a:p>
            <a:r>
              <a:rPr lang="es-MX" dirty="0"/>
              <a:t>Emparchar</a:t>
            </a:r>
          </a:p>
          <a:p>
            <a:r>
              <a:rPr lang="es-MX" dirty="0"/>
              <a:t>Agrupar (rápidamente)</a:t>
            </a:r>
          </a:p>
        </p:txBody>
      </p:sp>
    </p:spTree>
    <p:extLst>
      <p:ext uri="{BB962C8B-B14F-4D97-AF65-F5344CB8AC3E}">
        <p14:creationId xmlns:p14="http://schemas.microsoft.com/office/powerpoint/2010/main" val="371510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02"/>
    </mc:Choice>
    <mc:Fallback xmlns="">
      <p:transition spd="slow" advTm="57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428605"/>
            <a:ext cx="8229600" cy="6072229"/>
          </a:xfrm>
          <a:ln w="57150">
            <a:solidFill>
              <a:srgbClr val="FF0000"/>
            </a:solidFill>
          </a:ln>
        </p:spPr>
        <p:txBody>
          <a:bodyPr/>
          <a:lstStyle/>
          <a:p>
            <a:pPr marL="1332000" lvl="8" indent="-609600">
              <a:buNone/>
            </a:pPr>
            <a:r>
              <a:rPr lang="en-US" sz="4000" b="1" dirty="0">
                <a:solidFill>
                  <a:srgbClr val="FF0000"/>
                </a:solidFill>
              </a:rPr>
              <a:t>This is how the system is</a:t>
            </a:r>
          </a:p>
          <a:p>
            <a:pPr marL="1332000" lvl="8" indent="-60960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put  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together. </a:t>
            </a:r>
            <a:endParaRPr lang="en-US" dirty="0"/>
          </a:p>
          <a:p>
            <a:pPr marL="609600" indent="-609600">
              <a:buNone/>
            </a:pPr>
            <a:endParaRPr lang="en-US" dirty="0"/>
          </a:p>
          <a:p>
            <a:pPr marL="609600" indent="-609600">
              <a:buNone/>
            </a:pPr>
            <a:r>
              <a:rPr lang="en-US" dirty="0"/>
              <a:t>51. New techniques from molecular neuroscience are beginning to give us a glimpse of how the visual system </a:t>
            </a:r>
            <a:r>
              <a:rPr lang="en-US" b="1" dirty="0"/>
              <a:t>is put together</a:t>
            </a:r>
            <a:r>
              <a:rPr lang="en-US" dirty="0"/>
              <a:t>.</a:t>
            </a:r>
          </a:p>
          <a:p>
            <a:pPr marL="609600" indent="-609600">
              <a:buNone/>
            </a:pPr>
            <a:r>
              <a:rPr lang="en-US" dirty="0"/>
              <a:t>52. A </a:t>
            </a:r>
            <a:r>
              <a:rPr lang="en-US" i="1" dirty="0"/>
              <a:t>warehouse</a:t>
            </a:r>
            <a:r>
              <a:rPr lang="en-US" dirty="0"/>
              <a:t> is a central database where data from many different sources are </a:t>
            </a:r>
            <a:r>
              <a:rPr lang="en-US" b="1" dirty="0"/>
              <a:t>brought together </a:t>
            </a:r>
            <a:r>
              <a:rPr lang="en-US" dirty="0"/>
              <a:t>on one physical site.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611853" y="577516"/>
            <a:ext cx="136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Página 44</a:t>
            </a:r>
            <a:endParaRPr lang="es-AR" dirty="0"/>
          </a:p>
        </p:txBody>
      </p:sp>
      <p:sp>
        <p:nvSpPr>
          <p:cNvPr id="4" name="3 Elipse"/>
          <p:cNvSpPr/>
          <p:nvPr/>
        </p:nvSpPr>
        <p:spPr>
          <a:xfrm>
            <a:off x="4957010" y="2177716"/>
            <a:ext cx="770022" cy="48126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9985876" y="1070809"/>
            <a:ext cx="209416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TOGETHER </a:t>
            </a:r>
            <a:r>
              <a:rPr lang="es-MX" dirty="0"/>
              <a:t>Constituir(se) Armar(se)</a:t>
            </a:r>
          </a:p>
          <a:p>
            <a:r>
              <a:rPr lang="es-MX" dirty="0"/>
              <a:t>Compaginar(se)</a:t>
            </a:r>
          </a:p>
          <a:p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9881937" y="4231103"/>
            <a:ext cx="209416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 TOGETHER </a:t>
            </a:r>
            <a:r>
              <a:rPr lang="es-MX" dirty="0"/>
              <a:t>Reunir(se) </a:t>
            </a:r>
          </a:p>
          <a:p>
            <a:r>
              <a:rPr lang="es-MX" dirty="0"/>
              <a:t>Juntar(se)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581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91"/>
    </mc:Choice>
    <mc:Fallback xmlns="">
      <p:transition spd="slow" advTm="60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642918"/>
            <a:ext cx="8229600" cy="5857916"/>
          </a:xfrm>
          <a:solidFill>
            <a:srgbClr val="FFC000"/>
          </a:solidFill>
        </p:spPr>
        <p:txBody>
          <a:bodyPr/>
          <a:lstStyle/>
          <a:p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BECOME   </a:t>
            </a:r>
          </a:p>
          <a:p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GET</a:t>
            </a:r>
          </a:p>
          <a:p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</a:t>
            </a:r>
          </a:p>
          <a:p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GROW </a:t>
            </a:r>
          </a:p>
          <a:p>
            <a:endParaRPr lang="es-A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MAKE </a:t>
            </a:r>
            <a:endParaRPr lang="es-AR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3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87"/>
    </mc:Choice>
    <mc:Fallback xmlns="">
      <p:transition spd="slow" advTm="3848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38" y="2102440"/>
            <a:ext cx="6192688" cy="453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41523" y="1716384"/>
            <a:ext cx="847559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s-MX" sz="4800" b="1" dirty="0" err="1">
                <a:solidFill>
                  <a:srgbClr val="FF0000"/>
                </a:solidFill>
              </a:rPr>
              <a:t>The</a:t>
            </a:r>
            <a:r>
              <a:rPr lang="es-MX" sz="4800" b="1" dirty="0">
                <a:solidFill>
                  <a:srgbClr val="FF0000"/>
                </a:solidFill>
              </a:rPr>
              <a:t> </a:t>
            </a:r>
            <a:r>
              <a:rPr lang="es-MX" sz="4800" b="1" dirty="0" err="1">
                <a:solidFill>
                  <a:srgbClr val="FF0000"/>
                </a:solidFill>
              </a:rPr>
              <a:t>heat</a:t>
            </a:r>
            <a:r>
              <a:rPr lang="es-MX" sz="4800" b="1" dirty="0">
                <a:solidFill>
                  <a:srgbClr val="FF0000"/>
                </a:solidFill>
              </a:rPr>
              <a:t> </a:t>
            </a:r>
            <a:r>
              <a:rPr lang="es-MX" sz="4800" b="1" u="sng" dirty="0" err="1">
                <a:solidFill>
                  <a:srgbClr val="FF0000"/>
                </a:solidFill>
              </a:rPr>
              <a:t>is</a:t>
            </a:r>
            <a:r>
              <a:rPr lang="es-MX" sz="4800" b="1" u="sng" dirty="0">
                <a:solidFill>
                  <a:srgbClr val="FF0000"/>
                </a:solidFill>
              </a:rPr>
              <a:t> </a:t>
            </a:r>
            <a:r>
              <a:rPr lang="es-MX" sz="4800" b="1" u="sng" dirty="0" err="1">
                <a:solidFill>
                  <a:srgbClr val="FF0000"/>
                </a:solidFill>
              </a:rPr>
              <a:t>melting</a:t>
            </a:r>
            <a:r>
              <a:rPr lang="es-MX" sz="4800" b="1" u="sng" dirty="0">
                <a:solidFill>
                  <a:srgbClr val="FF0000"/>
                </a:solidFill>
              </a:rPr>
              <a:t> </a:t>
            </a:r>
            <a:r>
              <a:rPr lang="es-MX" sz="4800" b="1" dirty="0" err="1">
                <a:solidFill>
                  <a:srgbClr val="FF0000"/>
                </a:solidFill>
              </a:rPr>
              <a:t>the</a:t>
            </a:r>
            <a:r>
              <a:rPr lang="es-MX" sz="4800" b="1" dirty="0">
                <a:solidFill>
                  <a:srgbClr val="FF0000"/>
                </a:solidFill>
              </a:rPr>
              <a:t> </a:t>
            </a:r>
            <a:r>
              <a:rPr lang="es-MX" sz="4800" b="1" dirty="0" err="1">
                <a:solidFill>
                  <a:srgbClr val="FF0000"/>
                </a:solidFill>
              </a:rPr>
              <a:t>icecream</a:t>
            </a:r>
            <a:endParaRPr lang="es-AR" sz="4800" dirty="0">
              <a:solidFill>
                <a:srgbClr val="FF0000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360144" y="2423711"/>
            <a:ext cx="2831335" cy="8306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5177897" y="787573"/>
            <a:ext cx="619220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s-MX" sz="4800" b="1" dirty="0" err="1">
                <a:solidFill>
                  <a:schemeClr val="accent5"/>
                </a:solidFill>
              </a:rPr>
              <a:t>The</a:t>
            </a:r>
            <a:r>
              <a:rPr lang="es-MX" sz="4800" b="1" dirty="0">
                <a:solidFill>
                  <a:schemeClr val="accent5"/>
                </a:solidFill>
              </a:rPr>
              <a:t> </a:t>
            </a:r>
            <a:r>
              <a:rPr lang="es-MX" sz="4800" b="1" dirty="0" err="1">
                <a:solidFill>
                  <a:schemeClr val="accent5"/>
                </a:solidFill>
              </a:rPr>
              <a:t>icecream</a:t>
            </a:r>
            <a:r>
              <a:rPr lang="es-MX" sz="4800" b="1" dirty="0">
                <a:solidFill>
                  <a:schemeClr val="accent5"/>
                </a:solidFill>
              </a:rPr>
              <a:t> </a:t>
            </a:r>
            <a:r>
              <a:rPr lang="es-MX" sz="4800" b="1" u="sng" dirty="0" err="1">
                <a:solidFill>
                  <a:schemeClr val="accent5"/>
                </a:solidFill>
              </a:rPr>
              <a:t>is</a:t>
            </a:r>
            <a:r>
              <a:rPr lang="es-MX" sz="4800" b="1" u="sng" dirty="0">
                <a:solidFill>
                  <a:schemeClr val="accent5"/>
                </a:solidFill>
              </a:rPr>
              <a:t> </a:t>
            </a:r>
            <a:r>
              <a:rPr lang="es-MX" sz="4800" b="1" u="sng" dirty="0" err="1">
                <a:solidFill>
                  <a:schemeClr val="accent5"/>
                </a:solidFill>
              </a:rPr>
              <a:t>melting</a:t>
            </a:r>
            <a:endParaRPr lang="es-AR" sz="4800" u="sng" dirty="0">
              <a:solidFill>
                <a:schemeClr val="accent5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6687239" y="1465243"/>
            <a:ext cx="3249975" cy="2104222"/>
          </a:xfrm>
          <a:prstGeom prst="straightConnector1">
            <a:avLst/>
          </a:prstGeom>
          <a:ln w="57150">
            <a:solidFill>
              <a:schemeClr val="accent5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3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19"/>
    </mc:Choice>
    <mc:Fallback xmlns="">
      <p:transition spd="slow" advTm="118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642918"/>
            <a:ext cx="8229600" cy="5857916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 Link</a:t>
            </a:r>
            <a:endParaRPr lang="es-AR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es-A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AR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Become</a:t>
            </a:r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AR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linked</a:t>
            </a:r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r>
              <a:rPr lang="es-AR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Get</a:t>
            </a:r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AR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linked</a:t>
            </a:r>
            <a:endParaRPr lang="es-A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AR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</a:t>
            </a:r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AR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linked</a:t>
            </a:r>
            <a:endParaRPr lang="es-A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AR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Grow</a:t>
            </a:r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AR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linked</a:t>
            </a:r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endParaRPr lang="es-A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s-AR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754105" y="4138863"/>
            <a:ext cx="18167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VINCULARSE UNIRSE ENLAZARSE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918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31"/>
    </mc:Choice>
    <mc:Fallback xmlns="">
      <p:transition spd="slow" advTm="56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3103" y="500041"/>
            <a:ext cx="8229600" cy="5857916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endParaRPr lang="es-AR" sz="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AR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Get</a:t>
            </a:r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AR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crazy</a:t>
            </a:r>
            <a:endParaRPr lang="es-A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A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Get</a:t>
            </a:r>
            <a:r>
              <a:rPr lang="es-A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A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married</a:t>
            </a:r>
            <a:endParaRPr lang="es-A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A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</a:t>
            </a:r>
            <a:r>
              <a:rPr lang="es-A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A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crazy</a:t>
            </a:r>
            <a:endParaRPr lang="es-A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A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Get</a:t>
            </a:r>
            <a:r>
              <a:rPr lang="es-A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A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interested</a:t>
            </a:r>
            <a:r>
              <a:rPr lang="es-A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s-A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Become</a:t>
            </a:r>
            <a:r>
              <a:rPr lang="es-A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A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interested</a:t>
            </a:r>
            <a:endParaRPr lang="es-A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A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Grow</a:t>
            </a:r>
            <a:r>
              <a:rPr lang="es-A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A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interested</a:t>
            </a:r>
            <a:endParaRPr lang="es-A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s-A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s-A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s-AR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5EDBD4-3710-480A-8BEF-C87DD196E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295" y="1686517"/>
            <a:ext cx="2820815" cy="286304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283242" y="962525"/>
            <a:ext cx="25988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Volverse loco/enloquecer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3242" y="1686517"/>
            <a:ext cx="25988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Casarse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5690938" y="3794139"/>
            <a:ext cx="1479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Interesarse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3827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99"/>
    </mc:Choice>
    <mc:Fallback xmlns="">
      <p:transition spd="slow" advTm="61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642918"/>
            <a:ext cx="8229600" cy="5857916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es-AR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Become</a:t>
            </a:r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AR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violent</a:t>
            </a:r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pPr>
              <a:buNone/>
            </a:pPr>
            <a:r>
              <a:rPr lang="es-AR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Get</a:t>
            </a:r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AR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violent</a:t>
            </a:r>
            <a:endParaRPr lang="es-A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es-AR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Grow</a:t>
            </a:r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more </a:t>
            </a:r>
            <a:r>
              <a:rPr lang="es-AR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violent</a:t>
            </a:r>
            <a:endParaRPr lang="es-A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s-A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s-AR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es-AR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Make</a:t>
            </a:r>
            <a:r>
              <a:rPr lang="es-AR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AR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someone</a:t>
            </a:r>
            <a:r>
              <a:rPr lang="es-AR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AR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violent</a:t>
            </a:r>
            <a:endParaRPr lang="es-AR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339264" y="1852862"/>
            <a:ext cx="25988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Volverse violento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8380148" y="4969042"/>
            <a:ext cx="25988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Volver a alguien violento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9772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44"/>
    </mc:Choice>
    <mc:Fallback xmlns="">
      <p:transition spd="slow" advTm="57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642919"/>
            <a:ext cx="8229600" cy="5483245"/>
          </a:xfrm>
          <a:solidFill>
            <a:srgbClr val="FFC000"/>
          </a:solidFill>
        </p:spPr>
        <p:txBody>
          <a:bodyPr/>
          <a:lstStyle/>
          <a:p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BECOME     BIGGER</a:t>
            </a:r>
          </a:p>
          <a:p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GET	 TIRED	</a:t>
            </a:r>
          </a:p>
          <a:p>
            <a:r>
              <a:rPr lang="es-A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GROW 	OLD</a:t>
            </a:r>
          </a:p>
          <a:p>
            <a:endParaRPr lang="es-A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071811" y="962526"/>
            <a:ext cx="25988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Volverse más grande /agrandarse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6180221" y="1761257"/>
            <a:ext cx="25988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Cansarse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368716" y="2723147"/>
            <a:ext cx="25988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Volverse viejo/envejecer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822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52"/>
    </mc:Choice>
    <mc:Fallback xmlns="">
      <p:transition spd="slow" advTm="27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1FFACC9-3C38-45FE-96F4-27B8320E9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5" y="391886"/>
            <a:ext cx="4246376" cy="34721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29A5BF-C8CE-4BC8-9DE4-D272B87D4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10" y="391886"/>
            <a:ext cx="5229746" cy="30695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B3F1A76-294D-41C6-88CD-6D85108DE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895" y="3733595"/>
            <a:ext cx="5750849" cy="284708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7C21281-B05A-47DA-99C6-2E044C028403}"/>
              </a:ext>
            </a:extLst>
          </p:cNvPr>
          <p:cNvSpPr txBox="1"/>
          <p:nvPr/>
        </p:nvSpPr>
        <p:spPr>
          <a:xfrm>
            <a:off x="545109" y="3971109"/>
            <a:ext cx="359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>
                <a:solidFill>
                  <a:srgbClr val="FF0000"/>
                </a:solidFill>
              </a:rPr>
              <a:t>get</a:t>
            </a:r>
            <a:r>
              <a:rPr lang="es-AR" b="1" dirty="0">
                <a:solidFill>
                  <a:srgbClr val="FF0000"/>
                </a:solidFill>
              </a:rPr>
              <a:t>  a </a:t>
            </a:r>
            <a:r>
              <a:rPr lang="es-AR" b="1" dirty="0" err="1">
                <a:solidFill>
                  <a:srgbClr val="FF0000"/>
                </a:solidFill>
              </a:rPr>
              <a:t>beer</a:t>
            </a:r>
            <a:r>
              <a:rPr lang="es-AR" b="1" dirty="0">
                <a:solidFill>
                  <a:srgbClr val="FF0000"/>
                </a:solidFill>
              </a:rPr>
              <a:t>  = </a:t>
            </a: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comprar</a:t>
            </a:r>
            <a:r>
              <a:rPr lang="es-AR" b="1" dirty="0">
                <a:solidFill>
                  <a:srgbClr val="FF0000"/>
                </a:solidFill>
              </a:rPr>
              <a:t> una cerveza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38A8F2-7DAB-43BD-BFFE-B3D6C4270CBB}"/>
              </a:ext>
            </a:extLst>
          </p:cNvPr>
          <p:cNvSpPr txBox="1"/>
          <p:nvPr/>
        </p:nvSpPr>
        <p:spPr>
          <a:xfrm>
            <a:off x="10411097" y="548640"/>
            <a:ext cx="1423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>
                <a:solidFill>
                  <a:srgbClr val="FF0000"/>
                </a:solidFill>
              </a:rPr>
              <a:t>get</a:t>
            </a:r>
            <a:r>
              <a:rPr lang="es-AR" b="1" dirty="0">
                <a:solidFill>
                  <a:srgbClr val="FF0000"/>
                </a:solidFill>
              </a:rPr>
              <a:t>  a </a:t>
            </a:r>
            <a:r>
              <a:rPr lang="es-AR" b="1" dirty="0" err="1">
                <a:solidFill>
                  <a:srgbClr val="FF0000"/>
                </a:solidFill>
              </a:rPr>
              <a:t>beer</a:t>
            </a:r>
            <a:r>
              <a:rPr lang="es-AR" b="1" dirty="0">
                <a:solidFill>
                  <a:srgbClr val="FF0000"/>
                </a:solidFill>
              </a:rPr>
              <a:t> and </a:t>
            </a:r>
            <a:r>
              <a:rPr lang="es-AR" b="1" dirty="0" err="1">
                <a:solidFill>
                  <a:srgbClr val="FF0000"/>
                </a:solidFill>
              </a:rPr>
              <a:t>wine</a:t>
            </a:r>
            <a:r>
              <a:rPr lang="es-AR" b="1" dirty="0">
                <a:solidFill>
                  <a:srgbClr val="FF0000"/>
                </a:solidFill>
              </a:rPr>
              <a:t> </a:t>
            </a:r>
            <a:r>
              <a:rPr lang="es-AR" b="1" dirty="0" err="1">
                <a:solidFill>
                  <a:srgbClr val="FF0000"/>
                </a:solidFill>
              </a:rPr>
              <a:t>licence</a:t>
            </a:r>
            <a:r>
              <a:rPr lang="es-AR" b="1" dirty="0">
                <a:solidFill>
                  <a:srgbClr val="FF0000"/>
                </a:solidFill>
              </a:rPr>
              <a:t> = </a:t>
            </a: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obtener/</a:t>
            </a:r>
          </a:p>
          <a:p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conseguir </a:t>
            </a:r>
            <a:r>
              <a:rPr lang="es-AR" b="1" dirty="0">
                <a:solidFill>
                  <a:srgbClr val="FF0000"/>
                </a:solidFill>
              </a:rPr>
              <a:t>una licencia para (vender) cerveza y vino)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6CC095A-F74D-494A-95CB-FE3450F40D35}"/>
              </a:ext>
            </a:extLst>
          </p:cNvPr>
          <p:cNvSpPr txBox="1"/>
          <p:nvPr/>
        </p:nvSpPr>
        <p:spPr>
          <a:xfrm>
            <a:off x="1446975" y="6096782"/>
            <a:ext cx="373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>
                <a:solidFill>
                  <a:srgbClr val="FF0000"/>
                </a:solidFill>
              </a:rPr>
              <a:t>get</a:t>
            </a:r>
            <a:r>
              <a:rPr lang="es-AR" b="1" dirty="0">
                <a:solidFill>
                  <a:srgbClr val="FF0000"/>
                </a:solidFill>
              </a:rPr>
              <a:t> </a:t>
            </a:r>
            <a:r>
              <a:rPr lang="es-AR" b="1" dirty="0" err="1">
                <a:solidFill>
                  <a:srgbClr val="FF0000"/>
                </a:solidFill>
              </a:rPr>
              <a:t>drunk</a:t>
            </a:r>
            <a:r>
              <a:rPr lang="es-AR" b="1" dirty="0">
                <a:solidFill>
                  <a:srgbClr val="FF0000"/>
                </a:solidFill>
              </a:rPr>
              <a:t> = </a:t>
            </a: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emborracharse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12822" y="4620126"/>
            <a:ext cx="5053262" cy="120032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MX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Usos de GET</a:t>
            </a:r>
            <a:endParaRPr lang="es-AR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1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>
              <a:lnSpc>
                <a:spcPct val="85000"/>
              </a:lnSpc>
              <a:defRPr/>
            </a:pPr>
            <a:br>
              <a:rPr lang="es-E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Verbos “</a:t>
            </a:r>
            <a:r>
              <a:rPr lang="es-ES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become</a:t>
            </a:r>
            <a:r>
              <a:rPr lang="es-E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”, “</a:t>
            </a:r>
            <a:r>
              <a:rPr lang="es-ES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get</a:t>
            </a:r>
            <a:r>
              <a:rPr lang="es-E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”,“</a:t>
            </a:r>
            <a:r>
              <a:rPr lang="es-ES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</a:t>
            </a:r>
            <a:r>
              <a:rPr lang="es-E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”, ”</a:t>
            </a:r>
            <a:r>
              <a:rPr lang="es-ES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</a:t>
            </a:r>
            <a:r>
              <a:rPr lang="es-E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br>
              <a:rPr lang="es-E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(y “</a:t>
            </a:r>
            <a:r>
              <a:rPr lang="es-ES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make</a:t>
            </a:r>
            <a:r>
              <a:rPr lang="es-E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”) seguidos de participio pasado o adjetivo</a:t>
            </a:r>
            <a:br>
              <a:rPr lang="es-E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sz="36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4242" y="1844676"/>
            <a:ext cx="10587790" cy="4752975"/>
          </a:xfrm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dirty="0"/>
              <a:t>55. A significant fraction of the hormone molecules that </a:t>
            </a:r>
            <a:r>
              <a:rPr lang="en-US" b="1" dirty="0"/>
              <a:t>bind </a:t>
            </a:r>
            <a:r>
              <a:rPr lang="en-US" u="sng" dirty="0"/>
              <a:t>to</a:t>
            </a:r>
            <a:r>
              <a:rPr lang="en-US" dirty="0"/>
              <a:t> cells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linked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to their receptors.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8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/>
              <a:t>56. The difficulties with corrosion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greater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dirty="0"/>
              <a:t>the temperature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raised.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800" dirty="0"/>
          </a:p>
          <a:p>
            <a:pPr>
              <a:buNone/>
            </a:pPr>
            <a:r>
              <a:rPr lang="en-US" dirty="0"/>
              <a:t>58. The response to the second stimulus could </a:t>
            </a:r>
            <a:r>
              <a:rPr lang="en-US" b="1" dirty="0"/>
              <a:t>get larger or smaller </a:t>
            </a:r>
            <a:r>
              <a:rPr lang="en-US" b="1" u="sng" dirty="0"/>
              <a:t>than</a:t>
            </a:r>
            <a:r>
              <a:rPr lang="en-US" b="1" dirty="0"/>
              <a:t> to the first , </a:t>
            </a:r>
            <a:r>
              <a:rPr lang="es-AR" dirty="0" err="1"/>
              <a:t>depending</a:t>
            </a:r>
            <a:r>
              <a:rPr lang="es-AR" dirty="0"/>
              <a:t> </a:t>
            </a:r>
            <a:r>
              <a:rPr lang="es-AR" dirty="0" err="1"/>
              <a:t>on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device</a:t>
            </a:r>
            <a:r>
              <a:rPr lang="es-AR" dirty="0"/>
              <a:t>.</a:t>
            </a:r>
          </a:p>
          <a:p>
            <a:pPr>
              <a:buNone/>
            </a:pPr>
            <a:endParaRPr lang="es-AR" sz="800" dirty="0"/>
          </a:p>
          <a:p>
            <a:pPr>
              <a:buNone/>
            </a:pPr>
            <a:r>
              <a:rPr lang="en-US" dirty="0"/>
              <a:t>59. The engineers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 interested </a:t>
            </a:r>
            <a:r>
              <a:rPr lang="en-US" dirty="0"/>
              <a:t>in how to handle this new device.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dirty="0"/>
          </a:p>
          <a:p>
            <a:pPr marL="609600" indent="-609600">
              <a:lnSpc>
                <a:spcPct val="80000"/>
              </a:lnSpc>
              <a:buNone/>
            </a:pPr>
            <a:endParaRPr lang="en-US" dirty="0"/>
          </a:p>
        </p:txBody>
      </p:sp>
      <p:sp>
        <p:nvSpPr>
          <p:cNvPr id="2" name="1 Elipse"/>
          <p:cNvSpPr/>
          <p:nvPr/>
        </p:nvSpPr>
        <p:spPr>
          <a:xfrm>
            <a:off x="9011653" y="1696453"/>
            <a:ext cx="854242" cy="649705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Elipse"/>
          <p:cNvSpPr/>
          <p:nvPr/>
        </p:nvSpPr>
        <p:spPr>
          <a:xfrm>
            <a:off x="8165432" y="2851484"/>
            <a:ext cx="497305" cy="517358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8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00"/>
    </mc:Choice>
    <mc:Fallback xmlns="">
      <p:transition spd="slow" advTm="806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9705" y="571480"/>
            <a:ext cx="10816390" cy="5881856"/>
          </a:xfrm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60. This well-produced book is a 'must buy‘ for anyone want</a:t>
            </a:r>
            <a:r>
              <a:rPr lang="en-US" b="1" dirty="0">
                <a:solidFill>
                  <a:srgbClr val="FF0000"/>
                </a:solidFill>
              </a:rPr>
              <a:t>ing</a:t>
            </a:r>
            <a:r>
              <a:rPr lang="en-US" dirty="0"/>
              <a:t> 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started </a:t>
            </a:r>
            <a:r>
              <a:rPr lang="en-US" b="1" dirty="0"/>
              <a:t>in this field.</a:t>
            </a:r>
          </a:p>
          <a:p>
            <a:pPr>
              <a:buNone/>
            </a:pPr>
            <a:r>
              <a:rPr lang="en-US" b="1" i="1" dirty="0"/>
              <a:t>TP6 d</a:t>
            </a:r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en-US" dirty="0"/>
              <a:t> the supply of lubricant fail, the bearings will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overheated.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61. Too much silicon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makes</a:t>
            </a:r>
            <a:r>
              <a:rPr lang="en-US" dirty="0"/>
              <a:t> the core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brittle </a:t>
            </a:r>
            <a:r>
              <a:rPr lang="en-US" dirty="0"/>
              <a:t>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</a:t>
            </a:r>
            <a:r>
              <a:rPr lang="en-US" dirty="0"/>
              <a:t> to machine into the desired shape.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n-US" dirty="0"/>
              <a:t>65. Other natural environments may </a:t>
            </a:r>
            <a:r>
              <a:rPr lang="en-US" b="1" dirty="0"/>
              <a:t>make </a:t>
            </a:r>
            <a:r>
              <a:rPr lang="en-US" dirty="0"/>
              <a:t>burial </a:t>
            </a:r>
            <a:r>
              <a:rPr lang="en-US" b="1" dirty="0"/>
              <a:t>difficult or impossible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66. The </a:t>
            </a:r>
            <a:r>
              <a:rPr lang="en-US" b="1" u="sng" dirty="0">
                <a:solidFill>
                  <a:srgbClr val="FF0000"/>
                </a:solidFill>
              </a:rPr>
              <a:t>net</a:t>
            </a:r>
            <a:r>
              <a:rPr lang="en-US" u="sng" dirty="0"/>
              <a:t> cost </a:t>
            </a:r>
            <a:r>
              <a:rPr lang="en-US" dirty="0"/>
              <a:t>of improper care will probably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n-US" b="1" dirty="0"/>
              <a:t> the decision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costly</a:t>
            </a:r>
            <a:r>
              <a:rPr lang="en-US" b="1" dirty="0"/>
              <a:t>.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6569242" y="4046257"/>
            <a:ext cx="256272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err="1"/>
              <a:t>Burial</a:t>
            </a:r>
            <a:r>
              <a:rPr lang="es-MX" dirty="0"/>
              <a:t>: soterramiento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9131967" y="2522440"/>
            <a:ext cx="109487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maquinar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3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612"/>
    </mc:Choice>
    <mc:Fallback xmlns="">
      <p:transition spd="slow" advTm="125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47528" y="274638"/>
            <a:ext cx="8363272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es-MX" b="1" dirty="0"/>
            </a:br>
            <a:br>
              <a:rPr lang="es-MX" b="1" dirty="0"/>
            </a:br>
            <a:r>
              <a:rPr lang="es-MX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Moisture</a:t>
            </a:r>
            <a:r>
              <a:rPr lang="es-MX" b="1" dirty="0"/>
              <a:t> </a:t>
            </a:r>
            <a:r>
              <a:rPr lang="es-MX" b="1" dirty="0" err="1"/>
              <a:t>corrodes</a:t>
            </a:r>
            <a:r>
              <a:rPr lang="es-MX" b="1" dirty="0"/>
              <a:t> 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 </a:t>
            </a:r>
            <a:r>
              <a:rPr lang="es-MX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</a:t>
            </a:r>
            <a:r>
              <a:rPr lang="es-MX" b="1" dirty="0"/>
              <a:t>.  </a:t>
            </a:r>
            <a:br>
              <a:rPr lang="es-MX" b="1" dirty="0"/>
            </a:br>
            <a:br>
              <a:rPr lang="es-MX" b="1" dirty="0"/>
            </a:br>
            <a:r>
              <a:rPr lang="es-MX" b="1" dirty="0"/>
              <a:t>                               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 </a:t>
            </a:r>
            <a:r>
              <a:rPr lang="es-MX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/>
              <a:t>corrode</a:t>
            </a:r>
            <a:r>
              <a:rPr lang="es-MX" b="1" dirty="0"/>
              <a:t>   		(</a:t>
            </a:r>
            <a:r>
              <a:rPr lang="es-MX" b="1" dirty="0" err="1"/>
              <a:t>under</a:t>
            </a:r>
            <a:r>
              <a:rPr lang="es-MX" b="1" dirty="0"/>
              <a:t> </a:t>
            </a:r>
            <a:r>
              <a:rPr lang="es-MX" b="1" dirty="0" err="1"/>
              <a:t>moisture</a:t>
            </a:r>
            <a:r>
              <a:rPr lang="es-MX" b="1" dirty="0"/>
              <a:t> </a:t>
            </a:r>
            <a:r>
              <a:rPr lang="es-MX" b="1" dirty="0" err="1"/>
              <a:t>conditions</a:t>
            </a:r>
            <a:r>
              <a:rPr lang="es-MX" b="1" dirty="0"/>
              <a:t>)</a:t>
            </a:r>
            <a:endParaRPr lang="es-A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070375"/>
            <a:ext cx="4320480" cy="31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3212976"/>
            <a:ext cx="3471631" cy="26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0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23"/>
    </mc:Choice>
    <mc:Fallback xmlns="">
      <p:transition spd="slow" advTm="6092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33375"/>
            <a:ext cx="8229600" cy="647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Verbos intransitivos</a:t>
            </a:r>
            <a:r>
              <a:rPr lang="es-E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s-E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 objeto directo</a:t>
            </a:r>
            <a:r>
              <a:rPr lang="es-E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s-ES" sz="4000" dirty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1052514"/>
            <a:ext cx="8785225" cy="5616575"/>
          </a:xfrm>
          <a:ln w="57150" cmpd="thinThick">
            <a:solidFill>
              <a:srgbClr val="0000CC"/>
            </a:solidFill>
          </a:ln>
        </p:spPr>
        <p:txBody>
          <a:bodyPr/>
          <a:lstStyle/>
          <a:p>
            <a:pPr marL="609600" indent="-609600">
              <a:lnSpc>
                <a:spcPct val="105000"/>
              </a:lnSpc>
              <a:buFontTx/>
              <a:buAutoNum type="arabicPeriod" startAt="31"/>
            </a:pPr>
            <a:r>
              <a:rPr lang="en-US" dirty="0"/>
              <a:t>The sun and moon both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rise</a:t>
            </a:r>
            <a:r>
              <a:rPr lang="en-US" dirty="0"/>
              <a:t> in the east 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</a:t>
            </a:r>
            <a:r>
              <a:rPr lang="en-US" dirty="0"/>
              <a:t>in the west.</a:t>
            </a:r>
          </a:p>
          <a:p>
            <a:pPr marL="609600" indent="-609600">
              <a:lnSpc>
                <a:spcPct val="105000"/>
              </a:lnSpc>
              <a:buFontTx/>
              <a:buAutoNum type="arabicPeriod" startAt="31"/>
            </a:pPr>
            <a:r>
              <a:rPr lang="en-US" dirty="0"/>
              <a:t>The more heat, the faster ice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melts</a:t>
            </a:r>
            <a:r>
              <a:rPr lang="en-US" dirty="0"/>
              <a:t>.</a:t>
            </a:r>
          </a:p>
          <a:p>
            <a:pPr marL="609600" indent="-609600">
              <a:lnSpc>
                <a:spcPct val="105000"/>
              </a:lnSpc>
              <a:buFontTx/>
              <a:buAutoNum type="arabicPeriod" startAt="31"/>
            </a:pPr>
            <a:r>
              <a:rPr lang="en-US" dirty="0"/>
              <a:t>Which frozen liquid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melts</a:t>
            </a:r>
            <a:r>
              <a:rPr lang="en-US" dirty="0"/>
              <a:t> the fastest? </a:t>
            </a:r>
            <a:endParaRPr lang="es-AR" dirty="0"/>
          </a:p>
          <a:p>
            <a:pPr marL="609600" indent="-609600">
              <a:lnSpc>
                <a:spcPct val="105000"/>
              </a:lnSpc>
              <a:buFontTx/>
              <a:buAutoNum type="arabicPeriod" startAt="31"/>
            </a:pPr>
            <a:r>
              <a:rPr lang="es-AR" dirty="0" err="1"/>
              <a:t>Most</a:t>
            </a:r>
            <a:r>
              <a:rPr lang="es-AR" dirty="0"/>
              <a:t> </a:t>
            </a:r>
            <a:r>
              <a:rPr lang="es-AR" dirty="0" err="1"/>
              <a:t>structural</a:t>
            </a:r>
            <a:r>
              <a:rPr lang="es-AR" dirty="0"/>
              <a:t> </a:t>
            </a:r>
            <a:r>
              <a:rPr lang="es-AR" u="sng" dirty="0" err="1">
                <a:hlinkClick r:id="rId2" tooltip="Alloy"/>
              </a:rPr>
              <a:t>alloys</a:t>
            </a:r>
            <a:r>
              <a:rPr lang="es-AR" dirty="0"/>
              <a:t> </a:t>
            </a:r>
            <a:r>
              <a:rPr lang="es-A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corrode</a:t>
            </a:r>
            <a:r>
              <a:rPr lang="es-AR" dirty="0"/>
              <a:t> </a:t>
            </a:r>
            <a:r>
              <a:rPr lang="es-AR" dirty="0" err="1"/>
              <a:t>merely</a:t>
            </a:r>
            <a:r>
              <a:rPr lang="es-AR" dirty="0"/>
              <a:t> </a:t>
            </a:r>
            <a:r>
              <a:rPr lang="es-AR" dirty="0" err="1"/>
              <a:t>from</a:t>
            </a:r>
            <a:r>
              <a:rPr lang="es-AR" dirty="0"/>
              <a:t> </a:t>
            </a:r>
            <a:r>
              <a:rPr lang="es-AR" dirty="0" err="1"/>
              <a:t>exposure</a:t>
            </a:r>
            <a:r>
              <a:rPr lang="es-AR" dirty="0"/>
              <a:t> </a:t>
            </a:r>
            <a:r>
              <a:rPr lang="es-AR" dirty="0" err="1"/>
              <a:t>to</a:t>
            </a:r>
            <a:r>
              <a:rPr lang="es-AR" dirty="0"/>
              <a:t> </a:t>
            </a:r>
            <a:r>
              <a:rPr lang="es-AR" dirty="0" err="1"/>
              <a:t>moisture</a:t>
            </a:r>
            <a:r>
              <a:rPr lang="es-AR" dirty="0"/>
              <a:t> in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>
                <a:hlinkClick r:id="rId3" tooltip="Air"/>
              </a:rPr>
              <a:t>air</a:t>
            </a:r>
            <a:r>
              <a:rPr lang="es-AR" dirty="0"/>
              <a:t>.</a:t>
            </a:r>
          </a:p>
          <a:p>
            <a:pPr marL="609600" indent="-609600">
              <a:lnSpc>
                <a:spcPct val="105000"/>
              </a:lnSpc>
              <a:buFontTx/>
              <a:buAutoNum type="arabicPeriod" startAt="31"/>
            </a:pPr>
            <a:r>
              <a:rPr lang="en-US" dirty="0"/>
              <a:t>Zink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dissolves</a:t>
            </a:r>
            <a:r>
              <a:rPr lang="en-US" dirty="0"/>
              <a:t> in salt water.</a:t>
            </a:r>
          </a:p>
          <a:p>
            <a:pPr marL="609600" indent="-609600">
              <a:lnSpc>
                <a:spcPct val="105000"/>
              </a:lnSpc>
              <a:buFontTx/>
              <a:buAutoNum type="arabicPeriod" startAt="31"/>
            </a:pPr>
            <a:r>
              <a:rPr lang="en-US" dirty="0"/>
              <a:t>A suspension is different from a solution. The solid particles </a:t>
            </a:r>
            <a:r>
              <a:rPr lang="en-US" b="1" dirty="0"/>
              <a:t>have</a:t>
            </a:r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dissolved </a:t>
            </a:r>
            <a:r>
              <a:rPr lang="en-US" dirty="0"/>
              <a:t>but are suspended in the liquid.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221995" y="1465243"/>
            <a:ext cx="627962" cy="8813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930308" y="3677797"/>
            <a:ext cx="627962" cy="8813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3767769" y="5717754"/>
            <a:ext cx="2588964" cy="6610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7115060" y="5717755"/>
            <a:ext cx="2128092" cy="862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2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78"/>
    </mc:Choice>
    <mc:Fallback xmlns="">
      <p:transition spd="slow" advTm="913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2502" y="498432"/>
            <a:ext cx="8643998" cy="6143668"/>
          </a:xfrm>
          <a:ln w="38100">
            <a:solidFill>
              <a:srgbClr val="0033CC"/>
            </a:solidFill>
          </a:ln>
        </p:spPr>
        <p:txBody>
          <a:bodyPr/>
          <a:lstStyle/>
          <a:p>
            <a:pPr marL="609600" indent="-609600">
              <a:buFont typeface="+mj-lt"/>
              <a:buAutoNum type="arabicPeriod" startAt="37"/>
            </a:pPr>
            <a:r>
              <a:rPr lang="en-US" dirty="0"/>
              <a:t> A solid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dissolves</a:t>
            </a:r>
            <a:r>
              <a:rPr lang="en-US" dirty="0"/>
              <a:t> in a liquid when it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mixes</a:t>
            </a:r>
            <a:r>
              <a:rPr lang="en-US" dirty="0"/>
              <a:t> completely with the liquid.</a:t>
            </a:r>
          </a:p>
          <a:p>
            <a:pPr marL="609600" indent="-609600">
              <a:buFont typeface="+mj-lt"/>
              <a:buAutoNum type="arabicPeriod" startAt="37"/>
            </a:pPr>
            <a:endParaRPr lang="en-US" sz="1000" dirty="0"/>
          </a:p>
          <a:p>
            <a:pPr marL="609600" indent="-609600">
              <a:buFont typeface="+mj-lt"/>
              <a:buAutoNum type="arabicPeriod" startAt="37"/>
            </a:pPr>
            <a:r>
              <a:rPr lang="en-US" dirty="0">
                <a:solidFill>
                  <a:srgbClr val="002060"/>
                </a:solidFill>
              </a:rPr>
              <a:t>If a substance is soluble in water, then we can show it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dissolving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  <a:p>
            <a:pPr marL="609600" indent="-609600">
              <a:buFont typeface="+mj-lt"/>
              <a:buAutoNum type="arabicPeriod" startAt="37"/>
            </a:pPr>
            <a:endParaRPr lang="en-US" sz="1000" dirty="0"/>
          </a:p>
          <a:p>
            <a:pPr marL="609600" indent="-609600">
              <a:buFont typeface="+mj-lt"/>
              <a:buAutoNum type="arabicPeriod" startAt="37"/>
            </a:pPr>
            <a:r>
              <a:rPr lang="en-US" dirty="0"/>
              <a:t> You see streamers of color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precipitate</a:t>
            </a:r>
            <a:r>
              <a:rPr lang="en-US" b="1" dirty="0"/>
              <a:t> </a:t>
            </a:r>
            <a:r>
              <a:rPr lang="en-US" dirty="0"/>
              <a:t>downward through the water. </a:t>
            </a:r>
          </a:p>
          <a:p>
            <a:pPr marL="0" indent="0">
              <a:buNone/>
            </a:pPr>
            <a:endParaRPr lang="es-AR" sz="1000" dirty="0"/>
          </a:p>
          <a:p>
            <a:pPr marL="609600" indent="-609600">
              <a:buFont typeface="+mj-lt"/>
              <a:buAutoNum type="arabicPeriod" startAt="37"/>
            </a:pPr>
            <a:r>
              <a:rPr lang="es-AR" dirty="0"/>
              <a:t> </a:t>
            </a:r>
            <a:r>
              <a:rPr lang="es-AR" dirty="0" err="1"/>
              <a:t>Why</a:t>
            </a:r>
            <a:r>
              <a:rPr lang="es-AR" dirty="0"/>
              <a:t> </a:t>
            </a:r>
            <a:r>
              <a:rPr lang="es-AR" dirty="0" err="1"/>
              <a:t>stainless</a:t>
            </a:r>
            <a:r>
              <a:rPr lang="es-AR" dirty="0"/>
              <a:t> </a:t>
            </a:r>
            <a:r>
              <a:rPr lang="es-AR" dirty="0" err="1"/>
              <a:t>steel</a:t>
            </a:r>
            <a:r>
              <a:rPr lang="es-AR" dirty="0"/>
              <a:t> </a:t>
            </a:r>
            <a:r>
              <a:rPr lang="es-A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corrodes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s-AR" dirty="0" err="1"/>
              <a:t>Why</a:t>
            </a:r>
            <a:r>
              <a:rPr lang="es-AR" dirty="0"/>
              <a:t> </a:t>
            </a:r>
            <a:r>
              <a:rPr lang="es-AR" dirty="0" err="1"/>
              <a:t>does</a:t>
            </a:r>
            <a:r>
              <a:rPr lang="es-AR" dirty="0"/>
              <a:t> </a:t>
            </a:r>
            <a:r>
              <a:rPr lang="es-AR" dirty="0" err="1"/>
              <a:t>stainless</a:t>
            </a:r>
            <a:r>
              <a:rPr lang="es-AR" dirty="0"/>
              <a:t> </a:t>
            </a:r>
            <a:r>
              <a:rPr lang="es-AR" dirty="0" err="1"/>
              <a:t>steel</a:t>
            </a:r>
            <a:r>
              <a:rPr lang="es-AR" dirty="0"/>
              <a:t> </a:t>
            </a:r>
            <a:r>
              <a:rPr lang="es-A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corrode</a:t>
            </a:r>
            <a:r>
              <a:rPr lang="es-AR" dirty="0"/>
              <a:t>?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buFont typeface="+mj-lt"/>
              <a:buAutoNum type="arabicPeriod" startAt="37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buFont typeface="+mj-lt"/>
              <a:buAutoNum type="arabicPeriod" startAt="37"/>
            </a:pP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These substances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</a:t>
            </a:r>
            <a:r>
              <a:rPr lang="en-US" dirty="0">
                <a:solidFill>
                  <a:srgbClr val="002060"/>
                </a:solidFill>
              </a:rPr>
              <a:t> when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dissolved </a:t>
            </a:r>
            <a:r>
              <a:rPr lang="en-US" dirty="0">
                <a:solidFill>
                  <a:srgbClr val="002060"/>
                </a:solidFill>
              </a:rPr>
              <a:t>in water.</a:t>
            </a:r>
            <a:endParaRPr lang="es-ES" dirty="0">
              <a:solidFill>
                <a:srgbClr val="002060"/>
              </a:solidFill>
            </a:endParaRPr>
          </a:p>
          <a:p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E37F4E-5E19-40FB-91AD-1BE4C9083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33" y="382330"/>
            <a:ext cx="1733877" cy="30166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DCFF504-C957-42A0-9EB2-38E13BD7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46" y="3852288"/>
            <a:ext cx="2003310" cy="2623382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3260993" y="2022864"/>
            <a:ext cx="616945" cy="5110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9908774" y="2791520"/>
            <a:ext cx="733519" cy="6040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436386" y="5163979"/>
            <a:ext cx="2346592" cy="868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71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11"/>
    </mc:Choice>
    <mc:Fallback xmlns="">
      <p:transition spd="slow" advTm="5041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>
              <a:defRPr/>
            </a:pPr>
            <a:br>
              <a:rPr lang="es-E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Frases verbales pasivas con significado específico</a:t>
            </a:r>
            <a:r>
              <a:rPr lang="es-ES" sz="4000" b="1" dirty="0">
                <a:solidFill>
                  <a:srgbClr val="0000CC"/>
                </a:solidFill>
              </a:rPr>
              <a:t>:</a:t>
            </a:r>
            <a:br>
              <a:rPr lang="es-ES" sz="4000" dirty="0">
                <a:solidFill>
                  <a:srgbClr val="0000CC"/>
                </a:solidFill>
              </a:rPr>
            </a:br>
            <a:endParaRPr lang="es-ES" sz="4000" dirty="0">
              <a:solidFill>
                <a:srgbClr val="0000CC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00174"/>
            <a:ext cx="9112786" cy="5097476"/>
          </a:xfrm>
          <a:ln w="57150" cmpd="thinThick">
            <a:solidFill>
              <a:srgbClr val="0000CC"/>
            </a:solidFill>
          </a:ln>
        </p:spPr>
        <p:txBody>
          <a:bodyPr/>
          <a:lstStyle/>
          <a:p>
            <a:pPr marL="1409700" lvl="2" indent="-609600">
              <a:lnSpc>
                <a:spcPct val="80000"/>
              </a:lnSpc>
              <a:buNone/>
              <a:defRPr/>
            </a:pPr>
            <a:endParaRPr lang="es-E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09700" lvl="2" indent="-609600">
              <a:lnSpc>
                <a:spcPct val="80000"/>
              </a:lnSpc>
              <a:buNone/>
              <a:defRPr/>
            </a:pPr>
            <a:endParaRPr lang="es-E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09700" lvl="2" indent="-609600">
              <a:lnSpc>
                <a:spcPct val="80000"/>
              </a:lnSpc>
              <a:buNone/>
              <a:defRPr/>
            </a:pPr>
            <a:endParaRPr lang="es-E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09700" lvl="2" indent="-609600">
              <a:lnSpc>
                <a:spcPct val="80000"/>
              </a:lnSpc>
              <a:buNone/>
              <a:defRPr/>
            </a:pPr>
            <a:endParaRPr lang="es-E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09700" lvl="2" indent="-609600">
              <a:lnSpc>
                <a:spcPct val="80000"/>
              </a:lnSpc>
              <a:buNone/>
              <a:defRPr/>
            </a:pPr>
            <a:endParaRPr lang="es-E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C7711B-2F48-40CB-9DAD-318CEB35C997}"/>
              </a:ext>
            </a:extLst>
          </p:cNvPr>
          <p:cNvSpPr txBox="1"/>
          <p:nvPr/>
        </p:nvSpPr>
        <p:spPr>
          <a:xfrm>
            <a:off x="10210801" y="36512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Página 43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604502" y="2957263"/>
            <a:ext cx="36612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838201" y="1133342"/>
          <a:ext cx="10255786" cy="5463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696">
                  <a:extLst>
                    <a:ext uri="{9D8B030D-6E8A-4147-A177-3AD203B41FA5}">
                      <a16:colId xmlns:a16="http://schemas.microsoft.com/office/drawing/2014/main" val="3615166611"/>
                    </a:ext>
                  </a:extLst>
                </a:gridCol>
                <a:gridCol w="2880088">
                  <a:extLst>
                    <a:ext uri="{9D8B030D-6E8A-4147-A177-3AD203B41FA5}">
                      <a16:colId xmlns:a16="http://schemas.microsoft.com/office/drawing/2014/main" val="775391027"/>
                    </a:ext>
                  </a:extLst>
                </a:gridCol>
                <a:gridCol w="2440079">
                  <a:extLst>
                    <a:ext uri="{9D8B030D-6E8A-4147-A177-3AD203B41FA5}">
                      <a16:colId xmlns:a16="http://schemas.microsoft.com/office/drawing/2014/main" val="1926295816"/>
                    </a:ext>
                  </a:extLst>
                </a:gridCol>
                <a:gridCol w="2888923">
                  <a:extLst>
                    <a:ext uri="{9D8B030D-6E8A-4147-A177-3AD203B41FA5}">
                      <a16:colId xmlns:a16="http://schemas.microsoft.com/office/drawing/2014/main" val="1185268216"/>
                    </a:ext>
                  </a:extLst>
                </a:gridCol>
              </a:tblGrid>
              <a:tr h="535748">
                <a:tc>
                  <a:txBody>
                    <a:bodyPr/>
                    <a:lstStyle/>
                    <a:p>
                      <a:r>
                        <a:rPr lang="es-ES" sz="2400" dirty="0" err="1">
                          <a:solidFill>
                            <a:schemeClr val="tx1"/>
                          </a:solidFill>
                        </a:rPr>
                        <a:t>Make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</a:rPr>
                        <a:t> use of</a:t>
                      </a:r>
                      <a:endParaRPr lang="es-A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1"/>
                          </a:solidFill>
                        </a:rPr>
                        <a:t>Usar/aprovechar</a:t>
                      </a:r>
                      <a:endParaRPr lang="es-A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rgbClr val="FF0000"/>
                          </a:solidFill>
                        </a:rPr>
                        <a:t>Be </a:t>
                      </a:r>
                      <a:r>
                        <a:rPr lang="es-ES" sz="2400" b="1" dirty="0" err="1">
                          <a:solidFill>
                            <a:srgbClr val="FF0000"/>
                          </a:solidFill>
                        </a:rPr>
                        <a:t>made</a:t>
                      </a:r>
                      <a:r>
                        <a:rPr lang="es-ES" sz="2400" b="1" dirty="0">
                          <a:solidFill>
                            <a:srgbClr val="FF0000"/>
                          </a:solidFill>
                        </a:rPr>
                        <a:t> use of</a:t>
                      </a:r>
                      <a:endParaRPr lang="es-A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1"/>
                          </a:solidFill>
                        </a:rPr>
                        <a:t>Hacerse uso de</a:t>
                      </a:r>
                      <a:endParaRPr lang="es-A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08226"/>
                  </a:ext>
                </a:extLst>
              </a:tr>
              <a:tr h="1404735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Make</a:t>
                      </a:r>
                      <a:r>
                        <a:rPr lang="es-E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allowance</a:t>
                      </a:r>
                      <a:r>
                        <a:rPr lang="es-E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</a:t>
                      </a:r>
                      <a:endParaRPr lang="es-E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/>
                        <a:t>Tener en cuenta /considerar /tolerar</a:t>
                      </a:r>
                      <a:endParaRPr lang="es-AR" sz="2000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rgbClr val="FF0000"/>
                          </a:solidFill>
                        </a:rPr>
                        <a:t>Be </a:t>
                      </a:r>
                      <a:r>
                        <a:rPr lang="es-ES" sz="2400" b="1" dirty="0" err="1">
                          <a:solidFill>
                            <a:srgbClr val="FF0000"/>
                          </a:solidFill>
                        </a:rPr>
                        <a:t>made</a:t>
                      </a:r>
                      <a:r>
                        <a:rPr lang="es-ES" sz="2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rgbClr val="FF0000"/>
                          </a:solidFill>
                        </a:rPr>
                        <a:t>allowance</a:t>
                      </a:r>
                      <a:r>
                        <a:rPr lang="es-ES" sz="2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rgbClr val="FF0000"/>
                          </a:solidFill>
                        </a:rPr>
                        <a:t>for</a:t>
                      </a:r>
                      <a:endParaRPr lang="es-A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Tenerse en cuenta</a:t>
                      </a:r>
                      <a:endParaRPr lang="es-AR" sz="2000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42191"/>
                  </a:ext>
                </a:extLst>
              </a:tr>
              <a:tr h="1110792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Account</a:t>
                      </a:r>
                      <a:r>
                        <a:rPr lang="es-E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</a:t>
                      </a:r>
                      <a:endParaRPr lang="es-E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/>
                        <a:t>Explicar / representar/ dar cuenta de</a:t>
                      </a:r>
                      <a:endParaRPr lang="es-AR" sz="2000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rgbClr val="FF0000"/>
                          </a:solidFill>
                        </a:rPr>
                        <a:t>Be </a:t>
                      </a:r>
                      <a:r>
                        <a:rPr lang="es-ES" sz="2400" b="1" dirty="0" err="1">
                          <a:solidFill>
                            <a:srgbClr val="FF0000"/>
                          </a:solidFill>
                        </a:rPr>
                        <a:t>accounted</a:t>
                      </a:r>
                      <a:r>
                        <a:rPr lang="es-ES" sz="2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rgbClr val="FF0000"/>
                          </a:solidFill>
                        </a:rPr>
                        <a:t>for</a:t>
                      </a:r>
                      <a:endParaRPr lang="es-A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explicarse</a:t>
                      </a:r>
                      <a:endParaRPr lang="es-AR" sz="2000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379629"/>
                  </a:ext>
                </a:extLst>
              </a:tr>
              <a:tr h="1447395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Take</a:t>
                      </a:r>
                      <a:r>
                        <a:rPr lang="es-E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care</a:t>
                      </a:r>
                      <a:r>
                        <a:rPr lang="es-E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(of)</a:t>
                      </a:r>
                    </a:p>
                    <a:p>
                      <a:endParaRPr lang="es-A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Tener cuidado</a:t>
                      </a:r>
                      <a:endParaRPr lang="es-AR" sz="2000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 err="1">
                          <a:solidFill>
                            <a:srgbClr val="FF0000"/>
                          </a:solidFill>
                        </a:rPr>
                        <a:t>Care</a:t>
                      </a:r>
                      <a:r>
                        <a:rPr lang="es-ES" sz="2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rgbClr val="FF0000"/>
                          </a:solidFill>
                        </a:rPr>
                        <a:t>should</a:t>
                      </a:r>
                      <a:r>
                        <a:rPr lang="es-ES" sz="2400" b="1" dirty="0">
                          <a:solidFill>
                            <a:srgbClr val="FF0000"/>
                          </a:solidFill>
                        </a:rPr>
                        <a:t> be </a:t>
                      </a:r>
                      <a:r>
                        <a:rPr lang="es-ES" sz="2400" b="1" dirty="0" err="1">
                          <a:solidFill>
                            <a:srgbClr val="FF0000"/>
                          </a:solidFill>
                        </a:rPr>
                        <a:t>taken</a:t>
                      </a:r>
                      <a:endParaRPr lang="es-A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Debe cuidarse que /debe tenerse cuidado de que + subjuntivo</a:t>
                      </a:r>
                      <a:endParaRPr lang="es-AR" sz="2000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476046"/>
                  </a:ext>
                </a:extLst>
              </a:tr>
              <a:tr h="964347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Take</a:t>
                      </a:r>
                      <a:r>
                        <a:rPr lang="es-E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account</a:t>
                      </a:r>
                      <a:r>
                        <a:rPr lang="es-E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(of)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/>
                        <a:t>Tener en cuenta</a:t>
                      </a:r>
                      <a:endParaRPr lang="es-AR" sz="2000" b="1" dirty="0"/>
                    </a:p>
                    <a:p>
                      <a:endParaRPr lang="es-AR" sz="2000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 err="1">
                          <a:solidFill>
                            <a:srgbClr val="FF0000"/>
                          </a:solidFill>
                        </a:rPr>
                        <a:t>Account</a:t>
                      </a:r>
                      <a:r>
                        <a:rPr lang="es-ES" sz="2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rgbClr val="FF0000"/>
                          </a:solidFill>
                        </a:rPr>
                        <a:t>should</a:t>
                      </a:r>
                      <a:r>
                        <a:rPr lang="es-ES" sz="2400" b="1" dirty="0">
                          <a:solidFill>
                            <a:srgbClr val="FF0000"/>
                          </a:solidFill>
                        </a:rPr>
                        <a:t> be </a:t>
                      </a:r>
                      <a:r>
                        <a:rPr lang="es-ES" sz="2400" b="1" dirty="0" err="1">
                          <a:solidFill>
                            <a:srgbClr val="FF0000"/>
                          </a:solidFill>
                        </a:rPr>
                        <a:t>taken</a:t>
                      </a:r>
                      <a:endParaRPr lang="es-A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Debe tenerse en cuenta</a:t>
                      </a:r>
                      <a:endParaRPr lang="es-AR" sz="2000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179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94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523"/>
    </mc:Choice>
    <mc:Fallback xmlns="">
      <p:transition spd="slow" advTm="140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8852011-9362-4379-88DF-58E595422DD7}"/>
              </a:ext>
            </a:extLst>
          </p:cNvPr>
          <p:cNvSpPr/>
          <p:nvPr/>
        </p:nvSpPr>
        <p:spPr>
          <a:xfrm>
            <a:off x="914400" y="1274340"/>
            <a:ext cx="10194324" cy="312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20"/>
            </a:pPr>
            <a:r>
              <a:rPr lang="en-US" sz="3200" dirty="0"/>
              <a:t>This important fact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made use of </a:t>
            </a:r>
            <a:r>
              <a:rPr lang="en-US" sz="3200" dirty="0"/>
              <a:t>in the operation of     the mechanisms.</a:t>
            </a:r>
          </a:p>
          <a:p>
            <a:pPr lvl="0">
              <a:lnSpc>
                <a:spcPts val="3000"/>
              </a:lnSpc>
              <a:spcBef>
                <a:spcPts val="1000"/>
              </a:spcBef>
              <a:defRPr/>
            </a:pP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>
              <a:lnSpc>
                <a:spcPts val="3000"/>
              </a:lnSpc>
              <a:spcBef>
                <a:spcPts val="100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21. Care</a:t>
            </a:r>
            <a:r>
              <a:rPr lang="en-US" sz="3200" dirty="0">
                <a:solidFill>
                  <a:prstClr val="black"/>
                </a:solidFill>
              </a:rPr>
              <a:t> should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take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3200" dirty="0">
                <a:solidFill>
                  <a:prstClr val="black"/>
                </a:solidFill>
              </a:rPr>
              <a:t> that the temperature does not</a:t>
            </a:r>
          </a:p>
          <a:p>
            <a:pPr lvl="0">
              <a:lnSpc>
                <a:spcPts val="3000"/>
              </a:lnSpc>
              <a:spcBef>
                <a:spcPts val="1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 exceed 80ºC.</a:t>
            </a:r>
          </a:p>
          <a:p>
            <a:pPr marL="609600" lvl="0" indent="-609600">
              <a:lnSpc>
                <a:spcPts val="3000"/>
              </a:lnSpc>
              <a:spcBef>
                <a:spcPts val="1000"/>
              </a:spcBef>
              <a:buFontTx/>
              <a:buAutoNum type="arabicPeriod" startAt="21"/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2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81"/>
    </mc:Choice>
    <mc:Fallback xmlns="">
      <p:transition spd="slow" advTm="5538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23C73-3DC0-46F9-A224-99B385FC1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22. Allowance</a:t>
            </a:r>
            <a:r>
              <a:rPr lang="en-US" sz="3200" dirty="0">
                <a:solidFill>
                  <a:prstClr val="black"/>
                </a:solidFill>
              </a:rPr>
              <a:t> must be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made for</a:t>
            </a:r>
            <a:r>
              <a:rPr lang="en-US" sz="3200" dirty="0">
                <a:solidFill>
                  <a:prstClr val="black"/>
                </a:solidFill>
              </a:rPr>
              <a:t> the possibilities of heavy peak loads.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prstClr val="black"/>
                </a:solidFill>
              </a:rPr>
              <a:t>23. No allowance</a:t>
            </a:r>
            <a:r>
              <a:rPr lang="en-GB" sz="3200" dirty="0">
                <a:solidFill>
                  <a:prstClr val="black"/>
                </a:solidFill>
              </a:rPr>
              <a:t> has been 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for </a:t>
            </a:r>
            <a:r>
              <a:rPr lang="en-GB" sz="3200" dirty="0">
                <a:solidFill>
                  <a:prstClr val="black"/>
                </a:solidFill>
              </a:rPr>
              <a:t>age, differences in diameter, or </a:t>
            </a:r>
            <a:r>
              <a:rPr lang="en-GB" sz="3200" dirty="0">
                <a:solidFill>
                  <a:srgbClr val="FF0000"/>
                </a:solidFill>
              </a:rPr>
              <a:t>any</a:t>
            </a:r>
            <a:r>
              <a:rPr lang="en-GB" sz="3200" dirty="0">
                <a:solidFill>
                  <a:prstClr val="black"/>
                </a:solidFill>
              </a:rPr>
              <a:t> abnormal condition of interior surface.</a:t>
            </a:r>
          </a:p>
          <a:p>
            <a:endParaRPr lang="es-AR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795698-69C6-4327-AB57-87AD490FBC66}"/>
              </a:ext>
            </a:extLst>
          </p:cNvPr>
          <p:cNvSpPr/>
          <p:nvPr/>
        </p:nvSpPr>
        <p:spPr>
          <a:xfrm>
            <a:off x="3048000" y="1605104"/>
            <a:ext cx="6096000" cy="9547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lvl="0" indent="-609600">
              <a:lnSpc>
                <a:spcPts val="3000"/>
              </a:lnSpc>
              <a:spcBef>
                <a:spcPts val="1000"/>
              </a:spcBef>
              <a:buFontTx/>
              <a:buAutoNum type="arabicPeriod" startAt="21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609600" lvl="0" indent="-609600">
              <a:lnSpc>
                <a:spcPts val="3000"/>
              </a:lnSpc>
              <a:spcBef>
                <a:spcPts val="1000"/>
              </a:spcBef>
              <a:buFontTx/>
              <a:buAutoNum type="arabicPeriod" startAt="21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497"/>
    </mc:Choice>
    <mc:Fallback xmlns="">
      <p:transition spd="slow" advTm="160497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1316</Words>
  <Application>Microsoft Office PowerPoint</Application>
  <PresentationFormat>Widescreen</PresentationFormat>
  <Paragraphs>221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Tema de Office</vt:lpstr>
      <vt:lpstr>TRADUCCIONES CON “SE” </vt:lpstr>
      <vt:lpstr>         Verbos transitivos e intransitivos</vt:lpstr>
      <vt:lpstr>PowerPoint Presentation</vt:lpstr>
      <vt:lpstr>  Moisture corrodes metal parts.                                   Metal parts corrode     (under moisture conditions)</vt:lpstr>
      <vt:lpstr>Verbos intransitivos (sin objeto directo) </vt:lpstr>
      <vt:lpstr>PowerPoint Presentation</vt:lpstr>
      <vt:lpstr> Frases verbales pasivas con significado específico: </vt:lpstr>
      <vt:lpstr>PowerPoint Presentation</vt:lpstr>
      <vt:lpstr>PowerPoint Presentation</vt:lpstr>
      <vt:lpstr>PowerPoint Presentation</vt:lpstr>
      <vt:lpstr>PowerPoint Presentation</vt:lpstr>
      <vt:lpstr>     8-</vt:lpstr>
      <vt:lpstr>PowerPoint Presentation</vt:lpstr>
      <vt:lpstr> This is a self-cleaning oven.  It cleans itself</vt:lpstr>
      <vt:lpstr> Acciones reflejas (-self /-selves)    </vt:lpstr>
      <vt:lpstr>PowerPoint Presentation</vt:lpstr>
      <vt:lpstr>PowerPoint Presentation</vt:lpstr>
      <vt:lpstr>PowerPoint Presentation</vt:lpstr>
      <vt:lpstr>  Acciones recíprocas (each other, one another)   </vt:lpstr>
      <vt:lpstr>Acciones recíprocas  (each other, one another)</vt:lpstr>
      <vt:lpstr> Acciones recíprocas (each other, one another)</vt:lpstr>
      <vt:lpstr>PowerPoint Presentation</vt:lpstr>
      <vt:lpstr>PowerPoint Presentation</vt:lpstr>
      <vt:lpstr>PowerPoint Presentation</vt:lpstr>
      <vt:lpstr> Together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Verbos “become”, “get”,“grow”, ”go”   (y “make”) seguidos de participio pasado o adjetivo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Lilia Dieguez</cp:lastModifiedBy>
  <cp:revision>61</cp:revision>
  <dcterms:created xsi:type="dcterms:W3CDTF">2020-04-22T00:47:23Z</dcterms:created>
  <dcterms:modified xsi:type="dcterms:W3CDTF">2025-04-21T02:38:35Z</dcterms:modified>
</cp:coreProperties>
</file>