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7" r:id="rId3"/>
    <p:sldId id="257" r:id="rId4"/>
    <p:sldId id="308" r:id="rId5"/>
    <p:sldId id="309" r:id="rId6"/>
    <p:sldId id="258" r:id="rId7"/>
    <p:sldId id="259" r:id="rId8"/>
    <p:sldId id="260" r:id="rId9"/>
    <p:sldId id="306" r:id="rId10"/>
    <p:sldId id="305" r:id="rId11"/>
    <p:sldId id="267" r:id="rId12"/>
    <p:sldId id="268" r:id="rId13"/>
    <p:sldId id="269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66"/>
    <a:srgbClr val="800080"/>
    <a:srgbClr val="CC99FF"/>
    <a:srgbClr val="FFCCFF"/>
    <a:srgbClr val="CC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49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6D9D-2C0B-468F-85F9-0122EF769482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E772-CAD1-4FE6-9C8E-08BA43BBC16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7525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6D9D-2C0B-468F-85F9-0122EF769482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E772-CAD1-4FE6-9C8E-08BA43BBC16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9227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6D9D-2C0B-468F-85F9-0122EF769482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E772-CAD1-4FE6-9C8E-08BA43BBC16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2853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6D9D-2C0B-468F-85F9-0122EF769482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E772-CAD1-4FE6-9C8E-08BA43BBC16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025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6D9D-2C0B-468F-85F9-0122EF769482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E772-CAD1-4FE6-9C8E-08BA43BBC16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6176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6D9D-2C0B-468F-85F9-0122EF769482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E772-CAD1-4FE6-9C8E-08BA43BBC16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1663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6D9D-2C0B-468F-85F9-0122EF769482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E772-CAD1-4FE6-9C8E-08BA43BBC16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9413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6D9D-2C0B-468F-85F9-0122EF769482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E772-CAD1-4FE6-9C8E-08BA43BBC16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9824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6D9D-2C0B-468F-85F9-0122EF769482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E772-CAD1-4FE6-9C8E-08BA43BBC16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7701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6D9D-2C0B-468F-85F9-0122EF769482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E772-CAD1-4FE6-9C8E-08BA43BBC16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5859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6D9D-2C0B-468F-85F9-0122EF769482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AE772-CAD1-4FE6-9C8E-08BA43BBC16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842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16D9D-2C0B-468F-85F9-0122EF769482}" type="datetimeFigureOut">
              <a:rPr lang="es-AR" smtClean="0"/>
              <a:t>3/4/2024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AE772-CAD1-4FE6-9C8E-08BA43BBC16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678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CC99FF"/>
          </a:solidFill>
          <a:ln w="57150">
            <a:solidFill>
              <a:srgbClr val="660066"/>
            </a:solidFill>
          </a:ln>
        </p:spPr>
        <p:txBody>
          <a:bodyPr anchor="ctr">
            <a:normAutofit/>
          </a:bodyPr>
          <a:lstStyle/>
          <a:p>
            <a:r>
              <a:rPr lang="es-ES" sz="5400" b="1" dirty="0">
                <a:latin typeface="Arial Black" panose="020B0A04020102020204" pitchFamily="34" charset="0"/>
              </a:rPr>
              <a:t>TRABAJO PRÁCTICO 4</a:t>
            </a:r>
            <a:endParaRPr lang="es-AR" sz="5400" b="1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solidFill>
            <a:schemeClr val="tx1">
              <a:lumMod val="95000"/>
              <a:lumOff val="5000"/>
            </a:schemeClr>
          </a:solidFill>
          <a:ln w="38100">
            <a:solidFill>
              <a:srgbClr val="660066"/>
            </a:solidFill>
          </a:ln>
        </p:spPr>
        <p:txBody>
          <a:bodyPr anchor="ctr">
            <a:normAutofit/>
          </a:bodyPr>
          <a:lstStyle/>
          <a:p>
            <a:r>
              <a:rPr lang="es-ES" sz="3600" b="1" dirty="0">
                <a:solidFill>
                  <a:schemeClr val="bg1"/>
                </a:solidFill>
              </a:rPr>
              <a:t>Voz pasiva:</a:t>
            </a:r>
            <a:r>
              <a:rPr lang="es-ES" sz="3600" dirty="0">
                <a:solidFill>
                  <a:schemeClr val="bg1"/>
                </a:solidFill>
              </a:rPr>
              <a:t> común y </a:t>
            </a:r>
            <a:r>
              <a:rPr lang="es-ES" sz="3600" dirty="0" smtClean="0">
                <a:solidFill>
                  <a:schemeClr val="bg1"/>
                </a:solidFill>
              </a:rPr>
              <a:t>especial.</a:t>
            </a:r>
            <a:endParaRPr lang="es-A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7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74914"/>
            <a:ext cx="10515600" cy="5502049"/>
          </a:xfrm>
          <a:solidFill>
            <a:srgbClr val="CC99FF"/>
          </a:solidFill>
          <a:ln w="57150">
            <a:solidFill>
              <a:srgbClr val="660066"/>
            </a:solidFill>
          </a:ln>
        </p:spPr>
        <p:txBody>
          <a:bodyPr anchor="ctr"/>
          <a:lstStyle/>
          <a:p>
            <a:pPr marL="0" indent="0">
              <a:buNone/>
            </a:pPr>
            <a:r>
              <a:rPr lang="en-GB" dirty="0"/>
              <a:t> </a:t>
            </a:r>
            <a:endParaRPr lang="es-AR" dirty="0"/>
          </a:p>
          <a:p>
            <a:pPr marL="0" indent="0">
              <a:buNone/>
            </a:pPr>
            <a:r>
              <a:rPr lang="en-US" sz="3600" dirty="0"/>
              <a:t>6. A leak was found to form at the bottom of elbow of </a:t>
            </a:r>
            <a:r>
              <a:rPr lang="en-US" sz="3600" dirty="0" smtClean="0"/>
              <a:t>the horizontal </a:t>
            </a:r>
            <a:r>
              <a:rPr lang="en-US" sz="3600" dirty="0"/>
              <a:t>pipe. </a:t>
            </a:r>
            <a:endParaRPr lang="es-AR" sz="3600" dirty="0"/>
          </a:p>
          <a:p>
            <a:pPr marL="0" indent="0">
              <a:buNone/>
            </a:pPr>
            <a:r>
              <a:rPr lang="en-US" sz="3600" dirty="0"/>
              <a:t> </a:t>
            </a:r>
            <a:endParaRPr lang="es-AR" sz="3600" dirty="0"/>
          </a:p>
          <a:p>
            <a:pPr marL="0" indent="0">
              <a:buNone/>
            </a:pPr>
            <a:r>
              <a:rPr lang="en-GB" sz="3600" dirty="0"/>
              <a:t>7. Each rig is estimated to create roughly 125 new full-time jobs.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6938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74914"/>
            <a:ext cx="10515600" cy="5502049"/>
          </a:xfrm>
          <a:solidFill>
            <a:srgbClr val="CC99FF"/>
          </a:solidFill>
          <a:ln w="57150">
            <a:solidFill>
              <a:srgbClr val="660066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AR" sz="3600" b="1" dirty="0"/>
              <a:t>B</a:t>
            </a:r>
            <a:r>
              <a:rPr lang="es-AR" sz="3600" b="1" dirty="0" smtClean="0"/>
              <a:t>. </a:t>
            </a:r>
            <a:r>
              <a:rPr lang="es-AR" sz="3600" b="1" u="sng" dirty="0"/>
              <a:t>Lea y traduzca las siguientes oraciones y diga qué tipo de pasiva es (común o especial).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114726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74914"/>
            <a:ext cx="10515600" cy="5502049"/>
          </a:xfrm>
          <a:solidFill>
            <a:srgbClr val="CC99FF"/>
          </a:solidFill>
          <a:ln w="57150">
            <a:solidFill>
              <a:srgbClr val="660066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3600" dirty="0"/>
              <a:t>1. The detailed dates for the vibrations analysis will be given in the case studies below. </a:t>
            </a:r>
            <a:endParaRPr lang="es-AR" sz="3600" dirty="0"/>
          </a:p>
          <a:p>
            <a:pPr marL="0" indent="0">
              <a:buNone/>
            </a:pPr>
            <a:r>
              <a:rPr lang="en-GB" sz="3600" dirty="0"/>
              <a:t> </a:t>
            </a:r>
            <a:endParaRPr lang="es-AR" sz="3600" dirty="0"/>
          </a:p>
          <a:p>
            <a:pPr marL="0" indent="0">
              <a:buNone/>
            </a:pPr>
            <a:r>
              <a:rPr lang="en-GB" sz="3600" dirty="0"/>
              <a:t>2. In this work, the value of the parameter </a:t>
            </a:r>
            <a:r>
              <a:rPr lang="en-GB" sz="3600" b="1" i="1" dirty="0"/>
              <a:t>r</a:t>
            </a:r>
            <a:r>
              <a:rPr lang="en-GB" sz="3600" dirty="0"/>
              <a:t> is chosen to be 0.2 times the standard deviation of the data.</a:t>
            </a:r>
            <a:endParaRPr lang="es-AR" sz="3600" dirty="0"/>
          </a:p>
          <a:p>
            <a:pPr marL="0" indent="0">
              <a:buNone/>
            </a:pPr>
            <a:r>
              <a:rPr lang="en-GB" sz="3600" dirty="0"/>
              <a:t> 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211639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74914"/>
            <a:ext cx="10515600" cy="5502049"/>
          </a:xfrm>
          <a:solidFill>
            <a:srgbClr val="CC99FF"/>
          </a:solidFill>
          <a:ln w="57150">
            <a:solidFill>
              <a:srgbClr val="660066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3600" dirty="0"/>
              <a:t>3.  Interviews were expected to yield more valuable insights about the use of models, since specific aspects can be investigated in greater detail. </a:t>
            </a:r>
            <a:endParaRPr lang="es-AR" sz="3600" dirty="0"/>
          </a:p>
          <a:p>
            <a:pPr marL="0" indent="0">
              <a:buNone/>
            </a:pPr>
            <a:r>
              <a:rPr lang="en-GB" sz="3600" dirty="0"/>
              <a:t> </a:t>
            </a:r>
            <a:endParaRPr lang="es-AR" sz="3600" dirty="0"/>
          </a:p>
          <a:p>
            <a:pPr marL="0" indent="0">
              <a:buNone/>
            </a:pPr>
            <a:r>
              <a:rPr lang="en-GB" sz="3600" dirty="0"/>
              <a:t>4. The corrosion rate was found to be 61.75 </a:t>
            </a:r>
            <a:r>
              <a:rPr lang="en-GB" sz="3600" dirty="0" err="1"/>
              <a:t>mpy</a:t>
            </a:r>
            <a:r>
              <a:rPr lang="en-GB" sz="3600" dirty="0"/>
              <a:t> (1.57 mm/year) indicating the failed elbow material has a poor corrosion resistance. 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140958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rgbClr val="660066"/>
            </a:solidFill>
          </a:ln>
        </p:spPr>
        <p:txBody>
          <a:bodyPr anchor="t"/>
          <a:lstStyle/>
          <a:p>
            <a:pPr marL="0" indent="0" algn="ctr">
              <a:buNone/>
            </a:pPr>
            <a:endParaRPr lang="es-AR" b="1" dirty="0" smtClean="0"/>
          </a:p>
          <a:p>
            <a:pPr marL="0" indent="0" algn="ctr">
              <a:buNone/>
            </a:pPr>
            <a:endParaRPr lang="es-AR" b="1" dirty="0"/>
          </a:p>
          <a:p>
            <a:pPr marL="0" indent="0" algn="ctr">
              <a:buNone/>
            </a:pPr>
            <a:endParaRPr lang="es-AR" b="1" dirty="0" smtClean="0"/>
          </a:p>
          <a:p>
            <a:pPr marL="0" indent="0" algn="ctr">
              <a:buNone/>
            </a:pPr>
            <a:endParaRPr lang="es-AR" b="1" dirty="0"/>
          </a:p>
          <a:p>
            <a:pPr marL="0" indent="0" algn="ctr">
              <a:buNone/>
            </a:pPr>
            <a:r>
              <a:rPr lang="es-AR" b="1" dirty="0"/>
              <a:t>C</a:t>
            </a:r>
            <a:r>
              <a:rPr lang="es-AR" b="1" dirty="0" smtClean="0"/>
              <a:t>.</a:t>
            </a:r>
            <a:r>
              <a:rPr lang="es-AR" b="1" u="sng" dirty="0" smtClean="0"/>
              <a:t> </a:t>
            </a:r>
            <a:r>
              <a:rPr lang="es-AR" b="1" u="sng" dirty="0"/>
              <a:t>Traduzca siguiente texto</a:t>
            </a:r>
            <a:r>
              <a:rPr lang="es-AR" b="1" dirty="0" smtClean="0"/>
              <a:t>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066800" y="3508209"/>
            <a:ext cx="3449782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Arquitectura y Civil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066800" y="4166966"/>
            <a:ext cx="3449782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Industrial y Petróleos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66800" y="4842586"/>
            <a:ext cx="3449782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sz="2800" dirty="0" err="1" smtClean="0"/>
              <a:t>Mecatrónica</a:t>
            </a:r>
            <a:r>
              <a:rPr lang="es-AR" sz="2800" dirty="0" smtClean="0"/>
              <a:t> y LCC</a:t>
            </a:r>
          </a:p>
        </p:txBody>
      </p:sp>
    </p:spTree>
    <p:extLst>
      <p:ext uri="{BB962C8B-B14F-4D97-AF65-F5344CB8AC3E}">
        <p14:creationId xmlns:p14="http://schemas.microsoft.com/office/powerpoint/2010/main" val="160405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168082"/>
            <a:ext cx="9144000" cy="4089718"/>
          </a:xfrm>
          <a:solidFill>
            <a:schemeClr val="accent3">
              <a:lumMod val="40000"/>
              <a:lumOff val="60000"/>
            </a:schemeClr>
          </a:solidFill>
          <a:ln w="76200">
            <a:solidFill>
              <a:srgbClr val="660066"/>
            </a:solidFill>
          </a:ln>
        </p:spPr>
        <p:txBody>
          <a:bodyPr anchor="ctr">
            <a:normAutofit/>
          </a:bodyPr>
          <a:lstStyle/>
          <a:p>
            <a:r>
              <a:rPr lang="en-GB" sz="3600" b="1" i="1" dirty="0">
                <a:solidFill>
                  <a:schemeClr val="tx2"/>
                </a:solidFill>
              </a:rPr>
              <a:t>What are the main construction technology trends?</a:t>
            </a:r>
            <a:endParaRPr lang="es-AR" sz="3600" b="1" i="1" dirty="0">
              <a:solidFill>
                <a:schemeClr val="tx2"/>
              </a:solidFill>
            </a:endParaRPr>
          </a:p>
          <a:p>
            <a:pPr algn="l"/>
            <a:r>
              <a:rPr lang="en-GB" sz="3600" dirty="0"/>
              <a:t>The construction industry is under a significant paradigm shift. When we look back throughout this industry’s history we notice some great advancements have taken place</a:t>
            </a:r>
            <a:r>
              <a:rPr lang="en-GB" sz="3600" dirty="0" smtClean="0"/>
              <a:t>.</a:t>
            </a:r>
            <a:r>
              <a:rPr lang="en-GB" dirty="0"/>
              <a:t> </a:t>
            </a:r>
            <a:r>
              <a:rPr lang="es-AR" sz="4000" dirty="0" smtClean="0">
                <a:solidFill>
                  <a:srgbClr val="FF0000"/>
                </a:solidFill>
              </a:rPr>
              <a:t>*</a:t>
            </a:r>
            <a:endParaRPr lang="es-A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45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168082"/>
            <a:ext cx="9144000" cy="4089718"/>
          </a:xfrm>
          <a:solidFill>
            <a:schemeClr val="accent3">
              <a:lumMod val="40000"/>
              <a:lumOff val="60000"/>
            </a:schemeClr>
          </a:solidFill>
          <a:ln w="76200">
            <a:solidFill>
              <a:srgbClr val="660066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n-GB" sz="3600" dirty="0"/>
              <a:t>As the end of the year approaches and we look ahead to 2020 there’s no reason we shouldn’t expect more of the same to occur</a:t>
            </a:r>
            <a:r>
              <a:rPr lang="en-GB" sz="3600" dirty="0" smtClean="0"/>
              <a:t>.</a:t>
            </a:r>
            <a:r>
              <a:rPr lang="es-AR" sz="3600" dirty="0">
                <a:solidFill>
                  <a:srgbClr val="FF0000"/>
                </a:solidFill>
              </a:rPr>
              <a:t> *</a:t>
            </a:r>
            <a:r>
              <a:rPr lang="en-GB" sz="3600" dirty="0" smtClean="0"/>
              <a:t> </a:t>
            </a:r>
            <a:r>
              <a:rPr lang="en-GB" sz="3600" dirty="0"/>
              <a:t>In fact, here are some of the most noteworthy trends experts believe you should expect to see in the construction industry next year.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145185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168082"/>
            <a:ext cx="9144000" cy="4089718"/>
          </a:xfrm>
          <a:solidFill>
            <a:schemeClr val="accent3">
              <a:lumMod val="40000"/>
              <a:lumOff val="60000"/>
            </a:schemeClr>
          </a:solidFill>
          <a:ln w="76200">
            <a:solidFill>
              <a:srgbClr val="660066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n-GB" sz="3600" dirty="0"/>
              <a:t>2019 is expected to be a breakthrough year for the construction industry. During last year, construction technology investment has grown by 30% and equals to $1.05bn</a:t>
            </a:r>
            <a:r>
              <a:rPr lang="en-GB" sz="3600" dirty="0" smtClean="0"/>
              <a:t>.</a:t>
            </a:r>
            <a:r>
              <a:rPr lang="es-AR" sz="3600" dirty="0">
                <a:solidFill>
                  <a:srgbClr val="FF0000"/>
                </a:solidFill>
              </a:rPr>
              <a:t> *</a:t>
            </a:r>
            <a:r>
              <a:rPr lang="en-GB" sz="3600" dirty="0" smtClean="0"/>
              <a:t> </a:t>
            </a:r>
            <a:r>
              <a:rPr lang="en-GB" sz="3600" dirty="0"/>
              <a:t>The total value of the sector is expected to exceed $10trn by 2020</a:t>
            </a:r>
            <a:r>
              <a:rPr lang="en-GB" sz="3600" dirty="0" smtClean="0"/>
              <a:t>. 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200559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168082"/>
            <a:ext cx="9144000" cy="4089718"/>
          </a:xfrm>
          <a:solidFill>
            <a:schemeClr val="accent5">
              <a:lumMod val="40000"/>
              <a:lumOff val="60000"/>
            </a:schemeClr>
          </a:solidFill>
          <a:ln w="76200">
            <a:solidFill>
              <a:srgbClr val="660066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n-GB" sz="3600" dirty="0">
                <a:solidFill>
                  <a:schemeClr val="accent4">
                    <a:lumMod val="50000"/>
                  </a:schemeClr>
                </a:solidFill>
              </a:rPr>
              <a:t>01</a:t>
            </a:r>
            <a:r>
              <a:rPr lang="en-GB" sz="3600" b="1" dirty="0">
                <a:solidFill>
                  <a:schemeClr val="accent4">
                    <a:lumMod val="50000"/>
                  </a:schemeClr>
                </a:solidFill>
              </a:rPr>
              <a:t> Augmented reality</a:t>
            </a:r>
            <a:endParaRPr lang="es-AR" sz="3600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en-GB" sz="3600" dirty="0"/>
              <a:t>AR is something that’s bound to open many new opportunities for the construction industry even though it’ll come with a cost.</a:t>
            </a:r>
            <a:endParaRPr lang="es-AR" sz="3600" dirty="0"/>
          </a:p>
          <a:p>
            <a:pPr algn="l"/>
            <a:r>
              <a:rPr lang="en-GB" sz="3600" b="1" dirty="0">
                <a:solidFill>
                  <a:srgbClr val="00B050"/>
                </a:solidFill>
              </a:rPr>
              <a:t>$90B increase in global AR market by </a:t>
            </a:r>
            <a:r>
              <a:rPr lang="en-GB" sz="3600" b="1" dirty="0" smtClean="0">
                <a:solidFill>
                  <a:srgbClr val="00B050"/>
                </a:solidFill>
              </a:rPr>
              <a:t>2020</a:t>
            </a:r>
            <a:endParaRPr lang="es-AR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54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168082"/>
            <a:ext cx="9144000" cy="4089718"/>
          </a:xfrm>
          <a:solidFill>
            <a:schemeClr val="accent5">
              <a:lumMod val="40000"/>
              <a:lumOff val="60000"/>
            </a:schemeClr>
          </a:solidFill>
          <a:ln w="76200">
            <a:solidFill>
              <a:srgbClr val="660066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n-GB" sz="3600" dirty="0">
                <a:solidFill>
                  <a:schemeClr val="accent4">
                    <a:lumMod val="50000"/>
                  </a:schemeClr>
                </a:solidFill>
              </a:rPr>
              <a:t>02</a:t>
            </a:r>
            <a:r>
              <a:rPr lang="en-GB" sz="3600" b="1" dirty="0">
                <a:solidFill>
                  <a:schemeClr val="accent4">
                    <a:lumMod val="50000"/>
                  </a:schemeClr>
                </a:solidFill>
              </a:rPr>
              <a:t> Construction Software &amp; Data Ecosystem</a:t>
            </a:r>
            <a:endParaRPr lang="es-AR" sz="3600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en-GB" sz="3600" dirty="0"/>
              <a:t>Real-time collaboration software is expected to function as the digital backbone for the construction process from start to finish. </a:t>
            </a:r>
            <a:endParaRPr lang="es-AR" sz="3600" dirty="0"/>
          </a:p>
          <a:p>
            <a:pPr algn="l"/>
            <a:r>
              <a:rPr lang="en-GB" sz="3600" b="1" dirty="0">
                <a:solidFill>
                  <a:srgbClr val="00B050"/>
                </a:solidFill>
              </a:rPr>
              <a:t>95% of data in construction is thrown away</a:t>
            </a:r>
            <a:endParaRPr lang="es-AR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34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TIPS PARA EL ABORDAJE</a:t>
            </a:r>
            <a:endParaRPr lang="es-AR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Tip of the Week: Basic IT Tips for Your Benefit - Digital Seattle Blog |  Digital Seattle, Inc. | Seattle, Washingt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123" y="1426417"/>
            <a:ext cx="4967784" cy="496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1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168082"/>
            <a:ext cx="9144000" cy="4089718"/>
          </a:xfrm>
          <a:solidFill>
            <a:schemeClr val="accent5">
              <a:lumMod val="40000"/>
              <a:lumOff val="60000"/>
            </a:schemeClr>
          </a:solidFill>
          <a:ln w="76200">
            <a:solidFill>
              <a:srgbClr val="660066"/>
            </a:solidFill>
          </a:ln>
        </p:spPr>
        <p:txBody>
          <a:bodyPr anchor="ctr"/>
          <a:lstStyle/>
          <a:p>
            <a:pPr algn="l"/>
            <a:r>
              <a:rPr lang="en-GB" sz="3600" dirty="0">
                <a:solidFill>
                  <a:schemeClr val="accent4">
                    <a:lumMod val="50000"/>
                  </a:schemeClr>
                </a:solidFill>
              </a:rPr>
              <a:t>03</a:t>
            </a:r>
            <a:r>
              <a:rPr lang="en-GB" sz="3600" b="1" dirty="0">
                <a:solidFill>
                  <a:schemeClr val="accent4">
                    <a:lumMod val="50000"/>
                  </a:schemeClr>
                </a:solidFill>
              </a:rPr>
              <a:t> Building Information </a:t>
            </a:r>
            <a:r>
              <a:rPr lang="en-GB" sz="3600" b="1" dirty="0" err="1" smtClean="0">
                <a:solidFill>
                  <a:schemeClr val="accent4">
                    <a:lumMod val="50000"/>
                  </a:schemeClr>
                </a:solidFill>
              </a:rPr>
              <a:t>Modeling</a:t>
            </a:r>
            <a:r>
              <a:rPr lang="es-AR" sz="3600" dirty="0">
                <a:solidFill>
                  <a:srgbClr val="FF0000"/>
                </a:solidFill>
              </a:rPr>
              <a:t> *</a:t>
            </a:r>
            <a:endParaRPr lang="es-AR" sz="3600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en-GB" sz="3600" dirty="0"/>
              <a:t>BIM technology will be the catalyst for a fundamental change in how we manage, design and develop a construction project.</a:t>
            </a:r>
            <a:endParaRPr lang="es-AR" sz="3600" dirty="0"/>
          </a:p>
          <a:p>
            <a:pPr algn="l"/>
            <a:r>
              <a:rPr lang="en-GB" sz="3600" b="1" dirty="0">
                <a:solidFill>
                  <a:srgbClr val="00B050"/>
                </a:solidFill>
              </a:rPr>
              <a:t>88% of construction stakeholders believe that BIM can enable better design insight</a:t>
            </a:r>
            <a:endParaRPr lang="es-AR" sz="3600" dirty="0">
              <a:solidFill>
                <a:srgbClr val="00B050"/>
              </a:solidFill>
            </a:endParaRPr>
          </a:p>
          <a:p>
            <a:pPr algn="l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1006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168082"/>
            <a:ext cx="9144000" cy="4089718"/>
          </a:xfrm>
          <a:solidFill>
            <a:schemeClr val="accent5">
              <a:lumMod val="40000"/>
              <a:lumOff val="60000"/>
            </a:schemeClr>
          </a:solidFill>
          <a:ln w="76200">
            <a:solidFill>
              <a:srgbClr val="660066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3600" dirty="0">
                <a:solidFill>
                  <a:schemeClr val="accent4">
                    <a:lumMod val="50000"/>
                  </a:schemeClr>
                </a:solidFill>
              </a:rPr>
              <a:t>04</a:t>
            </a:r>
            <a:r>
              <a:rPr lang="en-GB" sz="3600" b="1" dirty="0">
                <a:solidFill>
                  <a:schemeClr val="accent4">
                    <a:lumMod val="50000"/>
                  </a:schemeClr>
                </a:solidFill>
              </a:rPr>
              <a:t> Modular construction</a:t>
            </a:r>
            <a:endParaRPr lang="es-AR" sz="3600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en-GB" sz="3600" dirty="0"/>
              <a:t>The use of standardized processes to assemble as much as possible off-site before they complete the construction project on site can cut down on costs and lead times.</a:t>
            </a:r>
            <a:endParaRPr lang="es-AR" sz="3600" dirty="0"/>
          </a:p>
          <a:p>
            <a:pPr algn="l"/>
            <a:r>
              <a:rPr lang="en-GB" sz="3600" b="1" dirty="0">
                <a:solidFill>
                  <a:srgbClr val="00B050"/>
                </a:solidFill>
              </a:rPr>
              <a:t>Construction projects can be completed 65x faster through modular </a:t>
            </a:r>
            <a:endParaRPr lang="es-AR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32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168082"/>
            <a:ext cx="9144000" cy="4089718"/>
          </a:xfrm>
          <a:solidFill>
            <a:schemeClr val="accent5">
              <a:lumMod val="40000"/>
              <a:lumOff val="60000"/>
            </a:schemeClr>
          </a:solidFill>
          <a:ln w="76200">
            <a:solidFill>
              <a:srgbClr val="660066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n-GB" sz="3600" dirty="0">
                <a:solidFill>
                  <a:schemeClr val="accent4">
                    <a:lumMod val="50000"/>
                  </a:schemeClr>
                </a:solidFill>
              </a:rPr>
              <a:t>05 </a:t>
            </a:r>
            <a:r>
              <a:rPr lang="en-GB" sz="3600" b="1" dirty="0">
                <a:solidFill>
                  <a:schemeClr val="accent4">
                    <a:lumMod val="50000"/>
                  </a:schemeClr>
                </a:solidFill>
              </a:rPr>
              <a:t>Self-healing concrete</a:t>
            </a:r>
            <a:endParaRPr lang="es-AR" sz="3600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en-GB" sz="3600" dirty="0"/>
              <a:t>Many of the industry’s experts believe we’ll start seeing self-healing concrete being used on roads, buildings and homes.</a:t>
            </a:r>
            <a:endParaRPr lang="es-AR" sz="3600" dirty="0"/>
          </a:p>
          <a:p>
            <a:pPr algn="l"/>
            <a:r>
              <a:rPr lang="en-GB" sz="3600" b="1" dirty="0">
                <a:solidFill>
                  <a:srgbClr val="00B050"/>
                </a:solidFill>
              </a:rPr>
              <a:t>5B metric tons of concrete will be used by 2030</a:t>
            </a:r>
            <a:endParaRPr lang="es-AR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73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168082"/>
            <a:ext cx="9144000" cy="4089718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660066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n-GB" sz="3600" dirty="0">
                <a:solidFill>
                  <a:schemeClr val="accent4">
                    <a:lumMod val="50000"/>
                  </a:schemeClr>
                </a:solidFill>
              </a:rPr>
              <a:t>06</a:t>
            </a:r>
            <a:r>
              <a:rPr lang="en-GB" sz="3600" b="1" dirty="0">
                <a:solidFill>
                  <a:schemeClr val="accent4">
                    <a:lumMod val="50000"/>
                  </a:schemeClr>
                </a:solidFill>
              </a:rPr>
              <a:t> Drones</a:t>
            </a:r>
            <a:endParaRPr lang="es-AR" sz="3600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en-GB" sz="3600" dirty="0"/>
              <a:t>As drone technology continues rapidly developing in its accuracy and precision of its readings, even less human involvement will be necessary</a:t>
            </a:r>
            <a:r>
              <a:rPr lang="en-GB" sz="3600" dirty="0" smtClean="0"/>
              <a:t>.</a:t>
            </a:r>
            <a:r>
              <a:rPr lang="es-AR" sz="3600" dirty="0">
                <a:solidFill>
                  <a:srgbClr val="FF0000"/>
                </a:solidFill>
              </a:rPr>
              <a:t> *</a:t>
            </a:r>
            <a:endParaRPr lang="es-AR" sz="3600" dirty="0"/>
          </a:p>
          <a:p>
            <a:pPr algn="l"/>
            <a:r>
              <a:rPr lang="en-GB" sz="3600" b="1" dirty="0">
                <a:solidFill>
                  <a:srgbClr val="00B050"/>
                </a:solidFill>
              </a:rPr>
              <a:t>Drone industry value will rise from $2B to $10B in the next </a:t>
            </a:r>
            <a:r>
              <a:rPr lang="en-GB" sz="3600" b="1" dirty="0" smtClean="0">
                <a:solidFill>
                  <a:srgbClr val="00B050"/>
                </a:solidFill>
              </a:rPr>
              <a:t>decade</a:t>
            </a:r>
            <a:endParaRPr lang="es-AR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98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168082"/>
            <a:ext cx="9144000" cy="4089718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660066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n-GB" sz="3600" dirty="0">
                <a:solidFill>
                  <a:schemeClr val="accent4">
                    <a:lumMod val="50000"/>
                  </a:schemeClr>
                </a:solidFill>
              </a:rPr>
              <a:t>07</a:t>
            </a:r>
            <a:r>
              <a:rPr lang="en-GB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3600" b="1" dirty="0" smtClean="0">
                <a:solidFill>
                  <a:schemeClr val="accent4">
                    <a:lumMod val="50000"/>
                  </a:schemeClr>
                </a:solidFill>
              </a:rPr>
              <a:t>Robotics </a:t>
            </a:r>
            <a:r>
              <a:rPr lang="es-AR" sz="3600" dirty="0">
                <a:solidFill>
                  <a:srgbClr val="FF0000"/>
                </a:solidFill>
              </a:rPr>
              <a:t>*</a:t>
            </a:r>
            <a:endParaRPr lang="es-AR" sz="3600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en-GB" sz="3600" dirty="0"/>
              <a:t>Robotics are continuously growing more precise and accurate, and they’ll soon become a commanding force in the construction industry.</a:t>
            </a:r>
            <a:endParaRPr lang="es-AR" sz="3600" dirty="0"/>
          </a:p>
          <a:p>
            <a:pPr algn="l"/>
            <a:r>
              <a:rPr lang="en-GB" sz="3600" b="1" dirty="0">
                <a:solidFill>
                  <a:srgbClr val="00B050"/>
                </a:solidFill>
              </a:rPr>
              <a:t>The industrial robotics market is expected to grow by 175% </a:t>
            </a:r>
            <a:r>
              <a:rPr lang="en-GB" sz="3600" b="1" dirty="0" smtClean="0">
                <a:solidFill>
                  <a:srgbClr val="00B050"/>
                </a:solidFill>
              </a:rPr>
              <a:t>over</a:t>
            </a:r>
            <a:r>
              <a:rPr lang="es-AR" sz="3600" dirty="0">
                <a:solidFill>
                  <a:srgbClr val="FF0000"/>
                </a:solidFill>
              </a:rPr>
              <a:t> *</a:t>
            </a:r>
            <a:r>
              <a:rPr lang="en-GB" sz="3600" b="1" dirty="0" smtClean="0">
                <a:solidFill>
                  <a:srgbClr val="00B050"/>
                </a:solidFill>
              </a:rPr>
              <a:t> </a:t>
            </a:r>
            <a:r>
              <a:rPr lang="en-GB" sz="3600" b="1" dirty="0">
                <a:solidFill>
                  <a:srgbClr val="00B050"/>
                </a:solidFill>
              </a:rPr>
              <a:t>the next decade</a:t>
            </a:r>
            <a:endParaRPr lang="es-AR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3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168082"/>
            <a:ext cx="9144000" cy="4089718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660066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n-GB" sz="3600" dirty="0">
                <a:solidFill>
                  <a:schemeClr val="accent4">
                    <a:lumMod val="50000"/>
                  </a:schemeClr>
                </a:solidFill>
              </a:rPr>
              <a:t>08</a:t>
            </a:r>
            <a:r>
              <a:rPr lang="en-GB" sz="3600" b="1" dirty="0">
                <a:solidFill>
                  <a:schemeClr val="accent4">
                    <a:lumMod val="50000"/>
                  </a:schemeClr>
                </a:solidFill>
              </a:rPr>
              <a:t> Cloud and mobile technology</a:t>
            </a:r>
            <a:endParaRPr lang="es-AR" sz="3600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en-GB" sz="3600" dirty="0"/>
              <a:t>Mobile devices can leverage cloud technology from anywhere, at any time. A must-have if you want your business to remain competitive.</a:t>
            </a:r>
            <a:endParaRPr lang="es-AR" sz="3600" dirty="0"/>
          </a:p>
          <a:p>
            <a:pPr algn="l"/>
            <a:r>
              <a:rPr lang="en-GB" sz="3600" b="1" dirty="0">
                <a:solidFill>
                  <a:srgbClr val="00B050"/>
                </a:solidFill>
              </a:rPr>
              <a:t>IT spend in construction &lt; 1% revenue</a:t>
            </a:r>
            <a:endParaRPr lang="es-AR" sz="3600" dirty="0">
              <a:solidFill>
                <a:srgbClr val="00B050"/>
              </a:solidFill>
            </a:endParaRPr>
          </a:p>
          <a:p>
            <a:pPr algn="l"/>
            <a:endParaRPr lang="es-AR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04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168082"/>
            <a:ext cx="9144000" cy="4089718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660066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n-GB" sz="3600" dirty="0">
                <a:solidFill>
                  <a:schemeClr val="accent4">
                    <a:lumMod val="50000"/>
                  </a:schemeClr>
                </a:solidFill>
              </a:rPr>
              <a:t>09 </a:t>
            </a:r>
            <a:r>
              <a:rPr lang="en-GB" sz="3600" b="1" dirty="0">
                <a:solidFill>
                  <a:schemeClr val="accent4">
                    <a:lumMod val="50000"/>
                  </a:schemeClr>
                </a:solidFill>
              </a:rPr>
              <a:t>Advanced uses for GPS</a:t>
            </a:r>
            <a:endParaRPr lang="es-AR" sz="3600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en-GB" sz="3600" dirty="0"/>
              <a:t>GPS tracking solutions are now being used in more creative and resourceful ways facilitating the quick and accurate collection of data.</a:t>
            </a:r>
            <a:endParaRPr lang="es-AR" sz="3600" dirty="0"/>
          </a:p>
          <a:p>
            <a:pPr algn="l"/>
            <a:r>
              <a:rPr lang="en-GB" sz="3600" b="1" dirty="0">
                <a:solidFill>
                  <a:srgbClr val="00B050"/>
                </a:solidFill>
              </a:rPr>
              <a:t>120 positioning satellites ready to be used in the next 10 years</a:t>
            </a:r>
            <a:endParaRPr lang="es-AR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11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168082"/>
            <a:ext cx="9144000" cy="4089718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660066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n-GB" sz="3600" dirty="0">
                <a:solidFill>
                  <a:schemeClr val="accent4">
                    <a:lumMod val="50000"/>
                  </a:schemeClr>
                </a:solidFill>
              </a:rPr>
              <a:t>10 </a:t>
            </a:r>
            <a:r>
              <a:rPr lang="en-GB" sz="3600" b="1" dirty="0">
                <a:solidFill>
                  <a:schemeClr val="accent4">
                    <a:lumMod val="50000"/>
                  </a:schemeClr>
                </a:solidFill>
              </a:rPr>
              <a:t>Wearable technology</a:t>
            </a:r>
            <a:endParaRPr lang="es-AR" sz="3600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en-GB" sz="3600" dirty="0"/>
              <a:t>Wearable technology is expected to play a substantial role in boosting safety on site and monitor efficiently the project progress.</a:t>
            </a:r>
            <a:endParaRPr lang="es-AR" sz="3600" dirty="0"/>
          </a:p>
          <a:p>
            <a:pPr algn="l"/>
            <a:r>
              <a:rPr lang="en-GB" sz="3600" b="1" dirty="0">
                <a:solidFill>
                  <a:srgbClr val="00B050"/>
                </a:solidFill>
              </a:rPr>
              <a:t>250 million smart </a:t>
            </a:r>
            <a:r>
              <a:rPr lang="en-GB" sz="3600" b="1" dirty="0" err="1">
                <a:solidFill>
                  <a:srgbClr val="00B050"/>
                </a:solidFill>
              </a:rPr>
              <a:t>wearables</a:t>
            </a:r>
            <a:r>
              <a:rPr lang="en-GB" sz="3600" b="1" dirty="0">
                <a:solidFill>
                  <a:srgbClr val="00B050"/>
                </a:solidFill>
              </a:rPr>
              <a:t> are predicted to be in use by the end of the year</a:t>
            </a:r>
            <a:endParaRPr lang="es-AR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81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74914"/>
            <a:ext cx="10515600" cy="5502049"/>
          </a:xfrm>
          <a:solidFill>
            <a:srgbClr val="CC99FF"/>
          </a:solidFill>
          <a:ln w="57150">
            <a:solidFill>
              <a:srgbClr val="660066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AR" sz="4800" b="1" dirty="0">
                <a:latin typeface="Arial Black" panose="020B0A04020102020204" pitchFamily="34" charset="0"/>
              </a:rPr>
              <a:t>I.  PASIVAS ESPECIALES</a:t>
            </a:r>
            <a:endParaRPr lang="es-AR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00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67138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3207" y="532264"/>
            <a:ext cx="11150220" cy="56446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MEET (MET, MET): conocer a, encontrarse con, juntarse, reunirse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			</a:t>
            </a:r>
            <a:endParaRPr lang="es-AR" sz="24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849855"/>
              </p:ext>
            </p:extLst>
          </p:nvPr>
        </p:nvGraphicFramePr>
        <p:xfrm>
          <a:off x="709685" y="2357398"/>
          <a:ext cx="11013741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082">
                  <a:extLst>
                    <a:ext uri="{9D8B030D-6E8A-4147-A177-3AD203B41FA5}">
                      <a16:colId xmlns:a16="http://schemas.microsoft.com/office/drawing/2014/main" val="698471751"/>
                    </a:ext>
                  </a:extLst>
                </a:gridCol>
                <a:gridCol w="586854">
                  <a:extLst>
                    <a:ext uri="{9D8B030D-6E8A-4147-A177-3AD203B41FA5}">
                      <a16:colId xmlns:a16="http://schemas.microsoft.com/office/drawing/2014/main" val="2704291655"/>
                    </a:ext>
                  </a:extLst>
                </a:gridCol>
                <a:gridCol w="8802805">
                  <a:extLst>
                    <a:ext uri="{9D8B030D-6E8A-4147-A177-3AD203B41FA5}">
                      <a16:colId xmlns:a16="http://schemas.microsoft.com/office/drawing/2014/main" val="16220942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solidFill>
                            <a:srgbClr val="FFC000"/>
                          </a:solidFill>
                        </a:rPr>
                        <a:t>Hay</a:t>
                      </a:r>
                      <a:r>
                        <a:rPr lang="es-ES" sz="2400" baseline="0" dirty="0" smtClean="0">
                          <a:solidFill>
                            <a:srgbClr val="FFC000"/>
                          </a:solidFill>
                        </a:rPr>
                        <a:t> que b</a:t>
                      </a:r>
                      <a:r>
                        <a:rPr lang="es-ES" sz="2400" dirty="0" smtClean="0">
                          <a:solidFill>
                            <a:srgbClr val="FFC000"/>
                          </a:solidFill>
                        </a:rPr>
                        <a:t>uscar el verbo que se usa con esa palabra en español (verbo de régimen)</a:t>
                      </a:r>
                      <a:endParaRPr lang="es-AR" sz="2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ES" sz="2400" dirty="0" err="1" smtClean="0"/>
                        <a:t>meet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specific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criteria</a:t>
                      </a:r>
                      <a:r>
                        <a:rPr lang="es-ES" sz="2400" dirty="0" smtClean="0"/>
                        <a:t>: cumplir con criterios específicos</a:t>
                      </a:r>
                    </a:p>
                    <a:p>
                      <a:pPr marL="0" indent="0">
                        <a:buNone/>
                      </a:pPr>
                      <a:r>
                        <a:rPr lang="es-ES" sz="2400" dirty="0" err="1" smtClean="0"/>
                        <a:t>meet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requirements</a:t>
                      </a:r>
                      <a:r>
                        <a:rPr lang="es-ES" sz="2400" dirty="0" smtClean="0"/>
                        <a:t>: cumplir con los requerimientos/requisitos</a:t>
                      </a:r>
                    </a:p>
                    <a:p>
                      <a:pPr marL="0" indent="0">
                        <a:buNone/>
                      </a:pPr>
                      <a:r>
                        <a:rPr lang="es-ES" sz="2400" dirty="0" err="1" smtClean="0"/>
                        <a:t>meet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the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great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demand</a:t>
                      </a:r>
                      <a:r>
                        <a:rPr lang="es-ES" sz="2400" dirty="0" smtClean="0"/>
                        <a:t>: satisfacer la demanda</a:t>
                      </a:r>
                    </a:p>
                    <a:p>
                      <a:pPr marL="0" indent="0">
                        <a:buNone/>
                      </a:pPr>
                      <a:r>
                        <a:rPr lang="es-ES" sz="2400" dirty="0" err="1" smtClean="0"/>
                        <a:t>meet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the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needs</a:t>
                      </a:r>
                      <a:r>
                        <a:rPr lang="es-ES" sz="2400" dirty="0" smtClean="0"/>
                        <a:t>: satisfacer las necesidades</a:t>
                      </a:r>
                    </a:p>
                    <a:p>
                      <a:pPr marL="0" indent="0">
                        <a:buNone/>
                      </a:pPr>
                      <a:r>
                        <a:rPr lang="es-ES" sz="2400" dirty="0" err="1" smtClean="0"/>
                        <a:t>meet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specifications</a:t>
                      </a:r>
                      <a:r>
                        <a:rPr lang="es-ES" sz="2400" dirty="0" smtClean="0"/>
                        <a:t>: cumplir con las especificaciones</a:t>
                      </a:r>
                    </a:p>
                    <a:p>
                      <a:pPr marL="0" indent="0">
                        <a:buNone/>
                      </a:pPr>
                      <a:r>
                        <a:rPr lang="es-ES" sz="2400" dirty="0" err="1" smtClean="0"/>
                        <a:t>meet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objectives</a:t>
                      </a:r>
                      <a:r>
                        <a:rPr lang="es-ES" sz="2400" dirty="0" smtClean="0"/>
                        <a:t>: alcanzar/lograr/cumplir con los objetivos</a:t>
                      </a:r>
                    </a:p>
                    <a:p>
                      <a:pPr marL="0" indent="0">
                        <a:buNone/>
                      </a:pPr>
                      <a:r>
                        <a:rPr lang="es-ES" sz="2400" dirty="0" err="1" smtClean="0"/>
                        <a:t>meet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the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budget</a:t>
                      </a:r>
                      <a:r>
                        <a:rPr lang="es-ES" sz="2400" dirty="0" smtClean="0"/>
                        <a:t>: mantenerse dentro del presupuesto</a:t>
                      </a:r>
                    </a:p>
                    <a:p>
                      <a:pPr marL="0" indent="0">
                        <a:buNone/>
                      </a:pPr>
                      <a:r>
                        <a:rPr lang="es-ES" sz="2400" dirty="0" err="1" smtClean="0"/>
                        <a:t>meet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standards</a:t>
                      </a:r>
                      <a:r>
                        <a:rPr lang="es-ES" sz="2400" dirty="0" smtClean="0"/>
                        <a:t>: alcanzar los estándares, niveles.</a:t>
                      </a:r>
                      <a:endParaRPr lang="es-AR" sz="2400" dirty="0" smtClean="0"/>
                    </a:p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156262"/>
                  </a:ext>
                </a:extLst>
              </a:tr>
            </a:tbl>
          </a:graphicData>
        </a:graphic>
      </p:graphicFrame>
      <p:sp>
        <p:nvSpPr>
          <p:cNvPr id="5" name="Flecha derecha 4"/>
          <p:cNvSpPr/>
          <p:nvPr/>
        </p:nvSpPr>
        <p:spPr>
          <a:xfrm>
            <a:off x="2388358" y="3698543"/>
            <a:ext cx="464024" cy="491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2068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15619"/>
          </a:xfrm>
        </p:spPr>
        <p:txBody>
          <a:bodyPr>
            <a:noAutofit/>
          </a:bodyPr>
          <a:lstStyle/>
          <a:p>
            <a:r>
              <a:rPr lang="es-ES" sz="2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Concordancia de verbos en las oraciones con pasivas especiales</a:t>
            </a:r>
            <a:endParaRPr lang="es-AR" sz="28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183641"/>
            <a:ext cx="9144000" cy="4148919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The </a:t>
            </a:r>
            <a:r>
              <a:rPr lang="en-US" b="1" dirty="0"/>
              <a:t>hypotenuse </a:t>
            </a:r>
            <a:r>
              <a:rPr lang="en-US" b="1" dirty="0">
                <a:solidFill>
                  <a:srgbClr val="FF0000"/>
                </a:solidFill>
              </a:rPr>
              <a:t>is </a:t>
            </a:r>
            <a:r>
              <a:rPr lang="en-US" b="1" dirty="0"/>
              <a:t>estimated </a:t>
            </a:r>
            <a:r>
              <a:rPr lang="en-US" b="1" dirty="0">
                <a:solidFill>
                  <a:srgbClr val="FF0000"/>
                </a:solidFill>
              </a:rPr>
              <a:t>to be</a:t>
            </a:r>
            <a:r>
              <a:rPr lang="en-US" b="1" dirty="0"/>
              <a:t> 0.25 </a:t>
            </a:r>
            <a:r>
              <a:rPr lang="en-US" b="1" dirty="0" smtClean="0"/>
              <a:t>meters</a:t>
            </a:r>
          </a:p>
          <a:p>
            <a:pPr algn="l"/>
            <a:r>
              <a:rPr lang="en-US" b="1" dirty="0" smtClean="0"/>
              <a:t>Se </a:t>
            </a:r>
            <a:r>
              <a:rPr lang="en-US" b="1" dirty="0" err="1" smtClean="0"/>
              <a:t>estima</a:t>
            </a:r>
            <a:r>
              <a:rPr lang="en-US" b="1" dirty="0" smtClean="0"/>
              <a:t> que la </a:t>
            </a:r>
            <a:r>
              <a:rPr lang="en-US" b="1" dirty="0" err="1" smtClean="0"/>
              <a:t>hipotenusa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de 0.25 metros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Their </a:t>
            </a:r>
            <a:r>
              <a:rPr lang="en-US" b="1" dirty="0"/>
              <a:t>own platforms </a:t>
            </a:r>
            <a:r>
              <a:rPr lang="en-US" b="1" dirty="0">
                <a:solidFill>
                  <a:srgbClr val="FF0000"/>
                </a:solidFill>
              </a:rPr>
              <a:t>were </a:t>
            </a:r>
            <a:r>
              <a:rPr lang="en-US" b="1" dirty="0" smtClean="0"/>
              <a:t>believed </a:t>
            </a:r>
            <a:r>
              <a:rPr lang="en-US" b="1" dirty="0">
                <a:solidFill>
                  <a:srgbClr val="FF0000"/>
                </a:solidFill>
              </a:rPr>
              <a:t>to represent </a:t>
            </a:r>
            <a:r>
              <a:rPr lang="en-US" b="1" dirty="0"/>
              <a:t>each demand </a:t>
            </a:r>
            <a:r>
              <a:rPr lang="en-US" b="1" dirty="0" smtClean="0"/>
              <a:t>point</a:t>
            </a:r>
          </a:p>
          <a:p>
            <a:pPr algn="l"/>
            <a:r>
              <a:rPr lang="en-US" b="1" dirty="0" smtClean="0"/>
              <a:t>Se </a:t>
            </a:r>
            <a:r>
              <a:rPr lang="en-US" b="1" dirty="0" err="1" smtClean="0"/>
              <a:t>creía</a:t>
            </a:r>
            <a:r>
              <a:rPr lang="en-US" b="1" dirty="0" smtClean="0"/>
              <a:t> que </a:t>
            </a:r>
            <a:r>
              <a:rPr lang="en-US" b="1" dirty="0" err="1" smtClean="0"/>
              <a:t>sus</a:t>
            </a:r>
            <a:r>
              <a:rPr lang="en-US" b="1" dirty="0"/>
              <a:t> </a:t>
            </a:r>
            <a:r>
              <a:rPr lang="en-US" b="1" dirty="0" err="1" smtClean="0"/>
              <a:t>popias</a:t>
            </a:r>
            <a:r>
              <a:rPr lang="en-US" b="1" dirty="0" smtClean="0"/>
              <a:t> </a:t>
            </a:r>
            <a:r>
              <a:rPr lang="en-US" b="1" dirty="0" err="1" smtClean="0"/>
              <a:t>plataformas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representaban</a:t>
            </a:r>
            <a:r>
              <a:rPr lang="en-US" b="1" dirty="0" smtClean="0"/>
              <a:t> </a:t>
            </a:r>
            <a:r>
              <a:rPr lang="en-US" b="1" dirty="0" err="1" smtClean="0"/>
              <a:t>cada</a:t>
            </a:r>
            <a:r>
              <a:rPr lang="en-US" b="1" dirty="0" smtClean="0"/>
              <a:t> </a:t>
            </a:r>
            <a:r>
              <a:rPr lang="en-US" b="1" dirty="0" err="1" smtClean="0"/>
              <a:t>punto</a:t>
            </a:r>
            <a:r>
              <a:rPr lang="en-US" b="1" dirty="0" smtClean="0"/>
              <a:t> de </a:t>
            </a:r>
            <a:r>
              <a:rPr lang="en-US" b="1" dirty="0" err="1" smtClean="0"/>
              <a:t>demanda</a:t>
            </a:r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Oil </a:t>
            </a:r>
            <a:r>
              <a:rPr lang="en-US" b="1" dirty="0"/>
              <a:t>price </a:t>
            </a:r>
            <a:r>
              <a:rPr lang="en-US" b="1" dirty="0">
                <a:solidFill>
                  <a:srgbClr val="FF0000"/>
                </a:solidFill>
              </a:rPr>
              <a:t>may be </a:t>
            </a:r>
            <a:r>
              <a:rPr lang="en-US" b="1" dirty="0"/>
              <a:t>considered </a:t>
            </a:r>
            <a:r>
              <a:rPr lang="en-US" b="1" dirty="0">
                <a:solidFill>
                  <a:srgbClr val="FF0000"/>
                </a:solidFill>
              </a:rPr>
              <a:t>to </a:t>
            </a:r>
            <a:r>
              <a:rPr lang="en-US" b="1" dirty="0" smtClean="0">
                <a:solidFill>
                  <a:srgbClr val="FF0000"/>
                </a:solidFill>
              </a:rPr>
              <a:t>vary.</a:t>
            </a:r>
          </a:p>
          <a:p>
            <a:pPr algn="l"/>
            <a:r>
              <a:rPr lang="en-US" b="1" dirty="0" smtClean="0"/>
              <a:t>Se </a:t>
            </a:r>
            <a:r>
              <a:rPr lang="en-US" b="1" dirty="0" err="1" smtClean="0"/>
              <a:t>puede</a:t>
            </a:r>
            <a:r>
              <a:rPr lang="en-US" b="1" dirty="0" smtClean="0"/>
              <a:t> </a:t>
            </a:r>
            <a:r>
              <a:rPr lang="en-US" b="1" dirty="0" err="1" smtClean="0"/>
              <a:t>considerar</a:t>
            </a:r>
            <a:r>
              <a:rPr lang="en-US" b="1" dirty="0" smtClean="0"/>
              <a:t> que el </a:t>
            </a:r>
            <a:r>
              <a:rPr lang="en-US" b="1" dirty="0" err="1" smtClean="0"/>
              <a:t>precio</a:t>
            </a:r>
            <a:r>
              <a:rPr lang="en-US" b="1" dirty="0"/>
              <a:t> </a:t>
            </a:r>
            <a:r>
              <a:rPr lang="en-US" b="1" dirty="0" smtClean="0"/>
              <a:t>del </a:t>
            </a:r>
            <a:r>
              <a:rPr lang="en-US" b="1" dirty="0" err="1" smtClean="0"/>
              <a:t>petróleo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varía</a:t>
            </a:r>
            <a:r>
              <a:rPr lang="en-US" b="1" dirty="0" smtClean="0"/>
              <a:t>.</a:t>
            </a:r>
          </a:p>
          <a:p>
            <a:pPr algn="l"/>
            <a:endParaRPr lang="en-US" b="1" dirty="0" smtClean="0"/>
          </a:p>
        </p:txBody>
      </p:sp>
      <p:sp>
        <p:nvSpPr>
          <p:cNvPr id="4" name="Flecha en U 3"/>
          <p:cNvSpPr/>
          <p:nvPr/>
        </p:nvSpPr>
        <p:spPr>
          <a:xfrm>
            <a:off x="3835021" y="2115403"/>
            <a:ext cx="1760561" cy="13647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5" name="Flecha en U 4"/>
          <p:cNvSpPr/>
          <p:nvPr/>
        </p:nvSpPr>
        <p:spPr>
          <a:xfrm>
            <a:off x="3291385" y="5088341"/>
            <a:ext cx="2181367" cy="23428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6" name="Flecha en U 5"/>
          <p:cNvSpPr/>
          <p:nvPr/>
        </p:nvSpPr>
        <p:spPr>
          <a:xfrm>
            <a:off x="4715301" y="3566615"/>
            <a:ext cx="1760561" cy="13647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7" name="Flecha abajo 6"/>
          <p:cNvSpPr/>
          <p:nvPr/>
        </p:nvSpPr>
        <p:spPr>
          <a:xfrm>
            <a:off x="5268036" y="2429302"/>
            <a:ext cx="204716" cy="3411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Flecha abajo 7"/>
          <p:cNvSpPr/>
          <p:nvPr/>
        </p:nvSpPr>
        <p:spPr>
          <a:xfrm>
            <a:off x="6839802" y="3889609"/>
            <a:ext cx="147852" cy="232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2" name="Conector recto de flecha 11"/>
          <p:cNvCxnSpPr/>
          <p:nvPr/>
        </p:nvCxnSpPr>
        <p:spPr>
          <a:xfrm flipH="1" flipV="1">
            <a:off x="5609230" y="5527343"/>
            <a:ext cx="2183642" cy="2183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49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74914"/>
            <a:ext cx="10515600" cy="5502049"/>
          </a:xfrm>
          <a:solidFill>
            <a:srgbClr val="CC99FF"/>
          </a:solidFill>
          <a:ln w="57150">
            <a:solidFill>
              <a:srgbClr val="660066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s-AR" b="1" dirty="0"/>
              <a:t>A. </a:t>
            </a:r>
            <a:r>
              <a:rPr lang="es-AR" b="1" u="sng" dirty="0"/>
              <a:t>Lea y traduzca las siguientes oraciones que contienen frases en voz pasiva (especial)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8894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74914"/>
            <a:ext cx="10515600" cy="5502049"/>
          </a:xfrm>
          <a:solidFill>
            <a:srgbClr val="CC99FF"/>
          </a:solidFill>
          <a:ln w="57150">
            <a:solidFill>
              <a:srgbClr val="660066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3600" dirty="0"/>
              <a:t>1. The point of origin was determined to be Foreman's office.</a:t>
            </a:r>
            <a:endParaRPr lang="es-AR" sz="3600" dirty="0"/>
          </a:p>
          <a:p>
            <a:pPr marL="0" indent="0">
              <a:buNone/>
            </a:pPr>
            <a:endParaRPr lang="es-AR" sz="2000" dirty="0"/>
          </a:p>
          <a:p>
            <a:pPr marL="0" indent="0">
              <a:buNone/>
            </a:pPr>
            <a:r>
              <a:rPr lang="en-GB" sz="3600" dirty="0"/>
              <a:t>2. The sudden change in the </a:t>
            </a:r>
            <a:r>
              <a:rPr lang="es-AR" sz="3600" dirty="0"/>
              <a:t>ﬂ</a:t>
            </a:r>
            <a:r>
              <a:rPr lang="en-GB" sz="3600" dirty="0" err="1"/>
              <a:t>ow</a:t>
            </a:r>
            <a:r>
              <a:rPr lang="en-GB" sz="3600" dirty="0"/>
              <a:t> pattern in the elbow is believed to be responsible for the turbulence.</a:t>
            </a:r>
            <a:endParaRPr lang="es-AR" sz="3600" dirty="0"/>
          </a:p>
          <a:p>
            <a:pPr marL="0" indent="0">
              <a:buNone/>
            </a:pPr>
            <a:r>
              <a:rPr lang="en-GB" sz="3600" dirty="0"/>
              <a:t> </a:t>
            </a:r>
            <a:endParaRPr lang="es-AR" sz="3600" dirty="0"/>
          </a:p>
          <a:p>
            <a:pPr marL="0" indent="0">
              <a:buNone/>
            </a:pPr>
            <a:r>
              <a:rPr lang="en-GB" sz="3600" dirty="0" smtClean="0"/>
              <a:t> 3</a:t>
            </a:r>
            <a:r>
              <a:rPr lang="en-GB" sz="3600" dirty="0"/>
              <a:t>. The seal is considered to be a thick package of deep-marine </a:t>
            </a:r>
            <a:r>
              <a:rPr lang="en-GB" sz="3600" dirty="0" err="1"/>
              <a:t>shales</a:t>
            </a:r>
            <a:r>
              <a:rPr lang="en-GB" sz="3600" dirty="0"/>
              <a:t> deposited from the Late Cretaceous until recent times.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104262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74914"/>
            <a:ext cx="10515600" cy="5502049"/>
          </a:xfrm>
          <a:solidFill>
            <a:srgbClr val="CC99FF"/>
          </a:solidFill>
          <a:ln w="57150">
            <a:solidFill>
              <a:srgbClr val="660066"/>
            </a:solidFill>
          </a:ln>
        </p:spPr>
        <p:txBody>
          <a:bodyPr anchor="ctr"/>
          <a:lstStyle/>
          <a:p>
            <a:pPr marL="450850" indent="-450850">
              <a:buNone/>
            </a:pPr>
            <a:r>
              <a:rPr lang="en-US" sz="3200" dirty="0"/>
              <a:t>4. Since the UAV is intended to provide aid to dangerous </a:t>
            </a:r>
            <a:r>
              <a:rPr lang="en-US" sz="3200" dirty="0" smtClean="0"/>
              <a:t>locations</a:t>
            </a:r>
            <a:r>
              <a:rPr lang="en-US" sz="3200" dirty="0"/>
              <a:t>, the most effective method of delivery was to </a:t>
            </a:r>
            <a:r>
              <a:rPr lang="en-US" sz="3200" dirty="0" smtClean="0"/>
              <a:t>drop </a:t>
            </a:r>
            <a:r>
              <a:rPr lang="en-US" sz="3200" dirty="0"/>
              <a:t>the package over the target area.</a:t>
            </a:r>
            <a:endParaRPr lang="es-AR" sz="3200" dirty="0"/>
          </a:p>
          <a:p>
            <a:pPr marL="450850" indent="-450850">
              <a:buNone/>
            </a:pPr>
            <a:r>
              <a:rPr lang="en-GB" sz="3200" dirty="0"/>
              <a:t> </a:t>
            </a:r>
            <a:endParaRPr lang="es-AR" sz="3200" dirty="0"/>
          </a:p>
          <a:p>
            <a:pPr marL="450850" indent="-450850">
              <a:buNone/>
            </a:pPr>
            <a:r>
              <a:rPr lang="en-US" sz="3200" dirty="0"/>
              <a:t>5. The deposit was found to have high concentrations of zinc </a:t>
            </a:r>
            <a:r>
              <a:rPr lang="en-US" sz="3200" dirty="0" smtClean="0"/>
              <a:t> </a:t>
            </a:r>
          </a:p>
          <a:p>
            <a:pPr marL="450850" indent="-45085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chloride </a:t>
            </a:r>
            <a:r>
              <a:rPr lang="en-US" sz="3200" dirty="0"/>
              <a:t>ions consistent with the composition </a:t>
            </a:r>
            <a:r>
              <a:rPr lang="en-US" sz="3200" dirty="0" smtClean="0"/>
              <a:t>of</a:t>
            </a:r>
            <a:endParaRPr lang="es-AR" sz="3200" dirty="0"/>
          </a:p>
          <a:p>
            <a:pPr marL="0" indent="0">
              <a:buNone/>
            </a:pPr>
            <a:r>
              <a:rPr lang="en-GB" sz="3200" dirty="0" smtClean="0"/>
              <a:t>                                </a:t>
            </a:r>
            <a:r>
              <a:rPr lang="en-GB" sz="3200" dirty="0"/>
              <a:t> </a:t>
            </a:r>
            <a:r>
              <a:rPr lang="en-GB" sz="3200" dirty="0" smtClean="0"/>
              <a:t>.</a:t>
            </a:r>
            <a:endParaRPr lang="es-AR" sz="3200" dirty="0"/>
          </a:p>
          <a:p>
            <a:pPr marL="0" indent="0">
              <a:buNone/>
            </a:pPr>
            <a:endParaRPr lang="es-AR" dirty="0"/>
          </a:p>
        </p:txBody>
      </p:sp>
      <p:sp>
        <p:nvSpPr>
          <p:cNvPr id="6" name="Rectángulo 5"/>
          <p:cNvSpPr/>
          <p:nvPr/>
        </p:nvSpPr>
        <p:spPr>
          <a:xfrm>
            <a:off x="1392071" y="4462818"/>
            <a:ext cx="2565779" cy="5595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p</a:t>
            </a:r>
            <a:r>
              <a:rPr lang="en-US" sz="3200" dirty="0" smtClean="0"/>
              <a:t>lumber’s ﬂux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147582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2901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s-A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PLUMBER’S FLUX</a:t>
            </a:r>
            <a:br>
              <a:rPr lang="es-AR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s-AR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PLUMBER’S FLUX</a:t>
            </a:r>
            <a:endParaRPr lang="es-A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60561"/>
            <a:ext cx="9144000" cy="3510887"/>
          </a:xfrm>
        </p:spPr>
        <p:txBody>
          <a:bodyPr/>
          <a:lstStyle/>
          <a:p>
            <a:endParaRPr lang="es-AR" dirty="0"/>
          </a:p>
        </p:txBody>
      </p:sp>
      <p:pic>
        <p:nvPicPr>
          <p:cNvPr id="4" name="Imagen 3" descr="Decapante polvo Forte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523" y="1746876"/>
            <a:ext cx="3289148" cy="3524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FUNDENTE FLUX UNIVERSAL - Soldaduras Industrial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760561"/>
            <a:ext cx="3439236" cy="35108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190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985</TotalTime>
  <Words>832</Words>
  <Application>Microsoft Office PowerPoint</Application>
  <PresentationFormat>Panorámica</PresentationFormat>
  <Paragraphs>95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2" baseType="lpstr">
      <vt:lpstr>Arial</vt:lpstr>
      <vt:lpstr>Arial Black</vt:lpstr>
      <vt:lpstr>Calibri</vt:lpstr>
      <vt:lpstr>Calibri Light</vt:lpstr>
      <vt:lpstr>Office Theme</vt:lpstr>
      <vt:lpstr>TRABAJO PRÁCTICO 4</vt:lpstr>
      <vt:lpstr>TIPS PARA EL ABORDAJE</vt:lpstr>
      <vt:lpstr>Presentación de PowerPoint</vt:lpstr>
      <vt:lpstr>Presentación de PowerPoint</vt:lpstr>
      <vt:lpstr>Concordancia de verbos en las oraciones con pasivas especiales</vt:lpstr>
      <vt:lpstr>Presentación de PowerPoint</vt:lpstr>
      <vt:lpstr>Presentación de PowerPoint</vt:lpstr>
      <vt:lpstr>Presentación de PowerPoint</vt:lpstr>
      <vt:lpstr>PLUMBER’S FLUX PLUMBER’S FLUX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PRÁCTICO 4</dc:title>
  <dc:creator>Stella pellicer</dc:creator>
  <cp:lastModifiedBy>Usuario</cp:lastModifiedBy>
  <cp:revision>53</cp:revision>
  <dcterms:created xsi:type="dcterms:W3CDTF">2021-04-14T22:30:03Z</dcterms:created>
  <dcterms:modified xsi:type="dcterms:W3CDTF">2024-04-03T15:39:12Z</dcterms:modified>
</cp:coreProperties>
</file>