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837" r:id="rId4"/>
    <p:sldId id="838" r:id="rId5"/>
    <p:sldId id="828" r:id="rId6"/>
    <p:sldId id="298" r:id="rId7"/>
    <p:sldId id="302" r:id="rId8"/>
    <p:sldId id="839" r:id="rId9"/>
    <p:sldId id="840" r:id="rId10"/>
    <p:sldId id="841" r:id="rId11"/>
    <p:sldId id="842" r:id="rId12"/>
    <p:sldId id="844" r:id="rId13"/>
    <p:sldId id="843" r:id="rId14"/>
    <p:sldId id="825" r:id="rId15"/>
    <p:sldId id="303" r:id="rId16"/>
    <p:sldId id="832" r:id="rId17"/>
    <p:sldId id="833" r:id="rId18"/>
    <p:sldId id="846" r:id="rId19"/>
    <p:sldId id="834" r:id="rId20"/>
    <p:sldId id="311" r:id="rId21"/>
    <p:sldId id="312" r:id="rId22"/>
    <p:sldId id="845" r:id="rId23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59" autoAdjust="0"/>
    <p:restoredTop sz="94660"/>
  </p:normalViewPr>
  <p:slideViewPr>
    <p:cSldViewPr snapToGrid="0">
      <p:cViewPr>
        <p:scale>
          <a:sx n="80" d="100"/>
          <a:sy n="80" d="100"/>
        </p:scale>
        <p:origin x="-564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2T13:22:36.1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5110 17165 0,'25'0'16,"-1"0"31,1 0-16,0 0-16,0 0 1,0 0 0,-1 0-1,1 0 17,0 0-32,0 0 0,24 0 15,-24 0 1,25 0-1,-25 0 1,-1 0-16,26 0 16,0 0-1,-26 0-15,1 0 16,0 0-16,25 0 16,-26 0-1,26 0-15,-25 0 16,25 0-1,-26 0-15,1 0 16,25 0-16,-25 0 16,-1 0-1,1 0-15,25 0 0,-25 0 32,-1 0-32,1 25 15,0-25-15,25 0 16,-26 0-1,1 0-15,25 0 16,-25 0 0,-1 24-16,1-24 15,50 0 1,-51 0-16,26 0 16,0 0-16,-1 0 15,1 0 1,24 0-16,-24 0 15,0 25 1,-1-25-16,1 0 16,-1 0-16,1 0 15,24 25 1,-24-25-16,-25 0 16,24 0-1,1 0-15,-25 0 16,0 0-16,-1 0 15,26 0 1,-25 0-16,24 0 16,-24 0-1,25 0-15,-25 0 16,-1 0-16,26 0 16,-25 0-1,24 0-15,-24 25 16,25-25-1,-25 0-15,-1 0 16,1 0 0,50 0-16,-50 0 15,24 0 1,-24 0-16,25 0 16,-1 0-16,1 0 15,-25 0 1,24 0-16,1 0 15,-25 0-15,24 0 16,-24 0 0,25 0-16,-26 0 15,1 0 1,0 0-16,0 25 16,24-25-16,-24 0 15,0 0 1,0 0-16,0 0 15,-1 0 1,26 0-16,0 24 31,-26-24-31,1 0 16,0 0-16,0 0 16,0 0-1,0 0-15,-1 0 16,1 0-1,0 0-15,0 0 16,0 0 0,-1 0-1,1 0-15,0 0 32,0 0-1,0 0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2T13:22:43.3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5308 13097 0,'25'-25'47,"0"25"-16,0 0-16,-1 0-15,1 0 32,0 0-32,0 0 15,0 0 1,-1 0-16,1 0 16,25 0-16,-25 0 15,24 0 1,-24 0-1,0 0 1,0 0-16,-1 0 16,1 0-16,0 0 15,25 0 1,-25 0-16,-1 0 0,1 0 31,0 0-31,0 0 0,0 0 16,-1 0-1,1 0 1,0 0-16,25 0 16,-26 0-1,26 0 1,-25 0 0,24 0-1,-24 0 1,25 0-1,-25 0-15,-1 0 16,1 0 0,25 0-1,-25 0-15,-1 0 16,1 0 0,0 0-1,0 0 1,0 0-16,-1 0 15,1 0 1,0 0 0,0 0-1,0 0 1,-1 0 0,1 0 15,0 0-16,0 0 1,0 0 15,0 0-15,-1 0-16,1 0 31,0 0-15,0 0-1,0 0 1,-1 0 15,1 0 1,0 0 14,0 0-14,0 0 61,-1 0-30,1 0-16,0 0-16,0 0 16,0 0-31,24 0-1,-24 0-15,0 0 16,24 0-1,-24 0-15,0 0 16,0 0 0,24 0-16,-24 0 15,0 0-15,25 0 16,-26 0 0,26 0-1,-25 0 1,0 0-16,-1 0 15,1 0 1,0 25-16,0-25 0,24 0 16,-49 25-1,25-25 1,0 0-16,0 0 16,0 0-16,24 24 31,-24-24-16,0 0 1,0 0 0,0 0 452,24 0-452,1 0-16,-25 0 16,-1 0-1,26 0-15,-25 0 16,0 0 0,-1 0-16,26 0 15,-25 0-15,24 0 31,-24 0-31,0 0 16,25 0 0,-26 0-16,1 0 15,0 0-15,49 0 16,-49 0 0,0 0-16,0 0 15,24 0 1,-24 0-16,0 0 15,0 0-15,25 0 16,-26 0 0,1 0-16,0 0 15,0 0 1,24 0 0,-24 0-16,0 0 15,0 0 1,24 0-1,-24 0 1,25 0-16,-25 0 16,24 0-1,-24 0-15,25 0 16,-26 0-16,26 0 16,0 0-1,-1 0-15,-24 0 16,25-24-1,-26 24-15,26 0 16,-25 0-16,0 0 16,24-25-1,-24 25 1,25 0-16,-50-25 16,25 25-16,-1 0 15,1 0-15,25 0 16,-25 0-1,-1 0 1,26 0 0,-25 0 15,0 0-31,-1 0 16,1 0-1,0 0 1,0 0 15,0 0-15,-1 0 15,1 0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8T15:25:43.65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13990 9947,'0'-25,"25"0,-1 25,1 0,0 0,0 0,0 0,-1 0,26 0,-25 0,24 0,-24 0,25 0,-25 0,24 0,1 0,-25 0,0 0,24 0,1 0,-25 0,-1 0,26 0,-25 0,0 0,-1 0,1 0,0 0,25 0,-26 0,26 0,-25 0,24 0,-24 0,0 0,0 0,24 0,-24 0,0 0,25 0,-26 0,1 0,25 0,0 0,-1 0,1 0,-1 0,1 0,0 0,-1 0,1 0,24 0,-24 0,-1 0,-24 0,25 0,-1 0,26 0,-50 0,-1 0,26 0,0 0,-1 0,-24 0,0 0,25 0,-26 0,26 0,-25 0,24 0,-24 0,0 0,0 0,0 0,-1 0,1 0,0 0,0 0,0 0,-1 0,1 0,0 0,0 0,0 0,-1 0,1 0,0 0,0 0,24 0,-24 0,25 0,-25 25,24-25,-24 0,0 0,0 0,49 0,-49 0,24 0,1 0,-25 0,49 0,-24 0,0 0,-1 0,1 0,-1 0,1 0,0 0,-1 0,1 0,-25 0,24 0,26 0,-51 0,26 0,-25 0,24 0,1 0,-25 0,0 0,24 0,-24 0,25 0,-25 0,-1 0,1 0,25 0,-25 0,24 0,-24 0,25 0,-1 0,1 0,-1 0,1 0,0 0,-26 0,26 0,-25 0,0 0,49 0,-49 0,0 0,24 0,1 0,-25 0,-1 0,1 0,25 0,-25 0,24 0,-24 0,0 0,25 0,-26 0,1 0,0 0,25 0,-26 0,1 0,0 0,25 0,-26 0,1 0,25 0,-25 0,-1 0,1 0,0 0,0 0,24 0,-24 0,25 0,-25 0,24 0,-24 0,0 0,0 0,-1 0,1 0,25 0,-25 0,24-25,-24 25,0 0,25 0,-26 0,1-25,25 25,-1 0,-24 0,0 0,0 0,0 0,24 0,-24 0,0 0,0 0,-1 0,1 0,0 0,0 0,0 0,24 0,-24 0,0 0,0 0,-1 0,1 0,0 0,25 0,-1 0,-24 0,25 0,-1 0,1 0,24 0,1 0,-1 0,1 0,-1 0,0 0,1 0,24 0,0 0,75 0,0 0,-1 0,-24 0,0 0,0 0,24 0,1 0,-50 0,-25 0,-24 0,-1 0,-24 0,-1 0,1 0,-25 0,-1 0,1 0,0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DA07B1F-F3F5-4AFE-917F-D32B1D7D4D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FA118E74-0F71-43A2-A5A8-91779873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1B8D183-3388-4D82-B7FA-4A4B05FF2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DE6C029-7F52-4409-9B8F-B031E5351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F6728AF-E453-45B0-B7BC-28C8DB217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78832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C9C8EA6-37C3-4E39-9647-426A126DA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3553ED3B-3FCB-4EA6-BDB6-D46028693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920E305-35D0-4A32-B8C9-4D4F02CE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A632ED7-D280-47D6-BE3B-2CD381780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E4832F3-E9C8-42EA-BD13-C3A64EA5D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2241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BDCE5A9E-3B7B-45F4-A038-E85C4FF6C1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F87096B9-0937-43BF-B7AB-8163765A6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BDC858F-E651-4DDE-9259-8F5A3C4F9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ECE3CAF-6954-4A6C-AE2B-282C619A9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CB01274-D830-4FC4-A8DE-9D9E61B6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69529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52652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34291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20884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29723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64066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82404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011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3439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B0E9A48-AE01-4196-A9FF-BA3A426AE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937A36C-7300-4E1C-B0B6-8E6799B23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0F610E3-A4D3-4F12-A7C2-9AFDB87AE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944A6FD-C146-4093-9A26-86245A34D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FE6524E-4B84-410B-A4E1-DE320D44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3430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90195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35258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7073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E3A0BFC-5C74-4EBC-B2C6-59C37A39A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20074180-49A0-4B80-9B0D-0CC6DC7EC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EBD094F-E1DB-4323-A27D-06E6ADF86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7EBC918-1B91-4B6B-BC59-BD7DA1D84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A3D6C19-B55D-4DD8-B5D3-28FE169B5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03012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15C7448-59B9-465B-BC35-FB1202884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6358FFD-3E87-4788-A774-ABE61357E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3DC5B596-EC54-4E9E-AB01-9398CD613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4F873E40-B4AB-4518-A43E-F8539B8E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1BE9C4B-5C75-4056-BFDC-C7F4EAC3A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3D43017-FAFE-4018-BB69-1DE0870A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4053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1CE4A5C-78F6-4164-B96E-6F033FC78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9D4D63B-709C-489F-B135-6CDA73575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186F9E35-3A3E-4D29-998E-6C1A4739C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965F584F-F586-4C82-849F-DDA3522DD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05BFE6E3-60D2-409A-A3A8-63E40FA722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86573333-F262-45AD-AB47-AD339E0C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3E4A33F7-A494-4BE5-A18A-2FD86E88E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95AABE28-48AE-4033-900D-99B8FD2DE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7076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7719CC2-7B24-4387-8D86-65FD38F7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C209987C-9BA2-4B32-B231-1CAB32A17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BFBCBF6-5FB0-441B-9994-757BFB6AF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E2B330CF-2DB9-4F20-8C8F-7D2468E9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38616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1CA4F632-FF89-438C-8CB9-BB8B868DD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89176387-ED42-465E-AE51-411175AA3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6B48D13F-DB59-433B-9910-C1A23B6E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1409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9830B80-8472-46C6-8536-7C53ED0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AC215B2-45F4-46CE-9087-7EEBAA815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69467961-9644-469F-BE37-6EC736E71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6D68C714-F6FA-4E5C-AF45-7567C20BB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C859EE06-8943-4F72-8C20-ADA52011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06341038-34A9-4A48-A0EF-B28F92C87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42622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C2AC1E4-F85A-44C2-AA50-5E4B28A0C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282CE8ED-C5C2-4387-ACDF-91CD8E659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49D03325-F679-437F-BE42-FCDFAC43B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5B58708-9940-4080-8362-485E335C7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2C52149-8CA0-42DB-A6CA-52A0F94D2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D1633BC-495D-4D30-8BA4-55B93816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8799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2867B3B4-9BBE-4ECF-8C05-0B040559D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8C7CE5A-1D5F-478B-A206-CB3270473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389A318-E379-4BE1-99B2-2FA7AF89E6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AD27F-CF77-401C-BEE7-91C6FB36010A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43B1821-CE62-4EB5-BAB3-397C3F641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6CD656E-5630-4364-949D-B0977F601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9239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BACC-2CE9-4D10-AE9F-99F873241779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9154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3.png"/><Relationship Id="rId5" Type="http://schemas.openxmlformats.org/officeDocument/2006/relationships/image" Target="../media/image16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5.png"/><Relationship Id="rId5" Type="http://schemas.openxmlformats.org/officeDocument/2006/relationships/image" Target="../media/image16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emf"/><Relationship Id="rId3" Type="http://schemas.openxmlformats.org/officeDocument/2006/relationships/slideLayout" Target="../slideLayouts/slideLayout13.xml"/><Relationship Id="rId12" Type="http://schemas.openxmlformats.org/officeDocument/2006/relationships/customXml" Target="../ink/ink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customXml" Target="../ink/ink1.xml"/><Relationship Id="rId11" Type="http://schemas.openxmlformats.org/officeDocument/2006/relationships/image" Target="../media/image280.emf"/><Relationship Id="rId5" Type="http://schemas.openxmlformats.org/officeDocument/2006/relationships/image" Target="../media/image22.png"/><Relationship Id="rId10" Type="http://schemas.openxmlformats.org/officeDocument/2006/relationships/customXml" Target="../ink/ink2.xml"/><Relationship Id="rId4" Type="http://schemas.openxmlformats.org/officeDocument/2006/relationships/image" Target="../media/image66.png"/><Relationship Id="rId9" Type="http://schemas.openxmlformats.org/officeDocument/2006/relationships/image" Target="../media/image27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5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2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3.png"/><Relationship Id="rId5" Type="http://schemas.openxmlformats.org/officeDocument/2006/relationships/image" Target="../media/image16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879" y="804182"/>
            <a:ext cx="86677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58" y="3370472"/>
            <a:ext cx="3428814" cy="245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25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40" y="4056970"/>
            <a:ext cx="54387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130" y="4171269"/>
            <a:ext cx="54864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9" y="89375"/>
            <a:ext cx="378142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130" y="89375"/>
            <a:ext cx="375285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EF4e_ElemSB_2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45490" y="250865"/>
            <a:ext cx="609600" cy="609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4916384" y="1781299"/>
            <a:ext cx="819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0.53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4385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79" y="485404"/>
            <a:ext cx="45243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F4e_ElemSB_2.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2033" y="561604"/>
            <a:ext cx="609600" cy="6096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52" y="115994"/>
            <a:ext cx="4099522" cy="662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66" y="2151620"/>
            <a:ext cx="23812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0426536" y="1009403"/>
            <a:ext cx="736270" cy="45719"/>
          </a:xfrm>
          <a:prstGeom prst="rect">
            <a:avLst/>
          </a:prstGeom>
          <a:solidFill>
            <a:srgbClr val="EE1E41"/>
          </a:solidFill>
          <a:ln>
            <a:solidFill>
              <a:srgbClr val="EE1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10426536" y="5782402"/>
            <a:ext cx="645938" cy="45719"/>
          </a:xfrm>
          <a:prstGeom prst="rect">
            <a:avLst/>
          </a:prstGeom>
          <a:solidFill>
            <a:srgbClr val="EE1E41"/>
          </a:solidFill>
          <a:ln>
            <a:solidFill>
              <a:srgbClr val="EE1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9377550" y="2682052"/>
            <a:ext cx="736270" cy="45719"/>
          </a:xfrm>
          <a:prstGeom prst="rect">
            <a:avLst/>
          </a:prstGeom>
          <a:solidFill>
            <a:srgbClr val="EE1E41"/>
          </a:solidFill>
          <a:ln>
            <a:solidFill>
              <a:srgbClr val="EE1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7914906" y="1813174"/>
            <a:ext cx="736270" cy="45719"/>
          </a:xfrm>
          <a:prstGeom prst="rect">
            <a:avLst/>
          </a:prstGeom>
          <a:solidFill>
            <a:srgbClr val="EE1E41"/>
          </a:solidFill>
          <a:ln>
            <a:solidFill>
              <a:srgbClr val="EE1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8380022" y="5805262"/>
            <a:ext cx="997528" cy="45719"/>
          </a:xfrm>
          <a:prstGeom prst="rect">
            <a:avLst/>
          </a:prstGeom>
          <a:solidFill>
            <a:srgbClr val="EE1E41"/>
          </a:solidFill>
          <a:ln>
            <a:solidFill>
              <a:srgbClr val="EE1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7245218" y="6089181"/>
            <a:ext cx="645938" cy="45719"/>
          </a:xfrm>
          <a:prstGeom prst="rect">
            <a:avLst/>
          </a:prstGeom>
          <a:solidFill>
            <a:srgbClr val="EE1E41"/>
          </a:solidFill>
          <a:ln>
            <a:solidFill>
              <a:srgbClr val="EE1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259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79" y="485404"/>
            <a:ext cx="45243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2.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7507" y="485404"/>
            <a:ext cx="609600" cy="609600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77" y="1641681"/>
            <a:ext cx="8053387" cy="488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118758" y="4187523"/>
            <a:ext cx="90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bg1">
                    <a:lumMod val="50000"/>
                  </a:schemeClr>
                </a:solidFill>
              </a:rPr>
              <a:t>Don’t</a:t>
            </a:r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638795" y="3633849"/>
            <a:ext cx="90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9878291" y="2183080"/>
            <a:ext cx="90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894146" y="3619994"/>
            <a:ext cx="90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Be</a:t>
            </a:r>
            <a:endParaRPr lang="es-A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638795" y="3925299"/>
            <a:ext cx="90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Look</a:t>
            </a:r>
            <a:endParaRPr lang="es-A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638794" y="4247407"/>
            <a:ext cx="1393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Don´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1660566" y="4537381"/>
            <a:ext cx="90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Don’t</a:t>
            </a:r>
            <a:endParaRPr lang="es-A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789215" y="5541817"/>
            <a:ext cx="1072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Let’s</a:t>
            </a:r>
            <a:endParaRPr lang="es-A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796670" y="5541817"/>
            <a:ext cx="90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Let’s</a:t>
            </a:r>
            <a:endParaRPr lang="es-A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23605" y="5874327"/>
            <a:ext cx="90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not</a:t>
            </a:r>
            <a:endParaRPr lang="es-A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="" xmlns:a16="http://schemas.microsoft.com/office/drawing/2014/main" id="{E2820861-C596-4FE4-B789-C80629694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73892" y="574588"/>
            <a:ext cx="8056605" cy="5943207"/>
          </a:xfrm>
          <a:prstGeom prst="rect">
            <a:avLst/>
          </a:prstGeom>
        </p:spPr>
      </p:pic>
      <p:pic>
        <p:nvPicPr>
          <p:cNvPr id="7" name="2C_1.71">
            <a:hlinkClick r:id="" action="ppaction://media"/>
            <a:extLst>
              <a:ext uri="{FF2B5EF4-FFF2-40B4-BE49-F238E27FC236}">
                <a16:creationId xmlns="" xmlns:a16="http://schemas.microsoft.com/office/drawing/2014/main" id="{2762148A-3DC6-4E6A-AAD5-717931B57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6889" y="1747451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Entrada de lápiz 1">
                <a:extLst>
                  <a:ext uri="{FF2B5EF4-FFF2-40B4-BE49-F238E27FC236}">
                    <a16:creationId xmlns="" xmlns:a16="http://schemas.microsoft.com/office/drawing/2014/main" id="{DE9B42B7-5921-43B2-B378-1DA41FEBAD70}"/>
                  </a:ext>
                </a:extLst>
              </p14:cNvPr>
              <p14:cNvContentPartPr/>
              <p14:nvPr/>
            </p14:nvContentPartPr>
            <p14:xfrm>
              <a:off x="1839600" y="6179400"/>
              <a:ext cx="1518480" cy="6264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DE9B42B7-5921-43B2-B378-1DA41FEBAD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23760" y="6116040"/>
                <a:ext cx="154980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Entrada de lápiz 2">
                <a:extLst>
                  <a:ext uri="{FF2B5EF4-FFF2-40B4-BE49-F238E27FC236}">
                    <a16:creationId xmlns="" xmlns:a16="http://schemas.microsoft.com/office/drawing/2014/main" id="{A663E699-67BF-4370-A65F-32AA73DA99E8}"/>
                  </a:ext>
                </a:extLst>
              </p14:cNvPr>
              <p14:cNvContentPartPr/>
              <p14:nvPr/>
            </p14:nvContentPartPr>
            <p14:xfrm>
              <a:off x="1910880" y="4705920"/>
              <a:ext cx="1875600" cy="2700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A663E699-67BF-4370-A65F-32AA73DA99E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95040" y="4642560"/>
                <a:ext cx="1906920" cy="15372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3 Flecha izquierda"/>
          <p:cNvSpPr/>
          <p:nvPr/>
        </p:nvSpPr>
        <p:spPr>
          <a:xfrm>
            <a:off x="5791200" y="1917700"/>
            <a:ext cx="4038600" cy="3302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" name="4 Entrada de lápiz"/>
              <p14:cNvContentPartPr/>
              <p14:nvPr/>
            </p14:nvContentPartPr>
            <p14:xfrm>
              <a:off x="5036400" y="3553920"/>
              <a:ext cx="3741840" cy="27360"/>
            </p14:xfrm>
          </p:contentPart>
        </mc:Choice>
        <mc:Fallback xmlns="">
          <p:pic>
            <p:nvPicPr>
              <p:cNvPr id="5" name="4 Entrada de lápiz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20560" y="3490560"/>
                <a:ext cx="3773520" cy="15408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7 CuadroTexto"/>
          <p:cNvSpPr txBox="1"/>
          <p:nvPr/>
        </p:nvSpPr>
        <p:spPr>
          <a:xfrm>
            <a:off x="9829800" y="3111500"/>
            <a:ext cx="16256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dirty="0" err="1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Mention</a:t>
            </a:r>
            <a:r>
              <a:rPr lang="es-MX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 </a:t>
            </a:r>
            <a:r>
              <a:rPr lang="es-MX" dirty="0" err="1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some</a:t>
            </a:r>
            <a:r>
              <a:rPr lang="es-MX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 </a:t>
            </a:r>
            <a:r>
              <a:rPr lang="es-MX" dirty="0" err="1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classroom</a:t>
            </a:r>
            <a:r>
              <a:rPr lang="es-MX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 </a:t>
            </a:r>
            <a:r>
              <a:rPr lang="es-MX" dirty="0" err="1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instructions</a:t>
            </a:r>
            <a:r>
              <a:rPr lang="es-MX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 (1C)</a:t>
            </a:r>
            <a:endParaRPr lang="es-AR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44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94"/>
    </mc:Choice>
    <mc:Fallback xmlns="">
      <p:transition spd="slow" advTm="70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471EC50B-58AA-4517-B53B-F6F7D6C3B9B3}"/>
              </a:ext>
            </a:extLst>
          </p:cNvPr>
          <p:cNvSpPr txBox="1"/>
          <p:nvPr/>
        </p:nvSpPr>
        <p:spPr>
          <a:xfrm>
            <a:off x="10394379" y="274638"/>
            <a:ext cx="115329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PAGE </a:t>
            </a:r>
            <a:r>
              <a:rPr lang="es-AR" dirty="0" smtClean="0">
                <a:solidFill>
                  <a:srgbClr val="FF0000"/>
                </a:solidFill>
              </a:rPr>
              <a:t>19</a:t>
            </a:r>
            <a:endParaRPr lang="es-AR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" y="96838"/>
            <a:ext cx="424815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3" y="2243982"/>
            <a:ext cx="10163175" cy="399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6238875"/>
            <a:ext cx="41624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1662223" y="2544726"/>
            <a:ext cx="129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814623" y="2697126"/>
            <a:ext cx="129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967023" y="2849526"/>
            <a:ext cx="129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119423" y="3001926"/>
            <a:ext cx="129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271823" y="3154326"/>
            <a:ext cx="129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424223" y="3306726"/>
            <a:ext cx="129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2881423" y="3763926"/>
            <a:ext cx="129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0054856" y="1967975"/>
            <a:ext cx="1832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Turn</a:t>
            </a:r>
            <a:r>
              <a:rPr lang="es-MX" sz="2000" b="1" dirty="0" smtClean="0">
                <a:solidFill>
                  <a:srgbClr val="FF0000"/>
                </a:solidFill>
              </a:rPr>
              <a:t> off </a:t>
            </a:r>
            <a:r>
              <a:rPr lang="es-MX" sz="2000" b="1" dirty="0" err="1" smtClean="0">
                <a:solidFill>
                  <a:srgbClr val="FF0000"/>
                </a:solidFill>
              </a:rPr>
              <a:t>your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phone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6337005" y="1954183"/>
            <a:ext cx="2945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Don’t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eat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or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drink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530008" y="1954183"/>
            <a:ext cx="257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Don’t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smoke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1396409" y="2243982"/>
            <a:ext cx="1297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Turn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left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016409" y="4224628"/>
            <a:ext cx="3019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Don’t</a:t>
            </a:r>
            <a:r>
              <a:rPr lang="es-MX" sz="2000" b="1" dirty="0" smtClean="0">
                <a:solidFill>
                  <a:srgbClr val="FF0000"/>
                </a:solidFill>
              </a:rPr>
              <a:t> listen to </a:t>
            </a:r>
            <a:r>
              <a:rPr lang="es-MX" sz="2000" b="1" dirty="0" err="1" smtClean="0">
                <a:solidFill>
                  <a:srgbClr val="FF0000"/>
                </a:solidFill>
              </a:rPr>
              <a:t>music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7563293" y="4143153"/>
            <a:ext cx="1297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Be </a:t>
            </a:r>
            <a:r>
              <a:rPr lang="es-MX" sz="2000" b="1" dirty="0" err="1" smtClean="0">
                <a:solidFill>
                  <a:srgbClr val="FF0000"/>
                </a:solidFill>
              </a:rPr>
              <a:t>careful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4816547" y="4143153"/>
            <a:ext cx="2618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Cross </a:t>
            </a:r>
            <a:r>
              <a:rPr lang="es-MX" sz="2000" b="1" dirty="0" err="1" smtClean="0">
                <a:solidFill>
                  <a:srgbClr val="FF0000"/>
                </a:solidFill>
              </a:rPr>
              <a:t>the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road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now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111795" y="4143153"/>
            <a:ext cx="1297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2920409" y="4143153"/>
            <a:ext cx="1896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Don’t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go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smtClean="0">
                <a:solidFill>
                  <a:srgbClr val="FF0000"/>
                </a:solidFill>
              </a:rPr>
              <a:t>in </a:t>
            </a:r>
            <a:r>
              <a:rPr lang="es-MX" sz="2000" b="1" dirty="0" err="1" smtClean="0">
                <a:solidFill>
                  <a:srgbClr val="FF0000"/>
                </a:solidFill>
              </a:rPr>
              <a:t>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265814" y="4143153"/>
            <a:ext cx="2285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Don’t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take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photos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37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43" y="747469"/>
            <a:ext cx="5149843" cy="533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74" y="1804988"/>
            <a:ext cx="5394473" cy="408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010" y="3163776"/>
            <a:ext cx="1665290" cy="19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2" y="6084154"/>
            <a:ext cx="7519987" cy="59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uadroTexto 11">
            <a:extLst>
              <a:ext uri="{FF2B5EF4-FFF2-40B4-BE49-F238E27FC236}">
                <a16:creationId xmlns="" xmlns:a16="http://schemas.microsoft.com/office/drawing/2014/main" id="{61669D8F-247C-4053-973F-11FA466046E5}"/>
              </a:ext>
            </a:extLst>
          </p:cNvPr>
          <p:cNvSpPr txBox="1"/>
          <p:nvPr/>
        </p:nvSpPr>
        <p:spPr>
          <a:xfrm>
            <a:off x="6304880" y="469900"/>
            <a:ext cx="1584176" cy="92333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Role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play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dialogues at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pages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103, 109</a:t>
            </a:r>
            <a:endParaRPr lang="es-A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937000" y="2971800"/>
            <a:ext cx="1908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>
                <a:ln>
                  <a:solidFill>
                    <a:srgbClr val="FF0000"/>
                  </a:solidFill>
                </a:ln>
              </a:rPr>
              <a:t>Don´t</a:t>
            </a:r>
            <a:r>
              <a:rPr lang="es-MX" dirty="0" smtClean="0">
                <a:ln>
                  <a:solidFill>
                    <a:srgbClr val="FF0000"/>
                  </a:solidFill>
                </a:ln>
              </a:rPr>
              <a:t> be </a:t>
            </a:r>
            <a:r>
              <a:rPr lang="es-MX" dirty="0" err="1" smtClean="0">
                <a:ln>
                  <a:solidFill>
                    <a:srgbClr val="FF0000"/>
                  </a:solidFill>
                </a:ln>
              </a:rPr>
              <a:t>sad</a:t>
            </a:r>
            <a:r>
              <a:rPr lang="es-MX" dirty="0" smtClean="0">
                <a:ln>
                  <a:solidFill>
                    <a:srgbClr val="FF0000"/>
                  </a:solidFill>
                </a:ln>
              </a:rPr>
              <a:t>.</a:t>
            </a:r>
          </a:p>
          <a:p>
            <a:r>
              <a:rPr lang="es-MX" dirty="0" err="1" smtClean="0">
                <a:ln>
                  <a:solidFill>
                    <a:srgbClr val="FF0000"/>
                  </a:solidFill>
                </a:ln>
              </a:rPr>
              <a:t>Cheer</a:t>
            </a:r>
            <a:r>
              <a:rPr lang="es-MX" dirty="0" smtClean="0">
                <a:ln>
                  <a:solidFill>
                    <a:srgbClr val="FF0000"/>
                  </a:solidFill>
                </a:ln>
              </a:rPr>
              <a:t> up.</a:t>
            </a:r>
          </a:p>
          <a:p>
            <a:endParaRPr lang="es-AR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CuadroTexto 16">
            <a:extLst>
              <a:ext uri="{FF2B5EF4-FFF2-40B4-BE49-F238E27FC236}">
                <a16:creationId xmlns="" xmlns:a16="http://schemas.microsoft.com/office/drawing/2014/main" id="{D9DFBF69-F779-427A-9287-EAAF24877D92}"/>
              </a:ext>
            </a:extLst>
          </p:cNvPr>
          <p:cNvSpPr txBox="1"/>
          <p:nvPr/>
        </p:nvSpPr>
        <p:spPr>
          <a:xfrm>
            <a:off x="8944124" y="480349"/>
            <a:ext cx="1584176" cy="92333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Memorize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all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eight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conversations</a:t>
            </a:r>
            <a:endParaRPr lang="es-A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072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406"/>
            <a:ext cx="10541000" cy="656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39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2C_1.72">
            <a:hlinkClick r:id="" action="ppaction://media"/>
            <a:extLst>
              <a:ext uri="{FF2B5EF4-FFF2-40B4-BE49-F238E27FC236}">
                <a16:creationId xmlns="" xmlns:a16="http://schemas.microsoft.com/office/drawing/2014/main" id="{89B58FB0-5682-40FA-AC3C-D8A9437E1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7454" y="3905484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5B783C97-0ED6-4C6C-8298-5D4F3561CA8F}"/>
              </a:ext>
            </a:extLst>
          </p:cNvPr>
          <p:cNvSpPr txBox="1"/>
          <p:nvPr/>
        </p:nvSpPr>
        <p:spPr>
          <a:xfrm>
            <a:off x="4827364" y="627356"/>
            <a:ext cx="4204196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Dictation</a:t>
            </a:r>
            <a:r>
              <a:rPr lang="es-A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s-AR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Write</a:t>
            </a:r>
            <a:r>
              <a:rPr lang="es-A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imperatives</a:t>
            </a:r>
            <a:r>
              <a:rPr lang="es-A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A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</a:t>
            </a:r>
            <a:r>
              <a:rPr lang="es-A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10" name="Flecha: hacia abajo 9">
            <a:extLst>
              <a:ext uri="{FF2B5EF4-FFF2-40B4-BE49-F238E27FC236}">
                <a16:creationId xmlns="" xmlns:a16="http://schemas.microsoft.com/office/drawing/2014/main" id="{30351C8D-F512-4A12-A4C4-61B4392871D8}"/>
              </a:ext>
            </a:extLst>
          </p:cNvPr>
          <p:cNvSpPr/>
          <p:nvPr/>
        </p:nvSpPr>
        <p:spPr>
          <a:xfrm>
            <a:off x="6929462" y="2622982"/>
            <a:ext cx="232792" cy="107637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88" y="3374645"/>
            <a:ext cx="3210316" cy="28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00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IMPERATIVES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599" y="1130300"/>
            <a:ext cx="11289475" cy="523239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Complete the sentences with a verb in the </a:t>
            </a:r>
            <a:r>
              <a:rPr lang="en-US" b="1" dirty="0" smtClean="0"/>
              <a:t>box. </a:t>
            </a:r>
            <a:r>
              <a:rPr lang="en-US" sz="2400" b="1" i="1" dirty="0" smtClean="0"/>
              <a:t>Use </a:t>
            </a:r>
            <a:r>
              <a:rPr lang="en-US" sz="2400" b="1" i="1" dirty="0"/>
              <a:t>a </a:t>
            </a:r>
            <a:r>
              <a:rPr lang="en-US" sz="2400" b="1" i="1" dirty="0" smtClean="0"/>
              <a:t>positive  or a negative  </a:t>
            </a:r>
            <a:r>
              <a:rPr lang="en-US" sz="2400" b="1" i="1" dirty="0"/>
              <a:t>imperative.</a:t>
            </a:r>
          </a:p>
          <a:p>
            <a:pPr marL="0" indent="0">
              <a:buNone/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</a:t>
            </a:r>
            <a:r>
              <a:rPr 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</a:t>
            </a:r>
            <a:r>
              <a:rPr lang="en-US" sz="3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park </a:t>
            </a:r>
            <a:r>
              <a:rPr 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slow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turn </a:t>
            </a:r>
            <a:r>
              <a:rPr 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worry</a:t>
            </a:r>
          </a:p>
          <a:p>
            <a:pPr marL="0" indent="0">
              <a:buNone/>
            </a:pPr>
            <a:r>
              <a:rPr lang="en-US" dirty="0"/>
              <a:t>1 The city is dangerous at night. Please </a:t>
            </a:r>
            <a:r>
              <a:rPr lang="en-US" dirty="0" smtClean="0"/>
              <a:t>_______ </a:t>
            </a:r>
            <a:r>
              <a:rPr lang="en-US" dirty="0"/>
              <a:t>careful.</a:t>
            </a:r>
          </a:p>
          <a:p>
            <a:pPr marL="0" indent="0">
              <a:buNone/>
            </a:pPr>
            <a:r>
              <a:rPr lang="en-US" dirty="0"/>
              <a:t>2 It's cold in here. </a:t>
            </a:r>
            <a:r>
              <a:rPr lang="en-US" dirty="0" smtClean="0"/>
              <a:t>Please __________ </a:t>
            </a:r>
            <a:r>
              <a:rPr lang="en-US" dirty="0"/>
              <a:t>the window.</a:t>
            </a:r>
          </a:p>
          <a:p>
            <a:pPr marL="0" indent="0">
              <a:buNone/>
            </a:pPr>
            <a:r>
              <a:rPr lang="en-US" dirty="0" smtClean="0"/>
              <a:t>3 It isn't a problem. Please,  _____________ about it.</a:t>
            </a:r>
          </a:p>
          <a:p>
            <a:pPr marL="0" indent="0">
              <a:buNone/>
            </a:pPr>
            <a:r>
              <a:rPr lang="en-US" dirty="0" smtClean="0"/>
              <a:t>4 </a:t>
            </a:r>
            <a:r>
              <a:rPr lang="en-US" dirty="0"/>
              <a:t>This is an English class. </a:t>
            </a:r>
            <a:r>
              <a:rPr lang="en-US" dirty="0" smtClean="0"/>
              <a:t>Please___________ </a:t>
            </a:r>
            <a:r>
              <a:rPr lang="en-US" dirty="0"/>
              <a:t>Spanish.</a:t>
            </a:r>
          </a:p>
          <a:p>
            <a:pPr marL="0" indent="0">
              <a:buNone/>
            </a:pPr>
            <a:r>
              <a:rPr lang="en-US" dirty="0"/>
              <a:t>5 Their house is quite near. </a:t>
            </a:r>
            <a:r>
              <a:rPr lang="en-US" dirty="0" smtClean="0"/>
              <a:t>Please __________ </a:t>
            </a:r>
            <a:r>
              <a:rPr lang="en-US" dirty="0"/>
              <a:t>down.</a:t>
            </a:r>
          </a:p>
          <a:p>
            <a:pPr marL="0" indent="0">
              <a:buNone/>
            </a:pPr>
            <a:r>
              <a:rPr lang="es-AR" dirty="0"/>
              <a:t>6 </a:t>
            </a:r>
            <a:r>
              <a:rPr lang="es-AR" dirty="0" smtClean="0"/>
              <a:t>___________</a:t>
            </a:r>
            <a:r>
              <a:rPr lang="es-AR" dirty="0" err="1" smtClean="0"/>
              <a:t>on</a:t>
            </a:r>
            <a:r>
              <a:rPr lang="es-AR" dirty="0"/>
              <a:t>! </a:t>
            </a:r>
            <a:r>
              <a:rPr lang="es-AR" dirty="0" err="1"/>
              <a:t>We're</a:t>
            </a:r>
            <a:r>
              <a:rPr lang="es-AR" dirty="0"/>
              <a:t> late!</a:t>
            </a:r>
          </a:p>
          <a:p>
            <a:pPr marL="0" indent="0">
              <a:buNone/>
            </a:pPr>
            <a:r>
              <a:rPr lang="en-US" dirty="0"/>
              <a:t>7 This is a bus stop. </a:t>
            </a:r>
            <a:r>
              <a:rPr lang="en-US" dirty="0" smtClean="0"/>
              <a:t>Please ______________ </a:t>
            </a:r>
            <a:r>
              <a:rPr lang="en-US" dirty="0"/>
              <a:t>here.</a:t>
            </a:r>
          </a:p>
          <a:p>
            <a:pPr marL="0" indent="0">
              <a:buNone/>
            </a:pPr>
            <a:r>
              <a:rPr lang="en-US" dirty="0"/>
              <a:t>8 </a:t>
            </a:r>
            <a:r>
              <a:rPr lang="en-US" dirty="0" smtClean="0"/>
              <a:t>_______________that </a:t>
            </a:r>
            <a:r>
              <a:rPr lang="en-US" dirty="0"/>
              <a:t>water - it's dirty.</a:t>
            </a:r>
          </a:p>
          <a:p>
            <a:pPr marL="0" indent="0">
              <a:buNone/>
            </a:pPr>
            <a:r>
              <a:rPr lang="en-US" dirty="0"/>
              <a:t>9 This music is terrible. </a:t>
            </a:r>
            <a:r>
              <a:rPr lang="en-US" dirty="0" smtClean="0"/>
              <a:t>Please _____________ </a:t>
            </a:r>
            <a:r>
              <a:rPr lang="en-US" dirty="0"/>
              <a:t>it off.</a:t>
            </a:r>
            <a:endParaRPr lang="es-AR" dirty="0"/>
          </a:p>
        </p:txBody>
      </p:sp>
      <p:sp>
        <p:nvSpPr>
          <p:cNvPr id="5" name="CuadroTexto 2">
            <a:extLst>
              <a:ext uri="{FF2B5EF4-FFF2-40B4-BE49-F238E27FC236}">
                <a16:creationId xmlns="" xmlns:a16="http://schemas.microsoft.com/office/drawing/2014/main" id="{F74599AB-DEAC-4A61-83D9-4B66EF7A4E1B}"/>
              </a:ext>
            </a:extLst>
          </p:cNvPr>
          <p:cNvSpPr txBox="1"/>
          <p:nvPr/>
        </p:nvSpPr>
        <p:spPr>
          <a:xfrm>
            <a:off x="9084332" y="264965"/>
            <a:ext cx="18002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WORKBOOK Page 15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17" y="2111168"/>
            <a:ext cx="4857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93" y="2595707"/>
            <a:ext cx="75247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679043" y="2962358"/>
            <a:ext cx="179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MX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on’t</a:t>
            </a:r>
            <a:r>
              <a:rPr lang="es-MX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worry</a:t>
            </a:r>
            <a:endParaRPr lang="es-A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045199" y="3461599"/>
            <a:ext cx="179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MX" sz="24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on’t</a:t>
            </a:r>
            <a:r>
              <a:rPr lang="es-MX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</a:t>
            </a:r>
            <a:endParaRPr lang="es-AR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536" y="3954705"/>
            <a:ext cx="7048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724" y="4419806"/>
            <a:ext cx="857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4545693" y="4724606"/>
            <a:ext cx="179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MX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on’t</a:t>
            </a: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</a:t>
            </a:r>
            <a:endParaRPr lang="es-A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032762" y="5204797"/>
            <a:ext cx="179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MX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on’t</a:t>
            </a:r>
            <a:r>
              <a:rPr lang="es-MX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</a:t>
            </a:r>
            <a:endParaRPr lang="es-AR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280" y="5790231"/>
            <a:ext cx="66675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64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3055351D-8F05-48B6-9B79-81F34DCCF820}"/>
              </a:ext>
            </a:extLst>
          </p:cNvPr>
          <p:cNvSpPr txBox="1"/>
          <p:nvPr/>
        </p:nvSpPr>
        <p:spPr>
          <a:xfrm>
            <a:off x="10299700" y="225942"/>
            <a:ext cx="166652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Page 127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845626" y="3085605"/>
            <a:ext cx="1353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rgbClr val="00B05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302826" y="3542805"/>
            <a:ext cx="1353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rgbClr val="00B05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750130" y="3827506"/>
            <a:ext cx="1353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B050"/>
                </a:solidFill>
              </a:rPr>
              <a:t>Go</a:t>
            </a:r>
            <a:endParaRPr lang="es-AR" sz="2000" b="1" dirty="0">
              <a:solidFill>
                <a:srgbClr val="00B05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993" y="400021"/>
            <a:ext cx="7150059" cy="628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4053442" y="4027561"/>
            <a:ext cx="1884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B050"/>
                </a:solidFill>
              </a:rPr>
              <a:t>Don’t</a:t>
            </a:r>
            <a:r>
              <a:rPr lang="es-MX" sz="2000" b="1" dirty="0" smtClean="0">
                <a:solidFill>
                  <a:srgbClr val="00B050"/>
                </a:solidFill>
              </a:rPr>
              <a:t> </a:t>
            </a:r>
            <a:r>
              <a:rPr lang="es-MX" sz="2000" b="1" dirty="0" err="1" smtClean="0">
                <a:solidFill>
                  <a:srgbClr val="00B050"/>
                </a:solidFill>
              </a:rPr>
              <a:t>watch</a:t>
            </a:r>
            <a:endParaRPr lang="es-AR" sz="2000" b="1" dirty="0">
              <a:solidFill>
                <a:srgbClr val="00B05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264233" y="2904727"/>
            <a:ext cx="1508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B050"/>
                </a:solidFill>
              </a:rPr>
              <a:t>d</a:t>
            </a:r>
            <a:r>
              <a:rPr lang="es-MX" sz="2000" b="1" dirty="0" err="1" smtClean="0">
                <a:solidFill>
                  <a:srgbClr val="00B050"/>
                </a:solidFill>
              </a:rPr>
              <a:t>on´t</a:t>
            </a:r>
            <a:r>
              <a:rPr lang="es-MX" sz="2000" b="1" dirty="0" smtClean="0">
                <a:solidFill>
                  <a:srgbClr val="00B050"/>
                </a:solidFill>
              </a:rPr>
              <a:t> </a:t>
            </a:r>
            <a:r>
              <a:rPr lang="es-MX" sz="2000" b="1" dirty="0" err="1" smtClean="0">
                <a:solidFill>
                  <a:srgbClr val="00B050"/>
                </a:solidFill>
              </a:rPr>
              <a:t>speak</a:t>
            </a:r>
            <a:endParaRPr lang="es-AR" sz="2000" b="1" dirty="0">
              <a:solidFill>
                <a:srgbClr val="00B05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455226" y="3695205"/>
            <a:ext cx="1353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rgbClr val="00B05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283527" y="6276984"/>
            <a:ext cx="1353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B050"/>
                </a:solidFill>
              </a:rPr>
              <a:t>Don´t</a:t>
            </a:r>
            <a:r>
              <a:rPr lang="es-MX" sz="2000" b="1" dirty="0" smtClean="0">
                <a:solidFill>
                  <a:srgbClr val="00B050"/>
                </a:solidFill>
              </a:rPr>
              <a:t> </a:t>
            </a:r>
            <a:r>
              <a:rPr lang="es-MX" sz="2000" b="1" dirty="0" smtClean="0">
                <a:solidFill>
                  <a:srgbClr val="00B050"/>
                </a:solidFill>
              </a:rPr>
              <a:t>be</a:t>
            </a:r>
            <a:endParaRPr lang="es-AR" sz="2000" b="1" dirty="0">
              <a:solidFill>
                <a:srgbClr val="00B05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958441" y="4581105"/>
            <a:ext cx="1353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B050"/>
                </a:solidFill>
              </a:rPr>
              <a:t>Have</a:t>
            </a:r>
            <a:endParaRPr lang="es-AR" sz="2000" b="1" dirty="0">
              <a:solidFill>
                <a:srgbClr val="00B05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960421" y="5169417"/>
            <a:ext cx="1353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00B050"/>
                </a:solidFill>
              </a:rPr>
              <a:t>Be</a:t>
            </a:r>
            <a:endParaRPr lang="es-AR" sz="2000" b="1" dirty="0">
              <a:solidFill>
                <a:srgbClr val="00B05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845626" y="5676819"/>
            <a:ext cx="1353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B050"/>
                </a:solidFill>
              </a:rPr>
              <a:t>Take</a:t>
            </a:r>
            <a:endParaRPr lang="es-AR" sz="2000" b="1" dirty="0">
              <a:solidFill>
                <a:srgbClr val="00B05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170712" y="2398816"/>
            <a:ext cx="1579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B050"/>
                </a:solidFill>
              </a:rPr>
              <a:t>Read</a:t>
            </a:r>
            <a:endParaRPr lang="es-AR" sz="2000" b="1" dirty="0">
              <a:solidFill>
                <a:srgbClr val="00B05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732810" y="3485715"/>
            <a:ext cx="1579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B050"/>
                </a:solidFill>
              </a:rPr>
              <a:t>Go</a:t>
            </a:r>
            <a:endParaRPr lang="es-AR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1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936" y="363980"/>
            <a:ext cx="7885214" cy="618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122" y="3142323"/>
            <a:ext cx="742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649" y="4801405"/>
            <a:ext cx="7905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497" y="1530927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860" y="3090208"/>
            <a:ext cx="571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913" y="4675378"/>
            <a:ext cx="7905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124266"/>
            <a:ext cx="12192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959" y="4801405"/>
            <a:ext cx="1057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838" y="3123273"/>
            <a:ext cx="8667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757" y="6279288"/>
            <a:ext cx="771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225" y="1370017"/>
            <a:ext cx="8953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949" y="6203422"/>
            <a:ext cx="6762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36" y="1577093"/>
            <a:ext cx="10287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EF4e_ElemSB_2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612582" y="10986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7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4C06DDD9-948C-4FF2-81B8-ACE0F5ECD60C}"/>
              </a:ext>
            </a:extLst>
          </p:cNvPr>
          <p:cNvSpPr txBox="1"/>
          <p:nvPr/>
        </p:nvSpPr>
        <p:spPr>
          <a:xfrm>
            <a:off x="10783540" y="211653"/>
            <a:ext cx="117986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Page 127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89" y="267223"/>
            <a:ext cx="5993448" cy="639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925787" y="2349488"/>
            <a:ext cx="1353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</a:t>
            </a:r>
            <a:r>
              <a:rPr lang="es-MX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</a:t>
            </a:r>
            <a:endParaRPr lang="es-AR" sz="2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460669" y="2674739"/>
            <a:ext cx="1947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</a:t>
            </a:r>
            <a:r>
              <a:rPr lang="es-MX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MX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off</a:t>
            </a:r>
            <a:endParaRPr lang="es-AR" sz="2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500750" y="3309410"/>
            <a:ext cx="257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</a:t>
            </a:r>
            <a:r>
              <a:rPr lang="es-MX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endParaRPr lang="es-AR" sz="2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584367" y="4057555"/>
            <a:ext cx="2341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</a:t>
            </a:r>
            <a:r>
              <a:rPr lang="es-MX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s-MX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</a:t>
            </a:r>
            <a:endParaRPr lang="es-AR" sz="2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602680" y="4770075"/>
            <a:ext cx="16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</a:t>
            </a:r>
            <a:r>
              <a:rPr lang="es-MX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stop</a:t>
            </a:r>
            <a:endParaRPr lang="es-AR" sz="2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341916" y="5405052"/>
            <a:ext cx="16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</a:t>
            </a:r>
            <a:r>
              <a:rPr lang="es-MX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s-MX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</a:t>
            </a:r>
            <a:endParaRPr lang="es-AR" sz="2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615540" y="5836875"/>
            <a:ext cx="16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</a:t>
            </a:r>
            <a:r>
              <a:rPr lang="es-MX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</a:t>
            </a:r>
            <a:endParaRPr lang="es-AR" sz="2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622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50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ElemSB_2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2582" y="853550"/>
            <a:ext cx="609600" cy="6096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41" y="493755"/>
            <a:ext cx="9064819" cy="295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896587" y="4179124"/>
            <a:ext cx="48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1048987" y="4331524"/>
            <a:ext cx="48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122218" y="865425"/>
            <a:ext cx="48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5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763985" y="862962"/>
            <a:ext cx="59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11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602187" y="851339"/>
            <a:ext cx="48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9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075706" y="1463150"/>
            <a:ext cx="61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12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763985" y="1463149"/>
            <a:ext cx="48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2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7562602" y="1463150"/>
            <a:ext cx="48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4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140031" y="1990087"/>
            <a:ext cx="48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6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763985" y="2002214"/>
            <a:ext cx="59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10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614062" y="2002214"/>
            <a:ext cx="48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8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122218" y="2643248"/>
            <a:ext cx="48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3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763985" y="2617034"/>
            <a:ext cx="48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7</a:t>
            </a:r>
            <a:endParaRPr lang="es-AR" sz="2400" b="1" dirty="0">
              <a:solidFill>
                <a:srgbClr val="FF0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18" y="3617149"/>
            <a:ext cx="47339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7174974" y="4899178"/>
            <a:ext cx="3613874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s-ES" sz="3400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I’m</a:t>
            </a:r>
            <a:r>
              <a:rPr lang="es-ES" sz="3400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quite </a:t>
            </a:r>
            <a:r>
              <a:rPr lang="es-ES" sz="3400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hungry</a:t>
            </a:r>
            <a:r>
              <a:rPr lang="es-ES" sz="3400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s-ES" sz="3400" i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I’m</a:t>
            </a:r>
            <a:r>
              <a:rPr lang="es-ES" sz="3400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3400" i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very</a:t>
            </a:r>
            <a:r>
              <a:rPr lang="es-ES" sz="3400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3400" i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tired</a:t>
            </a:r>
            <a:r>
              <a:rPr lang="es-ES" sz="3400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!</a:t>
            </a:r>
            <a:endParaRPr lang="es-ES" sz="3400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6083790" y="4107482"/>
            <a:ext cx="4224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How</a:t>
            </a:r>
            <a:r>
              <a:rPr lang="es-ES" sz="4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do </a:t>
            </a:r>
            <a:r>
              <a:rPr lang="es-ES" sz="4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</a:t>
            </a:r>
            <a:r>
              <a:rPr lang="es-ES" sz="4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4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feel</a:t>
            </a:r>
            <a:r>
              <a:rPr lang="es-ES" sz="4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s-ES" sz="4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3081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24B1A350-B906-4104-B0D3-1E5EC13A3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9993" y="342517"/>
            <a:ext cx="11799720" cy="206026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F717519-D2CA-4B25-9E4E-9B8DDEA37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947" y="2542073"/>
            <a:ext cx="11652013" cy="19213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8412E59B-9A9A-4A3D-AFE7-3B0EBC5EA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9252" y="4534713"/>
            <a:ext cx="3048128" cy="214321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EFDB6C1D-3BAC-4B81-906D-FF7989F930C8}"/>
              </a:ext>
            </a:extLst>
          </p:cNvPr>
          <p:cNvSpPr txBox="1"/>
          <p:nvPr/>
        </p:nvSpPr>
        <p:spPr>
          <a:xfrm>
            <a:off x="545305" y="4369604"/>
            <a:ext cx="3336324" cy="2308324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+ </a:t>
            </a:r>
            <a:r>
              <a:rPr lang="es-AR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Feelings</a:t>
            </a:r>
            <a:endParaRPr lang="es-AR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2C_1.68">
            <a:hlinkClick r:id="" action="ppaction://media"/>
            <a:extLst>
              <a:ext uri="{FF2B5EF4-FFF2-40B4-BE49-F238E27FC236}">
                <a16:creationId xmlns="" xmlns:a16="http://schemas.microsoft.com/office/drawing/2014/main" id="{696142C6-62C6-4CD5-82B8-A1DA0A397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5145871" y="5172431"/>
            <a:ext cx="522014" cy="64084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54" y="1757424"/>
            <a:ext cx="390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631" y="3881967"/>
            <a:ext cx="390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04" y="1791659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141" y="1834729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141" y="3881967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635" y="1813194"/>
            <a:ext cx="3048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04" y="3805767"/>
            <a:ext cx="4762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88" y="5979092"/>
            <a:ext cx="492453" cy="39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14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C_1.68">
            <a:hlinkClick r:id="" action="ppaction://media"/>
            <a:extLst>
              <a:ext uri="{FF2B5EF4-FFF2-40B4-BE49-F238E27FC236}">
                <a16:creationId xmlns="" xmlns:a16="http://schemas.microsoft.com/office/drawing/2014/main" id="{51E876A9-95CF-4FAC-982F-41E2F0828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10071542" y="164588"/>
            <a:ext cx="926166" cy="113699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A2F36970-2DC7-447D-8511-31551145C476}"/>
              </a:ext>
            </a:extLst>
          </p:cNvPr>
          <p:cNvSpPr txBox="1"/>
          <p:nvPr/>
        </p:nvSpPr>
        <p:spPr>
          <a:xfrm>
            <a:off x="6858000" y="833178"/>
            <a:ext cx="273630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Memorize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and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say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them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in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relation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to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all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pictures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.</a:t>
            </a:r>
          </a:p>
        </p:txBody>
      </p:sp>
      <p:sp>
        <p:nvSpPr>
          <p:cNvPr id="4" name="Flecha: hacia abajo 3">
            <a:extLst>
              <a:ext uri="{FF2B5EF4-FFF2-40B4-BE49-F238E27FC236}">
                <a16:creationId xmlns="" xmlns:a16="http://schemas.microsoft.com/office/drawing/2014/main" id="{9EB74B27-4CC9-40F9-ABB6-3CC2393B1694}"/>
              </a:ext>
            </a:extLst>
          </p:cNvPr>
          <p:cNvSpPr/>
          <p:nvPr/>
        </p:nvSpPr>
        <p:spPr>
          <a:xfrm>
            <a:off x="8736227" y="1458097"/>
            <a:ext cx="185351" cy="5307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Flecha: hacia la izquierda 4">
            <a:extLst>
              <a:ext uri="{FF2B5EF4-FFF2-40B4-BE49-F238E27FC236}">
                <a16:creationId xmlns="" xmlns:a16="http://schemas.microsoft.com/office/drawing/2014/main" id="{292276FF-6654-4584-8955-15912C857A51}"/>
              </a:ext>
            </a:extLst>
          </p:cNvPr>
          <p:cNvSpPr/>
          <p:nvPr/>
        </p:nvSpPr>
        <p:spPr>
          <a:xfrm>
            <a:off x="5966254" y="1518020"/>
            <a:ext cx="716692" cy="20544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254" y="2153402"/>
            <a:ext cx="6012933" cy="419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4" y="164588"/>
            <a:ext cx="5108576" cy="660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812" y="2654300"/>
            <a:ext cx="2571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202" y="2628900"/>
            <a:ext cx="2571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346" y="262890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2" y="3043238"/>
            <a:ext cx="2571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946" y="2260600"/>
            <a:ext cx="2381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346" y="3481827"/>
            <a:ext cx="2762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00" y="3062288"/>
            <a:ext cx="2381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202" y="3081337"/>
            <a:ext cx="26670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102" y="2227263"/>
            <a:ext cx="2952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875" y="2217737"/>
            <a:ext cx="3619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29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0AEB30E-4632-4949-AAB0-9F5A7E68F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1" dirty="0"/>
              <a:t>VOCABULARY:    </a:t>
            </a:r>
            <a:r>
              <a:rPr lang="es-AR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feelings</a:t>
            </a:r>
            <a:endParaRPr lang="es-A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57C3F0A-F4ED-40C3-A4BD-1030DDB09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96752"/>
            <a:ext cx="8229600" cy="5256584"/>
          </a:xfrm>
          <a:ln w="57150">
            <a:solidFill>
              <a:srgbClr val="00B050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i="1" dirty="0"/>
              <a:t>Write a sentence from the box.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I´m angry; I'm bored. I'm cold. I'm happy. I'm hot. I'm hungry. I'm sad. I'm stressed. I'm tired. I'm thirsty. I'm worried.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My friend is late. </a:t>
            </a:r>
            <a:r>
              <a:rPr lang="en-US" i="1" dirty="0"/>
              <a:t>_________________________.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It's</a:t>
            </a:r>
            <a:r>
              <a:rPr lang="es-AR" dirty="0"/>
              <a:t> 3°C. _________________________________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It's</a:t>
            </a:r>
            <a:r>
              <a:rPr lang="es-AR" dirty="0"/>
              <a:t> </a:t>
            </a:r>
            <a:r>
              <a:rPr lang="es-AR" dirty="0" err="1"/>
              <a:t>my</a:t>
            </a:r>
            <a:r>
              <a:rPr lang="es-AR" dirty="0"/>
              <a:t> </a:t>
            </a:r>
            <a:r>
              <a:rPr lang="es-AR" dirty="0" err="1"/>
              <a:t>birthday</a:t>
            </a:r>
            <a:r>
              <a:rPr lang="es-AR" dirty="0"/>
              <a:t>! 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My mother is in hospital. 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It's time for dinner. 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don't know what to do. 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It's</a:t>
            </a:r>
            <a:r>
              <a:rPr lang="es-AR" dirty="0"/>
              <a:t> 42°C. ___________________________________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It's</a:t>
            </a:r>
            <a:r>
              <a:rPr lang="es-AR" dirty="0"/>
              <a:t> </a:t>
            </a:r>
            <a:r>
              <a:rPr lang="es-AR" dirty="0" err="1"/>
              <a:t>very</a:t>
            </a:r>
            <a:r>
              <a:rPr lang="es-AR" dirty="0"/>
              <a:t> late. 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My boyfriend is very far away. 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want a drink. 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have a lot of work. ____________________________</a:t>
            </a:r>
          </a:p>
          <a:p>
            <a:endParaRPr lang="es-AR" dirty="0"/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EB6593BB-F971-4BC9-B338-E02B7B26FE47}"/>
              </a:ext>
            </a:extLst>
          </p:cNvPr>
          <p:cNvSpPr txBox="1"/>
          <p:nvPr/>
        </p:nvSpPr>
        <p:spPr>
          <a:xfrm flipH="1">
            <a:off x="9480376" y="64697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latin typeface="Calibri"/>
              </a:rPr>
              <a:t>WB 15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45" y="2474912"/>
            <a:ext cx="8667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2862263"/>
            <a:ext cx="7524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3086100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541838"/>
            <a:ext cx="6858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3759200"/>
            <a:ext cx="9906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7" y="5122863"/>
            <a:ext cx="7334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5880100"/>
            <a:ext cx="11144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4891088"/>
            <a:ext cx="790575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5524500"/>
            <a:ext cx="9429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3502025"/>
            <a:ext cx="11906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3" y="4138613"/>
            <a:ext cx="9239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13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95" y="942975"/>
            <a:ext cx="8041340" cy="379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064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59" y="323428"/>
            <a:ext cx="6005574" cy="621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2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3688" y="145298"/>
            <a:ext cx="609600" cy="60960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590" y="323428"/>
            <a:ext cx="3737339" cy="63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0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0" y="250865"/>
            <a:ext cx="3876675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885" y="250865"/>
            <a:ext cx="37528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0" y="4578308"/>
            <a:ext cx="52006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885" y="4578307"/>
            <a:ext cx="44958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EF4e_ElemSB_2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45490" y="250865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035138" y="1175657"/>
            <a:ext cx="98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0:00 – 0.53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408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400</Words>
  <Application>Microsoft Office PowerPoint</Application>
  <PresentationFormat>Personalizado</PresentationFormat>
  <Paragraphs>94</Paragraphs>
  <Slides>21</Slides>
  <Notes>0</Notes>
  <HiddenSlides>0</HiddenSlides>
  <MMClips>11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23" baseType="lpstr"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VOCABULARY:    feelings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IMPERATIVES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70</cp:revision>
  <dcterms:created xsi:type="dcterms:W3CDTF">2020-03-27T03:36:06Z</dcterms:created>
  <dcterms:modified xsi:type="dcterms:W3CDTF">2025-04-07T15:45:37Z</dcterms:modified>
</cp:coreProperties>
</file>