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480" r:id="rId4"/>
    <p:sldId id="481" r:id="rId5"/>
    <p:sldId id="490" r:id="rId6"/>
    <p:sldId id="482" r:id="rId7"/>
    <p:sldId id="491" r:id="rId8"/>
    <p:sldId id="258" r:id="rId9"/>
    <p:sldId id="259" r:id="rId10"/>
    <p:sldId id="489" r:id="rId11"/>
    <p:sldId id="488" r:id="rId12"/>
    <p:sldId id="260" r:id="rId13"/>
    <p:sldId id="268" r:id="rId14"/>
    <p:sldId id="263" r:id="rId15"/>
    <p:sldId id="264" r:id="rId16"/>
    <p:sldId id="265" r:id="rId17"/>
    <p:sldId id="487" r:id="rId1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C1F31-B195-4208-ADD9-D04AECA6EB00}" type="datetimeFigureOut">
              <a:rPr lang="es-AR" smtClean="0"/>
              <a:t>19/3/2021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9E63A-FAA8-4571-8A7B-E4A1AC57829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533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>
            <a:extLst>
              <a:ext uri="{FF2B5EF4-FFF2-40B4-BE49-F238E27FC236}">
                <a16:creationId xmlns:a16="http://schemas.microsoft.com/office/drawing/2014/main" id="{566D7733-5BFA-460A-99B3-166ADCE844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F833A4-3B4A-46EF-B2C8-1ECE6A117908}" type="slidenum">
              <a:rPr lang="en-GB" altLang="es-AR"/>
              <a:pPr/>
              <a:t>11</a:t>
            </a:fld>
            <a:endParaRPr lang="en-GB" altLang="es-AR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619B6AEA-792B-46F5-9BEB-B6F762402C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672BA76-9630-4451-9D1D-662A4267D4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>
            <a:extLst>
              <a:ext uri="{FF2B5EF4-FFF2-40B4-BE49-F238E27FC236}">
                <a16:creationId xmlns:a16="http://schemas.microsoft.com/office/drawing/2014/main" id="{2030DC26-81C8-4D0A-9FA3-5DD11E3196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D903C-B837-465B-AAB8-F5065913616A}" type="slidenum">
              <a:rPr lang="en-GB" altLang="es-AR"/>
              <a:pPr/>
              <a:t>12</a:t>
            </a:fld>
            <a:endParaRPr lang="en-GB" altLang="es-AR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7C8847B-FB28-42F9-BD0F-16404FA9F3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DB79937-78BB-461A-BF4E-73892EDD03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B6032FDE-361F-4F2F-B114-7B5FFFB7DE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1C84CE-DE8C-4C9D-A0BB-2A35E6528AEE}" type="slidenum">
              <a:rPr lang="en-GB" altLang="es-AR" sz="1200"/>
              <a:pPr eaLnBrk="1" hangingPunct="1"/>
              <a:t>13</a:t>
            </a:fld>
            <a:endParaRPr lang="en-GB" altLang="es-AR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38AE83D1-AAC0-4199-8F94-B20D3194A4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C3659F0-0BC2-47C0-B489-FA8563450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CDD2352E-3FC7-42FF-AD12-4F4F70B07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65DC562-FA29-48D2-89C0-6E1AA503F98A}" type="slidenum">
              <a:rPr lang="en-GB" altLang="es-AR" sz="1200"/>
              <a:pPr eaLnBrk="1" hangingPunct="1"/>
              <a:t>14</a:t>
            </a:fld>
            <a:endParaRPr lang="en-GB" altLang="es-AR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C6F26A9-EBD9-42FB-A970-4D625CE2F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190725E-7ADE-41C2-8817-D3850FC46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3C656BFF-D7C7-42AD-8509-B54D3C8B83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632C543-21FE-4042-85CE-FBBD163D2C7B}" type="slidenum">
              <a:rPr lang="en-GB" altLang="es-AR" sz="1200"/>
              <a:pPr eaLnBrk="1" hangingPunct="1"/>
              <a:t>15</a:t>
            </a:fld>
            <a:endParaRPr lang="en-GB" altLang="es-AR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A55F811-BE4C-42E2-BD81-3AB076DD67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F1B7F689-D1D1-4EC7-8955-F88BAE1A0B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FC1C9E6C-EA1D-43EA-8714-3749D94EEE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CDA2FD4-8C81-4498-8EFA-C51E7F8D0F5F}" type="slidenum">
              <a:rPr lang="en-GB" altLang="es-AR" sz="1200"/>
              <a:pPr eaLnBrk="1" hangingPunct="1"/>
              <a:t>16</a:t>
            </a:fld>
            <a:endParaRPr lang="en-GB" altLang="es-AR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1ECDAF8-D1EC-4A78-A7BD-202E8B16C8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1C1925E-6958-460D-9FF5-DF538447C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3/19/2021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15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5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9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1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27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8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1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4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3/19/2021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94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4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9EC50A-248F-46D1-97CD-65A2766F7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843F0-96F8-4DFC-93E8-E3533F223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pic>
        <p:nvPicPr>
          <p:cNvPr id="4" name="Picture 1" descr="La superficie del agua con ondas">
            <a:extLst>
              <a:ext uri="{FF2B5EF4-FFF2-40B4-BE49-F238E27FC236}">
                <a16:creationId xmlns:a16="http://schemas.microsoft.com/office/drawing/2014/main" id="{600A2288-5205-4F40-A92A-F00C6E0E6A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03CA4AF-C81E-498A-AC5A-DE828B94F5E8}"/>
              </a:ext>
            </a:extLst>
          </p:cNvPr>
          <p:cNvSpPr txBox="1"/>
          <p:nvPr/>
        </p:nvSpPr>
        <p:spPr>
          <a:xfrm>
            <a:off x="651158" y="87090"/>
            <a:ext cx="10800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MEDIDAS DESCRIPTIVAS</a:t>
            </a:r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1BBDFCCB-5810-4C7B-A4F4-B3069B37D876}"/>
              </a:ext>
            </a:extLst>
          </p:cNvPr>
          <p:cNvSpPr/>
          <p:nvPr/>
        </p:nvSpPr>
        <p:spPr>
          <a:xfrm>
            <a:off x="3837709" y="678863"/>
            <a:ext cx="429491" cy="1440000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b="1"/>
          </a:p>
        </p:txBody>
      </p:sp>
      <p:sp>
        <p:nvSpPr>
          <p:cNvPr id="10" name="Abrir llave 9">
            <a:extLst>
              <a:ext uri="{FF2B5EF4-FFF2-40B4-BE49-F238E27FC236}">
                <a16:creationId xmlns:a16="http://schemas.microsoft.com/office/drawing/2014/main" id="{8F22508F-67F8-437F-A9E0-615796DD1827}"/>
              </a:ext>
            </a:extLst>
          </p:cNvPr>
          <p:cNvSpPr/>
          <p:nvPr/>
        </p:nvSpPr>
        <p:spPr>
          <a:xfrm>
            <a:off x="3837704" y="2396818"/>
            <a:ext cx="429491" cy="1440000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b="1"/>
          </a:p>
        </p:txBody>
      </p:sp>
      <p:sp>
        <p:nvSpPr>
          <p:cNvPr id="12" name="Abrir llave 11">
            <a:extLst>
              <a:ext uri="{FF2B5EF4-FFF2-40B4-BE49-F238E27FC236}">
                <a16:creationId xmlns:a16="http://schemas.microsoft.com/office/drawing/2014/main" id="{08D2A6BF-38EF-41EF-B4B9-0CD635EC686B}"/>
              </a:ext>
            </a:extLst>
          </p:cNvPr>
          <p:cNvSpPr/>
          <p:nvPr/>
        </p:nvSpPr>
        <p:spPr>
          <a:xfrm>
            <a:off x="3837699" y="4114789"/>
            <a:ext cx="429491" cy="1440000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b="1"/>
          </a:p>
        </p:txBody>
      </p:sp>
      <p:sp>
        <p:nvSpPr>
          <p:cNvPr id="13" name="Abrir llave 12">
            <a:extLst>
              <a:ext uri="{FF2B5EF4-FFF2-40B4-BE49-F238E27FC236}">
                <a16:creationId xmlns:a16="http://schemas.microsoft.com/office/drawing/2014/main" id="{D93B01FC-1ACC-4627-927A-9A896BFD1B87}"/>
              </a:ext>
            </a:extLst>
          </p:cNvPr>
          <p:cNvSpPr/>
          <p:nvPr/>
        </p:nvSpPr>
        <p:spPr>
          <a:xfrm>
            <a:off x="3837694" y="5832744"/>
            <a:ext cx="429491" cy="942120"/>
          </a:xfrm>
          <a:prstGeom prst="leftBrac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b="1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BF2E425-6C95-4EE9-ACEC-EE257C4960C4}"/>
              </a:ext>
            </a:extLst>
          </p:cNvPr>
          <p:cNvSpPr txBox="1"/>
          <p:nvPr/>
        </p:nvSpPr>
        <p:spPr>
          <a:xfrm>
            <a:off x="4128647" y="803563"/>
            <a:ext cx="40863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Media Aritmética: x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Mediana: x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Modo, moda o valor modal: Mo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EB430E7-8773-42A1-A314-3E414EB19157}"/>
              </a:ext>
            </a:extLst>
          </p:cNvPr>
          <p:cNvSpPr txBox="1"/>
          <p:nvPr/>
        </p:nvSpPr>
        <p:spPr>
          <a:xfrm>
            <a:off x="4128642" y="2507679"/>
            <a:ext cx="68948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Rango, recorrido o amplitud muestral: R = </a:t>
            </a:r>
            <a:r>
              <a:rPr lang="es-AR" sz="2400" b="1" dirty="0" err="1">
                <a:solidFill>
                  <a:srgbClr val="0070C0"/>
                </a:solidFill>
                <a:latin typeface="Alegreya" panose="02000503050000020004" pitchFamily="50" charset="0"/>
              </a:rPr>
              <a:t>x</a:t>
            </a:r>
            <a:r>
              <a:rPr lang="es-AR" sz="2400" b="1" baseline="-25000" dirty="0" err="1">
                <a:solidFill>
                  <a:srgbClr val="0070C0"/>
                </a:solidFill>
                <a:latin typeface="Alegreya" panose="02000503050000020004" pitchFamily="50" charset="0"/>
              </a:rPr>
              <a:t>máx</a:t>
            </a:r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 - </a:t>
            </a:r>
            <a:r>
              <a:rPr lang="es-AR" sz="2400" b="1" dirty="0" err="1">
                <a:solidFill>
                  <a:srgbClr val="0070C0"/>
                </a:solidFill>
                <a:latin typeface="Alegreya" panose="02000503050000020004" pitchFamily="50" charset="0"/>
              </a:rPr>
              <a:t>x</a:t>
            </a:r>
            <a:r>
              <a:rPr lang="es-AR" sz="2400" b="1" baseline="-25000" dirty="0" err="1">
                <a:solidFill>
                  <a:srgbClr val="0070C0"/>
                </a:solidFill>
                <a:latin typeface="Alegreya" panose="02000503050000020004" pitchFamily="50" charset="0"/>
              </a:rPr>
              <a:t>mín</a:t>
            </a:r>
            <a:endParaRPr lang="es-AR" sz="2400" b="1" baseline="-25000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Varianza: s</a:t>
            </a:r>
            <a:r>
              <a:rPr lang="es-AR" sz="2400" b="1" baseline="30000" dirty="0">
                <a:solidFill>
                  <a:srgbClr val="0070C0"/>
                </a:solidFill>
                <a:latin typeface="Alegreya" panose="02000503050000020004" pitchFamily="50" charset="0"/>
              </a:rPr>
              <a:t>2</a:t>
            </a:r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                            Desviación Estándar: s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Coeficiente de Variación: CV = s / x</a:t>
            </a:r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BFC7F1C6-D1D6-493A-BAAE-CE2A83445585}"/>
              </a:ext>
            </a:extLst>
          </p:cNvPr>
          <p:cNvSpPr/>
          <p:nvPr/>
        </p:nvSpPr>
        <p:spPr>
          <a:xfrm>
            <a:off x="6026725" y="3034143"/>
            <a:ext cx="845127" cy="122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1B69DF0-C57A-4AA3-89CF-417079C72D74}"/>
              </a:ext>
            </a:extLst>
          </p:cNvPr>
          <p:cNvSpPr txBox="1"/>
          <p:nvPr/>
        </p:nvSpPr>
        <p:spPr>
          <a:xfrm>
            <a:off x="4128642" y="4239490"/>
            <a:ext cx="1930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Cuartiles: Q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Deciles: D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Percentiles: P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63C29CD-C1B4-4F8A-AFD0-B06C4EB96F4A}"/>
              </a:ext>
            </a:extLst>
          </p:cNvPr>
          <p:cNvSpPr txBox="1"/>
          <p:nvPr/>
        </p:nvSpPr>
        <p:spPr>
          <a:xfrm>
            <a:off x="4128642" y="5888182"/>
            <a:ext cx="20585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Apuntamiento</a:t>
            </a:r>
          </a:p>
          <a:p>
            <a:r>
              <a:rPr lang="es-AR" sz="2400" b="1" dirty="0">
                <a:solidFill>
                  <a:srgbClr val="0070C0"/>
                </a:solidFill>
                <a:latin typeface="Alegreya" panose="02000503050000020004" pitchFamily="50" charset="0"/>
              </a:rPr>
              <a:t>Asimetría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76A4DA9-133E-495A-B62A-F81DD08A8565}"/>
              </a:ext>
            </a:extLst>
          </p:cNvPr>
          <p:cNvSpPr txBox="1"/>
          <p:nvPr/>
        </p:nvSpPr>
        <p:spPr>
          <a:xfrm>
            <a:off x="655842" y="891858"/>
            <a:ext cx="3044707" cy="10156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MEDIDAS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DE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TENDENCIA CENTRAL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8891FA9-90E5-4C32-947B-F475DC36A126}"/>
              </a:ext>
            </a:extLst>
          </p:cNvPr>
          <p:cNvSpPr txBox="1"/>
          <p:nvPr/>
        </p:nvSpPr>
        <p:spPr>
          <a:xfrm>
            <a:off x="669692" y="2609825"/>
            <a:ext cx="3044707" cy="10156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MEDIDAS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DE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DISPERSIÓN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B1EA0-B67F-4AAD-BB76-300BAEE7A00E}"/>
              </a:ext>
            </a:extLst>
          </p:cNvPr>
          <p:cNvSpPr txBox="1"/>
          <p:nvPr/>
        </p:nvSpPr>
        <p:spPr>
          <a:xfrm>
            <a:off x="655837" y="4327793"/>
            <a:ext cx="3044707" cy="10156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MEDIDAS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DE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POSICIÓN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672EE7D-6FA0-4BBD-A29D-6137667D9428}"/>
              </a:ext>
            </a:extLst>
          </p:cNvPr>
          <p:cNvSpPr txBox="1"/>
          <p:nvPr/>
        </p:nvSpPr>
        <p:spPr>
          <a:xfrm>
            <a:off x="669687" y="5796371"/>
            <a:ext cx="3044707" cy="1015663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MEDIDAS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DE </a:t>
            </a:r>
          </a:p>
          <a:p>
            <a:pPr algn="ctr"/>
            <a:r>
              <a:rPr lang="es-A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FORMA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34AE88A9-204F-476E-B119-2BED53534AFB}"/>
              </a:ext>
            </a:extLst>
          </p:cNvPr>
          <p:cNvCxnSpPr/>
          <p:nvPr/>
        </p:nvCxnSpPr>
        <p:spPr>
          <a:xfrm>
            <a:off x="6553200" y="891858"/>
            <a:ext cx="18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420D86D9-FC46-46EA-8456-C3508B68B2CA}"/>
              </a:ext>
            </a:extLst>
          </p:cNvPr>
          <p:cNvCxnSpPr/>
          <p:nvPr/>
        </p:nvCxnSpPr>
        <p:spPr>
          <a:xfrm>
            <a:off x="8410416" y="3338012"/>
            <a:ext cx="18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15B0822B-5548-46F8-9E34-02D1AF0842D0}"/>
              </a:ext>
            </a:extLst>
          </p:cNvPr>
          <p:cNvSpPr/>
          <p:nvPr/>
        </p:nvSpPr>
        <p:spPr>
          <a:xfrm>
            <a:off x="5455400" y="1222011"/>
            <a:ext cx="180000" cy="36000"/>
          </a:xfrm>
          <a:custGeom>
            <a:avLst/>
            <a:gdLst>
              <a:gd name="connsiteX0" fmla="*/ 0 w 329937"/>
              <a:gd name="connsiteY0" fmla="*/ 281319 h 281319"/>
              <a:gd name="connsiteX1" fmla="*/ 77491 w 329937"/>
              <a:gd name="connsiteY1" fmla="*/ 2350 h 281319"/>
              <a:gd name="connsiteX2" fmla="*/ 278969 w 329937"/>
              <a:gd name="connsiteY2" fmla="*/ 250323 h 281319"/>
              <a:gd name="connsiteX3" fmla="*/ 325464 w 329937"/>
              <a:gd name="connsiteY3" fmla="*/ 17848 h 281319"/>
              <a:gd name="connsiteX4" fmla="*/ 325464 w 329937"/>
              <a:gd name="connsiteY4" fmla="*/ 33347 h 281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9937" h="281319">
                <a:moveTo>
                  <a:pt x="0" y="281319"/>
                </a:moveTo>
                <a:cubicBezTo>
                  <a:pt x="15498" y="144417"/>
                  <a:pt x="30996" y="7516"/>
                  <a:pt x="77491" y="2350"/>
                </a:cubicBezTo>
                <a:cubicBezTo>
                  <a:pt x="123986" y="-2816"/>
                  <a:pt x="237640" y="247740"/>
                  <a:pt x="278969" y="250323"/>
                </a:cubicBezTo>
                <a:cubicBezTo>
                  <a:pt x="320298" y="252906"/>
                  <a:pt x="317715" y="54011"/>
                  <a:pt x="325464" y="17848"/>
                </a:cubicBezTo>
                <a:cubicBezTo>
                  <a:pt x="333213" y="-18315"/>
                  <a:pt x="329338" y="7516"/>
                  <a:pt x="325464" y="33347"/>
                </a:cubicBezTo>
              </a:path>
            </a:pathLst>
          </a:cu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074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2" grpId="0" animBg="1"/>
      <p:bldP spid="13" grpId="0" animBg="1"/>
      <p:bldP spid="8" grpId="0"/>
      <p:bldP spid="14" grpId="0"/>
      <p:bldP spid="15" grpId="0" animBg="1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8066E3B-877B-4BE3-8F1D-9542B203623E}"/>
              </a:ext>
            </a:extLst>
          </p:cNvPr>
          <p:cNvSpPr txBox="1"/>
          <p:nvPr/>
        </p:nvSpPr>
        <p:spPr>
          <a:xfrm>
            <a:off x="5521625" y="1066800"/>
            <a:ext cx="48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7720A2A-5994-4FBB-A444-27383DA47DC3}"/>
              </a:ext>
            </a:extLst>
          </p:cNvPr>
          <p:cNvSpPr txBox="1"/>
          <p:nvPr/>
        </p:nvSpPr>
        <p:spPr>
          <a:xfrm>
            <a:off x="5535475" y="1537855"/>
            <a:ext cx="48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6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6E78DCE-30CD-439A-8CF7-7CDF973718B4}"/>
              </a:ext>
            </a:extLst>
          </p:cNvPr>
          <p:cNvCxnSpPr/>
          <p:nvPr/>
        </p:nvCxnSpPr>
        <p:spPr>
          <a:xfrm>
            <a:off x="5383080" y="1537855"/>
            <a:ext cx="77585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A5E702B7-4038-43AF-87AD-F02283CFABBA}"/>
              </a:ext>
            </a:extLst>
          </p:cNvPr>
          <p:cNvSpPr txBox="1"/>
          <p:nvPr/>
        </p:nvSpPr>
        <p:spPr>
          <a:xfrm>
            <a:off x="6158935" y="1274609"/>
            <a:ext cx="1357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= 0,3333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0EA8290-FBBB-4479-AD37-27AC19870545}"/>
              </a:ext>
            </a:extLst>
          </p:cNvPr>
          <p:cNvSpPr txBox="1"/>
          <p:nvPr/>
        </p:nvSpPr>
        <p:spPr>
          <a:xfrm>
            <a:off x="7863050" y="1274609"/>
            <a:ext cx="1357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33,33%</a:t>
            </a:r>
          </a:p>
        </p:txBody>
      </p: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D7DEC679-BC70-447D-9209-39951C0A9FD5}"/>
              </a:ext>
            </a:extLst>
          </p:cNvPr>
          <p:cNvSpPr/>
          <p:nvPr/>
        </p:nvSpPr>
        <p:spPr>
          <a:xfrm>
            <a:off x="7669079" y="1413159"/>
            <a:ext cx="290946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C908F09-998F-42A4-8BF6-13FEF63866E9}"/>
              </a:ext>
            </a:extLst>
          </p:cNvPr>
          <p:cNvSpPr txBox="1"/>
          <p:nvPr/>
        </p:nvSpPr>
        <p:spPr>
          <a:xfrm>
            <a:off x="5521620" y="2410697"/>
            <a:ext cx="48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F8C8DED-C803-4D98-8194-F4A4452D69D7}"/>
              </a:ext>
            </a:extLst>
          </p:cNvPr>
          <p:cNvSpPr txBox="1"/>
          <p:nvPr/>
        </p:nvSpPr>
        <p:spPr>
          <a:xfrm>
            <a:off x="5452350" y="2881752"/>
            <a:ext cx="637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60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21312799-1077-4BE6-9D12-F52FE7193CEA}"/>
              </a:ext>
            </a:extLst>
          </p:cNvPr>
          <p:cNvCxnSpPr/>
          <p:nvPr/>
        </p:nvCxnSpPr>
        <p:spPr>
          <a:xfrm>
            <a:off x="5383075" y="2881752"/>
            <a:ext cx="775855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1BCFDA2-1737-40B0-A06A-11FD9299B6BA}"/>
              </a:ext>
            </a:extLst>
          </p:cNvPr>
          <p:cNvSpPr txBox="1"/>
          <p:nvPr/>
        </p:nvSpPr>
        <p:spPr>
          <a:xfrm>
            <a:off x="6158930" y="2618506"/>
            <a:ext cx="1357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= 0,0333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8A35DD6-8F9B-477A-91FA-79ADA9EAB0CB}"/>
              </a:ext>
            </a:extLst>
          </p:cNvPr>
          <p:cNvSpPr txBox="1"/>
          <p:nvPr/>
        </p:nvSpPr>
        <p:spPr>
          <a:xfrm>
            <a:off x="7835335" y="2618506"/>
            <a:ext cx="1357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3,33%</a:t>
            </a:r>
          </a:p>
        </p:txBody>
      </p:sp>
      <p:sp>
        <p:nvSpPr>
          <p:cNvPr id="16" name="Flecha: a la derecha 15">
            <a:extLst>
              <a:ext uri="{FF2B5EF4-FFF2-40B4-BE49-F238E27FC236}">
                <a16:creationId xmlns:a16="http://schemas.microsoft.com/office/drawing/2014/main" id="{0038D99F-36C9-498A-84F4-E122BFEB4377}"/>
              </a:ext>
            </a:extLst>
          </p:cNvPr>
          <p:cNvSpPr/>
          <p:nvPr/>
        </p:nvSpPr>
        <p:spPr>
          <a:xfrm>
            <a:off x="7669074" y="2757056"/>
            <a:ext cx="290946" cy="261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46182242-6F83-44BB-A6A3-19A015E16627}"/>
              </a:ext>
            </a:extLst>
          </p:cNvPr>
          <p:cNvGrpSpPr/>
          <p:nvPr/>
        </p:nvGrpSpPr>
        <p:grpSpPr>
          <a:xfrm>
            <a:off x="2944663" y="1066801"/>
            <a:ext cx="2563112" cy="994275"/>
            <a:chOff x="914383" y="1066801"/>
            <a:chExt cx="2563112" cy="994275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D2213C3A-C2A3-4D91-8EBA-527401EAF879}"/>
                </a:ext>
              </a:extLst>
            </p:cNvPr>
            <p:cNvSpPr txBox="1"/>
            <p:nvPr/>
          </p:nvSpPr>
          <p:spPr>
            <a:xfrm>
              <a:off x="2092020" y="1066801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s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D75E7C23-F2AD-4131-82BA-B283C786617B}"/>
                </a:ext>
              </a:extLst>
            </p:cNvPr>
            <p:cNvSpPr txBox="1"/>
            <p:nvPr/>
          </p:nvSpPr>
          <p:spPr>
            <a:xfrm>
              <a:off x="2105870" y="1537856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x</a:t>
              </a:r>
            </a:p>
          </p:txBody>
        </p: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41E31A93-09F4-42AA-908B-BA4C2711AA9D}"/>
                </a:ext>
              </a:extLst>
            </p:cNvPr>
            <p:cNvCxnSpPr/>
            <p:nvPr/>
          </p:nvCxnSpPr>
          <p:spPr>
            <a:xfrm>
              <a:off x="1953475" y="1537856"/>
              <a:ext cx="775855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63E18B28-B1B7-468D-84D4-5E0423C8F839}"/>
                </a:ext>
              </a:extLst>
            </p:cNvPr>
            <p:cNvSpPr txBox="1"/>
            <p:nvPr/>
          </p:nvSpPr>
          <p:spPr>
            <a:xfrm>
              <a:off x="2743200" y="1271347"/>
              <a:ext cx="7342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dirty="0">
                  <a:solidFill>
                    <a:srgbClr val="0070C0"/>
                  </a:solidFill>
                  <a:latin typeface="Alegreya" panose="02000503050000020004" pitchFamily="50" charset="0"/>
                </a:rPr>
                <a:t>= </a:t>
              </a:r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CAFD7708-6925-483E-829C-575AF57AC680}"/>
                </a:ext>
              </a:extLst>
            </p:cNvPr>
            <p:cNvSpPr txBox="1"/>
            <p:nvPr/>
          </p:nvSpPr>
          <p:spPr>
            <a:xfrm>
              <a:off x="914383" y="1254241"/>
              <a:ext cx="9698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CV =</a:t>
              </a:r>
            </a:p>
          </p:txBody>
        </p: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07AEC53E-4FC9-4602-877A-3B098AFE01CA}"/>
                </a:ext>
              </a:extLst>
            </p:cNvPr>
            <p:cNvCxnSpPr/>
            <p:nvPr/>
          </p:nvCxnSpPr>
          <p:spPr>
            <a:xfrm>
              <a:off x="2244436" y="1674769"/>
              <a:ext cx="221673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820F0595-802B-4FA6-8E58-552F0D8C0FA1}"/>
              </a:ext>
            </a:extLst>
          </p:cNvPr>
          <p:cNvGrpSpPr/>
          <p:nvPr/>
        </p:nvGrpSpPr>
        <p:grpSpPr>
          <a:xfrm>
            <a:off x="2944658" y="2396836"/>
            <a:ext cx="2563112" cy="994275"/>
            <a:chOff x="914383" y="1066801"/>
            <a:chExt cx="2563112" cy="994275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C5EA84A6-BED4-4A94-B744-EB22F06474CF}"/>
                </a:ext>
              </a:extLst>
            </p:cNvPr>
            <p:cNvSpPr txBox="1"/>
            <p:nvPr/>
          </p:nvSpPr>
          <p:spPr>
            <a:xfrm>
              <a:off x="2092020" y="1066801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s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68F262DB-9EDA-4B44-8303-5A3EA0E9C7CE}"/>
                </a:ext>
              </a:extLst>
            </p:cNvPr>
            <p:cNvSpPr txBox="1"/>
            <p:nvPr/>
          </p:nvSpPr>
          <p:spPr>
            <a:xfrm>
              <a:off x="2105870" y="1537856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x</a:t>
              </a:r>
            </a:p>
          </p:txBody>
        </p: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22A6EA44-B449-4B8E-B2F1-983EB1A98158}"/>
                </a:ext>
              </a:extLst>
            </p:cNvPr>
            <p:cNvCxnSpPr/>
            <p:nvPr/>
          </p:nvCxnSpPr>
          <p:spPr>
            <a:xfrm>
              <a:off x="1953475" y="1537856"/>
              <a:ext cx="775855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97427460-3AF9-4A5A-989E-6591D426AA53}"/>
                </a:ext>
              </a:extLst>
            </p:cNvPr>
            <p:cNvSpPr txBox="1"/>
            <p:nvPr/>
          </p:nvSpPr>
          <p:spPr>
            <a:xfrm>
              <a:off x="2743200" y="1271347"/>
              <a:ext cx="73429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dirty="0">
                  <a:solidFill>
                    <a:srgbClr val="0070C0"/>
                  </a:solidFill>
                  <a:latin typeface="Alegreya" panose="02000503050000020004" pitchFamily="50" charset="0"/>
                </a:rPr>
                <a:t>= </a:t>
              </a:r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CA09B6B5-03E0-4A3C-958A-18D1DD9C59EF}"/>
                </a:ext>
              </a:extLst>
            </p:cNvPr>
            <p:cNvSpPr txBox="1"/>
            <p:nvPr/>
          </p:nvSpPr>
          <p:spPr>
            <a:xfrm>
              <a:off x="914383" y="1254241"/>
              <a:ext cx="9698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CV =</a:t>
              </a:r>
            </a:p>
          </p:txBody>
        </p: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466DC4A5-DD4E-4492-82B6-63036A160828}"/>
                </a:ext>
              </a:extLst>
            </p:cNvPr>
            <p:cNvCxnSpPr/>
            <p:nvPr/>
          </p:nvCxnSpPr>
          <p:spPr>
            <a:xfrm>
              <a:off x="2244436" y="1674769"/>
              <a:ext cx="221673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3CF6CB69-9ACB-41C6-941A-8BB872541C48}"/>
              </a:ext>
            </a:extLst>
          </p:cNvPr>
          <p:cNvGrpSpPr/>
          <p:nvPr/>
        </p:nvGrpSpPr>
        <p:grpSpPr>
          <a:xfrm>
            <a:off x="6564257" y="4556485"/>
            <a:ext cx="1928815" cy="523220"/>
            <a:chOff x="1953471" y="4618495"/>
            <a:chExt cx="1904832" cy="523220"/>
          </a:xfrm>
        </p:grpSpPr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93623D66-3E15-4CA8-A2F1-AAA986E69451}"/>
                </a:ext>
              </a:extLst>
            </p:cNvPr>
            <p:cNvSpPr txBox="1"/>
            <p:nvPr/>
          </p:nvSpPr>
          <p:spPr>
            <a:xfrm>
              <a:off x="1953471" y="4618495"/>
              <a:ext cx="19048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s   =   CV  .   x</a:t>
              </a:r>
            </a:p>
          </p:txBody>
        </p: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id="{AFEFCDC1-EA54-43D6-9A10-9D4E7373F666}"/>
                </a:ext>
              </a:extLst>
            </p:cNvPr>
            <p:cNvCxnSpPr/>
            <p:nvPr/>
          </p:nvCxnSpPr>
          <p:spPr>
            <a:xfrm>
              <a:off x="3506455" y="4726981"/>
              <a:ext cx="252000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918E7197-D18E-4C92-8926-D24286D9A7B0}"/>
              </a:ext>
            </a:extLst>
          </p:cNvPr>
          <p:cNvGrpSpPr/>
          <p:nvPr/>
        </p:nvGrpSpPr>
        <p:grpSpPr>
          <a:xfrm>
            <a:off x="2942078" y="4347040"/>
            <a:ext cx="1814947" cy="994275"/>
            <a:chOff x="914383" y="1066801"/>
            <a:chExt cx="1814947" cy="994275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6F911806-4F4B-465C-AA3E-8A78D437AB12}"/>
                </a:ext>
              </a:extLst>
            </p:cNvPr>
            <p:cNvSpPr txBox="1"/>
            <p:nvPr/>
          </p:nvSpPr>
          <p:spPr>
            <a:xfrm>
              <a:off x="2092020" y="1066801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s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185A7D93-A144-429E-A1CD-2A7378355707}"/>
                </a:ext>
              </a:extLst>
            </p:cNvPr>
            <p:cNvSpPr txBox="1"/>
            <p:nvPr/>
          </p:nvSpPr>
          <p:spPr>
            <a:xfrm>
              <a:off x="2105870" y="1537856"/>
              <a:ext cx="4849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x</a:t>
              </a:r>
            </a:p>
          </p:txBody>
        </p:sp>
        <p:cxnSp>
          <p:nvCxnSpPr>
            <p:cNvPr id="39" name="Conector recto 38">
              <a:extLst>
                <a:ext uri="{FF2B5EF4-FFF2-40B4-BE49-F238E27FC236}">
                  <a16:creationId xmlns:a16="http://schemas.microsoft.com/office/drawing/2014/main" id="{361D3125-A472-4924-A004-69238EFA0227}"/>
                </a:ext>
              </a:extLst>
            </p:cNvPr>
            <p:cNvCxnSpPr/>
            <p:nvPr/>
          </p:nvCxnSpPr>
          <p:spPr>
            <a:xfrm>
              <a:off x="1953475" y="1537856"/>
              <a:ext cx="775855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59E71926-D084-45CF-90F5-32664B67BCDA}"/>
                </a:ext>
              </a:extLst>
            </p:cNvPr>
            <p:cNvSpPr txBox="1"/>
            <p:nvPr/>
          </p:nvSpPr>
          <p:spPr>
            <a:xfrm>
              <a:off x="914383" y="1254241"/>
              <a:ext cx="96982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CV =</a:t>
              </a:r>
            </a:p>
          </p:txBody>
        </p:sp>
        <p:cxnSp>
          <p:nvCxnSpPr>
            <p:cNvPr id="42" name="Conector recto 41">
              <a:extLst>
                <a:ext uri="{FF2B5EF4-FFF2-40B4-BE49-F238E27FC236}">
                  <a16:creationId xmlns:a16="http://schemas.microsoft.com/office/drawing/2014/main" id="{EB9466EA-1C84-457E-A4C4-E8D7F9C97F4F}"/>
                </a:ext>
              </a:extLst>
            </p:cNvPr>
            <p:cNvCxnSpPr/>
            <p:nvPr/>
          </p:nvCxnSpPr>
          <p:spPr>
            <a:xfrm>
              <a:off x="2244436" y="1674769"/>
              <a:ext cx="221673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266AC6A4-67B7-4841-84A0-9E9CAA1C4BAF}"/>
              </a:ext>
            </a:extLst>
          </p:cNvPr>
          <p:cNvSpPr/>
          <p:nvPr/>
        </p:nvSpPr>
        <p:spPr>
          <a:xfrm>
            <a:off x="5207434" y="4718286"/>
            <a:ext cx="1031610" cy="190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CBBD6DE0-7BCD-4BA7-90AD-AB67E902B6E7}"/>
              </a:ext>
            </a:extLst>
          </p:cNvPr>
          <p:cNvSpPr/>
          <p:nvPr/>
        </p:nvSpPr>
        <p:spPr>
          <a:xfrm>
            <a:off x="2030278" y="3874576"/>
            <a:ext cx="7702657" cy="191662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638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 animBg="1"/>
      <p:bldP spid="11" grpId="0"/>
      <p:bldP spid="12" grpId="0"/>
      <p:bldP spid="14" grpId="0"/>
      <p:bldP spid="15" grpId="0"/>
      <p:bldP spid="16" grpId="0" animBg="1"/>
      <p:bldP spid="43" grpId="0" animBg="1"/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A91E9BE5-7771-4C05-98B3-FC388C114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2396" y="264795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AutoShape 3">
            <a:extLst>
              <a:ext uri="{FF2B5EF4-FFF2-40B4-BE49-F238E27FC236}">
                <a16:creationId xmlns:a16="http://schemas.microsoft.com/office/drawing/2014/main" id="{7315501A-7CCA-4FD0-87BA-2EA5121BE7DD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1334146" y="-326756"/>
            <a:ext cx="6013342" cy="7472766"/>
          </a:xfrm>
          <a:prstGeom prst="wedgeRoundRectCallout">
            <a:avLst>
              <a:gd name="adj1" fmla="val 4459"/>
              <a:gd name="adj2" fmla="val -61864"/>
              <a:gd name="adj3" fmla="val 16667"/>
            </a:avLst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/>
          <a:lstStyle/>
          <a:p>
            <a:pPr algn="ctr"/>
            <a:r>
              <a:rPr lang="es-ES_tradnl" altLang="es-AR" sz="1600" dirty="0">
                <a:solidFill>
                  <a:srgbClr val="008000"/>
                </a:solidFill>
                <a:latin typeface="Alegreya" panose="02000503050000020004" pitchFamily="50" charset="0"/>
              </a:rPr>
              <a:t>¡Hola, soy el señor Percentil!</a:t>
            </a:r>
          </a:p>
          <a:p>
            <a:pPr algn="ctr"/>
            <a:endParaRPr lang="es-ES" altLang="es-AR" sz="1600" dirty="0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BAD11CA3-BA2A-435A-AD46-7ACAAA1C1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095" y="1025466"/>
            <a:ext cx="68083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_tradnl" altLang="es-AR" dirty="0">
                <a:solidFill>
                  <a:srgbClr val="008000"/>
                </a:solidFill>
                <a:latin typeface="Alegreya" panose="02000503050000020004" pitchFamily="50" charset="0"/>
              </a:rPr>
              <a:t>Los estadísticos de orden somos valores que indicamos qué porción de la muestra ordenada es menor o igual que un determinado valor.</a:t>
            </a:r>
            <a:endParaRPr lang="es-ES" altLang="es-AR" dirty="0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24CC5082-CF08-414B-8AB9-0D0BBCA40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624" y="1600200"/>
            <a:ext cx="684397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>
                <a:solidFill>
                  <a:srgbClr val="008000"/>
                </a:solidFill>
                <a:latin typeface="Alegreya" panose="02000503050000020004" pitchFamily="50" charset="0"/>
              </a:rPr>
              <a:t>Veamos..., el percentil 32, por ejemplo, es el valor de la variable que deja por debajo de él, el 32% de los valores de la muestra y el 68%, por encima.</a:t>
            </a:r>
            <a:endParaRPr lang="es-ES" altLang="es-AR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39DDAA10-F6DF-4AF1-BE45-F57DE1CE7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624" y="4596110"/>
            <a:ext cx="68439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dirty="0">
                <a:solidFill>
                  <a:srgbClr val="008000"/>
                </a:solidFill>
                <a:latin typeface="Alegreya" panose="02000503050000020004" pitchFamily="50" charset="0"/>
              </a:rPr>
              <a:t>Hay alguien a quien ya conocen, ¡es el percentil 50!... .</a:t>
            </a:r>
            <a:endParaRPr lang="es-ES" altLang="es-AR" dirty="0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CD277F9B-D970-45D8-99D6-49C9630A0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71" y="5100936"/>
            <a:ext cx="692365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>
                <a:solidFill>
                  <a:srgbClr val="008000"/>
                </a:solidFill>
                <a:latin typeface="Alegreya" panose="02000503050000020004" pitchFamily="50" charset="0"/>
              </a:rPr>
              <a:t>Aunque desde que se alejó de nosotros y se presenta como otra medida, se hace llamar “mediana”... .</a:t>
            </a:r>
          </a:p>
          <a:p>
            <a:pPr algn="just"/>
            <a:r>
              <a:rPr lang="es-ES_tradnl" altLang="es-AR">
                <a:solidFill>
                  <a:srgbClr val="008000"/>
                </a:solidFill>
                <a:latin typeface="Alegreya" panose="02000503050000020004" pitchFamily="50" charset="0"/>
              </a:rPr>
              <a:t>¡Pero es el percentil 50! Deja por debajo y por encima de ella, el 50% de los valores de la muestra.</a:t>
            </a:r>
            <a:endParaRPr lang="es-ES" altLang="es-AR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CC7333EE-520D-4AC8-8FF6-5098744FE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437" y="2438400"/>
            <a:ext cx="68439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>
                <a:solidFill>
                  <a:srgbClr val="008000"/>
                </a:solidFill>
                <a:latin typeface="Alegreya" panose="02000503050000020004" pitchFamily="50" charset="0"/>
              </a:rPr>
              <a:t>Con un dibujito lo van a ver mejor:</a:t>
            </a:r>
            <a:endParaRPr lang="es-ES" altLang="es-AR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7181" name="Oval 13">
            <a:extLst>
              <a:ext uri="{FF2B5EF4-FFF2-40B4-BE49-F238E27FC236}">
                <a16:creationId xmlns:a16="http://schemas.microsoft.com/office/drawing/2014/main" id="{6D5698B8-B562-4948-A4FD-F3CF9C158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2" name="Oval 14">
            <a:extLst>
              <a:ext uri="{FF2B5EF4-FFF2-40B4-BE49-F238E27FC236}">
                <a16:creationId xmlns:a16="http://schemas.microsoft.com/office/drawing/2014/main" id="{A12D2547-EA2F-4D0C-931A-1E9A06B0A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3" name="Oval 15">
            <a:extLst>
              <a:ext uri="{FF2B5EF4-FFF2-40B4-BE49-F238E27FC236}">
                <a16:creationId xmlns:a16="http://schemas.microsoft.com/office/drawing/2014/main" id="{424740E8-D188-41E9-B95E-C062D3188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4" name="Oval 16">
            <a:extLst>
              <a:ext uri="{FF2B5EF4-FFF2-40B4-BE49-F238E27FC236}">
                <a16:creationId xmlns:a16="http://schemas.microsoft.com/office/drawing/2014/main" id="{51BB6CC5-4CE3-40F3-B86B-EE126FB08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5" name="Oval 17">
            <a:extLst>
              <a:ext uri="{FF2B5EF4-FFF2-40B4-BE49-F238E27FC236}">
                <a16:creationId xmlns:a16="http://schemas.microsoft.com/office/drawing/2014/main" id="{EE1B9FE7-80D8-4077-94D1-A3FD89A06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6" name="Oval 18">
            <a:extLst>
              <a:ext uri="{FF2B5EF4-FFF2-40B4-BE49-F238E27FC236}">
                <a16:creationId xmlns:a16="http://schemas.microsoft.com/office/drawing/2014/main" id="{AF37997D-ED58-4C94-BB9F-4AEA29BB1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7" name="Oval 19">
            <a:extLst>
              <a:ext uri="{FF2B5EF4-FFF2-40B4-BE49-F238E27FC236}">
                <a16:creationId xmlns:a16="http://schemas.microsoft.com/office/drawing/2014/main" id="{BB97687D-E535-4510-9917-73CBBC8DD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8" name="Oval 20">
            <a:extLst>
              <a:ext uri="{FF2B5EF4-FFF2-40B4-BE49-F238E27FC236}">
                <a16:creationId xmlns:a16="http://schemas.microsoft.com/office/drawing/2014/main" id="{0D26A76B-4A20-46EB-81D8-90523E96F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89" name="Oval 21">
            <a:extLst>
              <a:ext uri="{FF2B5EF4-FFF2-40B4-BE49-F238E27FC236}">
                <a16:creationId xmlns:a16="http://schemas.microsoft.com/office/drawing/2014/main" id="{602E582E-40C6-4277-9F0F-C82A37043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0" name="Oval 22">
            <a:extLst>
              <a:ext uri="{FF2B5EF4-FFF2-40B4-BE49-F238E27FC236}">
                <a16:creationId xmlns:a16="http://schemas.microsoft.com/office/drawing/2014/main" id="{C969B229-A08B-4A07-8A09-9F181B0C7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1" name="Oval 23">
            <a:extLst>
              <a:ext uri="{FF2B5EF4-FFF2-40B4-BE49-F238E27FC236}">
                <a16:creationId xmlns:a16="http://schemas.microsoft.com/office/drawing/2014/main" id="{4B12F059-9468-455A-9D36-904D6D827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2" name="Oval 24">
            <a:extLst>
              <a:ext uri="{FF2B5EF4-FFF2-40B4-BE49-F238E27FC236}">
                <a16:creationId xmlns:a16="http://schemas.microsoft.com/office/drawing/2014/main" id="{31332C74-67FC-4F6A-A075-953CBAC5C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3" name="Oval 25">
            <a:extLst>
              <a:ext uri="{FF2B5EF4-FFF2-40B4-BE49-F238E27FC236}">
                <a16:creationId xmlns:a16="http://schemas.microsoft.com/office/drawing/2014/main" id="{B777597D-5125-4935-81A5-9FA5F155A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4" name="Oval 26">
            <a:extLst>
              <a:ext uri="{FF2B5EF4-FFF2-40B4-BE49-F238E27FC236}">
                <a16:creationId xmlns:a16="http://schemas.microsoft.com/office/drawing/2014/main" id="{9DAD6443-3BD1-41EC-943D-EBFF24468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5" name="Oval 27">
            <a:extLst>
              <a:ext uri="{FF2B5EF4-FFF2-40B4-BE49-F238E27FC236}">
                <a16:creationId xmlns:a16="http://schemas.microsoft.com/office/drawing/2014/main" id="{08F85A18-B7E5-42F2-999E-B01881B14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6" name="Oval 28">
            <a:extLst>
              <a:ext uri="{FF2B5EF4-FFF2-40B4-BE49-F238E27FC236}">
                <a16:creationId xmlns:a16="http://schemas.microsoft.com/office/drawing/2014/main" id="{F7DD265D-B511-4DC0-9AFB-0573257FD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7" name="Oval 29">
            <a:extLst>
              <a:ext uri="{FF2B5EF4-FFF2-40B4-BE49-F238E27FC236}">
                <a16:creationId xmlns:a16="http://schemas.microsoft.com/office/drawing/2014/main" id="{A28C9876-FDAA-4FE0-8293-8C9A4E498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8" name="Oval 30">
            <a:extLst>
              <a:ext uri="{FF2B5EF4-FFF2-40B4-BE49-F238E27FC236}">
                <a16:creationId xmlns:a16="http://schemas.microsoft.com/office/drawing/2014/main" id="{B0842FE1-8B63-49A2-A353-B2979A372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199" name="Oval 31">
            <a:extLst>
              <a:ext uri="{FF2B5EF4-FFF2-40B4-BE49-F238E27FC236}">
                <a16:creationId xmlns:a16="http://schemas.microsoft.com/office/drawing/2014/main" id="{27F53F32-D7FF-4703-9D9E-44DCCBE6B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0" name="Oval 32">
            <a:extLst>
              <a:ext uri="{FF2B5EF4-FFF2-40B4-BE49-F238E27FC236}">
                <a16:creationId xmlns:a16="http://schemas.microsoft.com/office/drawing/2014/main" id="{CE859F8C-64F0-4446-ACEA-8EA6E4BC4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1" name="Oval 33">
            <a:extLst>
              <a:ext uri="{FF2B5EF4-FFF2-40B4-BE49-F238E27FC236}">
                <a16:creationId xmlns:a16="http://schemas.microsoft.com/office/drawing/2014/main" id="{953D9380-C2BE-41E9-A91C-73C8ABCB2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2" name="Oval 34">
            <a:extLst>
              <a:ext uri="{FF2B5EF4-FFF2-40B4-BE49-F238E27FC236}">
                <a16:creationId xmlns:a16="http://schemas.microsoft.com/office/drawing/2014/main" id="{7FDBB12B-CC68-42EE-A1E2-9D402BCEE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288" y="3044825"/>
            <a:ext cx="87312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3" name="Oval 35">
            <a:extLst>
              <a:ext uri="{FF2B5EF4-FFF2-40B4-BE49-F238E27FC236}">
                <a16:creationId xmlns:a16="http://schemas.microsoft.com/office/drawing/2014/main" id="{AF9E1C9B-118F-434C-9F80-745C8BF2B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4" name="Oval 36">
            <a:extLst>
              <a:ext uri="{FF2B5EF4-FFF2-40B4-BE49-F238E27FC236}">
                <a16:creationId xmlns:a16="http://schemas.microsoft.com/office/drawing/2014/main" id="{E238A9F3-C070-4E7D-BCCD-7EEFB6D9E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5" name="Oval 37">
            <a:extLst>
              <a:ext uri="{FF2B5EF4-FFF2-40B4-BE49-F238E27FC236}">
                <a16:creationId xmlns:a16="http://schemas.microsoft.com/office/drawing/2014/main" id="{4FE34D14-9AD5-4071-B2C8-3E7339302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6" name="Oval 38">
            <a:extLst>
              <a:ext uri="{FF2B5EF4-FFF2-40B4-BE49-F238E27FC236}">
                <a16:creationId xmlns:a16="http://schemas.microsoft.com/office/drawing/2014/main" id="{FC090263-E99E-487F-A342-3F1A47A18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7" name="Oval 39">
            <a:extLst>
              <a:ext uri="{FF2B5EF4-FFF2-40B4-BE49-F238E27FC236}">
                <a16:creationId xmlns:a16="http://schemas.microsoft.com/office/drawing/2014/main" id="{A9E45636-423F-4A09-B3DD-A775F535F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8" name="Oval 40">
            <a:extLst>
              <a:ext uri="{FF2B5EF4-FFF2-40B4-BE49-F238E27FC236}">
                <a16:creationId xmlns:a16="http://schemas.microsoft.com/office/drawing/2014/main" id="{8FD84BD8-3736-4BF2-8E7F-87224E1FA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09" name="Oval 41">
            <a:extLst>
              <a:ext uri="{FF2B5EF4-FFF2-40B4-BE49-F238E27FC236}">
                <a16:creationId xmlns:a16="http://schemas.microsoft.com/office/drawing/2014/main" id="{BA25BB20-F2B6-4648-BFC4-A6C72188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1" y="3044825"/>
            <a:ext cx="87313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13" name="AutoShape 45">
            <a:extLst>
              <a:ext uri="{FF2B5EF4-FFF2-40B4-BE49-F238E27FC236}">
                <a16:creationId xmlns:a16="http://schemas.microsoft.com/office/drawing/2014/main" id="{C0ADB43F-9FE8-4675-B5D3-DDA358631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197225"/>
            <a:ext cx="76200" cy="457200"/>
          </a:xfrm>
          <a:prstGeom prst="upArrow">
            <a:avLst>
              <a:gd name="adj1" fmla="val 50000"/>
              <a:gd name="adj2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14" name="AutoShape 46">
            <a:extLst>
              <a:ext uri="{FF2B5EF4-FFF2-40B4-BE49-F238E27FC236}">
                <a16:creationId xmlns:a16="http://schemas.microsoft.com/office/drawing/2014/main" id="{4E507447-F405-42F8-8424-69F6CB1AB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3197225"/>
            <a:ext cx="76200" cy="457200"/>
          </a:xfrm>
          <a:prstGeom prst="upArrow">
            <a:avLst>
              <a:gd name="adj1" fmla="val 50000"/>
              <a:gd name="adj2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15" name="AutoShape 47">
            <a:extLst>
              <a:ext uri="{FF2B5EF4-FFF2-40B4-BE49-F238E27FC236}">
                <a16:creationId xmlns:a16="http://schemas.microsoft.com/office/drawing/2014/main" id="{C3F5135C-BAF5-45ED-9395-91E1C9EE0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97225"/>
            <a:ext cx="76200" cy="457200"/>
          </a:xfrm>
          <a:prstGeom prst="upArrow">
            <a:avLst>
              <a:gd name="adj1" fmla="val 50000"/>
              <a:gd name="adj2" fmla="val 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16" name="Oval 48">
            <a:extLst>
              <a:ext uri="{FF2B5EF4-FFF2-40B4-BE49-F238E27FC236}">
                <a16:creationId xmlns:a16="http://schemas.microsoft.com/office/drawing/2014/main" id="{8B4669BD-5BC3-468B-BC33-374913078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1" y="3044825"/>
            <a:ext cx="8731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 altLang="es-AR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17" name="Oval 49">
            <a:extLst>
              <a:ext uri="{FF2B5EF4-FFF2-40B4-BE49-F238E27FC236}">
                <a16:creationId xmlns:a16="http://schemas.microsoft.com/office/drawing/2014/main" id="{4CF117AF-7626-4C04-8DD1-B6DD3CB9C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388" y="3044825"/>
            <a:ext cx="87312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 altLang="es-AR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18" name="Oval 50">
            <a:extLst>
              <a:ext uri="{FF2B5EF4-FFF2-40B4-BE49-F238E27FC236}">
                <a16:creationId xmlns:a16="http://schemas.microsoft.com/office/drawing/2014/main" id="{BFE26A3C-CA2A-4A1E-98C9-9E15ED45B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1" y="3044825"/>
            <a:ext cx="87313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 altLang="es-AR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19" name="Text Box 51">
            <a:extLst>
              <a:ext uri="{FF2B5EF4-FFF2-40B4-BE49-F238E27FC236}">
                <a16:creationId xmlns:a16="http://schemas.microsoft.com/office/drawing/2014/main" id="{7799C86B-FCE1-4525-8BD3-6932ADEDB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1" y="3730625"/>
            <a:ext cx="663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AR" sz="1400" b="1">
                <a:solidFill>
                  <a:srgbClr val="FF0000"/>
                </a:solidFill>
                <a:latin typeface="Alegreya" panose="02000503050000020004" pitchFamily="50" charset="0"/>
              </a:rPr>
              <a:t>P</a:t>
            </a:r>
            <a:r>
              <a:rPr lang="es-ES_tradnl" altLang="es-AR" sz="900" b="1">
                <a:solidFill>
                  <a:srgbClr val="FF0000"/>
                </a:solidFill>
                <a:latin typeface="Alegreya" panose="02000503050000020004" pitchFamily="50" charset="0"/>
              </a:rPr>
              <a:t>32</a:t>
            </a:r>
            <a:endParaRPr lang="es-ES" altLang="es-AR" sz="9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20" name="Text Box 52">
            <a:extLst>
              <a:ext uri="{FF2B5EF4-FFF2-40B4-BE49-F238E27FC236}">
                <a16:creationId xmlns:a16="http://schemas.microsoft.com/office/drawing/2014/main" id="{3EFEC11C-155B-4260-8748-C1B138708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730625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AR" sz="1400" b="1">
                <a:solidFill>
                  <a:srgbClr val="FF0000"/>
                </a:solidFill>
                <a:latin typeface="Alegreya" panose="02000503050000020004" pitchFamily="50" charset="0"/>
              </a:rPr>
              <a:t>P</a:t>
            </a:r>
            <a:r>
              <a:rPr lang="es-ES_tradnl" altLang="es-AR" sz="900" b="1">
                <a:solidFill>
                  <a:srgbClr val="FF0000"/>
                </a:solidFill>
                <a:latin typeface="Alegreya" panose="02000503050000020004" pitchFamily="50" charset="0"/>
              </a:rPr>
              <a:t>50 </a:t>
            </a:r>
            <a:r>
              <a:rPr lang="es-ES_tradnl" altLang="es-AR" sz="1200" b="1">
                <a:solidFill>
                  <a:srgbClr val="FF0000"/>
                </a:solidFill>
                <a:latin typeface="Alegreya" panose="02000503050000020004" pitchFamily="50" charset="0"/>
              </a:rPr>
              <a:t>= Me</a:t>
            </a:r>
            <a:endParaRPr lang="es-ES" altLang="es-AR" sz="9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21" name="Text Box 53">
            <a:extLst>
              <a:ext uri="{FF2B5EF4-FFF2-40B4-BE49-F238E27FC236}">
                <a16:creationId xmlns:a16="http://schemas.microsoft.com/office/drawing/2014/main" id="{3AB6EF9F-133D-4D84-A767-EDFB99AAE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1" y="3730625"/>
            <a:ext cx="663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AR" sz="1400" b="1">
                <a:solidFill>
                  <a:srgbClr val="FF0000"/>
                </a:solidFill>
                <a:latin typeface="Alegreya" panose="02000503050000020004" pitchFamily="50" charset="0"/>
              </a:rPr>
              <a:t>P</a:t>
            </a:r>
            <a:r>
              <a:rPr lang="es-ES_tradnl" altLang="es-AR" sz="900" b="1">
                <a:solidFill>
                  <a:srgbClr val="FF0000"/>
                </a:solidFill>
                <a:latin typeface="Alegreya" panose="02000503050000020004" pitchFamily="50" charset="0"/>
              </a:rPr>
              <a:t>86</a:t>
            </a:r>
            <a:endParaRPr lang="es-ES" altLang="es-AR" sz="9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23" name="AutoShape 55">
            <a:extLst>
              <a:ext uri="{FF2B5EF4-FFF2-40B4-BE49-F238E27FC236}">
                <a16:creationId xmlns:a16="http://schemas.microsoft.com/office/drawing/2014/main" id="{85A6C61B-2C26-40D5-8048-65B15989936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4381500" y="4073525"/>
            <a:ext cx="304800" cy="228600"/>
          </a:xfrm>
          <a:custGeom>
            <a:avLst/>
            <a:gdLst>
              <a:gd name="G0" fmla="+- 9225 0 0"/>
              <a:gd name="G1" fmla="+- 18514 0 0"/>
              <a:gd name="G2" fmla="+- 7200 0 0"/>
              <a:gd name="G3" fmla="*/ 9225 1 2"/>
              <a:gd name="G4" fmla="+- G3 10800 0"/>
              <a:gd name="G5" fmla="+- 21600 922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13 w 21600"/>
              <a:gd name="T1" fmla="*/ 0 h 21600"/>
              <a:gd name="T2" fmla="*/ 9225 w 21600"/>
              <a:gd name="T3" fmla="*/ 7200 h 21600"/>
              <a:gd name="T4" fmla="*/ 0 w 21600"/>
              <a:gd name="T5" fmla="*/ 17982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13" y="0"/>
                </a:moveTo>
                <a:lnTo>
                  <a:pt x="9225" y="7200"/>
                </a:lnTo>
                <a:lnTo>
                  <a:pt x="12311" y="7200"/>
                </a:lnTo>
                <a:lnTo>
                  <a:pt x="12311" y="14363"/>
                </a:lnTo>
                <a:lnTo>
                  <a:pt x="0" y="1436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24" name="AutoShape 56">
            <a:extLst>
              <a:ext uri="{FF2B5EF4-FFF2-40B4-BE49-F238E27FC236}">
                <a16:creationId xmlns:a16="http://schemas.microsoft.com/office/drawing/2014/main" id="{6D2B87C2-36E8-443F-B0AF-94EEE3674960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4076700" y="4073525"/>
            <a:ext cx="304800" cy="228600"/>
          </a:xfrm>
          <a:custGeom>
            <a:avLst/>
            <a:gdLst>
              <a:gd name="G0" fmla="+- 9225 0 0"/>
              <a:gd name="G1" fmla="+- 18514 0 0"/>
              <a:gd name="G2" fmla="+- 7200 0 0"/>
              <a:gd name="G3" fmla="*/ 9225 1 2"/>
              <a:gd name="G4" fmla="+- G3 10800 0"/>
              <a:gd name="G5" fmla="+- 21600 922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13 w 21600"/>
              <a:gd name="T1" fmla="*/ 0 h 21600"/>
              <a:gd name="T2" fmla="*/ 9225 w 21600"/>
              <a:gd name="T3" fmla="*/ 7200 h 21600"/>
              <a:gd name="T4" fmla="*/ 0 w 21600"/>
              <a:gd name="T5" fmla="*/ 17982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13" y="0"/>
                </a:moveTo>
                <a:lnTo>
                  <a:pt x="9225" y="7200"/>
                </a:lnTo>
                <a:lnTo>
                  <a:pt x="12311" y="7200"/>
                </a:lnTo>
                <a:lnTo>
                  <a:pt x="12311" y="14363"/>
                </a:lnTo>
                <a:lnTo>
                  <a:pt x="0" y="1436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27" name="AutoShape 59">
            <a:extLst>
              <a:ext uri="{FF2B5EF4-FFF2-40B4-BE49-F238E27FC236}">
                <a16:creationId xmlns:a16="http://schemas.microsoft.com/office/drawing/2014/main" id="{609C79AA-DCD0-47F7-809A-EBDF5454CE1D}"/>
              </a:ext>
            </a:extLst>
          </p:cNvPr>
          <p:cNvSpPr>
            <a:spLocks noChangeArrowheads="1"/>
          </p:cNvSpPr>
          <p:nvPr/>
        </p:nvSpPr>
        <p:spPr bwMode="auto">
          <a:xfrm rot="16200000" flipH="1" flipV="1">
            <a:off x="6819900" y="4073525"/>
            <a:ext cx="304800" cy="228600"/>
          </a:xfrm>
          <a:custGeom>
            <a:avLst/>
            <a:gdLst>
              <a:gd name="G0" fmla="+- 9225 0 0"/>
              <a:gd name="G1" fmla="+- 18514 0 0"/>
              <a:gd name="G2" fmla="+- 7200 0 0"/>
              <a:gd name="G3" fmla="*/ 9225 1 2"/>
              <a:gd name="G4" fmla="+- G3 10800 0"/>
              <a:gd name="G5" fmla="+- 21600 922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13 w 21600"/>
              <a:gd name="T1" fmla="*/ 0 h 21600"/>
              <a:gd name="T2" fmla="*/ 9225 w 21600"/>
              <a:gd name="T3" fmla="*/ 7200 h 21600"/>
              <a:gd name="T4" fmla="*/ 0 w 21600"/>
              <a:gd name="T5" fmla="*/ 17982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13" y="0"/>
                </a:moveTo>
                <a:lnTo>
                  <a:pt x="9225" y="7200"/>
                </a:lnTo>
                <a:lnTo>
                  <a:pt x="12311" y="7200"/>
                </a:lnTo>
                <a:lnTo>
                  <a:pt x="12311" y="14363"/>
                </a:lnTo>
                <a:lnTo>
                  <a:pt x="0" y="1436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28" name="AutoShape 60">
            <a:extLst>
              <a:ext uri="{FF2B5EF4-FFF2-40B4-BE49-F238E27FC236}">
                <a16:creationId xmlns:a16="http://schemas.microsoft.com/office/drawing/2014/main" id="{355938F9-49E5-493E-BAF3-9223800B16CF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6515100" y="4073525"/>
            <a:ext cx="304800" cy="228600"/>
          </a:xfrm>
          <a:custGeom>
            <a:avLst/>
            <a:gdLst>
              <a:gd name="G0" fmla="+- 9225 0 0"/>
              <a:gd name="G1" fmla="+- 18514 0 0"/>
              <a:gd name="G2" fmla="+- 7200 0 0"/>
              <a:gd name="G3" fmla="*/ 9225 1 2"/>
              <a:gd name="G4" fmla="+- G3 10800 0"/>
              <a:gd name="G5" fmla="+- 21600 9225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13 w 21600"/>
              <a:gd name="T1" fmla="*/ 0 h 21600"/>
              <a:gd name="T2" fmla="*/ 9225 w 21600"/>
              <a:gd name="T3" fmla="*/ 7200 h 21600"/>
              <a:gd name="T4" fmla="*/ 0 w 21600"/>
              <a:gd name="T5" fmla="*/ 17982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13" y="0"/>
                </a:moveTo>
                <a:lnTo>
                  <a:pt x="9225" y="7200"/>
                </a:lnTo>
                <a:lnTo>
                  <a:pt x="12311" y="7200"/>
                </a:lnTo>
                <a:lnTo>
                  <a:pt x="12311" y="14363"/>
                </a:lnTo>
                <a:lnTo>
                  <a:pt x="0" y="14363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sp>
        <p:nvSpPr>
          <p:cNvPr id="7229" name="Text Box 61">
            <a:extLst>
              <a:ext uri="{FF2B5EF4-FFF2-40B4-BE49-F238E27FC236}">
                <a16:creationId xmlns:a16="http://schemas.microsoft.com/office/drawing/2014/main" id="{E8D64640-EA70-4E3C-8971-18C098EF2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0" y="4113214"/>
            <a:ext cx="4331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altLang="es-AR" sz="1200" b="1">
                <a:solidFill>
                  <a:srgbClr val="FF0000"/>
                </a:solidFill>
                <a:latin typeface="Alegreya" panose="02000503050000020004" pitchFamily="50" charset="0"/>
              </a:rPr>
              <a:t>32%</a:t>
            </a:r>
            <a:endParaRPr lang="es-ES" altLang="es-AR" sz="12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30" name="Text Box 62">
            <a:extLst>
              <a:ext uri="{FF2B5EF4-FFF2-40B4-BE49-F238E27FC236}">
                <a16:creationId xmlns:a16="http://schemas.microsoft.com/office/drawing/2014/main" id="{F58B4FC1-E2C6-4E42-B798-6CF25F8A7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514" y="4111625"/>
            <a:ext cx="4395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altLang="es-AR" sz="1200" b="1">
                <a:solidFill>
                  <a:srgbClr val="FF0000"/>
                </a:solidFill>
                <a:latin typeface="Alegreya" panose="02000503050000020004" pitchFamily="50" charset="0"/>
              </a:rPr>
              <a:t>68%</a:t>
            </a:r>
            <a:endParaRPr lang="es-ES" altLang="es-AR" sz="12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31" name="Text Box 63">
            <a:extLst>
              <a:ext uri="{FF2B5EF4-FFF2-40B4-BE49-F238E27FC236}">
                <a16:creationId xmlns:a16="http://schemas.microsoft.com/office/drawing/2014/main" id="{085772B2-1F21-4379-81A4-0751CEFF8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111625"/>
            <a:ext cx="4395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altLang="es-AR" sz="1200" b="1">
                <a:solidFill>
                  <a:srgbClr val="FF0000"/>
                </a:solidFill>
                <a:latin typeface="Alegreya" panose="02000503050000020004" pitchFamily="50" charset="0"/>
              </a:rPr>
              <a:t>86%</a:t>
            </a:r>
            <a:endParaRPr lang="es-ES" altLang="es-AR" sz="12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7232" name="Text Box 64">
            <a:extLst>
              <a:ext uri="{FF2B5EF4-FFF2-40B4-BE49-F238E27FC236}">
                <a16:creationId xmlns:a16="http://schemas.microsoft.com/office/drawing/2014/main" id="{158CFBEC-50B0-4334-A7B1-39651A5E3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6914" y="4111625"/>
            <a:ext cx="42191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_tradnl" altLang="es-AR" sz="1200" b="1">
                <a:solidFill>
                  <a:srgbClr val="FF0000"/>
                </a:solidFill>
                <a:latin typeface="Alegreya" panose="02000503050000020004" pitchFamily="50" charset="0"/>
              </a:rPr>
              <a:t>14%</a:t>
            </a:r>
            <a:endParaRPr lang="es-ES" altLang="es-AR" sz="1200" b="1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3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5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7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8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8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9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0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1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1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2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2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3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3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4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4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15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5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6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6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17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5" dur="5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2" presetID="3" presetClass="entr" presetSubtype="5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4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9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0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7" presetID="3" presetClass="entr" presetSubtype="5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9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 nodeType="clickPar">
                      <p:stCondLst>
                        <p:cond delay="indefinite"/>
                      </p:stCondLst>
                      <p:childTnLst>
                        <p:par>
                          <p:cTn id="2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4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5" presetID="19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 autoUpdateAnimBg="0"/>
      <p:bldP spid="7172" grpId="0" autoUpdateAnimBg="0"/>
      <p:bldP spid="7173" grpId="0" autoUpdateAnimBg="0"/>
      <p:bldP spid="7174" grpId="0" autoUpdateAnimBg="0"/>
      <p:bldP spid="7175" grpId="0" autoUpdateAnimBg="0"/>
      <p:bldP spid="7176" grpId="0" autoUpdateAnimBg="0"/>
      <p:bldP spid="7216" grpId="0" animBg="1" autoUpdateAnimBg="0"/>
      <p:bldP spid="7217" grpId="0" animBg="1" autoUpdateAnimBg="0"/>
      <p:bldP spid="7218" grpId="0" animBg="1" autoUpdateAnimBg="0"/>
      <p:bldP spid="7219" grpId="0" autoUpdateAnimBg="0"/>
      <p:bldP spid="7220" grpId="0" autoUpdateAnimBg="0"/>
      <p:bldP spid="7221" grpId="0" autoUpdateAnimBg="0"/>
      <p:bldP spid="7229" grpId="0" autoUpdateAnimBg="0"/>
      <p:bldP spid="7230" grpId="0" autoUpdateAnimBg="0"/>
      <p:bldP spid="7231" grpId="0" autoUpdateAnimBg="0"/>
      <p:bldP spid="723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>
            <a:extLst>
              <a:ext uri="{FF2B5EF4-FFF2-40B4-BE49-F238E27FC236}">
                <a16:creationId xmlns:a16="http://schemas.microsoft.com/office/drawing/2014/main" id="{E00B2FE8-BB4B-4962-ADE1-8046FBFD9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993" y="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AutoShape 4">
            <a:extLst>
              <a:ext uri="{FF2B5EF4-FFF2-40B4-BE49-F238E27FC236}">
                <a16:creationId xmlns:a16="http://schemas.microsoft.com/office/drawing/2014/main" id="{D11A5EEB-95A4-47FD-A044-5D1F6F5DE13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1071202" y="-528999"/>
            <a:ext cx="6705600" cy="7915997"/>
          </a:xfrm>
          <a:prstGeom prst="wedgeRoundRectCallout">
            <a:avLst>
              <a:gd name="adj1" fmla="val 39937"/>
              <a:gd name="adj2" fmla="val -63646"/>
              <a:gd name="adj3" fmla="val 16667"/>
            </a:avLst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/>
          <a:lstStyle/>
          <a:p>
            <a:pPr algn="just">
              <a:buFontTx/>
              <a:buChar char="•"/>
            </a:pPr>
            <a:r>
              <a:rPr lang="es-ES_tradnl" altLang="es-AR" sz="1600">
                <a:solidFill>
                  <a:srgbClr val="008000"/>
                </a:solidFill>
                <a:latin typeface="Alegreya" panose="02000503050000020004" pitchFamily="50" charset="0"/>
              </a:rPr>
              <a:t>Si una serie de observaciones se coloca en forma creciente y se divide en cuatro partes iguales, obtenemos los CUARTILES.</a:t>
            </a:r>
          </a:p>
          <a:p>
            <a:pPr algn="just"/>
            <a:endParaRPr lang="es-ES" altLang="es-AR" sz="1600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7904549D-ED2E-4778-AD0A-4A54E57DD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19" y="2514600"/>
            <a:ext cx="76334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buFontTx/>
              <a:buChar char="•"/>
            </a:pPr>
            <a:r>
              <a:rPr lang="es-ES_tradnl" altLang="es-AR" sz="1600">
                <a:solidFill>
                  <a:srgbClr val="008000"/>
                </a:solidFill>
                <a:latin typeface="Alegreya" panose="02000503050000020004" pitchFamily="50" charset="0"/>
              </a:rPr>
              <a:t>Si una serie de observaciones se coloca en forma creciente y se divide en diez partes iguales, obtenemos los DECILES.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662D1D96-A96E-4CBE-A388-B521A0EF4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119" y="4191000"/>
            <a:ext cx="76334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buFontTx/>
              <a:buChar char="•"/>
            </a:pPr>
            <a:r>
              <a:rPr lang="es-ES_tradnl" altLang="es-AR" sz="1600">
                <a:solidFill>
                  <a:srgbClr val="008000"/>
                </a:solidFill>
                <a:latin typeface="Alegreya" panose="02000503050000020004" pitchFamily="50" charset="0"/>
              </a:rPr>
              <a:t>Si una serie de observaciones se coloca en forma creciente y se divide en cien partes iguales, obtenemos los PERCENTILES.</a:t>
            </a:r>
            <a:endParaRPr lang="es-ES" altLang="es-AR" sz="1600">
              <a:solidFill>
                <a:srgbClr val="008000"/>
              </a:solidFill>
              <a:latin typeface="Alegreya" panose="02000503050000020004" pitchFamily="50" charset="0"/>
            </a:endParaRP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29D5825C-7537-45B2-9DBB-D403369DD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4282" y="2157413"/>
            <a:ext cx="1913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>
                <a:solidFill>
                  <a:srgbClr val="FF0000"/>
                </a:solidFill>
                <a:latin typeface="Alegreya" panose="02000503050000020004" pitchFamily="50" charset="0"/>
              </a:rPr>
              <a:t>CUARTILES</a:t>
            </a:r>
            <a:endParaRPr lang="es-ES" altLang="es-AR" sz="1600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grpSp>
        <p:nvGrpSpPr>
          <p:cNvPr id="8244" name="Group 52">
            <a:extLst>
              <a:ext uri="{FF2B5EF4-FFF2-40B4-BE49-F238E27FC236}">
                <a16:creationId xmlns:a16="http://schemas.microsoft.com/office/drawing/2014/main" id="{64323197-0691-4017-B26C-A4907C47369B}"/>
              </a:ext>
            </a:extLst>
          </p:cNvPr>
          <p:cNvGrpSpPr>
            <a:grpSpLocks/>
          </p:cNvGrpSpPr>
          <p:nvPr/>
        </p:nvGrpSpPr>
        <p:grpSpPr bwMode="auto">
          <a:xfrm>
            <a:off x="9137211" y="2286000"/>
            <a:ext cx="2461982" cy="1397000"/>
            <a:chOff x="4608" y="1440"/>
            <a:chExt cx="1104" cy="880"/>
          </a:xfrm>
        </p:grpSpPr>
        <p:pic>
          <p:nvPicPr>
            <p:cNvPr id="8201" name="Picture 9">
              <a:extLst>
                <a:ext uri="{FF2B5EF4-FFF2-40B4-BE49-F238E27FC236}">
                  <a16:creationId xmlns:a16="http://schemas.microsoft.com/office/drawing/2014/main" id="{7EC9548B-407A-4433-9E39-DC0ED7CC52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440"/>
              <a:ext cx="1104" cy="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206" name="Rectangle 14">
              <a:extLst>
                <a:ext uri="{FF2B5EF4-FFF2-40B4-BE49-F238E27FC236}">
                  <a16:creationId xmlns:a16="http://schemas.microsoft.com/office/drawing/2014/main" id="{2EFFAE20-4E2A-4BAF-B0C7-B65D4EDE70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285454">
              <a:off x="4872" y="1722"/>
              <a:ext cx="96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07" name="Rectangle 15">
              <a:extLst>
                <a:ext uri="{FF2B5EF4-FFF2-40B4-BE49-F238E27FC236}">
                  <a16:creationId xmlns:a16="http://schemas.microsoft.com/office/drawing/2014/main" id="{A7271E34-CEAE-49DD-9B01-923E3DFEB7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915307">
              <a:off x="5136" y="1536"/>
              <a:ext cx="48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08" name="Rectangle 16">
              <a:extLst>
                <a:ext uri="{FF2B5EF4-FFF2-40B4-BE49-F238E27FC236}">
                  <a16:creationId xmlns:a16="http://schemas.microsoft.com/office/drawing/2014/main" id="{5B90032D-C8D6-44B3-8A9F-EBC09F49F4B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18094">
              <a:off x="5423" y="1677"/>
              <a:ext cx="96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</p:grpSp>
      <p:grpSp>
        <p:nvGrpSpPr>
          <p:cNvPr id="8246" name="Group 54">
            <a:extLst>
              <a:ext uri="{FF2B5EF4-FFF2-40B4-BE49-F238E27FC236}">
                <a16:creationId xmlns:a16="http://schemas.microsoft.com/office/drawing/2014/main" id="{D4A5B736-D5A1-45FF-98A4-A5D69A9EE7BE}"/>
              </a:ext>
            </a:extLst>
          </p:cNvPr>
          <p:cNvGrpSpPr>
            <a:grpSpLocks/>
          </p:cNvGrpSpPr>
          <p:nvPr/>
        </p:nvGrpSpPr>
        <p:grpSpPr bwMode="auto">
          <a:xfrm>
            <a:off x="9213411" y="3962400"/>
            <a:ext cx="2461982" cy="1397000"/>
            <a:chOff x="4656" y="2496"/>
            <a:chExt cx="1104" cy="880"/>
          </a:xfrm>
        </p:grpSpPr>
        <p:pic>
          <p:nvPicPr>
            <p:cNvPr id="8202" name="Picture 10">
              <a:extLst>
                <a:ext uri="{FF2B5EF4-FFF2-40B4-BE49-F238E27FC236}">
                  <a16:creationId xmlns:a16="http://schemas.microsoft.com/office/drawing/2014/main" id="{C8ADDB21-BA1B-4410-8095-4F5FF6C98F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2496"/>
              <a:ext cx="1104" cy="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245" name="Group 53">
              <a:extLst>
                <a:ext uri="{FF2B5EF4-FFF2-40B4-BE49-F238E27FC236}">
                  <a16:creationId xmlns:a16="http://schemas.microsoft.com/office/drawing/2014/main" id="{1EA7DB3C-015E-42E7-9AD9-108AA1073C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68" y="2640"/>
              <a:ext cx="896" cy="384"/>
              <a:chOff x="4768" y="2640"/>
              <a:chExt cx="896" cy="384"/>
            </a:xfrm>
          </p:grpSpPr>
          <p:sp>
            <p:nvSpPr>
              <p:cNvPr id="8209" name="Rectangle 17">
                <a:extLst>
                  <a:ext uri="{FF2B5EF4-FFF2-40B4-BE49-F238E27FC236}">
                    <a16:creationId xmlns:a16="http://schemas.microsoft.com/office/drawing/2014/main" id="{FC5454BD-264D-41FF-8D96-104B43D9F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901531">
                <a:off x="5616" y="2736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0" name="Rectangle 18">
                <a:extLst>
                  <a:ext uri="{FF2B5EF4-FFF2-40B4-BE49-F238E27FC236}">
                    <a16:creationId xmlns:a16="http://schemas.microsoft.com/office/drawing/2014/main" id="{C4B078ED-03CA-4BE3-A4E4-697BBA7D76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79481">
                <a:off x="5520" y="2736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1" name="Rectangle 19">
                <a:extLst>
                  <a:ext uri="{FF2B5EF4-FFF2-40B4-BE49-F238E27FC236}">
                    <a16:creationId xmlns:a16="http://schemas.microsoft.com/office/drawing/2014/main" id="{151FEFD7-0862-4A0C-B827-263ECE9B4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02110">
                <a:off x="5424" y="2640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2" name="Rectangle 20">
                <a:extLst>
                  <a:ext uri="{FF2B5EF4-FFF2-40B4-BE49-F238E27FC236}">
                    <a16:creationId xmlns:a16="http://schemas.microsoft.com/office/drawing/2014/main" id="{48F16E09-2575-4B8B-A4E9-DFF19E5DF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901531">
                <a:off x="5136" y="2688"/>
                <a:ext cx="48" cy="240"/>
              </a:xfrm>
              <a:prstGeom prst="rect">
                <a:avLst/>
              </a:prstGeom>
              <a:solidFill>
                <a:srgbClr val="E6D63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3" name="Rectangle 21">
                <a:extLst>
                  <a:ext uri="{FF2B5EF4-FFF2-40B4-BE49-F238E27FC236}">
                    <a16:creationId xmlns:a16="http://schemas.microsoft.com/office/drawing/2014/main" id="{F653C6D6-01AA-408E-AC16-4331E61711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578978">
                <a:off x="5048" y="2736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4" name="Rectangle 22">
                <a:extLst>
                  <a:ext uri="{FF2B5EF4-FFF2-40B4-BE49-F238E27FC236}">
                    <a16:creationId xmlns:a16="http://schemas.microsoft.com/office/drawing/2014/main" id="{6E95FCB7-9116-4B7C-B2B3-F062167626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265394">
                <a:off x="4952" y="2784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5" name="Rectangle 23">
                <a:extLst>
                  <a:ext uri="{FF2B5EF4-FFF2-40B4-BE49-F238E27FC236}">
                    <a16:creationId xmlns:a16="http://schemas.microsoft.com/office/drawing/2014/main" id="{F76CD696-040A-4A7F-B691-333A7999EB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7500">
                <a:off x="4872" y="2784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  <p:sp>
            <p:nvSpPr>
              <p:cNvPr id="8216" name="Rectangle 24">
                <a:extLst>
                  <a:ext uri="{FF2B5EF4-FFF2-40B4-BE49-F238E27FC236}">
                    <a16:creationId xmlns:a16="http://schemas.microsoft.com/office/drawing/2014/main" id="{F3C3A236-94DC-45FD-8B95-BBBD0C7C7E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447301">
                <a:off x="4768" y="2784"/>
                <a:ext cx="48" cy="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>
                  <a:latin typeface="Alegreya" panose="02000503050000020004" pitchFamily="50" charset="0"/>
                </a:endParaRPr>
              </a:p>
            </p:txBody>
          </p:sp>
        </p:grpSp>
      </p:grpSp>
      <p:sp>
        <p:nvSpPr>
          <p:cNvPr id="8231" name="Rectangle 39">
            <a:extLst>
              <a:ext uri="{FF2B5EF4-FFF2-40B4-BE49-F238E27FC236}">
                <a16:creationId xmlns:a16="http://schemas.microsoft.com/office/drawing/2014/main" id="{9FE3CC55-236E-4AC1-AFD2-76E7B55A7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3216" y="5943600"/>
            <a:ext cx="51292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AR">
              <a:latin typeface="Alegreya" panose="02000503050000020004" pitchFamily="50" charset="0"/>
            </a:endParaRPr>
          </a:p>
        </p:txBody>
      </p:sp>
      <p:grpSp>
        <p:nvGrpSpPr>
          <p:cNvPr id="8247" name="Group 55">
            <a:extLst>
              <a:ext uri="{FF2B5EF4-FFF2-40B4-BE49-F238E27FC236}">
                <a16:creationId xmlns:a16="http://schemas.microsoft.com/office/drawing/2014/main" id="{03719125-118B-41EE-8AC9-6FD0C493D114}"/>
              </a:ext>
            </a:extLst>
          </p:cNvPr>
          <p:cNvGrpSpPr>
            <a:grpSpLocks/>
          </p:cNvGrpSpPr>
          <p:nvPr/>
        </p:nvGrpSpPr>
        <p:grpSpPr bwMode="auto">
          <a:xfrm>
            <a:off x="8999326" y="5461000"/>
            <a:ext cx="2676067" cy="1397000"/>
            <a:chOff x="4560" y="3440"/>
            <a:chExt cx="1200" cy="880"/>
          </a:xfrm>
        </p:grpSpPr>
        <p:pic>
          <p:nvPicPr>
            <p:cNvPr id="8194" name="Picture 2">
              <a:extLst>
                <a:ext uri="{FF2B5EF4-FFF2-40B4-BE49-F238E27FC236}">
                  <a16:creationId xmlns:a16="http://schemas.microsoft.com/office/drawing/2014/main" id="{BC34892D-1858-4AC8-9227-268E8047FB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3440"/>
              <a:ext cx="1104" cy="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217" name="Rectangle 25">
              <a:extLst>
                <a:ext uri="{FF2B5EF4-FFF2-40B4-BE49-F238E27FC236}">
                  <a16:creationId xmlns:a16="http://schemas.microsoft.com/office/drawing/2014/main" id="{0F10E999-5871-4043-9EA9-1A59F921F5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527632">
              <a:off x="5584" y="3600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18" name="Rectangle 26">
              <a:extLst>
                <a:ext uri="{FF2B5EF4-FFF2-40B4-BE49-F238E27FC236}">
                  <a16:creationId xmlns:a16="http://schemas.microsoft.com/office/drawing/2014/main" id="{6D22F96F-FEE6-41FE-900E-30348B7ED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3" y="3648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19" name="Rectangle 27">
              <a:extLst>
                <a:ext uri="{FF2B5EF4-FFF2-40B4-BE49-F238E27FC236}">
                  <a16:creationId xmlns:a16="http://schemas.microsoft.com/office/drawing/2014/main" id="{B2BE7A26-5DB2-4FD0-9517-45BE38544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5" y="3648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0" name="Rectangle 28">
              <a:extLst>
                <a:ext uri="{FF2B5EF4-FFF2-40B4-BE49-F238E27FC236}">
                  <a16:creationId xmlns:a16="http://schemas.microsoft.com/office/drawing/2014/main" id="{861FEDD2-40DB-4A0B-8779-170BB8AE80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67965">
              <a:off x="5544" y="366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1" name="Rectangle 29">
              <a:extLst>
                <a:ext uri="{FF2B5EF4-FFF2-40B4-BE49-F238E27FC236}">
                  <a16:creationId xmlns:a16="http://schemas.microsoft.com/office/drawing/2014/main" id="{7E308F72-61DD-4B6D-B634-86A0B0A083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55574">
              <a:off x="5488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2" name="Rectangle 30">
              <a:extLst>
                <a:ext uri="{FF2B5EF4-FFF2-40B4-BE49-F238E27FC236}">
                  <a16:creationId xmlns:a16="http://schemas.microsoft.com/office/drawing/2014/main" id="{860B2C7D-91F5-44C7-8C3D-8B9B8E89A0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43393">
              <a:off x="5441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3" name="Rectangle 31">
              <a:extLst>
                <a:ext uri="{FF2B5EF4-FFF2-40B4-BE49-F238E27FC236}">
                  <a16:creationId xmlns:a16="http://schemas.microsoft.com/office/drawing/2014/main" id="{638284EE-A659-45C8-9A85-5049DA892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7" y="3600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4" name="Rectangle 32">
              <a:extLst>
                <a:ext uri="{FF2B5EF4-FFF2-40B4-BE49-F238E27FC236}">
                  <a16:creationId xmlns:a16="http://schemas.microsoft.com/office/drawing/2014/main" id="{F058B0FA-3C08-4F8F-B93A-DE20F772A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358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5" name="Rectangle 33">
              <a:extLst>
                <a:ext uri="{FF2B5EF4-FFF2-40B4-BE49-F238E27FC236}">
                  <a16:creationId xmlns:a16="http://schemas.microsoft.com/office/drawing/2014/main" id="{73E5F12A-6337-498C-9520-70F61F9146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86160">
              <a:off x="5113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6" name="Rectangle 34">
              <a:extLst>
                <a:ext uri="{FF2B5EF4-FFF2-40B4-BE49-F238E27FC236}">
                  <a16:creationId xmlns:a16="http://schemas.microsoft.com/office/drawing/2014/main" id="{ED1C05F4-985C-4AAA-BBB6-206104E296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901531">
              <a:off x="5137" y="3600"/>
              <a:ext cx="23" cy="240"/>
            </a:xfrm>
            <a:prstGeom prst="rect">
              <a:avLst/>
            </a:prstGeom>
            <a:solidFill>
              <a:srgbClr val="E6D6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7" name="Rectangle 35">
              <a:extLst>
                <a:ext uri="{FF2B5EF4-FFF2-40B4-BE49-F238E27FC236}">
                  <a16:creationId xmlns:a16="http://schemas.microsoft.com/office/drawing/2014/main" id="{95D34002-A154-4E17-BEE1-6352640525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48481">
              <a:off x="5065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8" name="Rectangle 36">
              <a:extLst>
                <a:ext uri="{FF2B5EF4-FFF2-40B4-BE49-F238E27FC236}">
                  <a16:creationId xmlns:a16="http://schemas.microsoft.com/office/drawing/2014/main" id="{0956DD73-05DA-4914-8A6A-DD3F5D0E6A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651585">
              <a:off x="5017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29" name="Rectangle 37">
              <a:extLst>
                <a:ext uri="{FF2B5EF4-FFF2-40B4-BE49-F238E27FC236}">
                  <a16:creationId xmlns:a16="http://schemas.microsoft.com/office/drawing/2014/main" id="{6695C675-44CC-40FD-8BE0-90F05B3633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356606">
              <a:off x="4984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0" name="Rectangle 38">
              <a:extLst>
                <a:ext uri="{FF2B5EF4-FFF2-40B4-BE49-F238E27FC236}">
                  <a16:creationId xmlns:a16="http://schemas.microsoft.com/office/drawing/2014/main" id="{41AA6CC9-D613-4700-BBE6-4E090A9090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933863">
              <a:off x="4897" y="3792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2" name="Rectangle 40">
              <a:extLst>
                <a:ext uri="{FF2B5EF4-FFF2-40B4-BE49-F238E27FC236}">
                  <a16:creationId xmlns:a16="http://schemas.microsoft.com/office/drawing/2014/main" id="{6FA43A73-4B58-4E64-994D-2272E11C2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3840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3" name="Rectangle 41">
              <a:extLst>
                <a:ext uri="{FF2B5EF4-FFF2-40B4-BE49-F238E27FC236}">
                  <a16:creationId xmlns:a16="http://schemas.microsoft.com/office/drawing/2014/main" id="{EFC5892A-9DED-4DD4-B058-193DB0E3D1B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112161">
              <a:off x="4937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4" name="Rectangle 42">
              <a:extLst>
                <a:ext uri="{FF2B5EF4-FFF2-40B4-BE49-F238E27FC236}">
                  <a16:creationId xmlns:a16="http://schemas.microsoft.com/office/drawing/2014/main" id="{1B338553-56A4-49E3-8D0C-7AED4275FFA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93272">
              <a:off x="4841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5" name="Rectangle 43">
              <a:extLst>
                <a:ext uri="{FF2B5EF4-FFF2-40B4-BE49-F238E27FC236}">
                  <a16:creationId xmlns:a16="http://schemas.microsoft.com/office/drawing/2014/main" id="{E98F593A-4497-4DE2-BCB5-45A5DA435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1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6" name="Rectangle 44">
              <a:extLst>
                <a:ext uri="{FF2B5EF4-FFF2-40B4-BE49-F238E27FC236}">
                  <a16:creationId xmlns:a16="http://schemas.microsoft.com/office/drawing/2014/main" id="{4FA4B877-9336-4AC7-9D95-1D7FC33314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75088">
              <a:off x="4760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7" name="Rectangle 45">
              <a:extLst>
                <a:ext uri="{FF2B5EF4-FFF2-40B4-BE49-F238E27FC236}">
                  <a16:creationId xmlns:a16="http://schemas.microsoft.com/office/drawing/2014/main" id="{231E3205-65AF-4975-810C-77F8823920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63691">
              <a:off x="4713" y="3744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8" name="Rectangle 46">
              <a:extLst>
                <a:ext uri="{FF2B5EF4-FFF2-40B4-BE49-F238E27FC236}">
                  <a16:creationId xmlns:a16="http://schemas.microsoft.com/office/drawing/2014/main" id="{B7DCEC66-B0B7-4B43-970C-9DB43ABE04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80870">
              <a:off x="4697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39" name="Rectangle 47">
              <a:extLst>
                <a:ext uri="{FF2B5EF4-FFF2-40B4-BE49-F238E27FC236}">
                  <a16:creationId xmlns:a16="http://schemas.microsoft.com/office/drawing/2014/main" id="{DF967AFD-DDCA-4401-A8F6-5FBA4CCB1E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55574">
              <a:off x="5504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40" name="Rectangle 48">
              <a:extLst>
                <a:ext uri="{FF2B5EF4-FFF2-40B4-BE49-F238E27FC236}">
                  <a16:creationId xmlns:a16="http://schemas.microsoft.com/office/drawing/2014/main" id="{2D97B6BB-6F30-4A62-8548-5AD754EF94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222607">
              <a:off x="5600" y="3696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  <p:sp>
          <p:nvSpPr>
            <p:cNvPr id="8241" name="Rectangle 49">
              <a:extLst>
                <a:ext uri="{FF2B5EF4-FFF2-40B4-BE49-F238E27FC236}">
                  <a16:creationId xmlns:a16="http://schemas.microsoft.com/office/drawing/2014/main" id="{AECD0759-A9B1-43BF-ABE3-7049E2A3BA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527632">
              <a:off x="5648" y="3600"/>
              <a:ext cx="23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</p:grpSp>
      <p:sp>
        <p:nvSpPr>
          <p:cNvPr id="8242" name="Text Box 50">
            <a:extLst>
              <a:ext uri="{FF2B5EF4-FFF2-40B4-BE49-F238E27FC236}">
                <a16:creationId xmlns:a16="http://schemas.microsoft.com/office/drawing/2014/main" id="{8B916F4F-0F92-4E10-9BBD-D3CF6D59D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1870" y="3778250"/>
            <a:ext cx="1505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>
                <a:solidFill>
                  <a:srgbClr val="FF0000"/>
                </a:solidFill>
                <a:latin typeface="Alegreya" panose="02000503050000020004" pitchFamily="50" charset="0"/>
              </a:rPr>
              <a:t>DECILES</a:t>
            </a:r>
            <a:endParaRPr lang="es-ES" altLang="es-AR" sz="1600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8243" name="Text Box 51">
            <a:extLst>
              <a:ext uri="{FF2B5EF4-FFF2-40B4-BE49-F238E27FC236}">
                <a16:creationId xmlns:a16="http://schemas.microsoft.com/office/drawing/2014/main" id="{7C5EA3C4-EE2C-424C-B07D-2E92005E7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3680" y="5302250"/>
            <a:ext cx="222782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>
                <a:solidFill>
                  <a:srgbClr val="FF0000"/>
                </a:solidFill>
                <a:latin typeface="Alegreya" panose="02000503050000020004" pitchFamily="50" charset="0"/>
              </a:rPr>
              <a:t>PERCENTILES</a:t>
            </a:r>
            <a:endParaRPr lang="es-ES" altLang="es-AR" sz="1600">
              <a:solidFill>
                <a:srgbClr val="FF0000"/>
              </a:solidFill>
              <a:latin typeface="Alegreya" panose="02000503050000020004" pitchFamily="50" charset="0"/>
            </a:endParaRPr>
          </a:p>
        </p:txBody>
      </p:sp>
      <p:sp>
        <p:nvSpPr>
          <p:cNvPr id="8249" name="Text Box 57">
            <a:extLst>
              <a:ext uri="{FF2B5EF4-FFF2-40B4-BE49-F238E27FC236}">
                <a16:creationId xmlns:a16="http://schemas.microsoft.com/office/drawing/2014/main" id="{F9CB46F1-56B5-462A-9B77-14C056EDB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19" y="1143001"/>
            <a:ext cx="7633481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Donde el cuartil 1 (Q</a:t>
            </a:r>
            <a:r>
              <a:rPr lang="es-ES_tradnl" altLang="es-AR" sz="1000">
                <a:solidFill>
                  <a:srgbClr val="33CC33"/>
                </a:solidFill>
                <a:latin typeface="Alegreya" panose="02000503050000020004" pitchFamily="50" charset="0"/>
              </a:rPr>
              <a:t>1</a:t>
            </a:r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) es el valor que deja por debajo de él, el 25% de los valores y por encima de él, el 75%.</a:t>
            </a:r>
          </a:p>
        </p:txBody>
      </p:sp>
      <p:sp>
        <p:nvSpPr>
          <p:cNvPr id="8250" name="Text Box 58">
            <a:extLst>
              <a:ext uri="{FF2B5EF4-FFF2-40B4-BE49-F238E27FC236}">
                <a16:creationId xmlns:a16="http://schemas.microsoft.com/office/drawing/2014/main" id="{F580D43A-74DB-4764-95FE-0ACAAD137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19" y="1752601"/>
            <a:ext cx="7633481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El cuartil 3 (Q</a:t>
            </a:r>
            <a:r>
              <a:rPr lang="es-ES_tradnl" altLang="es-AR" sz="1000">
                <a:solidFill>
                  <a:srgbClr val="33CC33"/>
                </a:solidFill>
                <a:latin typeface="Alegreya" panose="02000503050000020004" pitchFamily="50" charset="0"/>
              </a:rPr>
              <a:t>3</a:t>
            </a:r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) es el valor que deja por debajo de él, el 75% de los valores y por encima de él, el 25%.</a:t>
            </a:r>
          </a:p>
        </p:txBody>
      </p:sp>
      <p:sp>
        <p:nvSpPr>
          <p:cNvPr id="8251" name="Text Box 59">
            <a:extLst>
              <a:ext uri="{FF2B5EF4-FFF2-40B4-BE49-F238E27FC236}">
                <a16:creationId xmlns:a16="http://schemas.microsoft.com/office/drawing/2014/main" id="{5E61CF48-76CA-420A-9028-CAF55DBE2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33" y="3276600"/>
            <a:ext cx="76334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Por ejemplo, el decil 4 (D</a:t>
            </a:r>
            <a:r>
              <a:rPr lang="es-ES_tradnl" altLang="es-AR" sz="1000">
                <a:solidFill>
                  <a:srgbClr val="33CC33"/>
                </a:solidFill>
                <a:latin typeface="Alegreya" panose="02000503050000020004" pitchFamily="50" charset="0"/>
              </a:rPr>
              <a:t>4</a:t>
            </a:r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) es el valor que deja por debajo de él, el 40% de los valores y por encima de él, el 60%.</a:t>
            </a:r>
          </a:p>
        </p:txBody>
      </p:sp>
      <p:sp>
        <p:nvSpPr>
          <p:cNvPr id="8252" name="Text Box 60">
            <a:extLst>
              <a:ext uri="{FF2B5EF4-FFF2-40B4-BE49-F238E27FC236}">
                <a16:creationId xmlns:a16="http://schemas.microsoft.com/office/drawing/2014/main" id="{46816E29-6E0C-426C-89AE-92C6C7D8D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33" y="5029201"/>
            <a:ext cx="763348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El percentil 82 (P</a:t>
            </a:r>
            <a:r>
              <a:rPr lang="es-ES_tradnl" altLang="es-AR" sz="1000">
                <a:solidFill>
                  <a:srgbClr val="33CC33"/>
                </a:solidFill>
                <a:latin typeface="Alegreya" panose="02000503050000020004" pitchFamily="50" charset="0"/>
              </a:rPr>
              <a:t>82</a:t>
            </a:r>
            <a:r>
              <a:rPr lang="es-ES_tradnl" altLang="es-AR" sz="1600">
                <a:solidFill>
                  <a:srgbClr val="33CC33"/>
                </a:solidFill>
                <a:latin typeface="Alegreya" panose="02000503050000020004" pitchFamily="50" charset="0"/>
              </a:rPr>
              <a:t>) es el valor que deja por debajo de él, el 82% de los valores y por encima de él, el 18%.</a:t>
            </a:r>
          </a:p>
        </p:txBody>
      </p:sp>
      <p:sp>
        <p:nvSpPr>
          <p:cNvPr id="8253" name="Text Box 61">
            <a:extLst>
              <a:ext uri="{FF2B5EF4-FFF2-40B4-BE49-F238E27FC236}">
                <a16:creationId xmlns:a16="http://schemas.microsoft.com/office/drawing/2014/main" id="{0E873996-C92D-49F3-A73A-522433696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133" y="5791201"/>
            <a:ext cx="763348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s-ES_tradnl" altLang="es-AR" sz="1600">
                <a:solidFill>
                  <a:srgbClr val="669900"/>
                </a:solidFill>
                <a:latin typeface="Alegreya" panose="02000503050000020004" pitchFamily="50" charset="0"/>
              </a:rPr>
              <a:t>Y aunque no me guste, tengo que volver a hablar de ella, la mediana... . Como se habrán dado cuenta...                        </a:t>
            </a:r>
            <a:endParaRPr lang="es-ES_tradnl" altLang="es-AR" sz="1200" b="1">
              <a:solidFill>
                <a:srgbClr val="669900"/>
              </a:solidFill>
              <a:latin typeface="Alegreya" panose="02000503050000020004" pitchFamily="50" charset="0"/>
            </a:endParaRPr>
          </a:p>
        </p:txBody>
      </p:sp>
      <p:sp>
        <p:nvSpPr>
          <p:cNvPr id="8255" name="Rectangle 63">
            <a:extLst>
              <a:ext uri="{FF2B5EF4-FFF2-40B4-BE49-F238E27FC236}">
                <a16:creationId xmlns:a16="http://schemas.microsoft.com/office/drawing/2014/main" id="{14ABC76C-D8FC-455B-8339-4C1F6E124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4663" y="6167576"/>
            <a:ext cx="1759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 b="1" dirty="0">
                <a:solidFill>
                  <a:srgbClr val="669900"/>
                </a:solidFill>
                <a:latin typeface="Alegreya" panose="02000503050000020004" pitchFamily="50" charset="0"/>
              </a:rPr>
              <a:t>Me  =  P</a:t>
            </a:r>
            <a:r>
              <a:rPr lang="es-ES_tradnl" altLang="es-AR" sz="1200" b="1" dirty="0">
                <a:solidFill>
                  <a:srgbClr val="669900"/>
                </a:solidFill>
                <a:latin typeface="Alegreya" panose="02000503050000020004" pitchFamily="50" charset="0"/>
              </a:rPr>
              <a:t>50</a:t>
            </a:r>
            <a:endParaRPr lang="es-ES" altLang="es-AR" sz="1200" b="1" dirty="0">
              <a:solidFill>
                <a:srgbClr val="669900"/>
              </a:solidFill>
              <a:latin typeface="Alegreya" panose="02000503050000020004" pitchFamily="50" charset="0"/>
            </a:endParaRPr>
          </a:p>
        </p:txBody>
      </p:sp>
      <p:sp>
        <p:nvSpPr>
          <p:cNvPr id="8256" name="Rectangle 64">
            <a:extLst>
              <a:ext uri="{FF2B5EF4-FFF2-40B4-BE49-F238E27FC236}">
                <a16:creationId xmlns:a16="http://schemas.microsoft.com/office/drawing/2014/main" id="{CCA2160E-09C8-4255-B745-829E31E78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929" y="6167576"/>
            <a:ext cx="93885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 b="1">
                <a:solidFill>
                  <a:srgbClr val="669900"/>
                </a:solidFill>
                <a:latin typeface="Alegreya" panose="02000503050000020004" pitchFamily="50" charset="0"/>
              </a:rPr>
              <a:t>= Q</a:t>
            </a:r>
            <a:r>
              <a:rPr lang="es-ES_tradnl" altLang="es-AR" sz="1200" b="1">
                <a:solidFill>
                  <a:srgbClr val="669900"/>
                </a:solidFill>
                <a:latin typeface="Alegreya" panose="02000503050000020004" pitchFamily="50" charset="0"/>
              </a:rPr>
              <a:t>2</a:t>
            </a:r>
            <a:endParaRPr lang="es-ES" altLang="es-AR" sz="1600" b="1">
              <a:solidFill>
                <a:srgbClr val="669900"/>
              </a:solidFill>
              <a:latin typeface="Alegreya" panose="02000503050000020004" pitchFamily="50" charset="0"/>
            </a:endParaRPr>
          </a:p>
        </p:txBody>
      </p:sp>
      <p:sp>
        <p:nvSpPr>
          <p:cNvPr id="8257" name="Rectangle 65">
            <a:extLst>
              <a:ext uri="{FF2B5EF4-FFF2-40B4-BE49-F238E27FC236}">
                <a16:creationId xmlns:a16="http://schemas.microsoft.com/office/drawing/2014/main" id="{59085BA8-100F-4D53-81E7-D0E04398B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8035" y="6167576"/>
            <a:ext cx="89425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altLang="es-AR" sz="1600" b="1">
                <a:solidFill>
                  <a:srgbClr val="669900"/>
                </a:solidFill>
                <a:latin typeface="Alegreya" panose="02000503050000020004" pitchFamily="50" charset="0"/>
              </a:rPr>
              <a:t>= D</a:t>
            </a:r>
            <a:r>
              <a:rPr lang="es-ES_tradnl" altLang="es-AR" sz="1200" b="1">
                <a:solidFill>
                  <a:srgbClr val="669900"/>
                </a:solidFill>
                <a:latin typeface="Alegreya" panose="02000503050000020004" pitchFamily="50" charset="0"/>
              </a:rPr>
              <a:t>5</a:t>
            </a:r>
            <a:endParaRPr lang="es-ES" altLang="es-AR" sz="1600" b="1">
              <a:solidFill>
                <a:srgbClr val="66990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75"/>
                            </p:stCondLst>
                            <p:childTnLst>
                              <p:par>
                                <p:cTn id="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6675"/>
                            </p:stCondLst>
                            <p:childTnLst>
                              <p:par>
                                <p:cTn id="2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7675"/>
                            </p:stCondLst>
                            <p:childTnLst>
                              <p:par>
                                <p:cTn id="2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withGroup">
                            <p:stCondLst>
                              <p:cond delay="8675"/>
                            </p:stCondLst>
                            <p:childTnLst>
                              <p:par>
                                <p:cTn id="3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675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200"/>
                            </p:stCondLst>
                            <p:childTnLst>
                              <p:par>
                                <p:cTn id="4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15200"/>
                            </p:stCondLst>
                            <p:childTnLst>
                              <p:par>
                                <p:cTn id="5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withGroup">
                            <p:stCondLst>
                              <p:cond delay="16200"/>
                            </p:stCondLst>
                            <p:childTnLst>
                              <p:par>
                                <p:cTn id="6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72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8025"/>
                            </p:stCondLst>
                            <p:childTnLst>
                              <p:par>
                                <p:cTn id="7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withGroup">
                            <p:stCondLst>
                              <p:cond delay="23025"/>
                            </p:stCondLst>
                            <p:childTnLst>
                              <p:par>
                                <p:cTn id="7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withGroup">
                            <p:stCondLst>
                              <p:cond delay="24025"/>
                            </p:stCondLst>
                            <p:childTnLst>
                              <p:par>
                                <p:cTn id="8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withGroup">
                            <p:stCondLst>
                              <p:cond delay="25025"/>
                            </p:stCondLst>
                            <p:childTnLst>
                              <p:par>
                                <p:cTn id="91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withGroup">
                            <p:stCondLst>
                              <p:cond delay="28025"/>
                            </p:stCondLst>
                            <p:childTnLst>
                              <p:par>
                                <p:cTn id="96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withGroup">
                            <p:stCondLst>
                              <p:cond delay="33025"/>
                            </p:stCondLst>
                            <p:childTnLst>
                              <p:par>
                                <p:cTn id="101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 autoUpdateAnimBg="0"/>
      <p:bldP spid="8198" grpId="0" autoUpdateAnimBg="0"/>
      <p:bldP spid="8199" grpId="0" autoUpdateAnimBg="0"/>
      <p:bldP spid="8204" grpId="0" autoUpdateAnimBg="0"/>
      <p:bldP spid="8242" grpId="0" autoUpdateAnimBg="0"/>
      <p:bldP spid="8243" grpId="0" autoUpdateAnimBg="0"/>
      <p:bldP spid="8249" grpId="0" autoUpdateAnimBg="0"/>
      <p:bldP spid="8250" grpId="0" autoUpdateAnimBg="0"/>
      <p:bldP spid="8251" grpId="0" autoUpdateAnimBg="0"/>
      <p:bldP spid="8252" grpId="0" autoUpdateAnimBg="0"/>
      <p:bldP spid="8253" grpId="0" autoUpdateAnimBg="0"/>
      <p:bldP spid="8255" grpId="0" autoUpdateAnimBg="0"/>
      <p:bldP spid="8256" grpId="0" autoUpdateAnimBg="0"/>
      <p:bldP spid="825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271A7E3-D762-465F-9440-7B6FBCD90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939" y="441326"/>
            <a:ext cx="109418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es-ES" altLang="es-AR" sz="2000" dirty="0">
                <a:latin typeface="Alegreya" panose="02000503050000020004" pitchFamily="50" charset="0"/>
                <a:cs typeface="Times New Roman" panose="02020603050405020304" pitchFamily="18" charset="0"/>
              </a:rPr>
              <a:t>Observemos que las tres curvas que se ven a continuación son simétricas, pero se diferencian en cuanto que unas son más planas que otras, esta característica es conocida como </a:t>
            </a:r>
            <a:r>
              <a:rPr lang="es-ES" altLang="es-AR" sz="2000" b="1" dirty="0">
                <a:latin typeface="Alegreya" panose="02000503050000020004" pitchFamily="50" charset="0"/>
                <a:cs typeface="Times New Roman" panose="02020603050405020304" pitchFamily="18" charset="0"/>
              </a:rPr>
              <a:t>curtosis</a:t>
            </a:r>
            <a:r>
              <a:rPr lang="es-ES" altLang="es-AR" sz="2000" dirty="0">
                <a:latin typeface="Alegreya" panose="02000503050000020004" pitchFamily="50" charset="0"/>
                <a:cs typeface="Times New Roman" panose="02020603050405020304" pitchFamily="18" charset="0"/>
              </a:rPr>
              <a:t>.</a:t>
            </a:r>
            <a:endParaRPr lang="es-ES" altLang="es-AR" sz="2000" dirty="0">
              <a:latin typeface="Alegreya" panose="02000503050000020004" pitchFamily="50" charset="0"/>
            </a:endParaRPr>
          </a:p>
        </p:txBody>
      </p:sp>
      <p:graphicFrame>
        <p:nvGraphicFramePr>
          <p:cNvPr id="16073" name="Object 713">
            <a:extLst>
              <a:ext uri="{FF2B5EF4-FFF2-40B4-BE49-F238E27FC236}">
                <a16:creationId xmlns:a16="http://schemas.microsoft.com/office/drawing/2014/main" id="{9571FA88-68A9-4612-9534-DD6AD0C6DF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214456"/>
              </p:ext>
            </p:extLst>
          </p:nvPr>
        </p:nvGraphicFramePr>
        <p:xfrm>
          <a:off x="1646873" y="1363851"/>
          <a:ext cx="8944927" cy="5036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áfico" r:id="rId3" imgW="4366723" imgH="2065539" progId="Excel.Chart.8">
                  <p:embed/>
                </p:oleObj>
              </mc:Choice>
              <mc:Fallback>
                <p:oleObj name="Gráfico" r:id="rId3" imgW="4366723" imgH="2065539" progId="Excel.Chart.8">
                  <p:embed/>
                  <p:pic>
                    <p:nvPicPr>
                      <p:cNvPr id="16073" name="Object 713">
                        <a:extLst>
                          <a:ext uri="{FF2B5EF4-FFF2-40B4-BE49-F238E27FC236}">
                            <a16:creationId xmlns:a16="http://schemas.microsoft.com/office/drawing/2014/main" id="{9571FA88-68A9-4612-9534-DD6AD0C6DFF3}"/>
                          </a:ext>
                        </a:extLst>
                      </p:cNvPr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873" y="1363851"/>
                        <a:ext cx="8944927" cy="50369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F7F42AAB-F17D-427F-91F3-BF22715E2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07025"/>
            <a:ext cx="70104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4">
            <a:extLst>
              <a:ext uri="{FF2B5EF4-FFF2-40B4-BE49-F238E27FC236}">
                <a16:creationId xmlns:a16="http://schemas.microsoft.com/office/drawing/2014/main" id="{5AE6D973-6A00-4249-BDF0-CFC797577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92" y="520106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* El ejemplo típico de una </a:t>
            </a:r>
            <a:r>
              <a:rPr lang="es-ES" altLang="es-AR" sz="2000" i="1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distribución simétrica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 es la distribución normal:</a:t>
            </a:r>
            <a:endParaRPr lang="es-ES" altLang="es-AR" sz="2000" dirty="0">
              <a:solidFill>
                <a:srgbClr val="000099"/>
              </a:solidFill>
              <a:latin typeface="Alegreya" panose="02000503050000020004" pitchFamily="50" charset="0"/>
            </a:endParaRP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15AA0162-FCE4-48CA-99B2-C41EF61DE9A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37238" y="4121687"/>
            <a:ext cx="1706562" cy="2295525"/>
            <a:chOff x="2568" y="2784"/>
            <a:chExt cx="720" cy="672"/>
          </a:xfrm>
        </p:grpSpPr>
        <p:sp>
          <p:nvSpPr>
            <p:cNvPr id="19463" name="Text Box 6">
              <a:extLst>
                <a:ext uri="{FF2B5EF4-FFF2-40B4-BE49-F238E27FC236}">
                  <a16:creationId xmlns:a16="http://schemas.microsoft.com/office/drawing/2014/main" id="{5F701219-C3DB-4914-B530-12D46BBD490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568" y="3312"/>
              <a:ext cx="720" cy="144"/>
            </a:xfrm>
            <a:prstGeom prst="rect">
              <a:avLst/>
            </a:prstGeom>
            <a:noFill/>
            <a:ln w="31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s-ES" altLang="es-AR" sz="1800" b="1">
                  <a:solidFill>
                    <a:srgbClr val="000099"/>
                  </a:solidFill>
                  <a:latin typeface="Alegreya" panose="02000503050000020004" pitchFamily="50" charset="0"/>
                </a:rPr>
                <a:t>Mediana</a:t>
              </a:r>
            </a:p>
          </p:txBody>
        </p:sp>
        <p:sp>
          <p:nvSpPr>
            <p:cNvPr id="19464" name="Line 7">
              <a:extLst>
                <a:ext uri="{FF2B5EF4-FFF2-40B4-BE49-F238E27FC236}">
                  <a16:creationId xmlns:a16="http://schemas.microsoft.com/office/drawing/2014/main" id="{CEEC4B19-AA9B-40AA-A63B-22D11B4DDC3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2928" y="2784"/>
              <a:ext cx="1" cy="504"/>
            </a:xfrm>
            <a:prstGeom prst="line">
              <a:avLst/>
            </a:prstGeom>
            <a:noFill/>
            <a:ln w="31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es-AR">
                <a:latin typeface="Alegreya" panose="02000503050000020004" pitchFamily="50" charset="0"/>
              </a:endParaRPr>
            </a:p>
          </p:txBody>
        </p:sp>
      </p:grpSp>
      <p:sp>
        <p:nvSpPr>
          <p:cNvPr id="10248" name="AutoShape 8">
            <a:extLst>
              <a:ext uri="{FF2B5EF4-FFF2-40B4-BE49-F238E27FC236}">
                <a16:creationId xmlns:a16="http://schemas.microsoft.com/office/drawing/2014/main" id="{8ABCA9F3-27BF-4F2F-87B2-8468DEE3799C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7812088" y="5099586"/>
            <a:ext cx="2019300" cy="495300"/>
          </a:xfrm>
          <a:prstGeom prst="borderCallout2">
            <a:avLst>
              <a:gd name="adj1" fmla="val 23074"/>
              <a:gd name="adj2" fmla="val 103773"/>
              <a:gd name="adj3" fmla="val 23074"/>
              <a:gd name="adj4" fmla="val 129241"/>
              <a:gd name="adj5" fmla="val -197116"/>
              <a:gd name="adj6" fmla="val 155185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Moda</a:t>
            </a:r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3933D074-F35B-476E-8CC4-35BBEDCBF242}"/>
              </a:ext>
            </a:extLst>
          </p:cNvPr>
          <p:cNvSpPr>
            <a:spLocks noChangeAspect="1"/>
          </p:cNvSpPr>
          <p:nvPr/>
        </p:nvSpPr>
        <p:spPr bwMode="auto">
          <a:xfrm>
            <a:off x="3505200" y="5091650"/>
            <a:ext cx="2027238" cy="523875"/>
          </a:xfrm>
          <a:prstGeom prst="borderCallout2">
            <a:avLst>
              <a:gd name="adj1" fmla="val 21819"/>
              <a:gd name="adj2" fmla="val 103759"/>
              <a:gd name="adj3" fmla="val 21819"/>
              <a:gd name="adj4" fmla="val 128269"/>
              <a:gd name="adj5" fmla="val -185759"/>
              <a:gd name="adj6" fmla="val 157245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Media aritmética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8" grpId="0" animBg="1" autoUpdateAnimBg="0"/>
      <p:bldP spid="10245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F052AB0-0BF8-410B-AAF2-FCBFDB4D0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878" y="452298"/>
            <a:ext cx="95521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* Un ejemplo de una </a:t>
            </a:r>
            <a:r>
              <a:rPr lang="es-ES" altLang="es-AR" sz="2000" i="1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distribución asimétrica a derecha 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o</a:t>
            </a:r>
            <a:r>
              <a:rPr lang="es-ES" altLang="es-AR" sz="2000" i="1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 con sesgo positivo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 es el siguiente: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</a:rPr>
              <a:t> </a:t>
            </a:r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9F1E5655-BD90-4953-8D6F-63861FC78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14401"/>
            <a:ext cx="7239000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5">
            <a:extLst>
              <a:ext uri="{FF2B5EF4-FFF2-40B4-BE49-F238E27FC236}">
                <a16:creationId xmlns:a16="http://schemas.microsoft.com/office/drawing/2014/main" id="{BD72AC7F-6AE3-4461-AA47-B9F5C91CD122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6429376" y="4777462"/>
            <a:ext cx="1952625" cy="457200"/>
          </a:xfrm>
          <a:prstGeom prst="borderCallout2">
            <a:avLst>
              <a:gd name="adj1" fmla="val 24995"/>
              <a:gd name="adj2" fmla="val 103898"/>
              <a:gd name="adj3" fmla="val 24995"/>
              <a:gd name="adj4" fmla="val 135769"/>
              <a:gd name="adj5" fmla="val -143719"/>
              <a:gd name="adj6" fmla="val 155341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Media aritmética</a:t>
            </a:r>
          </a:p>
        </p:txBody>
      </p:sp>
      <p:sp>
        <p:nvSpPr>
          <p:cNvPr id="11270" name="AutoShape 6">
            <a:extLst>
              <a:ext uri="{FF2B5EF4-FFF2-40B4-BE49-F238E27FC236}">
                <a16:creationId xmlns:a16="http://schemas.microsoft.com/office/drawing/2014/main" id="{882A1DC8-DCD3-4B49-93F9-8E445AF7916C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6429376" y="5329833"/>
            <a:ext cx="1952625" cy="457200"/>
          </a:xfrm>
          <a:prstGeom prst="borderCallout2">
            <a:avLst>
              <a:gd name="adj1" fmla="val 24995"/>
              <a:gd name="adj2" fmla="val 103898"/>
              <a:gd name="adj3" fmla="val 24995"/>
              <a:gd name="adj4" fmla="val 139102"/>
              <a:gd name="adj5" fmla="val -277052"/>
              <a:gd name="adj6" fmla="val 176383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Mediana</a:t>
            </a:r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D1A6B332-C999-4EEC-9D8F-7DB1E6D89039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6413501" y="5894524"/>
            <a:ext cx="1952625" cy="457200"/>
          </a:xfrm>
          <a:prstGeom prst="borderCallout2">
            <a:avLst>
              <a:gd name="adj1" fmla="val 46875"/>
              <a:gd name="adj2" fmla="val 106769"/>
              <a:gd name="adj3" fmla="val 46875"/>
              <a:gd name="adj4" fmla="val 136662"/>
              <a:gd name="adj5" fmla="val -390129"/>
              <a:gd name="adj6" fmla="val 197601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Moda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9" grpId="0" animBg="1" autoUpdateAnimBg="0"/>
      <p:bldP spid="11270" grpId="0" animBg="1" autoUpdateAnimBg="0"/>
      <p:bldP spid="11271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1AD75C6-89B7-4CC5-9C3C-B61CC154E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414" y="409545"/>
            <a:ext cx="97690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* Un ejemplo de una </a:t>
            </a:r>
            <a:r>
              <a:rPr lang="es-ES" altLang="es-AR" sz="2000" i="1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distribución asimétrica a izquierda 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o</a:t>
            </a:r>
            <a:r>
              <a:rPr lang="es-ES" altLang="es-AR" sz="2000" i="1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 con sesgo negativo</a:t>
            </a:r>
            <a:r>
              <a:rPr lang="es-ES" altLang="es-AR" sz="2000" dirty="0">
                <a:solidFill>
                  <a:srgbClr val="000099"/>
                </a:solidFill>
                <a:latin typeface="Alegreya" panose="02000503050000020004" pitchFamily="50" charset="0"/>
                <a:cs typeface="Times New Roman" panose="02020603050405020304" pitchFamily="18" charset="0"/>
              </a:rPr>
              <a:t> es el siguiente:</a:t>
            </a:r>
            <a:endParaRPr lang="es-ES" altLang="es-AR" sz="2000" dirty="0">
              <a:solidFill>
                <a:srgbClr val="000099"/>
              </a:solidFill>
              <a:latin typeface="Alegreya" panose="02000503050000020004" pitchFamily="50" charset="0"/>
            </a:endParaRPr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6A05553B-B511-4702-B653-7A4F0746D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762000"/>
            <a:ext cx="7239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AutoShape 5">
            <a:extLst>
              <a:ext uri="{FF2B5EF4-FFF2-40B4-BE49-F238E27FC236}">
                <a16:creationId xmlns:a16="http://schemas.microsoft.com/office/drawing/2014/main" id="{AF274E7F-5FD1-44CD-9062-7C8934F98366}"/>
              </a:ext>
            </a:extLst>
          </p:cNvPr>
          <p:cNvSpPr>
            <a:spLocks/>
          </p:cNvSpPr>
          <p:nvPr/>
        </p:nvSpPr>
        <p:spPr bwMode="auto">
          <a:xfrm>
            <a:off x="5184776" y="4830228"/>
            <a:ext cx="2054225" cy="471487"/>
          </a:xfrm>
          <a:prstGeom prst="borderCallout2">
            <a:avLst>
              <a:gd name="adj1" fmla="val 24241"/>
              <a:gd name="adj2" fmla="val 103708"/>
              <a:gd name="adj3" fmla="val 24241"/>
              <a:gd name="adj4" fmla="val 117310"/>
              <a:gd name="adj5" fmla="val -135995"/>
              <a:gd name="adj6" fmla="val 131222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Media aritmética</a:t>
            </a:r>
          </a:p>
        </p:txBody>
      </p:sp>
      <p:sp>
        <p:nvSpPr>
          <p:cNvPr id="12294" name="AutoShape 6">
            <a:extLst>
              <a:ext uri="{FF2B5EF4-FFF2-40B4-BE49-F238E27FC236}">
                <a16:creationId xmlns:a16="http://schemas.microsoft.com/office/drawing/2014/main" id="{BEBCD630-F322-4600-A536-65DC2C989ABA}"/>
              </a:ext>
            </a:extLst>
          </p:cNvPr>
          <p:cNvSpPr>
            <a:spLocks/>
          </p:cNvSpPr>
          <p:nvPr/>
        </p:nvSpPr>
        <p:spPr bwMode="auto">
          <a:xfrm>
            <a:off x="5184776" y="5376625"/>
            <a:ext cx="2054225" cy="474663"/>
          </a:xfrm>
          <a:prstGeom prst="borderCallout2">
            <a:avLst>
              <a:gd name="adj1" fmla="val 24079"/>
              <a:gd name="adj2" fmla="val 103708"/>
              <a:gd name="adj3" fmla="val 24079"/>
              <a:gd name="adj4" fmla="val 124963"/>
              <a:gd name="adj5" fmla="val -241657"/>
              <a:gd name="adj6" fmla="val 146444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Mediana</a:t>
            </a:r>
          </a:p>
        </p:txBody>
      </p:sp>
      <p:sp>
        <p:nvSpPr>
          <p:cNvPr id="12295" name="AutoShape 7">
            <a:extLst>
              <a:ext uri="{FF2B5EF4-FFF2-40B4-BE49-F238E27FC236}">
                <a16:creationId xmlns:a16="http://schemas.microsoft.com/office/drawing/2014/main" id="{03551DEE-45C1-4B03-9D8E-859D7910FC0E}"/>
              </a:ext>
            </a:extLst>
          </p:cNvPr>
          <p:cNvSpPr>
            <a:spLocks/>
          </p:cNvSpPr>
          <p:nvPr/>
        </p:nvSpPr>
        <p:spPr bwMode="auto">
          <a:xfrm>
            <a:off x="5184776" y="5968762"/>
            <a:ext cx="2054225" cy="474662"/>
          </a:xfrm>
          <a:prstGeom prst="borderCallout2">
            <a:avLst>
              <a:gd name="adj1" fmla="val 24079"/>
              <a:gd name="adj2" fmla="val 103708"/>
              <a:gd name="adj3" fmla="val 24079"/>
              <a:gd name="adj4" fmla="val 133926"/>
              <a:gd name="adj5" fmla="val -364814"/>
              <a:gd name="adj6" fmla="val 166268"/>
            </a:avLst>
          </a:prstGeom>
          <a:noFill/>
          <a:ln w="31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" altLang="es-AR" sz="1800" b="1">
                <a:solidFill>
                  <a:srgbClr val="000099"/>
                </a:solidFill>
                <a:latin typeface="Alegreya" panose="02000503050000020004" pitchFamily="50" charset="0"/>
              </a:rPr>
              <a:t>Moda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3" grpId="0" animBg="1" autoUpdateAnimBg="0"/>
      <p:bldP spid="12294" grpId="0" animBg="1" autoUpdateAnimBg="0"/>
      <p:bldP spid="1229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CBD45C2-9EF3-4A04-B56B-2A37ADA57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46" y="3038574"/>
            <a:ext cx="11207423" cy="78001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DE95B4B-E5A2-41EC-8A8A-D57565F200F1}"/>
              </a:ext>
            </a:extLst>
          </p:cNvPr>
          <p:cNvSpPr txBox="1"/>
          <p:nvPr/>
        </p:nvSpPr>
        <p:spPr>
          <a:xfrm>
            <a:off x="2286000" y="2382982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Tarea para la casa</a:t>
            </a:r>
          </a:p>
        </p:txBody>
      </p:sp>
    </p:spTree>
    <p:extLst>
      <p:ext uri="{BB962C8B-B14F-4D97-AF65-F5344CB8AC3E}">
        <p14:creationId xmlns:p14="http://schemas.microsoft.com/office/powerpoint/2010/main" val="120494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EE7A6C10-7412-47D0-8C93-3CD4156E1CBE}"/>
              </a:ext>
            </a:extLst>
          </p:cNvPr>
          <p:cNvSpPr/>
          <p:nvPr/>
        </p:nvSpPr>
        <p:spPr>
          <a:xfrm>
            <a:off x="3718888" y="3111168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BAD287D-8A78-47AD-9F44-E1E081AD654C}"/>
              </a:ext>
            </a:extLst>
          </p:cNvPr>
          <p:cNvSpPr/>
          <p:nvPr/>
        </p:nvSpPr>
        <p:spPr>
          <a:xfrm>
            <a:off x="3732738" y="2861777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75F39F01-4311-46FB-8A7C-81829B26D31F}"/>
              </a:ext>
            </a:extLst>
          </p:cNvPr>
          <p:cNvSpPr/>
          <p:nvPr/>
        </p:nvSpPr>
        <p:spPr>
          <a:xfrm>
            <a:off x="4217655" y="3111163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22AE845-9E76-41C4-A6D7-84924066C0B1}"/>
              </a:ext>
            </a:extLst>
          </p:cNvPr>
          <p:cNvSpPr/>
          <p:nvPr/>
        </p:nvSpPr>
        <p:spPr>
          <a:xfrm>
            <a:off x="4231505" y="286177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105E86E-2770-43B8-97B0-581AEC259071}"/>
              </a:ext>
            </a:extLst>
          </p:cNvPr>
          <p:cNvSpPr/>
          <p:nvPr/>
        </p:nvSpPr>
        <p:spPr>
          <a:xfrm>
            <a:off x="4217658" y="2612407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0D9C09B-CF09-45B7-86A7-13549402D274}"/>
              </a:ext>
            </a:extLst>
          </p:cNvPr>
          <p:cNvSpPr/>
          <p:nvPr/>
        </p:nvSpPr>
        <p:spPr>
          <a:xfrm>
            <a:off x="4231508" y="2363016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FDCAD9B5-0A8B-4CFF-974C-477FEDE65DFA}"/>
              </a:ext>
            </a:extLst>
          </p:cNvPr>
          <p:cNvSpPr/>
          <p:nvPr/>
        </p:nvSpPr>
        <p:spPr>
          <a:xfrm>
            <a:off x="4744147" y="3111163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ECF48219-AA51-476E-8D5B-3BE81356A7F3}"/>
              </a:ext>
            </a:extLst>
          </p:cNvPr>
          <p:cNvSpPr/>
          <p:nvPr/>
        </p:nvSpPr>
        <p:spPr>
          <a:xfrm>
            <a:off x="4757997" y="286177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CA6B0DBF-488C-4E7B-8045-D68BA3CA6C4B}"/>
              </a:ext>
            </a:extLst>
          </p:cNvPr>
          <p:cNvSpPr/>
          <p:nvPr/>
        </p:nvSpPr>
        <p:spPr>
          <a:xfrm>
            <a:off x="5242893" y="3111158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69C1D02-16BF-4178-9BA3-2364D7AA4CCE}"/>
              </a:ext>
            </a:extLst>
          </p:cNvPr>
          <p:cNvSpPr/>
          <p:nvPr/>
        </p:nvSpPr>
        <p:spPr>
          <a:xfrm>
            <a:off x="5256743" y="2861767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F4C214FA-EED7-40A4-9D54-11F54D9305C0}"/>
              </a:ext>
            </a:extLst>
          </p:cNvPr>
          <p:cNvSpPr/>
          <p:nvPr/>
        </p:nvSpPr>
        <p:spPr>
          <a:xfrm>
            <a:off x="5242896" y="261240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53143DBA-9A1B-4876-B228-4CDC0415E187}"/>
              </a:ext>
            </a:extLst>
          </p:cNvPr>
          <p:cNvSpPr/>
          <p:nvPr/>
        </p:nvSpPr>
        <p:spPr>
          <a:xfrm>
            <a:off x="5741659" y="3097308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EAE5E336-51D0-4BC0-ABE3-702AB16EA2C1}"/>
              </a:ext>
            </a:extLst>
          </p:cNvPr>
          <p:cNvSpPr/>
          <p:nvPr/>
        </p:nvSpPr>
        <p:spPr>
          <a:xfrm>
            <a:off x="6780747" y="2598541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319D8FBB-8205-4974-A704-A5010FD12907}"/>
              </a:ext>
            </a:extLst>
          </p:cNvPr>
          <p:cNvSpPr/>
          <p:nvPr/>
        </p:nvSpPr>
        <p:spPr>
          <a:xfrm>
            <a:off x="6240426" y="3097303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3BFB0918-CE60-4FA3-93E0-E5E96491B1E9}"/>
              </a:ext>
            </a:extLst>
          </p:cNvPr>
          <p:cNvSpPr/>
          <p:nvPr/>
        </p:nvSpPr>
        <p:spPr>
          <a:xfrm>
            <a:off x="6254276" y="284791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7B513E64-DC6B-4287-8E5E-C5A30E7C60D4}"/>
              </a:ext>
            </a:extLst>
          </p:cNvPr>
          <p:cNvSpPr/>
          <p:nvPr/>
        </p:nvSpPr>
        <p:spPr>
          <a:xfrm>
            <a:off x="6240429" y="2598547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71261A4F-F842-4C40-A532-AB1E79C2216E}"/>
              </a:ext>
            </a:extLst>
          </p:cNvPr>
          <p:cNvSpPr/>
          <p:nvPr/>
        </p:nvSpPr>
        <p:spPr>
          <a:xfrm>
            <a:off x="6254279" y="2349156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ACDEDAD3-43E7-42BE-BD53-DE167A05FC15}"/>
              </a:ext>
            </a:extLst>
          </p:cNvPr>
          <p:cNvSpPr/>
          <p:nvPr/>
        </p:nvSpPr>
        <p:spPr>
          <a:xfrm>
            <a:off x="6766918" y="3097303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21881156-BCB2-48C6-8143-FD5ECDAC79F3}"/>
              </a:ext>
            </a:extLst>
          </p:cNvPr>
          <p:cNvSpPr/>
          <p:nvPr/>
        </p:nvSpPr>
        <p:spPr>
          <a:xfrm>
            <a:off x="6780768" y="284791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CB456D2A-DCEB-4CDB-B674-754EF8B9E237}"/>
              </a:ext>
            </a:extLst>
          </p:cNvPr>
          <p:cNvSpPr/>
          <p:nvPr/>
        </p:nvSpPr>
        <p:spPr>
          <a:xfrm>
            <a:off x="7265664" y="3097298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547B333B-3C2F-4D67-8336-7A0AB8C3BE76}"/>
              </a:ext>
            </a:extLst>
          </p:cNvPr>
          <p:cNvSpPr/>
          <p:nvPr/>
        </p:nvSpPr>
        <p:spPr>
          <a:xfrm>
            <a:off x="7279514" y="2847907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7210C8AD-CCE6-4474-B0C9-EFF78470F988}"/>
              </a:ext>
            </a:extLst>
          </p:cNvPr>
          <p:cNvSpPr/>
          <p:nvPr/>
        </p:nvSpPr>
        <p:spPr>
          <a:xfrm>
            <a:off x="7778276" y="3097265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B5D27054-0EB4-41B0-9C36-5E78BF4D31E0}"/>
              </a:ext>
            </a:extLst>
          </p:cNvPr>
          <p:cNvSpPr/>
          <p:nvPr/>
        </p:nvSpPr>
        <p:spPr>
          <a:xfrm>
            <a:off x="8235489" y="3097293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A4182857-8CD0-4591-905F-6F6A5B24B511}"/>
              </a:ext>
            </a:extLst>
          </p:cNvPr>
          <p:cNvSpPr/>
          <p:nvPr/>
        </p:nvSpPr>
        <p:spPr>
          <a:xfrm>
            <a:off x="8249339" y="2847902"/>
            <a:ext cx="263236" cy="235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riángulo isósceles 29">
            <a:extLst>
              <a:ext uri="{FF2B5EF4-FFF2-40B4-BE49-F238E27FC236}">
                <a16:creationId xmlns:a16="http://schemas.microsoft.com/office/drawing/2014/main" id="{60B0830B-709E-40B2-A4CE-A08A8498E411}"/>
              </a:ext>
            </a:extLst>
          </p:cNvPr>
          <p:cNvSpPr/>
          <p:nvPr/>
        </p:nvSpPr>
        <p:spPr>
          <a:xfrm>
            <a:off x="2707506" y="3388259"/>
            <a:ext cx="554182" cy="101137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2985613D-C03B-48EE-87A9-BF0E5797D974}"/>
              </a:ext>
            </a:extLst>
          </p:cNvPr>
          <p:cNvCxnSpPr>
            <a:cxnSpLocks/>
          </p:cNvCxnSpPr>
          <p:nvPr/>
        </p:nvCxnSpPr>
        <p:spPr>
          <a:xfrm flipV="1">
            <a:off x="2818343" y="3346685"/>
            <a:ext cx="6456218" cy="41574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riángulo isósceles 31">
            <a:extLst>
              <a:ext uri="{FF2B5EF4-FFF2-40B4-BE49-F238E27FC236}">
                <a16:creationId xmlns:a16="http://schemas.microsoft.com/office/drawing/2014/main" id="{0AC3CF09-37EA-409D-B787-76C7AE7109CB}"/>
              </a:ext>
            </a:extLst>
          </p:cNvPr>
          <p:cNvSpPr/>
          <p:nvPr/>
        </p:nvSpPr>
        <p:spPr>
          <a:xfrm>
            <a:off x="8734219" y="3374399"/>
            <a:ext cx="554182" cy="1011377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Triángulo isósceles 32">
            <a:extLst>
              <a:ext uri="{FF2B5EF4-FFF2-40B4-BE49-F238E27FC236}">
                <a16:creationId xmlns:a16="http://schemas.microsoft.com/office/drawing/2014/main" id="{B0E8E801-9173-4C30-96E5-36655E0822A4}"/>
              </a:ext>
            </a:extLst>
          </p:cNvPr>
          <p:cNvSpPr/>
          <p:nvPr/>
        </p:nvSpPr>
        <p:spPr>
          <a:xfrm>
            <a:off x="5838636" y="3374399"/>
            <a:ext cx="554182" cy="1025237"/>
          </a:xfrm>
          <a:prstGeom prst="triangle">
            <a:avLst/>
          </a:prstGeom>
          <a:solidFill>
            <a:srgbClr val="00206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56957E-79D7-46A0-B6EA-0F93844F777F}"/>
              </a:ext>
            </a:extLst>
          </p:cNvPr>
          <p:cNvSpPr txBox="1"/>
          <p:nvPr/>
        </p:nvSpPr>
        <p:spPr>
          <a:xfrm rot="1465837" flipH="1">
            <a:off x="8687543" y="953446"/>
            <a:ext cx="3459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   de  masa</a:t>
            </a:r>
          </a:p>
        </p:txBody>
      </p:sp>
    </p:spTree>
    <p:extLst>
      <p:ext uri="{BB962C8B-B14F-4D97-AF65-F5344CB8AC3E}">
        <p14:creationId xmlns:p14="http://schemas.microsoft.com/office/powerpoint/2010/main" val="190753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59259E-6 L 0.50013 -0.00509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1" presetClass="exit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-0.00301 L -0.4944 0.00208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13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2" animBg="1"/>
      <p:bldP spid="30" grpId="3" animBg="1"/>
      <p:bldP spid="32" grpId="0" animBg="1"/>
      <p:bldP spid="32" grpId="1" animBg="1"/>
      <p:bldP spid="32" grpId="2" animBg="1"/>
      <p:bldP spid="33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991544" y="1448566"/>
            <a:ext cx="83529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… “En el Estadio Malvinas Argentinas había, en promedio, 8000 personas”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961589" y="479362"/>
            <a:ext cx="5163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Hablemos de promedios…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91544" y="3294588"/>
            <a:ext cx="83529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… Se jugaban los últimos partidos del campeonato y tres equipos podían obtener el máximo puntaje…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91544" y="4202872"/>
            <a:ext cx="83529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Gol </a:t>
            </a:r>
            <a:r>
              <a:rPr lang="es-ES_tradnl" sz="2800" b="1" dirty="0" err="1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Average</a:t>
            </a:r>
            <a:endParaRPr lang="es-ES_tradnl" sz="2800" b="1" dirty="0">
              <a:solidFill>
                <a:srgbClr val="0000FF"/>
              </a:solidFill>
              <a:latin typeface="Alegreya" panose="02000503050000020004" pitchFamily="50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015880" y="4654084"/>
            <a:ext cx="3231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err="1">
                <a:solidFill>
                  <a:srgbClr val="0000FF"/>
                </a:solidFill>
                <a:latin typeface="Alegreya" panose="02000503050000020004" pitchFamily="50" charset="0"/>
              </a:rPr>
              <a:t>GF</a:t>
            </a:r>
            <a:r>
              <a:rPr lang="es-ES" sz="4000" b="1" dirty="0">
                <a:solidFill>
                  <a:srgbClr val="0000FF"/>
                </a:solidFill>
                <a:latin typeface="Alegreya" panose="02000503050000020004" pitchFamily="50" charset="0"/>
              </a:rPr>
              <a:t>      </a:t>
            </a:r>
            <a:r>
              <a:rPr lang="es-ES" sz="4000" b="1" dirty="0" err="1">
                <a:solidFill>
                  <a:srgbClr val="0000FF"/>
                </a:solidFill>
                <a:latin typeface="Alegreya" panose="02000503050000020004" pitchFamily="50" charset="0"/>
              </a:rPr>
              <a:t>GC</a:t>
            </a:r>
            <a:r>
              <a:rPr lang="es-ES" sz="4000" b="1" dirty="0">
                <a:solidFill>
                  <a:srgbClr val="0000FF"/>
                </a:solidFill>
                <a:latin typeface="Alegreya" panose="02000503050000020004" pitchFamily="50" charset="0"/>
              </a:rPr>
              <a:t>     GA</a:t>
            </a:r>
            <a:endParaRPr lang="es-AR" sz="4000" b="1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  <p:cxnSp>
        <p:nvCxnSpPr>
          <p:cNvPr id="7" name="6 Conector recto"/>
          <p:cNvCxnSpPr/>
          <p:nvPr/>
        </p:nvCxnSpPr>
        <p:spPr bwMode="auto">
          <a:xfrm>
            <a:off x="5982464" y="4834276"/>
            <a:ext cx="0" cy="15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7 Conector recto"/>
          <p:cNvCxnSpPr/>
          <p:nvPr/>
        </p:nvCxnSpPr>
        <p:spPr bwMode="auto">
          <a:xfrm>
            <a:off x="7134592" y="4834276"/>
            <a:ext cx="0" cy="15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8 Conector recto"/>
          <p:cNvCxnSpPr/>
          <p:nvPr/>
        </p:nvCxnSpPr>
        <p:spPr bwMode="auto">
          <a:xfrm>
            <a:off x="4902344" y="4834276"/>
            <a:ext cx="0" cy="15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9 Conector recto"/>
          <p:cNvCxnSpPr/>
          <p:nvPr/>
        </p:nvCxnSpPr>
        <p:spPr bwMode="auto">
          <a:xfrm>
            <a:off x="8241000" y="4834276"/>
            <a:ext cx="0" cy="1548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10 Conector recto"/>
          <p:cNvCxnSpPr>
            <a:cxnSpLocks/>
          </p:cNvCxnSpPr>
          <p:nvPr/>
        </p:nvCxnSpPr>
        <p:spPr bwMode="auto">
          <a:xfrm>
            <a:off x="4861746" y="5266324"/>
            <a:ext cx="3420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11 CuadroTexto"/>
          <p:cNvSpPr txBox="1"/>
          <p:nvPr/>
        </p:nvSpPr>
        <p:spPr>
          <a:xfrm>
            <a:off x="5205616" y="5230788"/>
            <a:ext cx="3028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0000FF"/>
                </a:solidFill>
                <a:latin typeface="Alegreya" panose="02000503050000020004" pitchFamily="50" charset="0"/>
              </a:rPr>
              <a:t>7          3        +4</a:t>
            </a:r>
            <a:endParaRPr lang="es-AR" sz="4000" b="1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212472" y="5662836"/>
            <a:ext cx="3028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0000FF"/>
                </a:solidFill>
                <a:latin typeface="Alegreya" panose="02000503050000020004" pitchFamily="50" charset="0"/>
              </a:rPr>
              <a:t>2         8         -6</a:t>
            </a:r>
            <a:endParaRPr lang="es-AR" sz="4000" b="1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/>
      <p:bldP spid="4" grpId="0" autoUpdateAnimBg="0"/>
      <p:bldP spid="5" grpId="0" autoUpdateAnimBg="0"/>
      <p:bldP spid="6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/>
          <p:cNvSpPr txBox="1"/>
          <p:nvPr/>
        </p:nvSpPr>
        <p:spPr>
          <a:xfrm>
            <a:off x="4439816" y="833164"/>
            <a:ext cx="7265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Y seguimos hablando de promedios…</a:t>
            </a:r>
            <a:endParaRPr lang="es-AR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egreya" panose="02000503050000020004" pitchFamily="50" charset="0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4449" y="2343590"/>
            <a:ext cx="30963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_tradnl" sz="28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… Inflación cero</a:t>
            </a: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2666497" y="3063670"/>
            <a:ext cx="324036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2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Leche</a:t>
            </a:r>
          </a:p>
          <a:p>
            <a:endParaRPr lang="es-ES_tradnl" sz="2200" b="1" dirty="0">
              <a:solidFill>
                <a:srgbClr val="0000FF"/>
              </a:solidFill>
              <a:latin typeface="Alegreya" panose="02000503050000020004" pitchFamily="50" charset="0"/>
              <a:cs typeface="Times New Roman" pitchFamily="18" charset="0"/>
              <a:sym typeface="Wingdings" pitchFamily="2" charset="2"/>
            </a:endParaRPr>
          </a:p>
          <a:p>
            <a:r>
              <a:rPr lang="es-ES_tradnl" sz="22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Harina</a:t>
            </a:r>
          </a:p>
          <a:p>
            <a:endParaRPr lang="es-ES_tradnl" sz="2200" b="1" dirty="0">
              <a:solidFill>
                <a:srgbClr val="0000FF"/>
              </a:solidFill>
              <a:latin typeface="Alegreya" panose="02000503050000020004" pitchFamily="50" charset="0"/>
              <a:cs typeface="Times New Roman" pitchFamily="18" charset="0"/>
              <a:sym typeface="Wingdings" pitchFamily="2" charset="2"/>
            </a:endParaRPr>
          </a:p>
          <a:p>
            <a:r>
              <a:rPr lang="es-ES_tradnl" sz="2200" b="1" dirty="0">
                <a:solidFill>
                  <a:srgbClr val="0000FF"/>
                </a:solidFill>
                <a:latin typeface="Alegreya" panose="02000503050000020004" pitchFamily="50" charset="0"/>
                <a:cs typeface="Times New Roman" pitchFamily="18" charset="0"/>
                <a:sym typeface="Wingdings" pitchFamily="2" charset="2"/>
              </a:rPr>
              <a:t>Tentáculos de calamar</a:t>
            </a:r>
          </a:p>
        </p:txBody>
      </p:sp>
      <p:cxnSp>
        <p:nvCxnSpPr>
          <p:cNvPr id="27" name="26 Conector recto de flecha"/>
          <p:cNvCxnSpPr/>
          <p:nvPr/>
        </p:nvCxnSpPr>
        <p:spPr bwMode="auto">
          <a:xfrm>
            <a:off x="3818625" y="3295192"/>
            <a:ext cx="39604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27 Conector recto de flecha"/>
          <p:cNvCxnSpPr/>
          <p:nvPr/>
        </p:nvCxnSpPr>
        <p:spPr bwMode="auto">
          <a:xfrm>
            <a:off x="3818625" y="3933764"/>
            <a:ext cx="39604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28 Conector recto de flecha"/>
          <p:cNvCxnSpPr>
            <a:cxnSpLocks/>
          </p:cNvCxnSpPr>
          <p:nvPr/>
        </p:nvCxnSpPr>
        <p:spPr bwMode="auto">
          <a:xfrm>
            <a:off x="5555673" y="4602132"/>
            <a:ext cx="22191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29 CuadroTexto"/>
          <p:cNvSpPr txBox="1"/>
          <p:nvPr/>
        </p:nvSpPr>
        <p:spPr>
          <a:xfrm>
            <a:off x="8355130" y="3063670"/>
            <a:ext cx="779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00FF"/>
                </a:solidFill>
                <a:latin typeface="Alegreya" panose="02000503050000020004" pitchFamily="50" charset="0"/>
              </a:rPr>
              <a:t>+ 30%</a:t>
            </a:r>
            <a:endParaRPr lang="es-AR" sz="2000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8355130" y="3749678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00FF"/>
                </a:solidFill>
                <a:latin typeface="Alegreya" panose="02000503050000020004" pitchFamily="50" charset="0"/>
              </a:rPr>
              <a:t>+ 40%</a:t>
            </a:r>
            <a:endParaRPr lang="es-AR" sz="2000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8370370" y="4391758"/>
            <a:ext cx="734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00FF"/>
                </a:solidFill>
                <a:latin typeface="Alegreya" panose="02000503050000020004" pitchFamily="50" charset="0"/>
              </a:rPr>
              <a:t>- 70%</a:t>
            </a:r>
            <a:endParaRPr lang="es-AR" sz="2000" dirty="0">
              <a:solidFill>
                <a:srgbClr val="0000FF"/>
              </a:solidFill>
              <a:latin typeface="Alegreya" panose="02000503050000020004" pitchFamily="50" charset="0"/>
            </a:endParaRPr>
          </a:p>
        </p:txBody>
      </p:sp>
      <p:cxnSp>
        <p:nvCxnSpPr>
          <p:cNvPr id="12" name="26 Conector recto de flecha">
            <a:extLst>
              <a:ext uri="{FF2B5EF4-FFF2-40B4-BE49-F238E27FC236}">
                <a16:creationId xmlns:a16="http://schemas.microsoft.com/office/drawing/2014/main" id="{2E303D77-06C2-499C-9DB3-B188772EF5A4}"/>
              </a:ext>
            </a:extLst>
          </p:cNvPr>
          <p:cNvCxnSpPr>
            <a:cxnSpLocks/>
          </p:cNvCxnSpPr>
          <p:nvPr/>
        </p:nvCxnSpPr>
        <p:spPr bwMode="auto">
          <a:xfrm>
            <a:off x="3814425" y="3295192"/>
            <a:ext cx="39604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27 Conector recto de flecha">
            <a:extLst>
              <a:ext uri="{FF2B5EF4-FFF2-40B4-BE49-F238E27FC236}">
                <a16:creationId xmlns:a16="http://schemas.microsoft.com/office/drawing/2014/main" id="{CCCF22C7-B533-4AD1-AC43-428090ACB26C}"/>
              </a:ext>
            </a:extLst>
          </p:cNvPr>
          <p:cNvCxnSpPr>
            <a:cxnSpLocks/>
          </p:cNvCxnSpPr>
          <p:nvPr/>
        </p:nvCxnSpPr>
        <p:spPr bwMode="auto">
          <a:xfrm>
            <a:off x="3818625" y="3933764"/>
            <a:ext cx="39562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utoUpdateAnimBg="0"/>
      <p:bldP spid="26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EEFF38D-4CD0-4609-B73C-1F7C3CDE7D17}"/>
              </a:ext>
            </a:extLst>
          </p:cNvPr>
          <p:cNvSpPr txBox="1"/>
          <p:nvPr/>
        </p:nvSpPr>
        <p:spPr>
          <a:xfrm>
            <a:off x="635431" y="1332854"/>
            <a:ext cx="678583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500" b="1" dirty="0">
                <a:solidFill>
                  <a:srgbClr val="0070C0"/>
                </a:solidFill>
                <a:latin typeface="Alegreya" panose="02000503050000020004" pitchFamily="50" charset="0"/>
              </a:rPr>
              <a:t>MEDIANA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BE8A9BF-785D-4972-94F3-C67C2A1CB262}"/>
              </a:ext>
            </a:extLst>
          </p:cNvPr>
          <p:cNvSpPr txBox="1"/>
          <p:nvPr/>
        </p:nvSpPr>
        <p:spPr>
          <a:xfrm>
            <a:off x="5824780" y="3670516"/>
            <a:ext cx="5843266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1500" b="1" dirty="0">
                <a:solidFill>
                  <a:srgbClr val="0070C0"/>
                </a:solidFill>
                <a:latin typeface="Alegreya" panose="02000503050000020004" pitchFamily="50" charset="0"/>
              </a:rPr>
              <a:t>MODO/A</a:t>
            </a:r>
          </a:p>
        </p:txBody>
      </p:sp>
    </p:spTree>
    <p:extLst>
      <p:ext uri="{BB962C8B-B14F-4D97-AF65-F5344CB8AC3E}">
        <p14:creationId xmlns:p14="http://schemas.microsoft.com/office/powerpoint/2010/main" val="83440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1A97913-63D3-4F84-B906-A35FEE4DD91A}"/>
              </a:ext>
            </a:extLst>
          </p:cNvPr>
          <p:cNvSpPr txBox="1"/>
          <p:nvPr/>
        </p:nvSpPr>
        <p:spPr>
          <a:xfrm>
            <a:off x="973810" y="582067"/>
            <a:ext cx="1024437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¿Siempre se puede calcular la media aritmética?</a:t>
            </a:r>
          </a:p>
          <a:p>
            <a:endParaRPr lang="es-AR" sz="2800" b="1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Si existe, ¿es única?</a:t>
            </a:r>
          </a:p>
          <a:p>
            <a:endParaRPr lang="es-AR" sz="2800" b="1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endParaRPr lang="es-AR" sz="2800" b="1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 </a:t>
            </a:r>
            <a:r>
              <a:rPr lang="es-AR" sz="2800" b="1" dirty="0">
                <a:solidFill>
                  <a:schemeClr val="accent6">
                    <a:lumMod val="75000"/>
                  </a:schemeClr>
                </a:solidFill>
                <a:latin typeface="Alegreya" panose="02000503050000020004" pitchFamily="50" charset="0"/>
              </a:rPr>
              <a:t>¿Siempre se puede calcular la mediana?</a:t>
            </a:r>
          </a:p>
          <a:p>
            <a:endParaRPr lang="es-AR" sz="2800" b="1" dirty="0">
              <a:solidFill>
                <a:schemeClr val="accent6">
                  <a:lumMod val="75000"/>
                </a:schemeClr>
              </a:solidFill>
              <a:latin typeface="Alegreya" panose="02000503050000020004" pitchFamily="50" charset="0"/>
            </a:endParaRPr>
          </a:p>
          <a:p>
            <a:r>
              <a:rPr lang="es-AR" sz="2800" b="1" dirty="0">
                <a:solidFill>
                  <a:schemeClr val="accent6">
                    <a:lumMod val="75000"/>
                  </a:schemeClr>
                </a:solidFill>
                <a:latin typeface="Alegreya" panose="02000503050000020004" pitchFamily="50" charset="0"/>
              </a:rPr>
              <a:t>Si existe, ¿es única?</a:t>
            </a:r>
          </a:p>
          <a:p>
            <a:endParaRPr lang="es-AR" sz="2800" b="1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endParaRPr lang="es-AR" sz="2800" b="1" dirty="0">
              <a:solidFill>
                <a:srgbClr val="0070C0"/>
              </a:solidFill>
              <a:latin typeface="Alegreya" panose="02000503050000020004" pitchFamily="50" charset="0"/>
            </a:endParaRPr>
          </a:p>
          <a:p>
            <a:r>
              <a:rPr lang="es-AR" sz="2800" b="1" dirty="0">
                <a:solidFill>
                  <a:srgbClr val="FF0000"/>
                </a:solidFill>
                <a:latin typeface="Alegreya" panose="02000503050000020004" pitchFamily="50" charset="0"/>
              </a:rPr>
              <a:t>¿Siempre se puede calcular la moda?</a:t>
            </a:r>
          </a:p>
          <a:p>
            <a:endParaRPr lang="es-AR" sz="2800" b="1" dirty="0">
              <a:solidFill>
                <a:srgbClr val="FF0000"/>
              </a:solidFill>
              <a:latin typeface="Alegreya" panose="02000503050000020004" pitchFamily="50" charset="0"/>
            </a:endParaRPr>
          </a:p>
          <a:p>
            <a:r>
              <a:rPr lang="es-AR" sz="2800" b="1" dirty="0">
                <a:solidFill>
                  <a:srgbClr val="FF0000"/>
                </a:solidFill>
                <a:latin typeface="Alegreya" panose="02000503050000020004" pitchFamily="50" charset="0"/>
              </a:rPr>
              <a:t>Si existe, ¿es única?</a:t>
            </a:r>
          </a:p>
        </p:txBody>
      </p:sp>
    </p:spTree>
    <p:extLst>
      <p:ext uri="{BB962C8B-B14F-4D97-AF65-F5344CB8AC3E}">
        <p14:creationId xmlns:p14="http://schemas.microsoft.com/office/powerpoint/2010/main" val="276177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D44D5BD-4E06-4D44-869C-B4D5EE2D2E21}"/>
              </a:ext>
            </a:extLst>
          </p:cNvPr>
          <p:cNvSpPr txBox="1"/>
          <p:nvPr/>
        </p:nvSpPr>
        <p:spPr>
          <a:xfrm>
            <a:off x="2646214" y="748142"/>
            <a:ext cx="70102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7200" b="1" dirty="0">
                <a:solidFill>
                  <a:srgbClr val="0070C0"/>
                </a:solidFill>
                <a:latin typeface="Alegreya" panose="02000503050000020004" pitchFamily="50" charset="0"/>
              </a:rPr>
              <a:t>¡Se armó la fiesta!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26F9263-DFB2-421C-8E90-9EC1A29BC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733" y="2428964"/>
            <a:ext cx="5258534" cy="39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56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C0B3E068-9917-47AB-BE9B-81295F51D203}"/>
              </a:ext>
            </a:extLst>
          </p:cNvPr>
          <p:cNvSpPr txBox="1"/>
          <p:nvPr/>
        </p:nvSpPr>
        <p:spPr>
          <a:xfrm>
            <a:off x="2244436" y="803560"/>
            <a:ext cx="1364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Fiesta 1</a:t>
            </a:r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7B2A0E5-AB38-4E91-B211-E95CBD586826}"/>
              </a:ext>
            </a:extLst>
          </p:cNvPr>
          <p:cNvSpPr txBox="1"/>
          <p:nvPr/>
        </p:nvSpPr>
        <p:spPr>
          <a:xfrm>
            <a:off x="3657349" y="803560"/>
            <a:ext cx="1944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29  -  30  -  31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BCB2633-C4E8-49D3-908D-DE30BE6FE64C}"/>
              </a:ext>
            </a:extLst>
          </p:cNvPr>
          <p:cNvSpPr txBox="1"/>
          <p:nvPr/>
        </p:nvSpPr>
        <p:spPr>
          <a:xfrm>
            <a:off x="2244431" y="1593274"/>
            <a:ext cx="1406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Fiesta 2</a:t>
            </a:r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A5FA596-9D4F-4127-82AD-F372501B8DD0}"/>
              </a:ext>
            </a:extLst>
          </p:cNvPr>
          <p:cNvSpPr txBox="1"/>
          <p:nvPr/>
        </p:nvSpPr>
        <p:spPr>
          <a:xfrm>
            <a:off x="3657344" y="1593274"/>
            <a:ext cx="1997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10  -  30  -  50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AC2F16DE-5EA5-4BA7-82E0-9AB847FE405E}"/>
              </a:ext>
            </a:extLst>
          </p:cNvPr>
          <p:cNvCxnSpPr/>
          <p:nvPr/>
        </p:nvCxnSpPr>
        <p:spPr>
          <a:xfrm>
            <a:off x="6553200" y="933431"/>
            <a:ext cx="18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9F0E6D2-3FD1-4D14-A790-6533BBB345BF}"/>
              </a:ext>
            </a:extLst>
          </p:cNvPr>
          <p:cNvSpPr txBox="1"/>
          <p:nvPr/>
        </p:nvSpPr>
        <p:spPr>
          <a:xfrm>
            <a:off x="6469818" y="803560"/>
            <a:ext cx="1164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x  =  30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664ED4D-A919-4566-8494-64ABA5CC9BFB}"/>
              </a:ext>
            </a:extLst>
          </p:cNvPr>
          <p:cNvSpPr txBox="1"/>
          <p:nvPr/>
        </p:nvSpPr>
        <p:spPr>
          <a:xfrm>
            <a:off x="6469818" y="1593269"/>
            <a:ext cx="11641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solidFill>
                  <a:srgbClr val="0070C0"/>
                </a:solidFill>
                <a:latin typeface="Alegreya" panose="02000503050000020004" pitchFamily="50" charset="0"/>
              </a:rPr>
              <a:t>x  =  30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B175CF6-E136-48BC-B784-EB4F0C0D4B5D}"/>
              </a:ext>
            </a:extLst>
          </p:cNvPr>
          <p:cNvCxnSpPr/>
          <p:nvPr/>
        </p:nvCxnSpPr>
        <p:spPr>
          <a:xfrm>
            <a:off x="6553195" y="1723125"/>
            <a:ext cx="180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upo 39">
            <a:extLst>
              <a:ext uri="{FF2B5EF4-FFF2-40B4-BE49-F238E27FC236}">
                <a16:creationId xmlns:a16="http://schemas.microsoft.com/office/drawing/2014/main" id="{376ED13D-B95A-439D-905C-F30B5C517904}"/>
              </a:ext>
            </a:extLst>
          </p:cNvPr>
          <p:cNvGrpSpPr/>
          <p:nvPr/>
        </p:nvGrpSpPr>
        <p:grpSpPr>
          <a:xfrm>
            <a:off x="571095" y="3997845"/>
            <a:ext cx="6456218" cy="2050480"/>
            <a:chOff x="2818343" y="3997845"/>
            <a:chExt cx="6456218" cy="2050480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D88CC98A-5EB5-414F-9EE7-965BDC8A4083}"/>
                </a:ext>
              </a:extLst>
            </p:cNvPr>
            <p:cNvSpPr/>
            <p:nvPr/>
          </p:nvSpPr>
          <p:spPr>
            <a:xfrm>
              <a:off x="3718888" y="4759857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759A8036-1BFA-4431-AA50-70EBE98E595E}"/>
                </a:ext>
              </a:extLst>
            </p:cNvPr>
            <p:cNvSpPr/>
            <p:nvPr/>
          </p:nvSpPr>
          <p:spPr>
            <a:xfrm>
              <a:off x="3732738" y="4510466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13EE4AFD-0DEF-45EC-A09D-DE352488554E}"/>
                </a:ext>
              </a:extLst>
            </p:cNvPr>
            <p:cNvSpPr/>
            <p:nvPr/>
          </p:nvSpPr>
          <p:spPr>
            <a:xfrm>
              <a:off x="4217655" y="4759852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9E0CC06B-83F9-4DF9-828D-7B7985E04359}"/>
                </a:ext>
              </a:extLst>
            </p:cNvPr>
            <p:cNvSpPr/>
            <p:nvPr/>
          </p:nvSpPr>
          <p:spPr>
            <a:xfrm>
              <a:off x="4231505" y="451046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E459247D-E096-4DD0-90DB-69BE870BC335}"/>
                </a:ext>
              </a:extLst>
            </p:cNvPr>
            <p:cNvSpPr/>
            <p:nvPr/>
          </p:nvSpPr>
          <p:spPr>
            <a:xfrm>
              <a:off x="4217658" y="4261096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D63EEFA6-159A-43CB-92C9-DCCA3E84671B}"/>
                </a:ext>
              </a:extLst>
            </p:cNvPr>
            <p:cNvSpPr/>
            <p:nvPr/>
          </p:nvSpPr>
          <p:spPr>
            <a:xfrm>
              <a:off x="4231508" y="4011705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3DE91E0C-AB48-4E63-BF9E-2E738DAFCB17}"/>
                </a:ext>
              </a:extLst>
            </p:cNvPr>
            <p:cNvSpPr/>
            <p:nvPr/>
          </p:nvSpPr>
          <p:spPr>
            <a:xfrm>
              <a:off x="4744147" y="4759852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D6E53322-98B2-43CE-AC61-6905612030BD}"/>
                </a:ext>
              </a:extLst>
            </p:cNvPr>
            <p:cNvSpPr/>
            <p:nvPr/>
          </p:nvSpPr>
          <p:spPr>
            <a:xfrm>
              <a:off x="4757997" y="451046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9893D83F-5562-4936-9872-D21E2A413C3E}"/>
                </a:ext>
              </a:extLst>
            </p:cNvPr>
            <p:cNvSpPr/>
            <p:nvPr/>
          </p:nvSpPr>
          <p:spPr>
            <a:xfrm>
              <a:off x="5242893" y="4759847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9866AD06-EC67-49B5-B4E1-C027E5BA5FE2}"/>
                </a:ext>
              </a:extLst>
            </p:cNvPr>
            <p:cNvSpPr/>
            <p:nvPr/>
          </p:nvSpPr>
          <p:spPr>
            <a:xfrm>
              <a:off x="5256743" y="4510456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7651E1DA-FAF1-481A-B8C2-E6B5856590F6}"/>
                </a:ext>
              </a:extLst>
            </p:cNvPr>
            <p:cNvSpPr/>
            <p:nvPr/>
          </p:nvSpPr>
          <p:spPr>
            <a:xfrm>
              <a:off x="5242896" y="426109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FD0854E0-E4B0-492E-91F0-4F179E4E6D2E}"/>
                </a:ext>
              </a:extLst>
            </p:cNvPr>
            <p:cNvSpPr/>
            <p:nvPr/>
          </p:nvSpPr>
          <p:spPr>
            <a:xfrm>
              <a:off x="5741659" y="4745997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700CB5C8-5AA1-4BB2-9397-3C1FDE4F9A3A}"/>
                </a:ext>
              </a:extLst>
            </p:cNvPr>
            <p:cNvSpPr/>
            <p:nvPr/>
          </p:nvSpPr>
          <p:spPr>
            <a:xfrm>
              <a:off x="6780747" y="4247230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5C04E368-4B21-40DC-A3DD-98069586FA35}"/>
                </a:ext>
              </a:extLst>
            </p:cNvPr>
            <p:cNvSpPr/>
            <p:nvPr/>
          </p:nvSpPr>
          <p:spPr>
            <a:xfrm>
              <a:off x="6240426" y="4745992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214D014F-C757-4824-B08B-B6A1C70D3D9A}"/>
                </a:ext>
              </a:extLst>
            </p:cNvPr>
            <p:cNvSpPr/>
            <p:nvPr/>
          </p:nvSpPr>
          <p:spPr>
            <a:xfrm>
              <a:off x="6254276" y="449660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72B386B0-8EFF-4CE2-B2FD-DF63D9B4719F}"/>
                </a:ext>
              </a:extLst>
            </p:cNvPr>
            <p:cNvSpPr/>
            <p:nvPr/>
          </p:nvSpPr>
          <p:spPr>
            <a:xfrm>
              <a:off x="6240429" y="4247236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6B0ACA0B-62BC-4B45-A2AF-11B29411A680}"/>
                </a:ext>
              </a:extLst>
            </p:cNvPr>
            <p:cNvSpPr/>
            <p:nvPr/>
          </p:nvSpPr>
          <p:spPr>
            <a:xfrm>
              <a:off x="6254279" y="3997845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E62EDC4F-B82C-48AE-9782-C4507CAD5312}"/>
                </a:ext>
              </a:extLst>
            </p:cNvPr>
            <p:cNvSpPr/>
            <p:nvPr/>
          </p:nvSpPr>
          <p:spPr>
            <a:xfrm>
              <a:off x="6766918" y="4745992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D4BB0CB8-C537-407C-BF43-5F5AD012B639}"/>
                </a:ext>
              </a:extLst>
            </p:cNvPr>
            <p:cNvSpPr/>
            <p:nvPr/>
          </p:nvSpPr>
          <p:spPr>
            <a:xfrm>
              <a:off x="6780768" y="449660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4F98F937-4A36-4BD9-83F3-D67A5C4560A1}"/>
                </a:ext>
              </a:extLst>
            </p:cNvPr>
            <p:cNvSpPr/>
            <p:nvPr/>
          </p:nvSpPr>
          <p:spPr>
            <a:xfrm>
              <a:off x="7265664" y="4745987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F65CE80B-CAE5-45CA-9DEF-D0DDD0327679}"/>
                </a:ext>
              </a:extLst>
            </p:cNvPr>
            <p:cNvSpPr/>
            <p:nvPr/>
          </p:nvSpPr>
          <p:spPr>
            <a:xfrm>
              <a:off x="7279514" y="4496596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4A5C04DC-E9DF-4379-AAF0-ACBA1D01FF95}"/>
                </a:ext>
              </a:extLst>
            </p:cNvPr>
            <p:cNvSpPr/>
            <p:nvPr/>
          </p:nvSpPr>
          <p:spPr>
            <a:xfrm>
              <a:off x="7778276" y="4745954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AC5BB932-ED75-45BF-9D64-BD591C55F946}"/>
                </a:ext>
              </a:extLst>
            </p:cNvPr>
            <p:cNvSpPr/>
            <p:nvPr/>
          </p:nvSpPr>
          <p:spPr>
            <a:xfrm>
              <a:off x="8235489" y="4745982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FE6B276C-5A57-4912-BDFB-650058E4F052}"/>
                </a:ext>
              </a:extLst>
            </p:cNvPr>
            <p:cNvSpPr/>
            <p:nvPr/>
          </p:nvSpPr>
          <p:spPr>
            <a:xfrm>
              <a:off x="8249339" y="4496591"/>
              <a:ext cx="263236" cy="235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id="{19879E7D-B0A3-4C16-A897-E144CE2D5C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18343" y="4995374"/>
              <a:ext cx="6456218" cy="41574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riángulo isósceles 38">
              <a:extLst>
                <a:ext uri="{FF2B5EF4-FFF2-40B4-BE49-F238E27FC236}">
                  <a16:creationId xmlns:a16="http://schemas.microsoft.com/office/drawing/2014/main" id="{8AE7232E-347E-4492-9580-E54EC1B6F840}"/>
                </a:ext>
              </a:extLst>
            </p:cNvPr>
            <p:cNvSpPr/>
            <p:nvPr/>
          </p:nvSpPr>
          <p:spPr>
            <a:xfrm>
              <a:off x="5838636" y="5023088"/>
              <a:ext cx="554182" cy="1025237"/>
            </a:xfrm>
            <a:prstGeom prst="triangle">
              <a:avLst/>
            </a:prstGeom>
            <a:solidFill>
              <a:srgbClr val="00206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43" name="Flecha: curvada hacia abajo 42">
            <a:extLst>
              <a:ext uri="{FF2B5EF4-FFF2-40B4-BE49-F238E27FC236}">
                <a16:creationId xmlns:a16="http://schemas.microsoft.com/office/drawing/2014/main" id="{A9B39F90-14DC-49C4-B85B-4EAE7FBABE68}"/>
              </a:ext>
            </a:extLst>
          </p:cNvPr>
          <p:cNvSpPr/>
          <p:nvPr/>
        </p:nvSpPr>
        <p:spPr>
          <a:xfrm>
            <a:off x="3848752" y="3429000"/>
            <a:ext cx="457195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4" name="Flecha: curvada hacia abajo 43">
            <a:extLst>
              <a:ext uri="{FF2B5EF4-FFF2-40B4-BE49-F238E27FC236}">
                <a16:creationId xmlns:a16="http://schemas.microsoft.com/office/drawing/2014/main" id="{F79A86F7-8C7A-4DC1-87F3-5CB83D1B866F}"/>
              </a:ext>
            </a:extLst>
          </p:cNvPr>
          <p:cNvSpPr/>
          <p:nvPr/>
        </p:nvSpPr>
        <p:spPr>
          <a:xfrm flipH="1">
            <a:off x="3494410" y="3552269"/>
            <a:ext cx="378527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5" name="Flecha: curvada hacia abajo 44">
            <a:extLst>
              <a:ext uri="{FF2B5EF4-FFF2-40B4-BE49-F238E27FC236}">
                <a16:creationId xmlns:a16="http://schemas.microsoft.com/office/drawing/2014/main" id="{91054B7D-E6C8-44D7-BC12-870E99177C39}"/>
              </a:ext>
            </a:extLst>
          </p:cNvPr>
          <p:cNvSpPr/>
          <p:nvPr/>
        </p:nvSpPr>
        <p:spPr>
          <a:xfrm>
            <a:off x="3830666" y="3152537"/>
            <a:ext cx="952240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6" name="Flecha: curvada hacia abajo 45">
            <a:extLst>
              <a:ext uri="{FF2B5EF4-FFF2-40B4-BE49-F238E27FC236}">
                <a16:creationId xmlns:a16="http://schemas.microsoft.com/office/drawing/2014/main" id="{A1A8B3D1-61F6-4EF2-9079-13360F238FC5}"/>
              </a:ext>
            </a:extLst>
          </p:cNvPr>
          <p:cNvSpPr/>
          <p:nvPr/>
        </p:nvSpPr>
        <p:spPr>
          <a:xfrm flipH="1">
            <a:off x="3061399" y="3208724"/>
            <a:ext cx="793459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7" name="Flecha: curvada hacia abajo 46">
            <a:extLst>
              <a:ext uri="{FF2B5EF4-FFF2-40B4-BE49-F238E27FC236}">
                <a16:creationId xmlns:a16="http://schemas.microsoft.com/office/drawing/2014/main" id="{D61225EE-AE9B-4C03-9FF0-326FEE27B4D1}"/>
              </a:ext>
            </a:extLst>
          </p:cNvPr>
          <p:cNvSpPr/>
          <p:nvPr/>
        </p:nvSpPr>
        <p:spPr>
          <a:xfrm>
            <a:off x="3859082" y="3304937"/>
            <a:ext cx="1422570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8" name="Flecha: curvada hacia abajo 47">
            <a:extLst>
              <a:ext uri="{FF2B5EF4-FFF2-40B4-BE49-F238E27FC236}">
                <a16:creationId xmlns:a16="http://schemas.microsoft.com/office/drawing/2014/main" id="{8BDA7962-AA7F-4437-95B1-3B2CFB3DB4AE}"/>
              </a:ext>
            </a:extLst>
          </p:cNvPr>
          <p:cNvSpPr/>
          <p:nvPr/>
        </p:nvSpPr>
        <p:spPr>
          <a:xfrm flipH="1">
            <a:off x="2562653" y="3361124"/>
            <a:ext cx="1289624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49" name="Flecha: curvada hacia abajo 48">
            <a:extLst>
              <a:ext uri="{FF2B5EF4-FFF2-40B4-BE49-F238E27FC236}">
                <a16:creationId xmlns:a16="http://schemas.microsoft.com/office/drawing/2014/main" id="{AFECA81B-FBA7-47A8-B971-963D82FE20F5}"/>
              </a:ext>
            </a:extLst>
          </p:cNvPr>
          <p:cNvSpPr/>
          <p:nvPr/>
        </p:nvSpPr>
        <p:spPr>
          <a:xfrm>
            <a:off x="3887498" y="3457337"/>
            <a:ext cx="1906766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50" name="Flecha: curvada hacia abajo 49">
            <a:extLst>
              <a:ext uri="{FF2B5EF4-FFF2-40B4-BE49-F238E27FC236}">
                <a16:creationId xmlns:a16="http://schemas.microsoft.com/office/drawing/2014/main" id="{12DAE598-09C1-4B1F-8B0B-D87E5576046C}"/>
              </a:ext>
            </a:extLst>
          </p:cNvPr>
          <p:cNvSpPr/>
          <p:nvPr/>
        </p:nvSpPr>
        <p:spPr>
          <a:xfrm flipH="1">
            <a:off x="1984257" y="3513524"/>
            <a:ext cx="1865440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51" name="Flecha: curvada hacia abajo 50">
            <a:extLst>
              <a:ext uri="{FF2B5EF4-FFF2-40B4-BE49-F238E27FC236}">
                <a16:creationId xmlns:a16="http://schemas.microsoft.com/office/drawing/2014/main" id="{07458321-0B13-45EB-97B7-A85426AA6725}"/>
              </a:ext>
            </a:extLst>
          </p:cNvPr>
          <p:cNvSpPr/>
          <p:nvPr/>
        </p:nvSpPr>
        <p:spPr>
          <a:xfrm>
            <a:off x="3807423" y="3609737"/>
            <a:ext cx="2444054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52" name="Flecha: curvada hacia abajo 51">
            <a:extLst>
              <a:ext uri="{FF2B5EF4-FFF2-40B4-BE49-F238E27FC236}">
                <a16:creationId xmlns:a16="http://schemas.microsoft.com/office/drawing/2014/main" id="{8E960C9A-691C-4FCF-B161-42722EB37B2B}"/>
              </a:ext>
            </a:extLst>
          </p:cNvPr>
          <p:cNvSpPr/>
          <p:nvPr/>
        </p:nvSpPr>
        <p:spPr>
          <a:xfrm flipH="1">
            <a:off x="1471640" y="3650426"/>
            <a:ext cx="2406473" cy="445576"/>
          </a:xfrm>
          <a:prstGeom prst="curvedDown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E13B66E-837D-4533-85BC-4F6890B7585C}"/>
              </a:ext>
            </a:extLst>
          </p:cNvPr>
          <p:cNvCxnSpPr/>
          <p:nvPr/>
        </p:nvCxnSpPr>
        <p:spPr>
          <a:xfrm>
            <a:off x="3872000" y="2448735"/>
            <a:ext cx="0" cy="25107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193932C4-9EFC-4CD5-ADE8-4023830965F9}"/>
              </a:ext>
            </a:extLst>
          </p:cNvPr>
          <p:cNvSpPr txBox="1"/>
          <p:nvPr/>
        </p:nvSpPr>
        <p:spPr>
          <a:xfrm>
            <a:off x="8400087" y="2963336"/>
            <a:ext cx="1574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(  x</a:t>
            </a:r>
            <a:r>
              <a:rPr lang="es-AR" sz="2800" b="1" baseline="-25000" dirty="0">
                <a:solidFill>
                  <a:srgbClr val="0070C0"/>
                </a:solidFill>
                <a:latin typeface="Alegreya" panose="02000503050000020004" pitchFamily="50" charset="0"/>
              </a:rPr>
              <a:t>i</a:t>
            </a:r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   -   x  )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1838E315-48D6-4F0E-8AA4-34D1C9ED43B0}"/>
              </a:ext>
            </a:extLst>
          </p:cNvPr>
          <p:cNvCxnSpPr/>
          <p:nvPr/>
        </p:nvCxnSpPr>
        <p:spPr>
          <a:xfrm>
            <a:off x="9417800" y="3084384"/>
            <a:ext cx="216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B189474-D64F-4801-A829-DF81983D56BE}"/>
              </a:ext>
            </a:extLst>
          </p:cNvPr>
          <p:cNvSpPr txBox="1"/>
          <p:nvPr/>
        </p:nvSpPr>
        <p:spPr>
          <a:xfrm>
            <a:off x="7935139" y="2843220"/>
            <a:ext cx="594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000" b="1" dirty="0">
                <a:solidFill>
                  <a:srgbClr val="0070C0"/>
                </a:solidFill>
                <a:latin typeface="Symbol" panose="05050102010706020507" pitchFamily="18" charset="2"/>
              </a:rPr>
              <a:t>S</a:t>
            </a:r>
          </a:p>
          <a:p>
            <a:pPr algn="ctr"/>
            <a:r>
              <a:rPr lang="es-AR" sz="1400" b="1" dirty="0">
                <a:solidFill>
                  <a:srgbClr val="0070C0"/>
                </a:solidFill>
                <a:latin typeface="Alegreya" panose="02000503050000020004" pitchFamily="50" charset="0"/>
              </a:rPr>
              <a:t>i</a:t>
            </a:r>
            <a:endParaRPr lang="es-AR" sz="1200" b="1" dirty="0">
              <a:solidFill>
                <a:srgbClr val="0070C0"/>
              </a:solidFill>
              <a:latin typeface="Alegreya" panose="02000503050000020004" pitchFamily="50" charset="0"/>
            </a:endParaRPr>
          </a:p>
        </p:txBody>
      </p: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E4C6BE4D-247A-4935-B94B-36BE0C127990}"/>
              </a:ext>
            </a:extLst>
          </p:cNvPr>
          <p:cNvCxnSpPr>
            <a:cxnSpLocks/>
          </p:cNvCxnSpPr>
          <p:nvPr/>
        </p:nvCxnSpPr>
        <p:spPr>
          <a:xfrm flipV="1">
            <a:off x="7749157" y="3685187"/>
            <a:ext cx="2302890" cy="2265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DDD1EB7A-331D-4E6C-8D51-EB79304562E3}"/>
              </a:ext>
            </a:extLst>
          </p:cNvPr>
          <p:cNvSpPr txBox="1"/>
          <p:nvPr/>
        </p:nvSpPr>
        <p:spPr>
          <a:xfrm>
            <a:off x="8797408" y="3760314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n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E4B530C-AA1B-4419-9FDB-99B65ED24AC6}"/>
              </a:ext>
            </a:extLst>
          </p:cNvPr>
          <p:cNvSpPr txBox="1"/>
          <p:nvPr/>
        </p:nvSpPr>
        <p:spPr>
          <a:xfrm>
            <a:off x="10205173" y="3416767"/>
            <a:ext cx="670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70C0"/>
                </a:solidFill>
                <a:latin typeface="Alegreya" panose="02000503050000020004" pitchFamily="50" charset="0"/>
              </a:rPr>
              <a:t>=  0</a:t>
            </a:r>
          </a:p>
        </p:txBody>
      </p:sp>
      <p:grpSp>
        <p:nvGrpSpPr>
          <p:cNvPr id="68" name="Grupo 67">
            <a:extLst>
              <a:ext uri="{FF2B5EF4-FFF2-40B4-BE49-F238E27FC236}">
                <a16:creationId xmlns:a16="http://schemas.microsoft.com/office/drawing/2014/main" id="{3AA0677B-476B-43E0-9051-2D265E102059}"/>
              </a:ext>
            </a:extLst>
          </p:cNvPr>
          <p:cNvGrpSpPr/>
          <p:nvPr/>
        </p:nvGrpSpPr>
        <p:grpSpPr>
          <a:xfrm>
            <a:off x="7746577" y="4560949"/>
            <a:ext cx="2398524" cy="1517804"/>
            <a:chOff x="8382002" y="4560949"/>
            <a:chExt cx="2398524" cy="1517804"/>
          </a:xfrm>
        </p:grpSpPr>
        <p:sp>
          <p:nvSpPr>
            <p:cNvPr id="63" name="CuadroTexto 62">
              <a:extLst>
                <a:ext uri="{FF2B5EF4-FFF2-40B4-BE49-F238E27FC236}">
                  <a16:creationId xmlns:a16="http://schemas.microsoft.com/office/drawing/2014/main" id="{BDB68F45-55D5-4603-AC03-D829E725EC18}"/>
                </a:ext>
              </a:extLst>
            </p:cNvPr>
            <p:cNvSpPr txBox="1"/>
            <p:nvPr/>
          </p:nvSpPr>
          <p:spPr>
            <a:xfrm>
              <a:off x="9032932" y="4696561"/>
              <a:ext cx="17475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(  x</a:t>
              </a:r>
              <a:r>
                <a:rPr lang="es-AR" sz="2800" b="1" baseline="-25000" dirty="0">
                  <a:solidFill>
                    <a:srgbClr val="0070C0"/>
                  </a:solidFill>
                  <a:latin typeface="Alegreya" panose="02000503050000020004" pitchFamily="50" charset="0"/>
                </a:rPr>
                <a:t>i</a:t>
              </a:r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   -   x  )</a:t>
              </a:r>
              <a:r>
                <a:rPr lang="es-AR" sz="2800" b="1" baseline="30000" dirty="0">
                  <a:solidFill>
                    <a:srgbClr val="0070C0"/>
                  </a:solidFill>
                  <a:latin typeface="Alegreya" panose="02000503050000020004" pitchFamily="50" charset="0"/>
                </a:rPr>
                <a:t>2</a:t>
              </a:r>
            </a:p>
          </p:txBody>
        </p:sp>
        <p:cxnSp>
          <p:nvCxnSpPr>
            <p:cNvPr id="64" name="Conector recto 63">
              <a:extLst>
                <a:ext uri="{FF2B5EF4-FFF2-40B4-BE49-F238E27FC236}">
                  <a16:creationId xmlns:a16="http://schemas.microsoft.com/office/drawing/2014/main" id="{EA8A7C0B-7150-4D7D-9841-5B03E1897179}"/>
                </a:ext>
              </a:extLst>
            </p:cNvPr>
            <p:cNvCxnSpPr/>
            <p:nvPr/>
          </p:nvCxnSpPr>
          <p:spPr>
            <a:xfrm>
              <a:off x="10066143" y="4817616"/>
              <a:ext cx="21600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CuadroTexto 64">
              <a:extLst>
                <a:ext uri="{FF2B5EF4-FFF2-40B4-BE49-F238E27FC236}">
                  <a16:creationId xmlns:a16="http://schemas.microsoft.com/office/drawing/2014/main" id="{49B0CE73-7962-4367-AE33-F9AEC09149B5}"/>
                </a:ext>
              </a:extLst>
            </p:cNvPr>
            <p:cNvSpPr txBox="1"/>
            <p:nvPr/>
          </p:nvSpPr>
          <p:spPr>
            <a:xfrm>
              <a:off x="8567984" y="4560949"/>
              <a:ext cx="59459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4000" b="1" dirty="0">
                  <a:solidFill>
                    <a:srgbClr val="0070C0"/>
                  </a:solidFill>
                  <a:latin typeface="Symbol" panose="05050102010706020507" pitchFamily="18" charset="2"/>
                </a:rPr>
                <a:t>S</a:t>
              </a:r>
            </a:p>
            <a:p>
              <a:pPr algn="ctr"/>
              <a:r>
                <a:rPr lang="es-AR" sz="14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i</a:t>
              </a:r>
              <a:endParaRPr lang="es-AR" sz="1200" b="1" dirty="0">
                <a:solidFill>
                  <a:srgbClr val="0070C0"/>
                </a:solidFill>
                <a:latin typeface="Alegreya" panose="02000503050000020004" pitchFamily="50" charset="0"/>
              </a:endParaRPr>
            </a:p>
          </p:txBody>
        </p:sp>
        <p:cxnSp>
          <p:nvCxnSpPr>
            <p:cNvPr id="66" name="Conector recto 65">
              <a:extLst>
                <a:ext uri="{FF2B5EF4-FFF2-40B4-BE49-F238E27FC236}">
                  <a16:creationId xmlns:a16="http://schemas.microsoft.com/office/drawing/2014/main" id="{33EEF215-3E5E-44FF-A51F-6E37141889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82002" y="5402916"/>
              <a:ext cx="2302890" cy="22657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CuadroTexto 66">
              <a:extLst>
                <a:ext uri="{FF2B5EF4-FFF2-40B4-BE49-F238E27FC236}">
                  <a16:creationId xmlns:a16="http://schemas.microsoft.com/office/drawing/2014/main" id="{BD3D0542-6333-4380-BC9C-C18927201B9C}"/>
                </a:ext>
              </a:extLst>
            </p:cNvPr>
            <p:cNvSpPr txBox="1"/>
            <p:nvPr/>
          </p:nvSpPr>
          <p:spPr>
            <a:xfrm>
              <a:off x="9430253" y="5555533"/>
              <a:ext cx="3898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800" b="1" dirty="0">
                  <a:solidFill>
                    <a:srgbClr val="0070C0"/>
                  </a:solidFill>
                  <a:latin typeface="Alegreya" panose="02000503050000020004" pitchFamily="50" charset="0"/>
                </a:rPr>
                <a:t>n</a:t>
              </a:r>
            </a:p>
          </p:txBody>
        </p:sp>
      </p:grpSp>
      <p:sp>
        <p:nvSpPr>
          <p:cNvPr id="60" name="CuadroTexto 59">
            <a:extLst>
              <a:ext uri="{FF2B5EF4-FFF2-40B4-BE49-F238E27FC236}">
                <a16:creationId xmlns:a16="http://schemas.microsoft.com/office/drawing/2014/main" id="{33244331-BCC3-42F6-AC77-CC1331C68C53}"/>
              </a:ext>
            </a:extLst>
          </p:cNvPr>
          <p:cNvSpPr txBox="1"/>
          <p:nvPr/>
        </p:nvSpPr>
        <p:spPr>
          <a:xfrm rot="1465837" flipH="1">
            <a:off x="8187833" y="1053252"/>
            <a:ext cx="3874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Momento de inercia</a:t>
            </a:r>
          </a:p>
        </p:txBody>
      </p:sp>
    </p:spTree>
    <p:extLst>
      <p:ext uri="{BB962C8B-B14F-4D97-AF65-F5344CB8AC3E}">
        <p14:creationId xmlns:p14="http://schemas.microsoft.com/office/powerpoint/2010/main" val="2191368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5" grpId="0"/>
      <p:bldP spid="57" grpId="0"/>
      <p:bldP spid="61" grpId="0"/>
      <p:bldP spid="62" grpId="0"/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17">
            <a:extLst>
              <a:ext uri="{FF2B5EF4-FFF2-40B4-BE49-F238E27FC236}">
                <a16:creationId xmlns:a16="http://schemas.microsoft.com/office/drawing/2014/main" id="{6F8DA66B-285D-4088-8533-2D6D63D79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9690"/>
            <a:ext cx="6867348" cy="1143000"/>
          </a:xfrm>
          <a:prstGeom prst="wedgeRoundRectCallout">
            <a:avLst>
              <a:gd name="adj1" fmla="val -60907"/>
              <a:gd name="adj2" fmla="val 76759"/>
              <a:gd name="adj3" fmla="val 16667"/>
            </a:avLst>
          </a:prstGeom>
          <a:noFill/>
          <a:ln w="9525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ctr" eaLnBrk="1" hangingPunct="1"/>
            <a:endParaRPr lang="en-GB" altLang="es-AR" sz="2800">
              <a:latin typeface="Alegreya" panose="02000503050000020004" pitchFamily="50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21AD228A-EF18-45C1-BA17-6CD372521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799" y="459780"/>
            <a:ext cx="7199639" cy="1828800"/>
          </a:xfrm>
          <a:prstGeom prst="wedgeRoundRectCallout">
            <a:avLst>
              <a:gd name="adj1" fmla="val 99067"/>
              <a:gd name="adj2" fmla="val -5415"/>
              <a:gd name="adj3" fmla="val 16667"/>
            </a:avLst>
          </a:prstGeom>
          <a:noFill/>
          <a:ln w="9525">
            <a:solidFill>
              <a:srgbClr val="FF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just"/>
            <a:r>
              <a:rPr lang="es-ES_tradnl" altLang="es-AR" sz="1800" dirty="0">
                <a:solidFill>
                  <a:srgbClr val="D60093"/>
                </a:solidFill>
                <a:latin typeface="Alegreya" panose="02000503050000020004" pitchFamily="50" charset="0"/>
              </a:rPr>
              <a:t>La fórmula para calcular la varianza muestral es:</a:t>
            </a:r>
          </a:p>
        </p:txBody>
      </p:sp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08ABF710-B1DA-4708-9A4B-3AC2949C5B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30775"/>
              </p:ext>
            </p:extLst>
          </p:nvPr>
        </p:nvGraphicFramePr>
        <p:xfrm>
          <a:off x="2473325" y="1105893"/>
          <a:ext cx="2886779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180800" imgH="558720" progId="Equation.3">
                  <p:embed/>
                </p:oleObj>
              </mc:Choice>
              <mc:Fallback>
                <p:oleObj name="Ecuación" r:id="rId2" imgW="1180800" imgH="558720" progId="Equation.3">
                  <p:embed/>
                  <p:pic>
                    <p:nvPicPr>
                      <p:cNvPr id="28681" name="Object 9">
                        <a:extLst>
                          <a:ext uri="{FF2B5EF4-FFF2-40B4-BE49-F238E27FC236}">
                            <a16:creationId xmlns:a16="http://schemas.microsoft.com/office/drawing/2014/main" id="{53888C21-BC3C-4028-B49E-411CF6419F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325" y="1105893"/>
                        <a:ext cx="2886779" cy="944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8">
            <a:extLst>
              <a:ext uri="{FF2B5EF4-FFF2-40B4-BE49-F238E27FC236}">
                <a16:creationId xmlns:a16="http://schemas.microsoft.com/office/drawing/2014/main" id="{9D2BDA77-9552-471A-92F1-233065F8B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14600"/>
            <a:ext cx="69781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just"/>
            <a:r>
              <a:rPr lang="es-ES_tradnl" altLang="es-AR" sz="1800">
                <a:solidFill>
                  <a:srgbClr val="CC3300"/>
                </a:solidFill>
                <a:latin typeface="Alegreya" panose="02000503050000020004" pitchFamily="50" charset="0"/>
              </a:rPr>
              <a:t>¿Y cuál es el incoveniente?</a:t>
            </a:r>
            <a:endParaRPr lang="es-ES_tradnl" altLang="es-AR" sz="2800">
              <a:solidFill>
                <a:srgbClr val="CC3300"/>
              </a:solidFill>
              <a:latin typeface="Alegreya" panose="02000503050000020004" pitchFamily="50" charset="0"/>
            </a:endParaRPr>
          </a:p>
        </p:txBody>
      </p:sp>
      <p:sp>
        <p:nvSpPr>
          <p:cNvPr id="10" name="Rectangle 20">
            <a:extLst>
              <a:ext uri="{FF2B5EF4-FFF2-40B4-BE49-F238E27FC236}">
                <a16:creationId xmlns:a16="http://schemas.microsoft.com/office/drawing/2014/main" id="{F1029473-AF2A-4171-80C5-40F2B8134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895600"/>
            <a:ext cx="6931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r>
              <a:rPr lang="es-ES_tradnl" altLang="es-AR" sz="1800">
                <a:solidFill>
                  <a:srgbClr val="CC3300"/>
                </a:solidFill>
                <a:latin typeface="Alegreya" panose="02000503050000020004" pitchFamily="50" charset="0"/>
              </a:rPr>
              <a:t>¿Por qué usamos la desviación estándar en lugar de la varianza?</a:t>
            </a:r>
            <a:endParaRPr lang="es-ES" altLang="es-AR" sz="1800">
              <a:solidFill>
                <a:srgbClr val="CC3300"/>
              </a:solidFill>
              <a:latin typeface="Alegreya" panose="02000503050000020004" pitchFamily="50" charset="0"/>
            </a:endParaRP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9AAC6D49-2ACA-4CB8-9B03-3FA54787B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199" y="4572000"/>
            <a:ext cx="93041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just"/>
            <a:r>
              <a:rPr lang="es-ES_tradnl" altLang="es-AR" sz="1800" dirty="0">
                <a:solidFill>
                  <a:srgbClr val="D60093"/>
                </a:solidFill>
                <a:latin typeface="Alegreya" panose="02000503050000020004" pitchFamily="50" charset="0"/>
              </a:rPr>
              <a:t>Por eso utilizamos la desviación estándar muestral, que se calcula, simplemente, sacando la raíz cuadrada de la varianza muestral.</a:t>
            </a:r>
            <a:endParaRPr lang="es-ES" altLang="es-AR" sz="1800" dirty="0">
              <a:solidFill>
                <a:srgbClr val="D60093"/>
              </a:solidFill>
              <a:latin typeface="Alegreya" panose="02000503050000020004" pitchFamily="50" charset="0"/>
            </a:endParaRPr>
          </a:p>
        </p:txBody>
      </p:sp>
      <p:sp>
        <p:nvSpPr>
          <p:cNvPr id="13" name="Text Box 23">
            <a:extLst>
              <a:ext uri="{FF2B5EF4-FFF2-40B4-BE49-F238E27FC236}">
                <a16:creationId xmlns:a16="http://schemas.microsoft.com/office/drawing/2014/main" id="{86A6D5D5-DD88-4415-BE5C-9BFFE71E1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199" y="3962400"/>
            <a:ext cx="91933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just"/>
            <a:r>
              <a:rPr lang="es-ES_tradnl" altLang="es-AR" sz="1800">
                <a:solidFill>
                  <a:srgbClr val="D60093"/>
                </a:solidFill>
                <a:latin typeface="Alegreya" panose="02000503050000020004" pitchFamily="50" charset="0"/>
              </a:rPr>
              <a:t>Porque la unidad de medida está al cuadrado y es difícil de interpretar.</a:t>
            </a:r>
            <a:endParaRPr lang="es-ES" altLang="es-AR" sz="1800">
              <a:solidFill>
                <a:srgbClr val="D60093"/>
              </a:solidFill>
              <a:latin typeface="Alegreya" panose="02000503050000020004" pitchFamily="50" charset="0"/>
            </a:endParaRPr>
          </a:p>
        </p:txBody>
      </p:sp>
      <p:graphicFrame>
        <p:nvGraphicFramePr>
          <p:cNvPr id="14" name="Object 24">
            <a:extLst>
              <a:ext uri="{FF2B5EF4-FFF2-40B4-BE49-F238E27FC236}">
                <a16:creationId xmlns:a16="http://schemas.microsoft.com/office/drawing/2014/main" id="{72498B12-4C8B-4F66-A619-198F87EA1F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643791"/>
              </p:ext>
            </p:extLst>
          </p:nvPr>
        </p:nvGraphicFramePr>
        <p:xfrm>
          <a:off x="2743200" y="5208588"/>
          <a:ext cx="4098256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676400" imgH="660400" progId="Equation.3">
                  <p:embed/>
                </p:oleObj>
              </mc:Choice>
              <mc:Fallback>
                <p:oleObj r:id="rId4" imgW="1676400" imgH="660400" progId="Equation.3">
                  <p:embed/>
                  <p:pic>
                    <p:nvPicPr>
                      <p:cNvPr id="28696" name="Object 24">
                        <a:extLst>
                          <a:ext uri="{FF2B5EF4-FFF2-40B4-BE49-F238E27FC236}">
                            <a16:creationId xmlns:a16="http://schemas.microsoft.com/office/drawing/2014/main" id="{7193C689-45E0-4D8A-8154-B2E065C853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08588"/>
                        <a:ext cx="4098256" cy="1116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21">
            <a:extLst>
              <a:ext uri="{FF2B5EF4-FFF2-40B4-BE49-F238E27FC236}">
                <a16:creationId xmlns:a16="http://schemas.microsoft.com/office/drawing/2014/main" id="{BFE800EE-9DF0-4402-A192-179CA8839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999" y="3810000"/>
            <a:ext cx="9304149" cy="2514600"/>
          </a:xfrm>
          <a:prstGeom prst="wedgeRoundRectCallout">
            <a:avLst>
              <a:gd name="adj1" fmla="val 64497"/>
              <a:gd name="adj2" fmla="val -89343"/>
              <a:gd name="adj3" fmla="val 16667"/>
            </a:avLst>
          </a:prstGeom>
          <a:noFill/>
          <a:ln w="9525">
            <a:solidFill>
              <a:srgbClr val="FF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Space Toaster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Space Toaster" pitchFamily="49" charset="0"/>
              </a:defRPr>
            </a:lvl9pPr>
          </a:lstStyle>
          <a:p>
            <a:pPr algn="just"/>
            <a:endParaRPr lang="es-ES_tradnl" altLang="es-AR" sz="1800">
              <a:solidFill>
                <a:srgbClr val="D60093"/>
              </a:solidFill>
              <a:latin typeface="Alegreya" panose="0200050305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0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6" grpId="0" animBg="1" autoUpdateAnimBg="0"/>
      <p:bldP spid="9" grpId="0" autoUpdateAnimBg="0"/>
      <p:bldP spid="10" grpId="0" autoUpdateAnimBg="0"/>
      <p:bldP spid="12" grpId="0" autoUpdateAnimBg="0"/>
      <p:bldP spid="13" grpId="0" autoUpdateAnimBg="0"/>
      <p:bldP spid="11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233A3D"/>
      </a:dk2>
      <a:lt2>
        <a:srgbClr val="E8E5E2"/>
      </a:lt2>
      <a:accent1>
        <a:srgbClr val="77A6E1"/>
      </a:accent1>
      <a:accent2>
        <a:srgbClr val="49B0C1"/>
      </a:accent2>
      <a:accent3>
        <a:srgbClr val="56B39A"/>
      </a:accent3>
      <a:accent4>
        <a:srgbClr val="4EB76E"/>
      </a:accent4>
      <a:accent5>
        <a:srgbClr val="5BB650"/>
      </a:accent5>
      <a:accent6>
        <a:srgbClr val="7FAF4B"/>
      </a:accent6>
      <a:hlink>
        <a:srgbClr val="997E5D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824</Words>
  <Application>Microsoft Office PowerPoint</Application>
  <PresentationFormat>Panorámica</PresentationFormat>
  <Paragraphs>147</Paragraphs>
  <Slides>17</Slides>
  <Notes>6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17</vt:i4>
      </vt:variant>
    </vt:vector>
  </HeadingPairs>
  <TitlesOfParts>
    <vt:vector size="28" baseType="lpstr">
      <vt:lpstr>Alegreya</vt:lpstr>
      <vt:lpstr>Calibri</vt:lpstr>
      <vt:lpstr>Century Gothic</vt:lpstr>
      <vt:lpstr>Garamond</vt:lpstr>
      <vt:lpstr>Gill Sans MT</vt:lpstr>
      <vt:lpstr>Symbol</vt:lpstr>
      <vt:lpstr>Times New Roman</vt:lpstr>
      <vt:lpstr>SavonVTI</vt:lpstr>
      <vt:lpstr>Ecuación</vt:lpstr>
      <vt:lpstr>Equation.3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Mónica</dc:creator>
  <cp:lastModifiedBy>Mónica</cp:lastModifiedBy>
  <cp:revision>34</cp:revision>
  <dcterms:created xsi:type="dcterms:W3CDTF">2021-03-15T19:44:14Z</dcterms:created>
  <dcterms:modified xsi:type="dcterms:W3CDTF">2021-03-20T00:24:08Z</dcterms:modified>
</cp:coreProperties>
</file>