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13" r:id="rId4"/>
    <p:sldId id="314" r:id="rId5"/>
    <p:sldId id="317" r:id="rId6"/>
    <p:sldId id="324" r:id="rId7"/>
    <p:sldId id="345" r:id="rId8"/>
    <p:sldId id="325" r:id="rId9"/>
    <p:sldId id="346" r:id="rId10"/>
    <p:sldId id="363" r:id="rId11"/>
    <p:sldId id="327" r:id="rId12"/>
    <p:sldId id="364" r:id="rId13"/>
    <p:sldId id="365" r:id="rId14"/>
    <p:sldId id="366" r:id="rId15"/>
    <p:sldId id="367" r:id="rId16"/>
    <p:sldId id="328" r:id="rId17"/>
    <p:sldId id="329" r:id="rId18"/>
    <p:sldId id="330" r:id="rId19"/>
    <p:sldId id="331" r:id="rId20"/>
    <p:sldId id="332" r:id="rId21"/>
    <p:sldId id="333" r:id="rId22"/>
    <p:sldId id="334" r:id="rId23"/>
    <p:sldId id="362" r:id="rId24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-744" y="-2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E21248C-56C9-419C-98DC-E66DBCDE49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09F995A1-8ABF-431E-9789-943ADA8D92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4660FD13-A661-476A-A79D-A30A727AB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/>
              <a:t>26/5/2026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028CFFB7-918E-436D-AA3E-63CF8DAB0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E2D4090E-8A9F-4049-87DE-7C23DC363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40157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AF3EE8C-1FD0-4AF8-B398-5DFD545B7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C4C798C0-4FC7-4B9C-986E-2BABB237DE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E13BC059-7ED7-46B6-A08B-0142692F5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/>
              <a:t>26/5/2026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11ED131E-1673-4018-A490-27B0FEAA6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931D36D-6D8E-4E62-AF1F-07EA5947D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10422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4B1F4D52-580C-4F76-AF9B-65E5675E6A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620F0E4E-0C80-48CC-B28E-668867766D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01CA03D2-9D3E-4D80-8047-AFD0E94F0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/>
              <a:t>26/5/2026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1DE0BE19-854D-4AB3-B47A-F336B5E5D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439220E5-FEB8-4B75-A568-0879A5CAC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686698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E21248C-56C9-419C-98DC-E66DBCDE49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9F995A1-8ABF-431E-9789-943ADA8D92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4660FD13-A661-476A-A79D-A30A727AB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26/5/2026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28CFFB7-918E-436D-AA3E-63CF8DAB0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E2D4090E-8A9F-4049-87DE-7C23DC363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992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FF49CC8-E0CF-4BC7-84FA-699E9EACC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C78A7E0-3FBA-4C6C-8AA5-DC81F2281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7C75E85-4054-4B9E-91CE-7CBD83636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26/5/2026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0D2E556-8B03-4AF3-B9BC-60F064643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5778620-2B03-4F07-9CDC-30FAC49BC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384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4BB86B9-1839-4D9A-845C-2855BF622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4A2A9E63-AAA2-4F72-A863-E818108AF6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9980ABD-E633-44B5-B473-FD244E001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26/5/2026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EA19B71-CDDC-45DE-8D55-EAAC03B5B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622C8A1-1188-4055-B8E6-A4D2D8BB6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7271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37D9E3E-EAD9-4FFC-967B-61DBF59A1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C894A9D-5095-43AA-9A0C-9760EFD794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5692CF39-C827-43A8-872B-9F59DE3581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87C4DEC2-9921-415C-B46C-36471DBB9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26/5/2026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3D0E574F-9F33-46D7-B2F3-99CB3E916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2DF8A5E0-00E0-49ED-91C5-39B6C5D2B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383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72CEE29-96CE-420C-8222-40365844C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01679430-6AB3-4A31-8043-1AD59F7F9E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06C1B57C-6B97-4B7B-84A6-39E7E76372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49693B66-2091-4DFA-8ED7-1F201D79BC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6E3143A2-F605-4C97-A00D-A0198322E4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FD35F054-A23F-4F74-8861-B37EDB546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26/5/2026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902D03D1-4061-4392-A5B3-C20973FF2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438F4032-E37D-428D-BE5B-F444E5730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6385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D259293-C221-447B-9C61-E2E67DC03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283828D5-3EC3-434A-9CAF-60DBD7398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26/5/2026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BF34D287-2186-4DCB-8160-642F3986C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DECCB65D-5652-40BD-B2B2-D554BC5C9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0913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7DECC14C-AC0F-413E-B0D4-9876A8C1C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26/5/2026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97CD3620-DDAA-45C3-B328-07E82F47E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844F8C22-C6FF-41E7-B194-738DC592B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9078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2BCFD3E-35A8-43F0-9001-3B67FD762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3CB9D98-A569-44BF-B827-4E3AD172D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A8F8F9B3-C279-48A7-9793-F8A677D4E0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DD8561D1-B59E-49A8-B5CF-ADB63C3B5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26/5/2026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7AD77A6A-D986-4A97-AAEE-28C3D7BA7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B55F8DF6-B8CE-4975-AACD-C63806391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771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FF49CC8-E0CF-4BC7-84FA-699E9EACC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AC78A7E0-3FBA-4C6C-8AA5-DC81F2281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17C75E85-4054-4B9E-91CE-7CBD83636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/>
              <a:t>26/5/2026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D0D2E556-8B03-4AF3-B9BC-60F064643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5778620-2B03-4F07-9CDC-30FAC49BC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05258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4D5B84A-976C-41AB-86E4-54FC6C70A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8E19654B-75DB-4967-8ED7-F3D69AC52E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6E0A081A-83B3-481E-8B4D-AB634BAD43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DA4A9E3D-7CDD-4B1B-9445-5326869A5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26/5/2026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E3F04C76-CBD0-4E89-9FDA-ACBCE29F0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7905E686-430A-4792-A28F-8F33A474B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9980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AF3EE8C-1FD0-4AF8-B398-5DFD545B7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C4C798C0-4FC7-4B9C-986E-2BABB237DE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E13BC059-7ED7-46B6-A08B-0142692F5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26/5/2026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1ED131E-1673-4018-A490-27B0FEAA6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931D36D-6D8E-4E62-AF1F-07EA5947D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062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4B1F4D52-580C-4F76-AF9B-65E5675E6A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620F0E4E-0C80-48CC-B28E-668867766D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1CA03D2-9D3E-4D80-8047-AFD0E94F0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26/5/2026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DE0BE19-854D-4AB3-B47A-F336B5E5D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39220E5-FEB8-4B75-A568-0879A5CAC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579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4BB86B9-1839-4D9A-845C-2855BF622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4A2A9E63-AAA2-4F72-A863-E818108AF6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19980ABD-E633-44B5-B473-FD244E001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/>
              <a:t>26/5/2026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1EA19B71-CDDC-45DE-8D55-EAAC03B5B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C622C8A1-1188-4055-B8E6-A4D2D8BB6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43587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37D9E3E-EAD9-4FFC-967B-61DBF59A1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8C894A9D-5095-43AA-9A0C-9760EFD794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5692CF39-C827-43A8-872B-9F59DE3581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87C4DEC2-9921-415C-B46C-36471DBB9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/>
              <a:t>26/5/2026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3D0E574F-9F33-46D7-B2F3-99CB3E916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2DF8A5E0-00E0-49ED-91C5-39B6C5D2B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29254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72CEE29-96CE-420C-8222-40365844C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01679430-6AB3-4A31-8043-1AD59F7F9E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06C1B57C-6B97-4B7B-84A6-39E7E76372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49693B66-2091-4DFA-8ED7-1F201D79BC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6E3143A2-F605-4C97-A00D-A0198322E4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FD35F054-A23F-4F74-8861-B37EDB546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/>
              <a:t>26/5/2026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902D03D1-4061-4392-A5B3-C20973FF2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438F4032-E37D-428D-BE5B-F444E5730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60681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D259293-C221-447B-9C61-E2E67DC03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283828D5-3EC3-434A-9CAF-60DBD7398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/>
              <a:t>26/5/2026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BF34D287-2186-4DCB-8160-642F3986C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DECCB65D-5652-40BD-B2B2-D554BC5C9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01865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7DECC14C-AC0F-413E-B0D4-9876A8C1C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/>
              <a:t>26/5/2026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97CD3620-DDAA-45C3-B328-07E82F47E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844F8C22-C6FF-41E7-B194-738DC592B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48370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2BCFD3E-35A8-43F0-9001-3B67FD762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A3CB9D98-A569-44BF-B827-4E3AD172D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A8F8F9B3-C279-48A7-9793-F8A677D4E0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DD8561D1-B59E-49A8-B5CF-ADB63C3B5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/>
              <a:t>26/5/2026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7AD77A6A-D986-4A97-AAEE-28C3D7BA7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B55F8DF6-B8CE-4975-AACD-C63806391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85344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4D5B84A-976C-41AB-86E4-54FC6C70A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8E19654B-75DB-4967-8ED7-F3D69AC52E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6E0A081A-83B3-481E-8B4D-AB634BAD43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DA4A9E3D-7CDD-4B1B-9445-5326869A5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/>
              <a:t>26/5/2026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E3F04C76-CBD0-4E89-9FDA-ACBCE29F0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7905E686-430A-4792-A28F-8F33A474B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85976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0AC8BB9E-E1E0-4034-98EA-E43001DB0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92AB6FF4-B171-4990-8389-2159DF4AED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71406D9-6C22-4AB6-84A4-39EC9E5F7B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7A9C3-6214-466F-9C93-EE4A6F9DB882}" type="datetimeFigureOut">
              <a:rPr lang="es-AR" smtClean="0"/>
              <a:t>26/5/2026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EC2068B6-A7BE-4ADA-A1AB-50205B996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4745F60C-0027-4B98-95D8-40BABE93DD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E74F7-2CF0-40AC-A3DC-2D8DCC69F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03006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0AC8BB9E-E1E0-4034-98EA-E43001DB0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2AB6FF4-B171-4990-8389-2159DF4AED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71406D9-6C22-4AB6-84A4-39EC9E5F7B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26/5/2026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C2068B6-A7BE-4ADA-A1AB-50205B996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745F60C-0027-4B98-95D8-40BABE93DD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011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https://elt.oup.com/student/englishfile/elementary3/grammar/file08/?cc=ar&amp;selLanguage=en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170" y="469047"/>
            <a:ext cx="7764462" cy="169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823" y="2638117"/>
            <a:ext cx="5983288" cy="336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519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THERE WAS / THERE WERE    (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pages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104/109)</a:t>
            </a:r>
            <a:b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4" y="980729"/>
            <a:ext cx="8325382" cy="5516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9207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067"/>
    </mc:Choice>
    <mc:Fallback xmlns="">
      <p:transition spd="slow" advTm="52067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38200" y="614148"/>
            <a:ext cx="10515600" cy="626851"/>
          </a:xfrm>
        </p:spPr>
        <p:txBody>
          <a:bodyPr>
            <a:normAutofit fontScale="90000"/>
          </a:bodyPr>
          <a:lstStyle/>
          <a:p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THERE IS/ THERE ARE / THERE 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 / THERE </a:t>
            </a:r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WERE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573" y="1240999"/>
            <a:ext cx="7631112" cy="501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7710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067"/>
    </mc:Choice>
    <mc:Fallback xmlns="">
      <p:transition spd="slow" advTm="52067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52" y="1119116"/>
            <a:ext cx="10741271" cy="525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2283151" y="391952"/>
            <a:ext cx="87110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THERE IS/ THERE ARE / THERE WAS / THERE WERE</a:t>
            </a:r>
            <a:endParaRPr lang="es-AR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59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942" y="1105470"/>
            <a:ext cx="9217847" cy="5240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1556345" y="391952"/>
            <a:ext cx="87110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THERE IS/ THERE ARE / THERE WAS / THERE WERE</a:t>
            </a:r>
            <a:endParaRPr lang="es-AR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43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958" y="1036904"/>
            <a:ext cx="9135495" cy="5515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1686185" y="391951"/>
            <a:ext cx="87110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THERE IS/ THERE ARE / THERE WAS / THERE WERE</a:t>
            </a:r>
            <a:endParaRPr lang="es-AR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6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481" y="219826"/>
            <a:ext cx="9103056" cy="663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15 CuadroTexto"/>
          <p:cNvSpPr txBox="1"/>
          <p:nvPr/>
        </p:nvSpPr>
        <p:spPr>
          <a:xfrm>
            <a:off x="3312152" y="1706053"/>
            <a:ext cx="2824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FF0000"/>
                </a:solidFill>
                <a:latin typeface="Century Gothic" panose="020B0502020202020204" pitchFamily="34" charset="0"/>
              </a:rPr>
              <a:t>There</a:t>
            </a:r>
            <a:r>
              <a:rPr lang="es-MX" sz="2400" b="1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s-MX" sz="2400" b="1" i="1" dirty="0" err="1" smtClean="0">
                <a:solidFill>
                  <a:srgbClr val="FF0000"/>
                </a:solidFill>
                <a:latin typeface="Century Gothic" panose="020B0502020202020204" pitchFamily="34" charset="0"/>
              </a:rPr>
              <a:t>were</a:t>
            </a:r>
            <a:endParaRPr lang="es-AR" sz="2400" b="1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3002506" y="2167718"/>
            <a:ext cx="1255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FF0000"/>
                </a:solidFill>
                <a:latin typeface="Century Gothic" panose="020B0502020202020204" pitchFamily="34" charset="0"/>
              </a:rPr>
              <a:t>There</a:t>
            </a:r>
            <a:endParaRPr lang="es-AR" sz="2400" b="1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5347342" y="2167717"/>
            <a:ext cx="994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was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2962698" y="2629383"/>
            <a:ext cx="1774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t</a:t>
            </a:r>
            <a:r>
              <a:rPr lang="es-MX" sz="2400" b="1" i="1" dirty="0" err="1" smtClean="0">
                <a:solidFill>
                  <a:srgbClr val="FF0000"/>
                </a:solidFill>
                <a:latin typeface="Century Gothic" panose="020B0502020202020204" pitchFamily="34" charset="0"/>
              </a:rPr>
              <a:t>here</a:t>
            </a:r>
            <a:r>
              <a:rPr lang="es-MX" sz="2400" b="1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s-MX" sz="2400" b="1" i="1" dirty="0" err="1" smtClean="0">
                <a:solidFill>
                  <a:srgbClr val="FF0000"/>
                </a:solidFill>
                <a:latin typeface="Century Gothic" panose="020B0502020202020204" pitchFamily="34" charset="0"/>
              </a:rPr>
              <a:t>were</a:t>
            </a:r>
            <a:endParaRPr lang="es-AR" sz="2400" b="1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3002506" y="3117416"/>
            <a:ext cx="1774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FF0000"/>
                </a:solidFill>
                <a:latin typeface="Century Gothic" panose="020B0502020202020204" pitchFamily="34" charset="0"/>
              </a:rPr>
              <a:t>Was</a:t>
            </a:r>
            <a:r>
              <a:rPr lang="es-MX" sz="2400" b="1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s-MX" sz="2400" b="1" i="1" dirty="0" err="1" smtClean="0">
                <a:solidFill>
                  <a:srgbClr val="FF0000"/>
                </a:solidFill>
                <a:latin typeface="Century Gothic" panose="020B0502020202020204" pitchFamily="34" charset="0"/>
              </a:rPr>
              <a:t>there</a:t>
            </a:r>
            <a:endParaRPr lang="es-AR" sz="2400" b="1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4169388" y="3566209"/>
            <a:ext cx="1899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>
                <a:solidFill>
                  <a:srgbClr val="FF0000"/>
                </a:solidFill>
              </a:rPr>
              <a:t>t</a:t>
            </a:r>
            <a:r>
              <a:rPr lang="es-MX" sz="2400" b="1" i="1" dirty="0" err="1" smtClean="0">
                <a:solidFill>
                  <a:srgbClr val="FF0000"/>
                </a:solidFill>
              </a:rPr>
              <a:t>here</a:t>
            </a:r>
            <a:r>
              <a:rPr lang="es-MX" sz="2400" b="1" i="1" dirty="0" smtClean="0">
                <a:solidFill>
                  <a:srgbClr val="FF0000"/>
                </a:solidFill>
              </a:rPr>
              <a:t> </a:t>
            </a:r>
            <a:r>
              <a:rPr lang="es-MX" sz="2400" b="1" i="1" dirty="0" err="1" smtClean="0">
                <a:solidFill>
                  <a:srgbClr val="FF0000"/>
                </a:solidFill>
              </a:rPr>
              <a:t>wasn’t</a:t>
            </a:r>
            <a:endParaRPr lang="es-AR" sz="2400" b="1" i="1" dirty="0">
              <a:solidFill>
                <a:srgbClr val="FF0000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8666327" y="3538912"/>
            <a:ext cx="1774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t</a:t>
            </a:r>
            <a:r>
              <a:rPr lang="es-MX" sz="2400" b="1" i="1" dirty="0" err="1" smtClean="0">
                <a:solidFill>
                  <a:srgbClr val="FF0000"/>
                </a:solidFill>
                <a:latin typeface="Century Gothic" panose="020B0502020202020204" pitchFamily="34" charset="0"/>
              </a:rPr>
              <a:t>here</a:t>
            </a:r>
            <a:r>
              <a:rPr lang="es-MX" sz="2400" b="1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s-MX" sz="2400" b="1" i="1" dirty="0" err="1" smtClean="0">
                <a:solidFill>
                  <a:srgbClr val="FF0000"/>
                </a:solidFill>
                <a:latin typeface="Century Gothic" panose="020B0502020202020204" pitchFamily="34" charset="0"/>
              </a:rPr>
              <a:t>was</a:t>
            </a:r>
            <a:endParaRPr lang="es-AR" sz="2400" b="1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2962698" y="4379747"/>
            <a:ext cx="1774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Was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i="1" dirty="0" err="1" smtClean="0">
                <a:solidFill>
                  <a:srgbClr val="FF0000"/>
                </a:solidFill>
                <a:latin typeface="Century Gothic" panose="020B0502020202020204" pitchFamily="34" charset="0"/>
              </a:rPr>
              <a:t>there</a:t>
            </a:r>
            <a:endParaRPr lang="es-AR" sz="2400" b="1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3680344" y="4950596"/>
            <a:ext cx="1774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t</a:t>
            </a:r>
            <a:r>
              <a:rPr lang="es-MX" sz="2400" b="1" i="1" dirty="0" err="1" smtClean="0">
                <a:solidFill>
                  <a:srgbClr val="FF0000"/>
                </a:solidFill>
                <a:latin typeface="Century Gothic" panose="020B0502020202020204" pitchFamily="34" charset="0"/>
              </a:rPr>
              <a:t>here</a:t>
            </a:r>
            <a:r>
              <a:rPr lang="es-MX" sz="2400" b="1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s-MX" sz="2400" b="1" i="1" dirty="0" err="1" smtClean="0">
                <a:solidFill>
                  <a:srgbClr val="FF0000"/>
                </a:solidFill>
                <a:latin typeface="Century Gothic" panose="020B0502020202020204" pitchFamily="34" charset="0"/>
              </a:rPr>
              <a:t>was</a:t>
            </a:r>
            <a:endParaRPr lang="es-AR" sz="2400" b="1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8666327" y="4950595"/>
            <a:ext cx="2072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t</a:t>
            </a:r>
            <a:r>
              <a:rPr lang="es-MX" sz="2400" b="1" i="1" dirty="0" err="1" smtClean="0">
                <a:solidFill>
                  <a:srgbClr val="FF0000"/>
                </a:solidFill>
                <a:latin typeface="Century Gothic" panose="020B0502020202020204" pitchFamily="34" charset="0"/>
              </a:rPr>
              <a:t>here</a:t>
            </a:r>
            <a:r>
              <a:rPr lang="es-MX" sz="2400" b="1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s-MX" sz="2400" b="1" i="1" dirty="0" err="1" smtClean="0">
                <a:solidFill>
                  <a:srgbClr val="FF0000"/>
                </a:solidFill>
                <a:latin typeface="Century Gothic" panose="020B0502020202020204" pitchFamily="34" charset="0"/>
              </a:rPr>
              <a:t>weren’t</a:t>
            </a:r>
            <a:endParaRPr lang="es-AR" sz="2400" b="1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5454554" y="5754806"/>
            <a:ext cx="1774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w</a:t>
            </a:r>
            <a:r>
              <a:rPr lang="es-MX" sz="2400" b="1" i="1" dirty="0" err="1" smtClean="0">
                <a:solidFill>
                  <a:srgbClr val="FF0000"/>
                </a:solidFill>
                <a:latin typeface="Century Gothic" panose="020B0502020202020204" pitchFamily="34" charset="0"/>
              </a:rPr>
              <a:t>ere</a:t>
            </a:r>
            <a:r>
              <a:rPr lang="es-MX" sz="2400" b="1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s-MX" sz="2400" b="1" i="1" dirty="0" err="1" smtClean="0">
                <a:solidFill>
                  <a:srgbClr val="FF0000"/>
                </a:solidFill>
                <a:latin typeface="Century Gothic" panose="020B0502020202020204" pitchFamily="34" charset="0"/>
              </a:rPr>
              <a:t>there</a:t>
            </a:r>
            <a:endParaRPr lang="es-AR" sz="2400" b="1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04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223792" y="211024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A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COMPLAINTS!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925" y="797653"/>
            <a:ext cx="8447965" cy="5952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15 CuadroTexto"/>
          <p:cNvSpPr txBox="1"/>
          <p:nvPr/>
        </p:nvSpPr>
        <p:spPr>
          <a:xfrm>
            <a:off x="5550286" y="2316189"/>
            <a:ext cx="15316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>
                <a:solidFill>
                  <a:srgbClr val="FF0000"/>
                </a:solidFill>
              </a:rPr>
              <a:t>t</a:t>
            </a:r>
            <a:r>
              <a:rPr lang="es-MX" sz="2200" b="1" dirty="0" err="1" smtClean="0">
                <a:solidFill>
                  <a:srgbClr val="FF0000"/>
                </a:solidFill>
              </a:rPr>
              <a:t>here</a:t>
            </a:r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was</a:t>
            </a:r>
            <a:r>
              <a:rPr lang="es-MX" sz="2200" b="1" dirty="0" smtClean="0">
                <a:solidFill>
                  <a:srgbClr val="FF0000"/>
                </a:solidFill>
              </a:rPr>
              <a:t> a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8094677" y="2733428"/>
            <a:ext cx="20254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there</a:t>
            </a:r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wasn’t</a:t>
            </a:r>
            <a:r>
              <a:rPr lang="es-MX" sz="2200" b="1" dirty="0" smtClean="0">
                <a:solidFill>
                  <a:srgbClr val="FF0000"/>
                </a:solidFill>
              </a:rPr>
              <a:t>  a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8328247" y="3407863"/>
            <a:ext cx="19737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0000"/>
                </a:solidFill>
              </a:rPr>
              <a:t>t</a:t>
            </a:r>
            <a:r>
              <a:rPr lang="es-MX" sz="2000" b="1" dirty="0" err="1" smtClean="0">
                <a:solidFill>
                  <a:srgbClr val="FF0000"/>
                </a:solidFill>
              </a:rPr>
              <a:t>here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were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some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8094677" y="4216403"/>
            <a:ext cx="20952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0000"/>
                </a:solidFill>
              </a:rPr>
              <a:t>t</a:t>
            </a:r>
            <a:r>
              <a:rPr lang="es-MX" sz="2000" b="1" dirty="0" err="1" smtClean="0">
                <a:solidFill>
                  <a:srgbClr val="FF0000"/>
                </a:solidFill>
              </a:rPr>
              <a:t>here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weren’t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any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7109445" y="4848525"/>
            <a:ext cx="20952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0000"/>
                </a:solidFill>
              </a:rPr>
              <a:t>t</a:t>
            </a:r>
            <a:r>
              <a:rPr lang="es-MX" sz="2000" b="1" dirty="0" err="1" smtClean="0">
                <a:solidFill>
                  <a:srgbClr val="FF0000"/>
                </a:solidFill>
              </a:rPr>
              <a:t>here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weren’t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any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7520113" y="5243662"/>
            <a:ext cx="15316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>
                <a:solidFill>
                  <a:srgbClr val="FF0000"/>
                </a:solidFill>
              </a:rPr>
              <a:t>t</a:t>
            </a:r>
            <a:r>
              <a:rPr lang="es-MX" sz="2200" b="1" dirty="0" err="1" smtClean="0">
                <a:solidFill>
                  <a:srgbClr val="FF0000"/>
                </a:solidFill>
              </a:rPr>
              <a:t>here</a:t>
            </a:r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was</a:t>
            </a:r>
            <a:r>
              <a:rPr lang="es-MX" sz="2200" b="1" dirty="0" smtClean="0">
                <a:solidFill>
                  <a:srgbClr val="FF0000"/>
                </a:solidFill>
              </a:rPr>
              <a:t> a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4575967" y="6249385"/>
            <a:ext cx="19486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>
                <a:solidFill>
                  <a:srgbClr val="FF0000"/>
                </a:solidFill>
              </a:rPr>
              <a:t>t</a:t>
            </a:r>
            <a:r>
              <a:rPr lang="es-MX" sz="2200" b="1" dirty="0" err="1" smtClean="0">
                <a:solidFill>
                  <a:srgbClr val="FF0000"/>
                </a:solidFill>
              </a:rPr>
              <a:t>here</a:t>
            </a:r>
            <a:r>
              <a:rPr lang="es-MX" sz="2200" b="1" dirty="0" smtClean="0">
                <a:solidFill>
                  <a:srgbClr val="FF0000"/>
                </a:solidFill>
              </a:rPr>
              <a:t> </a:t>
            </a:r>
            <a:r>
              <a:rPr lang="es-MX" sz="2200" b="1" dirty="0" err="1" smtClean="0">
                <a:solidFill>
                  <a:srgbClr val="FF0000"/>
                </a:solidFill>
              </a:rPr>
              <a:t>wasn’t</a:t>
            </a:r>
            <a:r>
              <a:rPr lang="es-MX" sz="2200" b="1" dirty="0" smtClean="0">
                <a:solidFill>
                  <a:srgbClr val="FF0000"/>
                </a:solidFill>
              </a:rPr>
              <a:t> a</a:t>
            </a:r>
            <a:endParaRPr lang="es-AR" sz="2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851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0" grpId="0"/>
      <p:bldP spid="21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33" y="731909"/>
            <a:ext cx="7669212" cy="499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9526" y="936412"/>
            <a:ext cx="3146071" cy="4786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5841242" y="1692322"/>
            <a:ext cx="1255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were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621439" y="2102765"/>
            <a:ext cx="1255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rgbClr val="FF0000"/>
                </a:solidFill>
              </a:rPr>
              <a:t>w</a:t>
            </a:r>
            <a:r>
              <a:rPr lang="es-MX" sz="2400" b="1" dirty="0" err="1" smtClean="0">
                <a:solidFill>
                  <a:srgbClr val="FF0000"/>
                </a:solidFill>
              </a:rPr>
              <a:t>asn’t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003344" y="2570412"/>
            <a:ext cx="1255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was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890448" y="3032077"/>
            <a:ext cx="1255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were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146042" y="3448334"/>
            <a:ext cx="1255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was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185081" y="4369558"/>
            <a:ext cx="1255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was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6146042" y="4808561"/>
            <a:ext cx="1255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were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7021774" y="4346896"/>
            <a:ext cx="1255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rgbClr val="FF0000"/>
                </a:solidFill>
              </a:rPr>
              <a:t>w</a:t>
            </a:r>
            <a:r>
              <a:rPr lang="es-MX" sz="2400" b="1" dirty="0" err="1" smtClean="0">
                <a:solidFill>
                  <a:srgbClr val="FF0000"/>
                </a:solidFill>
              </a:rPr>
              <a:t>eren’t</a:t>
            </a:r>
            <a:endParaRPr lang="es-A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267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3588" y="155234"/>
            <a:ext cx="7439970" cy="6513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CuadroTexto"/>
          <p:cNvSpPr txBox="1"/>
          <p:nvPr/>
        </p:nvSpPr>
        <p:spPr>
          <a:xfrm>
            <a:off x="6823881" y="1774209"/>
            <a:ext cx="1937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rgbClr val="FF0000"/>
                </a:solidFill>
              </a:rPr>
              <a:t>t</a:t>
            </a:r>
            <a:r>
              <a:rPr lang="es-MX" sz="2400" b="1" dirty="0" err="1" smtClean="0">
                <a:solidFill>
                  <a:srgbClr val="FF0000"/>
                </a:solidFill>
              </a:rPr>
              <a:t>here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wasn’t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5804849" y="2157357"/>
            <a:ext cx="1937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rgbClr val="FF0000"/>
                </a:solidFill>
              </a:rPr>
              <a:t>t</a:t>
            </a:r>
            <a:r>
              <a:rPr lang="es-MX" sz="2400" b="1" dirty="0" err="1" smtClean="0">
                <a:solidFill>
                  <a:srgbClr val="FF0000"/>
                </a:solidFill>
              </a:rPr>
              <a:t>here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weren’t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204949" y="2884227"/>
            <a:ext cx="1937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Was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there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400567" y="3568890"/>
            <a:ext cx="1937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rgbClr val="FF0000"/>
                </a:solidFill>
              </a:rPr>
              <a:t>t</a:t>
            </a:r>
            <a:r>
              <a:rPr lang="es-MX" sz="2400" b="1" dirty="0" err="1" smtClean="0">
                <a:solidFill>
                  <a:srgbClr val="FF0000"/>
                </a:solidFill>
              </a:rPr>
              <a:t>here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wasn’t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648503" y="3229970"/>
            <a:ext cx="1937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rgbClr val="FF0000"/>
                </a:solidFill>
              </a:rPr>
              <a:t>t</a:t>
            </a:r>
            <a:r>
              <a:rPr lang="es-MX" sz="2400" b="1" dirty="0" err="1" smtClean="0">
                <a:solidFill>
                  <a:srgbClr val="FF0000"/>
                </a:solidFill>
              </a:rPr>
              <a:t>here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wasn’t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173940" y="4651612"/>
            <a:ext cx="1937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rgbClr val="FF0000"/>
                </a:solidFill>
              </a:rPr>
              <a:t>t</a:t>
            </a:r>
            <a:r>
              <a:rPr lang="es-MX" sz="2400" b="1" dirty="0" err="1" smtClean="0">
                <a:solidFill>
                  <a:srgbClr val="FF0000"/>
                </a:solidFill>
              </a:rPr>
              <a:t>here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weren’t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657601" y="4299045"/>
            <a:ext cx="1937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rgbClr val="FF0000"/>
                </a:solidFill>
              </a:rPr>
              <a:t>w</a:t>
            </a:r>
            <a:r>
              <a:rPr lang="es-MX" sz="2400" b="1" dirty="0" err="1" smtClean="0">
                <a:solidFill>
                  <a:srgbClr val="FF0000"/>
                </a:solidFill>
              </a:rPr>
              <a:t>as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there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400567" y="5298784"/>
            <a:ext cx="1937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Were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there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866867" y="5722961"/>
            <a:ext cx="1937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rgbClr val="FF0000"/>
                </a:solidFill>
              </a:rPr>
              <a:t>t</a:t>
            </a:r>
            <a:r>
              <a:rPr lang="es-MX" sz="2400" b="1" dirty="0" err="1" smtClean="0">
                <a:solidFill>
                  <a:srgbClr val="FF0000"/>
                </a:solidFill>
              </a:rPr>
              <a:t>here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were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4626592" y="1460310"/>
            <a:ext cx="1178257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7105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24298" y="1142984"/>
            <a:ext cx="4384318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8414" y="285728"/>
            <a:ext cx="6603838" cy="854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4961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81200" y="332657"/>
            <a:ext cx="8229600" cy="57935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sz="4400" b="1" dirty="0">
                <a:solidFill>
                  <a:srgbClr val="FF0000"/>
                </a:solidFill>
                <a:latin typeface="Chiller" pitchFamily="82" charset="0"/>
              </a:rPr>
              <a:t>DO YOU BELIEVE IN </a:t>
            </a:r>
            <a:r>
              <a:rPr lang="es-AR" sz="6000" b="1" dirty="0">
                <a:solidFill>
                  <a:srgbClr val="FF0000"/>
                </a:solidFill>
                <a:latin typeface="Chiller" pitchFamily="82" charset="0"/>
              </a:rPr>
              <a:t>GHOSTS</a:t>
            </a:r>
            <a:r>
              <a:rPr lang="es-AR" sz="4400" b="1" dirty="0">
                <a:solidFill>
                  <a:srgbClr val="FF0000"/>
                </a:solidFill>
                <a:latin typeface="Chiller" pitchFamily="82" charset="0"/>
              </a:rPr>
              <a:t>?</a:t>
            </a:r>
          </a:p>
          <a:p>
            <a:pPr marL="0" indent="0">
              <a:buNone/>
            </a:pPr>
            <a:endParaRPr lang="es-AR" sz="2000" b="1" dirty="0">
              <a:solidFill>
                <a:srgbClr val="FF0000"/>
              </a:solidFill>
              <a:latin typeface="Chiller" pitchFamily="82" charset="0"/>
            </a:endParaRPr>
          </a:p>
          <a:p>
            <a:pPr marL="0" indent="0">
              <a:buNone/>
            </a:pPr>
            <a:r>
              <a:rPr lang="es-AR" sz="4400" b="1" dirty="0">
                <a:solidFill>
                  <a:srgbClr val="FF0000"/>
                </a:solidFill>
                <a:latin typeface="Chiller" pitchFamily="82" charset="0"/>
              </a:rPr>
              <a:t>DO YOU KNOW PEOPLE WHO BELIEVE IN </a:t>
            </a:r>
            <a:r>
              <a:rPr lang="es-AR" sz="6600" b="1" dirty="0">
                <a:solidFill>
                  <a:srgbClr val="FF0000"/>
                </a:solidFill>
                <a:latin typeface="Chiller" pitchFamily="82" charset="0"/>
              </a:rPr>
              <a:t>GHOSTS?</a:t>
            </a:r>
          </a:p>
          <a:p>
            <a:pPr marL="0" indent="0">
              <a:buNone/>
            </a:pPr>
            <a:endParaRPr lang="es-AR" sz="4000" dirty="0"/>
          </a:p>
          <a:p>
            <a:pPr marL="0" indent="0">
              <a:buNone/>
            </a:pPr>
            <a:endParaRPr lang="es-AR" sz="4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817" y="3068960"/>
            <a:ext cx="5172043" cy="28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50" y="4725145"/>
            <a:ext cx="2961134" cy="1825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3528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5413" y="717554"/>
            <a:ext cx="8413303" cy="5664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52291" y="984904"/>
            <a:ext cx="1823753" cy="2317854"/>
          </a:xfrm>
          <a:prstGeom prst="rect">
            <a:avLst/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  <a:effectLst/>
        </p:spPr>
      </p:pic>
      <p:sp>
        <p:nvSpPr>
          <p:cNvPr id="2" name="1 CuadroTexto"/>
          <p:cNvSpPr txBox="1"/>
          <p:nvPr/>
        </p:nvSpPr>
        <p:spPr>
          <a:xfrm>
            <a:off x="4244454" y="1255593"/>
            <a:ext cx="1937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rgbClr val="FF0000"/>
                </a:solidFill>
              </a:rPr>
              <a:t>n</a:t>
            </a:r>
            <a:r>
              <a:rPr lang="es-MX" sz="2400" b="1" dirty="0" err="1" smtClean="0">
                <a:solidFill>
                  <a:srgbClr val="FF0000"/>
                </a:solidFill>
              </a:rPr>
              <a:t>ext</a:t>
            </a:r>
            <a:r>
              <a:rPr lang="es-MX" sz="2400" b="1" dirty="0" smtClean="0">
                <a:solidFill>
                  <a:srgbClr val="FF0000"/>
                </a:solidFill>
              </a:rPr>
              <a:t> to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006454" y="2258788"/>
            <a:ext cx="1937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behind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537045" y="2720453"/>
            <a:ext cx="1937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under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244454" y="3286918"/>
            <a:ext cx="1937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from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835021" y="3748583"/>
            <a:ext cx="1937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rgbClr val="FF0000"/>
                </a:solidFill>
              </a:rPr>
              <a:t>i</a:t>
            </a:r>
            <a:r>
              <a:rPr lang="es-MX" sz="2400" b="1" dirty="0" smtClean="0">
                <a:solidFill>
                  <a:srgbClr val="FF0000"/>
                </a:solidFill>
              </a:rPr>
              <a:t>n </a:t>
            </a:r>
            <a:r>
              <a:rPr lang="es-MX" sz="2400" b="1" dirty="0" err="1" smtClean="0">
                <a:solidFill>
                  <a:srgbClr val="FF0000"/>
                </a:solidFill>
              </a:rPr>
              <a:t>front</a:t>
            </a:r>
            <a:r>
              <a:rPr lang="es-MX" sz="2400" b="1" dirty="0" smtClean="0">
                <a:solidFill>
                  <a:srgbClr val="FF0000"/>
                </a:solidFill>
              </a:rPr>
              <a:t> of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000233" y="4715131"/>
            <a:ext cx="1937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 to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334836" y="4230805"/>
            <a:ext cx="1937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from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835021" y="5193056"/>
            <a:ext cx="1937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over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4037463" y="5654721"/>
            <a:ext cx="1937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up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3537045" y="1797038"/>
            <a:ext cx="1937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opposite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893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+C 7&amp;8 4.2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47420" y="739355"/>
            <a:ext cx="609600" cy="6096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D5B47EE2-62C1-40B7-B0FB-6DD5157C4605}"/>
              </a:ext>
            </a:extLst>
          </p:cNvPr>
          <p:cNvSpPr txBox="1"/>
          <p:nvPr/>
        </p:nvSpPr>
        <p:spPr>
          <a:xfrm>
            <a:off x="10196814" y="1401211"/>
            <a:ext cx="93610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4.28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5A52FC43-A664-46B5-B3ED-EC59413D230C}"/>
              </a:ext>
            </a:extLst>
          </p:cNvPr>
          <p:cNvSpPr txBox="1"/>
          <p:nvPr/>
        </p:nvSpPr>
        <p:spPr>
          <a:xfrm>
            <a:off x="10196814" y="1959560"/>
            <a:ext cx="1556952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400" dirty="0" err="1">
                <a:solidFill>
                  <a:srgbClr val="FF0000"/>
                </a:solidFill>
              </a:rPr>
              <a:t>Go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to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iTutor</a:t>
            </a:r>
            <a:r>
              <a:rPr lang="es-AR" sz="1400" dirty="0">
                <a:solidFill>
                  <a:srgbClr val="FF0000"/>
                </a:solidFill>
              </a:rPr>
              <a:t> and </a:t>
            </a:r>
            <a:r>
              <a:rPr lang="es-AR" sz="1400" dirty="0" err="1">
                <a:solidFill>
                  <a:srgbClr val="FF0000"/>
                </a:solidFill>
              </a:rPr>
              <a:t>watch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the</a:t>
            </a:r>
            <a:r>
              <a:rPr lang="es-AR" sz="1400" dirty="0">
                <a:solidFill>
                  <a:srgbClr val="FF0000"/>
                </a:solidFill>
              </a:rPr>
              <a:t> video.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73" y="376370"/>
            <a:ext cx="5407972" cy="6067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049" y="4724021"/>
            <a:ext cx="5792788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1157785" y="1716722"/>
            <a:ext cx="226552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v</a:t>
            </a:r>
            <a:endParaRPr lang="es-AR" dirty="0"/>
          </a:p>
        </p:txBody>
      </p:sp>
      <p:sp>
        <p:nvSpPr>
          <p:cNvPr id="11" name="10 Rectángulo"/>
          <p:cNvSpPr/>
          <p:nvPr/>
        </p:nvSpPr>
        <p:spPr>
          <a:xfrm>
            <a:off x="1157785" y="2437061"/>
            <a:ext cx="698311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Rectángulo"/>
          <p:cNvSpPr/>
          <p:nvPr/>
        </p:nvSpPr>
        <p:spPr>
          <a:xfrm>
            <a:off x="1135039" y="3754674"/>
            <a:ext cx="2577152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Rectángulo"/>
          <p:cNvSpPr/>
          <p:nvPr/>
        </p:nvSpPr>
        <p:spPr>
          <a:xfrm>
            <a:off x="1157785" y="4504418"/>
            <a:ext cx="226552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Rectángulo"/>
          <p:cNvSpPr/>
          <p:nvPr/>
        </p:nvSpPr>
        <p:spPr>
          <a:xfrm>
            <a:off x="1157785" y="6449342"/>
            <a:ext cx="226552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85145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984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Oxford </a:t>
            </a:r>
            <a:r>
              <a:rPr lang="es-MX" dirty="0" err="1" smtClean="0"/>
              <a:t>Student’s</a:t>
            </a:r>
            <a:r>
              <a:rPr lang="es-MX" dirty="0" smtClean="0"/>
              <a:t> </a:t>
            </a:r>
            <a:r>
              <a:rPr lang="es-MX" dirty="0" err="1" smtClean="0"/>
              <a:t>site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>
                <a:hlinkClick r:id="rId2"/>
              </a:rPr>
              <a:t>https://elt.oup.com/student/englishfile/elementary3/grammar/file08/?</a:t>
            </a:r>
            <a:r>
              <a:rPr lang="es-AR" dirty="0" smtClean="0">
                <a:hlinkClick r:id="rId2"/>
              </a:rPr>
              <a:t>cc=ar&amp;selLanguage=en</a:t>
            </a:r>
            <a:endParaRPr lang="es-AR" dirty="0" smtClean="0"/>
          </a:p>
          <a:p>
            <a:endParaRPr lang="es-MX" dirty="0"/>
          </a:p>
          <a:p>
            <a:endParaRPr lang="es-AR" dirty="0"/>
          </a:p>
        </p:txBody>
      </p:sp>
      <p:pic>
        <p:nvPicPr>
          <p:cNvPr id="6146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548" y="3013998"/>
            <a:ext cx="4895850" cy="282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690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s-AR" sz="3200" dirty="0">
                <a:latin typeface="Arial Black" pitchFamily="34" charset="0"/>
              </a:rPr>
              <a:t>Are </a:t>
            </a:r>
            <a:r>
              <a:rPr lang="es-AR" sz="3200" dirty="0" err="1">
                <a:latin typeface="Arial Black" pitchFamily="34" charset="0"/>
              </a:rPr>
              <a:t>there</a:t>
            </a:r>
            <a:r>
              <a:rPr lang="es-AR" sz="3200" dirty="0">
                <a:latin typeface="Arial Black" pitchFamily="34" charset="0"/>
              </a:rPr>
              <a:t> </a:t>
            </a:r>
            <a:r>
              <a:rPr lang="es-AR" sz="3200" dirty="0" err="1">
                <a:solidFill>
                  <a:srgbClr val="FF0000"/>
                </a:solidFill>
                <a:latin typeface="Arial Black" pitchFamily="34" charset="0"/>
              </a:rPr>
              <a:t>haunted</a:t>
            </a:r>
            <a:r>
              <a:rPr lang="es-AR" sz="3200" dirty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es-AR" sz="3200" dirty="0" err="1">
                <a:solidFill>
                  <a:srgbClr val="FF0000"/>
                </a:solidFill>
                <a:latin typeface="Arial Black" pitchFamily="34" charset="0"/>
              </a:rPr>
              <a:t>buildings</a:t>
            </a:r>
            <a:r>
              <a:rPr lang="es-AR" sz="3200" dirty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es-AR" sz="3200" dirty="0">
                <a:latin typeface="Arial Black" pitchFamily="34" charset="0"/>
              </a:rPr>
              <a:t>in </a:t>
            </a:r>
            <a:r>
              <a:rPr lang="es-AR" sz="3200" dirty="0" err="1">
                <a:latin typeface="Arial Black" pitchFamily="34" charset="0"/>
              </a:rPr>
              <a:t>your</a:t>
            </a:r>
            <a:r>
              <a:rPr lang="es-AR" sz="3200" dirty="0">
                <a:latin typeface="Arial Black" pitchFamily="34" charset="0"/>
              </a:rPr>
              <a:t> </a:t>
            </a:r>
            <a:r>
              <a:rPr lang="es-AR" sz="3200" dirty="0" err="1">
                <a:latin typeface="Arial Black" pitchFamily="34" charset="0"/>
              </a:rPr>
              <a:t>town</a:t>
            </a:r>
            <a:r>
              <a:rPr lang="es-AR" sz="3200" dirty="0">
                <a:latin typeface="Arial Black" pitchFamily="34" charset="0"/>
              </a:rPr>
              <a:t> </a:t>
            </a:r>
            <a:r>
              <a:rPr lang="es-AR" sz="3200" dirty="0" err="1">
                <a:latin typeface="Arial Black" pitchFamily="34" charset="0"/>
              </a:rPr>
              <a:t>or</a:t>
            </a:r>
            <a:r>
              <a:rPr lang="es-AR" sz="3200" dirty="0">
                <a:latin typeface="Arial Black" pitchFamily="34" charset="0"/>
              </a:rPr>
              <a:t> </a:t>
            </a:r>
            <a:r>
              <a:rPr lang="es-AR" sz="3200" dirty="0" err="1">
                <a:latin typeface="Arial Black" pitchFamily="34" charset="0"/>
              </a:rPr>
              <a:t>city</a:t>
            </a:r>
            <a:r>
              <a:rPr lang="es-AR" sz="3200" dirty="0">
                <a:latin typeface="Arial Black" pitchFamily="34" charset="0"/>
              </a:rPr>
              <a:t>?</a:t>
            </a:r>
            <a:endParaRPr lang="es-AR" sz="32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968" y="4015193"/>
            <a:ext cx="4766182" cy="2813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068" y="1196753"/>
            <a:ext cx="4754495" cy="3436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3143673" y="5805264"/>
            <a:ext cx="2340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AR" dirty="0">
                <a:solidFill>
                  <a:prstClr val="black"/>
                </a:solidFill>
                <a:latin typeface="Calibri"/>
              </a:rPr>
              <a:t>Carlos Alonso </a:t>
            </a:r>
            <a:r>
              <a:rPr lang="es-AR" dirty="0" err="1">
                <a:solidFill>
                  <a:prstClr val="black"/>
                </a:solidFill>
                <a:latin typeface="Calibri"/>
              </a:rPr>
              <a:t>Museum</a:t>
            </a:r>
            <a:endParaRPr lang="es-AR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7032104" y="1844825"/>
            <a:ext cx="21573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s-AR" dirty="0">
              <a:solidFill>
                <a:prstClr val="black"/>
              </a:solidFill>
              <a:latin typeface="Calibri"/>
            </a:endParaRPr>
          </a:p>
          <a:p>
            <a:pPr>
              <a:defRPr/>
            </a:pPr>
            <a:r>
              <a:rPr lang="es-AR" dirty="0" err="1">
                <a:solidFill>
                  <a:prstClr val="black"/>
                </a:solidFill>
                <a:latin typeface="Calibri"/>
              </a:rPr>
              <a:t>The</a:t>
            </a:r>
            <a:r>
              <a:rPr lang="es-AR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AR" dirty="0" err="1">
                <a:solidFill>
                  <a:prstClr val="black"/>
                </a:solidFill>
                <a:latin typeface="Calibri"/>
              </a:rPr>
              <a:t>Stoppel</a:t>
            </a:r>
            <a:r>
              <a:rPr lang="es-AR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AR" dirty="0" err="1">
                <a:solidFill>
                  <a:prstClr val="black"/>
                </a:solidFill>
                <a:latin typeface="Calibri"/>
              </a:rPr>
              <a:t>mansion</a:t>
            </a:r>
            <a:endParaRPr lang="es-AR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6FB36E3F-9CBD-4B7F-BD19-ADC8744E59D4}"/>
              </a:ext>
            </a:extLst>
          </p:cNvPr>
          <p:cNvSpPr txBox="1"/>
          <p:nvPr/>
        </p:nvSpPr>
        <p:spPr>
          <a:xfrm>
            <a:off x="7680176" y="764705"/>
            <a:ext cx="2736304" cy="11695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400" dirty="0" err="1">
                <a:solidFill>
                  <a:srgbClr val="FF0000"/>
                </a:solidFill>
              </a:rPr>
              <a:t>If</a:t>
            </a:r>
            <a:r>
              <a:rPr lang="es-AR" sz="1400" dirty="0">
                <a:solidFill>
                  <a:srgbClr val="FF0000"/>
                </a:solidFill>
              </a:rPr>
              <a:t> a place </a:t>
            </a:r>
            <a:r>
              <a:rPr lang="es-AR" sz="1400" dirty="0" err="1">
                <a:solidFill>
                  <a:srgbClr val="FF0000"/>
                </a:solidFill>
              </a:rPr>
              <a:t>is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haunted</a:t>
            </a:r>
            <a:r>
              <a:rPr lang="es-AR" sz="1400" dirty="0">
                <a:solidFill>
                  <a:srgbClr val="FF0000"/>
                </a:solidFill>
              </a:rPr>
              <a:t>, </a:t>
            </a:r>
            <a:r>
              <a:rPr lang="es-AR" sz="1400" dirty="0" err="1">
                <a:solidFill>
                  <a:srgbClr val="FF0000"/>
                </a:solidFill>
              </a:rPr>
              <a:t>people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think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that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there</a:t>
            </a:r>
            <a:r>
              <a:rPr lang="es-AR" sz="1400" dirty="0">
                <a:solidFill>
                  <a:srgbClr val="FF0000"/>
                </a:solidFill>
              </a:rPr>
              <a:t> are </a:t>
            </a:r>
            <a:r>
              <a:rPr lang="es-AR" sz="1400" dirty="0" err="1">
                <a:solidFill>
                  <a:srgbClr val="FF0000"/>
                </a:solidFill>
              </a:rPr>
              <a:t>ghosts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there</a:t>
            </a:r>
            <a:r>
              <a:rPr lang="es-AR" sz="1400" dirty="0">
                <a:solidFill>
                  <a:srgbClr val="FF0000"/>
                </a:solidFill>
              </a:rPr>
              <a:t>.</a:t>
            </a:r>
          </a:p>
          <a:p>
            <a:r>
              <a:rPr lang="es-AR" sz="1400" dirty="0" err="1">
                <a:solidFill>
                  <a:srgbClr val="FF0000"/>
                </a:solidFill>
              </a:rPr>
              <a:t>Some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people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believe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that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the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Stoppel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mansion</a:t>
            </a:r>
            <a:r>
              <a:rPr lang="es-AR" sz="1400" dirty="0">
                <a:solidFill>
                  <a:srgbClr val="FF0000"/>
                </a:solidFill>
              </a:rPr>
              <a:t> (in Emilio </a:t>
            </a:r>
            <a:r>
              <a:rPr lang="es-AR" sz="1400" dirty="0" err="1">
                <a:solidFill>
                  <a:srgbClr val="FF0000"/>
                </a:solidFill>
              </a:rPr>
              <a:t>Civit</a:t>
            </a:r>
            <a:r>
              <a:rPr lang="es-AR" sz="1400" dirty="0">
                <a:solidFill>
                  <a:srgbClr val="FF0000"/>
                </a:solidFill>
              </a:rPr>
              <a:t> Street </a:t>
            </a:r>
            <a:r>
              <a:rPr lang="es-AR" sz="1400" dirty="0" err="1">
                <a:solidFill>
                  <a:srgbClr val="FF0000"/>
                </a:solidFill>
              </a:rPr>
              <a:t>is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haunted</a:t>
            </a:r>
            <a:r>
              <a:rPr lang="es-AR" sz="1400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338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23245" y="853440"/>
            <a:ext cx="7579251" cy="5370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Llamada rectangular redondeada"/>
          <p:cNvSpPr/>
          <p:nvPr/>
        </p:nvSpPr>
        <p:spPr>
          <a:xfrm>
            <a:off x="8924544" y="451104"/>
            <a:ext cx="3121152" cy="1633728"/>
          </a:xfrm>
          <a:prstGeom prst="wedgeRoundRectCallout">
            <a:avLst>
              <a:gd name="adj1" fmla="val -25244"/>
              <a:gd name="adj2" fmla="val 64167"/>
              <a:gd name="adj3" fmla="val 16667"/>
            </a:avLst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7" name="6 Llamada rectangular redondeada"/>
          <p:cNvSpPr/>
          <p:nvPr/>
        </p:nvSpPr>
        <p:spPr>
          <a:xfrm rot="9303742">
            <a:off x="8595360" y="4261104"/>
            <a:ext cx="3121152" cy="1633728"/>
          </a:xfrm>
          <a:prstGeom prst="wedgeRoundRectCallout">
            <a:avLst>
              <a:gd name="adj1" fmla="val -25244"/>
              <a:gd name="adj2" fmla="val 64167"/>
              <a:gd name="adj3" fmla="val 16667"/>
            </a:avLst>
          </a:prstGeom>
          <a:solidFill>
            <a:srgbClr val="00B0F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8" name="7 CuadroTexto"/>
          <p:cNvSpPr txBox="1"/>
          <p:nvPr/>
        </p:nvSpPr>
        <p:spPr>
          <a:xfrm>
            <a:off x="9046464" y="853440"/>
            <a:ext cx="287731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MX" sz="4000" b="1" dirty="0" smtClean="0"/>
              <a:t>Yes, I </a:t>
            </a:r>
            <a:r>
              <a:rPr lang="es-MX" sz="4000" b="1" dirty="0" err="1" smtClean="0"/>
              <a:t>would</a:t>
            </a:r>
            <a:r>
              <a:rPr lang="es-MX" sz="4000" b="1" dirty="0" smtClean="0"/>
              <a:t>!</a:t>
            </a:r>
            <a:endParaRPr lang="es-AR" sz="40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8479536" y="4739414"/>
            <a:ext cx="3352800" cy="67710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MX" sz="3800" b="1" dirty="0" smtClean="0"/>
              <a:t>No, I </a:t>
            </a:r>
            <a:r>
              <a:rPr lang="es-MX" sz="3800" b="1" dirty="0" err="1" smtClean="0"/>
              <a:t>wouldn’t</a:t>
            </a:r>
            <a:r>
              <a:rPr lang="es-MX" sz="3800" b="1" dirty="0" smtClean="0"/>
              <a:t>!</a:t>
            </a:r>
            <a:endParaRPr lang="es-AR" sz="3800" b="1" dirty="0"/>
          </a:p>
        </p:txBody>
      </p:sp>
    </p:spTree>
    <p:extLst>
      <p:ext uri="{BB962C8B-B14F-4D97-AF65-F5344CB8AC3E}">
        <p14:creationId xmlns:p14="http://schemas.microsoft.com/office/powerpoint/2010/main" val="714374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589" y="180111"/>
            <a:ext cx="7143800" cy="4158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857" y="4338382"/>
            <a:ext cx="7143800" cy="2444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CuadroTexto"/>
          <p:cNvSpPr txBox="1"/>
          <p:nvPr/>
        </p:nvSpPr>
        <p:spPr>
          <a:xfrm>
            <a:off x="7985368" y="851222"/>
            <a:ext cx="1515158" cy="45550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AR" sz="2800" b="1" dirty="0">
                <a:solidFill>
                  <a:prstClr val="black"/>
                </a:solidFill>
                <a:latin typeface="Berlin Sans FB Demi" pitchFamily="34" charset="0"/>
              </a:rPr>
              <a:t>WHERE </a:t>
            </a:r>
          </a:p>
          <a:p>
            <a:pPr>
              <a:defRPr/>
            </a:pPr>
            <a:endParaRPr lang="es-AR" sz="2800" b="1" dirty="0">
              <a:solidFill>
                <a:prstClr val="black"/>
              </a:solidFill>
              <a:latin typeface="Berlin Sans FB Demi" pitchFamily="34" charset="0"/>
            </a:endParaRPr>
          </a:p>
          <a:p>
            <a:pPr>
              <a:defRPr/>
            </a:pPr>
            <a:r>
              <a:rPr lang="es-AR" sz="2800" b="1" dirty="0">
                <a:solidFill>
                  <a:prstClr val="black"/>
                </a:solidFill>
                <a:latin typeface="Berlin Sans FB Demi" pitchFamily="34" charset="0"/>
              </a:rPr>
              <a:t>IS</a:t>
            </a:r>
          </a:p>
          <a:p>
            <a:pPr>
              <a:defRPr/>
            </a:pPr>
            <a:endParaRPr lang="es-AR" sz="2800" b="1" dirty="0">
              <a:solidFill>
                <a:prstClr val="black"/>
              </a:solidFill>
              <a:latin typeface="Berlin Sans FB Demi" pitchFamily="34" charset="0"/>
            </a:endParaRPr>
          </a:p>
          <a:p>
            <a:pPr>
              <a:defRPr/>
            </a:pPr>
            <a:r>
              <a:rPr lang="es-AR" sz="2800" b="1" dirty="0">
                <a:solidFill>
                  <a:prstClr val="black"/>
                </a:solidFill>
                <a:latin typeface="Berlin Sans FB Demi" pitchFamily="34" charset="0"/>
              </a:rPr>
              <a:t>THE</a:t>
            </a:r>
          </a:p>
          <a:p>
            <a:pPr>
              <a:defRPr/>
            </a:pPr>
            <a:endParaRPr lang="es-AR" sz="2800" b="1" dirty="0">
              <a:solidFill>
                <a:prstClr val="black"/>
              </a:solidFill>
              <a:latin typeface="Berlin Sans FB Demi" pitchFamily="34" charset="0"/>
            </a:endParaRPr>
          </a:p>
          <a:p>
            <a:pPr>
              <a:defRPr/>
            </a:pPr>
            <a:r>
              <a:rPr lang="es-AR" sz="2800" b="1" dirty="0">
                <a:solidFill>
                  <a:prstClr val="black"/>
                </a:solidFill>
                <a:latin typeface="Berlin Sans FB Demi" pitchFamily="34" charset="0"/>
              </a:rPr>
              <a:t>GHOST</a:t>
            </a:r>
          </a:p>
          <a:p>
            <a:pPr>
              <a:defRPr/>
            </a:pPr>
            <a:endParaRPr lang="es-AR" sz="2000" b="1" dirty="0">
              <a:solidFill>
                <a:prstClr val="black"/>
              </a:solidFill>
              <a:latin typeface="Berlin Sans FB Demi" pitchFamily="34" charset="0"/>
            </a:endParaRPr>
          </a:p>
          <a:p>
            <a:pPr>
              <a:defRPr/>
            </a:pPr>
            <a:r>
              <a:rPr lang="es-AR" sz="2000" b="1" dirty="0">
                <a:solidFill>
                  <a:prstClr val="black"/>
                </a:solidFill>
                <a:latin typeface="Berlin Sans FB Demi" pitchFamily="34" charset="0"/>
              </a:rPr>
              <a:t>     </a:t>
            </a:r>
            <a:r>
              <a:rPr lang="es-AR" sz="6000" b="1" dirty="0">
                <a:solidFill>
                  <a:prstClr val="black"/>
                </a:solidFill>
                <a:latin typeface="Berlin Sans FB Demi" pitchFamily="34" charset="0"/>
              </a:rPr>
              <a:t>?</a:t>
            </a:r>
          </a:p>
          <a:p>
            <a:pPr>
              <a:defRPr/>
            </a:pPr>
            <a:endParaRPr lang="es-AR" sz="1400" b="1" dirty="0">
              <a:solidFill>
                <a:prstClr val="black"/>
              </a:solidFill>
              <a:latin typeface="Berlin Sans FB Demi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33D16EEA-D43E-40EC-A9F5-600DD7D6DDBF}"/>
              </a:ext>
            </a:extLst>
          </p:cNvPr>
          <p:cNvSpPr txBox="1"/>
          <p:nvPr/>
        </p:nvSpPr>
        <p:spPr>
          <a:xfrm>
            <a:off x="9264352" y="260648"/>
            <a:ext cx="1080120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chemeClr val="bg1"/>
                </a:solidFill>
              </a:rPr>
              <a:t>Page </a:t>
            </a:r>
            <a:r>
              <a:rPr lang="es-AR" b="1" dirty="0" smtClean="0">
                <a:solidFill>
                  <a:schemeClr val="bg1"/>
                </a:solidFill>
              </a:rPr>
              <a:t>162</a:t>
            </a:r>
            <a:endParaRPr lang="es-AR" b="1" dirty="0">
              <a:solidFill>
                <a:schemeClr val="bg1"/>
              </a:solidFill>
            </a:endParaRPr>
          </a:p>
        </p:txBody>
      </p:sp>
      <p:pic>
        <p:nvPicPr>
          <p:cNvPr id="5" name="8C_4.21">
            <a:hlinkClick r:id="" action="ppaction://media"/>
            <a:extLst>
              <a:ext uri="{FF2B5EF4-FFF2-40B4-BE49-F238E27FC236}">
                <a16:creationId xmlns="" xmlns:a16="http://schemas.microsoft.com/office/drawing/2014/main" id="{D9312A4F-5A01-4724-89AC-49C34859E5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34872" y="4950796"/>
            <a:ext cx="609600" cy="6096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1876926" y="285430"/>
            <a:ext cx="97455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behind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398545" y="1536327"/>
            <a:ext cx="97455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in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649453" y="1949116"/>
            <a:ext cx="97455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under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579311" y="2759436"/>
            <a:ext cx="97455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over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532029" y="3822689"/>
            <a:ext cx="15199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In </a:t>
            </a:r>
            <a:r>
              <a:rPr lang="es-MX" b="1" dirty="0" err="1" smtClean="0">
                <a:solidFill>
                  <a:srgbClr val="FF0000"/>
                </a:solidFill>
              </a:rPr>
              <a:t>front</a:t>
            </a:r>
            <a:r>
              <a:rPr lang="es-MX" b="1" dirty="0" smtClean="0">
                <a:solidFill>
                  <a:srgbClr val="FF0000"/>
                </a:solidFill>
              </a:rPr>
              <a:t> of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6565231" y="3822031"/>
            <a:ext cx="97455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Next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to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673857" y="6313372"/>
            <a:ext cx="111893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between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3838074" y="4414635"/>
            <a:ext cx="112094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opposite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6888138" y="4802648"/>
            <a:ext cx="48727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on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9264352" y="1276310"/>
            <a:ext cx="3328672" cy="2208297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isometricLeftDown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MX" sz="3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PREPOSITIONS</a:t>
            </a:r>
          </a:p>
          <a:p>
            <a:endParaRPr lang="es-MX" sz="1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MX" sz="3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</a:t>
            </a:r>
          </a:p>
          <a:p>
            <a:endParaRPr lang="es-MX" sz="105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MX" sz="3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3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PLACE</a:t>
            </a:r>
            <a:endParaRPr lang="es-AR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21660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92"/>
    </mc:Choice>
    <mc:Fallback xmlns="">
      <p:transition spd="slow" advTm="92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693DB23-C5F0-4687-8677-1B3E09EA9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900" y="133113"/>
            <a:ext cx="10515600" cy="1325563"/>
          </a:xfrm>
        </p:spPr>
        <p:txBody>
          <a:bodyPr/>
          <a:lstStyle/>
          <a:p>
            <a:r>
              <a:rPr lang="es-AR" dirty="0" err="1"/>
              <a:t>Where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ghost</a:t>
            </a:r>
            <a:r>
              <a:rPr lang="es-AR" dirty="0"/>
              <a:t>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C6E98C4E-7FBB-48A8-91AC-DA0C2D40C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2910" y="1046518"/>
            <a:ext cx="6149762" cy="5595582"/>
          </a:xfrm>
        </p:spPr>
        <p:txBody>
          <a:bodyPr>
            <a:normAutofit/>
          </a:bodyPr>
          <a:lstStyle/>
          <a:p>
            <a:pPr marL="514350" indent="-514350">
              <a:lnSpc>
                <a:spcPts val="3500"/>
              </a:lnSpc>
              <a:buAutoNum type="arabicPeriod"/>
            </a:pP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ghost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behind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sofa</a:t>
            </a:r>
            <a:r>
              <a:rPr lang="es-AR" dirty="0"/>
              <a:t>.</a:t>
            </a:r>
          </a:p>
          <a:p>
            <a:pPr marL="514350" indent="-514350">
              <a:lnSpc>
                <a:spcPts val="3500"/>
              </a:lnSpc>
              <a:buAutoNum type="arabicPeriod"/>
            </a:pP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ghost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 smtClean="0"/>
              <a:t>wardrobe</a:t>
            </a:r>
            <a:r>
              <a:rPr lang="es-AR" dirty="0" smtClean="0"/>
              <a:t>. </a:t>
            </a:r>
            <a:endParaRPr lang="es-AR" dirty="0"/>
          </a:p>
          <a:p>
            <a:pPr marL="514350" indent="-514350">
              <a:lnSpc>
                <a:spcPts val="3500"/>
              </a:lnSpc>
              <a:buAutoNum type="arabicPeriod"/>
            </a:pP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ghost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under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bed</a:t>
            </a:r>
            <a:r>
              <a:rPr lang="es-AR" dirty="0"/>
              <a:t>.</a:t>
            </a:r>
          </a:p>
          <a:p>
            <a:pPr marL="514350" indent="-514350">
              <a:lnSpc>
                <a:spcPts val="3500"/>
              </a:lnSpc>
              <a:buAutoNum type="arabicPeriod"/>
            </a:pP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ghost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mirror</a:t>
            </a:r>
            <a:r>
              <a:rPr lang="es-AR" dirty="0"/>
              <a:t>.</a:t>
            </a:r>
          </a:p>
          <a:p>
            <a:pPr marL="514350" indent="-514350">
              <a:lnSpc>
                <a:spcPts val="3500"/>
              </a:lnSpc>
              <a:buAutoNum type="arabicPeriod"/>
            </a:pP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ghost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front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/>
              <a:t>the</a:t>
            </a:r>
            <a:r>
              <a:rPr lang="es-AR" dirty="0"/>
              <a:t> table.</a:t>
            </a:r>
          </a:p>
          <a:p>
            <a:pPr marL="514350" indent="-514350">
              <a:lnSpc>
                <a:spcPts val="3500"/>
              </a:lnSpc>
              <a:buAutoNum type="arabicPeriod"/>
            </a:pP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ghost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next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armchair</a:t>
            </a:r>
            <a:r>
              <a:rPr lang="es-AR" dirty="0"/>
              <a:t>.</a:t>
            </a:r>
          </a:p>
          <a:p>
            <a:pPr marL="514350" indent="-514350">
              <a:lnSpc>
                <a:spcPts val="3500"/>
              </a:lnSpc>
              <a:buAutoNum type="arabicPeriod"/>
            </a:pP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ghost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between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windows</a:t>
            </a:r>
            <a:r>
              <a:rPr lang="es-AR" dirty="0"/>
              <a:t>.</a:t>
            </a:r>
          </a:p>
          <a:p>
            <a:pPr marL="514350" indent="-514350">
              <a:lnSpc>
                <a:spcPts val="3500"/>
              </a:lnSpc>
              <a:buAutoNum type="arabicPeriod"/>
            </a:pP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ghost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opposite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woman</a:t>
            </a:r>
            <a:r>
              <a:rPr lang="es-AR" dirty="0"/>
              <a:t>.</a:t>
            </a:r>
          </a:p>
          <a:p>
            <a:pPr marL="514350" indent="-514350">
              <a:lnSpc>
                <a:spcPts val="3500"/>
              </a:lnSpc>
              <a:buAutoNum type="arabicPeriod"/>
            </a:pP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ghost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chair</a:t>
            </a:r>
            <a:r>
              <a:rPr lang="es-AR" dirty="0" smtClean="0"/>
              <a:t>.</a:t>
            </a:r>
            <a:endParaRPr lang="es-A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492" y="607184"/>
            <a:ext cx="838200" cy="86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874" y="1269241"/>
            <a:ext cx="778918" cy="8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329" y="1773972"/>
            <a:ext cx="12287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542" y="2379923"/>
            <a:ext cx="85725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9041" y="2875223"/>
            <a:ext cx="962025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167" y="3755227"/>
            <a:ext cx="660258" cy="667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091" y="3946335"/>
            <a:ext cx="942975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700" y="4850831"/>
            <a:ext cx="126682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492" y="5537200"/>
            <a:ext cx="714375" cy="11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5888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11"/>
    </mc:Choice>
    <mc:Fallback xmlns="">
      <p:transition spd="slow" advTm="2791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175413" y="55932"/>
            <a:ext cx="70150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s-AR" sz="3600" dirty="0">
                <a:solidFill>
                  <a:prstClr val="black"/>
                </a:solidFill>
                <a:latin typeface="Berlin Sans FB Demi" pitchFamily="34" charset="0"/>
              </a:rPr>
              <a:t>WHERE IS THE GHOST GOING    ?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8863328" y="1276311"/>
            <a:ext cx="3328672" cy="2208297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isometricLeftDown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MX" sz="3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PREPOSITIONS</a:t>
            </a:r>
          </a:p>
          <a:p>
            <a:endParaRPr lang="es-MX" sz="1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MX" sz="3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</a:t>
            </a:r>
          </a:p>
          <a:p>
            <a:endParaRPr lang="es-MX" sz="105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MX" sz="3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MOVEMENT</a:t>
            </a:r>
            <a:endParaRPr lang="es-AR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20" y="800302"/>
            <a:ext cx="7269162" cy="585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20 CuadroTexto"/>
          <p:cNvSpPr txBox="1"/>
          <p:nvPr/>
        </p:nvSpPr>
        <p:spPr>
          <a:xfrm>
            <a:off x="6556541" y="3320057"/>
            <a:ext cx="97455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up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7755397" y="6239065"/>
            <a:ext cx="97455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through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1200855" y="6239065"/>
            <a:ext cx="97455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down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4046609" y="3299942"/>
            <a:ext cx="143175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From</a:t>
            </a:r>
            <a:r>
              <a:rPr lang="es-MX" b="1" dirty="0" smtClean="0">
                <a:solidFill>
                  <a:srgbClr val="FF0000"/>
                </a:solidFill>
              </a:rPr>
              <a:t>…</a:t>
            </a:r>
            <a:r>
              <a:rPr lang="es-MX" b="1" dirty="0" err="1" smtClean="0">
                <a:solidFill>
                  <a:srgbClr val="FF0000"/>
                </a:solidFill>
              </a:rPr>
              <a:t>to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4809813" y="6239065"/>
            <a:ext cx="97455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Out</a:t>
            </a:r>
            <a:r>
              <a:rPr lang="es-MX" b="1" dirty="0" smtClean="0">
                <a:solidFill>
                  <a:srgbClr val="FF0000"/>
                </a:solidFill>
              </a:rPr>
              <a:t> of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1382057" y="3340587"/>
            <a:ext cx="97455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into</a:t>
            </a:r>
            <a:endParaRPr lang="es-A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584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69D8ABA-A86D-4DE6-AC94-A2FFBFD7C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Where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ghost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going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AR" sz="2400" dirty="0"/>
              <a:t>(</a:t>
            </a:r>
            <a:r>
              <a:rPr lang="es-AR" sz="2400" dirty="0" err="1"/>
              <a:t>Answer</a:t>
            </a:r>
            <a:r>
              <a:rPr lang="es-AR" sz="2400" dirty="0"/>
              <a:t> </a:t>
            </a:r>
            <a:r>
              <a:rPr lang="es-AR" sz="2400" dirty="0" err="1"/>
              <a:t>using</a:t>
            </a:r>
            <a:r>
              <a:rPr lang="es-AR" sz="2400" dirty="0"/>
              <a:t> </a:t>
            </a:r>
            <a:r>
              <a:rPr lang="es-AR" sz="2400" dirty="0" err="1"/>
              <a:t>prepositions</a:t>
            </a:r>
            <a:r>
              <a:rPr lang="es-AR" sz="2400" dirty="0"/>
              <a:t> </a:t>
            </a:r>
            <a:r>
              <a:rPr lang="es-AR" sz="2400" dirty="0" err="1"/>
              <a:t>of</a:t>
            </a:r>
            <a:r>
              <a:rPr lang="es-AR" sz="2400" dirty="0"/>
              <a:t> </a:t>
            </a:r>
            <a:r>
              <a:rPr lang="es-AR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movement</a:t>
            </a:r>
            <a:r>
              <a:rPr lang="es-AR" sz="2400" dirty="0"/>
              <a:t>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F1B40C51-6611-4C5E-A2FB-9504CA157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8991" y="1586553"/>
            <a:ext cx="10399594" cy="5073553"/>
          </a:xfrm>
        </p:spPr>
        <p:txBody>
          <a:bodyPr>
            <a:normAutofit/>
          </a:bodyPr>
          <a:lstStyle/>
          <a:p>
            <a:pPr marL="0" indent="0">
              <a:lnSpc>
                <a:spcPts val="5100"/>
              </a:lnSpc>
              <a:buNone/>
            </a:pPr>
            <a:r>
              <a:rPr lang="es-AR" dirty="0" smtClean="0"/>
              <a:t>10.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ghost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</a:t>
            </a:r>
            <a:r>
              <a:rPr lang="es-AR" dirty="0" err="1"/>
              <a:t>going</a:t>
            </a:r>
            <a:r>
              <a:rPr lang="es-AR" dirty="0"/>
              <a:t> </a:t>
            </a:r>
            <a:r>
              <a:rPr lang="es-A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into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wardrobe</a:t>
            </a:r>
            <a:r>
              <a:rPr lang="es-AR" dirty="0" smtClean="0"/>
              <a:t>.</a:t>
            </a:r>
            <a:endParaRPr lang="es-AR" dirty="0" smtClean="0"/>
          </a:p>
          <a:p>
            <a:pPr marL="0" indent="0">
              <a:lnSpc>
                <a:spcPts val="5100"/>
              </a:lnSpc>
              <a:buNone/>
            </a:pPr>
            <a:r>
              <a:rPr lang="es-AR" dirty="0" smtClean="0"/>
              <a:t>11. </a:t>
            </a:r>
            <a:r>
              <a:rPr lang="es-AR" dirty="0" err="1" smtClean="0"/>
              <a:t>The</a:t>
            </a:r>
            <a:r>
              <a:rPr lang="es-AR" dirty="0" smtClean="0"/>
              <a:t> </a:t>
            </a:r>
            <a:r>
              <a:rPr lang="es-AR" dirty="0" err="1"/>
              <a:t>ghost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</a:t>
            </a:r>
            <a:r>
              <a:rPr lang="es-AR" dirty="0" err="1"/>
              <a:t>going</a:t>
            </a:r>
            <a:r>
              <a:rPr lang="es-AR" dirty="0"/>
              <a:t> </a:t>
            </a:r>
            <a:r>
              <a:rPr lang="es-A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</a:t>
            </a:r>
            <a:r>
              <a:rPr lang="es-AR" dirty="0" smtClean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 smtClean="0"/>
              <a:t>bedroom</a:t>
            </a:r>
            <a:r>
              <a:rPr lang="es-AR" dirty="0" smtClean="0"/>
              <a:t> to </a:t>
            </a:r>
            <a:r>
              <a:rPr lang="es-AR" dirty="0" err="1" smtClean="0"/>
              <a:t>the</a:t>
            </a:r>
            <a:r>
              <a:rPr lang="es-AR" dirty="0" smtClean="0"/>
              <a:t> </a:t>
            </a:r>
            <a:r>
              <a:rPr lang="es-AR" dirty="0" err="1" smtClean="0"/>
              <a:t>bathroom</a:t>
            </a:r>
            <a:r>
              <a:rPr lang="es-AR" dirty="0" smtClean="0"/>
              <a:t>.</a:t>
            </a:r>
            <a:endParaRPr lang="es-AR" dirty="0"/>
          </a:p>
          <a:p>
            <a:pPr marL="0" indent="0">
              <a:lnSpc>
                <a:spcPts val="5100"/>
              </a:lnSpc>
              <a:buNone/>
            </a:pPr>
            <a:r>
              <a:rPr lang="es-AR" dirty="0" smtClean="0"/>
              <a:t>12.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ghost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</a:t>
            </a:r>
            <a:r>
              <a:rPr lang="es-AR" dirty="0" err="1"/>
              <a:t>going</a:t>
            </a:r>
            <a:r>
              <a:rPr lang="es-AR" dirty="0"/>
              <a:t>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 smtClean="0"/>
              <a:t>stairs</a:t>
            </a:r>
            <a:r>
              <a:rPr lang="es-AR" dirty="0" smtClean="0"/>
              <a:t>.</a:t>
            </a:r>
            <a:endParaRPr lang="es-AR" dirty="0"/>
          </a:p>
          <a:p>
            <a:pPr marL="0" indent="0">
              <a:lnSpc>
                <a:spcPts val="5100"/>
              </a:lnSpc>
              <a:buNone/>
            </a:pPr>
            <a:r>
              <a:rPr lang="es-AR" dirty="0" smtClean="0"/>
              <a:t>13.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ghost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</a:t>
            </a:r>
            <a:r>
              <a:rPr lang="es-AR" dirty="0" err="1"/>
              <a:t>going</a:t>
            </a:r>
            <a:r>
              <a:rPr lang="es-AR" dirty="0"/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down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stairs</a:t>
            </a:r>
            <a:r>
              <a:rPr lang="es-AR" dirty="0"/>
              <a:t>.</a:t>
            </a:r>
          </a:p>
          <a:p>
            <a:pPr marL="0" indent="0">
              <a:lnSpc>
                <a:spcPts val="5100"/>
              </a:lnSpc>
              <a:buNone/>
            </a:pPr>
            <a:r>
              <a:rPr lang="es-AR" dirty="0" smtClean="0"/>
              <a:t>14.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ghost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</a:t>
            </a:r>
            <a:r>
              <a:rPr lang="es-AR" dirty="0" err="1"/>
              <a:t>going</a:t>
            </a:r>
            <a:r>
              <a:rPr lang="es-AR" dirty="0"/>
              <a:t> </a:t>
            </a:r>
            <a:r>
              <a:rPr lang="es-A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</a:t>
            </a:r>
            <a:r>
              <a:rPr lang="es-AR" dirty="0" smtClean="0"/>
              <a:t> </a:t>
            </a:r>
            <a:r>
              <a:rPr lang="es-AR" dirty="0" err="1" smtClean="0"/>
              <a:t>the</a:t>
            </a:r>
            <a:r>
              <a:rPr lang="es-AR" dirty="0"/>
              <a:t> </a:t>
            </a:r>
            <a:r>
              <a:rPr lang="es-AR" dirty="0" err="1" smtClean="0"/>
              <a:t>wardrobe</a:t>
            </a:r>
            <a:r>
              <a:rPr lang="es-AR" dirty="0" smtClean="0"/>
              <a:t>.</a:t>
            </a:r>
            <a:endParaRPr lang="es-AR" dirty="0"/>
          </a:p>
          <a:p>
            <a:pPr marL="0" indent="0">
              <a:lnSpc>
                <a:spcPts val="5100"/>
              </a:lnSpc>
              <a:buNone/>
            </a:pPr>
            <a:r>
              <a:rPr lang="es-AR" dirty="0" smtClean="0"/>
              <a:t>15.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ghost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</a:t>
            </a:r>
            <a:r>
              <a:rPr lang="es-AR" dirty="0" err="1"/>
              <a:t>going</a:t>
            </a:r>
            <a:r>
              <a:rPr lang="es-AR" dirty="0"/>
              <a:t> </a:t>
            </a:r>
            <a:r>
              <a:rPr lang="es-A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through</a:t>
            </a:r>
            <a:r>
              <a:rPr lang="es-AR" dirty="0" smtClean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 smtClean="0"/>
              <a:t>window</a:t>
            </a:r>
            <a:r>
              <a:rPr lang="es-AR" dirty="0" smtClean="0"/>
              <a:t>.</a:t>
            </a:r>
            <a:endParaRPr lang="es-A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554" y="1160935"/>
            <a:ext cx="1045807" cy="1109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7300" y="1928929"/>
            <a:ext cx="1140394" cy="100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740" y="2934742"/>
            <a:ext cx="1092704" cy="953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761" y="3632198"/>
            <a:ext cx="1022245" cy="106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000" y="4842998"/>
            <a:ext cx="1124489" cy="96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2006" y="5673136"/>
            <a:ext cx="1293741" cy="922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746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679"/>
    </mc:Choice>
    <mc:Fallback xmlns="">
      <p:transition spd="slow" advTm="20679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3" y="354178"/>
            <a:ext cx="11412632" cy="503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736" y="5390926"/>
            <a:ext cx="7830521" cy="1420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ElemSB_8.2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9051" y="585716"/>
            <a:ext cx="609600" cy="6096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2402006" y="109182"/>
            <a:ext cx="835243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Answer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this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question</a:t>
            </a:r>
            <a:r>
              <a:rPr lang="es-MX" b="1" dirty="0" smtClean="0">
                <a:solidFill>
                  <a:srgbClr val="FF0000"/>
                </a:solidFill>
              </a:rPr>
              <a:t>:       </a:t>
            </a:r>
            <a:r>
              <a:rPr lang="es-MX" sz="2400" b="1" i="1" dirty="0" err="1" smtClean="0">
                <a:solidFill>
                  <a:srgbClr val="FF0000"/>
                </a:solidFill>
              </a:rPr>
              <a:t>What</a:t>
            </a:r>
            <a:r>
              <a:rPr lang="es-MX" sz="2400" b="1" i="1" dirty="0" smtClean="0">
                <a:solidFill>
                  <a:srgbClr val="FF0000"/>
                </a:solidFill>
              </a:rPr>
              <a:t> </a:t>
            </a:r>
            <a:r>
              <a:rPr lang="es-MX" sz="2400" b="1" i="1" dirty="0" err="1" smtClean="0">
                <a:solidFill>
                  <a:srgbClr val="FF0000"/>
                </a:solidFill>
              </a:rPr>
              <a:t>was</a:t>
            </a:r>
            <a:r>
              <a:rPr lang="es-MX" sz="2400" b="1" i="1" dirty="0" smtClean="0">
                <a:solidFill>
                  <a:srgbClr val="FF0000"/>
                </a:solidFill>
              </a:rPr>
              <a:t> </a:t>
            </a:r>
            <a:r>
              <a:rPr lang="es-MX" sz="2400" b="1" i="1" dirty="0" err="1" smtClean="0">
                <a:solidFill>
                  <a:srgbClr val="FF0000"/>
                </a:solidFill>
              </a:rPr>
              <a:t>there</a:t>
            </a:r>
            <a:r>
              <a:rPr lang="es-MX" sz="2400" b="1" i="1" dirty="0" smtClean="0">
                <a:solidFill>
                  <a:srgbClr val="FF0000"/>
                </a:solidFill>
              </a:rPr>
              <a:t> in </a:t>
            </a:r>
            <a:r>
              <a:rPr lang="es-MX" sz="2400" b="1" i="1" dirty="0" err="1" smtClean="0">
                <a:solidFill>
                  <a:srgbClr val="FF0000"/>
                </a:solidFill>
              </a:rPr>
              <a:t>the</a:t>
            </a:r>
            <a:r>
              <a:rPr lang="es-MX" sz="2400" b="1" i="1" dirty="0" smtClean="0">
                <a:solidFill>
                  <a:srgbClr val="FF0000"/>
                </a:solidFill>
              </a:rPr>
              <a:t> </a:t>
            </a:r>
            <a:r>
              <a:rPr lang="es-MX" sz="2400" b="1" i="1" dirty="0" err="1" smtClean="0">
                <a:solidFill>
                  <a:srgbClr val="FF0000"/>
                </a:solidFill>
              </a:rPr>
              <a:t>previous</a:t>
            </a:r>
            <a:r>
              <a:rPr lang="es-MX" sz="2400" b="1" i="1" dirty="0" smtClean="0">
                <a:solidFill>
                  <a:srgbClr val="FF0000"/>
                </a:solidFill>
              </a:rPr>
              <a:t> </a:t>
            </a:r>
            <a:r>
              <a:rPr lang="es-MX" sz="2400" b="1" i="1" dirty="0" err="1" smtClean="0">
                <a:solidFill>
                  <a:srgbClr val="FF0000"/>
                </a:solidFill>
              </a:rPr>
              <a:t>pictures</a:t>
            </a:r>
            <a:r>
              <a:rPr lang="es-MX" sz="2400" b="1" i="1" dirty="0" smtClean="0">
                <a:solidFill>
                  <a:srgbClr val="FF0000"/>
                </a:solidFill>
              </a:rPr>
              <a:t>?</a:t>
            </a:r>
            <a:endParaRPr lang="es-A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189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1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977</TotalTime>
  <Words>422</Words>
  <Application>Microsoft Office PowerPoint</Application>
  <PresentationFormat>Personalizado</PresentationFormat>
  <Paragraphs>121</Paragraphs>
  <Slides>22</Slides>
  <Notes>0</Notes>
  <HiddenSlides>0</HiddenSlides>
  <MMClips>3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22</vt:i4>
      </vt:variant>
    </vt:vector>
  </HeadingPairs>
  <TitlesOfParts>
    <vt:vector size="24" baseType="lpstr">
      <vt:lpstr>Tema de Office</vt:lpstr>
      <vt:lpstr>1_Tema de Office</vt:lpstr>
      <vt:lpstr>Presentación de PowerPoint</vt:lpstr>
      <vt:lpstr>Presentación de PowerPoint</vt:lpstr>
      <vt:lpstr>Are there haunted buildings in your town or city?</vt:lpstr>
      <vt:lpstr>Presentación de PowerPoint</vt:lpstr>
      <vt:lpstr>Presentación de PowerPoint</vt:lpstr>
      <vt:lpstr>Where is the ghost?</vt:lpstr>
      <vt:lpstr>Presentación de PowerPoint</vt:lpstr>
      <vt:lpstr>Where is the ghost going? (Answer using prepositions of movement)</vt:lpstr>
      <vt:lpstr>Presentación de PowerPoint</vt:lpstr>
      <vt:lpstr>THERE WAS / THERE WERE    (pages 104/109) </vt:lpstr>
      <vt:lpstr> THERE IS/ THERE ARE / THERE WAS / THERE WERE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Oxford Student’s site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 C</dc:title>
  <dc:creator>Gladys</dc:creator>
  <cp:lastModifiedBy>gladysmaba@outlook.com</cp:lastModifiedBy>
  <cp:revision>48</cp:revision>
  <dcterms:created xsi:type="dcterms:W3CDTF">2020-03-21T19:10:07Z</dcterms:created>
  <dcterms:modified xsi:type="dcterms:W3CDTF">2026-05-26T18:18:57Z</dcterms:modified>
</cp:coreProperties>
</file>