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3" r:id="rId4"/>
    <p:sldId id="314" r:id="rId5"/>
    <p:sldId id="317" r:id="rId6"/>
    <p:sldId id="324" r:id="rId7"/>
    <p:sldId id="345" r:id="rId8"/>
    <p:sldId id="325" r:id="rId9"/>
    <p:sldId id="346" r:id="rId10"/>
    <p:sldId id="363" r:id="rId11"/>
    <p:sldId id="327" r:id="rId12"/>
    <p:sldId id="364" r:id="rId13"/>
    <p:sldId id="365" r:id="rId14"/>
    <p:sldId id="366" r:id="rId15"/>
    <p:sldId id="36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62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015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042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866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21248C-56C9-419C-98DC-E66DBCDE4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9F995A1-8ABF-431E-9789-943ADA8D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60FD13-A661-476A-A79D-A30A727A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28CFFB7-918E-436D-AA3E-63CF8DA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2D4090E-8A9F-4049-87DE-7C23DC36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9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8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2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38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9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07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F49CC8-E0CF-4BC7-84FA-699E9EAC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C78A7E0-3FBA-4C6C-8AA5-DC81F228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7C75E85-4054-4B9E-91CE-7CBD8363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0D2E556-8B03-4AF3-B9BC-60F06464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778620-2B03-4F07-9CDC-30FAC49B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525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98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F3EE8C-1FD0-4AF8-B398-5DFD545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4C798C0-4FC7-4B9C-986E-2BABB237D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3BC059-7ED7-46B6-A08B-0142692F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ED131E-1673-4018-A490-27B0FEA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31D36D-6D8E-4E62-AF1F-07EA5947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6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B1F4D52-580C-4F76-AF9B-65E5675E6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20F0E4E-0C80-48CC-B28E-668867766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CA03D2-9D3E-4D80-8047-AFD0E94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E0BE19-854D-4AB3-B47A-F336B5E5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39220E5-FEB8-4B75-A568-0879A5CA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7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BB86B9-1839-4D9A-845C-2855BF6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A2A9E63-AAA2-4F72-A863-E818108AF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980ABD-E633-44B5-B473-FD244E0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A19B71-CDDC-45DE-8D55-EAAC03B5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622C8A1-1188-4055-B8E6-A4D2D8BB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358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7D9E3E-EAD9-4FFC-967B-61DBF59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C894A9D-5095-43AA-9A0C-9760EFD7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692CF39-C827-43A8-872B-9F59DE358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7C4DEC2-9921-415C-B46C-36471DBB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D0E574F-9F33-46D7-B2F3-99CB3E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DF8A5E0-00E0-49ED-91C5-39B6C5D2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925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2CEE29-96CE-420C-8222-40365844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1679430-6AB3-4A31-8043-1AD59F7F9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C1B57C-6B97-4B7B-84A6-39E7E763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9693B66-2091-4DFA-8ED7-1F201D79B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E3143A2-F605-4C97-A00D-A0198322E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D35F054-A23F-4F74-8861-B37EDB54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02D03D1-4061-4392-A5B3-C20973F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38F4032-E37D-428D-BE5B-F444E573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06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259293-C221-447B-9C61-E2E67DC0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83828D5-3EC3-434A-9CAF-60DBD739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F34D287-2186-4DCB-8160-642F3986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ECCB65D-5652-40BD-B2B2-D554BC5C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86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DECC14C-AC0F-413E-B0D4-9876A8C1C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7CD3620-DDAA-45C3-B328-07E82F47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44F8C22-C6FF-41E7-B194-738DC59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837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BCFD3E-35A8-43F0-9001-3B67FD76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3CB9D98-A569-44BF-B827-4E3AD172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F8F9B3-C279-48A7-9793-F8A677D4E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D8561D1-B59E-49A8-B5CF-ADB63C3B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AD77A6A-D986-4A97-AAEE-28C3D7BA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55F8DF6-B8CE-4975-AACD-C638063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34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D5B84A-976C-41AB-86E4-54FC6C7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E19654B-75DB-4967-8ED7-F3D69AC52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6E0A081A-83B3-481E-8B4D-AB634BAD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4A9E3D-7CDD-4B1B-9445-5326869A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F04C76-CBD0-4E89-9FDA-ACBCE29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905E686-430A-4792-A28F-8F33A47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597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/>
              <a:t>26/5/2026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300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AC8BB9E-E1E0-4034-98EA-E43001DB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2AB6FF4-B171-4990-8389-2159DF4A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71406D9-6C22-4AB6-84A4-39EC9E5F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A9C3-6214-466F-9C93-EE4A6F9DB882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26/5/2026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C2068B6-A7BE-4ADA-A1AB-50205B996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45F60C-0027-4B98-95D8-40BABE93D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74F7-2CF0-40AC-A3DC-2D8DCC69F67F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1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lt.oup.com/student/englishfile/elementary3/grammar/file08/?cc=ar&amp;selLanguage=e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70" y="469047"/>
            <a:ext cx="7764462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23" y="2638117"/>
            <a:ext cx="5983288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/ THERE WERE    (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104/109)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980729"/>
            <a:ext cx="8325382" cy="551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2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7"/>
    </mc:Choice>
    <mc:Fallback xmlns="">
      <p:transition spd="slow" advTm="520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614148"/>
            <a:ext cx="10515600" cy="626851"/>
          </a:xfrm>
        </p:spPr>
        <p:txBody>
          <a:bodyPr>
            <a:normAutofit fontScale="90000"/>
          </a:bodyPr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THERE IS/ THERE ARE / THERE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/ THERE 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73" y="1240999"/>
            <a:ext cx="7631112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7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7"/>
    </mc:Choice>
    <mc:Fallback xmlns="">
      <p:transition spd="slow" advTm="5206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2" y="1119116"/>
            <a:ext cx="10741271" cy="52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83151" y="391952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2" y="1105470"/>
            <a:ext cx="9217847" cy="52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56345" y="391952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8" y="1036904"/>
            <a:ext cx="9135495" cy="55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686185" y="391951"/>
            <a:ext cx="8711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IS/ THERE ARE / THERE WAS / THERE WERE</a:t>
            </a:r>
            <a:endParaRPr lang="es-A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1" y="219826"/>
            <a:ext cx="9103056" cy="6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312152" y="1706053"/>
            <a:ext cx="282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02506" y="2167718"/>
            <a:ext cx="125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47342" y="2167717"/>
            <a:ext cx="99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962698" y="2629383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here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002506" y="3117416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Was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169388" y="3566209"/>
            <a:ext cx="189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</a:rPr>
              <a:t>t</a:t>
            </a:r>
            <a:r>
              <a:rPr lang="es-MX" sz="2400" b="1" i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i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wasn’t</a:t>
            </a:r>
            <a:endParaRPr lang="es-AR" sz="2400" b="1" i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666327" y="3538912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here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was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962698" y="4379747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680344" y="4950596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here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was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666327" y="4950595"/>
            <a:ext cx="2072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here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weren’t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454554" y="5754806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w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ere</a:t>
            </a:r>
            <a:r>
              <a:rPr lang="es-MX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endParaRPr lang="es-AR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3792" y="2110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COMPLAINTS!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5" y="797653"/>
            <a:ext cx="8447965" cy="59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50286" y="2316189"/>
            <a:ext cx="1531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094677" y="2733428"/>
            <a:ext cx="2025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there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wasn’t</a:t>
            </a:r>
            <a:r>
              <a:rPr lang="es-MX" sz="2200" b="1" dirty="0" smtClean="0">
                <a:solidFill>
                  <a:srgbClr val="FF0000"/>
                </a:solidFill>
              </a:rPr>
              <a:t> 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328247" y="3407863"/>
            <a:ext cx="1973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094677" y="4216403"/>
            <a:ext cx="209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109445" y="4848525"/>
            <a:ext cx="209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t</a:t>
            </a:r>
            <a:r>
              <a:rPr lang="es-MX" sz="2000" b="1" dirty="0" err="1" smtClean="0">
                <a:solidFill>
                  <a:srgbClr val="FF0000"/>
                </a:solidFill>
              </a:rPr>
              <a:t>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520113" y="5243662"/>
            <a:ext cx="1531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575967" y="6249385"/>
            <a:ext cx="1948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FF0000"/>
                </a:solidFill>
              </a:rPr>
              <a:t>t</a:t>
            </a:r>
            <a:r>
              <a:rPr lang="es-MX" sz="2200" b="1" dirty="0" err="1" smtClean="0">
                <a:solidFill>
                  <a:srgbClr val="FF0000"/>
                </a:solidFill>
              </a:rPr>
              <a:t>here</a:t>
            </a:r>
            <a:r>
              <a:rPr lang="es-MX" sz="2200" b="1" dirty="0" smtClean="0">
                <a:solidFill>
                  <a:srgbClr val="FF0000"/>
                </a:solidFill>
              </a:rPr>
              <a:t> </a:t>
            </a:r>
            <a:r>
              <a:rPr lang="es-MX" sz="2200" b="1" dirty="0" err="1" smtClean="0">
                <a:solidFill>
                  <a:srgbClr val="FF0000"/>
                </a:solidFill>
              </a:rPr>
              <a:t>wasn’t</a:t>
            </a:r>
            <a:r>
              <a:rPr lang="es-MX" sz="2200" b="1" dirty="0" smtClean="0">
                <a:solidFill>
                  <a:srgbClr val="FF0000"/>
                </a:solidFill>
              </a:rPr>
              <a:t> a</a:t>
            </a:r>
            <a:endParaRPr lang="es-AR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3" y="731909"/>
            <a:ext cx="7669212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26" y="936412"/>
            <a:ext cx="3146071" cy="478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841242" y="1692322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621439" y="2102765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03344" y="2570412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890448" y="3032077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46042" y="3448334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5081" y="4369558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46042" y="4808561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21774" y="4346896"/>
            <a:ext cx="12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588" y="155234"/>
            <a:ext cx="7439970" cy="651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6823881" y="1774209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804849" y="2157357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04949" y="2884227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00567" y="3568890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48503" y="3229970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73940" y="4651612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57601" y="429904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00567" y="5298784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66867" y="572296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t</a:t>
            </a:r>
            <a:r>
              <a:rPr lang="es-MX" sz="2400" b="1" dirty="0" err="1" smtClean="0">
                <a:solidFill>
                  <a:srgbClr val="FF0000"/>
                </a:solidFill>
              </a:rPr>
              <a:t>here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26592" y="1460310"/>
            <a:ext cx="117825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10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298" y="1142984"/>
            <a:ext cx="4384318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414" y="285728"/>
            <a:ext cx="6603838" cy="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96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32657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DO YOU BELIEVE IN </a:t>
            </a:r>
            <a:r>
              <a:rPr lang="es-AR" sz="6000" b="1" dirty="0">
                <a:solidFill>
                  <a:srgbClr val="FF0000"/>
                </a:solidFill>
                <a:latin typeface="Chiller" pitchFamily="82" charset="0"/>
              </a:rPr>
              <a:t>GHOSTS</a:t>
            </a: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?</a:t>
            </a:r>
          </a:p>
          <a:p>
            <a:pPr marL="0" indent="0">
              <a:buNone/>
            </a:pPr>
            <a:endParaRPr lang="es-AR" sz="2000" b="1" dirty="0">
              <a:solidFill>
                <a:srgbClr val="FF0000"/>
              </a:solidFill>
              <a:latin typeface="Chiller" pitchFamily="82" charset="0"/>
            </a:endParaRPr>
          </a:p>
          <a:p>
            <a:pPr marL="0" indent="0">
              <a:buNone/>
            </a:pPr>
            <a:r>
              <a:rPr lang="es-AR" sz="4400" b="1" dirty="0">
                <a:solidFill>
                  <a:srgbClr val="FF0000"/>
                </a:solidFill>
                <a:latin typeface="Chiller" pitchFamily="82" charset="0"/>
              </a:rPr>
              <a:t>DO YOU KNOW PEOPLE WHO BELIEVE IN </a:t>
            </a:r>
            <a:r>
              <a:rPr lang="es-AR" sz="6600" b="1" dirty="0">
                <a:solidFill>
                  <a:srgbClr val="FF0000"/>
                </a:solidFill>
                <a:latin typeface="Chiller" pitchFamily="82" charset="0"/>
              </a:rPr>
              <a:t>GHOSTS?</a:t>
            </a:r>
          </a:p>
          <a:p>
            <a:pPr marL="0" indent="0">
              <a:buNone/>
            </a:pPr>
            <a:endParaRPr lang="es-AR" sz="4000" dirty="0"/>
          </a:p>
          <a:p>
            <a:pPr marL="0" indent="0">
              <a:buNone/>
            </a:pPr>
            <a:endParaRPr lang="es-AR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3068960"/>
            <a:ext cx="5172043" cy="28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725145"/>
            <a:ext cx="2961134" cy="18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5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413" y="717554"/>
            <a:ext cx="8413303" cy="566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2291" y="984904"/>
            <a:ext cx="1823753" cy="231785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4244454" y="125559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n</a:t>
            </a:r>
            <a:r>
              <a:rPr lang="es-MX" sz="2400" b="1" dirty="0" err="1" smtClean="0">
                <a:solidFill>
                  <a:srgbClr val="FF0000"/>
                </a:solidFill>
              </a:rPr>
              <a:t>ext</a:t>
            </a:r>
            <a:r>
              <a:rPr lang="es-MX" sz="2400" b="1" dirty="0" smtClean="0">
                <a:solidFill>
                  <a:srgbClr val="FF0000"/>
                </a:solidFill>
              </a:rPr>
              <a:t> to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6454" y="225878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behind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37045" y="272045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under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44454" y="328691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from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35021" y="3748583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i</a:t>
            </a:r>
            <a:r>
              <a:rPr lang="es-MX" sz="2400" b="1" dirty="0" smtClean="0">
                <a:solidFill>
                  <a:srgbClr val="FF0000"/>
                </a:solidFill>
              </a:rPr>
              <a:t>n </a:t>
            </a:r>
            <a:r>
              <a:rPr lang="es-MX" sz="2400" b="1" dirty="0" err="1" smtClean="0">
                <a:solidFill>
                  <a:srgbClr val="FF0000"/>
                </a:solidFill>
              </a:rPr>
              <a:t>front</a:t>
            </a:r>
            <a:r>
              <a:rPr lang="es-MX" sz="2400" b="1" dirty="0" smtClean="0">
                <a:solidFill>
                  <a:srgbClr val="FF0000"/>
                </a:solidFill>
              </a:rPr>
              <a:t> of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00233" y="471513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 to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34836" y="423080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from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35021" y="5193056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over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37463" y="5654721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up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37045" y="1797038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opposite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+C 7&amp;8 4.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7420" y="739355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5B47EE2-62C1-40B7-B0FB-6DD5157C4605}"/>
              </a:ext>
            </a:extLst>
          </p:cNvPr>
          <p:cNvSpPr txBox="1"/>
          <p:nvPr/>
        </p:nvSpPr>
        <p:spPr>
          <a:xfrm>
            <a:off x="10196814" y="1401211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4.28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A52FC43-A664-46B5-B3ED-EC59413D230C}"/>
              </a:ext>
            </a:extLst>
          </p:cNvPr>
          <p:cNvSpPr txBox="1"/>
          <p:nvPr/>
        </p:nvSpPr>
        <p:spPr>
          <a:xfrm>
            <a:off x="10196814" y="1959560"/>
            <a:ext cx="155695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Go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iTutor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watch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video.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3" y="376370"/>
            <a:ext cx="5407972" cy="606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49" y="4724021"/>
            <a:ext cx="5792788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57785" y="1716722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</a:t>
            </a:r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1157785" y="2437061"/>
            <a:ext cx="69831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135039" y="3754674"/>
            <a:ext cx="25771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157785" y="4504418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1157785" y="6449342"/>
            <a:ext cx="22655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51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Oxford </a:t>
            </a:r>
            <a:r>
              <a:rPr lang="es-MX" dirty="0" err="1" smtClean="0"/>
              <a:t>Student’s</a:t>
            </a:r>
            <a:r>
              <a:rPr lang="es-MX" dirty="0" smtClean="0"/>
              <a:t> </a:t>
            </a:r>
            <a:r>
              <a:rPr lang="es-MX" dirty="0" err="1" smtClean="0"/>
              <a:t>site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>
                <a:hlinkClick r:id="rId2"/>
              </a:rPr>
              <a:t>https://elt.oup.com/student/englishfile/elementary3/grammar/file08/?</a:t>
            </a:r>
            <a:r>
              <a:rPr lang="es-AR" dirty="0" smtClean="0">
                <a:hlinkClick r:id="rId2"/>
              </a:rPr>
              <a:t>cc=ar&amp;selLanguage=en</a:t>
            </a:r>
            <a:endParaRPr lang="es-AR" dirty="0" smtClean="0"/>
          </a:p>
          <a:p>
            <a:endParaRPr lang="es-MX" dirty="0"/>
          </a:p>
          <a:p>
            <a:endParaRPr lang="es-AR" dirty="0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48" y="3013998"/>
            <a:ext cx="48958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9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AR" sz="3200" dirty="0">
                <a:latin typeface="Arial Black" pitchFamily="34" charset="0"/>
              </a:rPr>
              <a:t>Are </a:t>
            </a:r>
            <a:r>
              <a:rPr lang="es-AR" sz="3200" dirty="0" err="1">
                <a:latin typeface="Arial Black" pitchFamily="34" charset="0"/>
              </a:rPr>
              <a:t>there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solidFill>
                  <a:srgbClr val="FF0000"/>
                </a:solidFill>
                <a:latin typeface="Arial Black" pitchFamily="34" charset="0"/>
              </a:rPr>
              <a:t>haunted</a:t>
            </a:r>
            <a:r>
              <a:rPr lang="es-AR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AR" sz="3200" dirty="0" err="1">
                <a:solidFill>
                  <a:srgbClr val="FF0000"/>
                </a:solidFill>
                <a:latin typeface="Arial Black" pitchFamily="34" charset="0"/>
              </a:rPr>
              <a:t>buildings</a:t>
            </a:r>
            <a:r>
              <a:rPr lang="es-AR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s-AR" sz="3200" dirty="0">
                <a:latin typeface="Arial Black" pitchFamily="34" charset="0"/>
              </a:rPr>
              <a:t>in </a:t>
            </a:r>
            <a:r>
              <a:rPr lang="es-AR" sz="3200" dirty="0" err="1">
                <a:latin typeface="Arial Black" pitchFamily="34" charset="0"/>
              </a:rPr>
              <a:t>your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town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or</a:t>
            </a:r>
            <a:r>
              <a:rPr lang="es-AR" sz="3200" dirty="0">
                <a:latin typeface="Arial Black" pitchFamily="34" charset="0"/>
              </a:rPr>
              <a:t> </a:t>
            </a:r>
            <a:r>
              <a:rPr lang="es-AR" sz="3200" dirty="0" err="1">
                <a:latin typeface="Arial Black" pitchFamily="34" charset="0"/>
              </a:rPr>
              <a:t>city</a:t>
            </a:r>
            <a:r>
              <a:rPr lang="es-AR" sz="3200" dirty="0">
                <a:latin typeface="Arial Black" pitchFamily="34" charset="0"/>
              </a:rPr>
              <a:t>?</a:t>
            </a:r>
            <a:endParaRPr lang="es-AR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015193"/>
            <a:ext cx="4766182" cy="281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68" y="1196753"/>
            <a:ext cx="4754495" cy="343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143673" y="5805264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Carlos Alonso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Museum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032104" y="1844825"/>
            <a:ext cx="2157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s-AR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AR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Stoppel</a:t>
            </a:r>
            <a:r>
              <a:rPr lang="es-AR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AR" dirty="0" err="1">
                <a:solidFill>
                  <a:prstClr val="black"/>
                </a:solidFill>
                <a:latin typeface="Calibri"/>
              </a:rPr>
              <a:t>mansion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FB36E3F-9CBD-4B7F-BD19-ADC8744E59D4}"/>
              </a:ext>
            </a:extLst>
          </p:cNvPr>
          <p:cNvSpPr txBox="1"/>
          <p:nvPr/>
        </p:nvSpPr>
        <p:spPr>
          <a:xfrm>
            <a:off x="7680176" y="764705"/>
            <a:ext cx="2736304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If</a:t>
            </a:r>
            <a:r>
              <a:rPr lang="es-AR" sz="1400" dirty="0">
                <a:solidFill>
                  <a:srgbClr val="FF0000"/>
                </a:solidFill>
              </a:rPr>
              <a:t> a place </a:t>
            </a:r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haunted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people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think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that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there</a:t>
            </a:r>
            <a:r>
              <a:rPr lang="es-AR" sz="1400" dirty="0">
                <a:solidFill>
                  <a:srgbClr val="FF0000"/>
                </a:solidFill>
              </a:rPr>
              <a:t> are </a:t>
            </a:r>
            <a:r>
              <a:rPr lang="es-AR" sz="1400" dirty="0" err="1">
                <a:solidFill>
                  <a:srgbClr val="FF0000"/>
                </a:solidFill>
              </a:rPr>
              <a:t>ghosts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there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Some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people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believe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that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Stoppel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mansion</a:t>
            </a:r>
            <a:r>
              <a:rPr lang="es-AR" sz="1400" dirty="0">
                <a:solidFill>
                  <a:srgbClr val="FF0000"/>
                </a:solidFill>
              </a:rPr>
              <a:t> (in Emilio </a:t>
            </a:r>
            <a:r>
              <a:rPr lang="es-AR" sz="1400" dirty="0" err="1">
                <a:solidFill>
                  <a:srgbClr val="FF0000"/>
                </a:solidFill>
              </a:rPr>
              <a:t>Civit</a:t>
            </a:r>
            <a:r>
              <a:rPr lang="es-AR" sz="1400" dirty="0">
                <a:solidFill>
                  <a:srgbClr val="FF0000"/>
                </a:solidFill>
              </a:rPr>
              <a:t> Street </a:t>
            </a:r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haunted</a:t>
            </a:r>
            <a:r>
              <a:rPr lang="es-AR" sz="1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3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245" y="853440"/>
            <a:ext cx="7579251" cy="537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Llamada rectangular redondeada"/>
          <p:cNvSpPr/>
          <p:nvPr/>
        </p:nvSpPr>
        <p:spPr>
          <a:xfrm>
            <a:off x="8924544" y="451104"/>
            <a:ext cx="3121152" cy="1633728"/>
          </a:xfrm>
          <a:prstGeom prst="wedgeRoundRectCallout">
            <a:avLst>
              <a:gd name="adj1" fmla="val -25244"/>
              <a:gd name="adj2" fmla="val 64167"/>
              <a:gd name="adj3" fmla="val 16667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6 Llamada rectangular redondeada"/>
          <p:cNvSpPr/>
          <p:nvPr/>
        </p:nvSpPr>
        <p:spPr>
          <a:xfrm rot="9303742">
            <a:off x="8595360" y="4261104"/>
            <a:ext cx="3121152" cy="1633728"/>
          </a:xfrm>
          <a:prstGeom prst="wedgeRoundRectCallout">
            <a:avLst>
              <a:gd name="adj1" fmla="val -25244"/>
              <a:gd name="adj2" fmla="val 64167"/>
              <a:gd name="adj3" fmla="val 16667"/>
            </a:avLst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9046464" y="853440"/>
            <a:ext cx="28773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Yes, I </a:t>
            </a:r>
            <a:r>
              <a:rPr lang="es-MX" sz="4000" b="1" dirty="0" err="1" smtClean="0"/>
              <a:t>would</a:t>
            </a:r>
            <a:r>
              <a:rPr lang="es-MX" sz="4000" b="1" dirty="0" smtClean="0"/>
              <a:t>!</a:t>
            </a:r>
            <a:endParaRPr lang="es-AR" sz="4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479536" y="4739414"/>
            <a:ext cx="335280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3800" b="1" dirty="0" smtClean="0"/>
              <a:t>No, I </a:t>
            </a:r>
            <a:r>
              <a:rPr lang="es-MX" sz="3800" b="1" dirty="0" err="1" smtClean="0"/>
              <a:t>wouldn’t</a:t>
            </a:r>
            <a:r>
              <a:rPr lang="es-MX" sz="3800" b="1" dirty="0" smtClean="0"/>
              <a:t>!</a:t>
            </a:r>
            <a:endParaRPr lang="es-AR" sz="3800" b="1" dirty="0"/>
          </a:p>
        </p:txBody>
      </p:sp>
    </p:spTree>
    <p:extLst>
      <p:ext uri="{BB962C8B-B14F-4D97-AF65-F5344CB8AC3E}">
        <p14:creationId xmlns:p14="http://schemas.microsoft.com/office/powerpoint/2010/main" val="71437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89" y="180111"/>
            <a:ext cx="7143800" cy="415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857" y="4338382"/>
            <a:ext cx="7143800" cy="244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7985368" y="851222"/>
            <a:ext cx="1515158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WHERE 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IS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THE</a:t>
            </a:r>
          </a:p>
          <a:p>
            <a:pPr>
              <a:defRPr/>
            </a:pPr>
            <a:endParaRPr lang="es-AR" sz="28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800" b="1" dirty="0">
                <a:solidFill>
                  <a:prstClr val="black"/>
                </a:solidFill>
                <a:latin typeface="Berlin Sans FB Demi" pitchFamily="34" charset="0"/>
              </a:rPr>
              <a:t>GHOST</a:t>
            </a:r>
          </a:p>
          <a:p>
            <a:pPr>
              <a:defRPr/>
            </a:pPr>
            <a:endParaRPr lang="es-AR" sz="2000" b="1" dirty="0">
              <a:solidFill>
                <a:prstClr val="black"/>
              </a:solidFill>
              <a:latin typeface="Berlin Sans FB Demi" pitchFamily="34" charset="0"/>
            </a:endParaRPr>
          </a:p>
          <a:p>
            <a:pPr>
              <a:defRPr/>
            </a:pPr>
            <a:r>
              <a:rPr lang="es-AR" sz="2000" b="1" dirty="0">
                <a:solidFill>
                  <a:prstClr val="black"/>
                </a:solidFill>
                <a:latin typeface="Berlin Sans FB Demi" pitchFamily="34" charset="0"/>
              </a:rPr>
              <a:t>     </a:t>
            </a:r>
            <a:r>
              <a:rPr lang="es-AR" sz="6000" b="1" dirty="0">
                <a:solidFill>
                  <a:prstClr val="black"/>
                </a:solidFill>
                <a:latin typeface="Berlin Sans FB Demi" pitchFamily="34" charset="0"/>
              </a:rPr>
              <a:t>?</a:t>
            </a:r>
          </a:p>
          <a:p>
            <a:pPr>
              <a:defRPr/>
            </a:pPr>
            <a:endParaRPr lang="es-AR" sz="1400" b="1" dirty="0">
              <a:solidFill>
                <a:prstClr val="black"/>
              </a:solidFill>
              <a:latin typeface="Berlin Sans FB Demi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3D16EEA-D43E-40EC-A9F5-600DD7D6DDBF}"/>
              </a:ext>
            </a:extLst>
          </p:cNvPr>
          <p:cNvSpPr txBox="1"/>
          <p:nvPr/>
        </p:nvSpPr>
        <p:spPr>
          <a:xfrm>
            <a:off x="9264352" y="260648"/>
            <a:ext cx="108012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Page </a:t>
            </a:r>
            <a:r>
              <a:rPr lang="es-AR" b="1" dirty="0" smtClean="0">
                <a:solidFill>
                  <a:schemeClr val="bg1"/>
                </a:solidFill>
              </a:rPr>
              <a:t>162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5" name="8C_4.21">
            <a:hlinkClick r:id="" action="ppaction://media"/>
            <a:extLst>
              <a:ext uri="{FF2B5EF4-FFF2-40B4-BE49-F238E27FC236}">
                <a16:creationId xmlns="" xmlns:a16="http://schemas.microsoft.com/office/drawing/2014/main" id="{D9312A4F-5A01-4724-89AC-49C34859E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4872" y="4950796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876926" y="285430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behind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398545" y="1536327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49453" y="194911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under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9311" y="2759436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over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32029" y="3822689"/>
            <a:ext cx="15199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 </a:t>
            </a:r>
            <a:r>
              <a:rPr lang="es-MX" b="1" dirty="0" err="1" smtClean="0">
                <a:solidFill>
                  <a:srgbClr val="FF0000"/>
                </a:solidFill>
              </a:rPr>
              <a:t>front</a:t>
            </a:r>
            <a:r>
              <a:rPr lang="es-MX" b="1" dirty="0" smtClean="0">
                <a:solidFill>
                  <a:srgbClr val="FF0000"/>
                </a:solidFill>
              </a:rPr>
              <a:t> 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65231" y="3822031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Next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3857" y="6313372"/>
            <a:ext cx="1118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between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838074" y="4414635"/>
            <a:ext cx="1120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opposite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88138" y="4802648"/>
            <a:ext cx="48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264352" y="1276310"/>
            <a:ext cx="3328672" cy="22082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</a:t>
            </a:r>
          </a:p>
          <a:p>
            <a:endParaRPr lang="es-MX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endParaRPr lang="es-MX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16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2"/>
    </mc:Choice>
    <mc:Fallback xmlns="">
      <p:transition spd="slow" advTm="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93DB23-C5F0-4687-8677-1B3E09EA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33113"/>
            <a:ext cx="10515600" cy="1325563"/>
          </a:xfrm>
        </p:spPr>
        <p:txBody>
          <a:bodyPr/>
          <a:lstStyle/>
          <a:p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6E98C4E-7FBB-48A8-91AC-DA0C2D40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910" y="1046518"/>
            <a:ext cx="6149762" cy="5595582"/>
          </a:xfrm>
        </p:spPr>
        <p:txBody>
          <a:bodyPr>
            <a:normAutofit/>
          </a:bodyPr>
          <a:lstStyle/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sofa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 smtClean="0"/>
              <a:t>wardrobe</a:t>
            </a:r>
            <a:r>
              <a:rPr lang="es-AR" dirty="0" smtClean="0"/>
              <a:t>. </a:t>
            </a:r>
            <a:endParaRPr lang="es-AR" dirty="0"/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bed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mirror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/>
              <a:t>the</a:t>
            </a:r>
            <a:r>
              <a:rPr lang="es-AR" dirty="0"/>
              <a:t> table.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armchair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windows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opposite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woman</a:t>
            </a:r>
            <a:r>
              <a:rPr lang="es-AR" dirty="0"/>
              <a:t>.</a:t>
            </a:r>
          </a:p>
          <a:p>
            <a:pPr marL="514350" indent="-514350">
              <a:lnSpc>
                <a:spcPts val="3500"/>
              </a:lnSpc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chair</a:t>
            </a:r>
            <a:r>
              <a:rPr lang="es-AR" dirty="0" smtClean="0"/>
              <a:t>.</a:t>
            </a:r>
            <a:endParaRPr lang="es-A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92" y="607184"/>
            <a:ext cx="8382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74" y="1269241"/>
            <a:ext cx="778918" cy="8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329" y="1773972"/>
            <a:ext cx="12287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42" y="2379923"/>
            <a:ext cx="8572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41" y="2875223"/>
            <a:ext cx="9620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67" y="3755227"/>
            <a:ext cx="660258" cy="66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091" y="3946335"/>
            <a:ext cx="9429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0" y="4850831"/>
            <a:ext cx="1266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92" y="5537200"/>
            <a:ext cx="7143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1"/>
    </mc:Choice>
    <mc:Fallback xmlns="">
      <p:transition spd="slow" advTm="2791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75413" y="55932"/>
            <a:ext cx="7015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AR" sz="3600" dirty="0">
                <a:solidFill>
                  <a:prstClr val="black"/>
                </a:solidFill>
                <a:latin typeface="Berlin Sans FB Demi" pitchFamily="34" charset="0"/>
              </a:rPr>
              <a:t>WHERE IS THE GHOST GOING    ?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863328" y="1276311"/>
            <a:ext cx="3328672" cy="22082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</a:t>
            </a:r>
          </a:p>
          <a:p>
            <a:endParaRPr lang="es-MX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endParaRPr lang="es-MX" sz="105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endParaRPr lang="es-A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20" y="800302"/>
            <a:ext cx="7269162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556541" y="3320057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up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755397" y="6239065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through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200855" y="6239065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down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046609" y="3299942"/>
            <a:ext cx="1431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From</a:t>
            </a:r>
            <a:r>
              <a:rPr lang="es-MX" b="1" dirty="0" smtClean="0">
                <a:solidFill>
                  <a:srgbClr val="FF0000"/>
                </a:solidFill>
              </a:rPr>
              <a:t>…</a:t>
            </a:r>
            <a:r>
              <a:rPr lang="es-MX" b="1" dirty="0" err="1" smtClean="0">
                <a:solidFill>
                  <a:srgbClr val="FF0000"/>
                </a:solidFill>
              </a:rPr>
              <a:t>to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09813" y="6239065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Out</a:t>
            </a:r>
            <a:r>
              <a:rPr lang="es-MX" b="1" dirty="0" smtClean="0">
                <a:solidFill>
                  <a:srgbClr val="FF0000"/>
                </a:solidFill>
              </a:rPr>
              <a:t> 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82057" y="3340587"/>
            <a:ext cx="974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into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9D8ABA-A86D-4DE6-AC94-A2FFBFD7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ghost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2400" dirty="0"/>
              <a:t>(</a:t>
            </a:r>
            <a:r>
              <a:rPr lang="es-AR" sz="2400" dirty="0" err="1"/>
              <a:t>Answer</a:t>
            </a:r>
            <a:r>
              <a:rPr lang="es-AR" sz="2400" dirty="0"/>
              <a:t> </a:t>
            </a:r>
            <a:r>
              <a:rPr lang="es-AR" sz="2400" dirty="0" err="1"/>
              <a:t>using</a:t>
            </a:r>
            <a:r>
              <a:rPr lang="es-AR" sz="2400" dirty="0"/>
              <a:t> </a:t>
            </a:r>
            <a:r>
              <a:rPr lang="es-AR" sz="2400" dirty="0" err="1"/>
              <a:t>prepositions</a:t>
            </a:r>
            <a:r>
              <a:rPr lang="es-AR" sz="2400" dirty="0"/>
              <a:t> </a:t>
            </a:r>
            <a:r>
              <a:rPr lang="es-AR" sz="2400" dirty="0" err="1"/>
              <a:t>of</a:t>
            </a:r>
            <a:r>
              <a:rPr lang="es-AR" sz="2400" dirty="0"/>
              <a:t> </a:t>
            </a:r>
            <a:r>
              <a:rPr lang="es-A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r>
              <a:rPr lang="es-AR" sz="2400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1B40C51-6611-4C5E-A2FB-9504CA15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91" y="1586553"/>
            <a:ext cx="10399594" cy="5073553"/>
          </a:xfrm>
        </p:spPr>
        <p:txBody>
          <a:bodyPr>
            <a:normAutofit/>
          </a:bodyPr>
          <a:lstStyle/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10.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wardrobe</a:t>
            </a:r>
            <a:r>
              <a:rPr lang="es-AR" dirty="0" smtClean="0"/>
              <a:t>.</a:t>
            </a:r>
            <a:endParaRPr lang="es-AR" dirty="0" smtClean="0"/>
          </a:p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11.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AR" dirty="0" smtClean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 smtClean="0"/>
              <a:t>bedroom</a:t>
            </a:r>
            <a:r>
              <a:rPr lang="es-AR" dirty="0" smtClean="0"/>
              <a:t> to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bathroom</a:t>
            </a:r>
            <a:r>
              <a:rPr lang="es-AR" dirty="0" smtClean="0"/>
              <a:t>.</a:t>
            </a:r>
            <a:endParaRPr lang="es-AR" dirty="0"/>
          </a:p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12.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 smtClean="0"/>
              <a:t>stairs</a:t>
            </a:r>
            <a:r>
              <a:rPr lang="es-AR" dirty="0" smtClean="0"/>
              <a:t>.</a:t>
            </a:r>
            <a:endParaRPr lang="es-AR" dirty="0"/>
          </a:p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13.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stairs</a:t>
            </a:r>
            <a:r>
              <a:rPr lang="es-AR" dirty="0"/>
              <a:t>.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14.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  <a:r>
              <a:rPr lang="es-AR" dirty="0" smtClean="0"/>
              <a:t> </a:t>
            </a:r>
            <a:r>
              <a:rPr lang="es-AR" dirty="0" err="1" smtClean="0"/>
              <a:t>the</a:t>
            </a:r>
            <a:r>
              <a:rPr lang="es-AR" dirty="0"/>
              <a:t> </a:t>
            </a:r>
            <a:r>
              <a:rPr lang="es-AR" dirty="0" err="1" smtClean="0"/>
              <a:t>wardrobe</a:t>
            </a:r>
            <a:r>
              <a:rPr lang="es-AR" dirty="0" smtClean="0"/>
              <a:t>.</a:t>
            </a:r>
            <a:endParaRPr lang="es-AR" dirty="0"/>
          </a:p>
          <a:p>
            <a:pPr marL="0" indent="0">
              <a:lnSpc>
                <a:spcPts val="5100"/>
              </a:lnSpc>
              <a:buNone/>
            </a:pPr>
            <a:r>
              <a:rPr lang="es-AR" dirty="0" smtClean="0"/>
              <a:t>15.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ghost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es-AR" dirty="0" smtClean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 smtClean="0"/>
              <a:t>window</a:t>
            </a:r>
            <a:r>
              <a:rPr lang="es-AR" dirty="0" smtClean="0"/>
              <a:t>.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54" y="1160935"/>
            <a:ext cx="1045807" cy="110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00" y="1928929"/>
            <a:ext cx="1140394" cy="100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40" y="2934742"/>
            <a:ext cx="1092704" cy="9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61" y="3632198"/>
            <a:ext cx="1022245" cy="10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00" y="4842998"/>
            <a:ext cx="1124489" cy="9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06" y="5673136"/>
            <a:ext cx="1293741" cy="92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4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9"/>
    </mc:Choice>
    <mc:Fallback xmlns="">
      <p:transition spd="slow" advTm="206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54178"/>
            <a:ext cx="11412632" cy="503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36" y="5390926"/>
            <a:ext cx="7830521" cy="142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8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9051" y="585716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402006" y="109182"/>
            <a:ext cx="835243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Answer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this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question</a:t>
            </a:r>
            <a:r>
              <a:rPr lang="es-MX" b="1" dirty="0" smtClean="0">
                <a:solidFill>
                  <a:srgbClr val="FF0000"/>
                </a:solidFill>
              </a:rPr>
              <a:t>:      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What</a:t>
            </a:r>
            <a:r>
              <a:rPr lang="es-MX" sz="2400" b="1" i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i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there</a:t>
            </a:r>
            <a:r>
              <a:rPr lang="es-MX" sz="2400" b="1" i="1" dirty="0" smtClean="0">
                <a:solidFill>
                  <a:srgbClr val="FF0000"/>
                </a:solidFill>
              </a:rPr>
              <a:t> in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i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previous</a:t>
            </a:r>
            <a:r>
              <a:rPr lang="es-MX" sz="2400" b="1" i="1" dirty="0" smtClean="0">
                <a:solidFill>
                  <a:srgbClr val="FF0000"/>
                </a:solidFill>
              </a:rPr>
              <a:t> </a:t>
            </a:r>
            <a:r>
              <a:rPr lang="es-MX" sz="2400" b="1" i="1" dirty="0" err="1" smtClean="0">
                <a:solidFill>
                  <a:srgbClr val="FF0000"/>
                </a:solidFill>
              </a:rPr>
              <a:t>pictures</a:t>
            </a:r>
            <a:r>
              <a:rPr lang="es-MX" sz="2400" b="1" i="1" dirty="0" smtClean="0">
                <a:solidFill>
                  <a:srgbClr val="FF0000"/>
                </a:solidFill>
              </a:rPr>
              <a:t>?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422</Words>
  <Application>Microsoft Office PowerPoint</Application>
  <PresentationFormat>Personalizado</PresentationFormat>
  <Paragraphs>121</Paragraphs>
  <Slides>22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Are there haunted buildings in your town or city?</vt:lpstr>
      <vt:lpstr>Presentación de PowerPoint</vt:lpstr>
      <vt:lpstr>Presentación de PowerPoint</vt:lpstr>
      <vt:lpstr>Where is the ghost?</vt:lpstr>
      <vt:lpstr>Presentación de PowerPoint</vt:lpstr>
      <vt:lpstr>Where is the ghost going? (Answer using prepositions of movement)</vt:lpstr>
      <vt:lpstr>Presentación de PowerPoint</vt:lpstr>
      <vt:lpstr>THERE WAS / THERE WERE    (pages 104/109) </vt:lpstr>
      <vt:lpstr> THERE IS/ THERE ARE / THERE WAS / THERE WERE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Oxford Student’s site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C</dc:title>
  <dc:creator>Gladys</dc:creator>
  <cp:lastModifiedBy>gladysmaba@outlook.com</cp:lastModifiedBy>
  <cp:revision>48</cp:revision>
  <dcterms:created xsi:type="dcterms:W3CDTF">2020-03-21T19:10:07Z</dcterms:created>
  <dcterms:modified xsi:type="dcterms:W3CDTF">2026-05-26T18:18:57Z</dcterms:modified>
</cp:coreProperties>
</file>