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10" Type="http://schemas.openxmlformats.org/officeDocument/2006/relationships/image" Target="../media/image64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41963" y="1098451"/>
            <a:ext cx="10993549" cy="1475013"/>
          </a:xfrm>
        </p:spPr>
        <p:txBody>
          <a:bodyPr/>
          <a:lstStyle/>
          <a:p>
            <a:r>
              <a:rPr lang="es-ES" dirty="0" smtClean="0"/>
              <a:t>Sistemas de automatización y control</a:t>
            </a:r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204" y="719473"/>
            <a:ext cx="4507522" cy="757956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581189" y="4002077"/>
            <a:ext cx="10993549" cy="147501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6000" dirty="0" smtClean="0">
                <a:solidFill>
                  <a:schemeClr val="bg1"/>
                </a:solidFill>
              </a:rPr>
              <a:t>Método de </a:t>
            </a:r>
            <a:r>
              <a:rPr lang="es-ES" sz="6000" dirty="0" err="1" smtClean="0">
                <a:solidFill>
                  <a:schemeClr val="bg1"/>
                </a:solidFill>
              </a:rPr>
              <a:t>Routh-hurwitz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581189" y="4739584"/>
            <a:ext cx="10993549" cy="147501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2000" dirty="0" smtClean="0">
                <a:solidFill>
                  <a:schemeClr val="bg1"/>
                </a:solidFill>
              </a:rPr>
              <a:t>Prof. Titular ing. María Susana Bernasconi   |   </a:t>
            </a:r>
            <a:r>
              <a:rPr lang="es-ES" sz="2000" dirty="0" err="1" smtClean="0">
                <a:solidFill>
                  <a:schemeClr val="bg1"/>
                </a:solidFill>
              </a:rPr>
              <a:t>aydte</a:t>
            </a:r>
            <a:r>
              <a:rPr lang="es-ES" sz="2000" dirty="0" smtClean="0">
                <a:solidFill>
                  <a:schemeClr val="bg1"/>
                </a:solidFill>
              </a:rPr>
              <a:t>. 2da Julián rayes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291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CASO especial 1: </a:t>
            </a:r>
            <a:r>
              <a:rPr lang="es-ES" b="1" dirty="0" smtClean="0"/>
              <a:t>pivote nulo</a:t>
            </a:r>
            <a:endParaRPr lang="en-US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614085" y="2058718"/>
            <a:ext cx="112578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En el caso en el que aparece un cero en la posición del pivote, lo reemplazamos por una variable distinta de cero y positiva a la cual podríamos llamar 𝛆, para poder realizar el cálculo y posteriormente sacar conclusiones en base al signo resultante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814" y="3140958"/>
            <a:ext cx="3135172" cy="330556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3026" y="3140958"/>
            <a:ext cx="3247262" cy="3305562"/>
          </a:xfrm>
          <a:prstGeom prst="rect">
            <a:avLst/>
          </a:prstGeom>
        </p:spPr>
      </p:pic>
      <p:sp>
        <p:nvSpPr>
          <p:cNvPr id="7" name="Flecha derecha 6"/>
          <p:cNvSpPr/>
          <p:nvPr/>
        </p:nvSpPr>
        <p:spPr>
          <a:xfrm>
            <a:off x="4487440" y="4358640"/>
            <a:ext cx="1463040" cy="4350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 7"/>
          <p:cNvSpPr/>
          <p:nvPr/>
        </p:nvSpPr>
        <p:spPr>
          <a:xfrm>
            <a:off x="7103640" y="4793739"/>
            <a:ext cx="416560" cy="29642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50902" y="3531500"/>
            <a:ext cx="1038370" cy="252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622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pPr algn="ctr"/>
            <a:r>
              <a:rPr lang="es-ES" dirty="0" smtClean="0"/>
              <a:t>CASO especial 2: </a:t>
            </a:r>
            <a:r>
              <a:rPr lang="es-ES" b="1" dirty="0" smtClean="0"/>
              <a:t>fila nula</a:t>
            </a:r>
            <a:endParaRPr lang="en-US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581192" y="2058718"/>
            <a:ext cx="112578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Si una fila queda completamente nula (lo cual sucede cuando tenemos </a:t>
            </a:r>
            <a:r>
              <a:rPr lang="es-E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polos ubicados en el eje imaginario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), no sustituimos por 𝛆 sino que formaremos un polinomio de la siguiente forma:</a:t>
            </a:r>
          </a:p>
          <a:p>
            <a:endParaRPr lang="es-E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Formar el polinomio con los coeficientes de la fila inmediata superior a la fila nula. El polinomio comenzará con la potencia de s de la misma fila de la cual estamos sacando los coeficientes y desciende término a término de a una potencia de s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524" y="3989837"/>
            <a:ext cx="2876951" cy="265784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5583" y="4627734"/>
            <a:ext cx="6845225" cy="691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175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pPr algn="ctr"/>
            <a:r>
              <a:rPr lang="es-ES" dirty="0" smtClean="0"/>
              <a:t>CASO especial 2: </a:t>
            </a:r>
            <a:r>
              <a:rPr lang="es-ES" b="1" dirty="0" smtClean="0"/>
              <a:t>fila nula</a:t>
            </a:r>
            <a:endParaRPr lang="en-US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581192" y="1891078"/>
            <a:ext cx="11257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Diferenciamos el polinomio respecto a s: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5445466" y="2756228"/>
                <a:ext cx="6165342" cy="5276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𝑑𝑃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𝑑𝑠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sub>
                      </m:sSub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sSup>
                        <m:sSup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−7</m:t>
                          </m:r>
                        </m:sub>
                      </m:sSub>
                      <m:d>
                        <m:d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−7</m:t>
                          </m:r>
                        </m:e>
                      </m:d>
                      <m:sSup>
                        <m:sSup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−8</m:t>
                          </m:r>
                        </m:sup>
                      </m:sSup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+…+2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5466" y="2756228"/>
                <a:ext cx="6165342" cy="5276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441" y="2109897"/>
            <a:ext cx="6415368" cy="647632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581192" y="3299169"/>
            <a:ext cx="11257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Reemplazamos la fila nula con los coeficientes del polinomio derivado y se continúa el cálculo de forma normal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8733" y="4244049"/>
            <a:ext cx="3930488" cy="2385351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4228733" y="5364480"/>
            <a:ext cx="3930488" cy="2377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19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pPr algn="ctr"/>
            <a:r>
              <a:rPr lang="es-ES" b="1" dirty="0" smtClean="0"/>
              <a:t>Ejemplos: a</a:t>
            </a:r>
            <a:endParaRPr lang="en-US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8839" y="2137419"/>
            <a:ext cx="3734321" cy="42868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862" y="2714525"/>
            <a:ext cx="1371791" cy="168616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7469" y="2843130"/>
            <a:ext cx="3610479" cy="142894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9230" y="4546647"/>
            <a:ext cx="1419423" cy="170521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57469" y="4870542"/>
            <a:ext cx="3277057" cy="138131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37588" y="4722884"/>
            <a:ext cx="1495634" cy="1676634"/>
          </a:xfrm>
          <a:prstGeom prst="rect">
            <a:avLst/>
          </a:prstGeom>
        </p:spPr>
      </p:pic>
      <p:sp>
        <p:nvSpPr>
          <p:cNvPr id="11" name="Flecha derecha 10"/>
          <p:cNvSpPr/>
          <p:nvPr/>
        </p:nvSpPr>
        <p:spPr>
          <a:xfrm>
            <a:off x="2935705" y="3368842"/>
            <a:ext cx="1293134" cy="1887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echa derecha 11"/>
          <p:cNvSpPr/>
          <p:nvPr/>
        </p:nvSpPr>
        <p:spPr>
          <a:xfrm rot="9277258">
            <a:off x="2759307" y="4304081"/>
            <a:ext cx="1327400" cy="1716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echa derecha 12"/>
          <p:cNvSpPr/>
          <p:nvPr/>
        </p:nvSpPr>
        <p:spPr>
          <a:xfrm>
            <a:off x="2935705" y="5372438"/>
            <a:ext cx="1293134" cy="1887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echa derecha 13"/>
          <p:cNvSpPr/>
          <p:nvPr/>
        </p:nvSpPr>
        <p:spPr>
          <a:xfrm>
            <a:off x="7734526" y="5466819"/>
            <a:ext cx="1293134" cy="1887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7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pPr algn="ctr"/>
            <a:r>
              <a:rPr lang="es-ES" b="1" dirty="0" smtClean="0"/>
              <a:t>Ejemplos: a</a:t>
            </a:r>
            <a:endParaRPr lang="en-US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2" y="2142762"/>
            <a:ext cx="1381318" cy="16099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5047" y="2380921"/>
            <a:ext cx="3600953" cy="137179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8537" y="2080841"/>
            <a:ext cx="1600423" cy="173379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13371" y="2600026"/>
            <a:ext cx="2791215" cy="69542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7224" y="4417677"/>
            <a:ext cx="1667108" cy="170521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3400926" y="4409396"/>
            <a:ext cx="85504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Podemos observar que la primera fila </a:t>
            </a:r>
            <a:r>
              <a:rPr lang="es-E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cambió de signo dos veces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por lo que habrán dos polos en el semiplano positivo del plano complejo. Los polos son:</a:t>
            </a:r>
          </a:p>
          <a:p>
            <a:endParaRPr lang="es-E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23667" y="5310319"/>
            <a:ext cx="2410161" cy="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092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pPr algn="ctr"/>
            <a:r>
              <a:rPr lang="es-ES" b="1" dirty="0" smtClean="0"/>
              <a:t>Ejemplos: a</a:t>
            </a:r>
            <a:endParaRPr lang="en-US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934118" y="2054846"/>
            <a:ext cx="1125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Estos polos pueden ser obtenidos mediante MATLAB</a:t>
            </a:r>
            <a:endParaRPr lang="en-US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960" y="2763068"/>
            <a:ext cx="3553321" cy="350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129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pPr algn="ctr"/>
            <a:r>
              <a:rPr lang="es-ES" b="1" dirty="0" smtClean="0"/>
              <a:t>Ejemplos: B, caso especial 1</a:t>
            </a:r>
            <a:endParaRPr lang="en-US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749" y="1924503"/>
            <a:ext cx="3610479" cy="781159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581192" y="2130416"/>
            <a:ext cx="1125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Dada la siguiente función de transferencia de lazo cerrado:</a:t>
            </a:r>
            <a:endParaRPr lang="en-US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276" y="2778397"/>
            <a:ext cx="1400370" cy="171473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1240" y="3087575"/>
            <a:ext cx="2400635" cy="81926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9469" y="2705661"/>
            <a:ext cx="1314633" cy="166710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11696" y="3223386"/>
            <a:ext cx="2476846" cy="71447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7"/>
          <a:srcRect r="43624" b="44397"/>
          <a:stretch/>
        </p:blipFill>
        <p:spPr>
          <a:xfrm>
            <a:off x="581192" y="4771785"/>
            <a:ext cx="1600534" cy="1735936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41240" y="4771785"/>
            <a:ext cx="2762636" cy="1295581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52934" y="4493136"/>
            <a:ext cx="2048161" cy="1886213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39264" y="4771785"/>
            <a:ext cx="3498556" cy="1077102"/>
          </a:xfrm>
          <a:prstGeom prst="rect">
            <a:avLst/>
          </a:prstGeom>
        </p:spPr>
      </p:pic>
      <p:cxnSp>
        <p:nvCxnSpPr>
          <p:cNvPr id="16" name="Conector recto 15"/>
          <p:cNvCxnSpPr/>
          <p:nvPr/>
        </p:nvCxnSpPr>
        <p:spPr>
          <a:xfrm>
            <a:off x="176463" y="4493136"/>
            <a:ext cx="116626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1650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pPr algn="ctr"/>
            <a:r>
              <a:rPr lang="es-ES" b="1" dirty="0" smtClean="0"/>
              <a:t>Ejemplos: B, caso especial 1</a:t>
            </a:r>
            <a:endParaRPr lang="en-US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955" y="2101024"/>
            <a:ext cx="3162741" cy="345805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7696" y="2101024"/>
            <a:ext cx="2810267" cy="221010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8758" y="2520182"/>
            <a:ext cx="4324954" cy="68589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0437" y="3349758"/>
            <a:ext cx="4739216" cy="704478"/>
          </a:xfrm>
          <a:prstGeom prst="rect">
            <a:avLst/>
          </a:prstGeom>
        </p:spPr>
      </p:pic>
      <p:cxnSp>
        <p:nvCxnSpPr>
          <p:cNvPr id="10" name="Conector recto 9"/>
          <p:cNvCxnSpPr/>
          <p:nvPr/>
        </p:nvCxnSpPr>
        <p:spPr>
          <a:xfrm flipV="1">
            <a:off x="3368842" y="1973179"/>
            <a:ext cx="0" cy="47324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 flipV="1">
            <a:off x="6545179" y="1944922"/>
            <a:ext cx="8021" cy="239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n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33512" y="4693158"/>
            <a:ext cx="2419688" cy="1914792"/>
          </a:xfrm>
          <a:prstGeom prst="rect">
            <a:avLst/>
          </a:prstGeom>
        </p:spPr>
      </p:pic>
      <p:sp>
        <p:nvSpPr>
          <p:cNvPr id="14" name="Flecha derecha 13"/>
          <p:cNvSpPr/>
          <p:nvPr/>
        </p:nvSpPr>
        <p:spPr>
          <a:xfrm rot="9090140">
            <a:off x="6502052" y="4354863"/>
            <a:ext cx="1085475" cy="1518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uadroTexto 14"/>
          <p:cNvSpPr txBox="1"/>
          <p:nvPr/>
        </p:nvSpPr>
        <p:spPr>
          <a:xfrm>
            <a:off x="6730437" y="5097417"/>
            <a:ext cx="51888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Así, tenemos dos cambios de signo, por ende dos polos en el semiplano positivo y así un sistema inestable</a:t>
            </a:r>
            <a:endParaRPr lang="en-US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997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pPr algn="ctr"/>
            <a:r>
              <a:rPr lang="es-ES" b="1" dirty="0" smtClean="0"/>
              <a:t>Ejemplos: B, caso especial 1</a:t>
            </a:r>
            <a:endParaRPr lang="en-US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150" y="2746213"/>
            <a:ext cx="3934374" cy="351521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581192" y="2046418"/>
            <a:ext cx="1125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Polos calculados:</a:t>
            </a:r>
            <a:endParaRPr lang="en-US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595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pPr algn="ctr"/>
            <a:r>
              <a:rPr lang="es-ES" b="1" dirty="0" smtClean="0"/>
              <a:t>Ejemplos: C, caso especial 2</a:t>
            </a:r>
            <a:endParaRPr lang="en-US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5023" y="1928009"/>
            <a:ext cx="3781953" cy="72400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792" y="3825177"/>
            <a:ext cx="1428949" cy="169568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2889" y="3739440"/>
            <a:ext cx="1514686" cy="1781424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581192" y="2679397"/>
            <a:ext cx="11257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Nota: cuando se tienen números muy grandes puede dividirse toda una fila por un escalar, en este caso, la segunda fila dividida por 7:</a:t>
            </a:r>
            <a:endParaRPr lang="en-US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98527" y="3963308"/>
            <a:ext cx="2505425" cy="1419423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44128" y="3825177"/>
            <a:ext cx="1228896" cy="167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81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6013" y="2527332"/>
            <a:ext cx="11029616" cy="1013800"/>
          </a:xfrm>
        </p:spPr>
        <p:txBody>
          <a:bodyPr/>
          <a:lstStyle/>
          <a:p>
            <a:r>
              <a:rPr lang="es-ES" dirty="0" smtClean="0"/>
              <a:t>Función de transferencia de lazo cerrado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2953474" y="2258178"/>
                <a:ext cx="5901159" cy="57676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E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3474" y="2258178"/>
                <a:ext cx="5901159" cy="5767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/>
              <p:cNvSpPr/>
              <p:nvPr/>
            </p:nvSpPr>
            <p:spPr>
              <a:xfrm>
                <a:off x="899509" y="3124379"/>
                <a:ext cx="100090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𝑆𝑖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𝑒𝑙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𝑑𝑒𝑛𝑜𝑚𝑖𝑛𝑎𝑑𝑜𝑟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𝑝𝑟𝑒𝑠𝑒𝑛𝑡𝑎𝑟𝑎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𝑠𝑖𝑔𝑛𝑜𝑠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𝑖𝑛𝑡𝑒𝑟𝑐𝑎𝑚𝑏𝑖𝑎𝑑𝑜𝑠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𝑠𝑒𝑟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í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𝑢𝑛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𝑓𝑢𝑒𝑟𝑡𝑒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𝑖𝑛𝑑𝑖𝑐𝑖𝑜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𝑖𝑛𝑒𝑠𝑡𝑎𝑏𝑖𝑙𝑖𝑑𝑎𝑑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09" y="3124379"/>
                <a:ext cx="10009087" cy="369332"/>
              </a:xfrm>
              <a:prstGeom prst="rect">
                <a:avLst/>
              </a:prstGeom>
              <a:blipFill>
                <a:blip r:embed="rId3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/>
              <p:cNvSpPr/>
              <p:nvPr/>
            </p:nvSpPr>
            <p:spPr>
              <a:xfrm>
                <a:off x="2098876" y="3541132"/>
                <a:ext cx="76103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𝑒𝑚𝑏𝑎𝑟𝑔𝑜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𝑝𝑎𝑟𝑎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𝑒𝑣𝑎𝑙𝑢𝑎𝑟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𝑖𝑛𝑒𝑠𝑡𝑎𝑏𝑖𝑙𝑖𝑑𝑎𝑑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𝑑𝑒𝑏𝑒𝑟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á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𝑐𝑢𝑚𝑝𝑙𝑖𝑟𝑠𝑒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𝑙𝑜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𝑠𝑖𝑔𝑢𝑖𝑒𝑛𝑡𝑒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8876" y="3541132"/>
                <a:ext cx="7610352" cy="369332"/>
              </a:xfrm>
              <a:prstGeom prst="rect">
                <a:avLst/>
              </a:prstGeom>
              <a:blipFill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/>
              <p:cNvSpPr/>
              <p:nvPr/>
            </p:nvSpPr>
            <p:spPr>
              <a:xfrm>
                <a:off x="4068297" y="4272753"/>
                <a:ext cx="40327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𝐸𝑙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𝑠𝑖𝑠𝑡𝑒𝑚𝑎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𝑠𝑒𝑟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á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𝑒𝑠𝑡𝑎𝑏𝑙𝑒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𝑠𝑖𝑒𝑚𝑝𝑟𝑒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𝑞𝑢𝑒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8297" y="4272753"/>
                <a:ext cx="4032771" cy="369332"/>
              </a:xfrm>
              <a:prstGeom prst="rect">
                <a:avLst/>
              </a:prstGeom>
              <a:blipFill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ítulo 1"/>
          <p:cNvSpPr txBox="1">
            <a:spLocks/>
          </p:cNvSpPr>
          <p:nvPr/>
        </p:nvSpPr>
        <p:spPr>
          <a:xfrm>
            <a:off x="1656013" y="438955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dirty="0" smtClean="0"/>
              <a:t>Función de transferencia de lazo cerrado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/>
              <p:cNvSpPr/>
              <p:nvPr/>
            </p:nvSpPr>
            <p:spPr>
              <a:xfrm>
                <a:off x="3446871" y="4902134"/>
                <a:ext cx="54686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v"/>
                </a:pP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𝑛𝑜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𝑝𝑟𝑒𝑠𝑒𝑛𝑡𝑒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𝑟𝑎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í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𝑐𝑒𝑠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𝑒𝑛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𝑒𝑙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𝑠𝑒𝑚𝑖𝑝𝑙𝑎𝑛𝑜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𝑑𝑒𝑟𝑒𝑐h𝑜</m:t>
                    </m:r>
                  </m:oMath>
                </a14:m>
                <a:endParaRPr lang="es-ES" b="0" dirty="0" smtClean="0"/>
              </a:p>
            </p:txBody>
          </p:sp>
        </mc:Choice>
        <mc:Fallback xmlns="">
          <p:sp>
            <p:nvSpPr>
              <p:cNvPr id="13" name="Rectá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6871" y="4902134"/>
                <a:ext cx="5468677" cy="369332"/>
              </a:xfrm>
              <a:prstGeom prst="rect">
                <a:avLst/>
              </a:prstGeom>
              <a:blipFill>
                <a:blip r:embed="rId6"/>
                <a:stretch>
                  <a:fillRect l="-668" t="-1639" b="-196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ángulo 15"/>
              <p:cNvSpPr/>
              <p:nvPr/>
            </p:nvSpPr>
            <p:spPr>
              <a:xfrm>
                <a:off x="3443168" y="5373706"/>
                <a:ext cx="56810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v"/>
                </a:pP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𝑛𝑜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𝑝𝑟𝑒𝑠𝑒𝑛𝑡𝑒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𝑟𝑎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í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𝑐𝑒𝑠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𝑟𝑒𝑝𝑒𝑡𝑖𝑑𝑎𝑠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𝑠𝑜𝑏𝑟𝑒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𝑒𝑙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𝑒𝑗𝑒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endParaRPr lang="es-ES" b="0" dirty="0" smtClean="0"/>
              </a:p>
            </p:txBody>
          </p:sp>
        </mc:Choice>
        <mc:Fallback xmlns="">
          <p:sp>
            <p:nvSpPr>
              <p:cNvPr id="16" name="Rectángu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168" y="5373706"/>
                <a:ext cx="5681042" cy="369332"/>
              </a:xfrm>
              <a:prstGeom prst="rect">
                <a:avLst/>
              </a:prstGeom>
              <a:blipFill>
                <a:blip r:embed="rId7"/>
                <a:stretch>
                  <a:fillRect l="-751" t="-3333" b="-2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4816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pPr algn="ctr"/>
            <a:r>
              <a:rPr lang="es-ES" b="1" dirty="0" smtClean="0"/>
              <a:t>Ejemplos: C, caso especial 2</a:t>
            </a:r>
            <a:endParaRPr lang="en-US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467059" y="1969433"/>
            <a:ext cx="1125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Formamos el polinomio auxiliar y diferenciamos: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2" y="2592242"/>
            <a:ext cx="1362265" cy="1676634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3025" y="3011401"/>
            <a:ext cx="1971950" cy="41915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2840" y="2878032"/>
            <a:ext cx="2286319" cy="685896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7024" y="2611811"/>
            <a:ext cx="1381318" cy="173379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09146" y="2611811"/>
            <a:ext cx="1428949" cy="1714739"/>
          </a:xfrm>
          <a:prstGeom prst="rect">
            <a:avLst/>
          </a:prstGeom>
        </p:spPr>
      </p:pic>
      <p:cxnSp>
        <p:nvCxnSpPr>
          <p:cNvPr id="17" name="Conector recto 16"/>
          <p:cNvCxnSpPr/>
          <p:nvPr/>
        </p:nvCxnSpPr>
        <p:spPr>
          <a:xfrm>
            <a:off x="467059" y="4523874"/>
            <a:ext cx="11003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n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2146" y="4941512"/>
            <a:ext cx="2476846" cy="1333686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0" y="4778873"/>
            <a:ext cx="1438476" cy="1695687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87484" y="4610530"/>
            <a:ext cx="2262602" cy="2032372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70094" y="4581548"/>
            <a:ext cx="2071192" cy="1950686"/>
          </a:xfrm>
          <a:prstGeom prst="rect">
            <a:avLst/>
          </a:prstGeom>
        </p:spPr>
      </p:pic>
      <p:sp>
        <p:nvSpPr>
          <p:cNvPr id="22" name="CuadroTexto 21"/>
          <p:cNvSpPr txBox="1"/>
          <p:nvPr/>
        </p:nvSpPr>
        <p:spPr>
          <a:xfrm>
            <a:off x="9506785" y="5905866"/>
            <a:ext cx="2389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Sin cambios de signo</a:t>
            </a:r>
          </a:p>
        </p:txBody>
      </p:sp>
    </p:spTree>
    <p:extLst>
      <p:ext uri="{BB962C8B-B14F-4D97-AF65-F5344CB8AC3E}">
        <p14:creationId xmlns:p14="http://schemas.microsoft.com/office/powerpoint/2010/main" val="20709068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pPr algn="ctr"/>
            <a:r>
              <a:rPr lang="es-ES" b="1" dirty="0" smtClean="0"/>
              <a:t>Ejemplos: C, caso especial 2</a:t>
            </a:r>
            <a:endParaRPr lang="en-US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2" y="2633919"/>
            <a:ext cx="3867690" cy="351521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581192" y="2046418"/>
            <a:ext cx="1125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Polos calculados:</a:t>
            </a:r>
            <a:endParaRPr lang="en-US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279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referencias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0771" y="415865"/>
            <a:ext cx="11029615" cy="3678303"/>
          </a:xfrm>
        </p:spPr>
        <p:txBody>
          <a:bodyPr/>
          <a:lstStyle/>
          <a:p>
            <a:r>
              <a:rPr lang="en-US" dirty="0"/>
              <a:t>https://controlautomaticoeducacion.com/</a:t>
            </a:r>
          </a:p>
        </p:txBody>
      </p:sp>
    </p:spTree>
    <p:extLst>
      <p:ext uri="{BB962C8B-B14F-4D97-AF65-F5344CB8AC3E}">
        <p14:creationId xmlns:p14="http://schemas.microsoft.com/office/powerpoint/2010/main" val="2015380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62092" y="567399"/>
            <a:ext cx="11029616" cy="1013800"/>
          </a:xfrm>
        </p:spPr>
        <p:txBody>
          <a:bodyPr/>
          <a:lstStyle/>
          <a:p>
            <a:r>
              <a:rPr lang="es-ES" dirty="0" smtClean="0"/>
              <a:t>Arreglo de </a:t>
            </a:r>
            <a:r>
              <a:rPr lang="es-ES" dirty="0" err="1" smtClean="0"/>
              <a:t>routh</a:t>
            </a:r>
            <a:r>
              <a:rPr lang="es-ES" dirty="0" smtClean="0"/>
              <a:t>: </a:t>
            </a:r>
            <a:r>
              <a:rPr lang="es-ES" b="1" dirty="0" smtClean="0"/>
              <a:t>paso 1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/>
              <p:cNvSpPr/>
              <p:nvPr/>
            </p:nvSpPr>
            <p:spPr>
              <a:xfrm>
                <a:off x="3748647" y="2897825"/>
                <a:ext cx="4530278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d>
                            <m:d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p>
                        <m:sSupPr>
                          <m:ctrlPr>
                            <a:rPr lang="es-E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s-E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s-E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sSup>
                        <m:sSupPr>
                          <m:ctrlPr>
                            <a:rPr lang="es-E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s-E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E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ES" i="1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E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s-E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s-E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647" y="2897825"/>
                <a:ext cx="4530278" cy="3755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/>
          <p:cNvSpPr txBox="1"/>
          <p:nvPr/>
        </p:nvSpPr>
        <p:spPr>
          <a:xfrm>
            <a:off x="934118" y="2054846"/>
            <a:ext cx="1125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Se debe tomar el polinomio denominador de G(s) y colocar en la primera columna las potencias de s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0605" y="3747024"/>
            <a:ext cx="701643" cy="2568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194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662092" y="567399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dirty="0" smtClean="0"/>
              <a:t>Arreglo de </a:t>
            </a:r>
            <a:r>
              <a:rPr lang="es-ES" dirty="0" err="1" smtClean="0"/>
              <a:t>routh</a:t>
            </a:r>
            <a:r>
              <a:rPr lang="es-ES" dirty="0" smtClean="0"/>
              <a:t>: </a:t>
            </a:r>
            <a:r>
              <a:rPr lang="es-ES" b="1" dirty="0" smtClean="0"/>
              <a:t>paso 2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3748647" y="2897825"/>
                <a:ext cx="4636462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s-E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p>
                        <m:sSupPr>
                          <m:ctrlPr>
                            <a:rPr lang="es-E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s-E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E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E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E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sSup>
                        <m:sSupPr>
                          <m:ctrlPr>
                            <a:rPr lang="es-E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E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s-E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E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E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s-E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E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E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s-E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647" y="2897825"/>
                <a:ext cx="4636462" cy="3755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934118" y="2054846"/>
            <a:ext cx="1125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Con la ecuación característica, completamos las primeras dos filas del arreglo de la siguiente manera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735" y="3555677"/>
            <a:ext cx="3699026" cy="2917458"/>
          </a:xfrm>
          <a:prstGeom prst="rect">
            <a:avLst/>
          </a:prstGeom>
        </p:spPr>
      </p:pic>
      <p:cxnSp>
        <p:nvCxnSpPr>
          <p:cNvPr id="10" name="Conector recto 9"/>
          <p:cNvCxnSpPr/>
          <p:nvPr/>
        </p:nvCxnSpPr>
        <p:spPr>
          <a:xfrm>
            <a:off x="5065776" y="3596640"/>
            <a:ext cx="0" cy="28285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4389120" y="3998976"/>
            <a:ext cx="3706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>
            <a:off x="4376928" y="4322064"/>
            <a:ext cx="3718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>
            <a:off x="4389120" y="4632960"/>
            <a:ext cx="3706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376928" y="4956048"/>
            <a:ext cx="3718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4389120" y="5413248"/>
            <a:ext cx="3706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>
            <a:off x="4376928" y="5766816"/>
            <a:ext cx="3718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4389120" y="6102096"/>
            <a:ext cx="3706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4376928" y="6425184"/>
            <a:ext cx="3718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939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926" y="3174824"/>
            <a:ext cx="3592579" cy="278380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934118" y="2054846"/>
            <a:ext cx="11257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El resto de los elementos de la tabla son elementos desconocidos y debemos determinarlos. De esta forma podemos nombrarlos como incógnitas y luego calcularlos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7" name="Conector recto 6"/>
          <p:cNvCxnSpPr/>
          <p:nvPr/>
        </p:nvCxnSpPr>
        <p:spPr>
          <a:xfrm>
            <a:off x="4741685" y="3130089"/>
            <a:ext cx="0" cy="28285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4065029" y="3494325"/>
            <a:ext cx="3706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4052837" y="3809793"/>
            <a:ext cx="3718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4065029" y="4120689"/>
            <a:ext cx="3706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4052837" y="4451397"/>
            <a:ext cx="3718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4065029" y="4908597"/>
            <a:ext cx="3706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052837" y="5262165"/>
            <a:ext cx="3718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>
            <a:off x="4065029" y="5559345"/>
            <a:ext cx="3706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4052837" y="5882433"/>
            <a:ext cx="3718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ítulo 1"/>
          <p:cNvSpPr txBox="1">
            <a:spLocks/>
          </p:cNvSpPr>
          <p:nvPr/>
        </p:nvSpPr>
        <p:spPr>
          <a:xfrm>
            <a:off x="3662092" y="567399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dirty="0" smtClean="0"/>
              <a:t>Arreglo de </a:t>
            </a:r>
            <a:r>
              <a:rPr lang="es-ES" dirty="0" err="1" smtClean="0"/>
              <a:t>routh</a:t>
            </a:r>
            <a:r>
              <a:rPr lang="es-ES" dirty="0" smtClean="0"/>
              <a:t>: </a:t>
            </a:r>
            <a:r>
              <a:rPr lang="es-ES" b="1" dirty="0" smtClean="0"/>
              <a:t>paso 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9382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662092" y="567399"/>
            <a:ext cx="5253308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dirty="0" smtClean="0"/>
              <a:t>Arreglo de </a:t>
            </a:r>
            <a:r>
              <a:rPr lang="es-ES" dirty="0" err="1" smtClean="0"/>
              <a:t>routh</a:t>
            </a:r>
            <a:r>
              <a:rPr lang="es-ES" dirty="0" smtClean="0"/>
              <a:t>: </a:t>
            </a:r>
            <a:r>
              <a:rPr lang="es-ES" b="1" dirty="0" smtClean="0"/>
              <a:t>paso 3</a:t>
            </a:r>
            <a:endParaRPr lang="en-US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r="16581" b="49852"/>
          <a:stretch/>
        </p:blipFill>
        <p:spPr>
          <a:xfrm>
            <a:off x="812199" y="3222686"/>
            <a:ext cx="5908642" cy="2752379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179266" y="3222686"/>
            <a:ext cx="0" cy="27523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973221" y="3902390"/>
            <a:ext cx="57018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973221" y="4501830"/>
            <a:ext cx="57018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973221" y="5092126"/>
            <a:ext cx="56510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2359962" y="4021228"/>
            <a:ext cx="1302130" cy="4395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Conector recto de flecha 17"/>
          <p:cNvCxnSpPr/>
          <p:nvPr/>
        </p:nvCxnSpPr>
        <p:spPr>
          <a:xfrm flipV="1">
            <a:off x="3644502" y="3710957"/>
            <a:ext cx="370579" cy="30263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>
            <a:off x="3327217" y="3700205"/>
            <a:ext cx="752023" cy="3725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Imagen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2798" y="3936209"/>
            <a:ext cx="3681639" cy="1122112"/>
          </a:xfrm>
          <a:prstGeom prst="rect">
            <a:avLst/>
          </a:prstGeom>
        </p:spPr>
      </p:pic>
      <p:sp>
        <p:nvSpPr>
          <p:cNvPr id="47" name="Rectángulo 46"/>
          <p:cNvSpPr/>
          <p:nvPr/>
        </p:nvSpPr>
        <p:spPr>
          <a:xfrm>
            <a:off x="2240871" y="3222686"/>
            <a:ext cx="1524761" cy="1279144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ángulo 47"/>
          <p:cNvSpPr/>
          <p:nvPr/>
        </p:nvSpPr>
        <p:spPr>
          <a:xfrm>
            <a:off x="3829791" y="3222686"/>
            <a:ext cx="1302130" cy="1279144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uadroTexto 48"/>
          <p:cNvSpPr txBox="1"/>
          <p:nvPr/>
        </p:nvSpPr>
        <p:spPr>
          <a:xfrm>
            <a:off x="614085" y="2058718"/>
            <a:ext cx="11257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Identificamos al pivote para cada incógnita, el cual corresponde al primer elemento de cada fila inmediatamente superior a la incógnita que se desea calcular y realizamos un determinante, dividido entre el pivote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588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r="16581" b="49852"/>
          <a:stretch/>
        </p:blipFill>
        <p:spPr>
          <a:xfrm>
            <a:off x="812199" y="3222686"/>
            <a:ext cx="5908642" cy="2752379"/>
          </a:xfrm>
          <a:prstGeom prst="rect">
            <a:avLst/>
          </a:prstGeom>
        </p:spPr>
      </p:pic>
      <p:cxnSp>
        <p:nvCxnSpPr>
          <p:cNvPr id="5" name="Conector recto 4"/>
          <p:cNvCxnSpPr/>
          <p:nvPr/>
        </p:nvCxnSpPr>
        <p:spPr>
          <a:xfrm>
            <a:off x="2179266" y="3222686"/>
            <a:ext cx="0" cy="27523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>
            <a:off x="973221" y="3902390"/>
            <a:ext cx="57018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973221" y="4501830"/>
            <a:ext cx="57018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973221" y="5092126"/>
            <a:ext cx="56510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2359962" y="4021228"/>
            <a:ext cx="1302130" cy="4395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onector recto de flecha 9"/>
          <p:cNvCxnSpPr/>
          <p:nvPr/>
        </p:nvCxnSpPr>
        <p:spPr>
          <a:xfrm flipV="1">
            <a:off x="3644502" y="3779520"/>
            <a:ext cx="1882538" cy="2340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3327217" y="3700205"/>
            <a:ext cx="2199823" cy="3942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>
          <a:xfrm>
            <a:off x="3662092" y="567399"/>
            <a:ext cx="5161868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dirty="0" smtClean="0"/>
              <a:t>Arreglo de </a:t>
            </a:r>
            <a:r>
              <a:rPr lang="es-ES" dirty="0" err="1" smtClean="0"/>
              <a:t>routh</a:t>
            </a:r>
            <a:r>
              <a:rPr lang="es-ES" dirty="0" smtClean="0"/>
              <a:t>: </a:t>
            </a:r>
            <a:r>
              <a:rPr lang="es-ES" b="1" dirty="0" smtClean="0"/>
              <a:t>paso 3</a:t>
            </a:r>
            <a:endParaRPr lang="en-US" b="1" dirty="0"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9311" y="3902390"/>
            <a:ext cx="3869570" cy="1059882"/>
          </a:xfrm>
          <a:prstGeom prst="rect">
            <a:avLst/>
          </a:prstGeom>
        </p:spPr>
      </p:pic>
      <p:sp>
        <p:nvSpPr>
          <p:cNvPr id="18" name="Rectángulo 17"/>
          <p:cNvSpPr/>
          <p:nvPr/>
        </p:nvSpPr>
        <p:spPr>
          <a:xfrm>
            <a:off x="2240871" y="3222686"/>
            <a:ext cx="1524761" cy="1279144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ángulo 18"/>
          <p:cNvSpPr/>
          <p:nvPr/>
        </p:nvSpPr>
        <p:spPr>
          <a:xfrm>
            <a:off x="5247850" y="3222686"/>
            <a:ext cx="1524761" cy="1279144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uadroTexto 19"/>
          <p:cNvSpPr txBox="1"/>
          <p:nvPr/>
        </p:nvSpPr>
        <p:spPr>
          <a:xfrm>
            <a:off x="614085" y="2058718"/>
            <a:ext cx="11257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Identificamos al pivote para cada incógnita, el cual corresponde al primer elemento de cada fila inmediatamente superior a la incógnita que se desea calcular y realizamos un determinante, dividido entre el pivote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004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366" y="2885264"/>
            <a:ext cx="3592579" cy="2783809"/>
          </a:xfrm>
          <a:prstGeom prst="rect">
            <a:avLst/>
          </a:prstGeom>
        </p:spPr>
      </p:pic>
      <p:cxnSp>
        <p:nvCxnSpPr>
          <p:cNvPr id="5" name="Conector recto 4"/>
          <p:cNvCxnSpPr/>
          <p:nvPr/>
        </p:nvCxnSpPr>
        <p:spPr>
          <a:xfrm>
            <a:off x="2166125" y="2840529"/>
            <a:ext cx="0" cy="28285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>
            <a:off x="1489469" y="3204765"/>
            <a:ext cx="3706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1477277" y="3520233"/>
            <a:ext cx="3718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1489469" y="3831129"/>
            <a:ext cx="3706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1477277" y="4161837"/>
            <a:ext cx="3718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1489469" y="4619037"/>
            <a:ext cx="3706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1477277" y="4972605"/>
            <a:ext cx="3718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1489469" y="5269785"/>
            <a:ext cx="3706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1477277" y="5592873"/>
            <a:ext cx="3718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>
          <a:xfrm>
            <a:off x="3662092" y="567399"/>
            <a:ext cx="5146628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dirty="0" smtClean="0"/>
              <a:t>Arreglo de </a:t>
            </a:r>
            <a:r>
              <a:rPr lang="es-ES" dirty="0" err="1" smtClean="0"/>
              <a:t>routh</a:t>
            </a:r>
            <a:r>
              <a:rPr lang="es-ES" dirty="0" smtClean="0"/>
              <a:t>: </a:t>
            </a:r>
            <a:r>
              <a:rPr lang="es-ES" b="1" dirty="0" smtClean="0"/>
              <a:t>paso 3</a:t>
            </a:r>
            <a:endParaRPr lang="en-US" b="1" dirty="0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6802" y="2284155"/>
            <a:ext cx="3054438" cy="3755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298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662092" y="567399"/>
            <a:ext cx="5299028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dirty="0" smtClean="0"/>
              <a:t>Arreglo de </a:t>
            </a:r>
            <a:r>
              <a:rPr lang="es-ES" dirty="0" err="1" smtClean="0"/>
              <a:t>routh</a:t>
            </a:r>
            <a:r>
              <a:rPr lang="es-ES" dirty="0" smtClean="0"/>
              <a:t>: </a:t>
            </a:r>
            <a:r>
              <a:rPr lang="es-ES" b="1" dirty="0" smtClean="0"/>
              <a:t>paso 4</a:t>
            </a:r>
            <a:endParaRPr lang="en-US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0246" y="3174824"/>
            <a:ext cx="3592579" cy="2783809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5016005" y="3130089"/>
            <a:ext cx="0" cy="28285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4339349" y="3494325"/>
            <a:ext cx="3706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4327157" y="3809793"/>
            <a:ext cx="3718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4339349" y="4120689"/>
            <a:ext cx="3706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4327157" y="4451397"/>
            <a:ext cx="3718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4339349" y="4908597"/>
            <a:ext cx="3706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4327157" y="5262165"/>
            <a:ext cx="3718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339349" y="5559345"/>
            <a:ext cx="3706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>
            <a:off x="4327157" y="5882433"/>
            <a:ext cx="3718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934118" y="2054846"/>
            <a:ext cx="11257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Finalmente observamos la primera columna y </a:t>
            </a:r>
            <a:r>
              <a:rPr lang="es-E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el número de cambios de signo corresponde al número de polos inestables. 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Cabe aclarar que no es de interés el valor de las incógnitas b1, c1, etc. sino </a:t>
            </a:r>
            <a:r>
              <a:rPr lang="es-E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su SIGNO.</a:t>
            </a:r>
            <a:endParaRPr lang="en-US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04973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430</TotalTime>
  <Words>865</Words>
  <Application>Microsoft Office PowerPoint</Application>
  <PresentationFormat>Panorámica</PresentationFormat>
  <Paragraphs>58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7" baseType="lpstr">
      <vt:lpstr>Cambria Math</vt:lpstr>
      <vt:lpstr>Gill Sans MT</vt:lpstr>
      <vt:lpstr>Wingdings</vt:lpstr>
      <vt:lpstr>Wingdings 2</vt:lpstr>
      <vt:lpstr>Dividendo</vt:lpstr>
      <vt:lpstr>Sistemas de automatización y control</vt:lpstr>
      <vt:lpstr>Función de transferencia de lazo cerrado</vt:lpstr>
      <vt:lpstr>Arreglo de routh: paso 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CASO especial 1: pivote nulo</vt:lpstr>
      <vt:lpstr>CASO especial 2: fila nula</vt:lpstr>
      <vt:lpstr>CASO especial 2: fila nula</vt:lpstr>
      <vt:lpstr>Ejemplos: a</vt:lpstr>
      <vt:lpstr>Ejemplos: a</vt:lpstr>
      <vt:lpstr>Ejemplos: a</vt:lpstr>
      <vt:lpstr>Ejemplos: B, caso especial 1</vt:lpstr>
      <vt:lpstr>Ejemplos: B, caso especial 1</vt:lpstr>
      <vt:lpstr>Ejemplos: B, caso especial 1</vt:lpstr>
      <vt:lpstr>Ejemplos: C, caso especial 2</vt:lpstr>
      <vt:lpstr>Ejemplos: C, caso especial 2</vt:lpstr>
      <vt:lpstr>Ejemplos: C, caso especial 2</vt:lpstr>
      <vt:lpstr>referencias</vt:lpstr>
    </vt:vector>
  </TitlesOfParts>
  <Company>InKulpado666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de automatización y control</dc:title>
  <dc:creator>USUARIO</dc:creator>
  <cp:lastModifiedBy>Susana</cp:lastModifiedBy>
  <cp:revision>19</cp:revision>
  <dcterms:created xsi:type="dcterms:W3CDTF">2024-05-15T18:08:21Z</dcterms:created>
  <dcterms:modified xsi:type="dcterms:W3CDTF">2024-05-21T18:05:55Z</dcterms:modified>
</cp:coreProperties>
</file>