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58" r:id="rId4"/>
    <p:sldId id="759" r:id="rId5"/>
    <p:sldId id="760" r:id="rId6"/>
    <p:sldId id="761" r:id="rId7"/>
    <p:sldId id="762" r:id="rId8"/>
    <p:sldId id="763" r:id="rId9"/>
    <p:sldId id="768" r:id="rId10"/>
    <p:sldId id="764" r:id="rId11"/>
    <p:sldId id="767" r:id="rId12"/>
    <p:sldId id="766" r:id="rId13"/>
    <p:sldId id="765" r:id="rId14"/>
    <p:sldId id="360" r:id="rId15"/>
    <p:sldId id="739" r:id="rId16"/>
    <p:sldId id="740" r:id="rId17"/>
    <p:sldId id="363" r:id="rId18"/>
    <p:sldId id="741" r:id="rId19"/>
    <p:sldId id="751" r:id="rId20"/>
    <p:sldId id="364" r:id="rId21"/>
    <p:sldId id="361" r:id="rId22"/>
    <p:sldId id="753" r:id="rId23"/>
    <p:sldId id="754" r:id="rId24"/>
    <p:sldId id="755" r:id="rId25"/>
    <p:sldId id="757" r:id="rId2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E9A390-C7C4-4641-992D-549A6CCD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6C24D5F-AB95-47A7-AE81-364C1E8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80CE3F-2C6F-4B1B-9F2C-D4A2375B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A9BF7F-207A-4C3C-82DD-A640318D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2FFC8F-9D88-4530-B650-06E3A231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35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DC97B6-6082-4EC0-9DB9-1B3C8E0B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9EA30AD-6879-4306-ACBA-307429A40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59330F-846B-4CF1-8DC3-E707BA32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ACD330-7C5E-44E5-8730-8A337C26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E4D7F45-65A9-4AAF-91FD-8ED463CB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323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D7C61F9-53C9-4B29-90AB-3E30B9BB8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1D2BADE-F98D-4FE0-BA9D-81624ABBE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F08DF43-652A-4373-AFCA-1957DC9D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671E51F-66AC-49DA-81F6-8B105ECD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9D3F0F5-0537-4C2A-8318-180D585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19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50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229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95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93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45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41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740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3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D1E14-9F2D-4348-9558-5C2F68B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6D83AA-1191-43CC-805C-2BC1DE7A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857B1F-3467-4DB7-84B9-CFA1ACE5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7990CD7-B9C8-48B1-B4EF-134345F6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BA1994-B779-42EC-8E23-FC0644EF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95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3588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391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65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C0E055-8D08-49B2-905C-B831E627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F82A104-7228-4AD4-BC8E-FB2DC002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5679A4-2B43-4863-A6FC-559812AC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FE873C3-8E2A-4397-AEF8-CAE41507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9BC18E-EFAA-40D9-A4F8-7568DB8D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9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3D0CFE-D304-41F9-9872-CD8221F3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D47101A-8C87-4C50-814E-137FD2F94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6696C1A-0D35-4C42-A9FE-762DAFDE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686855E-37B2-478D-9462-3E8CB653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64B0325-11D8-4647-A8BC-29E266E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4402FE8-EAEB-4A97-BDC5-B9C84C58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531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905859-3C6D-49BC-9BAD-1C7B1AE9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EFAE60C-5526-44D5-8705-5A2C95E6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0AB1D5E-E3C2-42E1-B914-969CDD298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94AF42B-5075-4A6C-A7CE-48FA8D74B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FCEAFF1-E0ED-409A-B9BF-A71BD189D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836851D-34AD-4A43-AAA9-37E3B371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0ABE7D8-ED9C-4C3F-907D-5A16F4DB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59F3FB8-7089-4CBA-9FEA-249B7893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0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E9ABAE-93E4-4106-86BC-627C9562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AF36010-EE55-4B99-A237-284B1AC4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A2DFEFB-4193-4942-8CF7-C6621F42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5745CE8-62F2-4318-9CA0-1A16C939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27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6B581CD-F597-4B45-912D-A2CA9FD8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D1C1BD9-37DC-4EA6-99AB-ABBF52E8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F71C9E5-E54A-4F8C-9824-60F64388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046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4FAF66-B540-4B83-A1B8-2F35B563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371F97B-04DB-4D02-B9C3-2F65B564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52B12F5-D729-41C4-AAA3-40BB44151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093A16-D982-443F-8A17-0F3464CC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E87E1CE-B531-416D-AF5B-70546A40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EF111B3-CC21-48E3-BBE6-234EC557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842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16BF1F-7CE3-4515-BF48-E7333890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0CA44D8-A711-4A0D-B4BF-9ABBD5B50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95DE15B-6C0A-46D3-B0DD-80A4DF26B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0988CB6-1D4A-4DB2-87DB-ED70A1A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51377E2-DF19-4081-870B-2D640715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23DB708-CD17-4524-8405-8F3FC49E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86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C263535-BAD7-41A7-A159-CC9D76AE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14EC173-DB51-4E4D-B545-D2B78BE7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D1C91D6-4E23-44C3-8FE2-7E6F2A8DD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A73C-7FC1-4D98-ABEC-A47C4A5F4177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00030E-62BD-4D21-87DF-4A6B8D4DB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6DD0CE9-CB95-4862-A243-666484CAB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51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4/5/2026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21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2A4C79C2-389F-479C-9E67-E15F01E7BF2B}"/>
              </a:ext>
            </a:extLst>
          </p:cNvPr>
          <p:cNvSpPr txBox="1"/>
          <p:nvPr/>
        </p:nvSpPr>
        <p:spPr>
          <a:xfrm>
            <a:off x="3686432" y="2413337"/>
            <a:ext cx="4819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   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DO ?</a:t>
            </a:r>
          </a:p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s-MX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 </a:t>
            </a:r>
            <a:endParaRPr lang="es-A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7951" y="676891"/>
            <a:ext cx="83641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hangingPunct="0">
              <a:buAutoNum type="arabicPlain"/>
            </a:pPr>
            <a:r>
              <a:rPr lang="en-GB" sz="3200" dirty="0" smtClean="0"/>
              <a:t>My </a:t>
            </a:r>
            <a:r>
              <a:rPr lang="en-GB" sz="3200" dirty="0"/>
              <a:t>children </a:t>
            </a:r>
            <a:r>
              <a:rPr lang="en-GB" sz="3200" b="1" dirty="0"/>
              <a:t>don’t / aren’t</a:t>
            </a:r>
            <a:r>
              <a:rPr lang="en-GB" sz="3200" dirty="0"/>
              <a:t> like doing tests</a:t>
            </a:r>
            <a:r>
              <a:rPr lang="en-GB" sz="3200" dirty="0" smtClean="0"/>
              <a:t>.</a:t>
            </a:r>
          </a:p>
          <a:p>
            <a:pPr marL="514350" indent="-514350" hangingPunct="0">
              <a:buAutoNum type="arabicPlain"/>
            </a:pPr>
            <a:endParaRPr lang="es-AR" sz="3200" dirty="0"/>
          </a:p>
          <a:p>
            <a:pPr marL="514350" indent="-514350" hangingPunct="0">
              <a:buAutoNum type="arabicPlain" startAt="2"/>
            </a:pPr>
            <a:r>
              <a:rPr lang="en-GB" sz="3200" dirty="0" smtClean="0"/>
              <a:t>Where </a:t>
            </a:r>
            <a:r>
              <a:rPr lang="en-GB" sz="3200" b="1" dirty="0"/>
              <a:t>does / is</a:t>
            </a:r>
            <a:r>
              <a:rPr lang="en-GB" sz="3200" dirty="0"/>
              <a:t> Petra from</a:t>
            </a:r>
            <a:r>
              <a:rPr lang="en-GB" sz="3200" dirty="0" smtClean="0"/>
              <a:t>?</a:t>
            </a:r>
          </a:p>
          <a:p>
            <a:pPr marL="514350" indent="-514350" hangingPunct="0">
              <a:buAutoNum type="arabicPlain" startAt="2"/>
            </a:pPr>
            <a:endParaRPr lang="es-AR" sz="3200" dirty="0"/>
          </a:p>
          <a:p>
            <a:pPr marL="514350" indent="-514350" hangingPunct="0">
              <a:buAutoNum type="arabicPlain" startAt="3"/>
            </a:pPr>
            <a:r>
              <a:rPr lang="en-GB" sz="3200" dirty="0" smtClean="0"/>
              <a:t>Who </a:t>
            </a:r>
            <a:r>
              <a:rPr lang="en-GB" sz="3200" b="1" dirty="0"/>
              <a:t>do / are</a:t>
            </a:r>
            <a:r>
              <a:rPr lang="en-GB" sz="3200" dirty="0"/>
              <a:t> you talking to</a:t>
            </a:r>
            <a:r>
              <a:rPr lang="en-GB" sz="3200" dirty="0" smtClean="0"/>
              <a:t>?</a:t>
            </a:r>
          </a:p>
          <a:p>
            <a:pPr marL="514350" indent="-514350" hangingPunct="0">
              <a:buAutoNum type="arabicPlain" startAt="3"/>
            </a:pPr>
            <a:endParaRPr lang="es-AR" sz="3200" dirty="0"/>
          </a:p>
          <a:p>
            <a:pPr marL="514350" indent="-514350" hangingPunct="0">
              <a:buAutoNum type="arabicPlain" startAt="4"/>
            </a:pPr>
            <a:r>
              <a:rPr lang="en-GB" sz="3200" dirty="0" smtClean="0"/>
              <a:t>I </a:t>
            </a:r>
            <a:r>
              <a:rPr lang="en-GB" sz="3200" b="1" dirty="0"/>
              <a:t>’m not</a:t>
            </a:r>
            <a:r>
              <a:rPr lang="en-GB" sz="3200" dirty="0"/>
              <a:t> </a:t>
            </a:r>
            <a:r>
              <a:rPr lang="en-GB" sz="3200" b="1" dirty="0"/>
              <a:t>/ don’t </a:t>
            </a:r>
            <a:r>
              <a:rPr lang="en-GB" sz="3200" dirty="0"/>
              <a:t>working at the moment</a:t>
            </a:r>
            <a:r>
              <a:rPr lang="en-GB" sz="3200" dirty="0" smtClean="0"/>
              <a:t>.</a:t>
            </a:r>
          </a:p>
          <a:p>
            <a:pPr marL="514350" indent="-514350" hangingPunct="0">
              <a:buAutoNum type="arabicPlain" startAt="4"/>
            </a:pPr>
            <a:endParaRPr lang="es-AR" sz="3200" dirty="0"/>
          </a:p>
          <a:p>
            <a:pPr marL="514350" indent="-514350" hangingPunct="0">
              <a:buAutoNum type="arabicPlain" startAt="5"/>
            </a:pPr>
            <a:r>
              <a:rPr lang="en-GB" sz="3200" b="1" dirty="0" smtClean="0"/>
              <a:t>Is</a:t>
            </a:r>
            <a:r>
              <a:rPr lang="en-GB" sz="3200" dirty="0" smtClean="0"/>
              <a:t> </a:t>
            </a:r>
            <a:r>
              <a:rPr lang="en-GB" sz="3200" b="1" dirty="0"/>
              <a:t>/ Does </a:t>
            </a:r>
            <a:r>
              <a:rPr lang="en-GB" sz="3200" dirty="0"/>
              <a:t>this Dave’s tablet</a:t>
            </a:r>
            <a:r>
              <a:rPr lang="en-GB" sz="3200" dirty="0" smtClean="0"/>
              <a:t>?</a:t>
            </a:r>
          </a:p>
          <a:p>
            <a:pPr marL="514350" indent="-514350" hangingPunct="0">
              <a:buAutoNum type="arabicPlain" startAt="5"/>
            </a:pPr>
            <a:endParaRPr lang="es-AR" sz="3200" dirty="0"/>
          </a:p>
          <a:p>
            <a:pPr hangingPunct="0"/>
            <a:r>
              <a:rPr lang="en-GB" sz="3200" dirty="0"/>
              <a:t>6	Kyle </a:t>
            </a:r>
            <a:r>
              <a:rPr lang="en-GB" sz="3200" b="1" dirty="0"/>
              <a:t>doesn’t / isn’t</a:t>
            </a:r>
            <a:r>
              <a:rPr lang="en-GB" sz="3200" dirty="0"/>
              <a:t> at school today.</a:t>
            </a:r>
            <a:endParaRPr lang="es-AR" sz="3200" dirty="0"/>
          </a:p>
        </p:txBody>
      </p:sp>
      <p:sp>
        <p:nvSpPr>
          <p:cNvPr id="5" name="4 Rectángulo"/>
          <p:cNvSpPr/>
          <p:nvPr/>
        </p:nvSpPr>
        <p:spPr>
          <a:xfrm>
            <a:off x="3379520" y="2755073"/>
            <a:ext cx="859971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6" name="5 Rectángulo"/>
          <p:cNvSpPr/>
          <p:nvPr/>
        </p:nvSpPr>
        <p:spPr>
          <a:xfrm>
            <a:off x="1798123" y="3679369"/>
            <a:ext cx="1479467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7" name="6 Rectángulo"/>
          <p:cNvSpPr/>
          <p:nvPr/>
        </p:nvSpPr>
        <p:spPr>
          <a:xfrm>
            <a:off x="1665515" y="4710543"/>
            <a:ext cx="792678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8" name="7 Rectángulo"/>
          <p:cNvSpPr/>
          <p:nvPr/>
        </p:nvSpPr>
        <p:spPr>
          <a:xfrm>
            <a:off x="4534393" y="5694216"/>
            <a:ext cx="985651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9" name="8 Rectángulo"/>
          <p:cNvSpPr/>
          <p:nvPr/>
        </p:nvSpPr>
        <p:spPr>
          <a:xfrm>
            <a:off x="4041568" y="1745671"/>
            <a:ext cx="649186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10" name="9 Rectángulo"/>
          <p:cNvSpPr/>
          <p:nvPr/>
        </p:nvSpPr>
        <p:spPr>
          <a:xfrm>
            <a:off x="3954483" y="676891"/>
            <a:ext cx="1072735" cy="5106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8197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629393"/>
            <a:ext cx="104740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hangingPunct="0">
              <a:buAutoNum type="arabicPlain"/>
            </a:pPr>
            <a:r>
              <a:rPr lang="en-GB" sz="2800" dirty="0" smtClean="0"/>
              <a:t>We </a:t>
            </a:r>
            <a:r>
              <a:rPr lang="en-GB" sz="2800" dirty="0"/>
              <a:t>don’t speak Chinese. They don’t understand </a:t>
            </a:r>
            <a:r>
              <a:rPr lang="en-GB" sz="2800" dirty="0" smtClean="0"/>
              <a:t>_____.</a:t>
            </a:r>
          </a:p>
          <a:p>
            <a:pPr marL="514350" indent="-514350" hangingPunct="0">
              <a:buAutoNum type="arabicPlain"/>
            </a:pPr>
            <a:endParaRPr lang="es-AR" sz="2400" dirty="0"/>
          </a:p>
          <a:p>
            <a:pPr marL="514350" indent="-514350" hangingPunct="0">
              <a:buAutoNum type="arabicPlain" startAt="2"/>
            </a:pPr>
            <a:r>
              <a:rPr lang="en-GB" sz="2800" dirty="0" smtClean="0"/>
              <a:t>That’s </a:t>
            </a:r>
            <a:r>
              <a:rPr lang="en-GB" sz="2800" dirty="0"/>
              <a:t>_____ phone! Give it to me</a:t>
            </a:r>
            <a:r>
              <a:rPr lang="en-GB" sz="2800" dirty="0" smtClean="0"/>
              <a:t>.</a:t>
            </a:r>
          </a:p>
          <a:p>
            <a:pPr marL="514350" indent="-514350" hangingPunct="0">
              <a:buAutoNum type="arabicPlain" startAt="2"/>
            </a:pPr>
            <a:endParaRPr lang="es-AR" sz="2400" dirty="0"/>
          </a:p>
          <a:p>
            <a:pPr marL="514350" indent="-514350" hangingPunct="0">
              <a:buAutoNum type="arabicPlain" startAt="3"/>
            </a:pPr>
            <a:r>
              <a:rPr lang="en-GB" sz="2800" dirty="0" smtClean="0"/>
              <a:t>It’s </a:t>
            </a:r>
            <a:r>
              <a:rPr lang="en-GB" sz="2800" dirty="0"/>
              <a:t>a fantastic film. I love </a:t>
            </a:r>
            <a:r>
              <a:rPr lang="en-GB" sz="2800" dirty="0" smtClean="0"/>
              <a:t>_____.</a:t>
            </a:r>
          </a:p>
          <a:p>
            <a:pPr marL="514350" indent="-514350" hangingPunct="0">
              <a:buAutoNum type="arabicPlain" startAt="3"/>
            </a:pPr>
            <a:endParaRPr lang="es-AR" sz="2400" dirty="0"/>
          </a:p>
          <a:p>
            <a:pPr marL="514350" indent="-514350" hangingPunct="0">
              <a:buAutoNum type="arabicPlain" startAt="4"/>
            </a:pPr>
            <a:r>
              <a:rPr lang="en-GB" sz="2800" dirty="0" smtClean="0"/>
              <a:t>That </a:t>
            </a:r>
            <a:r>
              <a:rPr lang="en-GB" sz="2800" dirty="0"/>
              <a:t>isn’t _____ car. They don’t have a car</a:t>
            </a:r>
            <a:r>
              <a:rPr lang="en-GB" sz="2800" dirty="0" smtClean="0"/>
              <a:t>.</a:t>
            </a:r>
          </a:p>
          <a:p>
            <a:pPr marL="514350" indent="-514350" hangingPunct="0">
              <a:buAutoNum type="arabicPlain" startAt="4"/>
            </a:pPr>
            <a:endParaRPr lang="es-AR" sz="2400" dirty="0"/>
          </a:p>
          <a:p>
            <a:pPr marL="514350" indent="-514350" hangingPunct="0">
              <a:buAutoNum type="arabicPlain" startAt="5"/>
            </a:pPr>
            <a:r>
              <a:rPr lang="en-GB" sz="2800" dirty="0" smtClean="0"/>
              <a:t>It </a:t>
            </a:r>
            <a:r>
              <a:rPr lang="en-GB" sz="2800" dirty="0"/>
              <a:t>isn’t _____ bag. He has a black bag</a:t>
            </a:r>
            <a:r>
              <a:rPr lang="en-GB" sz="2800" dirty="0" smtClean="0"/>
              <a:t>.</a:t>
            </a:r>
          </a:p>
          <a:p>
            <a:pPr marL="514350" indent="-514350" hangingPunct="0">
              <a:buAutoNum type="arabicPlain" startAt="5"/>
            </a:pPr>
            <a:endParaRPr lang="es-AR" sz="2400" dirty="0"/>
          </a:p>
          <a:p>
            <a:pPr marL="514350" indent="-514350" hangingPunct="0">
              <a:buAutoNum type="arabicPlain" startAt="6"/>
            </a:pPr>
            <a:r>
              <a:rPr lang="en-GB" sz="2800" dirty="0" smtClean="0"/>
              <a:t>She </a:t>
            </a:r>
            <a:r>
              <a:rPr lang="en-GB" sz="2800" dirty="0"/>
              <a:t>likes Riccardo, but she doesn’t love </a:t>
            </a:r>
            <a:r>
              <a:rPr lang="en-GB" sz="2800" dirty="0" smtClean="0"/>
              <a:t>_____.</a:t>
            </a:r>
          </a:p>
          <a:p>
            <a:pPr marL="514350" indent="-514350" hangingPunct="0">
              <a:buAutoNum type="arabicPlain" startAt="6"/>
            </a:pPr>
            <a:endParaRPr lang="es-AR" sz="2400" dirty="0"/>
          </a:p>
          <a:p>
            <a:pPr marL="514350" indent="-514350" hangingPunct="0">
              <a:buAutoNum type="arabicPlain" startAt="7"/>
            </a:pPr>
            <a:r>
              <a:rPr lang="en-GB" sz="2800" dirty="0" smtClean="0"/>
              <a:t>Are </a:t>
            </a:r>
            <a:r>
              <a:rPr lang="en-GB" sz="2800" dirty="0"/>
              <a:t>they Irish? Can you ask </a:t>
            </a:r>
            <a:r>
              <a:rPr lang="en-GB" sz="2800" dirty="0" smtClean="0"/>
              <a:t>_____?</a:t>
            </a:r>
          </a:p>
          <a:p>
            <a:pPr marL="514350" indent="-514350" hangingPunct="0">
              <a:buAutoNum type="arabicPlain" startAt="7"/>
            </a:pPr>
            <a:endParaRPr lang="es-AR" sz="2400" dirty="0"/>
          </a:p>
          <a:p>
            <a:pPr hangingPunct="0"/>
            <a:r>
              <a:rPr lang="en-GB" sz="2800" dirty="0" smtClean="0"/>
              <a:t>8     Can </a:t>
            </a:r>
            <a:r>
              <a:rPr lang="en-GB" sz="2800" dirty="0"/>
              <a:t>you help </a:t>
            </a:r>
            <a:r>
              <a:rPr lang="en-GB" sz="2800" i="1" u="sng" dirty="0" smtClean="0"/>
              <a:t>_________</a:t>
            </a:r>
            <a:r>
              <a:rPr lang="en-GB" sz="2800" dirty="0" smtClean="0"/>
              <a:t>? </a:t>
            </a:r>
            <a:r>
              <a:rPr lang="en-GB" sz="2800" dirty="0"/>
              <a:t>I can’t do my homework.</a:t>
            </a:r>
            <a:endParaRPr lang="es-AR" sz="2800" dirty="0"/>
          </a:p>
          <a:p>
            <a:pPr hangingPunct="0"/>
            <a:r>
              <a:rPr lang="en-GB" sz="2800" dirty="0"/>
              <a:t> </a:t>
            </a:r>
            <a:endParaRPr lang="es-AR" sz="2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38358" y="629393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us</a:t>
            </a:r>
            <a:endParaRPr lang="es-AR" sz="2400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74026" y="1411185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my</a:t>
            </a:r>
            <a:endParaRPr lang="es-AR" sz="2400" i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25142" y="2140046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it</a:t>
            </a:r>
            <a:endParaRPr lang="es-AR" sz="2400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37164" y="3026739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their</a:t>
            </a:r>
            <a:endParaRPr lang="es-AR" sz="2400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474026" y="3844813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his</a:t>
            </a:r>
            <a:endParaRPr lang="es-AR" sz="2400" i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210301" y="4526479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him</a:t>
            </a:r>
            <a:endParaRPr lang="es-AR" sz="2400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450773" y="5343897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them</a:t>
            </a:r>
            <a:endParaRPr lang="es-AR" sz="2400" i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705101" y="6127669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/>
              <a:t>me</a:t>
            </a:r>
            <a:endParaRPr lang="es-AR" sz="2400" i="1" dirty="0"/>
          </a:p>
        </p:txBody>
      </p:sp>
    </p:spTree>
    <p:extLst>
      <p:ext uri="{BB962C8B-B14F-4D97-AF65-F5344CB8AC3E}">
        <p14:creationId xmlns:p14="http://schemas.microsoft.com/office/powerpoint/2010/main" val="27287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50075" y="380010"/>
            <a:ext cx="10515600" cy="6258296"/>
          </a:xfrm>
        </p:spPr>
        <p:txBody>
          <a:bodyPr>
            <a:normAutofit lnSpcReduction="10000"/>
          </a:bodyPr>
          <a:lstStyle/>
          <a:p>
            <a:pPr marL="514350" indent="-514350" hangingPunct="0">
              <a:buAutoNum type="arabicPlain"/>
            </a:pPr>
            <a:r>
              <a:rPr lang="en-GB" dirty="0" smtClean="0"/>
              <a:t>Are </a:t>
            </a:r>
            <a:r>
              <a:rPr lang="en-GB" dirty="0"/>
              <a:t>they Scottish? Can you ask </a:t>
            </a:r>
            <a:r>
              <a:rPr lang="en-GB" dirty="0" smtClean="0"/>
              <a:t>__________?</a:t>
            </a:r>
          </a:p>
          <a:p>
            <a:pPr marL="514350" indent="-514350" hangingPunct="0">
              <a:buAutoNum type="arabicPlain"/>
            </a:pPr>
            <a:endParaRPr lang="es-AR" dirty="0"/>
          </a:p>
          <a:p>
            <a:pPr marL="514350" indent="-514350" hangingPunct="0">
              <a:buAutoNum type="arabicPlain" startAt="2"/>
            </a:pPr>
            <a:r>
              <a:rPr lang="en-GB" dirty="0" smtClean="0"/>
              <a:t>It </a:t>
            </a:r>
            <a:r>
              <a:rPr lang="en-GB" dirty="0"/>
              <a:t>isn’t __________ car. She has a red car</a:t>
            </a:r>
            <a:r>
              <a:rPr lang="en-GB" dirty="0" smtClean="0"/>
              <a:t>.</a:t>
            </a:r>
          </a:p>
          <a:p>
            <a:pPr marL="514350" indent="-514350" hangingPunct="0">
              <a:buAutoNum type="arabicPlain" startAt="2"/>
            </a:pPr>
            <a:endParaRPr lang="es-AR" dirty="0"/>
          </a:p>
          <a:p>
            <a:pPr marL="514350" indent="-514350" hangingPunct="0">
              <a:buAutoNum type="arabicPlain" startAt="3"/>
            </a:pPr>
            <a:r>
              <a:rPr lang="en-GB" dirty="0" smtClean="0"/>
              <a:t>That </a:t>
            </a:r>
            <a:r>
              <a:rPr lang="en-GB" dirty="0"/>
              <a:t>isn’t __________ house. They don’t live in this street</a:t>
            </a:r>
            <a:r>
              <a:rPr lang="en-GB" dirty="0" smtClean="0"/>
              <a:t>.</a:t>
            </a:r>
          </a:p>
          <a:p>
            <a:pPr marL="514350" indent="-514350" hangingPunct="0">
              <a:buAutoNum type="arabicPlain" startAt="3"/>
            </a:pPr>
            <a:endParaRPr lang="es-AR" dirty="0"/>
          </a:p>
          <a:p>
            <a:pPr marL="514350" indent="-514350" hangingPunct="0">
              <a:buAutoNum type="arabicPlain" startAt="4"/>
            </a:pPr>
            <a:r>
              <a:rPr lang="en-GB" dirty="0" smtClean="0"/>
              <a:t>We’re </a:t>
            </a:r>
            <a:r>
              <a:rPr lang="en-GB" dirty="0"/>
              <a:t>friends. You like me and I like </a:t>
            </a:r>
            <a:r>
              <a:rPr lang="en-GB" dirty="0" smtClean="0"/>
              <a:t>__________.</a:t>
            </a:r>
          </a:p>
          <a:p>
            <a:pPr marL="514350" indent="-514350" hangingPunct="0">
              <a:buAutoNum type="arabicPlain" startAt="4"/>
            </a:pPr>
            <a:endParaRPr lang="es-AR" dirty="0"/>
          </a:p>
          <a:p>
            <a:pPr marL="514350" indent="-514350" hangingPunct="0">
              <a:buAutoNum type="arabicPlain" startAt="5"/>
            </a:pPr>
            <a:r>
              <a:rPr lang="en-GB" dirty="0" smtClean="0"/>
              <a:t>That’s </a:t>
            </a:r>
            <a:r>
              <a:rPr lang="en-GB" dirty="0"/>
              <a:t>__________ phone! Give it to </a:t>
            </a:r>
            <a:r>
              <a:rPr lang="en-GB" dirty="0" smtClean="0"/>
              <a:t>him.</a:t>
            </a:r>
          </a:p>
          <a:p>
            <a:pPr marL="514350" indent="-514350" hangingPunct="0">
              <a:buAutoNum type="arabicPlain" startAt="5"/>
            </a:pPr>
            <a:endParaRPr lang="es-AR" dirty="0"/>
          </a:p>
          <a:p>
            <a:pPr marL="514350" indent="-514350" hangingPunct="0">
              <a:buAutoNum type="arabicPlain" startAt="6"/>
            </a:pPr>
            <a:r>
              <a:rPr lang="en-GB" dirty="0" smtClean="0"/>
              <a:t>He </a:t>
            </a:r>
            <a:r>
              <a:rPr lang="en-GB" dirty="0"/>
              <a:t>likes Anita, but he doesn’t love </a:t>
            </a:r>
            <a:r>
              <a:rPr lang="en-GB" dirty="0" smtClean="0"/>
              <a:t>__________.</a:t>
            </a:r>
          </a:p>
          <a:p>
            <a:pPr marL="514350" indent="-514350" hangingPunct="0">
              <a:buAutoNum type="arabicPlain" startAt="6"/>
            </a:pPr>
            <a:endParaRPr lang="es-AR" dirty="0"/>
          </a:p>
          <a:p>
            <a:pPr marL="514350" indent="-514350" hangingPunct="0">
              <a:buAutoNum type="arabicPlain" startAt="7"/>
            </a:pPr>
            <a:r>
              <a:rPr lang="en-GB" dirty="0" smtClean="0"/>
              <a:t>We </a:t>
            </a:r>
            <a:r>
              <a:rPr lang="en-GB" dirty="0"/>
              <a:t>don’t speak Russian. They can’t understand </a:t>
            </a:r>
            <a:r>
              <a:rPr lang="en-GB" dirty="0" smtClean="0"/>
              <a:t>__________.</a:t>
            </a:r>
          </a:p>
          <a:p>
            <a:pPr marL="514350" indent="-514350" hangingPunct="0">
              <a:buAutoNum type="arabicPlain" startAt="7"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8633361" y="5783283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us</a:t>
            </a:r>
            <a:endParaRPr lang="es-AR" sz="24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709558" y="4940136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her</a:t>
            </a:r>
            <a:endParaRPr lang="es-AR" sz="2400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683823" y="4073237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his</a:t>
            </a:r>
            <a:endParaRPr lang="es-AR" sz="2400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709558" y="3111336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you</a:t>
            </a:r>
            <a:endParaRPr lang="es-AR" sz="24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11335" y="2185061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their</a:t>
            </a:r>
            <a:endParaRPr lang="es-AR" sz="24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83823" y="1258785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her</a:t>
            </a:r>
            <a:endParaRPr lang="es-AR" sz="2400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39542" y="285008"/>
            <a:ext cx="9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/>
              <a:t>them</a:t>
            </a:r>
            <a:endParaRPr lang="es-AR" sz="2400" i="1" dirty="0"/>
          </a:p>
        </p:txBody>
      </p:sp>
    </p:spTree>
    <p:extLst>
      <p:ext uri="{BB962C8B-B14F-4D97-AF65-F5344CB8AC3E}">
        <p14:creationId xmlns:p14="http://schemas.microsoft.com/office/powerpoint/2010/main" val="14939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640492" y="846121"/>
          <a:ext cx="10911016" cy="516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103">
                  <a:extLst>
                    <a:ext uri="{9D8B030D-6E8A-4147-A177-3AD203B41FA5}">
                      <a16:colId xmlns="" xmlns:a16="http://schemas.microsoft.com/office/drawing/2014/main" val="1067804719"/>
                    </a:ext>
                  </a:extLst>
                </a:gridCol>
                <a:gridCol w="839309">
                  <a:extLst>
                    <a:ext uri="{9D8B030D-6E8A-4147-A177-3AD203B41FA5}">
                      <a16:colId xmlns="" xmlns:a16="http://schemas.microsoft.com/office/drawing/2014/main" val="2894212526"/>
                    </a:ext>
                  </a:extLst>
                </a:gridCol>
                <a:gridCol w="7579604">
                  <a:extLst>
                    <a:ext uri="{9D8B030D-6E8A-4147-A177-3AD203B41FA5}">
                      <a16:colId xmlns="" xmlns:a16="http://schemas.microsoft.com/office/drawing/2014/main" val="897042761"/>
                    </a:ext>
                  </a:extLst>
                </a:gridCol>
              </a:tblGrid>
              <a:tr h="1192094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name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884390"/>
                  </a:ext>
                </a:extLst>
              </a:tr>
              <a:tr h="1277031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day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today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7582534"/>
                  </a:ext>
                </a:extLst>
              </a:tr>
              <a:tr h="1504539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day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of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week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588402"/>
                  </a:ext>
                </a:extLst>
              </a:tr>
              <a:tr h="1192094">
                <a:tc>
                  <a:txBody>
                    <a:bodyPr/>
                    <a:lstStyle/>
                    <a:p>
                      <a:r>
                        <a:rPr lang="es-AR" sz="4400" b="1" dirty="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her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singer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546">
                  <a:extLst>
                    <a:ext uri="{9D8B030D-6E8A-4147-A177-3AD203B41FA5}">
                      <a16:colId xmlns="" xmlns:a16="http://schemas.microsoft.com/office/drawing/2014/main" val="1067804719"/>
                    </a:ext>
                  </a:extLst>
                </a:gridCol>
                <a:gridCol w="1594022">
                  <a:extLst>
                    <a:ext uri="{9D8B030D-6E8A-4147-A177-3AD203B41FA5}">
                      <a16:colId xmlns="" xmlns:a16="http://schemas.microsoft.com/office/drawing/2014/main" val="2894212526"/>
                    </a:ext>
                  </a:extLst>
                </a:gridCol>
                <a:gridCol w="6067167">
                  <a:extLst>
                    <a:ext uri="{9D8B030D-6E8A-4147-A177-3AD203B41FA5}">
                      <a16:colId xmlns="" xmlns:a16="http://schemas.microsoft.com/office/drawing/2014/main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this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those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email </a:t>
                      </a:r>
                      <a:r>
                        <a:rPr lang="es-AR" sz="4400" b="1" dirty="0" err="1"/>
                        <a:t>address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lesson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this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557">
                  <a:extLst>
                    <a:ext uri="{9D8B030D-6E8A-4147-A177-3AD203B41FA5}">
                      <a16:colId xmlns="" xmlns:a16="http://schemas.microsoft.com/office/drawing/2014/main" val="1067804719"/>
                    </a:ext>
                  </a:extLst>
                </a:gridCol>
                <a:gridCol w="1210962">
                  <a:extLst>
                    <a:ext uri="{9D8B030D-6E8A-4147-A177-3AD203B41FA5}">
                      <a16:colId xmlns="" xmlns:a16="http://schemas.microsoft.com/office/drawing/2014/main" val="2894212526"/>
                    </a:ext>
                  </a:extLst>
                </a:gridCol>
                <a:gridCol w="6796216">
                  <a:extLst>
                    <a:ext uri="{9D8B030D-6E8A-4147-A177-3AD203B41FA5}">
                      <a16:colId xmlns="" xmlns:a16="http://schemas.microsoft.com/office/drawing/2014/main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Where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surname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from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Where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my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glasses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When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English </a:t>
                      </a:r>
                      <a:r>
                        <a:rPr lang="es-AR" sz="4400" b="1" dirty="0" err="1"/>
                        <a:t>class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our</a:t>
                      </a:r>
                      <a:r>
                        <a:rPr lang="es-AR" sz="4400" b="1" dirty="0"/>
                        <a:t> English </a:t>
                      </a:r>
                      <a:r>
                        <a:rPr lang="es-AR" sz="4400" b="1" dirty="0" err="1"/>
                        <a:t>class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="" xmlns:a16="http://schemas.microsoft.com/office/drawing/2014/main" id="{297A3DBD-CDEA-4A2E-8462-AC7F61A53FAA}"/>
              </a:ext>
            </a:extLst>
          </p:cNvPr>
          <p:cNvGraphicFramePr>
            <a:graphicFrameLocks noGrp="1"/>
          </p:cNvGraphicFramePr>
          <p:nvPr/>
        </p:nvGraphicFramePr>
        <p:xfrm>
          <a:off x="1068859" y="645593"/>
          <a:ext cx="9041028" cy="480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358">
                  <a:extLst>
                    <a:ext uri="{9D8B030D-6E8A-4147-A177-3AD203B41FA5}">
                      <a16:colId xmlns="" xmlns:a16="http://schemas.microsoft.com/office/drawing/2014/main" val="1784163039"/>
                    </a:ext>
                  </a:extLst>
                </a:gridCol>
                <a:gridCol w="1804087">
                  <a:extLst>
                    <a:ext uri="{9D8B030D-6E8A-4147-A177-3AD203B41FA5}">
                      <a16:colId xmlns="" xmlns:a16="http://schemas.microsoft.com/office/drawing/2014/main" val="847336630"/>
                    </a:ext>
                  </a:extLst>
                </a:gridCol>
                <a:gridCol w="4176583">
                  <a:extLst>
                    <a:ext uri="{9D8B030D-6E8A-4147-A177-3AD203B41FA5}">
                      <a16:colId xmlns="" xmlns:a16="http://schemas.microsoft.com/office/drawing/2014/main" val="233335040"/>
                    </a:ext>
                  </a:extLst>
                </a:gridCol>
              </a:tblGrid>
              <a:tr h="1458793">
                <a:tc>
                  <a:txBody>
                    <a:bodyPr/>
                    <a:lstStyle/>
                    <a:p>
                      <a:r>
                        <a:rPr lang="es-AR" sz="3600" b="1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b="1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4276782"/>
                  </a:ext>
                </a:extLst>
              </a:tr>
              <a:tr h="1473684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old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9891027"/>
                  </a:ext>
                </a:extLst>
              </a:tr>
              <a:tr h="1868219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much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is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coffee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and a croissant?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988701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B916D45-EEE8-432D-8A97-223F5828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960" y="4979773"/>
            <a:ext cx="3048302" cy="15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235">
                  <a:extLst>
                    <a:ext uri="{9D8B030D-6E8A-4147-A177-3AD203B41FA5}">
                      <a16:colId xmlns="" xmlns:a16="http://schemas.microsoft.com/office/drawing/2014/main" val="1067804719"/>
                    </a:ext>
                  </a:extLst>
                </a:gridCol>
                <a:gridCol w="3151733">
                  <a:extLst>
                    <a:ext uri="{9D8B030D-6E8A-4147-A177-3AD203B41FA5}">
                      <a16:colId xmlns="" xmlns:a16="http://schemas.microsoft.com/office/drawing/2014/main" val="2894212526"/>
                    </a:ext>
                  </a:extLst>
                </a:gridCol>
                <a:gridCol w="5152767">
                  <a:extLst>
                    <a:ext uri="{9D8B030D-6E8A-4147-A177-3AD203B41FA5}">
                      <a16:colId xmlns="" xmlns:a16="http://schemas.microsoft.com/office/drawing/2014/main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mother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at  home?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interesting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/>
                        <a:t>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these</a:t>
                      </a:r>
                      <a:r>
                        <a:rPr lang="es-AR" sz="4400" b="1" dirty="0"/>
                        <a:t>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interesting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house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big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6C8F2FE8-CB4B-4CFE-BD57-42F1F171C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70685"/>
              </p:ext>
            </p:extLst>
          </p:nvPr>
        </p:nvGraphicFramePr>
        <p:xfrm>
          <a:off x="609600" y="1600200"/>
          <a:ext cx="109728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32">
                  <a:extLst>
                    <a:ext uri="{9D8B030D-6E8A-4147-A177-3AD203B41FA5}">
                      <a16:colId xmlns="" xmlns:a16="http://schemas.microsoft.com/office/drawing/2014/main" val="3836313400"/>
                    </a:ext>
                  </a:extLst>
                </a:gridCol>
                <a:gridCol w="1260390">
                  <a:extLst>
                    <a:ext uri="{9D8B030D-6E8A-4147-A177-3AD203B41FA5}">
                      <a16:colId xmlns="" xmlns:a16="http://schemas.microsoft.com/office/drawing/2014/main" val="3477825912"/>
                    </a:ext>
                  </a:extLst>
                </a:gridCol>
                <a:gridCol w="3410464">
                  <a:extLst>
                    <a:ext uri="{9D8B030D-6E8A-4147-A177-3AD203B41FA5}">
                      <a16:colId xmlns="" xmlns:a16="http://schemas.microsoft.com/office/drawing/2014/main" val="1438985751"/>
                    </a:ext>
                  </a:extLst>
                </a:gridCol>
                <a:gridCol w="4749114">
                  <a:extLst>
                    <a:ext uri="{9D8B030D-6E8A-4147-A177-3AD203B41FA5}">
                      <a16:colId xmlns="" xmlns:a16="http://schemas.microsoft.com/office/drawing/2014/main" val="14350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is</a:t>
                      </a:r>
                      <a:endParaRPr lang="es-AR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the</a:t>
                      </a:r>
                      <a:r>
                        <a:rPr lang="es-AR" sz="4000" b="1" dirty="0"/>
                        <a:t> </a:t>
                      </a:r>
                      <a:r>
                        <a:rPr lang="es-AR" sz="4000" b="1" dirty="0" err="1"/>
                        <a:t>weather</a:t>
                      </a:r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                  </a:t>
                      </a:r>
                      <a:r>
                        <a:rPr lang="es-AR" sz="4000" b="1" dirty="0" err="1"/>
                        <a:t>today</a:t>
                      </a:r>
                      <a:r>
                        <a:rPr lang="es-AR" sz="4000" b="1" dirty="0"/>
                        <a:t> 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776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is</a:t>
                      </a:r>
                      <a:endParaRPr lang="es-AR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b="1" dirty="0" err="1"/>
                        <a:t>your</a:t>
                      </a:r>
                      <a:r>
                        <a:rPr lang="es-AR" sz="3600" b="1" dirty="0"/>
                        <a:t> </a:t>
                      </a:r>
                      <a:r>
                        <a:rPr lang="es-AR" sz="3600" b="1" dirty="0" err="1"/>
                        <a:t>best</a:t>
                      </a:r>
                      <a:r>
                        <a:rPr lang="es-AR" sz="3600" b="1" dirty="0"/>
                        <a:t> </a:t>
                      </a:r>
                      <a:r>
                        <a:rPr lang="es-AR" sz="3600" b="1" dirty="0" err="1"/>
                        <a:t>friend</a:t>
                      </a:r>
                      <a:endParaRPr lang="es-AR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82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r>
                        <a:rPr lang="es-AR" sz="4000" b="1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/>
                        <a:t>are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people</a:t>
                      </a:r>
                      <a:r>
                        <a:rPr lang="es-AR" sz="3200" b="1" dirty="0"/>
                        <a:t>/</a:t>
                      </a:r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streets</a:t>
                      </a:r>
                      <a:r>
                        <a:rPr lang="es-AR" sz="3200" b="1" dirty="0"/>
                        <a:t>/</a:t>
                      </a:r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houses</a:t>
                      </a:r>
                      <a:endParaRPr lang="es-AR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        in Mendoza?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48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What</a:t>
                      </a:r>
                      <a:r>
                        <a:rPr lang="es-MX" sz="4000" b="1" dirty="0"/>
                        <a:t> 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900" b="1" dirty="0" err="1"/>
                        <a:t>is</a:t>
                      </a:r>
                      <a:endParaRPr lang="es-AR" sz="39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autumn</a:t>
                      </a:r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like</a:t>
                      </a:r>
                      <a:r>
                        <a:rPr lang="es-MX" sz="4000" b="1" dirty="0"/>
                        <a:t>        in Mendoza?</a:t>
                      </a:r>
                      <a:endParaRPr lang="es-AR" sz="4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096077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E7782426-D763-4EBB-91A3-0DC6F9474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15837"/>
              </p:ext>
            </p:extLst>
          </p:nvPr>
        </p:nvGraphicFramePr>
        <p:xfrm>
          <a:off x="609600" y="5257800"/>
          <a:ext cx="10972800" cy="94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32">
                  <a:extLst>
                    <a:ext uri="{9D8B030D-6E8A-4147-A177-3AD203B41FA5}">
                      <a16:colId xmlns="" xmlns:a16="http://schemas.microsoft.com/office/drawing/2014/main" val="3281920670"/>
                    </a:ext>
                  </a:extLst>
                </a:gridCol>
                <a:gridCol w="1260390">
                  <a:extLst>
                    <a:ext uri="{9D8B030D-6E8A-4147-A177-3AD203B41FA5}">
                      <a16:colId xmlns="" xmlns:a16="http://schemas.microsoft.com/office/drawing/2014/main" val="3719211439"/>
                    </a:ext>
                  </a:extLst>
                </a:gridCol>
                <a:gridCol w="3410464">
                  <a:extLst>
                    <a:ext uri="{9D8B030D-6E8A-4147-A177-3AD203B41FA5}">
                      <a16:colId xmlns="" xmlns:a16="http://schemas.microsoft.com/office/drawing/2014/main" val="1686107544"/>
                    </a:ext>
                  </a:extLst>
                </a:gridCol>
                <a:gridCol w="4749114">
                  <a:extLst>
                    <a:ext uri="{9D8B030D-6E8A-4147-A177-3AD203B41FA5}">
                      <a16:colId xmlns="" xmlns:a16="http://schemas.microsoft.com/office/drawing/2014/main" val="3396074313"/>
                    </a:ext>
                  </a:extLst>
                </a:gridCol>
              </a:tblGrid>
              <a:tr h="941997"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39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835025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1A981CC-3694-4DB8-8C63-3E00FB298472}"/>
              </a:ext>
            </a:extLst>
          </p:cNvPr>
          <p:cNvSpPr txBox="1"/>
          <p:nvPr/>
        </p:nvSpPr>
        <p:spPr>
          <a:xfrm>
            <a:off x="2755557" y="358346"/>
            <a:ext cx="698156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WHAT …BE…LIKE</a:t>
            </a:r>
          </a:p>
        </p:txBody>
      </p:sp>
    </p:spTree>
    <p:extLst>
      <p:ext uri="{BB962C8B-B14F-4D97-AF65-F5344CB8AC3E}">
        <p14:creationId xmlns:p14="http://schemas.microsoft.com/office/powerpoint/2010/main" val="27655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1013255" y="1668162"/>
          <a:ext cx="10552668" cy="3806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7610">
                  <a:extLst>
                    <a:ext uri="{9D8B030D-6E8A-4147-A177-3AD203B41FA5}">
                      <a16:colId xmlns="" xmlns:a16="http://schemas.microsoft.com/office/drawing/2014/main" val="1067804719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894212526"/>
                    </a:ext>
                  </a:extLst>
                </a:gridCol>
                <a:gridCol w="1210962">
                  <a:extLst>
                    <a:ext uri="{9D8B030D-6E8A-4147-A177-3AD203B41FA5}">
                      <a16:colId xmlns="" xmlns:a16="http://schemas.microsoft.com/office/drawing/2014/main" val="897042761"/>
                    </a:ext>
                  </a:extLst>
                </a:gridCol>
                <a:gridCol w="2372496">
                  <a:extLst>
                    <a:ext uri="{9D8B030D-6E8A-4147-A177-3AD203B41FA5}">
                      <a16:colId xmlns="" xmlns:a16="http://schemas.microsoft.com/office/drawing/2014/main" val="4132985551"/>
                    </a:ext>
                  </a:extLst>
                </a:gridCol>
              </a:tblGrid>
              <a:tr h="989492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884390"/>
                  </a:ext>
                </a:extLst>
              </a:tr>
              <a:tr h="1059994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food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like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7582534"/>
                  </a:ext>
                </a:extLst>
              </a:tr>
              <a:tr h="767854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kind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of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books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read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3588402"/>
                  </a:ext>
                </a:extLst>
              </a:tr>
              <a:tr h="989492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TV </a:t>
                      </a:r>
                      <a:r>
                        <a:rPr lang="es-AR" sz="4400" dirty="0" err="1"/>
                        <a:t>programmes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watch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6.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8053" y="556585"/>
            <a:ext cx="609600" cy="6096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7" y="508381"/>
            <a:ext cx="10063189" cy="33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4" y="4156096"/>
            <a:ext cx="9124450" cy="21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52620" y="2195806"/>
            <a:ext cx="115503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134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40582" y="276985"/>
            <a:ext cx="91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="" xmlns:a16="http://schemas.microsoft.com/office/drawing/2014/main" id="{297A3DBD-CDEA-4A2E-8462-AC7F61A53FAA}"/>
              </a:ext>
            </a:extLst>
          </p:cNvPr>
          <p:cNvGraphicFramePr>
            <a:graphicFrameLocks noGrp="1"/>
          </p:cNvGraphicFramePr>
          <p:nvPr/>
        </p:nvGraphicFramePr>
        <p:xfrm>
          <a:off x="1178010" y="879961"/>
          <a:ext cx="9835980" cy="4097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5395">
                  <a:extLst>
                    <a:ext uri="{9D8B030D-6E8A-4147-A177-3AD203B41FA5}">
                      <a16:colId xmlns="" xmlns:a16="http://schemas.microsoft.com/office/drawing/2014/main" val="1784163039"/>
                    </a:ext>
                  </a:extLst>
                </a:gridCol>
                <a:gridCol w="1087395">
                  <a:extLst>
                    <a:ext uri="{9D8B030D-6E8A-4147-A177-3AD203B41FA5}">
                      <a16:colId xmlns="" xmlns:a16="http://schemas.microsoft.com/office/drawing/2014/main" val="847336630"/>
                    </a:ext>
                  </a:extLst>
                </a:gridCol>
                <a:gridCol w="1161535">
                  <a:extLst>
                    <a:ext uri="{9D8B030D-6E8A-4147-A177-3AD203B41FA5}">
                      <a16:colId xmlns="" xmlns:a16="http://schemas.microsoft.com/office/drawing/2014/main" val="233335040"/>
                    </a:ext>
                  </a:extLst>
                </a:gridCol>
                <a:gridCol w="1484459">
                  <a:extLst>
                    <a:ext uri="{9D8B030D-6E8A-4147-A177-3AD203B41FA5}">
                      <a16:colId xmlns="" xmlns:a16="http://schemas.microsoft.com/office/drawing/2014/main" val="1235452022"/>
                    </a:ext>
                  </a:extLst>
                </a:gridCol>
                <a:gridCol w="1967196">
                  <a:extLst>
                    <a:ext uri="{9D8B030D-6E8A-4147-A177-3AD203B41FA5}">
                      <a16:colId xmlns="" xmlns:a16="http://schemas.microsoft.com/office/drawing/2014/main" val="4280532218"/>
                    </a:ext>
                  </a:extLst>
                </a:gridCol>
              </a:tblGrid>
              <a:tr h="1356612">
                <a:tc>
                  <a:txBody>
                    <a:bodyPr/>
                    <a:lstStyle/>
                    <a:p>
                      <a:r>
                        <a:rPr lang="es-AR" sz="3600" b="1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b="1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spell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your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name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4276782"/>
                  </a:ext>
                </a:extLst>
              </a:tr>
              <a:tr h="1370460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many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brothers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and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sisters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have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9891027"/>
                  </a:ext>
                </a:extLst>
              </a:tr>
              <a:tr h="1370460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9887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8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22F872-ED4A-41A8-AE9B-3CC383C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Now</a:t>
            </a:r>
            <a:r>
              <a:rPr lang="es-MX" b="1" dirty="0"/>
              <a:t> and </a:t>
            </a:r>
            <a:r>
              <a:rPr lang="es-MX" b="1" dirty="0" err="1"/>
              <a:t>around</a:t>
            </a:r>
            <a:r>
              <a:rPr lang="es-MX" b="1" dirty="0"/>
              <a:t> </a:t>
            </a:r>
            <a:r>
              <a:rPr lang="es-MX" b="1" dirty="0" err="1"/>
              <a:t>now</a:t>
            </a:r>
            <a:r>
              <a:rPr lang="es-MX" b="1" dirty="0"/>
              <a:t> – </a:t>
            </a:r>
            <a:r>
              <a:rPr lang="es-MX" b="1" dirty="0" err="1"/>
              <a:t>Present</a:t>
            </a:r>
            <a:r>
              <a:rPr lang="es-MX" b="1" dirty="0"/>
              <a:t> </a:t>
            </a:r>
            <a:r>
              <a:rPr lang="es-MX" b="1" dirty="0" err="1"/>
              <a:t>Continuous</a:t>
            </a:r>
            <a:endParaRPr lang="es-AR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39302A85-43C7-4072-8F84-DBD711FC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84546"/>
              </p:ext>
            </p:extLst>
          </p:nvPr>
        </p:nvGraphicFramePr>
        <p:xfrm>
          <a:off x="1230180" y="1133432"/>
          <a:ext cx="9731635" cy="435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769">
                  <a:extLst>
                    <a:ext uri="{9D8B030D-6E8A-4147-A177-3AD203B41FA5}">
                      <a16:colId xmlns="" xmlns:a16="http://schemas.microsoft.com/office/drawing/2014/main" val="559266662"/>
                    </a:ext>
                  </a:extLst>
                </a:gridCol>
                <a:gridCol w="926757">
                  <a:extLst>
                    <a:ext uri="{9D8B030D-6E8A-4147-A177-3AD203B41FA5}">
                      <a16:colId xmlns="" xmlns:a16="http://schemas.microsoft.com/office/drawing/2014/main" val="166849023"/>
                    </a:ext>
                  </a:extLst>
                </a:gridCol>
                <a:gridCol w="1260389">
                  <a:extLst>
                    <a:ext uri="{9D8B030D-6E8A-4147-A177-3AD203B41FA5}">
                      <a16:colId xmlns="" xmlns:a16="http://schemas.microsoft.com/office/drawing/2014/main" val="1422635769"/>
                    </a:ext>
                  </a:extLst>
                </a:gridCol>
                <a:gridCol w="2236573">
                  <a:extLst>
                    <a:ext uri="{9D8B030D-6E8A-4147-A177-3AD203B41FA5}">
                      <a16:colId xmlns="" xmlns:a16="http://schemas.microsoft.com/office/drawing/2014/main" val="1968322926"/>
                    </a:ext>
                  </a:extLst>
                </a:gridCol>
                <a:gridCol w="2695147">
                  <a:extLst>
                    <a:ext uri="{9D8B030D-6E8A-4147-A177-3AD203B41FA5}">
                      <a16:colId xmlns="" xmlns:a16="http://schemas.microsoft.com/office/drawing/2014/main" val="1583971151"/>
                    </a:ext>
                  </a:extLst>
                </a:gridCol>
              </a:tblGrid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doing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362899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exams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</a:t>
                      </a:r>
                      <a:r>
                        <a:rPr lang="es-AR" sz="3600" dirty="0"/>
                        <a:t>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y</a:t>
                      </a:r>
                      <a:r>
                        <a:rPr lang="es-AR" sz="3600" dirty="0" err="1"/>
                        <a:t>ou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 err="1"/>
                        <a:t>aking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these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days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348960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r>
                        <a:rPr lang="es-AR" sz="3600" dirty="0"/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Peter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earing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today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440482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kind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of</a:t>
                      </a:r>
                      <a:r>
                        <a:rPr lang="es-AR" sz="3600" dirty="0"/>
                        <a:t> music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are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they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l</a:t>
                      </a:r>
                      <a:r>
                        <a:rPr lang="es-AR" sz="3600" dirty="0" err="1"/>
                        <a:t>istening</a:t>
                      </a:r>
                      <a:r>
                        <a:rPr lang="es-AR" sz="3600" dirty="0"/>
                        <a:t> to</a:t>
                      </a:r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at </a:t>
                      </a:r>
                      <a:r>
                        <a:rPr lang="es-AR" sz="3600" dirty="0" err="1"/>
                        <a:t>the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moment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74018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1310E11E-1CC3-4440-9919-92F3160A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6622"/>
              </p:ext>
            </p:extLst>
          </p:nvPr>
        </p:nvGraphicFramePr>
        <p:xfrm>
          <a:off x="1230180" y="5489774"/>
          <a:ext cx="9731635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769">
                  <a:extLst>
                    <a:ext uri="{9D8B030D-6E8A-4147-A177-3AD203B41FA5}">
                      <a16:colId xmlns="" xmlns:a16="http://schemas.microsoft.com/office/drawing/2014/main" val="3941798449"/>
                    </a:ext>
                  </a:extLst>
                </a:gridCol>
                <a:gridCol w="926757">
                  <a:extLst>
                    <a:ext uri="{9D8B030D-6E8A-4147-A177-3AD203B41FA5}">
                      <a16:colId xmlns="" xmlns:a16="http://schemas.microsoft.com/office/drawing/2014/main" val="1580189616"/>
                    </a:ext>
                  </a:extLst>
                </a:gridCol>
                <a:gridCol w="1260389">
                  <a:extLst>
                    <a:ext uri="{9D8B030D-6E8A-4147-A177-3AD203B41FA5}">
                      <a16:colId xmlns="" xmlns:a16="http://schemas.microsoft.com/office/drawing/2014/main" val="1456581158"/>
                    </a:ext>
                  </a:extLst>
                </a:gridCol>
                <a:gridCol w="2236573">
                  <a:extLst>
                    <a:ext uri="{9D8B030D-6E8A-4147-A177-3AD203B41FA5}">
                      <a16:colId xmlns="" xmlns:a16="http://schemas.microsoft.com/office/drawing/2014/main" val="520486916"/>
                    </a:ext>
                  </a:extLst>
                </a:gridCol>
                <a:gridCol w="2695147">
                  <a:extLst>
                    <a:ext uri="{9D8B030D-6E8A-4147-A177-3AD203B41FA5}">
                      <a16:colId xmlns="" xmlns:a16="http://schemas.microsoft.com/office/drawing/2014/main" val="3650687599"/>
                    </a:ext>
                  </a:extLst>
                </a:gridCol>
              </a:tblGrid>
              <a:tr h="1055874"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subjects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are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dirty="0" err="1"/>
                        <a:t>they</a:t>
                      </a:r>
                      <a:endParaRPr lang="es-AR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attending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this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semester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7119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22F872-ED4A-41A8-AE9B-3CC383C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N</a:t>
            </a:r>
            <a:r>
              <a:rPr lang="es-AR" b="1" dirty="0" err="1"/>
              <a:t>ow</a:t>
            </a:r>
            <a:r>
              <a:rPr lang="es-AR" b="1" dirty="0"/>
              <a:t> and </a:t>
            </a:r>
            <a:r>
              <a:rPr lang="es-AR" b="1" dirty="0" err="1"/>
              <a:t>around</a:t>
            </a:r>
            <a:r>
              <a:rPr lang="es-AR" b="1" dirty="0"/>
              <a:t> </a:t>
            </a:r>
            <a:r>
              <a:rPr lang="es-AR" b="1" dirty="0" err="1"/>
              <a:t>now</a:t>
            </a:r>
            <a:r>
              <a:rPr lang="es-AR" b="1" dirty="0"/>
              <a:t>. </a:t>
            </a:r>
            <a:r>
              <a:rPr lang="es-AR" b="1" dirty="0" err="1"/>
              <a:t>Present</a:t>
            </a:r>
            <a:r>
              <a:rPr lang="es-AR" b="1" dirty="0"/>
              <a:t> </a:t>
            </a:r>
            <a:r>
              <a:rPr lang="es-AR" b="1" dirty="0" err="1"/>
              <a:t>Continuous</a:t>
            </a:r>
            <a:endParaRPr lang="es-AR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39302A85-43C7-4072-8F84-DBD711FC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06861"/>
              </p:ext>
            </p:extLst>
          </p:nvPr>
        </p:nvGraphicFramePr>
        <p:xfrm>
          <a:off x="1181442" y="1235676"/>
          <a:ext cx="10248558" cy="5174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606">
                  <a:extLst>
                    <a:ext uri="{9D8B030D-6E8A-4147-A177-3AD203B41FA5}">
                      <a16:colId xmlns="" xmlns:a16="http://schemas.microsoft.com/office/drawing/2014/main" val="166849023"/>
                    </a:ext>
                  </a:extLst>
                </a:gridCol>
                <a:gridCol w="2525726">
                  <a:extLst>
                    <a:ext uri="{9D8B030D-6E8A-4147-A177-3AD203B41FA5}">
                      <a16:colId xmlns="" xmlns:a16="http://schemas.microsoft.com/office/drawing/2014/main" val="1422635769"/>
                    </a:ext>
                  </a:extLst>
                </a:gridCol>
                <a:gridCol w="2269959">
                  <a:extLst>
                    <a:ext uri="{9D8B030D-6E8A-4147-A177-3AD203B41FA5}">
                      <a16:colId xmlns="" xmlns:a16="http://schemas.microsoft.com/office/drawing/2014/main" val="1968322926"/>
                    </a:ext>
                  </a:extLst>
                </a:gridCol>
                <a:gridCol w="3902267">
                  <a:extLst>
                    <a:ext uri="{9D8B030D-6E8A-4147-A177-3AD203B41FA5}">
                      <a16:colId xmlns="" xmlns:a16="http://schemas.microsoft.com/office/drawing/2014/main" val="1583971151"/>
                    </a:ext>
                  </a:extLst>
                </a:gridCol>
              </a:tblGrid>
              <a:tr h="1370159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r</a:t>
                      </a:r>
                      <a:r>
                        <a:rPr lang="es-AR" sz="3600" dirty="0" err="1"/>
                        <a:t>eading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 </a:t>
                      </a:r>
                      <a:r>
                        <a:rPr lang="es-AR" sz="3600" dirty="0" err="1"/>
                        <a:t>book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362899"/>
                  </a:ext>
                </a:extLst>
              </a:tr>
              <a:tr h="1370159"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M</a:t>
                      </a:r>
                      <a:r>
                        <a:rPr lang="es-AR" sz="3600" dirty="0"/>
                        <a:t>aria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doing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h</a:t>
                      </a:r>
                      <a:r>
                        <a:rPr lang="es-AR" sz="3600" dirty="0" err="1" smtClean="0"/>
                        <a:t>ousework</a:t>
                      </a:r>
                      <a:r>
                        <a:rPr lang="es-AR" sz="3600" dirty="0" smtClean="0"/>
                        <a:t> </a:t>
                      </a:r>
                      <a:r>
                        <a:rPr lang="es-AR" sz="3600" dirty="0" err="1"/>
                        <a:t>today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0348960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Are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/>
                        <a:t>he </a:t>
                      </a:r>
                      <a:r>
                        <a:rPr lang="es-AR" sz="3600" dirty="0" err="1"/>
                        <a:t>students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s</a:t>
                      </a:r>
                      <a:r>
                        <a:rPr lang="es-AR" sz="3600" dirty="0" err="1"/>
                        <a:t>itting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for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an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exam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440482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they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going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home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74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72D17AA-2649-4BCD-83A7-3FEB648B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3697"/>
            <a:ext cx="11228173" cy="5582467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Are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  Yes, I am.  No, </a:t>
            </a:r>
            <a:r>
              <a:rPr lang="es-MX" dirty="0" err="1"/>
              <a:t>I’m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. </a:t>
            </a:r>
          </a:p>
          <a:p>
            <a:r>
              <a:rPr lang="es-MX" dirty="0"/>
              <a:t>Am I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/>
              <a:t>Are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he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office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musicians</a:t>
            </a:r>
            <a:r>
              <a:rPr lang="es-MX" dirty="0"/>
              <a:t>, </a:t>
            </a:r>
            <a:r>
              <a:rPr lang="es-MX" dirty="0" err="1"/>
              <a:t>Autumn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</a:t>
            </a:r>
            <a:r>
              <a:rPr lang="es-MX" dirty="0"/>
              <a:t>, 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computers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neighbour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neighbours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houses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photos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cell</a:t>
            </a:r>
            <a:r>
              <a:rPr lang="es-MX" dirty="0"/>
              <a:t> </a:t>
            </a:r>
            <a:r>
              <a:rPr lang="es-MX" dirty="0" err="1"/>
              <a:t>phone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members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3BEDDC3-A7C2-4ABD-AFE1-6A9B22A616FE}"/>
              </a:ext>
            </a:extLst>
          </p:cNvPr>
          <p:cNvSpPr txBox="1"/>
          <p:nvPr/>
        </p:nvSpPr>
        <p:spPr>
          <a:xfrm>
            <a:off x="7512908" y="876725"/>
            <a:ext cx="38862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BE: Yes/No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72D17AA-2649-4BCD-83A7-3FEB648B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3697"/>
            <a:ext cx="11228173" cy="5582467"/>
          </a:xfrm>
        </p:spPr>
        <p:txBody>
          <a:bodyPr>
            <a:normAutofit/>
          </a:bodyPr>
          <a:lstStyle/>
          <a:p>
            <a:r>
              <a:rPr lang="es-MX" dirty="0"/>
              <a:t>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  Yes, I do.  No, I </a:t>
            </a:r>
            <a:r>
              <a:rPr lang="es-MX" dirty="0" err="1"/>
              <a:t>don’t</a:t>
            </a:r>
            <a:r>
              <a:rPr lang="es-MX" dirty="0"/>
              <a:t>. </a:t>
            </a:r>
          </a:p>
          <a:p>
            <a:r>
              <a:rPr lang="es-MX" dirty="0"/>
              <a:t>Do I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</a:t>
            </a:r>
          </a:p>
          <a:p>
            <a:r>
              <a:rPr lang="es-MX" dirty="0"/>
              <a:t>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he </a:t>
            </a:r>
            <a:r>
              <a:rPr lang="es-MX" dirty="0" err="1"/>
              <a:t>read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?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garden</a:t>
            </a:r>
            <a:r>
              <a:rPr lang="es-MX" dirty="0"/>
              <a:t>?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office,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musicians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computers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neighbour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neighbours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houses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cell</a:t>
            </a:r>
            <a:r>
              <a:rPr lang="es-MX" dirty="0"/>
              <a:t> </a:t>
            </a:r>
            <a:r>
              <a:rPr lang="es-MX" dirty="0" err="1"/>
              <a:t>phone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members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, etc.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3BEDDC3-A7C2-4ABD-AFE1-6A9B22A616FE}"/>
              </a:ext>
            </a:extLst>
          </p:cNvPr>
          <p:cNvSpPr txBox="1"/>
          <p:nvPr/>
        </p:nvSpPr>
        <p:spPr>
          <a:xfrm>
            <a:off x="7512908" y="876725"/>
            <a:ext cx="38862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 Yes/No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6.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3369" y="876759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5" y="290587"/>
            <a:ext cx="9902317" cy="61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505453" y="1608250"/>
            <a:ext cx="115503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134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64139" y="276985"/>
            <a:ext cx="3263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/ DOES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65" y="0"/>
            <a:ext cx="5930000" cy="66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832034" y="3699831"/>
            <a:ext cx="23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84434" y="3852231"/>
            <a:ext cx="23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78627" y="3926291"/>
            <a:ext cx="3626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know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those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people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78627" y="4388398"/>
            <a:ext cx="4353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like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classical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music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79633" y="3852231"/>
            <a:ext cx="23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hungry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25377" y="3495404"/>
            <a:ext cx="388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have</a:t>
            </a:r>
            <a:r>
              <a:rPr lang="es-MX" sz="2200" b="1" dirty="0" smtClean="0">
                <a:solidFill>
                  <a:srgbClr val="00B0F0"/>
                </a:solidFill>
              </a:rPr>
              <a:t> a car?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29433" y="4328413"/>
            <a:ext cx="309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listening</a:t>
            </a:r>
            <a:r>
              <a:rPr lang="es-MX" sz="2200" b="1" dirty="0" smtClean="0">
                <a:solidFill>
                  <a:srgbClr val="00B0F0"/>
                </a:solidFill>
              </a:rPr>
              <a:t> to me?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73187" y="4819285"/>
            <a:ext cx="4353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live</a:t>
            </a:r>
            <a:r>
              <a:rPr lang="es-MX" sz="2200" b="1" dirty="0" smtClean="0">
                <a:solidFill>
                  <a:srgbClr val="00B0F0"/>
                </a:solidFill>
              </a:rPr>
              <a:t> in </a:t>
            </a:r>
            <a:r>
              <a:rPr lang="es-MX" sz="2200" b="1" dirty="0" err="1" smtClean="0">
                <a:solidFill>
                  <a:srgbClr val="00B0F0"/>
                </a:solidFill>
              </a:rPr>
              <a:t>the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city</a:t>
            </a:r>
            <a:r>
              <a:rPr lang="es-MX" sz="2200" b="1" dirty="0" smtClean="0">
                <a:solidFill>
                  <a:srgbClr val="00B0F0"/>
                </a:solidFill>
              </a:rPr>
              <a:t> center?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93196" y="4819285"/>
            <a:ext cx="2243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stressed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79633" y="5250172"/>
            <a:ext cx="1982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tired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78627" y="5251433"/>
            <a:ext cx="4353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speak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Russian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365872" y="5681058"/>
            <a:ext cx="366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waiting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for</a:t>
            </a:r>
            <a:r>
              <a:rPr lang="es-MX" sz="2200" b="1" dirty="0" smtClean="0">
                <a:solidFill>
                  <a:srgbClr val="00B0F0"/>
                </a:solidFill>
              </a:rPr>
              <a:t> a </a:t>
            </a:r>
            <a:r>
              <a:rPr lang="es-MX" sz="2200" b="1" dirty="0" err="1" smtClean="0">
                <a:solidFill>
                  <a:srgbClr val="00B0F0"/>
                </a:solidFill>
              </a:rPr>
              <a:t>friend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452620" y="1310794"/>
            <a:ext cx="115503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135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83" y="572878"/>
            <a:ext cx="7579103" cy="566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63528" y="1905918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90511" y="5396428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Are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74405" y="5704901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‘m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15927" y="4812535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is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99822" y="5058324"/>
            <a:ext cx="117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oesn’t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15926" y="4515079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90509" y="4245335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Are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63528" y="3935112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90508" y="3633730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Does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039518" y="3388255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are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08275" y="3386419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‘m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66641" y="2986309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Does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522685" y="3021026"/>
            <a:ext cx="120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oesn’t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00819" y="2105973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66640" y="2458428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Do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504062" y="2668486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on’t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452620" y="1310794"/>
            <a:ext cx="115503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135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307782" y="2458428"/>
            <a:ext cx="1187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 err="1" smtClean="0">
                <a:solidFill>
                  <a:srgbClr val="FF0000"/>
                </a:solidFill>
              </a:rPr>
              <a:t>Underline</a:t>
            </a:r>
            <a:r>
              <a:rPr lang="es-MX" sz="2000" i="1" dirty="0" smtClean="0">
                <a:solidFill>
                  <a:srgbClr val="FF0000"/>
                </a:solidFill>
              </a:rPr>
              <a:t> </a:t>
            </a:r>
            <a:r>
              <a:rPr lang="es-MX" sz="2000" i="1" dirty="0" err="1" smtClean="0">
                <a:solidFill>
                  <a:srgbClr val="FF0000"/>
                </a:solidFill>
              </a:rPr>
              <a:t>the</a:t>
            </a:r>
            <a:r>
              <a:rPr lang="es-MX" sz="2000" i="1" dirty="0" smtClean="0">
                <a:solidFill>
                  <a:srgbClr val="FF0000"/>
                </a:solidFill>
              </a:rPr>
              <a:t> principal </a:t>
            </a:r>
            <a:r>
              <a:rPr lang="es-MX" sz="2000" i="1" dirty="0" err="1" smtClean="0">
                <a:solidFill>
                  <a:srgbClr val="FF0000"/>
                </a:solidFill>
              </a:rPr>
              <a:t>verb</a:t>
            </a:r>
            <a:r>
              <a:rPr lang="es-MX" sz="2000" i="1" dirty="0">
                <a:solidFill>
                  <a:srgbClr val="FF0000"/>
                </a:solidFill>
              </a:rPr>
              <a:t>.</a:t>
            </a:r>
            <a:endParaRPr lang="es-AR" sz="2000" i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202877" y="3951006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5852556" y="1905918"/>
            <a:ext cx="890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461020" y="1626980"/>
            <a:ext cx="538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147460" y="5458434"/>
            <a:ext cx="595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5142253" y="6105011"/>
            <a:ext cx="890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142253" y="5796538"/>
            <a:ext cx="890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5429479" y="4271125"/>
            <a:ext cx="717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5541819" y="4860096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587577" y="3698620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999822" y="3386419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8667438" y="3406786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587578" y="3068596"/>
            <a:ext cx="425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089906" y="2770970"/>
            <a:ext cx="425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038522" y="2521977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47460" y="2222901"/>
            <a:ext cx="605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20825" y="317112"/>
            <a:ext cx="544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MAKE QUESTIONS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EF4e_ElemSB_6.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7943" y="1547871"/>
            <a:ext cx="609600" cy="6096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16096" y="1240442"/>
            <a:ext cx="438471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b="1" dirty="0"/>
              <a:t>1 </a:t>
            </a:r>
            <a:r>
              <a:rPr lang="en-US" sz="2500" dirty="0"/>
              <a:t>She’s British.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Is </a:t>
            </a:r>
            <a:r>
              <a:rPr lang="en-US" sz="2500" dirty="0"/>
              <a:t>she British?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2 </a:t>
            </a:r>
            <a:r>
              <a:rPr lang="en-US" sz="2500" dirty="0"/>
              <a:t>He plays the piano.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Does </a:t>
            </a:r>
            <a:r>
              <a:rPr lang="en-US" sz="2500" dirty="0"/>
              <a:t>he play the piano?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3 </a:t>
            </a:r>
            <a:r>
              <a:rPr lang="en-US" sz="2500" dirty="0"/>
              <a:t>You like music.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Do </a:t>
            </a:r>
            <a:r>
              <a:rPr lang="en-US" sz="2500" dirty="0"/>
              <a:t>you like music?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4 </a:t>
            </a:r>
            <a:r>
              <a:rPr lang="en-US" sz="2500" dirty="0"/>
              <a:t>Anna’s having a shower.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Is </a:t>
            </a:r>
            <a:r>
              <a:rPr lang="en-US" sz="2500" dirty="0"/>
              <a:t>Anna having a shower?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5 </a:t>
            </a:r>
            <a:r>
              <a:rPr lang="en-US" sz="2500" dirty="0"/>
              <a:t>You’re tired.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Are </a:t>
            </a:r>
            <a:r>
              <a:rPr lang="en-US" sz="2500" dirty="0"/>
              <a:t>you tired?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19789" y="274602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b="1" dirty="0"/>
              <a:t>6 </a:t>
            </a:r>
            <a:r>
              <a:rPr lang="en-US" sz="2500" dirty="0"/>
              <a:t>She lives near here. </a:t>
            </a:r>
          </a:p>
          <a:p>
            <a:pPr>
              <a:lnSpc>
                <a:spcPts val="3200"/>
              </a:lnSpc>
            </a:pPr>
            <a:r>
              <a:rPr lang="en-US" sz="2500" dirty="0"/>
              <a:t>Does she live near here?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7 </a:t>
            </a:r>
            <a:r>
              <a:rPr lang="en-US" sz="2500" dirty="0"/>
              <a:t>I’m late</a:t>
            </a:r>
            <a:r>
              <a:rPr lang="en-US" sz="2500" dirty="0" smtClean="0"/>
              <a:t>.</a:t>
            </a:r>
          </a:p>
          <a:p>
            <a:pPr>
              <a:lnSpc>
                <a:spcPts val="3200"/>
              </a:lnSpc>
            </a:pPr>
            <a:r>
              <a:rPr lang="en-US" sz="2500" dirty="0" smtClean="0"/>
              <a:t> </a:t>
            </a:r>
            <a:r>
              <a:rPr lang="en-US" sz="2500" dirty="0"/>
              <a:t>Am I late?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8 </a:t>
            </a:r>
            <a:r>
              <a:rPr lang="en-US" sz="2500" dirty="0"/>
              <a:t>The train arrives at six o’clock.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Does </a:t>
            </a:r>
            <a:r>
              <a:rPr lang="en-US" sz="2500" dirty="0"/>
              <a:t>the train arrive at six o’clock? </a:t>
            </a:r>
            <a:endParaRPr lang="es-AR" sz="2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44996" y="851136"/>
            <a:ext cx="115503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Page 50</a:t>
            </a:r>
            <a:endParaRPr lang="es-A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8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2" y="423412"/>
            <a:ext cx="10616045" cy="628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48789" y="3021144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being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16181" y="3333435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sitting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641278" y="3333436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listening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03568" y="3709176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dancing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13516" y="4111582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cooking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52799" y="4911300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doing</a:t>
            </a:r>
            <a:endParaRPr lang="es-A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473974"/>
            <a:ext cx="10901549" cy="615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657112" y="3173543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dancing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31174" y="3173544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getting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42358" y="2803430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reading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70369" y="3987003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going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38946" y="4780672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doing</a:t>
            </a:r>
            <a:endParaRPr lang="es-AR" sz="2400" b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35486" y="3525337"/>
            <a:ext cx="129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70C0"/>
                </a:solidFill>
              </a:rPr>
              <a:t>staying</a:t>
            </a:r>
            <a:r>
              <a:rPr lang="es-MX" sz="2400" b="1" dirty="0" smtClean="0">
                <a:solidFill>
                  <a:srgbClr val="0070C0"/>
                </a:solidFill>
              </a:rPr>
              <a:t> </a:t>
            </a:r>
            <a:endParaRPr lang="es-A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18161" y="653142"/>
            <a:ext cx="92746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hangingPunct="0">
              <a:buAutoNum type="arabicPlain"/>
            </a:pPr>
            <a:r>
              <a:rPr lang="en-GB" sz="3200" dirty="0" smtClean="0"/>
              <a:t>Cora </a:t>
            </a:r>
            <a:r>
              <a:rPr lang="en-GB" sz="3200" b="1" dirty="0"/>
              <a:t>doesn’t / isn’t</a:t>
            </a:r>
            <a:r>
              <a:rPr lang="en-GB" sz="3200" dirty="0"/>
              <a:t> at school today</a:t>
            </a:r>
            <a:r>
              <a:rPr lang="en-GB" sz="3200" dirty="0" smtClean="0"/>
              <a:t>.</a:t>
            </a:r>
          </a:p>
          <a:p>
            <a:pPr marL="514350" indent="-514350" hangingPunct="0">
              <a:buAutoNum type="arabicPlain"/>
            </a:pPr>
            <a:endParaRPr lang="es-AR" sz="3200" dirty="0"/>
          </a:p>
          <a:p>
            <a:pPr marL="514350" indent="-514350" hangingPunct="0">
              <a:buAutoNum type="arabicPlain" startAt="2"/>
            </a:pPr>
            <a:r>
              <a:rPr lang="en-GB" sz="3200" dirty="0" smtClean="0"/>
              <a:t>I </a:t>
            </a:r>
            <a:r>
              <a:rPr lang="en-GB" sz="3200" b="1" dirty="0"/>
              <a:t>don’t / ’m not</a:t>
            </a:r>
            <a:r>
              <a:rPr lang="en-GB" sz="3200" dirty="0"/>
              <a:t> working at the moment</a:t>
            </a:r>
            <a:r>
              <a:rPr lang="en-GB" sz="3200" dirty="0" smtClean="0"/>
              <a:t>.</a:t>
            </a:r>
          </a:p>
          <a:p>
            <a:pPr marL="514350" indent="-514350" hangingPunct="0">
              <a:buAutoNum type="arabicPlain" startAt="2"/>
            </a:pPr>
            <a:endParaRPr lang="es-AR" sz="3200" dirty="0"/>
          </a:p>
          <a:p>
            <a:pPr marL="514350" indent="-514350" hangingPunct="0">
              <a:buAutoNum type="arabicPlain" startAt="3"/>
            </a:pPr>
            <a:r>
              <a:rPr lang="en-GB" sz="3200" b="1" dirty="0" smtClean="0"/>
              <a:t>Does </a:t>
            </a:r>
            <a:r>
              <a:rPr lang="en-GB" sz="3200" b="1" dirty="0"/>
              <a:t>/ Is</a:t>
            </a:r>
            <a:r>
              <a:rPr lang="en-GB" sz="3200" dirty="0"/>
              <a:t> this Amber’s purse</a:t>
            </a:r>
            <a:r>
              <a:rPr lang="en-GB" sz="3200" dirty="0" smtClean="0"/>
              <a:t>?</a:t>
            </a:r>
          </a:p>
          <a:p>
            <a:pPr marL="514350" indent="-514350" hangingPunct="0">
              <a:buAutoNum type="arabicPlain" startAt="3"/>
            </a:pPr>
            <a:endParaRPr lang="es-AR" sz="3200" dirty="0"/>
          </a:p>
          <a:p>
            <a:pPr marL="514350" indent="-514350" hangingPunct="0">
              <a:buAutoNum type="arabicPlain" startAt="4"/>
            </a:pPr>
            <a:r>
              <a:rPr lang="en-GB" sz="3200" dirty="0" smtClean="0"/>
              <a:t>What </a:t>
            </a:r>
            <a:r>
              <a:rPr lang="en-GB" sz="3200" b="1" dirty="0"/>
              <a:t>do / are</a:t>
            </a:r>
            <a:r>
              <a:rPr lang="en-GB" sz="3200" dirty="0"/>
              <a:t> they looking at</a:t>
            </a:r>
            <a:r>
              <a:rPr lang="en-GB" sz="3200" dirty="0" smtClean="0"/>
              <a:t>?</a:t>
            </a:r>
          </a:p>
          <a:p>
            <a:pPr marL="514350" indent="-514350" hangingPunct="0">
              <a:buAutoNum type="arabicPlain" startAt="4"/>
            </a:pPr>
            <a:endParaRPr lang="es-AR" sz="3200" dirty="0"/>
          </a:p>
          <a:p>
            <a:pPr marL="514350" indent="-514350" hangingPunct="0">
              <a:buAutoNum type="arabicPlain" startAt="5"/>
            </a:pPr>
            <a:r>
              <a:rPr lang="en-GB" sz="3200" b="1" dirty="0" smtClean="0"/>
              <a:t>Do </a:t>
            </a:r>
            <a:r>
              <a:rPr lang="en-GB" sz="3200" b="1" dirty="0"/>
              <a:t>/ Are</a:t>
            </a:r>
            <a:r>
              <a:rPr lang="en-GB" sz="3200" dirty="0"/>
              <a:t> you like shopping</a:t>
            </a:r>
            <a:r>
              <a:rPr lang="en-GB" sz="3200" dirty="0" smtClean="0"/>
              <a:t>?</a:t>
            </a:r>
          </a:p>
          <a:p>
            <a:pPr marL="514350" indent="-514350" hangingPunct="0">
              <a:buAutoNum type="arabicPlain" startAt="5"/>
            </a:pPr>
            <a:endParaRPr lang="es-AR" sz="3200" dirty="0"/>
          </a:p>
          <a:p>
            <a:pPr hangingPunct="0"/>
            <a:r>
              <a:rPr lang="en-GB" sz="3200" dirty="0"/>
              <a:t>6	Where </a:t>
            </a:r>
            <a:r>
              <a:rPr lang="en-GB" sz="3200" b="1" dirty="0"/>
              <a:t>does / is</a:t>
            </a:r>
            <a:r>
              <a:rPr lang="en-GB" sz="3200" dirty="0"/>
              <a:t> Irina from?</a:t>
            </a:r>
            <a:endParaRPr lang="es-AR" sz="3200" dirty="0"/>
          </a:p>
        </p:txBody>
      </p:sp>
      <p:sp>
        <p:nvSpPr>
          <p:cNvPr id="5" name="4 Rectángulo"/>
          <p:cNvSpPr/>
          <p:nvPr/>
        </p:nvSpPr>
        <p:spPr>
          <a:xfrm>
            <a:off x="3308269" y="1757546"/>
            <a:ext cx="1232065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6" name="5 Rectángulo"/>
          <p:cNvSpPr/>
          <p:nvPr/>
        </p:nvSpPr>
        <p:spPr>
          <a:xfrm>
            <a:off x="4293920" y="795645"/>
            <a:ext cx="985651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7" name="6 Rectángulo"/>
          <p:cNvSpPr/>
          <p:nvPr/>
        </p:nvSpPr>
        <p:spPr>
          <a:xfrm>
            <a:off x="3554683" y="3713016"/>
            <a:ext cx="985651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8" name="7 Rectángulo"/>
          <p:cNvSpPr/>
          <p:nvPr/>
        </p:nvSpPr>
        <p:spPr>
          <a:xfrm>
            <a:off x="1787238" y="4672938"/>
            <a:ext cx="765957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9" name="8 Rectángulo"/>
          <p:cNvSpPr/>
          <p:nvPr/>
        </p:nvSpPr>
        <p:spPr>
          <a:xfrm>
            <a:off x="4540334" y="5680361"/>
            <a:ext cx="492825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10" name="9 Rectángulo"/>
          <p:cNvSpPr/>
          <p:nvPr/>
        </p:nvSpPr>
        <p:spPr>
          <a:xfrm>
            <a:off x="2938650" y="2755073"/>
            <a:ext cx="492825" cy="3800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249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919</Words>
  <Application>Microsoft Office PowerPoint</Application>
  <PresentationFormat>Personalizado</PresentationFormat>
  <Paragraphs>297</Paragraphs>
  <Slides>24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Now and around now – Present Continuous</vt:lpstr>
      <vt:lpstr>Now and around now. Present Continuous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26</cp:revision>
  <dcterms:created xsi:type="dcterms:W3CDTF">2020-11-13T17:52:27Z</dcterms:created>
  <dcterms:modified xsi:type="dcterms:W3CDTF">2026-05-05T20:42:47Z</dcterms:modified>
</cp:coreProperties>
</file>