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</p:sldIdLst>
  <p:sldSz cy="5143500" cx="9144000"/>
  <p:notesSz cx="6858000" cy="9144000"/>
  <p:embeddedFontLst>
    <p:embeddedFont>
      <p:font typeface="Roboto"/>
      <p:regular r:id="rId39"/>
      <p:bold r:id="rId40"/>
      <p:italic r:id="rId41"/>
      <p:boldItalic r:id="rId42"/>
    </p:embeddedFont>
    <p:embeddedFont>
      <p:font typeface="Lato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bold.fntdata"/><Relationship Id="rId20" Type="http://schemas.openxmlformats.org/officeDocument/2006/relationships/slide" Target="slides/slide16.xml"/><Relationship Id="rId42" Type="http://schemas.openxmlformats.org/officeDocument/2006/relationships/font" Target="fonts/Roboto-boldItalic.fntdata"/><Relationship Id="rId41" Type="http://schemas.openxmlformats.org/officeDocument/2006/relationships/font" Target="fonts/Roboto-italic.fntdata"/><Relationship Id="rId22" Type="http://schemas.openxmlformats.org/officeDocument/2006/relationships/slide" Target="slides/slide18.xml"/><Relationship Id="rId44" Type="http://schemas.openxmlformats.org/officeDocument/2006/relationships/font" Target="fonts/Lato-bold.fntdata"/><Relationship Id="rId21" Type="http://schemas.openxmlformats.org/officeDocument/2006/relationships/slide" Target="slides/slide17.xml"/><Relationship Id="rId43" Type="http://schemas.openxmlformats.org/officeDocument/2006/relationships/font" Target="fonts/Lato-regular.fntdata"/><Relationship Id="rId24" Type="http://schemas.openxmlformats.org/officeDocument/2006/relationships/slide" Target="slides/slide20.xml"/><Relationship Id="rId46" Type="http://schemas.openxmlformats.org/officeDocument/2006/relationships/font" Target="fonts/Lato-boldItalic.fntdata"/><Relationship Id="rId23" Type="http://schemas.openxmlformats.org/officeDocument/2006/relationships/slide" Target="slides/slide19.xml"/><Relationship Id="rId45" Type="http://schemas.openxmlformats.org/officeDocument/2006/relationships/font" Target="fonts/Lato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font" Target="fonts/Roboto-regular.fntdata"/><Relationship Id="rId16" Type="http://schemas.openxmlformats.org/officeDocument/2006/relationships/slide" Target="slides/slide12.xml"/><Relationship Id="rId38" Type="http://schemas.openxmlformats.org/officeDocument/2006/relationships/slide" Target="slides/slide34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919934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91993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fabafe61b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fabafe61b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4bbe23aef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4bbe23aef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Una manera de organizar los datos.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4bbe23aef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4bbe23aef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4bbe23aef_0_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4bbe23ae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4bbe23aef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4bbe23aef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Demostrar habilidad para evaluar algoritmos, seleccionar el adecuado en función de un rango posible de opciones, justificar esa selección e implementar el algoritmo en particular.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4bbe23aef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4bbe23aef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4bbe23aef_0_1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4bbe23aef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9bd5624e9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9bd5624e9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9bd5624e9a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9bd5624e9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fabafe61b_0_5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fabafe61b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a1ddfadd99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a1ddfadd9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fabafe61b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fabafe61b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fabafe61b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fabafe61b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fabafe61b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fabafe61b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fabafe61b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1fabafe61b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fabafe61b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fabafe61b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fabafe61b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1fabafe61b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fabafe61b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fabafe61b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eabbace0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3eabbace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fabafe61b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1fabafe61b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fabafe61b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fabafe61b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c6f919934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c6f91993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fabafe61b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1fabafe61b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1fabafe61b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1fabafe61b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fabafe61b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1fabafe61b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fabafe61b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1fabafe61b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fabafe61b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fabafe61b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c6f919934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c6f91993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c6f919934_0_2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c6f919934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bbe23aef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bbe23aef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fabafe61b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fabafe61b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fabafe61b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fabafe61b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fabafe61b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fabafe61b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Relationship Id="rId4" Type="http://schemas.openxmlformats.org/officeDocument/2006/relationships/image" Target="../media/image6.png"/><Relationship Id="rId5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485100" y="606050"/>
            <a:ext cx="8222100" cy="177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Algoritmos y Estructuras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de Datos I</a:t>
            </a:r>
            <a:endParaRPr b="1"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346088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Carlos A. Catania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Ing. Lucia Cortés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Mg.Lic. Javier Rosenstein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9" name="Google Shape;6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2250" y="3272142"/>
            <a:ext cx="1652620" cy="1776399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3"/>
          <p:cNvSpPr txBox="1"/>
          <p:nvPr/>
        </p:nvSpPr>
        <p:spPr>
          <a:xfrm>
            <a:off x="152400" y="152400"/>
            <a:ext cx="8554800" cy="60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Licenciatura en Ciencias de la Computación.</a:t>
            </a:r>
            <a:endParaRPr b="1"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Facultad de Ingeniería - Universidad Nacional de Cuyo</a:t>
            </a:r>
            <a:endParaRPr b="1"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1704300" y="2405450"/>
            <a:ext cx="6205200" cy="843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accent6"/>
                </a:solidFill>
                <a:latin typeface="Courier New"/>
                <a:ea typeface="Courier New"/>
                <a:cs typeface="Courier New"/>
                <a:sym typeface="Courier New"/>
              </a:rPr>
              <a:t>1.</a:t>
            </a:r>
            <a:r>
              <a:rPr b="1" lang="en" sz="30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" sz="30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tema</a:t>
            </a:r>
            <a:r>
              <a:rPr lang="en" sz="30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= ”</a:t>
            </a:r>
            <a:r>
              <a:rPr lang="en" sz="30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introducción</a:t>
            </a:r>
            <a:r>
              <a:rPr lang="en" sz="30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”  </a:t>
            </a:r>
            <a:r>
              <a:rPr b="1" lang="en" sz="3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b="1" sz="3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Qué es un algoritmo?</a:t>
            </a:r>
            <a:endParaRPr/>
          </a:p>
        </p:txBody>
      </p:sp>
      <p:sp>
        <p:nvSpPr>
          <p:cNvPr id="133" name="Google Shape;133;p22"/>
          <p:cNvSpPr txBox="1"/>
          <p:nvPr/>
        </p:nvSpPr>
        <p:spPr>
          <a:xfrm>
            <a:off x="490450" y="754550"/>
            <a:ext cx="8274900" cy="22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Un algoritmo implementado en computadora, necesita manejar el acceso a la información. Y para esto podemos hacerlo a través de múltiples estructuras.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Calibri"/>
                <a:ea typeface="Calibri"/>
                <a:cs typeface="Calibri"/>
                <a:sym typeface="Calibri"/>
              </a:rPr>
              <a:t>...pero no todas serán igual de eficientes...</a:t>
            </a:r>
            <a:endParaRPr b="1" sz="3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Estructuras de Datos</a:t>
            </a:r>
            <a:endParaRPr/>
          </a:p>
        </p:txBody>
      </p:sp>
      <p:pic>
        <p:nvPicPr>
          <p:cNvPr id="139" name="Google Shape;13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248341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3"/>
          <p:cNvSpPr txBox="1"/>
          <p:nvPr/>
        </p:nvSpPr>
        <p:spPr>
          <a:xfrm>
            <a:off x="341225" y="214850"/>
            <a:ext cx="1971600" cy="1984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 programación domina el mundo...</a:t>
            </a:r>
            <a:endParaRPr/>
          </a:p>
        </p:txBody>
      </p:sp>
      <p:pic>
        <p:nvPicPr>
          <p:cNvPr id="146" name="Google Shape;14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7888" y="771450"/>
            <a:ext cx="4228227" cy="421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LOS OBJETIVOS?</a:t>
            </a:r>
            <a:endParaRPr sz="6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6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Los objetivos</a:t>
            </a:r>
            <a:endParaRPr/>
          </a:p>
        </p:txBody>
      </p:sp>
      <p:sp>
        <p:nvSpPr>
          <p:cNvPr id="157" name="Google Shape;157;p26"/>
          <p:cNvSpPr txBox="1"/>
          <p:nvPr>
            <p:ph idx="1" type="body"/>
          </p:nvPr>
        </p:nvSpPr>
        <p:spPr>
          <a:xfrm>
            <a:off x="460950" y="1299825"/>
            <a:ext cx="8222100" cy="27102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600"/>
              <a:buAutoNum type="arabicPeriod"/>
            </a:pPr>
            <a:r>
              <a:rPr lang="en" sz="3600">
                <a:solidFill>
                  <a:srgbClr val="666666"/>
                </a:solidFill>
              </a:rPr>
              <a:t>Programar </a:t>
            </a:r>
            <a:r>
              <a:rPr b="1" lang="en" sz="3600">
                <a:solidFill>
                  <a:schemeClr val="accent2"/>
                </a:solidFill>
              </a:rPr>
              <a:t>EFICIENTEMENTE</a:t>
            </a:r>
            <a:endParaRPr b="1" sz="3600">
              <a:solidFill>
                <a:schemeClr val="accent2"/>
              </a:solidFill>
            </a:endParaRPr>
          </a:p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600"/>
              <a:buAutoNum type="arabicPeriod"/>
            </a:pPr>
            <a:r>
              <a:rPr lang="en" sz="3600">
                <a:solidFill>
                  <a:srgbClr val="666666"/>
                </a:solidFill>
              </a:rPr>
              <a:t>Desarrollar la creatividad y el arte!</a:t>
            </a:r>
            <a:endParaRPr sz="3600">
              <a:solidFill>
                <a:srgbClr val="666666"/>
              </a:solidFill>
            </a:endParaRPr>
          </a:p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AutoNum type="arabicPeriod"/>
            </a:pPr>
            <a:r>
              <a:rPr b="1" lang="en" sz="3600">
                <a:solidFill>
                  <a:schemeClr val="accent3"/>
                </a:solidFill>
              </a:rPr>
              <a:t>PENSAR</a:t>
            </a:r>
            <a:endParaRPr b="1" sz="36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Qué</a:t>
            </a:r>
            <a:r>
              <a:rPr lang="en"/>
              <a:t> esperamos de Uds.?</a:t>
            </a:r>
            <a:endParaRPr/>
          </a:p>
        </p:txBody>
      </p:sp>
      <p:sp>
        <p:nvSpPr>
          <p:cNvPr id="163" name="Google Shape;163;p27"/>
          <p:cNvSpPr txBox="1"/>
          <p:nvPr>
            <p:ph idx="1" type="body"/>
          </p:nvPr>
        </p:nvSpPr>
        <p:spPr>
          <a:xfrm>
            <a:off x="471900" y="1919075"/>
            <a:ext cx="8222100" cy="27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Espíritu Crítico</a:t>
            </a:r>
            <a:endParaRPr sz="3600"/>
          </a:p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" sz="3600"/>
              <a:t>Proactividad</a:t>
            </a:r>
            <a:endParaRPr sz="3600"/>
          </a:p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Char char="●"/>
            </a:pPr>
            <a:r>
              <a:rPr b="1" lang="en" sz="3600">
                <a:solidFill>
                  <a:schemeClr val="accent3"/>
                </a:solidFill>
              </a:rPr>
              <a:t>PENSAR</a:t>
            </a:r>
            <a:endParaRPr b="1" sz="36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8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La Metodología?</a:t>
            </a:r>
            <a:endParaRPr sz="6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Metodologia</a:t>
            </a:r>
            <a:endParaRPr/>
          </a:p>
        </p:txBody>
      </p:sp>
      <p:sp>
        <p:nvSpPr>
          <p:cNvPr id="174" name="Google Shape;174;p29"/>
          <p:cNvSpPr txBox="1"/>
          <p:nvPr/>
        </p:nvSpPr>
        <p:spPr>
          <a:xfrm>
            <a:off x="377275" y="1194700"/>
            <a:ext cx="8035800" cy="3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b="1" lang="en" sz="2300"/>
              <a:t>Horario de clases: Lunes y Miercoles de 15:00hs a 18:00hs</a:t>
            </a:r>
            <a:endParaRPr b="1" sz="2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Durante una primera parte de la clase es obligatoria la presencia</a:t>
            </a:r>
            <a:r>
              <a:rPr b="1" lang="en" sz="2300"/>
              <a:t> online</a:t>
            </a:r>
            <a:r>
              <a:rPr lang="en" sz="2300"/>
              <a:t> a través de una herramienta de teleconferencia a definir: (Zoom, Meet, etc.)</a:t>
            </a:r>
            <a:endParaRPr sz="2300"/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SzPts val="2300"/>
              <a:buChar char="○"/>
            </a:pPr>
            <a:r>
              <a:rPr lang="en" sz="2300"/>
              <a:t>Consignas generales. </a:t>
            </a:r>
            <a:endParaRPr sz="2300"/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SzPts val="2300"/>
              <a:buChar char="○"/>
            </a:pPr>
            <a:r>
              <a:rPr lang="en" sz="2300"/>
              <a:t>Consultas. Ampliación de contenido. </a:t>
            </a:r>
            <a:endParaRPr sz="2300"/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SzPts val="2300"/>
              <a:buChar char="○"/>
            </a:pPr>
            <a:r>
              <a:rPr lang="en" sz="2300"/>
              <a:t>Exposición oral.</a:t>
            </a:r>
            <a:endParaRPr sz="2300"/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SzPts val="2300"/>
              <a:buChar char="○"/>
            </a:pPr>
            <a:r>
              <a:rPr lang="en" sz="2300"/>
              <a:t>Otros.</a:t>
            </a:r>
            <a:endParaRPr sz="2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0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Metodologia</a:t>
            </a:r>
            <a:endParaRPr/>
          </a:p>
        </p:txBody>
      </p:sp>
      <p:sp>
        <p:nvSpPr>
          <p:cNvPr id="180" name="Google Shape;180;p30"/>
          <p:cNvSpPr txBox="1"/>
          <p:nvPr/>
        </p:nvSpPr>
        <p:spPr>
          <a:xfrm>
            <a:off x="377275" y="1194700"/>
            <a:ext cx="8035800" cy="3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El resto de la clase se realiza de manera </a:t>
            </a:r>
            <a:r>
              <a:rPr b="1" lang="en" sz="2300"/>
              <a:t>offline</a:t>
            </a:r>
            <a:r>
              <a:rPr lang="en" sz="2300"/>
              <a:t> a través de SLACK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t/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TODAS LAS CONSULTAS SE REALIZAN en canal </a:t>
            </a:r>
            <a:r>
              <a:rPr b="1" lang="en" sz="2300">
                <a:solidFill>
                  <a:srgbClr val="434343"/>
                </a:solidFill>
              </a:rPr>
              <a:t>#practicas</a:t>
            </a:r>
            <a:r>
              <a:rPr lang="en" sz="2300"/>
              <a:t> de slack. </a:t>
            </a:r>
            <a:endParaRPr sz="23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     </a:t>
            </a:r>
            <a:r>
              <a:rPr b="1" lang="en" sz="2300">
                <a:solidFill>
                  <a:srgbClr val="FF0000"/>
                </a:solidFill>
              </a:rPr>
              <a:t>NO SE </a:t>
            </a:r>
            <a:r>
              <a:rPr b="1" lang="en" sz="2300">
                <a:solidFill>
                  <a:srgbClr val="FF0000"/>
                </a:solidFill>
              </a:rPr>
              <a:t>RESPONDERÁ</a:t>
            </a:r>
            <a:r>
              <a:rPr b="1" lang="en" sz="2300">
                <a:solidFill>
                  <a:srgbClr val="FF0000"/>
                </a:solidFill>
              </a:rPr>
              <a:t> POR PRIVADO</a:t>
            </a:r>
            <a:endParaRPr b="1" sz="2300">
              <a:solidFill>
                <a:srgbClr val="FF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1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Material?</a:t>
            </a:r>
            <a:endParaRPr sz="6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/>
          <p:nvPr>
            <p:ph type="ctrTitle"/>
          </p:nvPr>
        </p:nvSpPr>
        <p:spPr>
          <a:xfrm>
            <a:off x="485100" y="606050"/>
            <a:ext cx="8222100" cy="177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Algoritmos y Estructuras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de Datos I</a:t>
            </a:r>
            <a:endParaRPr b="1"/>
          </a:p>
        </p:txBody>
      </p:sp>
      <p:sp>
        <p:nvSpPr>
          <p:cNvPr id="77" name="Google Shape;77;p14"/>
          <p:cNvSpPr txBox="1"/>
          <p:nvPr>
            <p:ph idx="1" type="subTitle"/>
          </p:nvPr>
        </p:nvSpPr>
        <p:spPr>
          <a:xfrm>
            <a:off x="390525" y="346088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Carlos A. Catania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Ing. Lucia Cortés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Mg.Lic. Javier Rosenstein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2250" y="3272142"/>
            <a:ext cx="1652620" cy="1776399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 txBox="1"/>
          <p:nvPr/>
        </p:nvSpPr>
        <p:spPr>
          <a:xfrm>
            <a:off x="152400" y="152400"/>
            <a:ext cx="8554800" cy="60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Licenciatura en Ciencias de la Computación.</a:t>
            </a:r>
            <a:endParaRPr b="1"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Facultad de Ingeniería - Universidad Nacional de Cuyo</a:t>
            </a:r>
            <a:endParaRPr b="1"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1704300" y="2405450"/>
            <a:ext cx="6205200" cy="843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accent6"/>
                </a:solidFill>
                <a:latin typeface="Courier New"/>
                <a:ea typeface="Courier New"/>
                <a:cs typeface="Courier New"/>
                <a:sym typeface="Courier New"/>
              </a:rPr>
              <a:t>1.</a:t>
            </a:r>
            <a:r>
              <a:rPr b="1" lang="en" sz="30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tema</a:t>
            </a:r>
            <a:r>
              <a:rPr lang="en" sz="30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 = ”introducción”  </a:t>
            </a:r>
            <a:r>
              <a:rPr b="1" lang="en" sz="3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b="1" sz="3000"/>
          </a:p>
        </p:txBody>
      </p:sp>
      <p:sp>
        <p:nvSpPr>
          <p:cNvPr id="81" name="Google Shape;81;p14"/>
          <p:cNvSpPr txBox="1"/>
          <p:nvPr/>
        </p:nvSpPr>
        <p:spPr>
          <a:xfrm rot="-1349784">
            <a:off x="3538631" y="1653281"/>
            <a:ext cx="2066774" cy="4328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FEFEF"/>
                </a:solidFill>
                <a:latin typeface="Roboto"/>
                <a:ea typeface="Roboto"/>
                <a:cs typeface="Roboto"/>
                <a:sym typeface="Roboto"/>
              </a:rPr>
              <a:t>COVID-19 EDITION</a:t>
            </a:r>
            <a:endParaRPr b="1">
              <a:solidFill>
                <a:srgbClr val="EFEFE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2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 utilizado durante la Teoría</a:t>
            </a:r>
            <a:endParaRPr/>
          </a:p>
        </p:txBody>
      </p:sp>
      <p:sp>
        <p:nvSpPr>
          <p:cNvPr id="191" name="Google Shape;191;p32"/>
          <p:cNvSpPr txBox="1"/>
          <p:nvPr/>
        </p:nvSpPr>
        <p:spPr>
          <a:xfrm>
            <a:off x="377275" y="1194700"/>
            <a:ext cx="8035800" cy="3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/>
              <a:t>Bibliografía</a:t>
            </a:r>
            <a:endParaRPr sz="32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En Español:</a:t>
            </a:r>
            <a:endParaRPr b="1" sz="18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	[1] Brassard, G.; Bratley, P. Fundamentos de algoritmia Prentice -Hall (1998) </a:t>
            </a:r>
            <a:endParaRPr sz="1600"/>
          </a:p>
          <a:p>
            <a:pPr indent="45720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[2] Weiss, M.A. Estructuras de datos y algoritmos. Addison- Wesley (1995) </a:t>
            </a:r>
            <a:endParaRPr sz="1600"/>
          </a:p>
          <a:p>
            <a:pPr indent="0" lvl="0" marL="454914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En Inglés:</a:t>
            </a:r>
            <a:endParaRPr b="1" sz="1800"/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[3] Thomas H. Cormen, Charles E. Leiserson, Ronald L. Rivest, Clifford Stein </a:t>
            </a:r>
            <a:r>
              <a:rPr i="1" lang="en" sz="1600"/>
              <a:t>Introduction to Algorithms, 3ra edición</a:t>
            </a:r>
            <a:r>
              <a:rPr lang="en" sz="1600"/>
              <a:t> The MIT Press (2010)  </a:t>
            </a:r>
            <a:endParaRPr sz="1600"/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[4] </a:t>
            </a:r>
            <a:r>
              <a:rPr b="1" lang="en" sz="1600">
                <a:solidFill>
                  <a:srgbClr val="FF0000"/>
                </a:solidFill>
              </a:rPr>
              <a:t>Aho, A.V.; Hopcroft, J.E.; Ullman, J.D. </a:t>
            </a:r>
            <a:r>
              <a:rPr b="1" i="1" lang="en" sz="1600">
                <a:solidFill>
                  <a:srgbClr val="FF0000"/>
                </a:solidFill>
              </a:rPr>
              <a:t>Estructura de datos y algoritmos.</a:t>
            </a:r>
            <a:r>
              <a:rPr b="1" lang="en" sz="1600">
                <a:solidFill>
                  <a:srgbClr val="FF0000"/>
                </a:solidFill>
              </a:rPr>
              <a:t>  Addison- Wesley (2001)</a:t>
            </a:r>
            <a:endParaRPr b="1" sz="16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2" name="Google Shape;19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81425" y="744825"/>
            <a:ext cx="843425" cy="84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 utilizado durante la Teoria</a:t>
            </a:r>
            <a:endParaRPr/>
          </a:p>
        </p:txBody>
      </p:sp>
      <p:sp>
        <p:nvSpPr>
          <p:cNvPr id="198" name="Google Shape;198;p33"/>
          <p:cNvSpPr txBox="1"/>
          <p:nvPr/>
        </p:nvSpPr>
        <p:spPr>
          <a:xfrm>
            <a:off x="477875" y="1194700"/>
            <a:ext cx="8447100" cy="3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/>
              <a:t>Material AudioVisual</a:t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Por cada unidad se pondrán a disposición uno o mas videos con los desarrollos teóricos.</a:t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9" name="Google Shape;19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91300" y="853644"/>
            <a:ext cx="1033550" cy="78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4350" y="2549400"/>
            <a:ext cx="2165825" cy="216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 utilizado durante la Teoria</a:t>
            </a:r>
            <a:endParaRPr/>
          </a:p>
        </p:txBody>
      </p:sp>
      <p:sp>
        <p:nvSpPr>
          <p:cNvPr id="206" name="Google Shape;206;p34"/>
          <p:cNvSpPr txBox="1"/>
          <p:nvPr/>
        </p:nvSpPr>
        <p:spPr>
          <a:xfrm>
            <a:off x="477875" y="1194700"/>
            <a:ext cx="8447100" cy="3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/>
              <a:t>Guías de estudio</a:t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Se trata de apuntes/</a:t>
            </a:r>
            <a:r>
              <a:rPr lang="en" sz="2800"/>
              <a:t>resúmenes</a:t>
            </a:r>
            <a:r>
              <a:rPr lang="en" sz="2800"/>
              <a:t> armados por la </a:t>
            </a:r>
            <a:r>
              <a:rPr lang="en" sz="2800"/>
              <a:t>cátedra</a:t>
            </a:r>
            <a:r>
              <a:rPr lang="en" sz="2800"/>
              <a:t> que desarrollan contenidos </a:t>
            </a:r>
            <a:r>
              <a:rPr lang="en" sz="2800"/>
              <a:t>teóricos</a:t>
            </a:r>
            <a:r>
              <a:rPr lang="en" sz="2800"/>
              <a:t> muy puntuales.</a:t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1475" y="716825"/>
            <a:ext cx="1068250" cy="106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 utilizado durante la </a:t>
            </a:r>
            <a:r>
              <a:rPr lang="en"/>
              <a:t>Práctica</a:t>
            </a:r>
            <a:endParaRPr/>
          </a:p>
        </p:txBody>
      </p:sp>
      <p:sp>
        <p:nvSpPr>
          <p:cNvPr id="213" name="Google Shape;213;p35"/>
          <p:cNvSpPr txBox="1"/>
          <p:nvPr/>
        </p:nvSpPr>
        <p:spPr>
          <a:xfrm>
            <a:off x="377275" y="1194700"/>
            <a:ext cx="6426300" cy="3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/>
              <a:t>Lápiz</a:t>
            </a:r>
            <a:r>
              <a:rPr lang="en" sz="3200"/>
              <a:t>, Papel y P</a:t>
            </a:r>
            <a:r>
              <a:rPr lang="en" sz="3200"/>
              <a:t>izarra (virtual)</a:t>
            </a:r>
            <a:r>
              <a:rPr lang="en" sz="3200"/>
              <a:t>.</a:t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Una parte importante de la práctica se desarrollará con lápiz y papel. El pizarrón virtual </a:t>
            </a:r>
            <a:r>
              <a:rPr lang="en" sz="2200"/>
              <a:t>también</a:t>
            </a:r>
            <a:r>
              <a:rPr lang="en" sz="2200"/>
              <a:t> </a:t>
            </a:r>
            <a:r>
              <a:rPr lang="en" sz="2200"/>
              <a:t>será</a:t>
            </a:r>
            <a:r>
              <a:rPr lang="en" sz="2200"/>
              <a:t> su amigo!!!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" sz="3200"/>
              <a:t>La compu de casa :-(</a:t>
            </a:r>
            <a:endParaRPr sz="3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4" name="Google Shape;21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2624" y="987563"/>
            <a:ext cx="1924100" cy="19241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5"/>
          <p:cNvSpPr txBox="1"/>
          <p:nvPr/>
        </p:nvSpPr>
        <p:spPr>
          <a:xfrm>
            <a:off x="7161975" y="1194700"/>
            <a:ext cx="12072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If</a:t>
            </a:r>
            <a:r>
              <a:rPr lang="en"/>
              <a:t> a &gt; 12: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a=a+1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else</a:t>
            </a:r>
            <a:r>
              <a:rPr lang="en"/>
              <a:t>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a=a -1</a:t>
            </a:r>
            <a:endParaRPr/>
          </a:p>
        </p:txBody>
      </p:sp>
      <p:pic>
        <p:nvPicPr>
          <p:cNvPr id="216" name="Google Shape;21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17925" y="3743195"/>
            <a:ext cx="1060300" cy="116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Qué</a:t>
            </a:r>
            <a:r>
              <a:rPr lang="en"/>
              <a:t> hacemos con el </a:t>
            </a:r>
            <a:r>
              <a:rPr lang="en"/>
              <a:t>Pseudocódigo</a:t>
            </a:r>
            <a:r>
              <a:rPr lang="en"/>
              <a:t>?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 utilizado durante la Práctica</a:t>
            </a:r>
            <a:endParaRPr/>
          </a:p>
        </p:txBody>
      </p:sp>
      <p:sp>
        <p:nvSpPr>
          <p:cNvPr id="227" name="Google Shape;227;p37"/>
          <p:cNvSpPr txBox="1"/>
          <p:nvPr/>
        </p:nvSpPr>
        <p:spPr>
          <a:xfrm>
            <a:off x="377275" y="1194700"/>
            <a:ext cx="8547600" cy="3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8" name="Google Shape;22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88" y="1042323"/>
            <a:ext cx="4186575" cy="369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 utilizado durante la Práctica</a:t>
            </a:r>
            <a:endParaRPr/>
          </a:p>
        </p:txBody>
      </p:sp>
      <p:pic>
        <p:nvPicPr>
          <p:cNvPr id="234" name="Google Shape;23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128713"/>
            <a:ext cx="6096000" cy="288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 utilizado durante la Práctica</a:t>
            </a:r>
            <a:endParaRPr/>
          </a:p>
        </p:txBody>
      </p:sp>
      <p:pic>
        <p:nvPicPr>
          <p:cNvPr id="240" name="Google Shape;24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7523" y="816650"/>
            <a:ext cx="3805175" cy="3136126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9"/>
          <p:cNvSpPr txBox="1"/>
          <p:nvPr/>
        </p:nvSpPr>
        <p:spPr>
          <a:xfrm>
            <a:off x="361750" y="1262325"/>
            <a:ext cx="4835700" cy="35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latin typeface="Lato"/>
                <a:ea typeface="Lato"/>
                <a:cs typeface="Lato"/>
                <a:sym typeface="Lato"/>
              </a:rPr>
              <a:t>Thonny</a:t>
            </a:r>
            <a:endParaRPr b="1" sz="7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http://thonny.org</a:t>
            </a:r>
            <a:endParaRPr sz="3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0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La </a:t>
            </a:r>
            <a:r>
              <a:rPr lang="en" sz="6000"/>
              <a:t>evaluación?</a:t>
            </a:r>
            <a:endParaRPr sz="6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1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Condición Regular</a:t>
            </a:r>
            <a:endParaRPr b="1" sz="3000"/>
          </a:p>
        </p:txBody>
      </p:sp>
      <p:sp>
        <p:nvSpPr>
          <p:cNvPr id="252" name="Google Shape;252;p41"/>
          <p:cNvSpPr txBox="1"/>
          <p:nvPr>
            <p:ph idx="1" type="body"/>
          </p:nvPr>
        </p:nvSpPr>
        <p:spPr>
          <a:xfrm>
            <a:off x="169850" y="2590025"/>
            <a:ext cx="2808000" cy="14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Para </a:t>
            </a:r>
            <a:r>
              <a:rPr b="1" lang="en" sz="24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Regularizar</a:t>
            </a:r>
            <a:r>
              <a:rPr lang="en" sz="24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 la materia se debe</a:t>
            </a:r>
            <a:r>
              <a:rPr lang="en" sz="1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sz="1800">
              <a:solidFill>
                <a:schemeClr val="accent4"/>
              </a:solidFill>
            </a:endParaRPr>
          </a:p>
        </p:txBody>
      </p:sp>
      <p:sp>
        <p:nvSpPr>
          <p:cNvPr id="253" name="Google Shape;253;p41"/>
          <p:cNvSpPr txBox="1"/>
          <p:nvPr/>
        </p:nvSpPr>
        <p:spPr>
          <a:xfrm>
            <a:off x="3948800" y="301825"/>
            <a:ext cx="4741200" cy="44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228600" rtl="0" algn="just">
              <a:spcBef>
                <a:spcPts val="100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Tener </a:t>
            </a:r>
            <a:r>
              <a:rPr b="1" lang="en" sz="2200">
                <a:solidFill>
                  <a:schemeClr val="accent3"/>
                </a:solidFill>
              </a:rPr>
              <a:t>aprobadas el  100%</a:t>
            </a:r>
            <a:r>
              <a:rPr lang="en" sz="2200"/>
              <a:t> de las actividades prácticas realizadas en tiempo y forma</a:t>
            </a:r>
            <a:endParaRPr sz="2200"/>
          </a:p>
          <a:p>
            <a:pPr indent="0" lvl="0" marL="45720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/>
          <p:nvPr>
            <p:ph type="title"/>
          </p:nvPr>
        </p:nvSpPr>
        <p:spPr>
          <a:xfrm>
            <a:off x="265500" y="1718250"/>
            <a:ext cx="4045200" cy="170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Los temas</a:t>
            </a:r>
            <a:endParaRPr/>
          </a:p>
        </p:txBody>
      </p:sp>
      <p:sp>
        <p:nvSpPr>
          <p:cNvPr id="87" name="Google Shape;87;p15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Los docentes 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 materia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Los objetivos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 metodología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El material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 </a:t>
            </a:r>
            <a:r>
              <a:rPr lang="en"/>
              <a:t>evaluación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SzPts val="1800"/>
              <a:buChar char="●"/>
            </a:pPr>
            <a:r>
              <a:rPr lang="en"/>
              <a:t>La comunicación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2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Condición Regular</a:t>
            </a:r>
            <a:endParaRPr b="1" sz="3000"/>
          </a:p>
        </p:txBody>
      </p:sp>
      <p:sp>
        <p:nvSpPr>
          <p:cNvPr id="259" name="Google Shape;259;p42"/>
          <p:cNvSpPr txBox="1"/>
          <p:nvPr>
            <p:ph idx="1" type="body"/>
          </p:nvPr>
        </p:nvSpPr>
        <p:spPr>
          <a:xfrm>
            <a:off x="226075" y="3131375"/>
            <a:ext cx="2808000" cy="14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Para </a:t>
            </a:r>
            <a:r>
              <a:rPr b="1" lang="en" sz="24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aprobar</a:t>
            </a:r>
            <a:r>
              <a:rPr lang="en" sz="24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 la materia se debe</a:t>
            </a:r>
            <a:r>
              <a:rPr lang="en" sz="1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sz="1800">
              <a:solidFill>
                <a:schemeClr val="accent4"/>
              </a:solidFill>
            </a:endParaRPr>
          </a:p>
        </p:txBody>
      </p:sp>
      <p:sp>
        <p:nvSpPr>
          <p:cNvPr id="260" name="Google Shape;260;p42"/>
          <p:cNvSpPr txBox="1"/>
          <p:nvPr/>
        </p:nvSpPr>
        <p:spPr>
          <a:xfrm>
            <a:off x="3621825" y="301825"/>
            <a:ext cx="5332200" cy="44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100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Pasar exitosamente (</a:t>
            </a:r>
            <a:r>
              <a:rPr b="1" lang="en" sz="2200">
                <a:solidFill>
                  <a:schemeClr val="accent3"/>
                </a:solidFill>
              </a:rPr>
              <a:t>con nota &gt;= 6</a:t>
            </a:r>
            <a:r>
              <a:rPr lang="en" sz="2200"/>
              <a:t>) una mesa de examen. </a:t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3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Condición Libre</a:t>
            </a:r>
            <a:endParaRPr b="1" sz="3000"/>
          </a:p>
        </p:txBody>
      </p:sp>
      <p:sp>
        <p:nvSpPr>
          <p:cNvPr id="266" name="Google Shape;266;p43"/>
          <p:cNvSpPr txBox="1"/>
          <p:nvPr>
            <p:ph idx="1" type="body"/>
          </p:nvPr>
        </p:nvSpPr>
        <p:spPr>
          <a:xfrm>
            <a:off x="226075" y="3131375"/>
            <a:ext cx="2808000" cy="14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Para </a:t>
            </a:r>
            <a:r>
              <a:rPr b="1" lang="en" sz="24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aprobar</a:t>
            </a:r>
            <a:r>
              <a:rPr lang="en" sz="24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 la materia se debe</a:t>
            </a:r>
            <a:r>
              <a:rPr lang="en" sz="1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sz="1800">
              <a:solidFill>
                <a:schemeClr val="accent4"/>
              </a:solidFill>
            </a:endParaRPr>
          </a:p>
        </p:txBody>
      </p:sp>
      <p:sp>
        <p:nvSpPr>
          <p:cNvPr id="267" name="Google Shape;267;p43"/>
          <p:cNvSpPr txBox="1"/>
          <p:nvPr/>
        </p:nvSpPr>
        <p:spPr>
          <a:xfrm>
            <a:off x="3356125" y="301825"/>
            <a:ext cx="5334000" cy="44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just">
              <a:spcBef>
                <a:spcPts val="100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Presentar y aprobar t</a:t>
            </a:r>
            <a:r>
              <a:rPr b="1" lang="en" sz="2200"/>
              <a:t>odas las actividades prácticas realizadas</a:t>
            </a:r>
            <a:r>
              <a:rPr lang="en" sz="2200"/>
              <a:t> durante el cursado. </a:t>
            </a:r>
            <a:endParaRPr sz="2200"/>
          </a:p>
          <a:p>
            <a:pPr indent="0" lvl="0" marL="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just">
              <a:spcBef>
                <a:spcPts val="1000"/>
              </a:spcBef>
              <a:spcAft>
                <a:spcPts val="0"/>
              </a:spcAft>
              <a:buSzPts val="2200"/>
              <a:buAutoNum type="arabicPeriod"/>
            </a:pPr>
            <a:r>
              <a:rPr lang="en" sz="2200"/>
              <a:t>Rendir con </a:t>
            </a:r>
            <a:r>
              <a:rPr b="1" lang="en" sz="2200">
                <a:solidFill>
                  <a:schemeClr val="accent3"/>
                </a:solidFill>
              </a:rPr>
              <a:t>nota &gt;=  6</a:t>
            </a:r>
            <a:r>
              <a:rPr lang="en" sz="2200">
                <a:solidFill>
                  <a:schemeClr val="accent3"/>
                </a:solidFill>
              </a:rPr>
              <a:t> </a:t>
            </a:r>
            <a:r>
              <a:rPr lang="en" sz="2200"/>
              <a:t>un examen teórico-práctico, donde se evaluarán los contenidos de la materia. Dicho examen puede ser oral y escrito. </a:t>
            </a:r>
            <a:endParaRPr sz="22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4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La comunicación</a:t>
            </a:r>
            <a:endParaRPr sz="6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5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Medios de contacto</a:t>
            </a:r>
            <a:endParaRPr b="1" sz="3000"/>
          </a:p>
        </p:txBody>
      </p:sp>
      <p:sp>
        <p:nvSpPr>
          <p:cNvPr id="278" name="Google Shape;278;p45"/>
          <p:cNvSpPr txBox="1"/>
          <p:nvPr/>
        </p:nvSpPr>
        <p:spPr>
          <a:xfrm>
            <a:off x="3363525" y="279225"/>
            <a:ext cx="5202000" cy="44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2100"/>
              <a:t>Aula Virtual: </a:t>
            </a:r>
            <a:endParaRPr b="1" sz="2100"/>
          </a:p>
          <a:p>
            <a:pPr indent="0" lvl="0" marL="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2100"/>
              <a:t>SLACK  </a:t>
            </a:r>
            <a:endParaRPr b="1" sz="2100"/>
          </a:p>
          <a:p>
            <a:pPr indent="0" lvl="0" marL="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http://algo1-uncuyo-2020.</a:t>
            </a:r>
            <a:r>
              <a:rPr lang="en" sz="1800">
                <a:solidFill>
                  <a:schemeClr val="dk1"/>
                </a:solidFill>
              </a:rPr>
              <a:t>slack</a:t>
            </a:r>
            <a:r>
              <a:rPr lang="en" sz="1800">
                <a:solidFill>
                  <a:schemeClr val="dk1"/>
                </a:solidFill>
              </a:rPr>
              <a:t>.com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100"/>
              <a:t>Unirse a slack :</a:t>
            </a:r>
            <a:endParaRPr sz="2100"/>
          </a:p>
          <a:p>
            <a:pPr indent="0" lvl="0" marL="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http://bit.ly/join-slack-aed-2020</a:t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279" name="Google Shape;27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1925" y="1472125"/>
            <a:ext cx="660625" cy="66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6"/>
          <p:cNvSpPr txBox="1"/>
          <p:nvPr>
            <p:ph idx="4294967295" type="title"/>
          </p:nvPr>
        </p:nvSpPr>
        <p:spPr>
          <a:xfrm>
            <a:off x="460950" y="3775675"/>
            <a:ext cx="8222100" cy="101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HAPPY HACKING!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285" name="Google Shape;285;p46"/>
          <p:cNvSpPr txBox="1"/>
          <p:nvPr>
            <p:ph idx="4294967295" type="body"/>
          </p:nvPr>
        </p:nvSpPr>
        <p:spPr>
          <a:xfrm>
            <a:off x="269725" y="1849950"/>
            <a:ext cx="8596200" cy="130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Titular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:     Dr. C.A. Catania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   &lt;harpomaxx@gmail.com&gt; </a:t>
            </a:r>
            <a:r>
              <a:rPr b="1"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@harpolabs</a:t>
            </a:r>
            <a:endParaRPr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Adjunto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:  Ing. L. Cortés        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&lt;luciacortes5519@gmail.com&gt;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JTP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:         Mg.Lic. J. Rosenstein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 &lt;javier.rosenstein@ingenieria.uncuyo.edu.ar&gt;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86" name="Google Shape;28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6997" y="3447600"/>
            <a:ext cx="1668950" cy="166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 equipo</a:t>
            </a:r>
            <a:r>
              <a:rPr lang="en"/>
              <a:t> que participa de la </a:t>
            </a:r>
            <a:r>
              <a:rPr lang="en"/>
              <a:t>Cátedra</a:t>
            </a:r>
            <a:endParaRPr/>
          </a:p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1065875" y="1837363"/>
            <a:ext cx="3344700" cy="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itular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:  Dr. Carlos A. Catania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(AKA Harpo)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4" name="Google Shape;9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50" y="1772719"/>
            <a:ext cx="929599" cy="964181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6"/>
          <p:cNvSpPr txBox="1"/>
          <p:nvPr>
            <p:ph idx="1" type="body"/>
          </p:nvPr>
        </p:nvSpPr>
        <p:spPr>
          <a:xfrm>
            <a:off x="3000150" y="2981925"/>
            <a:ext cx="3735600" cy="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Adjunto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:  Ing. Lucia Cortés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 txBox="1"/>
          <p:nvPr>
            <p:ph idx="1" type="body"/>
          </p:nvPr>
        </p:nvSpPr>
        <p:spPr>
          <a:xfrm>
            <a:off x="1345550" y="4278875"/>
            <a:ext cx="3853800" cy="6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JTP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:  Mg.Lic. Javier Rosenstein</a:t>
            </a:r>
            <a:endParaRPr/>
          </a:p>
        </p:txBody>
      </p:sp>
      <p:pic>
        <p:nvPicPr>
          <p:cNvPr id="97" name="Google Shape;97;p16"/>
          <p:cNvPicPr preferRelativeResize="0"/>
          <p:nvPr/>
        </p:nvPicPr>
        <p:blipFill rotWithShape="1">
          <a:blip r:embed="rId4">
            <a:alphaModFix/>
          </a:blip>
          <a:srcRect b="28804" l="19367" r="21888" t="11915"/>
          <a:stretch/>
        </p:blipFill>
        <p:spPr>
          <a:xfrm>
            <a:off x="347500" y="4035825"/>
            <a:ext cx="767700" cy="873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6"/>
          <p:cNvPicPr preferRelativeResize="0"/>
          <p:nvPr/>
        </p:nvPicPr>
        <p:blipFill rotWithShape="1">
          <a:blip r:embed="rId5">
            <a:alphaModFix/>
          </a:blip>
          <a:srcRect b="0" l="29657" r="24813" t="4324"/>
          <a:stretch/>
        </p:blipFill>
        <p:spPr>
          <a:xfrm>
            <a:off x="4199100" y="2317392"/>
            <a:ext cx="767699" cy="9074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LA MATERIA</a:t>
            </a:r>
            <a:endParaRPr sz="6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 es un algoritmo?</a:t>
            </a:r>
            <a:endParaRPr/>
          </a:p>
        </p:txBody>
      </p:sp>
      <p:pic>
        <p:nvPicPr>
          <p:cNvPr id="109" name="Google Shape;109;p18"/>
          <p:cNvPicPr preferRelativeResize="0"/>
          <p:nvPr/>
        </p:nvPicPr>
        <p:blipFill rotWithShape="1">
          <a:blip r:embed="rId3">
            <a:alphaModFix/>
          </a:blip>
          <a:srcRect b="8424" l="0" r="0" t="0"/>
          <a:stretch/>
        </p:blipFill>
        <p:spPr>
          <a:xfrm>
            <a:off x="1492000" y="603724"/>
            <a:ext cx="5622976" cy="360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Qué es un algoritmo?</a:t>
            </a:r>
            <a:endParaRPr/>
          </a:p>
        </p:txBody>
      </p:sp>
      <p:sp>
        <p:nvSpPr>
          <p:cNvPr id="115" name="Google Shape;115;p19"/>
          <p:cNvSpPr txBox="1"/>
          <p:nvPr/>
        </p:nvSpPr>
        <p:spPr>
          <a:xfrm>
            <a:off x="1483950" y="754550"/>
            <a:ext cx="5847900" cy="22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228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latin typeface="Calibri"/>
                <a:ea typeface="Calibri"/>
                <a:cs typeface="Calibri"/>
                <a:sym typeface="Calibri"/>
              </a:rPr>
              <a:t>Algoritmo</a:t>
            </a:r>
            <a:endParaRPr b="1"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latin typeface="Calibri"/>
                <a:ea typeface="Calibri"/>
                <a:cs typeface="Calibri"/>
                <a:sym typeface="Calibri"/>
              </a:rPr>
              <a:t>sustantivo</a:t>
            </a:r>
            <a:r>
              <a:rPr i="1" lang="en" sz="2200">
                <a:latin typeface="Calibri"/>
                <a:ea typeface="Calibri"/>
                <a:cs typeface="Calibri"/>
                <a:sym typeface="Calibri"/>
              </a:rPr>
              <a:t> </a:t>
            </a:r>
            <a:endParaRPr i="1"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Calibri"/>
                <a:ea typeface="Calibri"/>
                <a:cs typeface="Calibri"/>
                <a:sym typeface="Calibri"/>
              </a:rPr>
              <a:t>Un algoritmo es un método para resolver un problema mediante una serie de pasos precisos, definidos y finitos.</a:t>
            </a:r>
            <a:endParaRPr sz="23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Qué es un algoritmo?</a:t>
            </a:r>
            <a:endParaRPr/>
          </a:p>
        </p:txBody>
      </p:sp>
      <p:sp>
        <p:nvSpPr>
          <p:cNvPr id="121" name="Google Shape;121;p20"/>
          <p:cNvSpPr txBox="1"/>
          <p:nvPr/>
        </p:nvSpPr>
        <p:spPr>
          <a:xfrm>
            <a:off x="490450" y="754550"/>
            <a:ext cx="8274900" cy="22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Para resolver un problema determinado, pueden existir múltiples algoritmos.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Calibri"/>
                <a:ea typeface="Calibri"/>
                <a:cs typeface="Calibri"/>
                <a:sym typeface="Calibri"/>
              </a:rPr>
              <a:t>...pero no todos serán igual de eficientes...</a:t>
            </a:r>
            <a:endParaRPr b="1" sz="3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Qué es una estructura de datos?</a:t>
            </a:r>
            <a:endParaRPr/>
          </a:p>
        </p:txBody>
      </p:sp>
      <p:sp>
        <p:nvSpPr>
          <p:cNvPr id="127" name="Google Shape;127;p21"/>
          <p:cNvSpPr txBox="1"/>
          <p:nvPr/>
        </p:nvSpPr>
        <p:spPr>
          <a:xfrm>
            <a:off x="1483950" y="754550"/>
            <a:ext cx="5847900" cy="22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228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latin typeface="Calibri"/>
                <a:ea typeface="Calibri"/>
                <a:cs typeface="Calibri"/>
                <a:sym typeface="Calibri"/>
              </a:rPr>
              <a:t>Estructura de datos</a:t>
            </a:r>
            <a:endParaRPr b="1" sz="2800"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Calibri"/>
                <a:ea typeface="Calibri"/>
                <a:cs typeface="Calibri"/>
                <a:sym typeface="Calibri"/>
              </a:rPr>
              <a:t>Una forma particular de organizar datos en una computadora para que pueda ser utilizada en un algoritmo</a:t>
            </a:r>
            <a:endParaRPr sz="23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