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Raleway"/>
      <p:regular r:id="rId20"/>
      <p:bold r:id="rId21"/>
      <p:italic r:id="rId22"/>
      <p:boldItalic r:id="rId23"/>
    </p:embeddedFont>
    <p:embeddedFont>
      <p:font typeface="Lato"/>
      <p:regular r:id="rId24"/>
      <p:bold r:id="rId25"/>
      <p:italic r:id="rId26"/>
      <p:boldItalic r:id="rId27"/>
    </p:embeddedFont>
    <p:embeddedFont>
      <p:font typeface="Source Code Pro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regular.fntdata"/><Relationship Id="rId22" Type="http://schemas.openxmlformats.org/officeDocument/2006/relationships/font" Target="fonts/Raleway-italic.fntdata"/><Relationship Id="rId21" Type="http://schemas.openxmlformats.org/officeDocument/2006/relationships/font" Target="fonts/Raleway-bold.fntdata"/><Relationship Id="rId24" Type="http://schemas.openxmlformats.org/officeDocument/2006/relationships/font" Target="fonts/Lato-regular.fntdata"/><Relationship Id="rId23" Type="http://schemas.openxmlformats.org/officeDocument/2006/relationships/font" Target="fonts/Raleway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Lato-italic.fntdata"/><Relationship Id="rId25" Type="http://schemas.openxmlformats.org/officeDocument/2006/relationships/font" Target="fonts/Lato-bold.fntdata"/><Relationship Id="rId28" Type="http://schemas.openxmlformats.org/officeDocument/2006/relationships/font" Target="fonts/SourceCodePro-regular.fntdata"/><Relationship Id="rId27" Type="http://schemas.openxmlformats.org/officeDocument/2006/relationships/font" Target="fonts/La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SourceCodePro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SourceCodePro-boldItalic.fntdata"/><Relationship Id="rId30" Type="http://schemas.openxmlformats.org/officeDocument/2006/relationships/font" Target="fonts/SourceCodePro-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●"/>
              <a:defRPr b="0" i="0" sz="1100" u="none" cap="none" strike="noStrike"/>
            </a:lvl1pPr>
            <a:lvl2pPr indent="-298450" lvl="1" marL="914400" marR="0" rtl="0" algn="l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○"/>
              <a:defRPr b="0" i="0" sz="1100" u="none" cap="none" strike="noStrike"/>
            </a:lvl2pPr>
            <a:lvl3pPr indent="-298450" lvl="2" marL="1371600" marR="0" rtl="0" algn="l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■"/>
              <a:defRPr b="0" i="0" sz="1100" u="none" cap="none" strike="noStrike"/>
            </a:lvl3pPr>
            <a:lvl4pPr indent="-298450" lvl="3" marL="1828800" marR="0" rtl="0" algn="l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●"/>
              <a:defRPr b="0" i="0" sz="1100" u="none" cap="none" strike="noStrike"/>
            </a:lvl4pPr>
            <a:lvl5pPr indent="-298450" lvl="4" marL="2286000" marR="0" rtl="0" algn="l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○"/>
              <a:defRPr b="0" i="0" sz="1100" u="none" cap="none" strike="noStrike"/>
            </a:lvl5pPr>
            <a:lvl6pPr indent="-298450" lvl="5" marL="2743200" marR="0" rtl="0" algn="l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■"/>
              <a:defRPr b="0" i="0" sz="1100" u="none" cap="none" strike="noStrike"/>
            </a:lvl6pPr>
            <a:lvl7pPr indent="-298450" lvl="6" marL="3200400" marR="0" rtl="0" algn="l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●"/>
              <a:defRPr b="0" i="0" sz="1100" u="none" cap="none" strike="noStrike"/>
            </a:lvl7pPr>
            <a:lvl8pPr indent="-298450" lvl="7" marL="3657600" marR="0" rtl="0" algn="l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○"/>
              <a:defRPr b="0" i="0" sz="1100" u="none" cap="none" strike="noStrike"/>
            </a:lvl8pPr>
            <a:lvl9pPr indent="-298450" lvl="8" marL="4114800" marR="0" rtl="0" algn="l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■"/>
              <a:defRPr b="0" i="0" sz="11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5f02e53e3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g5f02e53e3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5e8307a509_4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g5e8307a509_4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" name="Google Shape;172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Google Shape;9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9cf1c19d6b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g9cf1c19d6b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Google Shape;13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1" y="1191255"/>
            <a:ext cx="745763" cy="45826"/>
            <a:chOff x="4580560" y="2589003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4" y="2335503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0" y="2333253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i="0" sz="42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4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4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4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4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4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4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4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4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 sz="1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1" y="4169130"/>
            <a:ext cx="745763" cy="45826"/>
            <a:chOff x="4580560" y="2589003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4" y="2335503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0" y="2333253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7" name="Google Shape;77;p11"/>
          <p:cNvSpPr txBox="1"/>
          <p:nvPr>
            <p:ph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i="0" sz="80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80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80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80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80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80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80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80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80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7"/>
            <a:ext cx="7688400" cy="158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 sz="1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 sz="1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" name="Google Shape;19;p3"/>
          <p:cNvGrpSpPr/>
          <p:nvPr/>
        </p:nvGrpSpPr>
        <p:grpSpPr>
          <a:xfrm>
            <a:off x="830391" y="1191255"/>
            <a:ext cx="745763" cy="45826"/>
            <a:chOff x="4580560" y="2589003"/>
            <a:chExt cx="1064464" cy="25200"/>
          </a:xfrm>
        </p:grpSpPr>
        <p:sp>
          <p:nvSpPr>
            <p:cNvPr id="20" name="Google Shape;20;p3"/>
            <p:cNvSpPr/>
            <p:nvPr/>
          </p:nvSpPr>
          <p:spPr>
            <a:xfrm rot="-5400000">
              <a:off x="5366324" y="2335503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3"/>
            <p:cNvSpPr/>
            <p:nvPr/>
          </p:nvSpPr>
          <p:spPr>
            <a:xfrm rot="-5400000">
              <a:off x="4836310" y="2333253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" name="Google Shape;22;p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i="0" sz="26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536302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 sz="1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4"/>
          <p:cNvGrpSpPr/>
          <p:nvPr/>
        </p:nvGrpSpPr>
        <p:grpSpPr>
          <a:xfrm>
            <a:off x="830391" y="1191255"/>
            <a:ext cx="745763" cy="45826"/>
            <a:chOff x="4580560" y="2589003"/>
            <a:chExt cx="1064464" cy="25200"/>
          </a:xfrm>
        </p:grpSpPr>
        <p:sp>
          <p:nvSpPr>
            <p:cNvPr id="27" name="Google Shape;27;p4"/>
            <p:cNvSpPr/>
            <p:nvPr/>
          </p:nvSpPr>
          <p:spPr>
            <a:xfrm rot="-5400000">
              <a:off x="5366324" y="2335503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4"/>
            <p:cNvSpPr/>
            <p:nvPr/>
          </p:nvSpPr>
          <p:spPr>
            <a:xfrm rot="-5400000">
              <a:off x="4836310" y="2333253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Google Shape;29;p4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i="0" sz="3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3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3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3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3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3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3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3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3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 sz="1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1" y="1191255"/>
            <a:ext cx="745763" cy="45826"/>
            <a:chOff x="4580560" y="2589003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4" y="2335503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0" y="2333253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i="0" sz="26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3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 sz="1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1" y="1191255"/>
            <a:ext cx="745763" cy="45826"/>
            <a:chOff x="4580560" y="2589003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4" y="2335503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0" y="2333253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i="0" sz="26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 sz="1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1" y="1191255"/>
            <a:ext cx="745763" cy="45826"/>
            <a:chOff x="4580560" y="2589003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4" y="2335503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0" y="2333253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i="0" sz="26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 sz="1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1" y="4169130"/>
            <a:ext cx="745763" cy="45826"/>
            <a:chOff x="4580560" y="2589003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4" y="2335503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0" y="2333253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i="0" sz="36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3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3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3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3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3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3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3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aleway"/>
              <a:buNone/>
              <a:defRPr b="1" sz="3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 sz="1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1" y="1191255"/>
            <a:ext cx="745763" cy="45826"/>
            <a:chOff x="4580560" y="2589003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4" y="2335503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0" y="2333253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i="0" sz="26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None/>
              <a:defRPr b="1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None/>
              <a:defRPr b="0" i="0" sz="16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 sz="1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None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 sz="1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aleway"/>
              <a:buNone/>
              <a:defRPr b="1" i="0" sz="2800" u="none" cap="none" strike="noStrik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</a:pPr>
            <a:r>
              <a:rPr b="0" i="0" lang="es-419" sz="36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Algoritmos y Estructuras de Datos I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4129675" y="3738150"/>
            <a:ext cx="4838100" cy="13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2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Dr.Carlos A. Catania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2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Ing.Lucía Cortés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lang="es-419" sz="2400">
                <a:latin typeface="Courier New"/>
                <a:ea typeface="Courier New"/>
                <a:cs typeface="Courier New"/>
                <a:sym typeface="Courier New"/>
              </a:rPr>
              <a:t>Mg.</a:t>
            </a:r>
            <a:r>
              <a:rPr b="0" i="0" lang="es-419" sz="24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Lic.Javier Rosenstein</a:t>
            </a:r>
            <a:endParaRPr/>
          </a:p>
        </p:txBody>
      </p:sp>
      <p:sp>
        <p:nvSpPr>
          <p:cNvPr id="88" name="Google Shape;88;p13"/>
          <p:cNvSpPr txBox="1"/>
          <p:nvPr>
            <p:ph idx="1" type="subTitle"/>
          </p:nvPr>
        </p:nvSpPr>
        <p:spPr>
          <a:xfrm>
            <a:off x="0" y="529850"/>
            <a:ext cx="91440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6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Licenciatura en Ciencias de la Computación</a:t>
            </a:r>
            <a:endParaRPr/>
          </a:p>
        </p:txBody>
      </p:sp>
      <p:pic>
        <p:nvPicPr>
          <p:cNvPr descr="logo unc1.png" id="89" name="Google Shape;8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5874" y="3738175"/>
            <a:ext cx="1287775" cy="1300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67038" y="3843225"/>
            <a:ext cx="1764010" cy="1300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/>
          <p:nvPr>
            <p:ph type="title"/>
          </p:nvPr>
        </p:nvSpPr>
        <p:spPr>
          <a:xfrm>
            <a:off x="619375" y="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</a:pPr>
            <a:r>
              <a:rPr lang="es-419">
                <a:latin typeface="Courier New"/>
                <a:ea typeface="Courier New"/>
                <a:cs typeface="Courier New"/>
                <a:sym typeface="Courier New"/>
              </a:rPr>
              <a:t>importar librerías</a:t>
            </a:r>
            <a:endParaRPr/>
          </a:p>
        </p:txBody>
      </p:sp>
      <p:sp>
        <p:nvSpPr>
          <p:cNvPr id="149" name="Google Shape;149;p22"/>
          <p:cNvSpPr txBox="1"/>
          <p:nvPr>
            <p:ph idx="1" type="body"/>
          </p:nvPr>
        </p:nvSpPr>
        <p:spPr>
          <a:xfrm>
            <a:off x="198525" y="692325"/>
            <a:ext cx="8861100" cy="43338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400">
                <a:solidFill>
                  <a:srgbClr val="0000FF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from</a:t>
            </a:r>
            <a:r>
              <a:rPr lang="es-419" sz="1400">
                <a:solidFill>
                  <a:srgbClr val="000000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 algo1 </a:t>
            </a:r>
            <a:r>
              <a:rPr lang="es-419" sz="1400">
                <a:solidFill>
                  <a:srgbClr val="0000FF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import</a:t>
            </a:r>
            <a:r>
              <a:rPr lang="es-419" sz="1400">
                <a:solidFill>
                  <a:srgbClr val="000000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 *		</a:t>
            </a:r>
            <a:r>
              <a:rPr lang="es-419" sz="12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#importamos la librería de la materia algo1.py</a:t>
            </a:r>
            <a:endParaRPr sz="1400">
              <a:solidFill>
                <a:srgbClr val="000000"/>
              </a:solidFill>
              <a:highlight>
                <a:srgbClr val="FFFFFE"/>
              </a:highlight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highlight>
                <a:srgbClr val="FFFFFE"/>
              </a:highlight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419" sz="1400">
                <a:solidFill>
                  <a:srgbClr val="999999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Ingresar valores por teclado:</a:t>
            </a:r>
            <a:endParaRPr i="1" sz="1400">
              <a:solidFill>
                <a:srgbClr val="999999"/>
              </a:solidFill>
              <a:highlight>
                <a:srgbClr val="FFFFFE"/>
              </a:highlight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>
                <a:solidFill>
                  <a:srgbClr val="000000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valor_entero = </a:t>
            </a:r>
            <a:r>
              <a:rPr lang="es-419" sz="1200">
                <a:solidFill>
                  <a:srgbClr val="0000FF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input_int</a:t>
            </a:r>
            <a:r>
              <a:rPr lang="es-419" sz="1200">
                <a:solidFill>
                  <a:srgbClr val="000000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("Ingrese la cantidad de filas:")</a:t>
            </a:r>
            <a:endParaRPr sz="1200">
              <a:solidFill>
                <a:srgbClr val="000000"/>
              </a:solidFill>
              <a:highlight>
                <a:srgbClr val="FFFFFE"/>
              </a:highlight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400">
                <a:solidFill>
                  <a:srgbClr val="000000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con_decimales = </a:t>
            </a:r>
            <a:r>
              <a:rPr lang="es-419" sz="1200">
                <a:solidFill>
                  <a:srgbClr val="0000FF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input_real</a:t>
            </a:r>
            <a:r>
              <a:rPr lang="es-419" sz="1200">
                <a:solidFill>
                  <a:srgbClr val="000000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("Ingrese importe con decimales:")</a:t>
            </a:r>
            <a:endParaRPr sz="1200">
              <a:solidFill>
                <a:srgbClr val="000000"/>
              </a:solidFill>
              <a:highlight>
                <a:srgbClr val="FFFFFE"/>
              </a:highlight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400">
                <a:solidFill>
                  <a:srgbClr val="000000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nombre = </a:t>
            </a:r>
            <a:r>
              <a:rPr lang="es-419" sz="1200">
                <a:solidFill>
                  <a:srgbClr val="0000FF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input_str</a:t>
            </a:r>
            <a:r>
              <a:rPr lang="es-419" sz="1200">
                <a:solidFill>
                  <a:srgbClr val="000000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("Ingrese el texto alfanumérico:")</a:t>
            </a:r>
            <a:endParaRPr sz="1400">
              <a:solidFill>
                <a:srgbClr val="000000"/>
              </a:solidFill>
              <a:highlight>
                <a:srgbClr val="FFFFFE"/>
              </a:highlight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highlight>
                <a:srgbClr val="FFFFFE"/>
              </a:highlight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419" sz="1400">
                <a:solidFill>
                  <a:srgbClr val="999999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Funciones matemáticas</a:t>
            </a:r>
            <a:r>
              <a:rPr i="1" lang="es-419" sz="1400">
                <a:solidFill>
                  <a:srgbClr val="999999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:</a:t>
            </a:r>
            <a:endParaRPr sz="1400">
              <a:solidFill>
                <a:srgbClr val="000000"/>
              </a:solidFill>
              <a:highlight>
                <a:srgbClr val="FFFFFE"/>
              </a:highlight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400">
                <a:solidFill>
                  <a:srgbClr val="0000FF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import</a:t>
            </a:r>
            <a:r>
              <a:rPr lang="es-419" sz="1400">
                <a:solidFill>
                  <a:srgbClr val="000000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 math				</a:t>
            </a:r>
            <a:r>
              <a:rPr lang="es-419" sz="12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#importamos la librería de funciones matemáticas de repl.it</a:t>
            </a:r>
            <a:endParaRPr sz="1400">
              <a:solidFill>
                <a:srgbClr val="000000"/>
              </a:solidFill>
              <a:highlight>
                <a:srgbClr val="FFFFFE"/>
              </a:highlight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400">
                <a:solidFill>
                  <a:srgbClr val="0000FF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raiz = </a:t>
            </a:r>
            <a:r>
              <a:rPr lang="es-419" sz="1400">
                <a:solidFill>
                  <a:srgbClr val="000000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math.sqrt(</a:t>
            </a:r>
            <a:r>
              <a:rPr lang="es-419" sz="1400">
                <a:solidFill>
                  <a:srgbClr val="09885A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16</a:t>
            </a:r>
            <a:r>
              <a:rPr lang="es-419" sz="1400">
                <a:solidFill>
                  <a:srgbClr val="000000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)</a:t>
            </a:r>
            <a:endParaRPr sz="1400">
              <a:solidFill>
                <a:srgbClr val="000000"/>
              </a:solidFill>
              <a:highlight>
                <a:srgbClr val="FFFFFE"/>
              </a:highlight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400">
                <a:solidFill>
                  <a:srgbClr val="000000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valor=math.</a:t>
            </a:r>
            <a:r>
              <a:rPr lang="es-419" sz="1400">
                <a:solidFill>
                  <a:srgbClr val="0000FF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pow</a:t>
            </a:r>
            <a:r>
              <a:rPr lang="es-419" sz="1400">
                <a:solidFill>
                  <a:srgbClr val="000000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(</a:t>
            </a:r>
            <a:r>
              <a:rPr lang="es-419" sz="1400">
                <a:solidFill>
                  <a:srgbClr val="09885A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2</a:t>
            </a:r>
            <a:r>
              <a:rPr lang="es-419" sz="1400">
                <a:solidFill>
                  <a:srgbClr val="000000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,</a:t>
            </a:r>
            <a:r>
              <a:rPr lang="es-419" sz="1400">
                <a:solidFill>
                  <a:srgbClr val="09885A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3</a:t>
            </a:r>
            <a:r>
              <a:rPr lang="es-419" sz="1400">
                <a:solidFill>
                  <a:srgbClr val="000000"/>
                </a:solidFill>
                <a:highlight>
                  <a:srgbClr val="FFFFFE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)		#elevo 2 al cúbo...</a:t>
            </a:r>
            <a:endParaRPr sz="1400">
              <a:solidFill>
                <a:srgbClr val="000000"/>
              </a:solidFill>
              <a:highlight>
                <a:srgbClr val="FFFFFE"/>
              </a:highlight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highlight>
                <a:srgbClr val="FFFFFE"/>
              </a:highlight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000000"/>
              </a:solidFill>
              <a:highlight>
                <a:srgbClr val="FFFFFE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000000"/>
              </a:solidFill>
              <a:highlight>
                <a:srgbClr val="FFFFFE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/>
          <p:nvPr>
            <p:ph type="title"/>
          </p:nvPr>
        </p:nvSpPr>
        <p:spPr>
          <a:xfrm>
            <a:off x="619375" y="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</a:pPr>
            <a:r>
              <a:rPr lang="es-419">
                <a:latin typeface="Courier New"/>
                <a:ea typeface="Courier New"/>
                <a:cs typeface="Courier New"/>
                <a:sym typeface="Courier New"/>
              </a:rPr>
              <a:t>uso de arreglos en repl.it</a:t>
            </a:r>
            <a:endParaRPr/>
          </a:p>
        </p:txBody>
      </p:sp>
      <p:sp>
        <p:nvSpPr>
          <p:cNvPr id="155" name="Google Shape;155;p23"/>
          <p:cNvSpPr txBox="1"/>
          <p:nvPr>
            <p:ph idx="1" type="body"/>
          </p:nvPr>
        </p:nvSpPr>
        <p:spPr>
          <a:xfrm>
            <a:off x="198525" y="692325"/>
            <a:ext cx="8861100" cy="43338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latin typeface="Source Code Pro"/>
                <a:ea typeface="Source Code Pro"/>
                <a:cs typeface="Source Code Pro"/>
                <a:sym typeface="Source Code Pro"/>
              </a:rPr>
              <a:t>from algo1 import *</a:t>
            </a:r>
            <a:endParaRPr sz="15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latin typeface="Source Code Pro"/>
                <a:ea typeface="Source Code Pro"/>
                <a:cs typeface="Source Code Pro"/>
                <a:sym typeface="Source Code Pro"/>
              </a:rPr>
              <a:t>vector_a=Array(10,0)		</a:t>
            </a:r>
            <a:r>
              <a:rPr lang="es-419" sz="12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#Declaramos un arreglo de longitud 10 de tipo entero</a:t>
            </a:r>
            <a:endParaRPr sz="15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latin typeface="Source Code Pro"/>
                <a:ea typeface="Source Code Pro"/>
                <a:cs typeface="Source Code Pro"/>
                <a:sym typeface="Source Code Pro"/>
              </a:rPr>
              <a:t>vector_b=Array(10,0.0) 		</a:t>
            </a:r>
            <a:r>
              <a:rPr lang="es-419" sz="12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#Declaramos un arreglo de longitud 10 de tipo float</a:t>
            </a:r>
            <a:endParaRPr sz="15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latin typeface="Source Code Pro"/>
                <a:ea typeface="Source Code Pro"/>
                <a:cs typeface="Source Code Pro"/>
                <a:sym typeface="Source Code Pro"/>
              </a:rPr>
              <a:t>vector_c=Array(10,Array(10,’c’)) 	</a:t>
            </a:r>
            <a:r>
              <a:rPr lang="es-419" sz="10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#Declaramos un arreglo matriz de 10x10 de tipo carácter</a:t>
            </a:r>
            <a:endParaRPr sz="10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sz="15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lang="es-419" sz="1500">
                <a:latin typeface="Source Code Pro"/>
                <a:ea typeface="Source Code Pro"/>
                <a:cs typeface="Source Code Pro"/>
                <a:sym typeface="Source Code Pro"/>
              </a:rPr>
              <a:t>vector_a[1]=45			#</a:t>
            </a:r>
            <a:endParaRPr sz="15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lang="es-419" sz="1500">
                <a:latin typeface="Source Code Pro"/>
                <a:ea typeface="Source Code Pro"/>
                <a:cs typeface="Source Code Pro"/>
                <a:sym typeface="Source Code Pro"/>
              </a:rPr>
              <a:t>vector_c[1][4]='f'</a:t>
            </a:r>
            <a:endParaRPr sz="15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>
                <a:latin typeface="Source Code Pro"/>
                <a:ea typeface="Source Code Pro"/>
                <a:cs typeface="Source Code Pro"/>
                <a:sym typeface="Source Code Pro"/>
              </a:rPr>
              <a:t>p</a:t>
            </a:r>
            <a:r>
              <a:rPr lang="es-419" sz="1400">
                <a:latin typeface="Source Code Pro"/>
                <a:ea typeface="Source Code Pro"/>
                <a:cs typeface="Source Code Pro"/>
                <a:sym typeface="Source Code Pro"/>
              </a:rPr>
              <a:t>rint(vector_a[1]) 		</a:t>
            </a:r>
            <a:r>
              <a:rPr lang="es-419" sz="14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#que hay en la celda 1?</a:t>
            </a:r>
            <a:endParaRPr sz="14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400">
                <a:latin typeface="Source Code Pro"/>
                <a:ea typeface="Source Code Pro"/>
                <a:cs typeface="Source Code Pro"/>
                <a:sym typeface="Source Code Pro"/>
              </a:rPr>
              <a:t>print(vector_c[1][1]) 	</a:t>
            </a:r>
            <a:r>
              <a:rPr lang="es-419" sz="14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#que hay en la celda 1 1?</a:t>
            </a:r>
            <a:endParaRPr sz="14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400">
                <a:latin typeface="Source Code Pro"/>
                <a:ea typeface="Source Code Pro"/>
                <a:cs typeface="Source Code Pro"/>
                <a:sym typeface="Source Code Pro"/>
              </a:rPr>
              <a:t>len(vector_a)			</a:t>
            </a:r>
            <a:r>
              <a:rPr lang="es-419" sz="14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#cual es la longitud del arreglo?</a:t>
            </a:r>
            <a:endParaRPr sz="14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400">
                <a:latin typeface="Source Code Pro"/>
                <a:ea typeface="Source Code Pro"/>
                <a:cs typeface="Source Code Pro"/>
                <a:sym typeface="Source Code Pro"/>
              </a:rPr>
              <a:t>print(vector_a)			</a:t>
            </a:r>
            <a:r>
              <a:rPr lang="es-419" sz="14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#cual es el contenido de todo el arreglo?</a:t>
            </a:r>
            <a:endParaRPr sz="14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400">
                <a:latin typeface="Source Code Pro"/>
                <a:ea typeface="Source Code Pro"/>
                <a:cs typeface="Source Code Pro"/>
                <a:sym typeface="Source Code Pro"/>
              </a:rPr>
              <a:t>a[1]=a[1]+5		</a:t>
            </a:r>
            <a:r>
              <a:rPr lang="es-419" sz="14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#sumamos 5 a la celda 1"</a:t>
            </a:r>
            <a:endParaRPr sz="14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1" sz="14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139700" marR="139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050" u="none" cap="none" strike="noStrike">
              <a:solidFill>
                <a:srgbClr val="C4CCCC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3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"/>
          <p:cNvSpPr txBox="1"/>
          <p:nvPr>
            <p:ph type="title"/>
          </p:nvPr>
        </p:nvSpPr>
        <p:spPr>
          <a:xfrm>
            <a:off x="772975" y="561475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</a:pPr>
            <a:r>
              <a:rPr b="1" i="0" lang="es-419" sz="26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Ejercicios en repl.it</a:t>
            </a:r>
            <a:endParaRPr/>
          </a:p>
        </p:txBody>
      </p:sp>
      <p:sp>
        <p:nvSpPr>
          <p:cNvPr id="161" name="Google Shape;161;p24"/>
          <p:cNvSpPr txBox="1"/>
          <p:nvPr>
            <p:ph idx="1" type="body"/>
          </p:nvPr>
        </p:nvSpPr>
        <p:spPr>
          <a:xfrm>
            <a:off x="772975" y="1119125"/>
            <a:ext cx="7688700" cy="3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6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Ingreso de valores enteros y reales...</a:t>
            </a:r>
            <a:endParaRPr/>
          </a:p>
        </p:txBody>
      </p:sp>
      <p:pic>
        <p:nvPicPr>
          <p:cNvPr descr="Captura de pantalla 2017-08-09 12.46.53.png" id="162" name="Google Shape;162;p24"/>
          <p:cNvPicPr preferRelativeResize="0"/>
          <p:nvPr/>
        </p:nvPicPr>
        <p:blipFill rotWithShape="1">
          <a:blip r:embed="rId3">
            <a:alphaModFix/>
          </a:blip>
          <a:srcRect b="0" l="4906" r="4896" t="0"/>
          <a:stretch/>
        </p:blipFill>
        <p:spPr>
          <a:xfrm>
            <a:off x="861599" y="1586850"/>
            <a:ext cx="7024252" cy="38192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5"/>
          <p:cNvSpPr txBox="1"/>
          <p:nvPr>
            <p:ph type="title"/>
          </p:nvPr>
        </p:nvSpPr>
        <p:spPr>
          <a:xfrm>
            <a:off x="772975" y="561475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</a:pPr>
            <a:r>
              <a:rPr b="1" i="0" lang="es-419" sz="26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Ejercicios en repl.it</a:t>
            </a:r>
            <a:endParaRPr/>
          </a:p>
        </p:txBody>
      </p:sp>
      <p:sp>
        <p:nvSpPr>
          <p:cNvPr id="168" name="Google Shape;168;p25"/>
          <p:cNvSpPr txBox="1"/>
          <p:nvPr>
            <p:ph idx="1" type="body"/>
          </p:nvPr>
        </p:nvSpPr>
        <p:spPr>
          <a:xfrm>
            <a:off x="772975" y="1119125"/>
            <a:ext cx="7688700" cy="3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6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Escriba un programa que sea capaz de sumar los números impares del 1 al 99 inclusive.</a:t>
            </a:r>
            <a:endParaRPr/>
          </a:p>
        </p:txBody>
      </p:sp>
      <p:pic>
        <p:nvPicPr>
          <p:cNvPr descr="Captura repl.it suma par impar.png" id="169" name="Google Shape;169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774" y="1710824"/>
            <a:ext cx="8546401" cy="3819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6"/>
          <p:cNvSpPr txBox="1"/>
          <p:nvPr>
            <p:ph type="title"/>
          </p:nvPr>
        </p:nvSpPr>
        <p:spPr>
          <a:xfrm>
            <a:off x="772975" y="561475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</a:pPr>
            <a:r>
              <a:rPr b="1" i="0" lang="es-419" sz="26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Ejercicios en repl.it</a:t>
            </a:r>
            <a:endParaRPr/>
          </a:p>
        </p:txBody>
      </p:sp>
      <p:sp>
        <p:nvSpPr>
          <p:cNvPr id="175" name="Google Shape;175;p26"/>
          <p:cNvSpPr txBox="1"/>
          <p:nvPr>
            <p:ph idx="1" type="body"/>
          </p:nvPr>
        </p:nvSpPr>
        <p:spPr>
          <a:xfrm>
            <a:off x="772975" y="1119125"/>
            <a:ext cx="7688700" cy="6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Escriba un programa que permita ingresar los límites enteros de un rango de valores y calcule el promedio de los mismos mediante una función</a:t>
            </a:r>
            <a:r>
              <a:rPr b="0" i="0" lang="es-419" sz="16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endParaRPr/>
          </a:p>
        </p:txBody>
      </p:sp>
      <p:pic>
        <p:nvPicPr>
          <p:cNvPr descr="Captura de pantalla 2017-08-09 13.08.26.png" id="176" name="Google Shape;176;p26"/>
          <p:cNvPicPr preferRelativeResize="0"/>
          <p:nvPr/>
        </p:nvPicPr>
        <p:blipFill rotWithShape="1">
          <a:blip r:embed="rId3">
            <a:alphaModFix/>
          </a:blip>
          <a:srcRect b="0" l="816" r="815" t="0"/>
          <a:stretch/>
        </p:blipFill>
        <p:spPr>
          <a:xfrm>
            <a:off x="356824" y="1634625"/>
            <a:ext cx="8659522" cy="3819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7"/>
          <p:cNvSpPr txBox="1"/>
          <p:nvPr>
            <p:ph type="title"/>
          </p:nvPr>
        </p:nvSpPr>
        <p:spPr>
          <a:xfrm>
            <a:off x="772975" y="561475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</a:pPr>
            <a:r>
              <a:rPr b="1" i="0" lang="es-419" sz="26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Ejercicios en repl.it</a:t>
            </a:r>
            <a:endParaRPr/>
          </a:p>
        </p:txBody>
      </p:sp>
      <p:sp>
        <p:nvSpPr>
          <p:cNvPr id="182" name="Google Shape;182;p27"/>
          <p:cNvSpPr txBox="1"/>
          <p:nvPr>
            <p:ph idx="1" type="body"/>
          </p:nvPr>
        </p:nvSpPr>
        <p:spPr>
          <a:xfrm>
            <a:off x="772975" y="1589100"/>
            <a:ext cx="7688700" cy="14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ourier New"/>
              <a:buChar char="●"/>
            </a:pPr>
            <a:r>
              <a:rPr b="0" i="0" lang="es-419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Escriba un programa que permita ingresar 2 valores enteros y realice la siguiente operación:</a:t>
            </a:r>
            <a:endParaRPr/>
          </a:p>
          <a:p>
            <a:pPr indent="4572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s-419" sz="12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-M</a:t>
            </a:r>
            <a:r>
              <a:rPr b="0" i="0" lang="es-419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ediante el uso de una función, mostrar un</a:t>
            </a:r>
            <a:r>
              <a:rPr lang="es-419" sz="12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listado en orden decreciente</a:t>
            </a:r>
            <a:r>
              <a:rPr b="0" i="0" lang="es-419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desde el valor de la suma de ambos hasta 0, teniendo en cu</a:t>
            </a:r>
            <a:r>
              <a:rPr lang="es-419" sz="12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enta que </a:t>
            </a:r>
            <a:r>
              <a:rPr b="0" i="0" lang="es-419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si la suma es mayor a 50 entonces hacerlo de 5 en 5, si no de 2 en 2.</a:t>
            </a:r>
            <a:endParaRPr/>
          </a:p>
          <a:p>
            <a:pPr indent="-304800" lvl="0" marL="457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ourier New"/>
              <a:buChar char="●"/>
            </a:pPr>
            <a:r>
              <a:rPr b="0" i="0" lang="es-419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Escriba un programa que permita ingresar 3 valores reales y realice la siguiente operación:</a:t>
            </a:r>
            <a:endParaRPr/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-Comparar los valores y mostrarlos ordenados de menor a mayor.</a:t>
            </a:r>
            <a:endParaRPr/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-calcular y mostrar el promedio de los 2 valores extremos.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/>
          <p:nvPr>
            <p:ph type="title"/>
          </p:nvPr>
        </p:nvSpPr>
        <p:spPr>
          <a:xfrm>
            <a:off x="727650" y="1308275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</a:pPr>
            <a:r>
              <a:rPr lang="es-419" sz="3000">
                <a:latin typeface="Courier New"/>
                <a:ea typeface="Courier New"/>
                <a:cs typeface="Courier New"/>
                <a:sym typeface="Courier New"/>
              </a:rPr>
              <a:t>Pseudo-</a:t>
            </a:r>
            <a:r>
              <a:rPr b="1" i="0" lang="es-419" sz="3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Python</a:t>
            </a:r>
            <a:endParaRPr/>
          </a:p>
        </p:txBody>
      </p:sp>
      <p:sp>
        <p:nvSpPr>
          <p:cNvPr id="96" name="Google Shape;96;p14"/>
          <p:cNvSpPr txBox="1"/>
          <p:nvPr>
            <p:ph idx="1" type="body"/>
          </p:nvPr>
        </p:nvSpPr>
        <p:spPr>
          <a:xfrm>
            <a:off x="729450" y="2078875"/>
            <a:ext cx="7688700" cy="28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/>
              <a:buChar char="●"/>
            </a:pPr>
            <a:r>
              <a:rPr b="1" i="0" lang="es-419" sz="18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Sintaxis Elegante - </a:t>
            </a:r>
            <a:r>
              <a:rPr b="1" i="0" lang="es-419" sz="14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Sin delimitadores de línea ni bloque</a:t>
            </a:r>
            <a:endParaRPr b="1" i="0" sz="14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/>
              <a:buChar char="●"/>
            </a:pPr>
            <a:r>
              <a:rPr b="1" i="0" lang="es-419" sz="18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Es un lenguaje Interpretado</a:t>
            </a:r>
            <a:endParaRPr b="1" i="0" sz="18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/>
              <a:buChar char="●"/>
            </a:pPr>
            <a:r>
              <a:rPr b="1" lang="es-419" sz="18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Si bien permite el uso de librerías varias</a:t>
            </a:r>
            <a:endParaRPr b="1" sz="18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s-419" sz="18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no usaremos </a:t>
            </a:r>
            <a:r>
              <a:rPr b="1" lang="es-419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NINGUNA</a:t>
            </a:r>
            <a:r>
              <a:rPr b="1" lang="es-419" sz="18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librería de python salvo las asi indicadas por la catedra como ser algo1.py</a:t>
            </a:r>
            <a:endParaRPr b="1" sz="18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8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8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3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ourier New"/>
              <a:buChar char="●"/>
            </a:pPr>
            <a:r>
              <a:rPr b="1" i="0" lang="es-419" sz="26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Prácticas de algoritmos</a:t>
            </a:r>
            <a:endParaRPr/>
          </a:p>
        </p:txBody>
      </p:sp>
      <p:sp>
        <p:nvSpPr>
          <p:cNvPr id="102" name="Google Shape;102;p15"/>
          <p:cNvSpPr txBox="1"/>
          <p:nvPr>
            <p:ph idx="1" type="body"/>
          </p:nvPr>
        </p:nvSpPr>
        <p:spPr>
          <a:xfrm>
            <a:off x="471525" y="1891725"/>
            <a:ext cx="4747800" cy="30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urier New"/>
              <a:buAutoNum type="arabicPeriod"/>
            </a:pPr>
            <a:r>
              <a:rPr b="0" i="0" lang="es-419" sz="16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Para realizar las prácticas vamos a usar el entorno </a:t>
            </a:r>
            <a:r>
              <a:rPr b="1" i="0" lang="es-419" sz="16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repl.it</a:t>
            </a:r>
            <a:endParaRPr/>
          </a:p>
          <a:p>
            <a:pPr indent="-3302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urier New"/>
              <a:buAutoNum type="arabicPeriod"/>
            </a:pPr>
            <a:r>
              <a:rPr b="0" i="0" lang="es-419" sz="16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Para poder ejecutar código python entonces vamos a abrir la herramienta online y ejecutaremos el código que deseemos probar…</a:t>
            </a:r>
            <a:endParaRPr/>
          </a:p>
          <a:p>
            <a:pPr indent="-3302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urier New"/>
              <a:buAutoNum type="arabicPeriod"/>
            </a:pPr>
            <a:r>
              <a:rPr b="0" i="0" lang="es-419" sz="1600" u="none" cap="none" strike="noStrike">
                <a:solidFill>
                  <a:schemeClr val="accent1"/>
                </a:solidFill>
                <a:latin typeface="Courier New"/>
                <a:ea typeface="Courier New"/>
                <a:cs typeface="Courier New"/>
                <a:sym typeface="Courier New"/>
              </a:rPr>
              <a:t>Es conveniente crearnos una cuenta y loguearnos para guardar nuestras prácticas en la misma.</a:t>
            </a:r>
            <a:endParaRPr/>
          </a:p>
        </p:txBody>
      </p:sp>
      <p:pic>
        <p:nvPicPr>
          <p:cNvPr descr="captura repl.it 01 hola mundo.png" id="103" name="Google Shape;10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07913" y="2031600"/>
            <a:ext cx="4136088" cy="251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</a:pPr>
            <a:r>
              <a:rPr b="1" i="0" lang="es-419" sz="26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Tipos de datos básicos</a:t>
            </a:r>
            <a:endParaRPr/>
          </a:p>
        </p:txBody>
      </p:sp>
      <p:sp>
        <p:nvSpPr>
          <p:cNvPr id="109" name="Google Shape;109;p16"/>
          <p:cNvSpPr txBox="1"/>
          <p:nvPr>
            <p:ph idx="1" type="body"/>
          </p:nvPr>
        </p:nvSpPr>
        <p:spPr>
          <a:xfrm>
            <a:off x="729450" y="2330725"/>
            <a:ext cx="7688700" cy="26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marR="1143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800" u="none" cap="none" strike="noStrike">
                <a:solidFill>
                  <a:srgbClr val="000000"/>
                </a:solidFill>
                <a:highlight>
                  <a:srgbClr val="F8F9FA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Enteros - 						   ej: 245	-	0  </a:t>
            </a:r>
            <a:endParaRPr/>
          </a:p>
          <a:p>
            <a:pPr indent="0" lvl="0" marL="457200" marR="1143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800" u="none" cap="none" strike="noStrike">
                <a:solidFill>
                  <a:srgbClr val="000000"/>
                </a:solidFill>
                <a:highlight>
                  <a:srgbClr val="F8F9FA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Reales  - Decimales 				ej: 23.45	-	2.0</a:t>
            </a:r>
            <a:endParaRPr/>
          </a:p>
          <a:p>
            <a:pPr indent="0" lvl="0" marL="457200" marR="1143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800" u="none" cap="none" strike="noStrike">
                <a:solidFill>
                  <a:srgbClr val="000000"/>
                </a:solidFill>
                <a:highlight>
                  <a:srgbClr val="F8F9FA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chr 	 -</a:t>
            </a:r>
            <a:r>
              <a:rPr lang="es-419" sz="1800">
                <a:solidFill>
                  <a:srgbClr val="000000"/>
                </a:solidFill>
                <a:highlight>
                  <a:srgbClr val="F8F9FA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 </a:t>
            </a:r>
            <a:r>
              <a:rPr b="0" i="0" lang="es-419" sz="1800" u="none" cap="none" strike="noStrike">
                <a:solidFill>
                  <a:srgbClr val="000000"/>
                </a:solidFill>
                <a:highlight>
                  <a:srgbClr val="F8F9FA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caracter					ej: 'a'</a:t>
            </a:r>
            <a:endParaRPr/>
          </a:p>
          <a:p>
            <a:pPr indent="0" lvl="0" marL="457200" marR="1143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800" u="none" cap="none" strike="noStrike">
                <a:solidFill>
                  <a:srgbClr val="000000"/>
                </a:solidFill>
                <a:highlight>
                  <a:srgbClr val="F8F9FA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bool	 -</a:t>
            </a:r>
            <a:r>
              <a:rPr lang="es-419" sz="1800">
                <a:solidFill>
                  <a:srgbClr val="000000"/>
                </a:solidFill>
                <a:highlight>
                  <a:srgbClr val="F8F9FA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 </a:t>
            </a:r>
            <a:r>
              <a:rPr b="0" i="0" lang="es-419" sz="1800" u="none" cap="none" strike="noStrike">
                <a:solidFill>
                  <a:srgbClr val="000000"/>
                </a:solidFill>
                <a:highlight>
                  <a:srgbClr val="F8F9FA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Lógicos True/False </a:t>
            </a:r>
            <a:endParaRPr/>
          </a:p>
          <a:p>
            <a:pPr indent="457200" lvl="0" marL="457200" marR="1143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800" u="none" cap="none" strike="noStrike">
                <a:solidFill>
                  <a:srgbClr val="000000"/>
                </a:solidFill>
                <a:highlight>
                  <a:srgbClr val="F8F9FA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(cualquier valor distinto de 0 es True)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300" u="none" cap="none" strike="noStrike">
              <a:solidFill>
                <a:schemeClr val="accent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</a:pPr>
            <a:r>
              <a:rPr b="1" i="0" lang="es-419" sz="26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Tipos de datos básicos II</a:t>
            </a:r>
            <a:endParaRPr/>
          </a:p>
        </p:txBody>
      </p:sp>
      <p:sp>
        <p:nvSpPr>
          <p:cNvPr id="115" name="Google Shape;115;p17"/>
          <p:cNvSpPr txBox="1"/>
          <p:nvPr>
            <p:ph idx="1" type="body"/>
          </p:nvPr>
        </p:nvSpPr>
        <p:spPr>
          <a:xfrm>
            <a:off x="729450" y="1873525"/>
            <a:ext cx="7688700" cy="26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marR="1143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/>
          </a:p>
          <a:p>
            <a:pPr indent="0" lvl="0" marL="0" marR="1143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lang="es-419" sz="1800">
                <a:solidFill>
                  <a:srgbClr val="000000"/>
                </a:solidFill>
                <a:highlight>
                  <a:srgbClr val="F8F9FA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C</a:t>
            </a:r>
            <a:r>
              <a:rPr b="0" i="0" lang="es-419" sz="1800" u="none" cap="none" strike="noStrike">
                <a:solidFill>
                  <a:srgbClr val="000000"/>
                </a:solidFill>
                <a:highlight>
                  <a:srgbClr val="F8F9FA"/>
                </a:highlight>
                <a:latin typeface="Source Code Pro"/>
                <a:ea typeface="Source Code Pro"/>
                <a:cs typeface="Source Code Pro"/>
                <a:sym typeface="Source Code Pro"/>
              </a:rPr>
              <a:t>adena de caracteres	: </a:t>
            </a:r>
            <a:endParaRPr b="0" i="0" sz="1800" u="none" cap="none" strike="noStrike">
              <a:solidFill>
                <a:srgbClr val="000000"/>
              </a:solidFill>
              <a:highlight>
                <a:srgbClr val="F8F9FA"/>
              </a:highlight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1143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sz="1800">
              <a:solidFill>
                <a:srgbClr val="000000"/>
              </a:solidFill>
              <a:highlight>
                <a:srgbClr val="F8F9FA"/>
              </a:highlight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1143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lang="es-419" sz="180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La estructura </a:t>
            </a:r>
            <a:r>
              <a:rPr b="1" lang="es-419" sz="1800">
                <a:solidFill>
                  <a:srgbClr val="0277BD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b="1" lang="es-419" sz="180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s-419" sz="180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se utiliza para representar una cadena de caracteres:</a:t>
            </a:r>
            <a:endParaRPr sz="180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1. S=</a:t>
            </a:r>
            <a:r>
              <a:rPr b="1" lang="es-419" sz="1800">
                <a:solidFill>
                  <a:srgbClr val="0277BD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lang="es-419" sz="180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(“hola mundo”)</a:t>
            </a:r>
            <a:endParaRPr sz="180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2. print(S[1])</a:t>
            </a:r>
            <a:endParaRPr sz="180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‘o’</a:t>
            </a:r>
            <a:endParaRPr sz="180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300" u="none" cap="none" strike="noStrike">
              <a:solidFill>
                <a:schemeClr val="accent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</a:pPr>
            <a:r>
              <a:rPr b="1" i="0" lang="es-419" sz="26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condicionales</a:t>
            </a:r>
            <a:endParaRPr/>
          </a:p>
        </p:txBody>
      </p:sp>
      <p:sp>
        <p:nvSpPr>
          <p:cNvPr id="121" name="Google Shape;121;p18"/>
          <p:cNvSpPr txBox="1"/>
          <p:nvPr>
            <p:ph idx="1" type="body"/>
          </p:nvPr>
        </p:nvSpPr>
        <p:spPr>
          <a:xfrm>
            <a:off x="727650" y="1944125"/>
            <a:ext cx="3004500" cy="2887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Pseudocódigo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si (condición) hacer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sentencias 1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sino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sentencias 2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fin_si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3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2" name="Google Shape;122;p18"/>
          <p:cNvSpPr txBox="1"/>
          <p:nvPr>
            <p:ph idx="1" type="body"/>
          </p:nvPr>
        </p:nvSpPr>
        <p:spPr>
          <a:xfrm>
            <a:off x="4083450" y="1944125"/>
            <a:ext cx="4334700" cy="2887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Python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if</a:t>
            </a: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x &lt; 0:</a:t>
            </a:r>
            <a:endParaRPr/>
          </a:p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x = 0</a:t>
            </a:r>
            <a:endParaRPr/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print</a:t>
            </a: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('negativo')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elif</a:t>
            </a: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x == 0:</a:t>
            </a:r>
            <a:endParaRPr/>
          </a:p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print</a:t>
            </a: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('Cero')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elif</a:t>
            </a: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x == 1:</a:t>
            </a:r>
            <a:endParaRPr/>
          </a:p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print</a:t>
            </a: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('Simple')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else</a:t>
            </a: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:</a:t>
            </a:r>
            <a:endParaRPr/>
          </a:p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print</a:t>
            </a: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('Mas')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3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</a:pPr>
            <a:r>
              <a:rPr b="1" i="0" lang="es-419" sz="26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Estructuras de Control - for</a:t>
            </a:r>
            <a:endParaRPr/>
          </a:p>
        </p:txBody>
      </p:sp>
      <p:sp>
        <p:nvSpPr>
          <p:cNvPr id="128" name="Google Shape;128;p19"/>
          <p:cNvSpPr txBox="1"/>
          <p:nvPr>
            <p:ph idx="1" type="body"/>
          </p:nvPr>
        </p:nvSpPr>
        <p:spPr>
          <a:xfrm>
            <a:off x="313300" y="1944125"/>
            <a:ext cx="4690800" cy="310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Pseudocódigo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desde variable = 2 hasta 4 hacer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...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sentencias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...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fin_desde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</a:t>
            </a:r>
            <a:endParaRPr/>
          </a:p>
        </p:txBody>
      </p:sp>
      <p:sp>
        <p:nvSpPr>
          <p:cNvPr id="129" name="Google Shape;129;p19"/>
          <p:cNvSpPr txBox="1"/>
          <p:nvPr>
            <p:ph idx="1" type="body"/>
          </p:nvPr>
        </p:nvSpPr>
        <p:spPr>
          <a:xfrm>
            <a:off x="5153850" y="1944125"/>
            <a:ext cx="3721500" cy="310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Python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for</a:t>
            </a: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n </a:t>
            </a: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in range</a:t>
            </a: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(2, 5):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</a:t>
            </a: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print</a:t>
            </a: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('valor:',n)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850" u="none" cap="none" strike="noStrike">
              <a:solidFill>
                <a:schemeClr val="accent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139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valor: 2</a:t>
            </a:r>
            <a:br>
              <a:rPr b="0" i="0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b="0" i="0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valor: 3</a:t>
            </a:r>
            <a:br>
              <a:rPr b="0" i="0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b="0" i="0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valor: 4</a:t>
            </a:r>
            <a:endParaRPr/>
          </a:p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300" u="none" cap="none" strike="noStrike">
              <a:solidFill>
                <a:schemeClr val="accent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for</a:t>
            </a: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n </a:t>
            </a: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in range</a:t>
            </a: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(2, 10, 3):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</a:t>
            </a: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print</a:t>
            </a: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('valor:',n)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850" u="none" cap="none" strike="noStrike">
              <a:solidFill>
                <a:schemeClr val="accent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139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valor: 2</a:t>
            </a:r>
            <a:br>
              <a:rPr b="0" i="0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b="0" i="0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valor: 5</a:t>
            </a:r>
            <a:br>
              <a:rPr b="0" i="0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b="0" i="0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valor: 8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3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</a:pPr>
            <a:r>
              <a:rPr b="1" i="0" lang="es-419" sz="26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Estructuras de Control - while</a:t>
            </a:r>
            <a:endParaRPr/>
          </a:p>
        </p:txBody>
      </p:sp>
      <p:sp>
        <p:nvSpPr>
          <p:cNvPr id="135" name="Google Shape;135;p20"/>
          <p:cNvSpPr txBox="1"/>
          <p:nvPr>
            <p:ph idx="1" type="body"/>
          </p:nvPr>
        </p:nvSpPr>
        <p:spPr>
          <a:xfrm>
            <a:off x="437375" y="1944125"/>
            <a:ext cx="3721500" cy="2887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Pseudocódigo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n=0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mientras n&lt;8 hacer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escribir(...)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n=n+2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fin_mientras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</a:t>
            </a:r>
            <a:endParaRPr/>
          </a:p>
        </p:txBody>
      </p:sp>
      <p:sp>
        <p:nvSpPr>
          <p:cNvPr id="136" name="Google Shape;136;p20"/>
          <p:cNvSpPr txBox="1"/>
          <p:nvPr>
            <p:ph idx="1" type="body"/>
          </p:nvPr>
        </p:nvSpPr>
        <p:spPr>
          <a:xfrm>
            <a:off x="4696650" y="1944150"/>
            <a:ext cx="3721500" cy="2887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Python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n=0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while</a:t>
            </a: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(n&lt;8):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</a:t>
            </a:r>
            <a:r>
              <a:rPr b="1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print</a:t>
            </a: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('valor:',n)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3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n=n+2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300" u="none" cap="none" strike="noStrike">
              <a:solidFill>
                <a:schemeClr val="accent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139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valor: 0</a:t>
            </a:r>
            <a:endParaRPr/>
          </a:p>
          <a:p>
            <a:pPr indent="0" lvl="0" marL="0" marR="139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valor: 2</a:t>
            </a:r>
            <a:br>
              <a:rPr b="0" i="0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b="0" i="0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valor: 4</a:t>
            </a:r>
            <a:br>
              <a:rPr b="0" i="0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b="0" i="0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valor: 6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3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 txBox="1"/>
          <p:nvPr>
            <p:ph type="title"/>
          </p:nvPr>
        </p:nvSpPr>
        <p:spPr>
          <a:xfrm>
            <a:off x="727650" y="1204925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Raleway"/>
              <a:buNone/>
            </a:pPr>
            <a:r>
              <a:rPr b="1" i="0" lang="es-419" sz="26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Funciones</a:t>
            </a:r>
            <a:endParaRPr/>
          </a:p>
        </p:txBody>
      </p:sp>
      <p:sp>
        <p:nvSpPr>
          <p:cNvPr id="142" name="Google Shape;142;p21"/>
          <p:cNvSpPr txBox="1"/>
          <p:nvPr>
            <p:ph idx="1" type="body"/>
          </p:nvPr>
        </p:nvSpPr>
        <p:spPr>
          <a:xfrm>
            <a:off x="1793250" y="1800225"/>
            <a:ext cx="4676100" cy="1749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1" i="0" lang="es-419" sz="15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def</a:t>
            </a:r>
            <a:r>
              <a:rPr b="0" i="0" lang="es-419" sz="15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muestraLista(n):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5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</a:t>
            </a:r>
            <a:r>
              <a:rPr b="1" i="0" lang="es-419" sz="15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while</a:t>
            </a:r>
            <a:r>
              <a:rPr b="0" i="0" lang="es-419" sz="15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(n&gt;0):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5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  print('valor:',n)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5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  n=n-1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5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</a:t>
            </a:r>
            <a:r>
              <a:rPr b="1" i="0" lang="es-419" sz="15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return</a:t>
            </a:r>
            <a:r>
              <a:rPr b="0" i="0" lang="es-419" sz="15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rPr b="0" i="0" lang="es-419" sz="1500" u="none" cap="none" strike="noStrike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muestraLista(5)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1" i="0" sz="1300" u="none" cap="none" strike="noStrike">
              <a:solidFill>
                <a:schemeClr val="accent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139700" marR="139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050" u="none" cap="none" strike="noStrike">
              <a:solidFill>
                <a:srgbClr val="C4CCCC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Lato"/>
              <a:buNone/>
            </a:pPr>
            <a:r>
              <a:t/>
            </a:r>
            <a:endParaRPr b="0" i="0" sz="1300" u="none" cap="none" strike="noStrike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3" name="Google Shape;143;p21"/>
          <p:cNvSpPr txBox="1"/>
          <p:nvPr/>
        </p:nvSpPr>
        <p:spPr>
          <a:xfrm>
            <a:off x="1793250" y="3800700"/>
            <a:ext cx="4676100" cy="1244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39700" marR="139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4CCCC"/>
              </a:buClr>
              <a:buFont typeface="Source Code Pro"/>
              <a:buNone/>
            </a:pPr>
            <a:r>
              <a:rPr b="1" i="1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valor: 5</a:t>
            </a:r>
            <a:br>
              <a:rPr b="1" i="1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b="1" i="1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valor: 4</a:t>
            </a:r>
            <a:br>
              <a:rPr b="1" i="1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b="1" i="1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valor: 3</a:t>
            </a:r>
            <a:br>
              <a:rPr b="1" i="1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b="1" i="1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valor: 2</a:t>
            </a:r>
            <a:br>
              <a:rPr b="1" i="1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b="1" i="1" lang="es-419" sz="1050" u="none" cap="none" strike="noStrike">
                <a:solidFill>
                  <a:srgbClr val="C4CCCC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valor: 1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