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41"/>
  </p:notesMasterIdLst>
  <p:sldIdLst>
    <p:sldId id="256" r:id="rId2"/>
    <p:sldId id="257" r:id="rId3"/>
    <p:sldId id="289" r:id="rId4"/>
    <p:sldId id="290" r:id="rId5"/>
    <p:sldId id="291" r:id="rId6"/>
    <p:sldId id="293" r:id="rId7"/>
    <p:sldId id="294" r:id="rId8"/>
    <p:sldId id="295" r:id="rId9"/>
    <p:sldId id="296" r:id="rId10"/>
    <p:sldId id="258" r:id="rId11"/>
    <p:sldId id="259" r:id="rId12"/>
    <p:sldId id="260" r:id="rId13"/>
    <p:sldId id="261" r:id="rId14"/>
    <p:sldId id="262" r:id="rId15"/>
    <p:sldId id="263" r:id="rId16"/>
    <p:sldId id="264" r:id="rId17"/>
    <p:sldId id="265" r:id="rId18"/>
    <p:sldId id="285" r:id="rId19"/>
    <p:sldId id="266" r:id="rId20"/>
    <p:sldId id="286" r:id="rId21"/>
    <p:sldId id="267" r:id="rId22"/>
    <p:sldId id="287" r:id="rId23"/>
    <p:sldId id="268" r:id="rId24"/>
    <p:sldId id="269" r:id="rId25"/>
    <p:sldId id="270" r:id="rId26"/>
    <p:sldId id="271" r:id="rId27"/>
    <p:sldId id="288" r:id="rId28"/>
    <p:sldId id="272" r:id="rId29"/>
    <p:sldId id="273" r:id="rId30"/>
    <p:sldId id="274" r:id="rId31"/>
    <p:sldId id="275" r:id="rId32"/>
    <p:sldId id="276" r:id="rId33"/>
    <p:sldId id="277" r:id="rId34"/>
    <p:sldId id="278" r:id="rId35"/>
    <p:sldId id="279" r:id="rId36"/>
    <p:sldId id="280" r:id="rId37"/>
    <p:sldId id="281" r:id="rId38"/>
    <p:sldId id="284" r:id="rId39"/>
    <p:sldId id="283" r:id="rId40"/>
  </p:sldIdLst>
  <p:sldSz cx="9144000" cy="6858000" type="screen4x3"/>
  <p:notesSz cx="6858000" cy="9144000"/>
  <p:defaultTex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2" d="100"/>
          <a:sy n="72" d="100"/>
        </p:scale>
        <p:origin x="-330" y="28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AR"/>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BBC867C-6508-4CBE-BF68-C39130185585}" type="datetimeFigureOut">
              <a:rPr lang="es-AR" smtClean="0"/>
              <a:t>10/5/2021</a:t>
            </a:fld>
            <a:endParaRPr lang="es-AR"/>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AR"/>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AR"/>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ADB7CD-D57E-4615-9A77-73DCB8360C7C}" type="slidenum">
              <a:rPr lang="es-AR" smtClean="0"/>
              <a:t>‹Nº›</a:t>
            </a:fld>
            <a:endParaRPr lang="es-AR"/>
          </a:p>
        </p:txBody>
      </p:sp>
    </p:spTree>
    <p:extLst>
      <p:ext uri="{BB962C8B-B14F-4D97-AF65-F5344CB8AC3E}">
        <p14:creationId xmlns:p14="http://schemas.microsoft.com/office/powerpoint/2010/main" val="9413814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AR" dirty="0"/>
          </a:p>
        </p:txBody>
      </p:sp>
      <p:sp>
        <p:nvSpPr>
          <p:cNvPr id="4" name="3 Marcador de número de diapositiva"/>
          <p:cNvSpPr>
            <a:spLocks noGrp="1"/>
          </p:cNvSpPr>
          <p:nvPr>
            <p:ph type="sldNum" sz="quarter" idx="10"/>
          </p:nvPr>
        </p:nvSpPr>
        <p:spPr/>
        <p:txBody>
          <a:bodyPr/>
          <a:lstStyle/>
          <a:p>
            <a:fld id="{FF5C9D7E-961E-4B0F-A4AF-2D28CA2FBF69}" type="slidenum">
              <a:rPr lang="es-AR" smtClean="0"/>
              <a:pPr/>
              <a:t>38</a:t>
            </a:fld>
            <a:endParaRPr lang="es-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AR" dirty="0"/>
          </a:p>
        </p:txBody>
      </p:sp>
      <p:sp>
        <p:nvSpPr>
          <p:cNvPr id="4" name="3 Marcador de número de diapositiva"/>
          <p:cNvSpPr>
            <a:spLocks noGrp="1"/>
          </p:cNvSpPr>
          <p:nvPr>
            <p:ph type="sldNum" sz="quarter" idx="10"/>
          </p:nvPr>
        </p:nvSpPr>
        <p:spPr/>
        <p:txBody>
          <a:bodyPr/>
          <a:lstStyle/>
          <a:p>
            <a:fld id="{FF5C9D7E-961E-4B0F-A4AF-2D28CA2FBF69}" type="slidenum">
              <a:rPr lang="es-AR" smtClean="0"/>
              <a:pPr/>
              <a:t>39</a:t>
            </a:fld>
            <a:endParaRPr lang="es-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pic>
        <p:nvPicPr>
          <p:cNvPr id="3079"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074" name="Rectangle 2"/>
          <p:cNvSpPr>
            <a:spLocks noGrp="1" noChangeArrowheads="1"/>
          </p:cNvSpPr>
          <p:nvPr>
            <p:ph type="ctrTitle"/>
          </p:nvPr>
        </p:nvSpPr>
        <p:spPr>
          <a:xfrm>
            <a:off x="685800" y="2130425"/>
            <a:ext cx="7772400" cy="1470025"/>
          </a:xfrm>
        </p:spPr>
        <p:txBody>
          <a:bodyPr/>
          <a:lstStyle>
            <a:lvl1pPr>
              <a:defRPr/>
            </a:lvl1pPr>
          </a:lstStyle>
          <a:p>
            <a:pPr lvl="0"/>
            <a:r>
              <a:rPr lang="es-ES" altLang="es-AR" noProof="0" smtClean="0"/>
              <a:t>Haga clic para modificar el estilo de título del patrón</a:t>
            </a:r>
            <a:endParaRPr lang="en-US" altLang="es-AR" noProof="0" smtClean="0"/>
          </a:p>
        </p:txBody>
      </p:sp>
      <p:sp>
        <p:nvSpPr>
          <p:cNvPr id="3075"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pPr lvl="0"/>
            <a:r>
              <a:rPr lang="es-ES" altLang="es-AR" noProof="0" smtClean="0"/>
              <a:t>Haga clic para modificar el estilo de subtítulo del patrón</a:t>
            </a:r>
            <a:endParaRPr lang="en-US" altLang="es-AR" noProof="0" smtClean="0"/>
          </a:p>
        </p:txBody>
      </p:sp>
      <p:sp>
        <p:nvSpPr>
          <p:cNvPr id="3080" name="Rectangle 8"/>
          <p:cNvSpPr>
            <a:spLocks noGrp="1" noChangeArrowheads="1"/>
          </p:cNvSpPr>
          <p:nvPr>
            <p:ph type="dt" sz="half" idx="2"/>
          </p:nvPr>
        </p:nvSpPr>
        <p:spPr/>
        <p:txBody>
          <a:bodyPr/>
          <a:lstStyle>
            <a:lvl1pPr>
              <a:defRPr/>
            </a:lvl1pPr>
          </a:lstStyle>
          <a:p>
            <a:fld id="{7C3A3E1D-81B8-4E84-B6C2-7A1A92DEE5EF}" type="datetimeFigureOut">
              <a:rPr lang="es-AR" smtClean="0"/>
              <a:pPr/>
              <a:t>10/5/2021</a:t>
            </a:fld>
            <a:endParaRPr lang="es-AR"/>
          </a:p>
        </p:txBody>
      </p:sp>
      <p:sp>
        <p:nvSpPr>
          <p:cNvPr id="3081" name="Rectangle 9"/>
          <p:cNvSpPr>
            <a:spLocks noGrp="1" noChangeArrowheads="1"/>
          </p:cNvSpPr>
          <p:nvPr>
            <p:ph type="ftr" sz="quarter" idx="3"/>
          </p:nvPr>
        </p:nvSpPr>
        <p:spPr/>
        <p:txBody>
          <a:bodyPr/>
          <a:lstStyle>
            <a:lvl1pPr>
              <a:defRPr/>
            </a:lvl1pPr>
          </a:lstStyle>
          <a:p>
            <a:endParaRPr lang="es-AR"/>
          </a:p>
        </p:txBody>
      </p:sp>
      <p:sp>
        <p:nvSpPr>
          <p:cNvPr id="3082" name="Rectangle 10"/>
          <p:cNvSpPr>
            <a:spLocks noGrp="1" noChangeArrowheads="1"/>
          </p:cNvSpPr>
          <p:nvPr>
            <p:ph type="sldNum" sz="quarter" idx="4"/>
          </p:nvPr>
        </p:nvSpPr>
        <p:spPr/>
        <p:txBody>
          <a:bodyPr/>
          <a:lstStyle>
            <a:lvl1pPr>
              <a:defRPr/>
            </a:lvl1pPr>
          </a:lstStyle>
          <a:p>
            <a:fld id="{044E180A-F5CA-4477-93D7-8BDC891CDE8B}" type="slidenum">
              <a:rPr lang="es-AR" smtClean="0"/>
              <a:pPr/>
              <a:t>‹Nº›</a:t>
            </a:fld>
            <a:endParaRPr lang="es-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10"/>
          </p:nvPr>
        </p:nvSpPr>
        <p:spPr/>
        <p:txBody>
          <a:bodyPr/>
          <a:lstStyle>
            <a:lvl1pPr>
              <a:defRPr/>
            </a:lvl1pPr>
          </a:lstStyle>
          <a:p>
            <a:fld id="{7C3A3E1D-81B8-4E84-B6C2-7A1A92DEE5EF}" type="datetimeFigureOut">
              <a:rPr lang="es-AR" smtClean="0"/>
              <a:pPr/>
              <a:t>10/5/2021</a:t>
            </a:fld>
            <a:endParaRPr lang="es-AR"/>
          </a:p>
        </p:txBody>
      </p:sp>
      <p:sp>
        <p:nvSpPr>
          <p:cNvPr id="5" name="4 Marcador de pie de página"/>
          <p:cNvSpPr>
            <a:spLocks noGrp="1"/>
          </p:cNvSpPr>
          <p:nvPr>
            <p:ph type="ftr" sz="quarter" idx="11"/>
          </p:nvPr>
        </p:nvSpPr>
        <p:spPr/>
        <p:txBody>
          <a:bodyPr/>
          <a:lstStyle>
            <a:lvl1pPr>
              <a:defRPr/>
            </a:lvl1pPr>
          </a:lstStyle>
          <a:p>
            <a:endParaRPr lang="es-AR"/>
          </a:p>
        </p:txBody>
      </p:sp>
      <p:sp>
        <p:nvSpPr>
          <p:cNvPr id="6" name="5 Marcador de número de diapositiva"/>
          <p:cNvSpPr>
            <a:spLocks noGrp="1"/>
          </p:cNvSpPr>
          <p:nvPr>
            <p:ph type="sldNum" sz="quarter" idx="12"/>
          </p:nvPr>
        </p:nvSpPr>
        <p:spPr/>
        <p:txBody>
          <a:bodyPr/>
          <a:lstStyle>
            <a:lvl1pPr>
              <a:defRPr/>
            </a:lvl1pPr>
          </a:lstStyle>
          <a:p>
            <a:fld id="{044E180A-F5CA-4477-93D7-8BDC891CDE8B}" type="slidenum">
              <a:rPr lang="es-AR" smtClean="0"/>
              <a:pPr/>
              <a:t>‹Nº›</a:t>
            </a:fld>
            <a:endParaRPr lang="es-AR"/>
          </a:p>
        </p:txBody>
      </p:sp>
    </p:spTree>
    <p:extLst>
      <p:ext uri="{BB962C8B-B14F-4D97-AF65-F5344CB8AC3E}">
        <p14:creationId xmlns:p14="http://schemas.microsoft.com/office/powerpoint/2010/main" val="28546677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579438"/>
            <a:ext cx="2057400" cy="5211762"/>
          </a:xfrm>
        </p:spPr>
        <p:txBody>
          <a:bodyPr vert="eaVert"/>
          <a:lstStyle/>
          <a:p>
            <a:r>
              <a:rPr lang="es-ES" smtClean="0"/>
              <a:t>Haga clic para modificar el estilo de título del patrón</a:t>
            </a:r>
            <a:endParaRPr lang="es-AR"/>
          </a:p>
        </p:txBody>
      </p:sp>
      <p:sp>
        <p:nvSpPr>
          <p:cNvPr id="3" name="2 Marcador de texto vertical"/>
          <p:cNvSpPr>
            <a:spLocks noGrp="1"/>
          </p:cNvSpPr>
          <p:nvPr>
            <p:ph type="body" orient="vert" idx="1"/>
          </p:nvPr>
        </p:nvSpPr>
        <p:spPr>
          <a:xfrm>
            <a:off x="457200" y="579438"/>
            <a:ext cx="6019800" cy="5211762"/>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10"/>
          </p:nvPr>
        </p:nvSpPr>
        <p:spPr/>
        <p:txBody>
          <a:bodyPr/>
          <a:lstStyle>
            <a:lvl1pPr>
              <a:defRPr/>
            </a:lvl1pPr>
          </a:lstStyle>
          <a:p>
            <a:fld id="{7C3A3E1D-81B8-4E84-B6C2-7A1A92DEE5EF}" type="datetimeFigureOut">
              <a:rPr lang="es-AR" smtClean="0"/>
              <a:pPr/>
              <a:t>10/5/2021</a:t>
            </a:fld>
            <a:endParaRPr lang="es-AR"/>
          </a:p>
        </p:txBody>
      </p:sp>
      <p:sp>
        <p:nvSpPr>
          <p:cNvPr id="5" name="4 Marcador de pie de página"/>
          <p:cNvSpPr>
            <a:spLocks noGrp="1"/>
          </p:cNvSpPr>
          <p:nvPr>
            <p:ph type="ftr" sz="quarter" idx="11"/>
          </p:nvPr>
        </p:nvSpPr>
        <p:spPr/>
        <p:txBody>
          <a:bodyPr/>
          <a:lstStyle>
            <a:lvl1pPr>
              <a:defRPr/>
            </a:lvl1pPr>
          </a:lstStyle>
          <a:p>
            <a:endParaRPr lang="es-AR"/>
          </a:p>
        </p:txBody>
      </p:sp>
      <p:sp>
        <p:nvSpPr>
          <p:cNvPr id="6" name="5 Marcador de número de diapositiva"/>
          <p:cNvSpPr>
            <a:spLocks noGrp="1"/>
          </p:cNvSpPr>
          <p:nvPr>
            <p:ph type="sldNum" sz="quarter" idx="12"/>
          </p:nvPr>
        </p:nvSpPr>
        <p:spPr/>
        <p:txBody>
          <a:bodyPr/>
          <a:lstStyle>
            <a:lvl1pPr>
              <a:defRPr/>
            </a:lvl1pPr>
          </a:lstStyle>
          <a:p>
            <a:fld id="{044E180A-F5CA-4477-93D7-8BDC891CDE8B}" type="slidenum">
              <a:rPr lang="es-AR" smtClean="0"/>
              <a:pPr/>
              <a:t>‹Nº›</a:t>
            </a:fld>
            <a:endParaRPr lang="es-AR"/>
          </a:p>
        </p:txBody>
      </p:sp>
    </p:spTree>
    <p:extLst>
      <p:ext uri="{BB962C8B-B14F-4D97-AF65-F5344CB8AC3E}">
        <p14:creationId xmlns:p14="http://schemas.microsoft.com/office/powerpoint/2010/main" val="12803319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10"/>
          </p:nvPr>
        </p:nvSpPr>
        <p:spPr/>
        <p:txBody>
          <a:bodyPr/>
          <a:lstStyle>
            <a:lvl1pPr>
              <a:defRPr/>
            </a:lvl1pPr>
          </a:lstStyle>
          <a:p>
            <a:fld id="{7C3A3E1D-81B8-4E84-B6C2-7A1A92DEE5EF}" type="datetimeFigureOut">
              <a:rPr lang="es-AR" smtClean="0"/>
              <a:pPr/>
              <a:t>10/5/2021</a:t>
            </a:fld>
            <a:endParaRPr lang="es-AR"/>
          </a:p>
        </p:txBody>
      </p:sp>
      <p:sp>
        <p:nvSpPr>
          <p:cNvPr id="5" name="4 Marcador de pie de página"/>
          <p:cNvSpPr>
            <a:spLocks noGrp="1"/>
          </p:cNvSpPr>
          <p:nvPr>
            <p:ph type="ftr" sz="quarter" idx="11"/>
          </p:nvPr>
        </p:nvSpPr>
        <p:spPr/>
        <p:txBody>
          <a:bodyPr/>
          <a:lstStyle>
            <a:lvl1pPr>
              <a:defRPr/>
            </a:lvl1pPr>
          </a:lstStyle>
          <a:p>
            <a:endParaRPr lang="es-AR"/>
          </a:p>
        </p:txBody>
      </p:sp>
      <p:sp>
        <p:nvSpPr>
          <p:cNvPr id="6" name="5 Marcador de número de diapositiva"/>
          <p:cNvSpPr>
            <a:spLocks noGrp="1"/>
          </p:cNvSpPr>
          <p:nvPr>
            <p:ph type="sldNum" sz="quarter" idx="12"/>
          </p:nvPr>
        </p:nvSpPr>
        <p:spPr/>
        <p:txBody>
          <a:bodyPr/>
          <a:lstStyle>
            <a:lvl1pPr>
              <a:defRPr/>
            </a:lvl1pPr>
          </a:lstStyle>
          <a:p>
            <a:fld id="{044E180A-F5CA-4477-93D7-8BDC891CDE8B}" type="slidenum">
              <a:rPr lang="es-AR" smtClean="0"/>
              <a:pPr/>
              <a:t>‹Nº›</a:t>
            </a:fld>
            <a:endParaRPr lang="es-AR"/>
          </a:p>
        </p:txBody>
      </p:sp>
    </p:spTree>
    <p:extLst>
      <p:ext uri="{BB962C8B-B14F-4D97-AF65-F5344CB8AC3E}">
        <p14:creationId xmlns:p14="http://schemas.microsoft.com/office/powerpoint/2010/main" val="2923436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fld id="{7C3A3E1D-81B8-4E84-B6C2-7A1A92DEE5EF}" type="datetimeFigureOut">
              <a:rPr lang="es-AR" smtClean="0"/>
              <a:pPr/>
              <a:t>10/5/2021</a:t>
            </a:fld>
            <a:endParaRPr lang="es-AR"/>
          </a:p>
        </p:txBody>
      </p:sp>
      <p:sp>
        <p:nvSpPr>
          <p:cNvPr id="5" name="4 Marcador de pie de página"/>
          <p:cNvSpPr>
            <a:spLocks noGrp="1"/>
          </p:cNvSpPr>
          <p:nvPr>
            <p:ph type="ftr" sz="quarter" idx="11"/>
          </p:nvPr>
        </p:nvSpPr>
        <p:spPr/>
        <p:txBody>
          <a:bodyPr/>
          <a:lstStyle>
            <a:lvl1pPr>
              <a:defRPr/>
            </a:lvl1pPr>
          </a:lstStyle>
          <a:p>
            <a:endParaRPr lang="es-AR"/>
          </a:p>
        </p:txBody>
      </p:sp>
      <p:sp>
        <p:nvSpPr>
          <p:cNvPr id="6" name="5 Marcador de número de diapositiva"/>
          <p:cNvSpPr>
            <a:spLocks noGrp="1"/>
          </p:cNvSpPr>
          <p:nvPr>
            <p:ph type="sldNum" sz="quarter" idx="12"/>
          </p:nvPr>
        </p:nvSpPr>
        <p:spPr/>
        <p:txBody>
          <a:bodyPr/>
          <a:lstStyle>
            <a:lvl1pPr>
              <a:defRPr/>
            </a:lvl1pPr>
          </a:lstStyle>
          <a:p>
            <a:fld id="{044E180A-F5CA-4477-93D7-8BDC891CDE8B}" type="slidenum">
              <a:rPr lang="es-AR" smtClean="0"/>
              <a:pPr/>
              <a:t>‹Nº›</a:t>
            </a:fld>
            <a:endParaRPr lang="es-AR"/>
          </a:p>
        </p:txBody>
      </p:sp>
    </p:spTree>
    <p:extLst>
      <p:ext uri="{BB962C8B-B14F-4D97-AF65-F5344CB8AC3E}">
        <p14:creationId xmlns:p14="http://schemas.microsoft.com/office/powerpoint/2010/main" val="40526730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contenido"/>
          <p:cNvSpPr>
            <a:spLocks noGrp="1"/>
          </p:cNvSpPr>
          <p:nvPr>
            <p:ph sz="half" idx="1"/>
          </p:nvPr>
        </p:nvSpPr>
        <p:spPr>
          <a:xfrm>
            <a:off x="457200" y="19050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contenido"/>
          <p:cNvSpPr>
            <a:spLocks noGrp="1"/>
          </p:cNvSpPr>
          <p:nvPr>
            <p:ph sz="half" idx="2"/>
          </p:nvPr>
        </p:nvSpPr>
        <p:spPr>
          <a:xfrm>
            <a:off x="4648200" y="19050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5" name="4 Marcador de fecha"/>
          <p:cNvSpPr>
            <a:spLocks noGrp="1"/>
          </p:cNvSpPr>
          <p:nvPr>
            <p:ph type="dt" sz="half" idx="10"/>
          </p:nvPr>
        </p:nvSpPr>
        <p:spPr/>
        <p:txBody>
          <a:bodyPr/>
          <a:lstStyle>
            <a:lvl1pPr>
              <a:defRPr/>
            </a:lvl1pPr>
          </a:lstStyle>
          <a:p>
            <a:fld id="{7C3A3E1D-81B8-4E84-B6C2-7A1A92DEE5EF}" type="datetimeFigureOut">
              <a:rPr lang="es-AR" smtClean="0"/>
              <a:pPr/>
              <a:t>10/5/2021</a:t>
            </a:fld>
            <a:endParaRPr lang="es-AR"/>
          </a:p>
        </p:txBody>
      </p:sp>
      <p:sp>
        <p:nvSpPr>
          <p:cNvPr id="6" name="5 Marcador de pie de página"/>
          <p:cNvSpPr>
            <a:spLocks noGrp="1"/>
          </p:cNvSpPr>
          <p:nvPr>
            <p:ph type="ftr" sz="quarter" idx="11"/>
          </p:nvPr>
        </p:nvSpPr>
        <p:spPr/>
        <p:txBody>
          <a:bodyPr/>
          <a:lstStyle>
            <a:lvl1pPr>
              <a:defRPr/>
            </a:lvl1pPr>
          </a:lstStyle>
          <a:p>
            <a:endParaRPr lang="es-AR"/>
          </a:p>
        </p:txBody>
      </p:sp>
      <p:sp>
        <p:nvSpPr>
          <p:cNvPr id="7" name="6 Marcador de número de diapositiva"/>
          <p:cNvSpPr>
            <a:spLocks noGrp="1"/>
          </p:cNvSpPr>
          <p:nvPr>
            <p:ph type="sldNum" sz="quarter" idx="12"/>
          </p:nvPr>
        </p:nvSpPr>
        <p:spPr/>
        <p:txBody>
          <a:bodyPr/>
          <a:lstStyle>
            <a:lvl1pPr>
              <a:defRPr/>
            </a:lvl1pPr>
          </a:lstStyle>
          <a:p>
            <a:fld id="{044E180A-F5CA-4477-93D7-8BDC891CDE8B}" type="slidenum">
              <a:rPr lang="es-AR" smtClean="0"/>
              <a:pPr/>
              <a:t>‹Nº›</a:t>
            </a:fld>
            <a:endParaRPr lang="es-AR"/>
          </a:p>
        </p:txBody>
      </p:sp>
    </p:spTree>
    <p:extLst>
      <p:ext uri="{BB962C8B-B14F-4D97-AF65-F5344CB8AC3E}">
        <p14:creationId xmlns:p14="http://schemas.microsoft.com/office/powerpoint/2010/main" val="2742388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7" name="6 Marcador de fecha"/>
          <p:cNvSpPr>
            <a:spLocks noGrp="1"/>
          </p:cNvSpPr>
          <p:nvPr>
            <p:ph type="dt" sz="half" idx="10"/>
          </p:nvPr>
        </p:nvSpPr>
        <p:spPr/>
        <p:txBody>
          <a:bodyPr/>
          <a:lstStyle>
            <a:lvl1pPr>
              <a:defRPr/>
            </a:lvl1pPr>
          </a:lstStyle>
          <a:p>
            <a:fld id="{7C3A3E1D-81B8-4E84-B6C2-7A1A92DEE5EF}" type="datetimeFigureOut">
              <a:rPr lang="es-AR" smtClean="0"/>
              <a:pPr/>
              <a:t>10/5/2021</a:t>
            </a:fld>
            <a:endParaRPr lang="es-AR"/>
          </a:p>
        </p:txBody>
      </p:sp>
      <p:sp>
        <p:nvSpPr>
          <p:cNvPr id="8" name="7 Marcador de pie de página"/>
          <p:cNvSpPr>
            <a:spLocks noGrp="1"/>
          </p:cNvSpPr>
          <p:nvPr>
            <p:ph type="ftr" sz="quarter" idx="11"/>
          </p:nvPr>
        </p:nvSpPr>
        <p:spPr/>
        <p:txBody>
          <a:bodyPr/>
          <a:lstStyle>
            <a:lvl1pPr>
              <a:defRPr/>
            </a:lvl1pPr>
          </a:lstStyle>
          <a:p>
            <a:endParaRPr lang="es-AR"/>
          </a:p>
        </p:txBody>
      </p:sp>
      <p:sp>
        <p:nvSpPr>
          <p:cNvPr id="9" name="8 Marcador de número de diapositiva"/>
          <p:cNvSpPr>
            <a:spLocks noGrp="1"/>
          </p:cNvSpPr>
          <p:nvPr>
            <p:ph type="sldNum" sz="quarter" idx="12"/>
          </p:nvPr>
        </p:nvSpPr>
        <p:spPr/>
        <p:txBody>
          <a:bodyPr/>
          <a:lstStyle>
            <a:lvl1pPr>
              <a:defRPr/>
            </a:lvl1pPr>
          </a:lstStyle>
          <a:p>
            <a:fld id="{044E180A-F5CA-4477-93D7-8BDC891CDE8B}" type="slidenum">
              <a:rPr lang="es-AR" smtClean="0"/>
              <a:pPr/>
              <a:t>‹Nº›</a:t>
            </a:fld>
            <a:endParaRPr lang="es-AR"/>
          </a:p>
        </p:txBody>
      </p:sp>
    </p:spTree>
    <p:extLst>
      <p:ext uri="{BB962C8B-B14F-4D97-AF65-F5344CB8AC3E}">
        <p14:creationId xmlns:p14="http://schemas.microsoft.com/office/powerpoint/2010/main" val="30218356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fecha"/>
          <p:cNvSpPr>
            <a:spLocks noGrp="1"/>
          </p:cNvSpPr>
          <p:nvPr>
            <p:ph type="dt" sz="half" idx="10"/>
          </p:nvPr>
        </p:nvSpPr>
        <p:spPr/>
        <p:txBody>
          <a:bodyPr/>
          <a:lstStyle>
            <a:lvl1pPr>
              <a:defRPr/>
            </a:lvl1pPr>
          </a:lstStyle>
          <a:p>
            <a:fld id="{7C3A3E1D-81B8-4E84-B6C2-7A1A92DEE5EF}" type="datetimeFigureOut">
              <a:rPr lang="es-AR" smtClean="0"/>
              <a:pPr/>
              <a:t>10/5/2021</a:t>
            </a:fld>
            <a:endParaRPr lang="es-AR"/>
          </a:p>
        </p:txBody>
      </p:sp>
      <p:sp>
        <p:nvSpPr>
          <p:cNvPr id="4" name="3 Marcador de pie de página"/>
          <p:cNvSpPr>
            <a:spLocks noGrp="1"/>
          </p:cNvSpPr>
          <p:nvPr>
            <p:ph type="ftr" sz="quarter" idx="11"/>
          </p:nvPr>
        </p:nvSpPr>
        <p:spPr/>
        <p:txBody>
          <a:bodyPr/>
          <a:lstStyle>
            <a:lvl1pPr>
              <a:defRPr/>
            </a:lvl1pPr>
          </a:lstStyle>
          <a:p>
            <a:endParaRPr lang="es-AR"/>
          </a:p>
        </p:txBody>
      </p:sp>
      <p:sp>
        <p:nvSpPr>
          <p:cNvPr id="5" name="4 Marcador de número de diapositiva"/>
          <p:cNvSpPr>
            <a:spLocks noGrp="1"/>
          </p:cNvSpPr>
          <p:nvPr>
            <p:ph type="sldNum" sz="quarter" idx="12"/>
          </p:nvPr>
        </p:nvSpPr>
        <p:spPr/>
        <p:txBody>
          <a:bodyPr/>
          <a:lstStyle>
            <a:lvl1pPr>
              <a:defRPr/>
            </a:lvl1pPr>
          </a:lstStyle>
          <a:p>
            <a:fld id="{044E180A-F5CA-4477-93D7-8BDC891CDE8B}" type="slidenum">
              <a:rPr lang="es-AR" smtClean="0"/>
              <a:pPr/>
              <a:t>‹Nº›</a:t>
            </a:fld>
            <a:endParaRPr lang="es-AR"/>
          </a:p>
        </p:txBody>
      </p:sp>
    </p:spTree>
    <p:extLst>
      <p:ext uri="{BB962C8B-B14F-4D97-AF65-F5344CB8AC3E}">
        <p14:creationId xmlns:p14="http://schemas.microsoft.com/office/powerpoint/2010/main" val="6306595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fld id="{7C3A3E1D-81B8-4E84-B6C2-7A1A92DEE5EF}" type="datetimeFigureOut">
              <a:rPr lang="es-AR" smtClean="0"/>
              <a:pPr/>
              <a:t>10/5/2021</a:t>
            </a:fld>
            <a:endParaRPr lang="es-AR"/>
          </a:p>
        </p:txBody>
      </p:sp>
      <p:sp>
        <p:nvSpPr>
          <p:cNvPr id="3" name="2 Marcador de pie de página"/>
          <p:cNvSpPr>
            <a:spLocks noGrp="1"/>
          </p:cNvSpPr>
          <p:nvPr>
            <p:ph type="ftr" sz="quarter" idx="11"/>
          </p:nvPr>
        </p:nvSpPr>
        <p:spPr/>
        <p:txBody>
          <a:bodyPr/>
          <a:lstStyle>
            <a:lvl1pPr>
              <a:defRPr/>
            </a:lvl1pPr>
          </a:lstStyle>
          <a:p>
            <a:endParaRPr lang="es-AR"/>
          </a:p>
        </p:txBody>
      </p:sp>
      <p:sp>
        <p:nvSpPr>
          <p:cNvPr id="4" name="3 Marcador de número de diapositiva"/>
          <p:cNvSpPr>
            <a:spLocks noGrp="1"/>
          </p:cNvSpPr>
          <p:nvPr>
            <p:ph type="sldNum" sz="quarter" idx="12"/>
          </p:nvPr>
        </p:nvSpPr>
        <p:spPr/>
        <p:txBody>
          <a:bodyPr/>
          <a:lstStyle>
            <a:lvl1pPr>
              <a:defRPr/>
            </a:lvl1pPr>
          </a:lstStyle>
          <a:p>
            <a:fld id="{044E180A-F5CA-4477-93D7-8BDC891CDE8B}" type="slidenum">
              <a:rPr lang="es-AR" smtClean="0"/>
              <a:pPr/>
              <a:t>‹Nº›</a:t>
            </a:fld>
            <a:endParaRPr lang="es-AR"/>
          </a:p>
        </p:txBody>
      </p:sp>
    </p:spTree>
    <p:extLst>
      <p:ext uri="{BB962C8B-B14F-4D97-AF65-F5344CB8AC3E}">
        <p14:creationId xmlns:p14="http://schemas.microsoft.com/office/powerpoint/2010/main" val="8481558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fld id="{7C3A3E1D-81B8-4E84-B6C2-7A1A92DEE5EF}" type="datetimeFigureOut">
              <a:rPr lang="es-AR" smtClean="0"/>
              <a:pPr/>
              <a:t>10/5/2021</a:t>
            </a:fld>
            <a:endParaRPr lang="es-AR"/>
          </a:p>
        </p:txBody>
      </p:sp>
      <p:sp>
        <p:nvSpPr>
          <p:cNvPr id="6" name="5 Marcador de pie de página"/>
          <p:cNvSpPr>
            <a:spLocks noGrp="1"/>
          </p:cNvSpPr>
          <p:nvPr>
            <p:ph type="ftr" sz="quarter" idx="11"/>
          </p:nvPr>
        </p:nvSpPr>
        <p:spPr/>
        <p:txBody>
          <a:bodyPr/>
          <a:lstStyle>
            <a:lvl1pPr>
              <a:defRPr/>
            </a:lvl1pPr>
          </a:lstStyle>
          <a:p>
            <a:endParaRPr lang="es-AR"/>
          </a:p>
        </p:txBody>
      </p:sp>
      <p:sp>
        <p:nvSpPr>
          <p:cNvPr id="7" name="6 Marcador de número de diapositiva"/>
          <p:cNvSpPr>
            <a:spLocks noGrp="1"/>
          </p:cNvSpPr>
          <p:nvPr>
            <p:ph type="sldNum" sz="quarter" idx="12"/>
          </p:nvPr>
        </p:nvSpPr>
        <p:spPr/>
        <p:txBody>
          <a:bodyPr/>
          <a:lstStyle>
            <a:lvl1pPr>
              <a:defRPr/>
            </a:lvl1pPr>
          </a:lstStyle>
          <a:p>
            <a:fld id="{044E180A-F5CA-4477-93D7-8BDC891CDE8B}" type="slidenum">
              <a:rPr lang="es-AR" smtClean="0"/>
              <a:pPr/>
              <a:t>‹Nº›</a:t>
            </a:fld>
            <a:endParaRPr lang="es-AR"/>
          </a:p>
        </p:txBody>
      </p:sp>
    </p:spTree>
    <p:extLst>
      <p:ext uri="{BB962C8B-B14F-4D97-AF65-F5344CB8AC3E}">
        <p14:creationId xmlns:p14="http://schemas.microsoft.com/office/powerpoint/2010/main" val="17073721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s-AR"/>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fld id="{7C3A3E1D-81B8-4E84-B6C2-7A1A92DEE5EF}" type="datetimeFigureOut">
              <a:rPr lang="es-AR" smtClean="0"/>
              <a:pPr/>
              <a:t>10/5/2021</a:t>
            </a:fld>
            <a:endParaRPr lang="es-AR"/>
          </a:p>
        </p:txBody>
      </p:sp>
      <p:sp>
        <p:nvSpPr>
          <p:cNvPr id="6" name="5 Marcador de pie de página"/>
          <p:cNvSpPr>
            <a:spLocks noGrp="1"/>
          </p:cNvSpPr>
          <p:nvPr>
            <p:ph type="ftr" sz="quarter" idx="11"/>
          </p:nvPr>
        </p:nvSpPr>
        <p:spPr/>
        <p:txBody>
          <a:bodyPr/>
          <a:lstStyle>
            <a:lvl1pPr>
              <a:defRPr/>
            </a:lvl1pPr>
          </a:lstStyle>
          <a:p>
            <a:endParaRPr lang="es-AR"/>
          </a:p>
        </p:txBody>
      </p:sp>
      <p:sp>
        <p:nvSpPr>
          <p:cNvPr id="7" name="6 Marcador de número de diapositiva"/>
          <p:cNvSpPr>
            <a:spLocks noGrp="1"/>
          </p:cNvSpPr>
          <p:nvPr>
            <p:ph type="sldNum" sz="quarter" idx="12"/>
          </p:nvPr>
        </p:nvSpPr>
        <p:spPr/>
        <p:txBody>
          <a:bodyPr/>
          <a:lstStyle>
            <a:lvl1pPr>
              <a:defRPr/>
            </a:lvl1pPr>
          </a:lstStyle>
          <a:p>
            <a:fld id="{044E180A-F5CA-4477-93D7-8BDC891CDE8B}" type="slidenum">
              <a:rPr lang="es-AR" smtClean="0"/>
              <a:pPr/>
              <a:t>‹Nº›</a:t>
            </a:fld>
            <a:endParaRPr lang="es-AR"/>
          </a:p>
        </p:txBody>
      </p:sp>
    </p:spTree>
    <p:extLst>
      <p:ext uri="{BB962C8B-B14F-4D97-AF65-F5344CB8AC3E}">
        <p14:creationId xmlns:p14="http://schemas.microsoft.com/office/powerpoint/2010/main" val="8277580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1" name="Picture 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26" name="Rectangle 2"/>
          <p:cNvSpPr>
            <a:spLocks noGrp="1" noChangeArrowheads="1"/>
          </p:cNvSpPr>
          <p:nvPr>
            <p:ph type="title"/>
          </p:nvPr>
        </p:nvSpPr>
        <p:spPr bwMode="auto">
          <a:xfrm>
            <a:off x="457200" y="5794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altLang="es-AR" smtClean="0"/>
              <a:t>Haga clic para modificar el estilo de título del patrón</a:t>
            </a:r>
            <a:endParaRPr lang="en-US" altLang="es-AR" smtClean="0"/>
          </a:p>
        </p:txBody>
      </p:sp>
      <p:sp>
        <p:nvSpPr>
          <p:cNvPr id="1027" name="Rectangle 3"/>
          <p:cNvSpPr>
            <a:spLocks noGrp="1" noChangeArrowheads="1"/>
          </p:cNvSpPr>
          <p:nvPr>
            <p:ph type="body" idx="1"/>
          </p:nvPr>
        </p:nvSpPr>
        <p:spPr bwMode="auto">
          <a:xfrm>
            <a:off x="457200" y="1905000"/>
            <a:ext cx="822960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altLang="es-AR" smtClean="0"/>
              <a:t>Haga clic para modificar el estilo de texto del patrón</a:t>
            </a:r>
          </a:p>
          <a:p>
            <a:pPr lvl="1"/>
            <a:r>
              <a:rPr lang="es-ES" altLang="es-AR" smtClean="0"/>
              <a:t>Segundo nivel</a:t>
            </a:r>
          </a:p>
          <a:p>
            <a:pPr lvl="2"/>
            <a:r>
              <a:rPr lang="es-ES" altLang="es-AR" smtClean="0"/>
              <a:t>Tercer nivel</a:t>
            </a:r>
          </a:p>
          <a:p>
            <a:pPr lvl="3"/>
            <a:r>
              <a:rPr lang="es-ES" altLang="es-AR" smtClean="0"/>
              <a:t>Cuarto nivel</a:t>
            </a:r>
          </a:p>
          <a:p>
            <a:pPr lvl="4"/>
            <a:r>
              <a:rPr lang="es-ES" altLang="es-AR" smtClean="0"/>
              <a:t>Quinto nivel</a:t>
            </a:r>
            <a:endParaRPr lang="en-US" altLang="es-AR" smtClean="0"/>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solidFill>
                  <a:schemeClr val="tx2"/>
                </a:solidFill>
              </a:defRPr>
            </a:lvl1pPr>
          </a:lstStyle>
          <a:p>
            <a:fld id="{7C3A3E1D-81B8-4E84-B6C2-7A1A92DEE5EF}" type="datetimeFigureOut">
              <a:rPr lang="es-AR" smtClean="0"/>
              <a:pPr/>
              <a:t>10/5/2021</a:t>
            </a:fld>
            <a:endParaRPr lang="es-A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200">
                <a:solidFill>
                  <a:schemeClr val="tx2"/>
                </a:solidFill>
              </a:defRPr>
            </a:lvl1pPr>
          </a:lstStyle>
          <a:p>
            <a:endParaRPr lang="es-A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2"/>
                </a:solidFill>
              </a:defRPr>
            </a:lvl1pPr>
          </a:lstStyle>
          <a:p>
            <a:fld id="{044E180A-F5CA-4477-93D7-8BDC891CDE8B}" type="slidenum">
              <a:rPr lang="es-AR" smtClean="0"/>
              <a:pPr/>
              <a:t>‹Nº›</a:t>
            </a:fld>
            <a:endParaRPr lang="es-AR"/>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rtl="0" eaLnBrk="1" fontAlgn="base" hangingPunct="1">
        <a:spcBef>
          <a:spcPct val="0"/>
        </a:spcBef>
        <a:spcAft>
          <a:spcPct val="0"/>
        </a:spcAft>
        <a:defRPr sz="3800">
          <a:solidFill>
            <a:schemeClr val="tx2"/>
          </a:solidFill>
          <a:latin typeface="+mj-lt"/>
          <a:ea typeface="+mj-ea"/>
          <a:cs typeface="+mj-cs"/>
        </a:defRPr>
      </a:lvl1pPr>
      <a:lvl2pPr algn="ctr" rtl="0" eaLnBrk="1" fontAlgn="base" hangingPunct="1">
        <a:spcBef>
          <a:spcPct val="0"/>
        </a:spcBef>
        <a:spcAft>
          <a:spcPct val="0"/>
        </a:spcAft>
        <a:defRPr sz="3800">
          <a:solidFill>
            <a:schemeClr val="tx2"/>
          </a:solidFill>
          <a:latin typeface="Tahoma" pitchFamily="34" charset="0"/>
        </a:defRPr>
      </a:lvl2pPr>
      <a:lvl3pPr algn="ctr" rtl="0" eaLnBrk="1" fontAlgn="base" hangingPunct="1">
        <a:spcBef>
          <a:spcPct val="0"/>
        </a:spcBef>
        <a:spcAft>
          <a:spcPct val="0"/>
        </a:spcAft>
        <a:defRPr sz="3800">
          <a:solidFill>
            <a:schemeClr val="tx2"/>
          </a:solidFill>
          <a:latin typeface="Tahoma" pitchFamily="34" charset="0"/>
        </a:defRPr>
      </a:lvl3pPr>
      <a:lvl4pPr algn="ctr" rtl="0" eaLnBrk="1" fontAlgn="base" hangingPunct="1">
        <a:spcBef>
          <a:spcPct val="0"/>
        </a:spcBef>
        <a:spcAft>
          <a:spcPct val="0"/>
        </a:spcAft>
        <a:defRPr sz="3800">
          <a:solidFill>
            <a:schemeClr val="tx2"/>
          </a:solidFill>
          <a:latin typeface="Tahoma" pitchFamily="34" charset="0"/>
        </a:defRPr>
      </a:lvl4pPr>
      <a:lvl5pPr algn="ctr" rtl="0" eaLnBrk="1" fontAlgn="base" hangingPunct="1">
        <a:spcBef>
          <a:spcPct val="0"/>
        </a:spcBef>
        <a:spcAft>
          <a:spcPct val="0"/>
        </a:spcAft>
        <a:defRPr sz="3800">
          <a:solidFill>
            <a:schemeClr val="tx2"/>
          </a:solidFill>
          <a:latin typeface="Tahoma" pitchFamily="34" charset="0"/>
        </a:defRPr>
      </a:lvl5pPr>
      <a:lvl6pPr marL="457200" algn="ctr" rtl="0" eaLnBrk="1" fontAlgn="base" hangingPunct="1">
        <a:spcBef>
          <a:spcPct val="0"/>
        </a:spcBef>
        <a:spcAft>
          <a:spcPct val="0"/>
        </a:spcAft>
        <a:defRPr sz="3800">
          <a:solidFill>
            <a:schemeClr val="tx2"/>
          </a:solidFill>
          <a:latin typeface="Tahoma" pitchFamily="34" charset="0"/>
        </a:defRPr>
      </a:lvl6pPr>
      <a:lvl7pPr marL="914400" algn="ctr" rtl="0" eaLnBrk="1" fontAlgn="base" hangingPunct="1">
        <a:spcBef>
          <a:spcPct val="0"/>
        </a:spcBef>
        <a:spcAft>
          <a:spcPct val="0"/>
        </a:spcAft>
        <a:defRPr sz="3800">
          <a:solidFill>
            <a:schemeClr val="tx2"/>
          </a:solidFill>
          <a:latin typeface="Tahoma" pitchFamily="34" charset="0"/>
        </a:defRPr>
      </a:lvl7pPr>
      <a:lvl8pPr marL="1371600" algn="ctr" rtl="0" eaLnBrk="1" fontAlgn="base" hangingPunct="1">
        <a:spcBef>
          <a:spcPct val="0"/>
        </a:spcBef>
        <a:spcAft>
          <a:spcPct val="0"/>
        </a:spcAft>
        <a:defRPr sz="3800">
          <a:solidFill>
            <a:schemeClr val="tx2"/>
          </a:solidFill>
          <a:latin typeface="Tahoma" pitchFamily="34" charset="0"/>
        </a:defRPr>
      </a:lvl8pPr>
      <a:lvl9pPr marL="1828800" algn="ctr" rtl="0" eaLnBrk="1" fontAlgn="base" hangingPunct="1">
        <a:spcBef>
          <a:spcPct val="0"/>
        </a:spcBef>
        <a:spcAft>
          <a:spcPct val="0"/>
        </a:spcAft>
        <a:defRPr sz="3800">
          <a:solidFill>
            <a:schemeClr val="tx2"/>
          </a:solidFill>
          <a:latin typeface="Tahoma" pitchFamily="34" charset="0"/>
        </a:defRPr>
      </a:lvl9pPr>
    </p:titleStyle>
    <p:bodyStyle>
      <a:lvl1pPr marL="342900" indent="-342900" algn="l" rtl="0" eaLnBrk="1" fontAlgn="base" hangingPunct="1">
        <a:spcBef>
          <a:spcPct val="20000"/>
        </a:spcBef>
        <a:spcAft>
          <a:spcPct val="0"/>
        </a:spcAft>
        <a:buChar char="•"/>
        <a:defRPr sz="3000">
          <a:solidFill>
            <a:schemeClr val="tx2"/>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2"/>
          </a:solidFill>
          <a:latin typeface="+mn-lt"/>
        </a:defRPr>
      </a:lvl2pPr>
      <a:lvl3pPr marL="1143000" indent="-228600" algn="l" rtl="0" eaLnBrk="1" fontAlgn="base" hangingPunct="1">
        <a:spcBef>
          <a:spcPct val="20000"/>
        </a:spcBef>
        <a:spcAft>
          <a:spcPct val="0"/>
        </a:spcAft>
        <a:buChar char="•"/>
        <a:defRPr sz="2400">
          <a:solidFill>
            <a:schemeClr val="tx2"/>
          </a:solidFill>
          <a:latin typeface="+mn-lt"/>
        </a:defRPr>
      </a:lvl3pPr>
      <a:lvl4pPr marL="1600200" indent="-228600" algn="l" rtl="0" eaLnBrk="1" fontAlgn="base" hangingPunct="1">
        <a:spcBef>
          <a:spcPct val="20000"/>
        </a:spcBef>
        <a:spcAft>
          <a:spcPct val="0"/>
        </a:spcAft>
        <a:buChar char="–"/>
        <a:defRPr sz="2000">
          <a:solidFill>
            <a:schemeClr val="tx2"/>
          </a:solidFill>
          <a:latin typeface="+mn-lt"/>
        </a:defRPr>
      </a:lvl4pPr>
      <a:lvl5pPr marL="2057400" indent="-228600" algn="l" rtl="0" eaLnBrk="1" fontAlgn="base" hangingPunct="1">
        <a:spcBef>
          <a:spcPct val="20000"/>
        </a:spcBef>
        <a:spcAft>
          <a:spcPct val="0"/>
        </a:spcAft>
        <a:buChar char="»"/>
        <a:defRPr sz="2000">
          <a:solidFill>
            <a:schemeClr val="tx2"/>
          </a:solidFill>
          <a:latin typeface="+mn-lt"/>
        </a:defRPr>
      </a:lvl5pPr>
      <a:lvl6pPr marL="2514600" indent="-228600" algn="l" rtl="0" eaLnBrk="1" fontAlgn="base" hangingPunct="1">
        <a:spcBef>
          <a:spcPct val="20000"/>
        </a:spcBef>
        <a:spcAft>
          <a:spcPct val="0"/>
        </a:spcAft>
        <a:buChar char="»"/>
        <a:defRPr sz="2000">
          <a:solidFill>
            <a:schemeClr val="tx2"/>
          </a:solidFill>
          <a:latin typeface="+mn-lt"/>
        </a:defRPr>
      </a:lvl6pPr>
      <a:lvl7pPr marL="2971800" indent="-228600" algn="l" rtl="0" eaLnBrk="1" fontAlgn="base" hangingPunct="1">
        <a:spcBef>
          <a:spcPct val="20000"/>
        </a:spcBef>
        <a:spcAft>
          <a:spcPct val="0"/>
        </a:spcAft>
        <a:buChar char="»"/>
        <a:defRPr sz="2000">
          <a:solidFill>
            <a:schemeClr val="tx2"/>
          </a:solidFill>
          <a:latin typeface="+mn-lt"/>
        </a:defRPr>
      </a:lvl7pPr>
      <a:lvl8pPr marL="3429000" indent="-228600" algn="l" rtl="0" eaLnBrk="1" fontAlgn="base" hangingPunct="1">
        <a:spcBef>
          <a:spcPct val="20000"/>
        </a:spcBef>
        <a:spcAft>
          <a:spcPct val="0"/>
        </a:spcAft>
        <a:buChar char="»"/>
        <a:defRPr sz="2000">
          <a:solidFill>
            <a:schemeClr val="tx2"/>
          </a:solidFill>
          <a:latin typeface="+mn-lt"/>
        </a:defRPr>
      </a:lvl8pPr>
      <a:lvl9pPr marL="3886200" indent="-228600" algn="l" rtl="0" eaLnBrk="1" fontAlgn="base" hangingPunct="1">
        <a:spcBef>
          <a:spcPct val="20000"/>
        </a:spcBef>
        <a:spcAft>
          <a:spcPct val="0"/>
        </a:spcAft>
        <a:buChar char="»"/>
        <a:defRPr sz="2000">
          <a:solidFill>
            <a:schemeClr val="tx2"/>
          </a:solidFill>
          <a:latin typeface="+mn-lt"/>
        </a:defRPr>
      </a:lvl9pPr>
    </p:bodyStyle>
    <p:other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6 Título"/>
          <p:cNvSpPr>
            <a:spLocks noGrp="1"/>
          </p:cNvSpPr>
          <p:nvPr>
            <p:ph type="ctrTitle"/>
          </p:nvPr>
        </p:nvSpPr>
        <p:spPr/>
        <p:txBody>
          <a:bodyPr/>
          <a:lstStyle/>
          <a:p>
            <a:endParaRPr lang="es-AR" dirty="0"/>
          </a:p>
        </p:txBody>
      </p:sp>
      <p:sp>
        <p:nvSpPr>
          <p:cNvPr id="8" name="7 Subtítulo"/>
          <p:cNvSpPr>
            <a:spLocks noGrp="1"/>
          </p:cNvSpPr>
          <p:nvPr>
            <p:ph type="subTitle" idx="1"/>
          </p:nvPr>
        </p:nvSpPr>
        <p:spPr/>
        <p:txBody>
          <a:bodyPr/>
          <a:lstStyle/>
          <a:p>
            <a:endParaRPr lang="es-AR" dirty="0"/>
          </a:p>
        </p:txBody>
      </p:sp>
      <p:pic>
        <p:nvPicPr>
          <p:cNvPr id="1026" name="Picture 2"/>
          <p:cNvPicPr>
            <a:picLocks noChangeAspect="1" noChangeArrowheads="1"/>
          </p:cNvPicPr>
          <p:nvPr/>
        </p:nvPicPr>
        <p:blipFill>
          <a:blip r:embed="rId2" cstate="print"/>
          <a:srcRect/>
          <a:stretch>
            <a:fillRect/>
          </a:stretch>
        </p:blipFill>
        <p:spPr bwMode="auto">
          <a:xfrm>
            <a:off x="-23418" y="0"/>
            <a:ext cx="9144000" cy="6858001"/>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26" name="Rectangle 1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A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7433" name="Rectangle 25"/>
          <p:cNvSpPr>
            <a:spLocks noChangeArrowheads="1"/>
          </p:cNvSpPr>
          <p:nvPr/>
        </p:nvSpPr>
        <p:spPr bwMode="auto">
          <a:xfrm>
            <a:off x="0" y="9144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AR"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endParaRPr kumimoji="0" lang="es-AR"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A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7436" name="Rectangle 28"/>
          <p:cNvSpPr>
            <a:spLocks noChangeArrowheads="1"/>
          </p:cNvSpPr>
          <p:nvPr/>
        </p:nvSpPr>
        <p:spPr bwMode="auto">
          <a:xfrm>
            <a:off x="428597" y="857232"/>
            <a:ext cx="2143140" cy="1143008"/>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AR" sz="3200" b="0" i="0" u="none" strike="noStrike" cap="none" normalizeH="0" baseline="0" dirty="0" smtClean="0">
                <a:ln>
                  <a:noFill/>
                </a:ln>
                <a:solidFill>
                  <a:schemeClr val="tx1"/>
                </a:solidFill>
                <a:effectLst/>
                <a:latin typeface="Calibri" pitchFamily="34" charset="0"/>
                <a:cs typeface="Arial" pitchFamily="34" charset="0"/>
              </a:rPr>
              <a:t>Fuente caliente T1</a:t>
            </a:r>
            <a:endParaRPr kumimoji="0" lang="es-AR" sz="32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17437" name="AutoShape 29"/>
          <p:cNvCxnSpPr>
            <a:cxnSpLocks noChangeShapeType="1"/>
            <a:stCxn id="17436" idx="2"/>
          </p:cNvCxnSpPr>
          <p:nvPr/>
        </p:nvCxnSpPr>
        <p:spPr bwMode="auto">
          <a:xfrm rot="5400000">
            <a:off x="1321573" y="2178834"/>
            <a:ext cx="357188" cy="1"/>
          </a:xfrm>
          <a:prstGeom prst="straightConnector1">
            <a:avLst/>
          </a:prstGeom>
          <a:noFill/>
          <a:ln w="9525">
            <a:solidFill>
              <a:srgbClr val="000000"/>
            </a:solidFill>
            <a:round/>
            <a:headEnd/>
            <a:tailEnd type="triangle" w="med" len="med"/>
          </a:ln>
        </p:spPr>
      </p:cxnSp>
      <p:sp>
        <p:nvSpPr>
          <p:cNvPr id="17438" name="Oval 30"/>
          <p:cNvSpPr>
            <a:spLocks noChangeArrowheads="1"/>
          </p:cNvSpPr>
          <p:nvPr/>
        </p:nvSpPr>
        <p:spPr bwMode="auto">
          <a:xfrm>
            <a:off x="1071538" y="2357430"/>
            <a:ext cx="842966" cy="857256"/>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s-AR" dirty="0"/>
          </a:p>
        </p:txBody>
      </p:sp>
      <p:cxnSp>
        <p:nvCxnSpPr>
          <p:cNvPr id="17439" name="AutoShape 31"/>
          <p:cNvCxnSpPr>
            <a:cxnSpLocks noChangeShapeType="1"/>
            <a:stCxn id="17438" idx="4"/>
            <a:endCxn id="17443" idx="0"/>
          </p:cNvCxnSpPr>
          <p:nvPr/>
        </p:nvCxnSpPr>
        <p:spPr bwMode="auto">
          <a:xfrm rot="5400000">
            <a:off x="1149729" y="3527032"/>
            <a:ext cx="655639" cy="30947"/>
          </a:xfrm>
          <a:prstGeom prst="straightConnector1">
            <a:avLst/>
          </a:prstGeom>
          <a:noFill/>
          <a:ln w="9525">
            <a:solidFill>
              <a:srgbClr val="000000"/>
            </a:solidFill>
            <a:round/>
            <a:headEnd/>
            <a:tailEnd type="triangle" w="med" len="med"/>
          </a:ln>
        </p:spPr>
      </p:cxnSp>
      <p:sp>
        <p:nvSpPr>
          <p:cNvPr id="17440" name="Rectangle 32"/>
          <p:cNvSpPr>
            <a:spLocks noChangeArrowheads="1"/>
          </p:cNvSpPr>
          <p:nvPr/>
        </p:nvSpPr>
        <p:spPr bwMode="auto">
          <a:xfrm>
            <a:off x="1691681" y="3071810"/>
            <a:ext cx="1165808" cy="642941"/>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s-AR" sz="1200" b="0" i="0" u="none" strike="noStrike" cap="none" normalizeH="0" baseline="0" dirty="0" smtClean="0">
                <a:ln>
                  <a:noFill/>
                </a:ln>
                <a:solidFill>
                  <a:schemeClr val="tx1"/>
                </a:solidFill>
                <a:effectLst/>
                <a:latin typeface="Calibri" pitchFamily="34" charset="0"/>
                <a:cs typeface="Arial" pitchFamily="34" charset="0"/>
              </a:rPr>
              <a:t>AL :Q1-Q2</a:t>
            </a:r>
            <a:endParaRPr kumimoji="0" lang="es-AR"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17441" name="Rectangle 33"/>
          <p:cNvSpPr>
            <a:spLocks noChangeArrowheads="1"/>
          </p:cNvSpPr>
          <p:nvPr/>
        </p:nvSpPr>
        <p:spPr bwMode="auto">
          <a:xfrm>
            <a:off x="285720" y="2143116"/>
            <a:ext cx="571504" cy="428628"/>
          </a:xfrm>
          <a:prstGeom prst="rect">
            <a:avLst/>
          </a:prstGeom>
          <a:solidFill>
            <a:srgbClr val="FFFFFF"/>
          </a:solidFill>
          <a:ln w="12700">
            <a:solidFill>
              <a:srgbClr val="FFFFFF"/>
            </a:solidFill>
            <a:prstDash val="dash"/>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s-AR" sz="2000" b="0" i="0" u="none" strike="noStrike" cap="none" normalizeH="0" baseline="0" dirty="0" smtClean="0">
                <a:ln>
                  <a:noFill/>
                </a:ln>
                <a:solidFill>
                  <a:schemeClr val="tx1"/>
                </a:solidFill>
                <a:effectLst/>
                <a:latin typeface="Calibri" pitchFamily="34" charset="0"/>
                <a:cs typeface="Arial" pitchFamily="34" charset="0"/>
              </a:rPr>
              <a:t>Q1</a:t>
            </a:r>
            <a:endParaRPr kumimoji="0" lang="es-AR"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17442" name="Rectangle 34"/>
          <p:cNvSpPr>
            <a:spLocks noChangeArrowheads="1"/>
          </p:cNvSpPr>
          <p:nvPr/>
        </p:nvSpPr>
        <p:spPr bwMode="auto">
          <a:xfrm>
            <a:off x="642910" y="3286124"/>
            <a:ext cx="500066" cy="428628"/>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s-AR" sz="2000" b="0" i="0" u="none" strike="noStrike" cap="none" normalizeH="0" baseline="0" dirty="0" smtClean="0">
                <a:ln>
                  <a:noFill/>
                </a:ln>
                <a:solidFill>
                  <a:schemeClr val="tx1"/>
                </a:solidFill>
                <a:effectLst/>
                <a:latin typeface="Calibri" pitchFamily="34" charset="0"/>
                <a:cs typeface="Arial" pitchFamily="34" charset="0"/>
              </a:rPr>
              <a:t>Q2</a:t>
            </a:r>
            <a:endParaRPr kumimoji="0" lang="es-AR"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17443" name="Rectangle 35"/>
          <p:cNvSpPr>
            <a:spLocks noChangeArrowheads="1"/>
          </p:cNvSpPr>
          <p:nvPr/>
        </p:nvSpPr>
        <p:spPr bwMode="auto">
          <a:xfrm>
            <a:off x="571472" y="3870325"/>
            <a:ext cx="1781203" cy="1058873"/>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s-AR" sz="3200" b="0" i="0" u="none" strike="noStrike" cap="none" normalizeH="0" baseline="0" dirty="0" smtClean="0">
                <a:ln>
                  <a:noFill/>
                </a:ln>
                <a:solidFill>
                  <a:schemeClr val="tx1"/>
                </a:solidFill>
                <a:effectLst/>
                <a:latin typeface="Calibri" pitchFamily="34" charset="0"/>
                <a:cs typeface="Arial" pitchFamily="34" charset="0"/>
              </a:rPr>
              <a:t>Fuente frio T2</a:t>
            </a:r>
            <a:endParaRPr kumimoji="0" lang="es-AR" sz="3200" b="0" i="0" u="none" strike="noStrike" cap="none" normalizeH="0" baseline="0" dirty="0" smtClean="0">
              <a:ln>
                <a:noFill/>
              </a:ln>
              <a:solidFill>
                <a:schemeClr val="tx1"/>
              </a:solidFill>
              <a:effectLst/>
              <a:latin typeface="Arial" pitchFamily="34" charset="0"/>
              <a:cs typeface="Arial" pitchFamily="34" charset="0"/>
            </a:endParaRPr>
          </a:p>
        </p:txBody>
      </p:sp>
      <p:sp>
        <p:nvSpPr>
          <p:cNvPr id="17444" name="Rectangle 36"/>
          <p:cNvSpPr>
            <a:spLocks noChangeArrowheads="1"/>
          </p:cNvSpPr>
          <p:nvPr/>
        </p:nvSpPr>
        <p:spPr bwMode="auto">
          <a:xfrm>
            <a:off x="3059832" y="692696"/>
            <a:ext cx="5869886" cy="5832648"/>
          </a:xfrm>
          <a:prstGeom prst="rect">
            <a:avLst/>
          </a:prstGeom>
          <a:solidFill>
            <a:schemeClr val="bg1"/>
          </a:solidFill>
          <a:ln w="9525">
            <a:solidFill>
              <a:schemeClr val="tx1"/>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endParaRPr kumimoji="0" lang="es-AR" sz="2800" b="0" i="0" u="none" strike="noStrike" cap="none" normalizeH="0" baseline="0" dirty="0" smtClean="0">
              <a:ln>
                <a:noFill/>
              </a:ln>
              <a:solidFill>
                <a:schemeClr val="tx1"/>
              </a:solidFill>
              <a:effectLst/>
              <a:latin typeface="Times New Roman" pitchFamily="18" charset="0"/>
              <a:cs typeface="Arial" pitchFamily="34" charset="0"/>
              <a:sym typeface="Symbol" pitchFamily="18" charset="2"/>
            </a:endParaRPr>
          </a:p>
          <a:p>
            <a:pPr marL="0" marR="0" lvl="0" indent="0" algn="l" defTabSz="914400" rtl="0" eaLnBrk="1" fontAlgn="base" latinLnBrk="0" hangingPunct="1">
              <a:lnSpc>
                <a:spcPct val="100000"/>
              </a:lnSpc>
              <a:spcBef>
                <a:spcPct val="0"/>
              </a:spcBef>
              <a:spcAft>
                <a:spcPts val="1000"/>
              </a:spcAft>
              <a:buClrTx/>
              <a:buSzTx/>
              <a:buFontTx/>
              <a:buNone/>
              <a:tabLst/>
            </a:pPr>
            <a:r>
              <a:rPr kumimoji="0" lang="es-AR" sz="2800" b="0" i="0" u="none" strike="noStrike" cap="none" normalizeH="0" baseline="0" dirty="0" smtClean="0">
                <a:ln>
                  <a:noFill/>
                </a:ln>
                <a:solidFill>
                  <a:schemeClr val="tx1"/>
                </a:solidFill>
                <a:effectLst/>
                <a:latin typeface="Times New Roman" pitchFamily="18" charset="0"/>
                <a:cs typeface="Arial" pitchFamily="34" charset="0"/>
                <a:sym typeface="Symbol" pitchFamily="18" charset="2"/>
              </a:rPr>
              <a:t></a:t>
            </a:r>
            <a:r>
              <a:rPr kumimoji="0" lang="es-AR" sz="2800" b="0" i="0" u="none" strike="noStrike" cap="none" normalizeH="0" baseline="0" dirty="0" smtClean="0">
                <a:ln>
                  <a:noFill/>
                </a:ln>
                <a:solidFill>
                  <a:schemeClr val="tx1"/>
                </a:solidFill>
                <a:effectLst/>
                <a:latin typeface="Calibri" pitchFamily="34" charset="0"/>
                <a:cs typeface="Arial" pitchFamily="34" charset="0"/>
              </a:rPr>
              <a:t>  = Calor aprovechado /Calor entregado</a:t>
            </a: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s-AR" sz="2800" b="0" i="0" u="none" strike="noStrike" cap="none" normalizeH="0" baseline="0" dirty="0" smtClean="0">
              <a:ln>
                <a:noFill/>
              </a:ln>
              <a:solidFill>
                <a:schemeClr val="tx1"/>
              </a:solidFill>
              <a:effectLst/>
              <a:latin typeface="Calibri" pitchFamily="34" charset="0"/>
              <a:cs typeface="Arial" pitchFamily="34" charset="0"/>
            </a:endParaRPr>
          </a:p>
          <a:p>
            <a:pPr lvl="0" fontAlgn="base">
              <a:spcBef>
                <a:spcPct val="0"/>
              </a:spcBef>
              <a:spcAft>
                <a:spcPts val="1000"/>
              </a:spcAft>
            </a:pPr>
            <a:endParaRPr kumimoji="0" lang="es-AR" sz="2800" b="0" i="0" u="none" strike="noStrike" cap="none" normalizeH="0" baseline="0" dirty="0" smtClean="0">
              <a:ln>
                <a:noFill/>
              </a:ln>
              <a:solidFill>
                <a:schemeClr val="tx1"/>
              </a:solidFill>
              <a:effectLst/>
              <a:latin typeface="Times New Roman" pitchFamily="18" charset="0"/>
              <a:cs typeface="Arial" pitchFamily="34" charset="0"/>
              <a:sym typeface="Symbol" pitchFamily="18" charset="2"/>
            </a:endParaRPr>
          </a:p>
          <a:p>
            <a:pPr lvl="0" fontAlgn="base">
              <a:spcBef>
                <a:spcPct val="0"/>
              </a:spcBef>
              <a:spcAft>
                <a:spcPts val="1000"/>
              </a:spcAft>
            </a:pPr>
            <a:r>
              <a:rPr kumimoji="0" lang="es-AR" sz="2800" b="0" i="0" u="none" strike="noStrike" cap="none" normalizeH="0" baseline="0" dirty="0" smtClean="0">
                <a:ln>
                  <a:noFill/>
                </a:ln>
                <a:solidFill>
                  <a:schemeClr val="tx1"/>
                </a:solidFill>
                <a:effectLst/>
                <a:latin typeface="Times New Roman" pitchFamily="18" charset="0"/>
                <a:cs typeface="Arial" pitchFamily="34" charset="0"/>
                <a:sym typeface="Symbol" pitchFamily="18" charset="2"/>
              </a:rPr>
              <a:t></a:t>
            </a:r>
            <a:r>
              <a:rPr kumimoji="0" lang="es-AR" sz="2800" b="0" i="0" u="none" strike="noStrike" cap="none" normalizeH="0" baseline="0" dirty="0" smtClean="0">
                <a:ln>
                  <a:noFill/>
                </a:ln>
                <a:solidFill>
                  <a:schemeClr val="tx1"/>
                </a:solidFill>
                <a:effectLst/>
                <a:latin typeface="Calibri" pitchFamily="34" charset="0"/>
                <a:cs typeface="Arial" pitchFamily="34" charset="0"/>
              </a:rPr>
              <a:t> = Q</a:t>
            </a:r>
            <a:r>
              <a:rPr kumimoji="0" lang="es-AR" sz="2800" b="0" i="0" u="none" strike="noStrike" cap="none" normalizeH="0" baseline="-25000" dirty="0" smtClean="0">
                <a:ln>
                  <a:noFill/>
                </a:ln>
                <a:solidFill>
                  <a:schemeClr val="tx1"/>
                </a:solidFill>
                <a:effectLst/>
                <a:latin typeface="Calibri" pitchFamily="34" charset="0"/>
                <a:cs typeface="Arial" pitchFamily="34" charset="0"/>
              </a:rPr>
              <a:t>1</a:t>
            </a:r>
            <a:r>
              <a:rPr kumimoji="0" lang="es-AR" sz="2800" b="0" i="0" u="none" strike="noStrike" cap="none" normalizeH="0" baseline="0" dirty="0" smtClean="0">
                <a:ln>
                  <a:noFill/>
                </a:ln>
                <a:solidFill>
                  <a:schemeClr val="tx1"/>
                </a:solidFill>
                <a:effectLst/>
                <a:latin typeface="Calibri" pitchFamily="34" charset="0"/>
                <a:cs typeface="Arial" pitchFamily="34" charset="0"/>
              </a:rPr>
              <a:t>-Q</a:t>
            </a:r>
            <a:r>
              <a:rPr kumimoji="0" lang="es-AR" sz="2800" b="0" i="0" u="none" strike="noStrike" cap="none" normalizeH="0" baseline="-25000" dirty="0" smtClean="0">
                <a:ln>
                  <a:noFill/>
                </a:ln>
                <a:solidFill>
                  <a:schemeClr val="tx1"/>
                </a:solidFill>
                <a:effectLst/>
                <a:latin typeface="Calibri" pitchFamily="34" charset="0"/>
                <a:cs typeface="Arial" pitchFamily="34" charset="0"/>
              </a:rPr>
              <a:t>2</a:t>
            </a:r>
            <a:r>
              <a:rPr kumimoji="0" lang="es-AR" sz="2800" b="0" i="0" u="none" strike="noStrike" cap="none" normalizeH="0" baseline="0" dirty="0" smtClean="0">
                <a:ln>
                  <a:noFill/>
                </a:ln>
                <a:solidFill>
                  <a:schemeClr val="tx1"/>
                </a:solidFill>
                <a:effectLst/>
                <a:latin typeface="Calibri" pitchFamily="34" charset="0"/>
                <a:cs typeface="Arial" pitchFamily="34" charset="0"/>
              </a:rPr>
              <a:t> / Q</a:t>
            </a:r>
            <a:r>
              <a:rPr kumimoji="0" lang="es-AR" sz="2800" b="0" i="0" u="none" strike="noStrike" cap="none" normalizeH="0" baseline="-25000" dirty="0" smtClean="0">
                <a:ln>
                  <a:noFill/>
                </a:ln>
                <a:solidFill>
                  <a:schemeClr val="tx1"/>
                </a:solidFill>
                <a:effectLst/>
                <a:latin typeface="Calibri" pitchFamily="34" charset="0"/>
                <a:cs typeface="Arial" pitchFamily="34" charset="0"/>
              </a:rPr>
              <a:t>1</a:t>
            </a:r>
            <a:endParaRPr kumimoji="0" lang="es-AR" sz="2800" b="0" i="0" u="none" strike="noStrike" cap="none" normalizeH="0" baseline="0" dirty="0" smtClean="0">
              <a:ln>
                <a:noFill/>
              </a:ln>
              <a:solidFill>
                <a:schemeClr val="tx1"/>
              </a:solidFill>
              <a:effectLst/>
              <a:latin typeface="Calibri" pitchFamily="34"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s-AR" sz="2800" b="0" i="0" u="none" strike="noStrike" cap="none" normalizeH="0" baseline="0" dirty="0" smtClean="0">
              <a:ln>
                <a:noFill/>
              </a:ln>
              <a:solidFill>
                <a:schemeClr val="tx1"/>
              </a:solidFill>
              <a:effectLst/>
              <a:latin typeface="Calibri" pitchFamily="34"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r>
              <a:rPr kumimoji="0" lang="es-AR" sz="2800" b="0" i="0" u="none" strike="noStrike" cap="none" normalizeH="0" baseline="0" dirty="0" smtClean="0">
                <a:ln>
                  <a:noFill/>
                </a:ln>
                <a:solidFill>
                  <a:schemeClr val="tx1"/>
                </a:solidFill>
                <a:effectLst/>
                <a:latin typeface="Calibri" pitchFamily="34" charset="0"/>
                <a:cs typeface="Arial" pitchFamily="34" charset="0"/>
              </a:rPr>
              <a:t>Como el sistema realiza un ciclo por el 1° principió:</a:t>
            </a: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s-AR" sz="2800" b="0" i="0" u="none" strike="noStrike" cap="none" normalizeH="0" baseline="0" dirty="0" smtClean="0">
              <a:ln>
                <a:noFill/>
              </a:ln>
              <a:solidFill>
                <a:schemeClr val="tx1"/>
              </a:solidFill>
              <a:effectLst/>
              <a:latin typeface="Calibri" pitchFamily="34"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r>
              <a:rPr kumimoji="0" lang="es-AR" sz="2800" b="0" i="0" u="none" strike="noStrike" cap="none" normalizeH="0" baseline="0" dirty="0" smtClean="0">
                <a:ln>
                  <a:noFill/>
                </a:ln>
                <a:solidFill>
                  <a:schemeClr val="tx1"/>
                </a:solidFill>
                <a:effectLst/>
                <a:latin typeface="Calibri" pitchFamily="34" charset="0"/>
                <a:cs typeface="Arial" pitchFamily="34" charset="0"/>
              </a:rPr>
              <a:t>Q=     u +w</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s-AR" sz="18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34" name="33 Conector recto de flecha"/>
          <p:cNvCxnSpPr>
            <a:stCxn id="17438" idx="6"/>
          </p:cNvCxnSpPr>
          <p:nvPr/>
        </p:nvCxnSpPr>
        <p:spPr>
          <a:xfrm>
            <a:off x="1914504" y="2786058"/>
            <a:ext cx="442918"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6" name="35 Triángulo isósceles"/>
          <p:cNvSpPr/>
          <p:nvPr/>
        </p:nvSpPr>
        <p:spPr>
          <a:xfrm>
            <a:off x="3691235" y="6093296"/>
            <a:ext cx="214314" cy="285752"/>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ln>
                <a:solidFill>
                  <a:schemeClr val="tx1"/>
                </a:solidFill>
              </a:ln>
              <a:solidFill>
                <a:schemeClr val="bg1"/>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8"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AR" dirty="0"/>
          </a:p>
        </p:txBody>
      </p:sp>
      <p:sp>
        <p:nvSpPr>
          <p:cNvPr id="30727" name="AutoShape 7"/>
          <p:cNvSpPr>
            <a:spLocks noChangeArrowheads="1"/>
          </p:cNvSpPr>
          <p:nvPr/>
        </p:nvSpPr>
        <p:spPr bwMode="auto">
          <a:xfrm>
            <a:off x="4302125" y="484188"/>
            <a:ext cx="104775" cy="90487"/>
          </a:xfrm>
          <a:prstGeom prst="triangle">
            <a:avLst>
              <a:gd name="adj" fmla="val 5000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s-AR" dirty="0"/>
          </a:p>
        </p:txBody>
      </p:sp>
      <p:sp>
        <p:nvSpPr>
          <p:cNvPr id="30729" name="Rectangle 9"/>
          <p:cNvSpPr>
            <a:spLocks noChangeArrowheads="1"/>
          </p:cNvSpPr>
          <p:nvPr/>
        </p:nvSpPr>
        <p:spPr bwMode="auto">
          <a:xfrm>
            <a:off x="0" y="457200"/>
            <a:ext cx="9144000"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s-AR"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es-AR" sz="1100" dirty="0">
              <a:latin typeface="Calibri" pitchFamily="34"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s-AR"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es-AR" sz="1100" dirty="0">
              <a:latin typeface="Calibri" pitchFamily="34"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s-AR"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La cantidad de calor intercambiado durante el ciclo  es : Q</a:t>
            </a:r>
            <a:r>
              <a:rPr kumimoji="0" lang="es-AR" sz="2000" b="0" i="0" u="none" strike="noStrike" cap="none" normalizeH="0" baseline="-30000" dirty="0" smtClean="0">
                <a:ln>
                  <a:noFill/>
                </a:ln>
                <a:solidFill>
                  <a:schemeClr val="tx1"/>
                </a:solidFill>
                <a:effectLst/>
                <a:latin typeface="Calibri" pitchFamily="34" charset="0"/>
                <a:ea typeface="Calibri" pitchFamily="34" charset="0"/>
                <a:cs typeface="Times New Roman" pitchFamily="18" charset="0"/>
              </a:rPr>
              <a:t>1</a:t>
            </a:r>
            <a:r>
              <a:rPr kumimoji="0" lang="es-AR"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-Q</a:t>
            </a:r>
            <a:r>
              <a:rPr kumimoji="0" lang="es-AR" sz="2000" b="0" i="0" u="none" strike="noStrike" cap="none" normalizeH="0" baseline="-30000" dirty="0" smtClean="0">
                <a:ln>
                  <a:noFill/>
                </a:ln>
                <a:solidFill>
                  <a:schemeClr val="tx1"/>
                </a:solidFill>
                <a:effectLst/>
                <a:latin typeface="Calibri" pitchFamily="34" charset="0"/>
                <a:ea typeface="Calibri" pitchFamily="34" charset="0"/>
                <a:cs typeface="Times New Roman" pitchFamily="18" charset="0"/>
              </a:rPr>
              <a:t>2</a:t>
            </a:r>
            <a:r>
              <a:rPr kumimoji="0" lang="es-AR"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=w donde     U = 0 por su estado inicial.</a:t>
            </a:r>
            <a:endParaRPr kumimoji="0" lang="es-AR"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30730" name="Rectangle 10"/>
          <p:cNvSpPr>
            <a:spLocks noChangeArrowheads="1"/>
          </p:cNvSpPr>
          <p:nvPr/>
        </p:nvSpPr>
        <p:spPr bwMode="auto">
          <a:xfrm>
            <a:off x="1214414" y="2714620"/>
            <a:ext cx="409575" cy="257175"/>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AR"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Q</a:t>
            </a:r>
            <a:r>
              <a:rPr kumimoji="0" lang="es-AR" sz="1100" b="0" i="0" u="none" strike="noStrike" cap="none" normalizeH="0" baseline="-30000" dirty="0" smtClean="0">
                <a:ln>
                  <a:noFill/>
                </a:ln>
                <a:solidFill>
                  <a:schemeClr val="tx1"/>
                </a:solidFill>
                <a:effectLst/>
                <a:latin typeface="Calibri" pitchFamily="34" charset="0"/>
                <a:ea typeface="Calibri" pitchFamily="34" charset="0"/>
                <a:cs typeface="Times New Roman" pitchFamily="18" charset="0"/>
              </a:rPr>
              <a:t>1</a:t>
            </a:r>
            <a:endParaRPr kumimoji="0" lang="es-A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0731" name="AutoShape 11"/>
          <p:cNvSpPr>
            <a:spLocks noChangeShapeType="1"/>
          </p:cNvSpPr>
          <p:nvPr/>
        </p:nvSpPr>
        <p:spPr bwMode="auto">
          <a:xfrm>
            <a:off x="1000100" y="2643182"/>
            <a:ext cx="352425" cy="0"/>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s-AR" dirty="0"/>
          </a:p>
        </p:txBody>
      </p:sp>
      <p:sp>
        <p:nvSpPr>
          <p:cNvPr id="30732"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AR" dirty="0"/>
          </a:p>
        </p:txBody>
      </p:sp>
      <p:sp>
        <p:nvSpPr>
          <p:cNvPr id="30733" name="Rectangle 13"/>
          <p:cNvSpPr>
            <a:spLocks noChangeArrowheads="1"/>
          </p:cNvSpPr>
          <p:nvPr/>
        </p:nvSpPr>
        <p:spPr bwMode="auto">
          <a:xfrm>
            <a:off x="214282" y="2219116"/>
            <a:ext cx="8678198" cy="42011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s-AR" sz="900" b="0" i="0" u="none" strike="noStrike" cap="none" normalizeH="0" baseline="0" dirty="0" smtClean="0">
              <a:ln>
                <a:noFill/>
              </a:ln>
              <a:solidFill>
                <a:schemeClr val="tx1"/>
              </a:solidFill>
              <a:effectLst/>
              <a:latin typeface="Calibri" pitchFamily="34" charset="0"/>
              <a:cs typeface="Arial" pitchFamily="34" charset="0"/>
              <a:sym typeface="Symbol" pitchFamily="18" charset="2"/>
            </a:endParaRPr>
          </a:p>
          <a:p>
            <a:pPr lvl="0" algn="just" eaLnBrk="0" fontAlgn="base" hangingPunct="0">
              <a:spcBef>
                <a:spcPct val="0"/>
              </a:spcBef>
              <a:spcAft>
                <a:spcPct val="0"/>
              </a:spcAft>
            </a:pPr>
            <a:endParaRPr kumimoji="0" lang="es-AR" sz="1800" b="0" i="0" u="none" strike="noStrike" cap="none" normalizeH="0" baseline="0" dirty="0" smtClean="0">
              <a:ln>
                <a:noFill/>
              </a:ln>
              <a:solidFill>
                <a:schemeClr val="tx1"/>
              </a:solidFill>
              <a:effectLst/>
              <a:latin typeface="Calibri" pitchFamily="34" charset="0"/>
              <a:cs typeface="Arial" pitchFamily="34" charset="0"/>
              <a:sym typeface="Symbol" pitchFamily="18" charset="2"/>
            </a:endParaRPr>
          </a:p>
          <a:p>
            <a:pPr lvl="0" algn="just" eaLnBrk="0" fontAlgn="base" hangingPunct="0">
              <a:spcBef>
                <a:spcPct val="0"/>
              </a:spcBef>
              <a:spcAft>
                <a:spcPct val="0"/>
              </a:spcAft>
            </a:pPr>
            <a:r>
              <a:rPr kumimoji="0" lang="es-AR" sz="2800" b="0" i="0" u="none" strike="noStrike" cap="none" normalizeH="0" baseline="0" dirty="0" smtClean="0">
                <a:ln>
                  <a:noFill/>
                </a:ln>
                <a:solidFill>
                  <a:schemeClr val="tx1"/>
                </a:solidFill>
                <a:effectLst/>
                <a:latin typeface="Calibri" pitchFamily="34" charset="0"/>
                <a:cs typeface="Arial" pitchFamily="34" charset="0"/>
                <a:sym typeface="Symbol" pitchFamily="18" charset="2"/>
              </a:rPr>
              <a:t></a:t>
            </a:r>
            <a:r>
              <a:rPr kumimoji="0" lang="es-AR" sz="2800" b="0" i="0" u="none" strike="noStrike" cap="none" normalizeH="0" baseline="0" dirty="0" smtClean="0">
                <a:ln>
                  <a:noFill/>
                </a:ln>
                <a:solidFill>
                  <a:schemeClr val="tx1"/>
                </a:solidFill>
                <a:effectLst/>
                <a:latin typeface="Arial" pitchFamily="34" charset="0"/>
                <a:cs typeface="Arial" pitchFamily="34" charset="0"/>
              </a:rPr>
              <a:t> =</a:t>
            </a:r>
            <a:r>
              <a:rPr kumimoji="0" lang="es-AR" sz="2800" b="0" i="0" u="none" strike="noStrike" cap="none" normalizeH="0" baseline="0" dirty="0" smtClean="0">
                <a:ln>
                  <a:noFill/>
                </a:ln>
                <a:solidFill>
                  <a:schemeClr val="tx1"/>
                </a:solidFill>
                <a:effectLst/>
                <a:latin typeface="Calibri" pitchFamily="34" charset="0"/>
                <a:cs typeface="Arial" pitchFamily="34" charset="0"/>
                <a:sym typeface="Symbol" pitchFamily="18" charset="2"/>
              </a:rPr>
              <a:t>  Q</a:t>
            </a:r>
            <a:r>
              <a:rPr kumimoji="0" lang="es-AR" sz="2800" b="0" i="0" u="none" strike="noStrike" cap="none" normalizeH="0" baseline="-30000" dirty="0" smtClean="0">
                <a:ln>
                  <a:noFill/>
                </a:ln>
                <a:solidFill>
                  <a:schemeClr val="tx1"/>
                </a:solidFill>
                <a:effectLst/>
                <a:latin typeface="Calibri" pitchFamily="34" charset="0"/>
                <a:cs typeface="Arial" pitchFamily="34" charset="0"/>
                <a:sym typeface="Symbol" pitchFamily="18" charset="2"/>
              </a:rPr>
              <a:t>1</a:t>
            </a:r>
            <a:r>
              <a:rPr kumimoji="0" lang="es-AR" sz="2800" b="0" i="0" u="none" strike="noStrike" cap="none" normalizeH="0" baseline="0" dirty="0" smtClean="0">
                <a:ln>
                  <a:noFill/>
                </a:ln>
                <a:solidFill>
                  <a:schemeClr val="tx1"/>
                </a:solidFill>
                <a:effectLst/>
                <a:latin typeface="Calibri" pitchFamily="34" charset="0"/>
                <a:cs typeface="Arial" pitchFamily="34" charset="0"/>
                <a:sym typeface="Symbol" pitchFamily="18" charset="2"/>
              </a:rPr>
              <a:t>-Q</a:t>
            </a:r>
            <a:r>
              <a:rPr kumimoji="0" lang="es-AR" sz="2800" b="0" i="0" u="none" strike="noStrike" cap="none" normalizeH="0" baseline="-30000" dirty="0" smtClean="0">
                <a:ln>
                  <a:noFill/>
                </a:ln>
                <a:solidFill>
                  <a:schemeClr val="tx1"/>
                </a:solidFill>
                <a:effectLst/>
                <a:latin typeface="Calibri" pitchFamily="34" charset="0"/>
                <a:cs typeface="Arial" pitchFamily="34" charset="0"/>
                <a:sym typeface="Symbol" pitchFamily="18" charset="2"/>
              </a:rPr>
              <a:t>2</a:t>
            </a:r>
            <a:r>
              <a:rPr kumimoji="0" lang="es-AR" sz="2800" b="0" i="0" u="none" strike="noStrike" cap="none" normalizeH="0" baseline="0" dirty="0" smtClean="0">
                <a:ln>
                  <a:noFill/>
                </a:ln>
                <a:solidFill>
                  <a:schemeClr val="tx1"/>
                </a:solidFill>
                <a:effectLst/>
                <a:latin typeface="Calibri" pitchFamily="34" charset="0"/>
                <a:cs typeface="Arial" pitchFamily="34" charset="0"/>
                <a:sym typeface="Symbol" pitchFamily="18" charset="2"/>
              </a:rPr>
              <a:t>   / </a:t>
            </a:r>
            <a:r>
              <a:rPr lang="es-AR" sz="2800" dirty="0">
                <a:latin typeface="Calibri" pitchFamily="34" charset="0"/>
                <a:cs typeface="Arial" pitchFamily="34" charset="0"/>
                <a:sym typeface="Symbol" pitchFamily="18" charset="2"/>
              </a:rPr>
              <a:t>Q</a:t>
            </a:r>
            <a:r>
              <a:rPr lang="es-AR" sz="2800" baseline="-30000" dirty="0">
                <a:latin typeface="Calibri" pitchFamily="34" charset="0"/>
                <a:cs typeface="Arial" pitchFamily="34" charset="0"/>
                <a:sym typeface="Symbol" pitchFamily="18" charset="2"/>
              </a:rPr>
              <a:t>1</a:t>
            </a:r>
            <a:r>
              <a:rPr kumimoji="0" lang="es-AR" sz="2800" b="0" i="0" u="none" strike="noStrike" cap="none" normalizeH="0" baseline="0" dirty="0" smtClean="0">
                <a:ln>
                  <a:noFill/>
                </a:ln>
                <a:solidFill>
                  <a:schemeClr val="tx1"/>
                </a:solidFill>
                <a:effectLst/>
                <a:latin typeface="Calibri" pitchFamily="34" charset="0"/>
                <a:cs typeface="Arial" pitchFamily="34" charset="0"/>
                <a:sym typeface="Symbol" pitchFamily="18" charset="2"/>
              </a:rPr>
              <a:t>   =   W/ Q</a:t>
            </a:r>
            <a:r>
              <a:rPr kumimoji="0" lang="es-AR" sz="2800" b="0" i="0" u="none" strike="noStrike" cap="none" normalizeH="0" baseline="-30000" dirty="0" smtClean="0">
                <a:ln>
                  <a:noFill/>
                </a:ln>
                <a:solidFill>
                  <a:schemeClr val="tx1"/>
                </a:solidFill>
                <a:effectLst/>
                <a:latin typeface="Calibri" pitchFamily="34" charset="0"/>
                <a:cs typeface="Arial" pitchFamily="34" charset="0"/>
                <a:sym typeface="Symbol" pitchFamily="18" charset="2"/>
              </a:rPr>
              <a:t>1</a:t>
            </a:r>
            <a:r>
              <a:rPr kumimoji="0" lang="es-AR" sz="2800" b="0" i="0" u="none" strike="noStrike" cap="none" normalizeH="0" baseline="0" dirty="0" smtClean="0">
                <a:ln>
                  <a:noFill/>
                </a:ln>
                <a:solidFill>
                  <a:schemeClr val="tx1"/>
                </a:solidFill>
                <a:effectLst/>
                <a:latin typeface="Calibri" pitchFamily="34" charset="0"/>
                <a:cs typeface="Arial" pitchFamily="34" charset="0"/>
                <a:sym typeface="Symbol" pitchFamily="18" charset="2"/>
              </a:rPr>
              <a:t> =   1 –</a:t>
            </a:r>
            <a:r>
              <a:rPr kumimoji="0" lang="es-AR" sz="2800" b="0" i="0" u="none" strike="noStrike" cap="none" normalizeH="0" baseline="-30000" dirty="0" smtClean="0">
                <a:ln>
                  <a:noFill/>
                </a:ln>
                <a:solidFill>
                  <a:schemeClr val="tx1"/>
                </a:solidFill>
                <a:effectLst/>
                <a:latin typeface="Calibri" pitchFamily="34" charset="0"/>
                <a:cs typeface="Arial" pitchFamily="34" charset="0"/>
                <a:sym typeface="Symbol" pitchFamily="18" charset="2"/>
              </a:rPr>
              <a:t> </a:t>
            </a:r>
            <a:r>
              <a:rPr kumimoji="0" lang="es-AR" sz="2800" b="0" i="0" u="none" strike="noStrike" cap="none" normalizeH="0" baseline="0" dirty="0" smtClean="0">
                <a:ln>
                  <a:noFill/>
                </a:ln>
                <a:solidFill>
                  <a:schemeClr val="tx1"/>
                </a:solidFill>
                <a:effectLst/>
                <a:latin typeface="Calibri" pitchFamily="34" charset="0"/>
                <a:cs typeface="Arial" pitchFamily="34" charset="0"/>
                <a:sym typeface="Symbol" pitchFamily="18" charset="2"/>
              </a:rPr>
              <a:t>Q</a:t>
            </a:r>
            <a:r>
              <a:rPr kumimoji="0" lang="es-AR" sz="2800" b="0" i="0" u="none" strike="noStrike" cap="none" normalizeH="0" baseline="-30000" dirty="0" smtClean="0">
                <a:ln>
                  <a:noFill/>
                </a:ln>
                <a:solidFill>
                  <a:schemeClr val="tx1"/>
                </a:solidFill>
                <a:effectLst/>
                <a:latin typeface="Calibri" pitchFamily="34" charset="0"/>
                <a:cs typeface="Arial" pitchFamily="34" charset="0"/>
                <a:sym typeface="Symbol" pitchFamily="18" charset="2"/>
              </a:rPr>
              <a:t>2</a:t>
            </a:r>
            <a:r>
              <a:rPr kumimoji="0" lang="es-AR" sz="2800" b="0" i="0" u="none" strike="noStrike" cap="none" normalizeH="0" baseline="0" dirty="0" smtClean="0">
                <a:ln>
                  <a:noFill/>
                </a:ln>
                <a:solidFill>
                  <a:schemeClr val="tx1"/>
                </a:solidFill>
                <a:effectLst/>
                <a:latin typeface="Calibri" pitchFamily="34" charset="0"/>
                <a:cs typeface="Arial" pitchFamily="34" charset="0"/>
                <a:sym typeface="Symbol" pitchFamily="18" charset="2"/>
              </a:rPr>
              <a:t>/Q</a:t>
            </a:r>
            <a:r>
              <a:rPr kumimoji="0" lang="es-AR" sz="2800" b="0" i="0" u="none" strike="noStrike" cap="none" normalizeH="0" baseline="-30000" dirty="0" smtClean="0">
                <a:ln>
                  <a:noFill/>
                </a:ln>
                <a:solidFill>
                  <a:schemeClr val="tx1"/>
                </a:solidFill>
                <a:effectLst/>
                <a:latin typeface="Calibri" pitchFamily="34" charset="0"/>
                <a:cs typeface="Arial" pitchFamily="34" charset="0"/>
                <a:sym typeface="Symbol" pitchFamily="18" charset="2"/>
              </a:rPr>
              <a:t>1</a:t>
            </a:r>
            <a:r>
              <a:rPr kumimoji="0" lang="es-AR" sz="1800" b="0" i="0" u="none" strike="noStrike" cap="none" normalizeH="0" baseline="0" dirty="0" smtClean="0">
                <a:ln>
                  <a:noFill/>
                </a:ln>
                <a:solidFill>
                  <a:schemeClr val="tx1"/>
                </a:solidFill>
                <a:effectLst/>
                <a:latin typeface="Calibri" pitchFamily="34" charset="0"/>
                <a:cs typeface="Arial" pitchFamily="34" charset="0"/>
                <a:sym typeface="Symbol" pitchFamily="18" charset="2"/>
              </a:rPr>
              <a:t> </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s-AR"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sym typeface="Symbol" pitchFamily="18" charset="2"/>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es-AR" sz="1100" dirty="0">
              <a:latin typeface="Calibri" pitchFamily="34" charset="0"/>
              <a:ea typeface="Calibri" pitchFamily="34" charset="0"/>
              <a:cs typeface="Times New Roman" pitchFamily="18" charset="0"/>
              <a:sym typeface="Symbol" pitchFamily="18" charset="2"/>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s-AR"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sym typeface="Symbol" pitchFamily="18" charset="2"/>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es-AR" sz="1100" dirty="0">
              <a:latin typeface="Calibri" pitchFamily="34" charset="0"/>
              <a:ea typeface="Calibri" pitchFamily="34" charset="0"/>
              <a:cs typeface="Times New Roman" pitchFamily="18" charset="0"/>
              <a:sym typeface="Symbol" pitchFamily="18" charset="2"/>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AR"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sym typeface="Symbol" pitchFamily="18" charset="2"/>
              </a:rPr>
              <a:t>Para que el  </a:t>
            </a:r>
            <a:r>
              <a:rPr kumimoji="0" lang="es-AR"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 100 % ; </a:t>
            </a:r>
            <a:r>
              <a:rPr kumimoji="0" lang="es-AR"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sym typeface="Symbol" pitchFamily="18" charset="2"/>
              </a:rPr>
              <a:t> </a:t>
            </a:r>
            <a:r>
              <a:rPr kumimoji="0" lang="es-AR" sz="2400" b="0" i="0" u="none" strike="noStrike" cap="none" normalizeH="0" baseline="0" dirty="0" smtClean="0">
                <a:ln>
                  <a:noFill/>
                </a:ln>
                <a:solidFill>
                  <a:srgbClr val="FF0000"/>
                </a:solidFill>
                <a:effectLst/>
                <a:latin typeface="Calibri" pitchFamily="34" charset="0"/>
                <a:ea typeface="Calibri" pitchFamily="34" charset="0"/>
                <a:cs typeface="Times New Roman" pitchFamily="18" charset="0"/>
                <a:sym typeface="Symbol" pitchFamily="18" charset="2"/>
              </a:rPr>
              <a:t>Q</a:t>
            </a:r>
            <a:r>
              <a:rPr kumimoji="0" lang="es-AR" sz="2400" b="0" i="0" u="none" strike="noStrike" cap="none" normalizeH="0" baseline="-30000" dirty="0" smtClean="0">
                <a:ln>
                  <a:noFill/>
                </a:ln>
                <a:solidFill>
                  <a:srgbClr val="FF0000"/>
                </a:solidFill>
                <a:effectLst/>
                <a:latin typeface="Calibri" pitchFamily="34" charset="0"/>
                <a:ea typeface="Calibri" pitchFamily="34" charset="0"/>
                <a:cs typeface="Times New Roman" pitchFamily="18" charset="0"/>
                <a:sym typeface="Symbol" pitchFamily="18" charset="2"/>
              </a:rPr>
              <a:t>2</a:t>
            </a:r>
            <a:r>
              <a:rPr kumimoji="0" lang="es-AR" sz="2400" b="0" i="0" u="none" strike="noStrike" cap="none" normalizeH="0" baseline="0" dirty="0" smtClean="0">
                <a:ln>
                  <a:noFill/>
                </a:ln>
                <a:solidFill>
                  <a:srgbClr val="FF0000"/>
                </a:solidFill>
                <a:effectLst/>
                <a:latin typeface="Calibri" pitchFamily="34" charset="0"/>
                <a:ea typeface="Calibri" pitchFamily="34" charset="0"/>
                <a:cs typeface="Times New Roman" pitchFamily="18" charset="0"/>
                <a:sym typeface="Symbol" pitchFamily="18" charset="2"/>
              </a:rPr>
              <a:t> tendría que ser = 0 </a:t>
            </a:r>
            <a:r>
              <a:rPr kumimoji="0" lang="es-AR"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sym typeface="Symbol" pitchFamily="18" charset="2"/>
              </a:rPr>
              <a:t>y como siempre existe una fuente fría, ningún motor tiene un rendimiento del 100 %. Carnot postulo la máquina de &gt; </a:t>
            </a:r>
            <a:r>
              <a:rPr kumimoji="0" lang="es-AR"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t>
            </a:r>
          </a:p>
          <a:p>
            <a:pPr algn="just" eaLnBrk="0" fontAlgn="base" hangingPunct="0">
              <a:spcBef>
                <a:spcPct val="0"/>
              </a:spcBef>
              <a:spcAft>
                <a:spcPct val="0"/>
              </a:spcAft>
            </a:pPr>
            <a:r>
              <a:rPr lang="es-AR" sz="2400" dirty="0"/>
              <a:t>Postula una máquina que con un ciclo ideal o sea reversible, </a:t>
            </a:r>
            <a:r>
              <a:rPr lang="es-AR" sz="2400" dirty="0" smtClean="0"/>
              <a:t>puede </a:t>
            </a:r>
            <a:r>
              <a:rPr lang="es-AR" sz="2400" dirty="0"/>
              <a:t>trabajar como térmica o frigorífica porque todas las transformaciones del ciclo son reversibles.</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s-AR"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sym typeface="Symbol" pitchFamily="18" charset="2"/>
            </a:endParaRPr>
          </a:p>
        </p:txBody>
      </p:sp>
      <p:sp>
        <p:nvSpPr>
          <p:cNvPr id="15" name="14 Triángulo isósceles"/>
          <p:cNvSpPr/>
          <p:nvPr/>
        </p:nvSpPr>
        <p:spPr>
          <a:xfrm>
            <a:off x="7858148" y="1214422"/>
            <a:ext cx="142876" cy="214314"/>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ChangeArrowheads="1"/>
          </p:cNvSpPr>
          <p:nvPr/>
        </p:nvSpPr>
        <p:spPr bwMode="auto">
          <a:xfrm>
            <a:off x="428596" y="-2646877"/>
            <a:ext cx="8501058" cy="1232645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AR" sz="3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es-AR" sz="3600" dirty="0">
              <a:latin typeface="Calibri" pitchFamily="34" charset="0"/>
              <a:ea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s-AR" sz="3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es-AR" sz="3600" dirty="0">
              <a:latin typeface="Calibri" pitchFamily="34" charset="0"/>
              <a:ea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s-AR" sz="3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s-AR" sz="3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CICLOS DE </a:t>
            </a:r>
            <a:r>
              <a:rPr lang="es-AR" sz="3600" dirty="0" smtClean="0">
                <a:latin typeface="Calibri" pitchFamily="34" charset="0"/>
                <a:ea typeface="Calibri" pitchFamily="34" charset="0"/>
                <a:cs typeface="Times New Roman" pitchFamily="18" charset="0"/>
              </a:rPr>
              <a:t>CARNOT</a:t>
            </a:r>
            <a:r>
              <a:rPr kumimoji="0" lang="es-AR"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s-AR"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AR"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es-AR" sz="3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Utilizaremos los diagramas  (</a:t>
            </a:r>
            <a:r>
              <a:rPr kumimoji="0" lang="es-AR" sz="36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p,v</a:t>
            </a:r>
            <a:r>
              <a:rPr kumimoji="0" lang="es-AR" sz="3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y (T,S) para el vapor de agua.</a:t>
            </a:r>
          </a:p>
          <a:p>
            <a:pPr marL="0" marR="0" lvl="0" indent="0" algn="l" defTabSz="914400" rtl="0" eaLnBrk="0" fontAlgn="base" latinLnBrk="0" hangingPunct="0">
              <a:lnSpc>
                <a:spcPct val="100000"/>
              </a:lnSpc>
              <a:spcBef>
                <a:spcPct val="0"/>
              </a:spcBef>
              <a:spcAft>
                <a:spcPct val="0"/>
              </a:spcAft>
              <a:buClrTx/>
              <a:buSzTx/>
              <a:buFontTx/>
              <a:buNone/>
              <a:tabLst/>
            </a:pPr>
            <a:r>
              <a:rPr lang="es-AR" sz="3600" dirty="0" smtClean="0">
                <a:latin typeface="Calibri" pitchFamily="34" charset="0"/>
                <a:ea typeface="Calibri" pitchFamily="34" charset="0"/>
                <a:cs typeface="Times New Roman" pitchFamily="18" charset="0"/>
              </a:rPr>
              <a:t>Carnot, propone un ciclo compuesto por dos transformaciones isotérmicas y dos adiabáticas</a:t>
            </a:r>
            <a:endParaRPr lang="es-AR" sz="3600" dirty="0">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AR"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AR" sz="1100" dirty="0">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AR"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AR" sz="1100" dirty="0" smtClean="0">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AR"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AR" sz="1100" dirty="0">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AR"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AR" sz="1100" dirty="0">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AR"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AR" sz="1100" dirty="0">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AR"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AR" sz="1100" dirty="0">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AR"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AR" sz="1100" dirty="0">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AR"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AR" sz="1100" dirty="0">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AR"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AR" sz="1100" dirty="0">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AR"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AR" sz="1100" dirty="0">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AR"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AR" sz="1100" dirty="0">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AR"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AR" sz="1100" dirty="0">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AR"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AR" sz="1100" dirty="0">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AR"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AR" sz="1100" dirty="0">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AR"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AR" sz="1100" dirty="0">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AR"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AR" sz="1100" dirty="0">
              <a:latin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AR"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A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1749"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AR"/>
          </a:p>
        </p:txBody>
      </p:sp>
      <p:grpSp>
        <p:nvGrpSpPr>
          <p:cNvPr id="8" name="Group 2"/>
          <p:cNvGrpSpPr>
            <a:grpSpLocks/>
          </p:cNvGrpSpPr>
          <p:nvPr/>
        </p:nvGrpSpPr>
        <p:grpSpPr bwMode="auto">
          <a:xfrm>
            <a:off x="500034" y="4082812"/>
            <a:ext cx="7105675" cy="2586548"/>
            <a:chOff x="1635" y="12218"/>
            <a:chExt cx="8565" cy="3150"/>
          </a:xfrm>
        </p:grpSpPr>
        <p:sp>
          <p:nvSpPr>
            <p:cNvPr id="9" name="Oval 3"/>
            <p:cNvSpPr>
              <a:spLocks noChangeArrowheads="1"/>
            </p:cNvSpPr>
            <p:nvPr/>
          </p:nvSpPr>
          <p:spPr bwMode="auto">
            <a:xfrm>
              <a:off x="2625" y="12780"/>
              <a:ext cx="1335" cy="1110"/>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s-AR"/>
            </a:p>
          </p:txBody>
        </p:sp>
        <p:cxnSp>
          <p:nvCxnSpPr>
            <p:cNvPr id="10" name="AutoShape 4"/>
            <p:cNvCxnSpPr>
              <a:cxnSpLocks noChangeShapeType="1"/>
            </p:cNvCxnSpPr>
            <p:nvPr/>
          </p:nvCxnSpPr>
          <p:spPr bwMode="auto">
            <a:xfrm flipV="1">
              <a:off x="2625" y="13320"/>
              <a:ext cx="1335" cy="30"/>
            </a:xfrm>
            <a:prstGeom prst="straightConnector1">
              <a:avLst/>
            </a:prstGeom>
            <a:noFill/>
            <a:ln w="9525">
              <a:solidFill>
                <a:srgbClr val="000000"/>
              </a:solidFill>
              <a:round/>
              <a:headEnd/>
              <a:tailEnd/>
            </a:ln>
          </p:spPr>
        </p:cxnSp>
        <p:cxnSp>
          <p:nvCxnSpPr>
            <p:cNvPr id="11" name="AutoShape 5"/>
            <p:cNvCxnSpPr>
              <a:cxnSpLocks noChangeShapeType="1"/>
            </p:cNvCxnSpPr>
            <p:nvPr/>
          </p:nvCxnSpPr>
          <p:spPr bwMode="auto">
            <a:xfrm>
              <a:off x="2700" y="13590"/>
              <a:ext cx="1080" cy="0"/>
            </a:xfrm>
            <a:prstGeom prst="straightConnector1">
              <a:avLst/>
            </a:prstGeom>
            <a:noFill/>
            <a:ln w="9525">
              <a:solidFill>
                <a:srgbClr val="000000"/>
              </a:solidFill>
              <a:round/>
              <a:headEnd/>
              <a:tailEnd/>
            </a:ln>
          </p:spPr>
        </p:cxnSp>
        <p:cxnSp>
          <p:nvCxnSpPr>
            <p:cNvPr id="12" name="AutoShape 6"/>
            <p:cNvCxnSpPr>
              <a:cxnSpLocks noChangeShapeType="1"/>
            </p:cNvCxnSpPr>
            <p:nvPr/>
          </p:nvCxnSpPr>
          <p:spPr bwMode="auto">
            <a:xfrm>
              <a:off x="3000" y="13815"/>
              <a:ext cx="525" cy="0"/>
            </a:xfrm>
            <a:prstGeom prst="straightConnector1">
              <a:avLst/>
            </a:prstGeom>
            <a:noFill/>
            <a:ln w="9525">
              <a:solidFill>
                <a:srgbClr val="000000"/>
              </a:solidFill>
              <a:round/>
              <a:headEnd/>
              <a:tailEnd/>
            </a:ln>
          </p:spPr>
        </p:cxnSp>
        <p:cxnSp>
          <p:nvCxnSpPr>
            <p:cNvPr id="13" name="AutoShape 7"/>
            <p:cNvCxnSpPr>
              <a:cxnSpLocks noChangeShapeType="1"/>
            </p:cNvCxnSpPr>
            <p:nvPr/>
          </p:nvCxnSpPr>
          <p:spPr bwMode="auto">
            <a:xfrm>
              <a:off x="2625" y="13500"/>
              <a:ext cx="1260" cy="0"/>
            </a:xfrm>
            <a:prstGeom prst="straightConnector1">
              <a:avLst/>
            </a:prstGeom>
            <a:noFill/>
            <a:ln w="9525">
              <a:solidFill>
                <a:srgbClr val="000000"/>
              </a:solidFill>
              <a:round/>
              <a:headEnd/>
              <a:tailEnd/>
            </a:ln>
          </p:spPr>
        </p:cxnSp>
        <p:cxnSp>
          <p:nvCxnSpPr>
            <p:cNvPr id="14" name="AutoShape 8"/>
            <p:cNvCxnSpPr>
              <a:cxnSpLocks noChangeShapeType="1"/>
            </p:cNvCxnSpPr>
            <p:nvPr/>
          </p:nvCxnSpPr>
          <p:spPr bwMode="auto">
            <a:xfrm flipV="1">
              <a:off x="3270" y="12405"/>
              <a:ext cx="0" cy="375"/>
            </a:xfrm>
            <a:prstGeom prst="straightConnector1">
              <a:avLst/>
            </a:prstGeom>
            <a:noFill/>
            <a:ln w="9525">
              <a:solidFill>
                <a:srgbClr val="000000"/>
              </a:solidFill>
              <a:round/>
              <a:headEnd/>
              <a:tailEnd type="triangle" w="med" len="med"/>
            </a:ln>
          </p:spPr>
        </p:cxnSp>
        <p:cxnSp>
          <p:nvCxnSpPr>
            <p:cNvPr id="15" name="AutoShape 9"/>
            <p:cNvCxnSpPr>
              <a:cxnSpLocks noChangeShapeType="1"/>
            </p:cNvCxnSpPr>
            <p:nvPr/>
          </p:nvCxnSpPr>
          <p:spPr bwMode="auto">
            <a:xfrm>
              <a:off x="3270" y="12405"/>
              <a:ext cx="3000" cy="0"/>
            </a:xfrm>
            <a:prstGeom prst="straightConnector1">
              <a:avLst/>
            </a:prstGeom>
            <a:noFill/>
            <a:ln w="9525">
              <a:solidFill>
                <a:srgbClr val="000000"/>
              </a:solidFill>
              <a:round/>
              <a:headEnd/>
              <a:tailEnd type="triangle" w="med" len="med"/>
            </a:ln>
          </p:spPr>
        </p:cxnSp>
        <p:sp>
          <p:nvSpPr>
            <p:cNvPr id="16" name="AutoShape 10"/>
            <p:cNvSpPr>
              <a:spLocks noChangeArrowheads="1"/>
            </p:cNvSpPr>
            <p:nvPr/>
          </p:nvSpPr>
          <p:spPr bwMode="auto">
            <a:xfrm rot="5400000">
              <a:off x="6443" y="12045"/>
              <a:ext cx="750" cy="1095"/>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s-AR"/>
            </a:p>
          </p:txBody>
        </p:sp>
        <p:cxnSp>
          <p:nvCxnSpPr>
            <p:cNvPr id="17" name="AutoShape 11"/>
            <p:cNvCxnSpPr>
              <a:cxnSpLocks noChangeShapeType="1"/>
            </p:cNvCxnSpPr>
            <p:nvPr/>
          </p:nvCxnSpPr>
          <p:spPr bwMode="auto">
            <a:xfrm flipV="1">
              <a:off x="7365" y="12585"/>
              <a:ext cx="840" cy="15"/>
            </a:xfrm>
            <a:prstGeom prst="straightConnector1">
              <a:avLst/>
            </a:prstGeom>
            <a:noFill/>
            <a:ln w="9525">
              <a:solidFill>
                <a:srgbClr val="000000"/>
              </a:solidFill>
              <a:round/>
              <a:headEnd/>
              <a:tailEnd type="triangle" w="med" len="med"/>
            </a:ln>
          </p:spPr>
        </p:cxnSp>
        <p:cxnSp>
          <p:nvCxnSpPr>
            <p:cNvPr id="18" name="AutoShape 12"/>
            <p:cNvCxnSpPr>
              <a:cxnSpLocks noChangeShapeType="1"/>
            </p:cNvCxnSpPr>
            <p:nvPr/>
          </p:nvCxnSpPr>
          <p:spPr bwMode="auto">
            <a:xfrm>
              <a:off x="7365" y="12968"/>
              <a:ext cx="0" cy="712"/>
            </a:xfrm>
            <a:prstGeom prst="straightConnector1">
              <a:avLst/>
            </a:prstGeom>
            <a:noFill/>
            <a:ln w="9525">
              <a:solidFill>
                <a:srgbClr val="000000"/>
              </a:solidFill>
              <a:round/>
              <a:headEnd/>
              <a:tailEnd type="triangle" w="med" len="med"/>
            </a:ln>
          </p:spPr>
        </p:cxnSp>
        <p:sp>
          <p:nvSpPr>
            <p:cNvPr id="19" name="Rectangle 13"/>
            <p:cNvSpPr>
              <a:spLocks noChangeArrowheads="1"/>
            </p:cNvSpPr>
            <p:nvPr/>
          </p:nvSpPr>
          <p:spPr bwMode="auto">
            <a:xfrm>
              <a:off x="7200" y="13680"/>
              <a:ext cx="390" cy="78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s-AR"/>
            </a:p>
          </p:txBody>
        </p:sp>
        <p:cxnSp>
          <p:nvCxnSpPr>
            <p:cNvPr id="20" name="AutoShape 14"/>
            <p:cNvCxnSpPr>
              <a:cxnSpLocks noChangeShapeType="1"/>
            </p:cNvCxnSpPr>
            <p:nvPr/>
          </p:nvCxnSpPr>
          <p:spPr bwMode="auto">
            <a:xfrm>
              <a:off x="7365" y="14460"/>
              <a:ext cx="0" cy="510"/>
            </a:xfrm>
            <a:prstGeom prst="straightConnector1">
              <a:avLst/>
            </a:prstGeom>
            <a:noFill/>
            <a:ln w="9525">
              <a:solidFill>
                <a:srgbClr val="000000"/>
              </a:solidFill>
              <a:round/>
              <a:headEnd/>
              <a:tailEnd type="triangle" w="med" len="med"/>
            </a:ln>
          </p:spPr>
        </p:cxnSp>
        <p:cxnSp>
          <p:nvCxnSpPr>
            <p:cNvPr id="21" name="AutoShape 15"/>
            <p:cNvCxnSpPr>
              <a:cxnSpLocks noChangeShapeType="1"/>
            </p:cNvCxnSpPr>
            <p:nvPr/>
          </p:nvCxnSpPr>
          <p:spPr bwMode="auto">
            <a:xfrm flipH="1">
              <a:off x="5970" y="14970"/>
              <a:ext cx="1395" cy="0"/>
            </a:xfrm>
            <a:prstGeom prst="straightConnector1">
              <a:avLst/>
            </a:prstGeom>
            <a:noFill/>
            <a:ln w="9525">
              <a:solidFill>
                <a:srgbClr val="000000"/>
              </a:solidFill>
              <a:round/>
              <a:headEnd/>
              <a:tailEnd type="triangle" w="med" len="med"/>
            </a:ln>
          </p:spPr>
        </p:cxnSp>
        <p:sp>
          <p:nvSpPr>
            <p:cNvPr id="22" name="Oval 16"/>
            <p:cNvSpPr>
              <a:spLocks noChangeArrowheads="1"/>
            </p:cNvSpPr>
            <p:nvPr/>
          </p:nvSpPr>
          <p:spPr bwMode="auto">
            <a:xfrm>
              <a:off x="5475" y="14745"/>
              <a:ext cx="495" cy="480"/>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s-AR"/>
            </a:p>
          </p:txBody>
        </p:sp>
        <p:sp>
          <p:nvSpPr>
            <p:cNvPr id="23" name="AutoShape 17"/>
            <p:cNvSpPr>
              <a:spLocks noChangeArrowheads="1"/>
            </p:cNvSpPr>
            <p:nvPr/>
          </p:nvSpPr>
          <p:spPr bwMode="auto">
            <a:xfrm rot="10800000">
              <a:off x="5370" y="15225"/>
              <a:ext cx="735" cy="143"/>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s-AR"/>
            </a:p>
          </p:txBody>
        </p:sp>
        <p:cxnSp>
          <p:nvCxnSpPr>
            <p:cNvPr id="24" name="AutoShape 18"/>
            <p:cNvCxnSpPr>
              <a:cxnSpLocks noChangeShapeType="1"/>
            </p:cNvCxnSpPr>
            <p:nvPr/>
          </p:nvCxnSpPr>
          <p:spPr bwMode="auto">
            <a:xfrm flipH="1">
              <a:off x="3390" y="14970"/>
              <a:ext cx="2085" cy="0"/>
            </a:xfrm>
            <a:prstGeom prst="straightConnector1">
              <a:avLst/>
            </a:prstGeom>
            <a:noFill/>
            <a:ln w="9525">
              <a:solidFill>
                <a:srgbClr val="000000"/>
              </a:solidFill>
              <a:round/>
              <a:headEnd/>
              <a:tailEnd type="triangle" w="med" len="med"/>
            </a:ln>
          </p:spPr>
        </p:cxnSp>
        <p:cxnSp>
          <p:nvCxnSpPr>
            <p:cNvPr id="25" name="AutoShape 19"/>
            <p:cNvCxnSpPr>
              <a:cxnSpLocks noChangeShapeType="1"/>
            </p:cNvCxnSpPr>
            <p:nvPr/>
          </p:nvCxnSpPr>
          <p:spPr bwMode="auto">
            <a:xfrm flipV="1">
              <a:off x="3390" y="13890"/>
              <a:ext cx="0" cy="1080"/>
            </a:xfrm>
            <a:prstGeom prst="straightConnector1">
              <a:avLst/>
            </a:prstGeom>
            <a:noFill/>
            <a:ln w="9525">
              <a:solidFill>
                <a:srgbClr val="000000"/>
              </a:solidFill>
              <a:round/>
              <a:headEnd/>
              <a:tailEnd type="triangle" w="med" len="med"/>
            </a:ln>
          </p:spPr>
        </p:cxnSp>
        <p:sp>
          <p:nvSpPr>
            <p:cNvPr id="26" name="AutoShape 20"/>
            <p:cNvSpPr>
              <a:spLocks noChangeArrowheads="1"/>
            </p:cNvSpPr>
            <p:nvPr/>
          </p:nvSpPr>
          <p:spPr bwMode="auto">
            <a:xfrm rot="-10800000">
              <a:off x="3120" y="13207"/>
              <a:ext cx="150" cy="143"/>
            </a:xfrm>
            <a:prstGeom prst="triangle">
              <a:avLst>
                <a:gd name="adj" fmla="val 5000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s-AR"/>
            </a:p>
          </p:txBody>
        </p:sp>
        <p:sp>
          <p:nvSpPr>
            <p:cNvPr id="27" name="Rectangle 21"/>
            <p:cNvSpPr>
              <a:spLocks noChangeArrowheads="1"/>
            </p:cNvSpPr>
            <p:nvPr/>
          </p:nvSpPr>
          <p:spPr bwMode="auto">
            <a:xfrm>
              <a:off x="1635" y="13065"/>
              <a:ext cx="900" cy="975"/>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s-AR" sz="900" b="0" i="0" u="none" strike="noStrike" cap="none" normalizeH="0" baseline="0" smtClean="0">
                  <a:ln>
                    <a:noFill/>
                  </a:ln>
                  <a:solidFill>
                    <a:schemeClr val="tx1"/>
                  </a:solidFill>
                  <a:effectLst/>
                  <a:latin typeface="Calibri" pitchFamily="34" charset="0"/>
                  <a:cs typeface="Arial" pitchFamily="34" charset="0"/>
                </a:rPr>
                <a:t>Caldera</a:t>
              </a:r>
              <a:endParaRPr kumimoji="0" lang="es-AR" sz="900" b="0" i="0" u="none" strike="noStrike" cap="none" normalizeH="0" baseline="0" smtClean="0">
                <a:ln>
                  <a:noFill/>
                </a:ln>
                <a:solidFill>
                  <a:schemeClr val="tx1"/>
                </a:solidFill>
                <a:effectLst/>
                <a:latin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ts val="1000"/>
                </a:spcAft>
                <a:buClrTx/>
                <a:buSzTx/>
                <a:buFontTx/>
                <a:buNone/>
                <a:tabLst/>
              </a:pPr>
              <a:r>
                <a:rPr kumimoji="0" lang="es-AR" sz="900" b="0" i="0" u="none" strike="noStrike" cap="none" normalizeH="0" baseline="0" smtClean="0">
                  <a:ln>
                    <a:noFill/>
                  </a:ln>
                  <a:solidFill>
                    <a:schemeClr val="tx1"/>
                  </a:solidFill>
                  <a:effectLst/>
                  <a:latin typeface="Calibri" pitchFamily="34" charset="0"/>
                  <a:cs typeface="Arial" pitchFamily="34" charset="0"/>
                </a:rPr>
                <a:t>Q</a:t>
              </a:r>
              <a:r>
                <a:rPr kumimoji="0" lang="es-AR" sz="900" b="0" i="0" u="none" strike="noStrike" cap="none" normalizeH="0" baseline="-25000" smtClean="0">
                  <a:ln>
                    <a:noFill/>
                  </a:ln>
                  <a:solidFill>
                    <a:schemeClr val="tx1"/>
                  </a:solidFill>
                  <a:effectLst/>
                  <a:latin typeface="Calibri" pitchFamily="34" charset="0"/>
                  <a:cs typeface="Arial" pitchFamily="34" charset="0"/>
                </a:rPr>
                <a:t>1</a:t>
              </a:r>
              <a:endParaRPr kumimoji="0" lang="es-AR" sz="900" b="0" i="0" u="none" strike="noStrike" cap="none" normalizeH="0" baseline="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s-AR" sz="1800" b="0" i="0" u="none" strike="noStrike" cap="none" normalizeH="0" baseline="0" smtClean="0">
                <a:ln>
                  <a:noFill/>
                </a:ln>
                <a:solidFill>
                  <a:schemeClr val="tx1"/>
                </a:solidFill>
                <a:effectLst/>
                <a:latin typeface="Arial" pitchFamily="34" charset="0"/>
                <a:cs typeface="Arial" pitchFamily="34" charset="0"/>
              </a:endParaRPr>
            </a:p>
          </p:txBody>
        </p:sp>
        <p:sp>
          <p:nvSpPr>
            <p:cNvPr id="28" name="Rectangle 22"/>
            <p:cNvSpPr>
              <a:spLocks noChangeArrowheads="1"/>
            </p:cNvSpPr>
            <p:nvPr/>
          </p:nvSpPr>
          <p:spPr bwMode="auto">
            <a:xfrm>
              <a:off x="4290" y="12585"/>
              <a:ext cx="390" cy="383"/>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s-AR" sz="1100" b="0" i="0" u="none" strike="noStrike" cap="none" normalizeH="0" baseline="0" smtClean="0">
                  <a:ln>
                    <a:noFill/>
                  </a:ln>
                  <a:solidFill>
                    <a:schemeClr val="tx1"/>
                  </a:solidFill>
                  <a:effectLst/>
                  <a:latin typeface="Calibri" pitchFamily="34" charset="0"/>
                  <a:cs typeface="Arial" pitchFamily="34" charset="0"/>
                </a:rPr>
                <a:t>2</a:t>
              </a:r>
              <a:endParaRPr kumimoji="0" lang="es-AR" sz="1800" b="0" i="0" u="none" strike="noStrike" cap="none" normalizeH="0" baseline="0" smtClean="0">
                <a:ln>
                  <a:noFill/>
                </a:ln>
                <a:solidFill>
                  <a:schemeClr val="tx1"/>
                </a:solidFill>
                <a:effectLst/>
                <a:latin typeface="Arial" pitchFamily="34" charset="0"/>
                <a:cs typeface="Arial" pitchFamily="34" charset="0"/>
              </a:endParaRPr>
            </a:p>
          </p:txBody>
        </p:sp>
        <p:sp>
          <p:nvSpPr>
            <p:cNvPr id="29" name="Rectangle 23"/>
            <p:cNvSpPr>
              <a:spLocks noChangeArrowheads="1"/>
            </p:cNvSpPr>
            <p:nvPr/>
          </p:nvSpPr>
          <p:spPr bwMode="auto">
            <a:xfrm>
              <a:off x="8385" y="12405"/>
              <a:ext cx="765" cy="563"/>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s-AR" sz="1100" b="0" i="0" u="none" strike="noStrike" cap="none" normalizeH="0" baseline="0" smtClean="0">
                  <a:ln>
                    <a:noFill/>
                  </a:ln>
                  <a:solidFill>
                    <a:schemeClr val="tx1"/>
                  </a:solidFill>
                  <a:effectLst/>
                  <a:latin typeface="Calibri" pitchFamily="34" charset="0"/>
                  <a:cs typeface="Arial" pitchFamily="34" charset="0"/>
                </a:rPr>
                <a:t>L</a:t>
              </a:r>
              <a:r>
                <a:rPr kumimoji="0" lang="es-AR" sz="1100" b="0" i="0" u="none" strike="noStrike" cap="none" normalizeH="0" baseline="-25000" smtClean="0">
                  <a:ln>
                    <a:noFill/>
                  </a:ln>
                  <a:solidFill>
                    <a:schemeClr val="tx1"/>
                  </a:solidFill>
                  <a:effectLst/>
                  <a:latin typeface="Calibri" pitchFamily="34" charset="0"/>
                  <a:cs typeface="Arial" pitchFamily="34" charset="0"/>
                </a:rPr>
                <a:t>T</a:t>
              </a:r>
              <a:endParaRPr kumimoji="0" lang="es-AR"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30" name="AutoShape 24"/>
            <p:cNvCxnSpPr>
              <a:cxnSpLocks noChangeShapeType="1"/>
            </p:cNvCxnSpPr>
            <p:nvPr/>
          </p:nvCxnSpPr>
          <p:spPr bwMode="auto">
            <a:xfrm>
              <a:off x="7500" y="14040"/>
              <a:ext cx="795" cy="0"/>
            </a:xfrm>
            <a:prstGeom prst="straightConnector1">
              <a:avLst/>
            </a:prstGeom>
            <a:noFill/>
            <a:ln w="9525">
              <a:solidFill>
                <a:srgbClr val="000000"/>
              </a:solidFill>
              <a:round/>
              <a:headEnd/>
              <a:tailEnd type="triangle" w="med" len="med"/>
            </a:ln>
          </p:spPr>
        </p:cxnSp>
        <p:sp>
          <p:nvSpPr>
            <p:cNvPr id="31" name="Rectangle 25"/>
            <p:cNvSpPr>
              <a:spLocks noChangeArrowheads="1"/>
            </p:cNvSpPr>
            <p:nvPr/>
          </p:nvSpPr>
          <p:spPr bwMode="auto">
            <a:xfrm>
              <a:off x="8475" y="13815"/>
              <a:ext cx="1725" cy="930"/>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s-AR" sz="1100" b="0" i="0" u="none" strike="noStrike" cap="none" normalizeH="0" baseline="0" smtClean="0">
                  <a:ln>
                    <a:noFill/>
                  </a:ln>
                  <a:solidFill>
                    <a:schemeClr val="tx1"/>
                  </a:solidFill>
                  <a:effectLst/>
                  <a:latin typeface="Calibri" pitchFamily="34" charset="0"/>
                  <a:cs typeface="Arial" pitchFamily="34" charset="0"/>
                </a:rPr>
                <a:t>Condensador</a:t>
              </a:r>
            </a:p>
            <a:p>
              <a:pPr marL="0" marR="0" lvl="0" indent="0" algn="ctr" defTabSz="914400" rtl="0" eaLnBrk="1" fontAlgn="base" latinLnBrk="0" hangingPunct="1">
                <a:lnSpc>
                  <a:spcPct val="100000"/>
                </a:lnSpc>
                <a:spcBef>
                  <a:spcPct val="0"/>
                </a:spcBef>
                <a:spcAft>
                  <a:spcPts val="1000"/>
                </a:spcAft>
                <a:buClrTx/>
                <a:buSzTx/>
                <a:buFontTx/>
                <a:buNone/>
                <a:tabLst/>
              </a:pPr>
              <a:r>
                <a:rPr kumimoji="0" lang="es-AR" sz="1100" b="0" i="0" u="none" strike="noStrike" cap="none" normalizeH="0" baseline="0" smtClean="0">
                  <a:ln>
                    <a:noFill/>
                  </a:ln>
                  <a:solidFill>
                    <a:schemeClr val="tx1"/>
                  </a:solidFill>
                  <a:effectLst/>
                  <a:latin typeface="Calibri" pitchFamily="34" charset="0"/>
                  <a:cs typeface="Arial" pitchFamily="34" charset="0"/>
                </a:rPr>
                <a:t>Q</a:t>
              </a:r>
              <a:r>
                <a:rPr kumimoji="0" lang="es-AR" sz="1100" b="0" i="0" u="none" strike="noStrike" cap="none" normalizeH="0" baseline="-25000" smtClean="0">
                  <a:ln>
                    <a:noFill/>
                  </a:ln>
                  <a:solidFill>
                    <a:schemeClr val="tx1"/>
                  </a:solidFill>
                  <a:effectLst/>
                  <a:latin typeface="Calibri" pitchFamily="34" charset="0"/>
                  <a:cs typeface="Arial" pitchFamily="34" charset="0"/>
                </a:rPr>
                <a:t>2</a:t>
              </a:r>
              <a:endParaRPr kumimoji="0" lang="es-AR" sz="1100" b="0" i="0" u="none" strike="noStrike" cap="none" normalizeH="0" baseline="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s-AR"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32" name="AutoShape 26"/>
            <p:cNvCxnSpPr>
              <a:cxnSpLocks noChangeShapeType="1"/>
            </p:cNvCxnSpPr>
            <p:nvPr/>
          </p:nvCxnSpPr>
          <p:spPr bwMode="auto">
            <a:xfrm>
              <a:off x="1770" y="13500"/>
              <a:ext cx="690" cy="0"/>
            </a:xfrm>
            <a:prstGeom prst="straightConnector1">
              <a:avLst/>
            </a:prstGeom>
            <a:noFill/>
            <a:ln w="9525">
              <a:solidFill>
                <a:srgbClr val="000000"/>
              </a:solidFill>
              <a:round/>
              <a:headEnd/>
              <a:tailEnd type="triangle" w="med" len="med"/>
            </a:ln>
          </p:spPr>
        </p:cxnSp>
        <p:sp>
          <p:nvSpPr>
            <p:cNvPr id="33" name="Rectangle 27"/>
            <p:cNvSpPr>
              <a:spLocks noChangeArrowheads="1"/>
            </p:cNvSpPr>
            <p:nvPr/>
          </p:nvSpPr>
          <p:spPr bwMode="auto">
            <a:xfrm>
              <a:off x="5370" y="14040"/>
              <a:ext cx="735" cy="555"/>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s-AR" sz="1100" b="0" i="0" u="none" strike="noStrike" cap="none" normalizeH="0" baseline="0" smtClean="0">
                  <a:ln>
                    <a:noFill/>
                  </a:ln>
                  <a:solidFill>
                    <a:schemeClr val="tx1"/>
                  </a:solidFill>
                  <a:effectLst/>
                  <a:latin typeface="Calibri" pitchFamily="34" charset="0"/>
                  <a:cs typeface="Arial" pitchFamily="34" charset="0"/>
                </a:rPr>
                <a:t>L</a:t>
              </a:r>
              <a:r>
                <a:rPr kumimoji="0" lang="es-AR" sz="1100" b="0" i="0" u="none" strike="noStrike" cap="none" normalizeH="0" baseline="-25000" smtClean="0">
                  <a:ln>
                    <a:noFill/>
                  </a:ln>
                  <a:solidFill>
                    <a:schemeClr val="tx1"/>
                  </a:solidFill>
                  <a:effectLst/>
                  <a:latin typeface="Calibri" pitchFamily="34" charset="0"/>
                  <a:cs typeface="Arial" pitchFamily="34" charset="0"/>
                </a:rPr>
                <a:t>BA</a:t>
              </a:r>
              <a:endParaRPr kumimoji="0" lang="es-AR"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34" name="AutoShape 28"/>
            <p:cNvCxnSpPr>
              <a:cxnSpLocks noChangeShapeType="1"/>
            </p:cNvCxnSpPr>
            <p:nvPr/>
          </p:nvCxnSpPr>
          <p:spPr bwMode="auto">
            <a:xfrm flipH="1">
              <a:off x="5820" y="14115"/>
              <a:ext cx="285" cy="480"/>
            </a:xfrm>
            <a:prstGeom prst="straightConnector1">
              <a:avLst/>
            </a:prstGeom>
            <a:noFill/>
            <a:ln w="9525">
              <a:solidFill>
                <a:srgbClr val="000000"/>
              </a:solidFill>
              <a:round/>
              <a:headEnd/>
              <a:tailEnd type="triangle" w="med" len="med"/>
            </a:ln>
          </p:spPr>
        </p:cxnSp>
        <p:sp>
          <p:nvSpPr>
            <p:cNvPr id="35" name="Rectangle 29"/>
            <p:cNvSpPr>
              <a:spLocks noChangeArrowheads="1"/>
            </p:cNvSpPr>
            <p:nvPr/>
          </p:nvSpPr>
          <p:spPr bwMode="auto">
            <a:xfrm>
              <a:off x="2820" y="14325"/>
              <a:ext cx="450" cy="420"/>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s-AR" sz="1100" b="0" i="0" u="none" strike="noStrike" cap="none" normalizeH="0" baseline="0" smtClean="0">
                  <a:ln>
                    <a:noFill/>
                  </a:ln>
                  <a:solidFill>
                    <a:schemeClr val="tx1"/>
                  </a:solidFill>
                  <a:effectLst/>
                  <a:latin typeface="Calibri" pitchFamily="34" charset="0"/>
                  <a:cs typeface="Arial" pitchFamily="34" charset="0"/>
                </a:rPr>
                <a:t>1</a:t>
              </a:r>
              <a:endParaRPr kumimoji="0" lang="es-AR" sz="1800" b="0" i="0" u="none" strike="noStrike" cap="none" normalizeH="0" baseline="0" smtClean="0">
                <a:ln>
                  <a:noFill/>
                </a:ln>
                <a:solidFill>
                  <a:schemeClr val="tx1"/>
                </a:solidFill>
                <a:effectLst/>
                <a:latin typeface="Arial" pitchFamily="34" charset="0"/>
                <a:cs typeface="Arial" pitchFamily="34" charset="0"/>
              </a:endParaRPr>
            </a:p>
          </p:txBody>
        </p:sp>
        <p:sp>
          <p:nvSpPr>
            <p:cNvPr id="36" name="Rectangle 30"/>
            <p:cNvSpPr>
              <a:spLocks noChangeArrowheads="1"/>
            </p:cNvSpPr>
            <p:nvPr/>
          </p:nvSpPr>
          <p:spPr bwMode="auto">
            <a:xfrm>
              <a:off x="7590" y="14745"/>
              <a:ext cx="525" cy="480"/>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s-AR" sz="1100" b="0" i="0" u="none" strike="noStrike" cap="none" normalizeH="0" baseline="0" smtClean="0">
                  <a:ln>
                    <a:noFill/>
                  </a:ln>
                  <a:solidFill>
                    <a:schemeClr val="tx1"/>
                  </a:solidFill>
                  <a:effectLst/>
                  <a:latin typeface="Calibri" pitchFamily="34" charset="0"/>
                  <a:cs typeface="Arial" pitchFamily="34" charset="0"/>
                </a:rPr>
                <a:t>4</a:t>
              </a:r>
              <a:endParaRPr kumimoji="0" lang="es-AR" sz="1800" b="0" i="0" u="none" strike="noStrike" cap="none" normalizeH="0" baseline="0" smtClean="0">
                <a:ln>
                  <a:noFill/>
                </a:ln>
                <a:solidFill>
                  <a:schemeClr val="tx1"/>
                </a:solidFill>
                <a:effectLst/>
                <a:latin typeface="Arial" pitchFamily="34" charset="0"/>
                <a:cs typeface="Arial" pitchFamily="34" charset="0"/>
              </a:endParaRPr>
            </a:p>
          </p:txBody>
        </p:sp>
        <p:sp>
          <p:nvSpPr>
            <p:cNvPr id="37" name="Rectangle 31"/>
            <p:cNvSpPr>
              <a:spLocks noChangeArrowheads="1"/>
            </p:cNvSpPr>
            <p:nvPr/>
          </p:nvSpPr>
          <p:spPr bwMode="auto">
            <a:xfrm>
              <a:off x="7500" y="13065"/>
              <a:ext cx="525" cy="435"/>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s-AR" sz="1100" b="0" i="0" u="none" strike="noStrike" cap="none" normalizeH="0" baseline="0" smtClean="0">
                  <a:ln>
                    <a:noFill/>
                  </a:ln>
                  <a:solidFill>
                    <a:schemeClr val="tx1"/>
                  </a:solidFill>
                  <a:effectLst/>
                  <a:latin typeface="Calibri" pitchFamily="34" charset="0"/>
                  <a:cs typeface="Arial" pitchFamily="34" charset="0"/>
                </a:rPr>
                <a:t>3</a:t>
              </a:r>
              <a:endParaRPr kumimoji="0" lang="es-AR" sz="1800" b="0" i="0" u="none" strike="noStrike" cap="none" normalizeH="0" baseline="0" smtClean="0">
                <a:ln>
                  <a:noFill/>
                </a:ln>
                <a:solidFill>
                  <a:schemeClr val="tx1"/>
                </a:solidFill>
                <a:effectLst/>
                <a:latin typeface="Arial" pitchFamily="34" charset="0"/>
                <a:cs typeface="Arial" pitchFamily="34" charset="0"/>
              </a:endParaRPr>
            </a:p>
          </p:txBody>
        </p:sp>
      </p:gr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794" name="Group 2"/>
          <p:cNvGrpSpPr>
            <a:grpSpLocks/>
          </p:cNvGrpSpPr>
          <p:nvPr/>
        </p:nvGrpSpPr>
        <p:grpSpPr bwMode="auto">
          <a:xfrm>
            <a:off x="571472" y="285728"/>
            <a:ext cx="2647950" cy="1928827"/>
            <a:chOff x="1860" y="12180"/>
            <a:chExt cx="4170" cy="2955"/>
          </a:xfrm>
        </p:grpSpPr>
        <p:sp>
          <p:nvSpPr>
            <p:cNvPr id="33795" name="Freeform 3"/>
            <p:cNvSpPr>
              <a:spLocks/>
            </p:cNvSpPr>
            <p:nvPr/>
          </p:nvSpPr>
          <p:spPr bwMode="auto">
            <a:xfrm>
              <a:off x="2700" y="12955"/>
              <a:ext cx="2070" cy="1385"/>
            </a:xfrm>
            <a:custGeom>
              <a:avLst/>
              <a:gdLst/>
              <a:ahLst/>
              <a:cxnLst>
                <a:cxn ang="0">
                  <a:pos x="0" y="1385"/>
                </a:cxn>
                <a:cxn ang="0">
                  <a:pos x="285" y="1280"/>
                </a:cxn>
                <a:cxn ang="0">
                  <a:pos x="420" y="1055"/>
                </a:cxn>
                <a:cxn ang="0">
                  <a:pos x="1005" y="20"/>
                </a:cxn>
                <a:cxn ang="0">
                  <a:pos x="1770" y="935"/>
                </a:cxn>
                <a:cxn ang="0">
                  <a:pos x="2070" y="1250"/>
                </a:cxn>
              </a:cxnLst>
              <a:rect l="0" t="0" r="r" b="b"/>
              <a:pathLst>
                <a:path w="2070" h="1385">
                  <a:moveTo>
                    <a:pt x="0" y="1385"/>
                  </a:moveTo>
                  <a:cubicBezTo>
                    <a:pt x="107" y="1360"/>
                    <a:pt x="215" y="1335"/>
                    <a:pt x="285" y="1280"/>
                  </a:cubicBezTo>
                  <a:cubicBezTo>
                    <a:pt x="355" y="1225"/>
                    <a:pt x="300" y="1265"/>
                    <a:pt x="420" y="1055"/>
                  </a:cubicBezTo>
                  <a:cubicBezTo>
                    <a:pt x="540" y="845"/>
                    <a:pt x="780" y="40"/>
                    <a:pt x="1005" y="20"/>
                  </a:cubicBezTo>
                  <a:cubicBezTo>
                    <a:pt x="1230" y="0"/>
                    <a:pt x="1593" y="730"/>
                    <a:pt x="1770" y="935"/>
                  </a:cubicBezTo>
                  <a:cubicBezTo>
                    <a:pt x="1947" y="1140"/>
                    <a:pt x="2020" y="1198"/>
                    <a:pt x="2070" y="1250"/>
                  </a:cubicBezTo>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s-AR"/>
            </a:p>
          </p:txBody>
        </p:sp>
        <p:cxnSp>
          <p:nvCxnSpPr>
            <p:cNvPr id="33796" name="AutoShape 4"/>
            <p:cNvCxnSpPr>
              <a:cxnSpLocks noChangeShapeType="1"/>
            </p:cNvCxnSpPr>
            <p:nvPr/>
          </p:nvCxnSpPr>
          <p:spPr bwMode="auto">
            <a:xfrm>
              <a:off x="2535" y="14475"/>
              <a:ext cx="2685" cy="0"/>
            </a:xfrm>
            <a:prstGeom prst="straightConnector1">
              <a:avLst/>
            </a:prstGeom>
            <a:noFill/>
            <a:ln w="9525">
              <a:solidFill>
                <a:srgbClr val="000000"/>
              </a:solidFill>
              <a:round/>
              <a:headEnd/>
              <a:tailEnd type="triangle" w="med" len="med"/>
            </a:ln>
          </p:spPr>
        </p:cxnSp>
        <p:cxnSp>
          <p:nvCxnSpPr>
            <p:cNvPr id="33797" name="AutoShape 5"/>
            <p:cNvCxnSpPr>
              <a:cxnSpLocks noChangeShapeType="1"/>
            </p:cNvCxnSpPr>
            <p:nvPr/>
          </p:nvCxnSpPr>
          <p:spPr bwMode="auto">
            <a:xfrm flipV="1">
              <a:off x="2535" y="12255"/>
              <a:ext cx="0" cy="2220"/>
            </a:xfrm>
            <a:prstGeom prst="straightConnector1">
              <a:avLst/>
            </a:prstGeom>
            <a:noFill/>
            <a:ln w="9525">
              <a:solidFill>
                <a:srgbClr val="000000"/>
              </a:solidFill>
              <a:round/>
              <a:headEnd/>
              <a:tailEnd type="triangle" w="med" len="med"/>
            </a:ln>
          </p:spPr>
        </p:cxnSp>
        <p:sp>
          <p:nvSpPr>
            <p:cNvPr id="33798" name="Freeform 6"/>
            <p:cNvSpPr>
              <a:spLocks/>
            </p:cNvSpPr>
            <p:nvPr/>
          </p:nvSpPr>
          <p:spPr bwMode="auto">
            <a:xfrm>
              <a:off x="2700" y="13695"/>
              <a:ext cx="420" cy="390"/>
            </a:xfrm>
            <a:custGeom>
              <a:avLst/>
              <a:gdLst/>
              <a:ahLst/>
              <a:cxnLst>
                <a:cxn ang="0">
                  <a:pos x="420" y="390"/>
                </a:cxn>
                <a:cxn ang="0">
                  <a:pos x="120" y="195"/>
                </a:cxn>
                <a:cxn ang="0">
                  <a:pos x="0" y="0"/>
                </a:cxn>
              </a:cxnLst>
              <a:rect l="0" t="0" r="r" b="b"/>
              <a:pathLst>
                <a:path w="420" h="390">
                  <a:moveTo>
                    <a:pt x="420" y="390"/>
                  </a:moveTo>
                  <a:cubicBezTo>
                    <a:pt x="305" y="325"/>
                    <a:pt x="190" y="260"/>
                    <a:pt x="120" y="195"/>
                  </a:cubicBezTo>
                  <a:cubicBezTo>
                    <a:pt x="50" y="130"/>
                    <a:pt x="25" y="65"/>
                    <a:pt x="0" y="0"/>
                  </a:cubicBezTo>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s-AR"/>
            </a:p>
          </p:txBody>
        </p:sp>
        <p:cxnSp>
          <p:nvCxnSpPr>
            <p:cNvPr id="33799" name="AutoShape 7"/>
            <p:cNvCxnSpPr>
              <a:cxnSpLocks noChangeShapeType="1"/>
            </p:cNvCxnSpPr>
            <p:nvPr/>
          </p:nvCxnSpPr>
          <p:spPr bwMode="auto">
            <a:xfrm>
              <a:off x="3120" y="14085"/>
              <a:ext cx="1545" cy="0"/>
            </a:xfrm>
            <a:prstGeom prst="straightConnector1">
              <a:avLst/>
            </a:prstGeom>
            <a:noFill/>
            <a:ln w="9525">
              <a:solidFill>
                <a:srgbClr val="000000"/>
              </a:solidFill>
              <a:round/>
              <a:headEnd/>
              <a:tailEnd/>
            </a:ln>
          </p:spPr>
        </p:cxnSp>
        <p:sp>
          <p:nvSpPr>
            <p:cNvPr id="33800" name="Freeform 8"/>
            <p:cNvSpPr>
              <a:spLocks/>
            </p:cNvSpPr>
            <p:nvPr/>
          </p:nvSpPr>
          <p:spPr bwMode="auto">
            <a:xfrm>
              <a:off x="4665" y="14085"/>
              <a:ext cx="555" cy="120"/>
            </a:xfrm>
            <a:custGeom>
              <a:avLst/>
              <a:gdLst/>
              <a:ahLst/>
              <a:cxnLst>
                <a:cxn ang="0">
                  <a:pos x="0" y="0"/>
                </a:cxn>
                <a:cxn ang="0">
                  <a:pos x="255" y="90"/>
                </a:cxn>
                <a:cxn ang="0">
                  <a:pos x="555" y="105"/>
                </a:cxn>
              </a:cxnLst>
              <a:rect l="0" t="0" r="r" b="b"/>
              <a:pathLst>
                <a:path w="555" h="120">
                  <a:moveTo>
                    <a:pt x="0" y="0"/>
                  </a:moveTo>
                  <a:cubicBezTo>
                    <a:pt x="81" y="36"/>
                    <a:pt x="163" y="73"/>
                    <a:pt x="255" y="90"/>
                  </a:cubicBezTo>
                  <a:cubicBezTo>
                    <a:pt x="347" y="107"/>
                    <a:pt x="518" y="120"/>
                    <a:pt x="555" y="105"/>
                  </a:cubicBezTo>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s-AR"/>
            </a:p>
          </p:txBody>
        </p:sp>
        <p:sp>
          <p:nvSpPr>
            <p:cNvPr id="33801" name="Freeform 9"/>
            <p:cNvSpPr>
              <a:spLocks/>
            </p:cNvSpPr>
            <p:nvPr/>
          </p:nvSpPr>
          <p:spPr bwMode="auto">
            <a:xfrm>
              <a:off x="2700" y="12955"/>
              <a:ext cx="690" cy="390"/>
            </a:xfrm>
            <a:custGeom>
              <a:avLst/>
              <a:gdLst/>
              <a:ahLst/>
              <a:cxnLst>
                <a:cxn ang="0">
                  <a:pos x="420" y="390"/>
                </a:cxn>
                <a:cxn ang="0">
                  <a:pos x="120" y="195"/>
                </a:cxn>
                <a:cxn ang="0">
                  <a:pos x="0" y="0"/>
                </a:cxn>
              </a:cxnLst>
              <a:rect l="0" t="0" r="r" b="b"/>
              <a:pathLst>
                <a:path w="420" h="390">
                  <a:moveTo>
                    <a:pt x="420" y="390"/>
                  </a:moveTo>
                  <a:cubicBezTo>
                    <a:pt x="305" y="325"/>
                    <a:pt x="190" y="260"/>
                    <a:pt x="120" y="195"/>
                  </a:cubicBezTo>
                  <a:cubicBezTo>
                    <a:pt x="50" y="130"/>
                    <a:pt x="25" y="65"/>
                    <a:pt x="0" y="0"/>
                  </a:cubicBezTo>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s-AR"/>
            </a:p>
          </p:txBody>
        </p:sp>
        <p:cxnSp>
          <p:nvCxnSpPr>
            <p:cNvPr id="33802" name="AutoShape 10"/>
            <p:cNvCxnSpPr>
              <a:cxnSpLocks noChangeShapeType="1"/>
            </p:cNvCxnSpPr>
            <p:nvPr/>
          </p:nvCxnSpPr>
          <p:spPr bwMode="auto">
            <a:xfrm>
              <a:off x="3390" y="13345"/>
              <a:ext cx="705" cy="0"/>
            </a:xfrm>
            <a:prstGeom prst="straightConnector1">
              <a:avLst/>
            </a:prstGeom>
            <a:noFill/>
            <a:ln w="9525">
              <a:solidFill>
                <a:srgbClr val="000000"/>
              </a:solidFill>
              <a:round/>
              <a:headEnd/>
              <a:tailEnd/>
            </a:ln>
          </p:spPr>
        </p:cxnSp>
        <p:sp>
          <p:nvSpPr>
            <p:cNvPr id="33803" name="Freeform 11"/>
            <p:cNvSpPr>
              <a:spLocks/>
            </p:cNvSpPr>
            <p:nvPr/>
          </p:nvSpPr>
          <p:spPr bwMode="auto">
            <a:xfrm>
              <a:off x="4095" y="13345"/>
              <a:ext cx="750" cy="120"/>
            </a:xfrm>
            <a:custGeom>
              <a:avLst/>
              <a:gdLst/>
              <a:ahLst/>
              <a:cxnLst>
                <a:cxn ang="0">
                  <a:pos x="0" y="0"/>
                </a:cxn>
                <a:cxn ang="0">
                  <a:pos x="255" y="90"/>
                </a:cxn>
                <a:cxn ang="0">
                  <a:pos x="555" y="105"/>
                </a:cxn>
              </a:cxnLst>
              <a:rect l="0" t="0" r="r" b="b"/>
              <a:pathLst>
                <a:path w="555" h="120">
                  <a:moveTo>
                    <a:pt x="0" y="0"/>
                  </a:moveTo>
                  <a:cubicBezTo>
                    <a:pt x="81" y="36"/>
                    <a:pt x="163" y="73"/>
                    <a:pt x="255" y="90"/>
                  </a:cubicBezTo>
                  <a:cubicBezTo>
                    <a:pt x="347" y="107"/>
                    <a:pt x="518" y="120"/>
                    <a:pt x="555" y="105"/>
                  </a:cubicBezTo>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s-AR"/>
            </a:p>
          </p:txBody>
        </p:sp>
        <p:sp>
          <p:nvSpPr>
            <p:cNvPr id="33804" name="Arc 12"/>
            <p:cNvSpPr>
              <a:spLocks/>
            </p:cNvSpPr>
            <p:nvPr/>
          </p:nvSpPr>
          <p:spPr bwMode="auto">
            <a:xfrm flipH="1" flipV="1">
              <a:off x="3390" y="13345"/>
              <a:ext cx="165" cy="74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s-AR"/>
            </a:p>
          </p:txBody>
        </p:sp>
        <p:sp>
          <p:nvSpPr>
            <p:cNvPr id="33805" name="Arc 13"/>
            <p:cNvSpPr>
              <a:spLocks/>
            </p:cNvSpPr>
            <p:nvPr/>
          </p:nvSpPr>
          <p:spPr bwMode="auto">
            <a:xfrm flipH="1" flipV="1">
              <a:off x="4095" y="13347"/>
              <a:ext cx="570" cy="738"/>
            </a:xfrm>
            <a:custGeom>
              <a:avLst/>
              <a:gdLst>
                <a:gd name="G0" fmla="+- 0 0 0"/>
                <a:gd name="G1" fmla="+- 15902 0 0"/>
                <a:gd name="G2" fmla="+- 21600 0 0"/>
                <a:gd name="T0" fmla="*/ 14618 w 21600"/>
                <a:gd name="T1" fmla="*/ 0 h 15902"/>
                <a:gd name="T2" fmla="*/ 21600 w 21600"/>
                <a:gd name="T3" fmla="*/ 15902 h 15902"/>
                <a:gd name="T4" fmla="*/ 0 w 21600"/>
                <a:gd name="T5" fmla="*/ 15902 h 15902"/>
              </a:gdLst>
              <a:ahLst/>
              <a:cxnLst>
                <a:cxn ang="0">
                  <a:pos x="T0" y="T1"/>
                </a:cxn>
                <a:cxn ang="0">
                  <a:pos x="T2" y="T3"/>
                </a:cxn>
                <a:cxn ang="0">
                  <a:pos x="T4" y="T5"/>
                </a:cxn>
              </a:cxnLst>
              <a:rect l="0" t="0" r="r" b="b"/>
              <a:pathLst>
                <a:path w="21600" h="15902" fill="none" extrusionOk="0">
                  <a:moveTo>
                    <a:pt x="14618" y="-1"/>
                  </a:moveTo>
                  <a:cubicBezTo>
                    <a:pt x="19067" y="4090"/>
                    <a:pt x="21600" y="9857"/>
                    <a:pt x="21600" y="15902"/>
                  </a:cubicBezTo>
                </a:path>
                <a:path w="21600" h="15902" stroke="0" extrusionOk="0">
                  <a:moveTo>
                    <a:pt x="14618" y="-1"/>
                  </a:moveTo>
                  <a:cubicBezTo>
                    <a:pt x="19067" y="4090"/>
                    <a:pt x="21600" y="9857"/>
                    <a:pt x="21600" y="15902"/>
                  </a:cubicBezTo>
                  <a:lnTo>
                    <a:pt x="0" y="15902"/>
                  </a:lnTo>
                  <a:close/>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s-AR"/>
            </a:p>
          </p:txBody>
        </p:sp>
        <p:sp>
          <p:nvSpPr>
            <p:cNvPr id="33806" name="Rectangle 14"/>
            <p:cNvSpPr>
              <a:spLocks noChangeArrowheads="1"/>
            </p:cNvSpPr>
            <p:nvPr/>
          </p:nvSpPr>
          <p:spPr bwMode="auto">
            <a:xfrm>
              <a:off x="3120" y="12735"/>
              <a:ext cx="270" cy="300"/>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s-AR" sz="800" b="0" i="0" u="none" strike="noStrike" cap="none" normalizeH="0" baseline="0" smtClean="0">
                  <a:ln>
                    <a:noFill/>
                  </a:ln>
                  <a:solidFill>
                    <a:schemeClr val="tx1"/>
                  </a:solidFill>
                  <a:effectLst/>
                  <a:latin typeface="Calibri" pitchFamily="34" charset="0"/>
                  <a:cs typeface="Arial" pitchFamily="34" charset="0"/>
                </a:rPr>
                <a:t>1</a:t>
              </a:r>
              <a:endParaRPr kumimoji="0" lang="es-AR" sz="1800" b="0" i="0" u="none" strike="noStrike" cap="none" normalizeH="0" baseline="0" smtClean="0">
                <a:ln>
                  <a:noFill/>
                </a:ln>
                <a:solidFill>
                  <a:schemeClr val="tx1"/>
                </a:solidFill>
                <a:effectLst/>
                <a:latin typeface="Arial" pitchFamily="34" charset="0"/>
                <a:cs typeface="Arial" pitchFamily="34" charset="0"/>
              </a:endParaRPr>
            </a:p>
          </p:txBody>
        </p:sp>
        <p:sp>
          <p:nvSpPr>
            <p:cNvPr id="33807" name="Rectangle 15"/>
            <p:cNvSpPr>
              <a:spLocks noChangeArrowheads="1"/>
            </p:cNvSpPr>
            <p:nvPr/>
          </p:nvSpPr>
          <p:spPr bwMode="auto">
            <a:xfrm>
              <a:off x="1860" y="12180"/>
              <a:ext cx="420" cy="465"/>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s-AR" sz="1100" b="0" i="0" u="none" strike="noStrike" cap="none" normalizeH="0" baseline="0" smtClean="0">
                  <a:ln>
                    <a:noFill/>
                  </a:ln>
                  <a:solidFill>
                    <a:schemeClr val="tx1"/>
                  </a:solidFill>
                  <a:effectLst/>
                  <a:latin typeface="Calibri" pitchFamily="34" charset="0"/>
                  <a:cs typeface="Arial" pitchFamily="34" charset="0"/>
                </a:rPr>
                <a:t>P</a:t>
              </a:r>
              <a:endParaRPr kumimoji="0" lang="es-AR" sz="1800" b="0" i="0" u="none" strike="noStrike" cap="none" normalizeH="0" baseline="0" smtClean="0">
                <a:ln>
                  <a:noFill/>
                </a:ln>
                <a:solidFill>
                  <a:schemeClr val="tx1"/>
                </a:solidFill>
                <a:effectLst/>
                <a:latin typeface="Arial" pitchFamily="34" charset="0"/>
                <a:cs typeface="Arial" pitchFamily="34" charset="0"/>
              </a:endParaRPr>
            </a:p>
          </p:txBody>
        </p:sp>
        <p:sp>
          <p:nvSpPr>
            <p:cNvPr id="33808" name="Rectangle 16"/>
            <p:cNvSpPr>
              <a:spLocks noChangeArrowheads="1"/>
            </p:cNvSpPr>
            <p:nvPr/>
          </p:nvSpPr>
          <p:spPr bwMode="auto">
            <a:xfrm>
              <a:off x="4185" y="12855"/>
              <a:ext cx="480" cy="375"/>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s-AR" sz="800" b="0" i="0" u="none" strike="noStrike" cap="none" normalizeH="0" baseline="0" smtClean="0">
                  <a:ln>
                    <a:noFill/>
                  </a:ln>
                  <a:solidFill>
                    <a:schemeClr val="tx1"/>
                  </a:solidFill>
                  <a:effectLst/>
                  <a:latin typeface="Calibri" pitchFamily="34" charset="0"/>
                  <a:cs typeface="Arial" pitchFamily="34" charset="0"/>
                </a:rPr>
                <a:t>2</a:t>
              </a:r>
              <a:endParaRPr kumimoji="0" lang="es-AR"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33809" name="AutoShape 17"/>
            <p:cNvCxnSpPr>
              <a:cxnSpLocks noChangeShapeType="1"/>
            </p:cNvCxnSpPr>
            <p:nvPr/>
          </p:nvCxnSpPr>
          <p:spPr bwMode="auto">
            <a:xfrm>
              <a:off x="3705" y="12735"/>
              <a:ext cx="0" cy="495"/>
            </a:xfrm>
            <a:prstGeom prst="straightConnector1">
              <a:avLst/>
            </a:prstGeom>
            <a:noFill/>
            <a:ln w="9525">
              <a:solidFill>
                <a:srgbClr val="000000"/>
              </a:solidFill>
              <a:round/>
              <a:headEnd/>
              <a:tailEnd type="triangle" w="med" len="med"/>
            </a:ln>
          </p:spPr>
        </p:cxnSp>
        <p:sp>
          <p:nvSpPr>
            <p:cNvPr id="33810" name="Rectangle 18"/>
            <p:cNvSpPr>
              <a:spLocks noChangeArrowheads="1"/>
            </p:cNvSpPr>
            <p:nvPr/>
          </p:nvSpPr>
          <p:spPr bwMode="auto">
            <a:xfrm>
              <a:off x="3555" y="12255"/>
              <a:ext cx="630" cy="390"/>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s-AR" sz="1100" b="0" i="0" u="none" strike="noStrike" cap="none" normalizeH="0" baseline="0" smtClean="0">
                  <a:ln>
                    <a:noFill/>
                  </a:ln>
                  <a:solidFill>
                    <a:schemeClr val="tx1"/>
                  </a:solidFill>
                  <a:effectLst/>
                  <a:latin typeface="Calibri" pitchFamily="34" charset="0"/>
                  <a:cs typeface="Arial" pitchFamily="34" charset="0"/>
                </a:rPr>
                <a:t>Q</a:t>
              </a:r>
              <a:r>
                <a:rPr kumimoji="0" lang="es-AR" sz="1100" b="0" i="0" u="none" strike="noStrike" cap="none" normalizeH="0" baseline="-25000" smtClean="0">
                  <a:ln>
                    <a:noFill/>
                  </a:ln>
                  <a:solidFill>
                    <a:schemeClr val="tx1"/>
                  </a:solidFill>
                  <a:effectLst/>
                  <a:latin typeface="Calibri" pitchFamily="34" charset="0"/>
                  <a:cs typeface="Arial" pitchFamily="34" charset="0"/>
                </a:rPr>
                <a:t>1</a:t>
              </a:r>
              <a:endParaRPr kumimoji="0" lang="es-AR"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33811" name="AutoShape 19"/>
            <p:cNvCxnSpPr>
              <a:cxnSpLocks noChangeShapeType="1"/>
            </p:cNvCxnSpPr>
            <p:nvPr/>
          </p:nvCxnSpPr>
          <p:spPr bwMode="auto">
            <a:xfrm>
              <a:off x="2895" y="13695"/>
              <a:ext cx="375" cy="0"/>
            </a:xfrm>
            <a:prstGeom prst="straightConnector1">
              <a:avLst/>
            </a:prstGeom>
            <a:noFill/>
            <a:ln w="9525">
              <a:solidFill>
                <a:srgbClr val="000000"/>
              </a:solidFill>
              <a:round/>
              <a:headEnd/>
              <a:tailEnd type="triangle" w="med" len="med"/>
            </a:ln>
          </p:spPr>
        </p:cxnSp>
        <p:cxnSp>
          <p:nvCxnSpPr>
            <p:cNvPr id="33812" name="AutoShape 20"/>
            <p:cNvCxnSpPr>
              <a:cxnSpLocks noChangeShapeType="1"/>
            </p:cNvCxnSpPr>
            <p:nvPr/>
          </p:nvCxnSpPr>
          <p:spPr bwMode="auto">
            <a:xfrm>
              <a:off x="4395" y="13695"/>
              <a:ext cx="375" cy="0"/>
            </a:xfrm>
            <a:prstGeom prst="straightConnector1">
              <a:avLst/>
            </a:prstGeom>
            <a:noFill/>
            <a:ln w="9525">
              <a:solidFill>
                <a:srgbClr val="000000"/>
              </a:solidFill>
              <a:round/>
              <a:headEnd/>
              <a:tailEnd type="triangle" w="med" len="med"/>
            </a:ln>
          </p:spPr>
        </p:cxnSp>
        <p:cxnSp>
          <p:nvCxnSpPr>
            <p:cNvPr id="33813" name="AutoShape 21"/>
            <p:cNvCxnSpPr>
              <a:cxnSpLocks noChangeShapeType="1"/>
            </p:cNvCxnSpPr>
            <p:nvPr/>
          </p:nvCxnSpPr>
          <p:spPr bwMode="auto">
            <a:xfrm>
              <a:off x="3855" y="14205"/>
              <a:ext cx="0" cy="495"/>
            </a:xfrm>
            <a:prstGeom prst="straightConnector1">
              <a:avLst/>
            </a:prstGeom>
            <a:noFill/>
            <a:ln w="9525">
              <a:solidFill>
                <a:srgbClr val="000000"/>
              </a:solidFill>
              <a:round/>
              <a:headEnd/>
              <a:tailEnd type="triangle" w="med" len="med"/>
            </a:ln>
          </p:spPr>
        </p:cxnSp>
        <p:sp>
          <p:nvSpPr>
            <p:cNvPr id="33814" name="Rectangle 22"/>
            <p:cNvSpPr>
              <a:spLocks noChangeArrowheads="1"/>
            </p:cNvSpPr>
            <p:nvPr/>
          </p:nvSpPr>
          <p:spPr bwMode="auto">
            <a:xfrm>
              <a:off x="1860" y="13465"/>
              <a:ext cx="585" cy="360"/>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s-AR" sz="800" b="0" i="0" u="none" strike="noStrike" cap="none" normalizeH="0" baseline="0" smtClean="0">
                  <a:ln>
                    <a:noFill/>
                  </a:ln>
                  <a:solidFill>
                    <a:schemeClr val="tx1"/>
                  </a:solidFill>
                  <a:effectLst/>
                  <a:latin typeface="Calibri" pitchFamily="34" charset="0"/>
                  <a:cs typeface="Arial" pitchFamily="34" charset="0"/>
                </a:rPr>
                <a:t>LBA</a:t>
              </a:r>
              <a:endParaRPr kumimoji="0" lang="es-AR" sz="1800" b="0" i="0" u="none" strike="noStrike" cap="none" normalizeH="0" baseline="0" smtClean="0">
                <a:ln>
                  <a:noFill/>
                </a:ln>
                <a:solidFill>
                  <a:schemeClr val="tx1"/>
                </a:solidFill>
                <a:effectLst/>
                <a:latin typeface="Arial" pitchFamily="34" charset="0"/>
                <a:cs typeface="Arial" pitchFamily="34" charset="0"/>
              </a:endParaRPr>
            </a:p>
          </p:txBody>
        </p:sp>
        <p:sp>
          <p:nvSpPr>
            <p:cNvPr id="33815" name="Rectangle 23"/>
            <p:cNvSpPr>
              <a:spLocks noChangeArrowheads="1"/>
            </p:cNvSpPr>
            <p:nvPr/>
          </p:nvSpPr>
          <p:spPr bwMode="auto">
            <a:xfrm>
              <a:off x="5010" y="13620"/>
              <a:ext cx="885" cy="390"/>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s-AR" sz="1100" b="0" i="0" u="none" strike="noStrike" cap="none" normalizeH="0" baseline="0" smtClean="0">
                  <a:ln>
                    <a:noFill/>
                  </a:ln>
                  <a:solidFill>
                    <a:schemeClr val="tx1"/>
                  </a:solidFill>
                  <a:effectLst/>
                  <a:latin typeface="Calibri" pitchFamily="34" charset="0"/>
                  <a:cs typeface="Arial" pitchFamily="34" charset="0"/>
                </a:rPr>
                <a:t>L</a:t>
              </a:r>
              <a:r>
                <a:rPr kumimoji="0" lang="es-AR" sz="1100" b="0" i="0" u="none" strike="noStrike" cap="none" normalizeH="0" baseline="-25000" smtClean="0">
                  <a:ln>
                    <a:noFill/>
                  </a:ln>
                  <a:solidFill>
                    <a:schemeClr val="tx1"/>
                  </a:solidFill>
                  <a:effectLst/>
                  <a:latin typeface="Calibri" pitchFamily="34" charset="0"/>
                  <a:cs typeface="Arial" pitchFamily="34" charset="0"/>
                </a:rPr>
                <a:t>T</a:t>
              </a:r>
              <a:endParaRPr kumimoji="0" lang="es-AR" sz="1800" b="0" i="0" u="none" strike="noStrike" cap="none" normalizeH="0" baseline="0" smtClean="0">
                <a:ln>
                  <a:noFill/>
                </a:ln>
                <a:solidFill>
                  <a:schemeClr val="tx1"/>
                </a:solidFill>
                <a:effectLst/>
                <a:latin typeface="Arial" pitchFamily="34" charset="0"/>
                <a:cs typeface="Arial" pitchFamily="34" charset="0"/>
              </a:endParaRPr>
            </a:p>
          </p:txBody>
        </p:sp>
        <p:sp>
          <p:nvSpPr>
            <p:cNvPr id="33816" name="Rectangle 24"/>
            <p:cNvSpPr>
              <a:spLocks noChangeArrowheads="1"/>
            </p:cNvSpPr>
            <p:nvPr/>
          </p:nvSpPr>
          <p:spPr bwMode="auto">
            <a:xfrm>
              <a:off x="4095" y="14700"/>
              <a:ext cx="570" cy="435"/>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s-AR" sz="1100" b="0" i="0" u="none" strike="noStrike" cap="none" normalizeH="0" baseline="0" smtClean="0">
                  <a:ln>
                    <a:noFill/>
                  </a:ln>
                  <a:solidFill>
                    <a:schemeClr val="tx1"/>
                  </a:solidFill>
                  <a:effectLst/>
                  <a:latin typeface="Calibri" pitchFamily="34" charset="0"/>
                  <a:cs typeface="Arial" pitchFamily="34" charset="0"/>
                </a:rPr>
                <a:t>Q</a:t>
              </a:r>
              <a:r>
                <a:rPr kumimoji="0" lang="es-AR" sz="1100" b="0" i="0" u="none" strike="noStrike" cap="none" normalizeH="0" baseline="-25000" smtClean="0">
                  <a:ln>
                    <a:noFill/>
                  </a:ln>
                  <a:solidFill>
                    <a:schemeClr val="tx1"/>
                  </a:solidFill>
                  <a:effectLst/>
                  <a:latin typeface="Calibri" pitchFamily="34" charset="0"/>
                  <a:cs typeface="Arial" pitchFamily="34" charset="0"/>
                </a:rPr>
                <a:t>2</a:t>
              </a:r>
              <a:endParaRPr kumimoji="0" lang="es-AR" sz="1800" b="0" i="0" u="none" strike="noStrike" cap="none" normalizeH="0" baseline="0" smtClean="0">
                <a:ln>
                  <a:noFill/>
                </a:ln>
                <a:solidFill>
                  <a:schemeClr val="tx1"/>
                </a:solidFill>
                <a:effectLst/>
                <a:latin typeface="Arial" pitchFamily="34" charset="0"/>
                <a:cs typeface="Arial" pitchFamily="34" charset="0"/>
              </a:endParaRPr>
            </a:p>
          </p:txBody>
        </p:sp>
        <p:sp>
          <p:nvSpPr>
            <p:cNvPr id="33817" name="Rectangle 25"/>
            <p:cNvSpPr>
              <a:spLocks noChangeArrowheads="1"/>
            </p:cNvSpPr>
            <p:nvPr/>
          </p:nvSpPr>
          <p:spPr bwMode="auto">
            <a:xfrm>
              <a:off x="4185" y="14085"/>
              <a:ext cx="360" cy="315"/>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s-AR" sz="700" b="0" i="0" u="none" strike="noStrike" cap="none" normalizeH="0" baseline="0" smtClean="0">
                  <a:ln>
                    <a:noFill/>
                  </a:ln>
                  <a:solidFill>
                    <a:schemeClr val="tx1"/>
                  </a:solidFill>
                  <a:effectLst/>
                  <a:latin typeface="Calibri" pitchFamily="34" charset="0"/>
                  <a:cs typeface="Arial" pitchFamily="34" charset="0"/>
                </a:rPr>
                <a:t>3</a:t>
              </a:r>
              <a:endParaRPr kumimoji="0" lang="es-AR" sz="1800" b="0" i="0" u="none" strike="noStrike" cap="none" normalizeH="0" baseline="0" smtClean="0">
                <a:ln>
                  <a:noFill/>
                </a:ln>
                <a:solidFill>
                  <a:schemeClr val="tx1"/>
                </a:solidFill>
                <a:effectLst/>
                <a:latin typeface="Arial" pitchFamily="34" charset="0"/>
                <a:cs typeface="Arial" pitchFamily="34" charset="0"/>
              </a:endParaRPr>
            </a:p>
          </p:txBody>
        </p:sp>
        <p:sp>
          <p:nvSpPr>
            <p:cNvPr id="33818" name="Rectangle 26"/>
            <p:cNvSpPr>
              <a:spLocks noChangeArrowheads="1"/>
            </p:cNvSpPr>
            <p:nvPr/>
          </p:nvSpPr>
          <p:spPr bwMode="auto">
            <a:xfrm>
              <a:off x="3270" y="14085"/>
              <a:ext cx="360" cy="315"/>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s-AR" sz="700" b="0" i="0" u="none" strike="noStrike" cap="none" normalizeH="0" baseline="0" smtClean="0">
                  <a:ln>
                    <a:noFill/>
                  </a:ln>
                  <a:solidFill>
                    <a:schemeClr val="tx1"/>
                  </a:solidFill>
                  <a:effectLst/>
                  <a:latin typeface="Calibri" pitchFamily="34" charset="0"/>
                  <a:cs typeface="Arial" pitchFamily="34" charset="0"/>
                </a:rPr>
                <a:t>4</a:t>
              </a:r>
              <a:endParaRPr kumimoji="0" lang="es-AR"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33819" name="AutoShape 27"/>
            <p:cNvCxnSpPr>
              <a:cxnSpLocks noChangeShapeType="1"/>
            </p:cNvCxnSpPr>
            <p:nvPr/>
          </p:nvCxnSpPr>
          <p:spPr bwMode="auto">
            <a:xfrm>
              <a:off x="3270" y="14085"/>
              <a:ext cx="1395" cy="0"/>
            </a:xfrm>
            <a:prstGeom prst="straightConnector1">
              <a:avLst/>
            </a:prstGeom>
            <a:noFill/>
            <a:ln w="9525">
              <a:solidFill>
                <a:srgbClr val="000000"/>
              </a:solidFill>
              <a:round/>
              <a:headEnd/>
              <a:tailEnd/>
            </a:ln>
          </p:spPr>
        </p:cxnSp>
        <p:sp>
          <p:nvSpPr>
            <p:cNvPr id="33820" name="Rectangle 28"/>
            <p:cNvSpPr>
              <a:spLocks noChangeArrowheads="1"/>
            </p:cNvSpPr>
            <p:nvPr/>
          </p:nvSpPr>
          <p:spPr bwMode="auto">
            <a:xfrm>
              <a:off x="4845" y="12955"/>
              <a:ext cx="915" cy="510"/>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s-AR" sz="1100" b="0" i="0" u="none" strike="noStrike" cap="none" normalizeH="0" baseline="0" smtClean="0">
                  <a:ln>
                    <a:noFill/>
                  </a:ln>
                  <a:solidFill>
                    <a:schemeClr val="tx1"/>
                  </a:solidFill>
                  <a:effectLst/>
                  <a:latin typeface="Calibri" pitchFamily="34" charset="0"/>
                  <a:cs typeface="Arial" pitchFamily="34" charset="0"/>
                </a:rPr>
                <a:t>T</a:t>
              </a:r>
              <a:r>
                <a:rPr kumimoji="0" lang="es-AR" sz="1100" b="0" i="0" u="none" strike="noStrike" cap="none" normalizeH="0" baseline="-25000" smtClean="0">
                  <a:ln>
                    <a:noFill/>
                  </a:ln>
                  <a:solidFill>
                    <a:schemeClr val="tx1"/>
                  </a:solidFill>
                  <a:effectLst/>
                  <a:latin typeface="Calibri" pitchFamily="34" charset="0"/>
                  <a:cs typeface="Arial" pitchFamily="34" charset="0"/>
                </a:rPr>
                <a:t>1</a:t>
              </a:r>
              <a:r>
                <a:rPr kumimoji="0" lang="es-AR" sz="1100" b="0" i="0" u="none" strike="noStrike" cap="none" normalizeH="0" baseline="0" smtClean="0">
                  <a:ln>
                    <a:noFill/>
                  </a:ln>
                  <a:solidFill>
                    <a:schemeClr val="tx1"/>
                  </a:solidFill>
                  <a:effectLst/>
                  <a:latin typeface="Calibri" pitchFamily="34" charset="0"/>
                  <a:cs typeface="Arial" pitchFamily="34" charset="0"/>
                </a:rPr>
                <a:t>=cte.</a:t>
              </a:r>
              <a:endParaRPr kumimoji="0" lang="es-AR" sz="1800" b="0" i="0" u="none" strike="noStrike" cap="none" normalizeH="0" baseline="0" smtClean="0">
                <a:ln>
                  <a:noFill/>
                </a:ln>
                <a:solidFill>
                  <a:schemeClr val="tx1"/>
                </a:solidFill>
                <a:effectLst/>
                <a:latin typeface="Arial" pitchFamily="34" charset="0"/>
                <a:cs typeface="Arial" pitchFamily="34" charset="0"/>
              </a:endParaRPr>
            </a:p>
          </p:txBody>
        </p:sp>
        <p:sp>
          <p:nvSpPr>
            <p:cNvPr id="33821" name="Rectangle 29"/>
            <p:cNvSpPr>
              <a:spLocks noChangeArrowheads="1"/>
            </p:cNvSpPr>
            <p:nvPr/>
          </p:nvSpPr>
          <p:spPr bwMode="auto">
            <a:xfrm>
              <a:off x="5355" y="14475"/>
              <a:ext cx="675" cy="495"/>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s-AR" sz="1100" b="0" i="0" u="none" strike="noStrike" cap="none" normalizeH="0" baseline="0" smtClean="0">
                  <a:ln>
                    <a:noFill/>
                  </a:ln>
                  <a:solidFill>
                    <a:schemeClr val="tx1"/>
                  </a:solidFill>
                  <a:effectLst/>
                  <a:latin typeface="Calibri" pitchFamily="34" charset="0"/>
                  <a:cs typeface="Arial" pitchFamily="34" charset="0"/>
                </a:rPr>
                <a:t>V</a:t>
              </a:r>
              <a:endParaRPr kumimoji="0" lang="es-AR"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33822" name="AutoShape 30"/>
            <p:cNvCxnSpPr>
              <a:cxnSpLocks noChangeShapeType="1"/>
            </p:cNvCxnSpPr>
            <p:nvPr/>
          </p:nvCxnSpPr>
          <p:spPr bwMode="auto">
            <a:xfrm flipH="1">
              <a:off x="3705" y="14085"/>
              <a:ext cx="390" cy="1"/>
            </a:xfrm>
            <a:prstGeom prst="straightConnector1">
              <a:avLst/>
            </a:prstGeom>
            <a:noFill/>
            <a:ln w="9525">
              <a:solidFill>
                <a:srgbClr val="000000"/>
              </a:solidFill>
              <a:round/>
              <a:headEnd/>
              <a:tailEnd type="triangle" w="med" len="med"/>
            </a:ln>
          </p:spPr>
        </p:cxnSp>
        <p:cxnSp>
          <p:nvCxnSpPr>
            <p:cNvPr id="33823" name="AutoShape 31"/>
            <p:cNvCxnSpPr>
              <a:cxnSpLocks noChangeShapeType="1"/>
            </p:cNvCxnSpPr>
            <p:nvPr/>
          </p:nvCxnSpPr>
          <p:spPr bwMode="auto">
            <a:xfrm>
              <a:off x="3555" y="13345"/>
              <a:ext cx="300" cy="0"/>
            </a:xfrm>
            <a:prstGeom prst="straightConnector1">
              <a:avLst/>
            </a:prstGeom>
            <a:noFill/>
            <a:ln w="9525">
              <a:solidFill>
                <a:srgbClr val="000000"/>
              </a:solidFill>
              <a:round/>
              <a:headEnd/>
              <a:tailEnd type="triangle" w="med" len="med"/>
            </a:ln>
          </p:spPr>
        </p:cxnSp>
      </p:grpSp>
      <p:sp>
        <p:nvSpPr>
          <p:cNvPr id="33854" name="AutoShape 62"/>
          <p:cNvSpPr>
            <a:spLocks noChangeArrowheads="1"/>
          </p:cNvSpPr>
          <p:nvPr/>
        </p:nvSpPr>
        <p:spPr bwMode="auto">
          <a:xfrm>
            <a:off x="2921000" y="654050"/>
            <a:ext cx="171450" cy="114300"/>
          </a:xfrm>
          <a:prstGeom prst="triangle">
            <a:avLst>
              <a:gd name="adj" fmla="val 5000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s-AR"/>
          </a:p>
        </p:txBody>
      </p:sp>
      <p:sp>
        <p:nvSpPr>
          <p:cNvPr id="33856" name="Rectangle 64"/>
          <p:cNvSpPr>
            <a:spLocks noChangeArrowheads="1"/>
          </p:cNvSpPr>
          <p:nvPr/>
        </p:nvSpPr>
        <p:spPr bwMode="auto">
          <a:xfrm>
            <a:off x="214282" y="2285992"/>
            <a:ext cx="8929718" cy="12926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1647825" algn="l"/>
              </a:tabLst>
            </a:pPr>
            <a:r>
              <a:rPr kumimoji="0" lang="es-AR"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En </a:t>
            </a:r>
            <a:r>
              <a:rPr kumimoji="0" lang="es-AR" sz="2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1</a:t>
            </a:r>
            <a:r>
              <a:rPr kumimoji="0" lang="es-AR"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comienza la vaporización en la caldera, ya que la máquina toma Q</a:t>
            </a:r>
            <a:r>
              <a:rPr kumimoji="0" lang="es-AR" sz="2000" b="0" i="0" u="none" strike="noStrike" cap="none" normalizeH="0" baseline="-30000" dirty="0" smtClean="0">
                <a:ln>
                  <a:noFill/>
                </a:ln>
                <a:solidFill>
                  <a:schemeClr val="tx1"/>
                </a:solidFill>
                <a:effectLst/>
                <a:latin typeface="Calibri" pitchFamily="34" charset="0"/>
                <a:ea typeface="Calibri" pitchFamily="34" charset="0"/>
                <a:cs typeface="Times New Roman" pitchFamily="18" charset="0"/>
              </a:rPr>
              <a:t>1</a:t>
            </a:r>
            <a:r>
              <a:rPr kumimoji="0" lang="es-AR"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Kcal del medio, esta transformación se realiza a P = </a:t>
            </a:r>
            <a:r>
              <a:rPr kumimoji="0" lang="es-AR" sz="20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cte</a:t>
            </a:r>
            <a:r>
              <a:rPr kumimoji="0" lang="es-AR"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y T = </a:t>
            </a:r>
            <a:r>
              <a:rPr kumimoji="0" lang="es-AR" sz="20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cte</a:t>
            </a:r>
            <a:r>
              <a:rPr kumimoji="0" lang="es-AR"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(transformaciones isotérmica e isobáricas).</a:t>
            </a:r>
            <a:endParaRPr kumimoji="0" lang="es-AR"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647825" algn="l"/>
              </a:tabLst>
            </a:pPr>
            <a:endParaRPr kumimoji="0" lang="es-A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3857" name="Rectangle 65"/>
          <p:cNvSpPr>
            <a:spLocks noChangeArrowheads="1"/>
          </p:cNvSpPr>
          <p:nvPr/>
        </p:nvSpPr>
        <p:spPr bwMode="auto">
          <a:xfrm>
            <a:off x="214282" y="3286124"/>
            <a:ext cx="8929718"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1647825" algn="l"/>
              </a:tabLst>
            </a:pPr>
            <a:r>
              <a:rPr kumimoji="0" lang="es-AR"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En </a:t>
            </a:r>
            <a:r>
              <a:rPr kumimoji="0" lang="es-AR" sz="2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2</a:t>
            </a:r>
            <a:r>
              <a:rPr kumimoji="0" lang="es-AR"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tenemos vapor saturado seco a T</a:t>
            </a:r>
            <a:r>
              <a:rPr kumimoji="0" lang="es-AR" sz="2000" b="0" i="0" u="none" strike="noStrike" cap="none" normalizeH="0" baseline="-30000" dirty="0" smtClean="0">
                <a:ln>
                  <a:noFill/>
                </a:ln>
                <a:solidFill>
                  <a:schemeClr val="tx1"/>
                </a:solidFill>
                <a:effectLst/>
                <a:latin typeface="Calibri" pitchFamily="34" charset="0"/>
                <a:ea typeface="Calibri" pitchFamily="34" charset="0"/>
                <a:cs typeface="Times New Roman" pitchFamily="18" charset="0"/>
              </a:rPr>
              <a:t>1</a:t>
            </a:r>
            <a:r>
              <a:rPr kumimoji="0" lang="es-AR"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y a la máxima presión de trabajo. Al pasar a la turbina entrega trabajo L</a:t>
            </a:r>
            <a:r>
              <a:rPr kumimoji="0" lang="es-AR" sz="2000" b="0" i="0" u="none" strike="noStrike" cap="none" normalizeH="0" baseline="-30000" dirty="0" smtClean="0">
                <a:ln>
                  <a:noFill/>
                </a:ln>
                <a:solidFill>
                  <a:schemeClr val="tx1"/>
                </a:solidFill>
                <a:effectLst/>
                <a:latin typeface="Calibri" pitchFamily="34" charset="0"/>
                <a:ea typeface="Calibri" pitchFamily="34" charset="0"/>
                <a:cs typeface="Times New Roman" pitchFamily="18" charset="0"/>
              </a:rPr>
              <a:t>T</a:t>
            </a:r>
            <a:r>
              <a:rPr kumimoji="0" lang="es-AR"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y se expande adiabáticamente    (       Q = 0) e isoentropicamente (     S = 0) </a:t>
            </a:r>
            <a:r>
              <a:rPr kumimoji="0" lang="es-AR"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t>
            </a:r>
            <a:endParaRPr kumimoji="0" lang="es-AR"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647825" algn="l"/>
              </a:tabLst>
            </a:pPr>
            <a:r>
              <a:rPr kumimoji="0" lang="es-AR"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En </a:t>
            </a:r>
            <a:r>
              <a:rPr kumimoji="0" lang="es-AR" sz="2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3</a:t>
            </a:r>
            <a:r>
              <a:rPr kumimoji="0" lang="es-AR"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se condensa parcialmente hasta el estado 4 entregando Q2, realizando una condensación isotérmica.  </a:t>
            </a:r>
            <a:endParaRPr kumimoji="0" lang="es-AR"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647825" algn="l"/>
              </a:tabLst>
            </a:pPr>
            <a:r>
              <a:rPr kumimoji="0" lang="es-AR"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En </a:t>
            </a:r>
            <a:r>
              <a:rPr kumimoji="0" lang="es-AR" sz="2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4</a:t>
            </a:r>
            <a:r>
              <a:rPr kumimoji="0" lang="es-AR"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es tomado el vapor húmedo por la bomba mezclado con el líquido, y lo comprime adiabáticamente con aumento de temperatura a las condiciones iníciales.</a:t>
            </a:r>
            <a:endParaRPr kumimoji="0" lang="es-AR"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647825" algn="l"/>
              </a:tabLst>
            </a:pPr>
            <a:r>
              <a:rPr kumimoji="0" lang="es-AR"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El ciclo es el de máximo rendimiento</a:t>
            </a:r>
            <a:r>
              <a:rPr kumimoji="0" lang="es-AR"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sym typeface="Symbol" pitchFamily="18" charset="2"/>
              </a:rPr>
              <a:t></a:t>
            </a:r>
            <a:r>
              <a:rPr kumimoji="0" lang="es-AR"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pero es imposible materializarlo. </a:t>
            </a:r>
            <a:endParaRPr kumimoji="0" lang="es-AR" sz="2000" b="0" i="0" u="none" strike="noStrike" cap="none" normalizeH="0" baseline="0" dirty="0" smtClean="0">
              <a:ln>
                <a:noFill/>
              </a:ln>
              <a:solidFill>
                <a:schemeClr val="tx1"/>
              </a:solidFill>
              <a:effectLst/>
              <a:latin typeface="Arial" pitchFamily="34" charset="0"/>
              <a:cs typeface="Arial" pitchFamily="34" charset="0"/>
              <a:sym typeface="Symbol" pitchFamily="18" charset="2"/>
            </a:endParaRPr>
          </a:p>
          <a:p>
            <a:pPr marL="0" marR="0" lvl="0" indent="0" algn="l" defTabSz="914400" rtl="0" eaLnBrk="0" fontAlgn="base" latinLnBrk="0" hangingPunct="0">
              <a:lnSpc>
                <a:spcPct val="100000"/>
              </a:lnSpc>
              <a:spcBef>
                <a:spcPct val="0"/>
              </a:spcBef>
              <a:spcAft>
                <a:spcPct val="0"/>
              </a:spcAft>
              <a:buClrTx/>
              <a:buSzTx/>
              <a:buFontTx/>
              <a:buNone/>
              <a:tabLst>
                <a:tab pos="1647825" algn="l"/>
              </a:tabLst>
            </a:pPr>
            <a:r>
              <a:rPr kumimoji="0" lang="es-AR"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sym typeface="Symbol" pitchFamily="18" charset="2"/>
              </a:rPr>
              <a:t>El rendimiento es : (Q</a:t>
            </a:r>
            <a:r>
              <a:rPr kumimoji="0" lang="es-AR" sz="2000" b="0" i="0" u="none" strike="noStrike" cap="none" normalizeH="0" baseline="-30000" dirty="0" smtClean="0">
                <a:ln>
                  <a:noFill/>
                </a:ln>
                <a:solidFill>
                  <a:schemeClr val="tx1"/>
                </a:solidFill>
                <a:effectLst/>
                <a:latin typeface="Calibri" pitchFamily="34" charset="0"/>
                <a:ea typeface="Calibri" pitchFamily="34" charset="0"/>
                <a:cs typeface="Times New Roman" pitchFamily="18" charset="0"/>
                <a:sym typeface="Symbol" pitchFamily="18" charset="2"/>
              </a:rPr>
              <a:t>util</a:t>
            </a:r>
            <a:r>
              <a:rPr kumimoji="0" lang="es-AR"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sym typeface="Symbol" pitchFamily="18" charset="2"/>
              </a:rPr>
              <a:t>/</a:t>
            </a:r>
            <a:r>
              <a:rPr kumimoji="0" lang="es-AR" sz="20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sym typeface="Symbol" pitchFamily="18" charset="2"/>
              </a:rPr>
              <a:t>Q</a:t>
            </a:r>
            <a:r>
              <a:rPr kumimoji="0" lang="es-AR" sz="2000" b="0" i="0" u="none" strike="noStrike" cap="none" normalizeH="0" baseline="-30000" dirty="0" err="1" smtClean="0">
                <a:ln>
                  <a:noFill/>
                </a:ln>
                <a:solidFill>
                  <a:schemeClr val="tx1"/>
                </a:solidFill>
                <a:effectLst/>
                <a:latin typeface="Calibri" pitchFamily="34" charset="0"/>
                <a:ea typeface="Calibri" pitchFamily="34" charset="0"/>
                <a:cs typeface="Times New Roman" pitchFamily="18" charset="0"/>
                <a:sym typeface="Symbol" pitchFamily="18" charset="2"/>
              </a:rPr>
              <a:t>entregado</a:t>
            </a:r>
            <a:r>
              <a:rPr kumimoji="0" lang="es-AR"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sym typeface="Symbol" pitchFamily="18" charset="2"/>
              </a:rPr>
              <a:t>)  </a:t>
            </a:r>
            <a:r>
              <a:rPr kumimoji="0" lang="es-AR"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 (</a:t>
            </a:r>
            <a:r>
              <a:rPr kumimoji="0" lang="es-AR"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sym typeface="Symbol" pitchFamily="18" charset="2"/>
              </a:rPr>
              <a:t>Q</a:t>
            </a:r>
            <a:r>
              <a:rPr kumimoji="0" lang="es-AR" sz="2000" b="0" i="0" u="none" strike="noStrike" cap="none" normalizeH="0" baseline="-30000" dirty="0" smtClean="0">
                <a:ln>
                  <a:noFill/>
                </a:ln>
                <a:solidFill>
                  <a:schemeClr val="tx1"/>
                </a:solidFill>
                <a:effectLst/>
                <a:latin typeface="Calibri" pitchFamily="34" charset="0"/>
                <a:ea typeface="Calibri" pitchFamily="34" charset="0"/>
                <a:cs typeface="Times New Roman" pitchFamily="18" charset="0"/>
                <a:sym typeface="Symbol" pitchFamily="18" charset="2"/>
              </a:rPr>
              <a:t>1</a:t>
            </a:r>
            <a:r>
              <a:rPr kumimoji="0" lang="es-AR"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sym typeface="Symbol" pitchFamily="18" charset="2"/>
              </a:rPr>
              <a:t>-Q</a:t>
            </a:r>
            <a:r>
              <a:rPr kumimoji="0" lang="es-AR" sz="2000" b="0" i="0" u="none" strike="noStrike" cap="none" normalizeH="0" baseline="-30000" dirty="0" smtClean="0">
                <a:ln>
                  <a:noFill/>
                </a:ln>
                <a:solidFill>
                  <a:schemeClr val="tx1"/>
                </a:solidFill>
                <a:effectLst/>
                <a:latin typeface="Calibri" pitchFamily="34" charset="0"/>
                <a:ea typeface="Calibri" pitchFamily="34" charset="0"/>
                <a:cs typeface="Times New Roman" pitchFamily="18" charset="0"/>
                <a:sym typeface="Symbol" pitchFamily="18" charset="2"/>
              </a:rPr>
              <a:t>2</a:t>
            </a:r>
            <a:r>
              <a:rPr kumimoji="0" lang="es-AR"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sym typeface="Symbol" pitchFamily="18" charset="2"/>
              </a:rPr>
              <a:t>)/ Q</a:t>
            </a:r>
            <a:r>
              <a:rPr kumimoji="0" lang="es-AR" sz="2000" b="0" i="0" u="none" strike="noStrike" cap="none" normalizeH="0" baseline="-30000" dirty="0" smtClean="0">
                <a:ln>
                  <a:noFill/>
                </a:ln>
                <a:solidFill>
                  <a:schemeClr val="tx1"/>
                </a:solidFill>
                <a:effectLst/>
                <a:latin typeface="Calibri" pitchFamily="34" charset="0"/>
                <a:ea typeface="Calibri" pitchFamily="34" charset="0"/>
                <a:cs typeface="Times New Roman" pitchFamily="18" charset="0"/>
                <a:sym typeface="Symbol" pitchFamily="18" charset="2"/>
              </a:rPr>
              <a:t>1</a:t>
            </a:r>
            <a:r>
              <a:rPr kumimoji="0" lang="es-AR"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sym typeface="Symbol" pitchFamily="18" charset="2"/>
              </a:rPr>
              <a:t> = 1 - Q</a:t>
            </a:r>
            <a:r>
              <a:rPr kumimoji="0" lang="es-AR" sz="2000" b="0" i="0" u="none" strike="noStrike" cap="none" normalizeH="0" baseline="-30000" dirty="0" smtClean="0">
                <a:ln>
                  <a:noFill/>
                </a:ln>
                <a:solidFill>
                  <a:schemeClr val="tx1"/>
                </a:solidFill>
                <a:effectLst/>
                <a:latin typeface="Calibri" pitchFamily="34" charset="0"/>
                <a:ea typeface="Calibri" pitchFamily="34" charset="0"/>
                <a:cs typeface="Times New Roman" pitchFamily="18" charset="0"/>
                <a:sym typeface="Symbol" pitchFamily="18" charset="2"/>
              </a:rPr>
              <a:t>2</a:t>
            </a:r>
            <a:r>
              <a:rPr kumimoji="0" lang="es-AR"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sym typeface="Symbol" pitchFamily="18" charset="2"/>
              </a:rPr>
              <a:t>/ Q</a:t>
            </a:r>
            <a:r>
              <a:rPr kumimoji="0" lang="es-AR" sz="2000" b="0" i="0" u="none" strike="noStrike" cap="none" normalizeH="0" baseline="-30000" dirty="0" smtClean="0">
                <a:ln>
                  <a:noFill/>
                </a:ln>
                <a:solidFill>
                  <a:schemeClr val="tx1"/>
                </a:solidFill>
                <a:effectLst/>
                <a:latin typeface="Calibri" pitchFamily="34" charset="0"/>
                <a:ea typeface="Calibri" pitchFamily="34" charset="0"/>
                <a:cs typeface="Times New Roman" pitchFamily="18" charset="0"/>
                <a:sym typeface="Symbol" pitchFamily="18" charset="2"/>
              </a:rPr>
              <a:t>1</a:t>
            </a:r>
            <a:endParaRPr kumimoji="0" lang="es-AR"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sym typeface="Symbol" pitchFamily="18" charset="2"/>
            </a:endParaRPr>
          </a:p>
        </p:txBody>
      </p:sp>
      <p:grpSp>
        <p:nvGrpSpPr>
          <p:cNvPr id="1026" name="Group 2"/>
          <p:cNvGrpSpPr>
            <a:grpSpLocks/>
          </p:cNvGrpSpPr>
          <p:nvPr/>
        </p:nvGrpSpPr>
        <p:grpSpPr bwMode="auto">
          <a:xfrm>
            <a:off x="4643438" y="0"/>
            <a:ext cx="3429000" cy="2152650"/>
            <a:chOff x="1410" y="990"/>
            <a:chExt cx="5400" cy="3390"/>
          </a:xfrm>
        </p:grpSpPr>
        <p:sp>
          <p:nvSpPr>
            <p:cNvPr id="1027" name="Freeform 3"/>
            <p:cNvSpPr>
              <a:spLocks/>
            </p:cNvSpPr>
            <p:nvPr/>
          </p:nvSpPr>
          <p:spPr bwMode="auto">
            <a:xfrm>
              <a:off x="2370" y="1900"/>
              <a:ext cx="2070" cy="1385"/>
            </a:xfrm>
            <a:custGeom>
              <a:avLst/>
              <a:gdLst/>
              <a:ahLst/>
              <a:cxnLst>
                <a:cxn ang="0">
                  <a:pos x="0" y="1385"/>
                </a:cxn>
                <a:cxn ang="0">
                  <a:pos x="285" y="1280"/>
                </a:cxn>
                <a:cxn ang="0">
                  <a:pos x="420" y="1055"/>
                </a:cxn>
                <a:cxn ang="0">
                  <a:pos x="1005" y="20"/>
                </a:cxn>
                <a:cxn ang="0">
                  <a:pos x="1770" y="935"/>
                </a:cxn>
                <a:cxn ang="0">
                  <a:pos x="2070" y="1250"/>
                </a:cxn>
              </a:cxnLst>
              <a:rect l="0" t="0" r="r" b="b"/>
              <a:pathLst>
                <a:path w="2070" h="1385">
                  <a:moveTo>
                    <a:pt x="0" y="1385"/>
                  </a:moveTo>
                  <a:cubicBezTo>
                    <a:pt x="107" y="1360"/>
                    <a:pt x="215" y="1335"/>
                    <a:pt x="285" y="1280"/>
                  </a:cubicBezTo>
                  <a:cubicBezTo>
                    <a:pt x="355" y="1225"/>
                    <a:pt x="300" y="1265"/>
                    <a:pt x="420" y="1055"/>
                  </a:cubicBezTo>
                  <a:cubicBezTo>
                    <a:pt x="540" y="845"/>
                    <a:pt x="780" y="40"/>
                    <a:pt x="1005" y="20"/>
                  </a:cubicBezTo>
                  <a:cubicBezTo>
                    <a:pt x="1230" y="0"/>
                    <a:pt x="1593" y="730"/>
                    <a:pt x="1770" y="935"/>
                  </a:cubicBezTo>
                  <a:cubicBezTo>
                    <a:pt x="1947" y="1140"/>
                    <a:pt x="2020" y="1198"/>
                    <a:pt x="2070" y="1250"/>
                  </a:cubicBezTo>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s-AR"/>
            </a:p>
          </p:txBody>
        </p:sp>
        <p:cxnSp>
          <p:nvCxnSpPr>
            <p:cNvPr id="1028" name="AutoShape 4"/>
            <p:cNvCxnSpPr>
              <a:cxnSpLocks noChangeShapeType="1"/>
            </p:cNvCxnSpPr>
            <p:nvPr/>
          </p:nvCxnSpPr>
          <p:spPr bwMode="auto">
            <a:xfrm>
              <a:off x="2205" y="3420"/>
              <a:ext cx="2685" cy="0"/>
            </a:xfrm>
            <a:prstGeom prst="straightConnector1">
              <a:avLst/>
            </a:prstGeom>
            <a:noFill/>
            <a:ln w="9525">
              <a:solidFill>
                <a:srgbClr val="000000"/>
              </a:solidFill>
              <a:round/>
              <a:headEnd/>
              <a:tailEnd type="triangle" w="med" len="med"/>
            </a:ln>
          </p:spPr>
        </p:cxnSp>
        <p:cxnSp>
          <p:nvCxnSpPr>
            <p:cNvPr id="1029" name="AutoShape 5"/>
            <p:cNvCxnSpPr>
              <a:cxnSpLocks noChangeShapeType="1"/>
            </p:cNvCxnSpPr>
            <p:nvPr/>
          </p:nvCxnSpPr>
          <p:spPr bwMode="auto">
            <a:xfrm flipV="1">
              <a:off x="2205" y="1200"/>
              <a:ext cx="0" cy="2220"/>
            </a:xfrm>
            <a:prstGeom prst="straightConnector1">
              <a:avLst/>
            </a:prstGeom>
            <a:noFill/>
            <a:ln w="9525">
              <a:solidFill>
                <a:srgbClr val="000000"/>
              </a:solidFill>
              <a:round/>
              <a:headEnd/>
              <a:tailEnd type="triangle" w="med" len="med"/>
            </a:ln>
          </p:spPr>
        </p:cxnSp>
        <p:cxnSp>
          <p:nvCxnSpPr>
            <p:cNvPr id="1030" name="AutoShape 6"/>
            <p:cNvCxnSpPr>
              <a:cxnSpLocks noChangeShapeType="1"/>
            </p:cNvCxnSpPr>
            <p:nvPr/>
          </p:nvCxnSpPr>
          <p:spPr bwMode="auto">
            <a:xfrm>
              <a:off x="2790" y="3030"/>
              <a:ext cx="1545" cy="0"/>
            </a:xfrm>
            <a:prstGeom prst="straightConnector1">
              <a:avLst/>
            </a:prstGeom>
            <a:noFill/>
            <a:ln w="9525">
              <a:solidFill>
                <a:srgbClr val="000000"/>
              </a:solidFill>
              <a:round/>
              <a:headEnd/>
              <a:tailEnd/>
            </a:ln>
          </p:spPr>
        </p:cxnSp>
        <p:cxnSp>
          <p:nvCxnSpPr>
            <p:cNvPr id="1031" name="AutoShape 7"/>
            <p:cNvCxnSpPr>
              <a:cxnSpLocks noChangeShapeType="1"/>
            </p:cNvCxnSpPr>
            <p:nvPr/>
          </p:nvCxnSpPr>
          <p:spPr bwMode="auto">
            <a:xfrm>
              <a:off x="3060" y="2290"/>
              <a:ext cx="705" cy="0"/>
            </a:xfrm>
            <a:prstGeom prst="straightConnector1">
              <a:avLst/>
            </a:prstGeom>
            <a:noFill/>
            <a:ln w="9525">
              <a:solidFill>
                <a:srgbClr val="000000"/>
              </a:solidFill>
              <a:round/>
              <a:headEnd/>
              <a:tailEnd/>
            </a:ln>
          </p:spPr>
        </p:cxnSp>
        <p:sp>
          <p:nvSpPr>
            <p:cNvPr id="1032" name="Rectangle 8"/>
            <p:cNvSpPr>
              <a:spLocks noChangeArrowheads="1"/>
            </p:cNvSpPr>
            <p:nvPr/>
          </p:nvSpPr>
          <p:spPr bwMode="auto">
            <a:xfrm>
              <a:off x="2790" y="1680"/>
              <a:ext cx="270" cy="300"/>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s-AR" sz="800" b="0" i="0" u="none" strike="noStrike" cap="none" normalizeH="0" baseline="0" smtClean="0">
                  <a:ln>
                    <a:noFill/>
                  </a:ln>
                  <a:solidFill>
                    <a:schemeClr val="tx1"/>
                  </a:solidFill>
                  <a:effectLst/>
                  <a:latin typeface="Calibri" pitchFamily="34" charset="0"/>
                  <a:cs typeface="Arial" pitchFamily="34" charset="0"/>
                </a:rPr>
                <a:t>1</a:t>
              </a:r>
              <a:endParaRPr kumimoji="0" lang="es-AR" sz="1800" b="0" i="0" u="none" strike="noStrike" cap="none" normalizeH="0" baseline="0" smtClean="0">
                <a:ln>
                  <a:noFill/>
                </a:ln>
                <a:solidFill>
                  <a:schemeClr val="tx1"/>
                </a:solidFill>
                <a:effectLst/>
                <a:latin typeface="Arial" pitchFamily="34" charset="0"/>
                <a:cs typeface="Arial" pitchFamily="34" charset="0"/>
              </a:endParaRPr>
            </a:p>
          </p:txBody>
        </p:sp>
        <p:sp>
          <p:nvSpPr>
            <p:cNvPr id="1033" name="Rectangle 9"/>
            <p:cNvSpPr>
              <a:spLocks noChangeArrowheads="1"/>
            </p:cNvSpPr>
            <p:nvPr/>
          </p:nvSpPr>
          <p:spPr bwMode="auto">
            <a:xfrm>
              <a:off x="3855" y="1800"/>
              <a:ext cx="480" cy="375"/>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s-AR" sz="800" b="0" i="0" u="none" strike="noStrike" cap="none" normalizeH="0" baseline="0" smtClean="0">
                  <a:ln>
                    <a:noFill/>
                  </a:ln>
                  <a:solidFill>
                    <a:schemeClr val="tx1"/>
                  </a:solidFill>
                  <a:effectLst/>
                  <a:latin typeface="Calibri" pitchFamily="34" charset="0"/>
                  <a:cs typeface="Arial" pitchFamily="34" charset="0"/>
                </a:rPr>
                <a:t>2</a:t>
              </a:r>
              <a:endParaRPr kumimoji="0" lang="es-AR"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1034" name="AutoShape 10"/>
            <p:cNvCxnSpPr>
              <a:cxnSpLocks noChangeShapeType="1"/>
            </p:cNvCxnSpPr>
            <p:nvPr/>
          </p:nvCxnSpPr>
          <p:spPr bwMode="auto">
            <a:xfrm>
              <a:off x="3375" y="1680"/>
              <a:ext cx="0" cy="495"/>
            </a:xfrm>
            <a:prstGeom prst="straightConnector1">
              <a:avLst/>
            </a:prstGeom>
            <a:noFill/>
            <a:ln w="9525">
              <a:solidFill>
                <a:srgbClr val="000000"/>
              </a:solidFill>
              <a:round/>
              <a:headEnd/>
              <a:tailEnd type="triangle" w="med" len="med"/>
            </a:ln>
          </p:spPr>
        </p:cxnSp>
        <p:sp>
          <p:nvSpPr>
            <p:cNvPr id="1035" name="Rectangle 11"/>
            <p:cNvSpPr>
              <a:spLocks noChangeArrowheads="1"/>
            </p:cNvSpPr>
            <p:nvPr/>
          </p:nvSpPr>
          <p:spPr bwMode="auto">
            <a:xfrm>
              <a:off x="3225" y="1200"/>
              <a:ext cx="630" cy="390"/>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s-AR" sz="1100" b="0" i="0" u="none" strike="noStrike" cap="none" normalizeH="0" baseline="0" smtClean="0">
                  <a:ln>
                    <a:noFill/>
                  </a:ln>
                  <a:solidFill>
                    <a:schemeClr val="tx1"/>
                  </a:solidFill>
                  <a:effectLst/>
                  <a:latin typeface="Calibri" pitchFamily="34" charset="0"/>
                  <a:cs typeface="Arial" pitchFamily="34" charset="0"/>
                </a:rPr>
                <a:t>Q</a:t>
              </a:r>
              <a:r>
                <a:rPr kumimoji="0" lang="es-AR" sz="1100" b="0" i="0" u="none" strike="noStrike" cap="none" normalizeH="0" baseline="-25000" smtClean="0">
                  <a:ln>
                    <a:noFill/>
                  </a:ln>
                  <a:solidFill>
                    <a:schemeClr val="tx1"/>
                  </a:solidFill>
                  <a:effectLst/>
                  <a:latin typeface="Calibri" pitchFamily="34" charset="0"/>
                  <a:cs typeface="Arial" pitchFamily="34" charset="0"/>
                </a:rPr>
                <a:t>1</a:t>
              </a:r>
              <a:endParaRPr kumimoji="0" lang="es-AR"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1036" name="AutoShape 12"/>
            <p:cNvCxnSpPr>
              <a:cxnSpLocks noChangeShapeType="1"/>
            </p:cNvCxnSpPr>
            <p:nvPr/>
          </p:nvCxnSpPr>
          <p:spPr bwMode="auto">
            <a:xfrm>
              <a:off x="2565" y="2640"/>
              <a:ext cx="375" cy="0"/>
            </a:xfrm>
            <a:prstGeom prst="straightConnector1">
              <a:avLst/>
            </a:prstGeom>
            <a:noFill/>
            <a:ln w="9525">
              <a:solidFill>
                <a:srgbClr val="000000"/>
              </a:solidFill>
              <a:round/>
              <a:headEnd/>
              <a:tailEnd type="triangle" w="med" len="med"/>
            </a:ln>
          </p:spPr>
        </p:cxnSp>
        <p:cxnSp>
          <p:nvCxnSpPr>
            <p:cNvPr id="1037" name="AutoShape 13"/>
            <p:cNvCxnSpPr>
              <a:cxnSpLocks noChangeShapeType="1"/>
            </p:cNvCxnSpPr>
            <p:nvPr/>
          </p:nvCxnSpPr>
          <p:spPr bwMode="auto">
            <a:xfrm>
              <a:off x="4065" y="2640"/>
              <a:ext cx="375" cy="0"/>
            </a:xfrm>
            <a:prstGeom prst="straightConnector1">
              <a:avLst/>
            </a:prstGeom>
            <a:noFill/>
            <a:ln w="9525">
              <a:solidFill>
                <a:srgbClr val="000000"/>
              </a:solidFill>
              <a:round/>
              <a:headEnd/>
              <a:tailEnd type="triangle" w="med" len="med"/>
            </a:ln>
          </p:spPr>
        </p:cxnSp>
        <p:cxnSp>
          <p:nvCxnSpPr>
            <p:cNvPr id="1038" name="AutoShape 14"/>
            <p:cNvCxnSpPr>
              <a:cxnSpLocks noChangeShapeType="1"/>
            </p:cNvCxnSpPr>
            <p:nvPr/>
          </p:nvCxnSpPr>
          <p:spPr bwMode="auto">
            <a:xfrm>
              <a:off x="3525" y="3150"/>
              <a:ext cx="0" cy="495"/>
            </a:xfrm>
            <a:prstGeom prst="straightConnector1">
              <a:avLst/>
            </a:prstGeom>
            <a:noFill/>
            <a:ln w="9525">
              <a:solidFill>
                <a:srgbClr val="000000"/>
              </a:solidFill>
              <a:round/>
              <a:headEnd/>
              <a:tailEnd type="triangle" w="med" len="med"/>
            </a:ln>
          </p:spPr>
        </p:cxnSp>
        <p:sp>
          <p:nvSpPr>
            <p:cNvPr id="1039" name="Rectangle 15"/>
            <p:cNvSpPr>
              <a:spLocks noChangeArrowheads="1"/>
            </p:cNvSpPr>
            <p:nvPr/>
          </p:nvSpPr>
          <p:spPr bwMode="auto">
            <a:xfrm>
              <a:off x="1530" y="2410"/>
              <a:ext cx="585" cy="360"/>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s-AR" sz="800" b="0" i="0" u="none" strike="noStrike" cap="none" normalizeH="0" baseline="0" smtClean="0">
                  <a:ln>
                    <a:noFill/>
                  </a:ln>
                  <a:solidFill>
                    <a:schemeClr val="tx1"/>
                  </a:solidFill>
                  <a:effectLst/>
                  <a:latin typeface="Calibri" pitchFamily="34" charset="0"/>
                  <a:cs typeface="Arial" pitchFamily="34" charset="0"/>
                </a:rPr>
                <a:t>LBA</a:t>
              </a:r>
              <a:endParaRPr kumimoji="0" lang="es-AR" sz="1800" b="0" i="0" u="none" strike="noStrike" cap="none" normalizeH="0" baseline="0" smtClean="0">
                <a:ln>
                  <a:noFill/>
                </a:ln>
                <a:solidFill>
                  <a:schemeClr val="tx1"/>
                </a:solidFill>
                <a:effectLst/>
                <a:latin typeface="Arial" pitchFamily="34" charset="0"/>
                <a:cs typeface="Arial" pitchFamily="34" charset="0"/>
              </a:endParaRPr>
            </a:p>
          </p:txBody>
        </p:sp>
        <p:sp>
          <p:nvSpPr>
            <p:cNvPr id="1040" name="Rectangle 16"/>
            <p:cNvSpPr>
              <a:spLocks noChangeArrowheads="1"/>
            </p:cNvSpPr>
            <p:nvPr/>
          </p:nvSpPr>
          <p:spPr bwMode="auto">
            <a:xfrm>
              <a:off x="4680" y="2565"/>
              <a:ext cx="885" cy="390"/>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s-AR" sz="1100" b="0" i="0" u="none" strike="noStrike" cap="none" normalizeH="0" baseline="0" smtClean="0">
                  <a:ln>
                    <a:noFill/>
                  </a:ln>
                  <a:solidFill>
                    <a:schemeClr val="tx1"/>
                  </a:solidFill>
                  <a:effectLst/>
                  <a:latin typeface="Calibri" pitchFamily="34" charset="0"/>
                  <a:cs typeface="Arial" pitchFamily="34" charset="0"/>
                </a:rPr>
                <a:t>L</a:t>
              </a:r>
              <a:r>
                <a:rPr kumimoji="0" lang="es-AR" sz="1100" b="0" i="0" u="none" strike="noStrike" cap="none" normalizeH="0" baseline="-25000" smtClean="0">
                  <a:ln>
                    <a:noFill/>
                  </a:ln>
                  <a:solidFill>
                    <a:schemeClr val="tx1"/>
                  </a:solidFill>
                  <a:effectLst/>
                  <a:latin typeface="Calibri" pitchFamily="34" charset="0"/>
                  <a:cs typeface="Arial" pitchFamily="34" charset="0"/>
                </a:rPr>
                <a:t>T</a:t>
              </a:r>
              <a:endParaRPr kumimoji="0" lang="es-AR" sz="1800" b="0" i="0" u="none" strike="noStrike" cap="none" normalizeH="0" baseline="0" smtClean="0">
                <a:ln>
                  <a:noFill/>
                </a:ln>
                <a:solidFill>
                  <a:schemeClr val="tx1"/>
                </a:solidFill>
                <a:effectLst/>
                <a:latin typeface="Arial" pitchFamily="34" charset="0"/>
                <a:cs typeface="Arial" pitchFamily="34" charset="0"/>
              </a:endParaRPr>
            </a:p>
          </p:txBody>
        </p:sp>
        <p:sp>
          <p:nvSpPr>
            <p:cNvPr id="1041" name="Rectangle 17"/>
            <p:cNvSpPr>
              <a:spLocks noChangeArrowheads="1"/>
            </p:cNvSpPr>
            <p:nvPr/>
          </p:nvSpPr>
          <p:spPr bwMode="auto">
            <a:xfrm>
              <a:off x="3855" y="3030"/>
              <a:ext cx="360" cy="315"/>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s-AR" sz="700" b="0" i="0" u="none" strike="noStrike" cap="none" normalizeH="0" baseline="0" smtClean="0">
                  <a:ln>
                    <a:noFill/>
                  </a:ln>
                  <a:solidFill>
                    <a:schemeClr val="tx1"/>
                  </a:solidFill>
                  <a:effectLst/>
                  <a:latin typeface="Calibri" pitchFamily="34" charset="0"/>
                  <a:cs typeface="Arial" pitchFamily="34" charset="0"/>
                </a:rPr>
                <a:t>3</a:t>
              </a:r>
              <a:endParaRPr kumimoji="0" lang="es-AR" sz="1800" b="0" i="0" u="none" strike="noStrike" cap="none" normalizeH="0" baseline="0" smtClean="0">
                <a:ln>
                  <a:noFill/>
                </a:ln>
                <a:solidFill>
                  <a:schemeClr val="tx1"/>
                </a:solidFill>
                <a:effectLst/>
                <a:latin typeface="Arial" pitchFamily="34" charset="0"/>
                <a:cs typeface="Arial" pitchFamily="34" charset="0"/>
              </a:endParaRPr>
            </a:p>
          </p:txBody>
        </p:sp>
        <p:sp>
          <p:nvSpPr>
            <p:cNvPr id="1042" name="Rectangle 18"/>
            <p:cNvSpPr>
              <a:spLocks noChangeArrowheads="1"/>
            </p:cNvSpPr>
            <p:nvPr/>
          </p:nvSpPr>
          <p:spPr bwMode="auto">
            <a:xfrm>
              <a:off x="2940" y="3030"/>
              <a:ext cx="360" cy="315"/>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s-AR" sz="700" b="0" i="0" u="none" strike="noStrike" cap="none" normalizeH="0" baseline="0" smtClean="0">
                  <a:ln>
                    <a:noFill/>
                  </a:ln>
                  <a:solidFill>
                    <a:schemeClr val="tx1"/>
                  </a:solidFill>
                  <a:effectLst/>
                  <a:latin typeface="Calibri" pitchFamily="34" charset="0"/>
                  <a:cs typeface="Arial" pitchFamily="34" charset="0"/>
                </a:rPr>
                <a:t>4</a:t>
              </a:r>
              <a:endParaRPr kumimoji="0" lang="es-AR"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1043" name="AutoShape 19"/>
            <p:cNvCxnSpPr>
              <a:cxnSpLocks noChangeShapeType="1"/>
            </p:cNvCxnSpPr>
            <p:nvPr/>
          </p:nvCxnSpPr>
          <p:spPr bwMode="auto">
            <a:xfrm>
              <a:off x="2940" y="3030"/>
              <a:ext cx="1395" cy="0"/>
            </a:xfrm>
            <a:prstGeom prst="straightConnector1">
              <a:avLst/>
            </a:prstGeom>
            <a:noFill/>
            <a:ln w="9525">
              <a:solidFill>
                <a:srgbClr val="000000"/>
              </a:solidFill>
              <a:round/>
              <a:headEnd/>
              <a:tailEnd/>
            </a:ln>
          </p:spPr>
        </p:cxnSp>
        <p:sp>
          <p:nvSpPr>
            <p:cNvPr id="1044" name="Rectangle 20"/>
            <p:cNvSpPr>
              <a:spLocks noChangeArrowheads="1"/>
            </p:cNvSpPr>
            <p:nvPr/>
          </p:nvSpPr>
          <p:spPr bwMode="auto">
            <a:xfrm>
              <a:off x="4515" y="1900"/>
              <a:ext cx="2295" cy="510"/>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s-AR" sz="1100" b="0" i="0" u="none" strike="noStrike" cap="none" normalizeH="0" baseline="0" smtClean="0">
                  <a:ln>
                    <a:noFill/>
                  </a:ln>
                  <a:solidFill>
                    <a:schemeClr val="tx1"/>
                  </a:solidFill>
                  <a:effectLst/>
                  <a:latin typeface="Calibri" pitchFamily="34" charset="0"/>
                  <a:cs typeface="Arial" pitchFamily="34" charset="0"/>
                </a:rPr>
                <a:t>P</a:t>
              </a:r>
              <a:r>
                <a:rPr kumimoji="0" lang="es-AR" sz="1100" b="0" i="0" u="none" strike="noStrike" cap="none" normalizeH="0" baseline="-25000" smtClean="0">
                  <a:ln>
                    <a:noFill/>
                  </a:ln>
                  <a:solidFill>
                    <a:schemeClr val="tx1"/>
                  </a:solidFill>
                  <a:effectLst/>
                  <a:latin typeface="Calibri" pitchFamily="34" charset="0"/>
                  <a:cs typeface="Arial" pitchFamily="34" charset="0"/>
                </a:rPr>
                <a:t>1</a:t>
              </a:r>
              <a:r>
                <a:rPr kumimoji="0" lang="es-AR" sz="1100" b="0" i="0" u="none" strike="noStrike" cap="none" normalizeH="0" baseline="0" smtClean="0">
                  <a:ln>
                    <a:noFill/>
                  </a:ln>
                  <a:solidFill>
                    <a:schemeClr val="tx1"/>
                  </a:solidFill>
                  <a:effectLst/>
                  <a:latin typeface="Calibri" pitchFamily="34" charset="0"/>
                  <a:cs typeface="Arial" pitchFamily="34" charset="0"/>
                </a:rPr>
                <a:t>=cte.= P</a:t>
              </a:r>
              <a:r>
                <a:rPr kumimoji="0" lang="es-AR" sz="1100" b="0" i="0" u="none" strike="noStrike" cap="none" normalizeH="0" baseline="-25000" smtClean="0">
                  <a:ln>
                    <a:noFill/>
                  </a:ln>
                  <a:solidFill>
                    <a:schemeClr val="tx1"/>
                  </a:solidFill>
                  <a:effectLst/>
                  <a:latin typeface="Calibri" pitchFamily="34" charset="0"/>
                  <a:cs typeface="Arial" pitchFamily="34" charset="0"/>
                </a:rPr>
                <a:t>Caldera</a:t>
              </a:r>
              <a:endParaRPr kumimoji="0" lang="es-AR" sz="1800" b="0" i="0" u="none" strike="noStrike" cap="none" normalizeH="0" baseline="0" smtClean="0">
                <a:ln>
                  <a:noFill/>
                </a:ln>
                <a:solidFill>
                  <a:schemeClr val="tx1"/>
                </a:solidFill>
                <a:effectLst/>
                <a:latin typeface="Arial" pitchFamily="34" charset="0"/>
                <a:cs typeface="Arial" pitchFamily="34" charset="0"/>
              </a:endParaRPr>
            </a:p>
          </p:txBody>
        </p:sp>
        <p:sp>
          <p:nvSpPr>
            <p:cNvPr id="1045" name="Rectangle 21"/>
            <p:cNvSpPr>
              <a:spLocks noChangeArrowheads="1"/>
            </p:cNvSpPr>
            <p:nvPr/>
          </p:nvSpPr>
          <p:spPr bwMode="auto">
            <a:xfrm>
              <a:off x="5025" y="3420"/>
              <a:ext cx="675" cy="495"/>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s-AR" sz="1100" b="0" i="0" u="none" strike="noStrike" cap="none" normalizeH="0" baseline="0" smtClean="0">
                  <a:ln>
                    <a:noFill/>
                  </a:ln>
                  <a:solidFill>
                    <a:schemeClr val="tx1"/>
                  </a:solidFill>
                  <a:effectLst/>
                  <a:latin typeface="Calibri" pitchFamily="34" charset="0"/>
                  <a:cs typeface="Arial" pitchFamily="34" charset="0"/>
                </a:rPr>
                <a:t>S</a:t>
              </a:r>
              <a:endParaRPr kumimoji="0" lang="es-AR"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1046" name="AutoShape 22"/>
            <p:cNvCxnSpPr>
              <a:cxnSpLocks noChangeShapeType="1"/>
            </p:cNvCxnSpPr>
            <p:nvPr/>
          </p:nvCxnSpPr>
          <p:spPr bwMode="auto">
            <a:xfrm flipH="1">
              <a:off x="3375" y="3030"/>
              <a:ext cx="390" cy="1"/>
            </a:xfrm>
            <a:prstGeom prst="straightConnector1">
              <a:avLst/>
            </a:prstGeom>
            <a:noFill/>
            <a:ln w="9525">
              <a:solidFill>
                <a:srgbClr val="000000"/>
              </a:solidFill>
              <a:round/>
              <a:headEnd/>
              <a:tailEnd type="triangle" w="med" len="med"/>
            </a:ln>
          </p:spPr>
        </p:cxnSp>
        <p:cxnSp>
          <p:nvCxnSpPr>
            <p:cNvPr id="1047" name="AutoShape 23"/>
            <p:cNvCxnSpPr>
              <a:cxnSpLocks noChangeShapeType="1"/>
            </p:cNvCxnSpPr>
            <p:nvPr/>
          </p:nvCxnSpPr>
          <p:spPr bwMode="auto">
            <a:xfrm>
              <a:off x="3225" y="2290"/>
              <a:ext cx="300" cy="0"/>
            </a:xfrm>
            <a:prstGeom prst="straightConnector1">
              <a:avLst/>
            </a:prstGeom>
            <a:noFill/>
            <a:ln w="9525">
              <a:solidFill>
                <a:srgbClr val="000000"/>
              </a:solidFill>
              <a:round/>
              <a:headEnd/>
              <a:tailEnd type="triangle" w="med" len="med"/>
            </a:ln>
          </p:spPr>
        </p:cxnSp>
        <p:cxnSp>
          <p:nvCxnSpPr>
            <p:cNvPr id="1048" name="AutoShape 24"/>
            <p:cNvCxnSpPr>
              <a:cxnSpLocks noChangeShapeType="1"/>
            </p:cNvCxnSpPr>
            <p:nvPr/>
          </p:nvCxnSpPr>
          <p:spPr bwMode="auto">
            <a:xfrm>
              <a:off x="3765" y="2290"/>
              <a:ext cx="0" cy="741"/>
            </a:xfrm>
            <a:prstGeom prst="straightConnector1">
              <a:avLst/>
            </a:prstGeom>
            <a:noFill/>
            <a:ln w="9525">
              <a:solidFill>
                <a:srgbClr val="000000"/>
              </a:solidFill>
              <a:round/>
              <a:headEnd/>
              <a:tailEnd type="triangle" w="med" len="med"/>
            </a:ln>
          </p:spPr>
        </p:cxnSp>
        <p:cxnSp>
          <p:nvCxnSpPr>
            <p:cNvPr id="1049" name="AutoShape 25"/>
            <p:cNvCxnSpPr>
              <a:cxnSpLocks noChangeShapeType="1"/>
            </p:cNvCxnSpPr>
            <p:nvPr/>
          </p:nvCxnSpPr>
          <p:spPr bwMode="auto">
            <a:xfrm flipV="1">
              <a:off x="3060" y="2290"/>
              <a:ext cx="0" cy="740"/>
            </a:xfrm>
            <a:prstGeom prst="straightConnector1">
              <a:avLst/>
            </a:prstGeom>
            <a:noFill/>
            <a:ln w="9525">
              <a:solidFill>
                <a:srgbClr val="000000"/>
              </a:solidFill>
              <a:round/>
              <a:headEnd/>
              <a:tailEnd type="triangle" w="med" len="med"/>
            </a:ln>
          </p:spPr>
        </p:cxnSp>
        <p:sp>
          <p:nvSpPr>
            <p:cNvPr id="1050" name="Arc 26"/>
            <p:cNvSpPr>
              <a:spLocks/>
            </p:cNvSpPr>
            <p:nvPr/>
          </p:nvSpPr>
          <p:spPr bwMode="auto">
            <a:xfrm flipV="1">
              <a:off x="2280" y="2290"/>
              <a:ext cx="780" cy="277"/>
            </a:xfrm>
            <a:custGeom>
              <a:avLst/>
              <a:gdLst>
                <a:gd name="G0" fmla="+- 0 0 0"/>
                <a:gd name="G1" fmla="+- 21600 0 0"/>
                <a:gd name="G2" fmla="+- 21600 0 0"/>
                <a:gd name="T0" fmla="*/ 0 w 21600"/>
                <a:gd name="T1" fmla="*/ 0 h 24761"/>
                <a:gd name="T2" fmla="*/ 21367 w 21600"/>
                <a:gd name="T3" fmla="*/ 24761 h 24761"/>
                <a:gd name="T4" fmla="*/ 0 w 21600"/>
                <a:gd name="T5" fmla="*/ 21600 h 24761"/>
              </a:gdLst>
              <a:ahLst/>
              <a:cxnLst>
                <a:cxn ang="0">
                  <a:pos x="T0" y="T1"/>
                </a:cxn>
                <a:cxn ang="0">
                  <a:pos x="T2" y="T3"/>
                </a:cxn>
                <a:cxn ang="0">
                  <a:pos x="T4" y="T5"/>
                </a:cxn>
              </a:cxnLst>
              <a:rect l="0" t="0" r="r" b="b"/>
              <a:pathLst>
                <a:path w="21600" h="24761" fill="none" extrusionOk="0">
                  <a:moveTo>
                    <a:pt x="-1" y="0"/>
                  </a:moveTo>
                  <a:cubicBezTo>
                    <a:pt x="11929" y="0"/>
                    <a:pt x="21600" y="9670"/>
                    <a:pt x="21600" y="21600"/>
                  </a:cubicBezTo>
                  <a:cubicBezTo>
                    <a:pt x="21600" y="22657"/>
                    <a:pt x="21522" y="23714"/>
                    <a:pt x="21367" y="24761"/>
                  </a:cubicBezTo>
                </a:path>
                <a:path w="21600" h="24761" stroke="0" extrusionOk="0">
                  <a:moveTo>
                    <a:pt x="-1" y="0"/>
                  </a:moveTo>
                  <a:cubicBezTo>
                    <a:pt x="11929" y="0"/>
                    <a:pt x="21600" y="9670"/>
                    <a:pt x="21600" y="21600"/>
                  </a:cubicBezTo>
                  <a:cubicBezTo>
                    <a:pt x="21600" y="22657"/>
                    <a:pt x="21522" y="23714"/>
                    <a:pt x="21367" y="24761"/>
                  </a:cubicBezTo>
                  <a:lnTo>
                    <a:pt x="0" y="21600"/>
                  </a:lnTo>
                  <a:close/>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s-AR"/>
            </a:p>
          </p:txBody>
        </p:sp>
        <p:sp>
          <p:nvSpPr>
            <p:cNvPr id="1051" name="Arc 27"/>
            <p:cNvSpPr>
              <a:spLocks/>
            </p:cNvSpPr>
            <p:nvPr/>
          </p:nvSpPr>
          <p:spPr bwMode="auto">
            <a:xfrm flipV="1">
              <a:off x="2010" y="2955"/>
              <a:ext cx="780" cy="277"/>
            </a:xfrm>
            <a:custGeom>
              <a:avLst/>
              <a:gdLst>
                <a:gd name="G0" fmla="+- 0 0 0"/>
                <a:gd name="G1" fmla="+- 21600 0 0"/>
                <a:gd name="G2" fmla="+- 21600 0 0"/>
                <a:gd name="T0" fmla="*/ 0 w 21600"/>
                <a:gd name="T1" fmla="*/ 0 h 24761"/>
                <a:gd name="T2" fmla="*/ 21367 w 21600"/>
                <a:gd name="T3" fmla="*/ 24761 h 24761"/>
                <a:gd name="T4" fmla="*/ 0 w 21600"/>
                <a:gd name="T5" fmla="*/ 21600 h 24761"/>
              </a:gdLst>
              <a:ahLst/>
              <a:cxnLst>
                <a:cxn ang="0">
                  <a:pos x="T0" y="T1"/>
                </a:cxn>
                <a:cxn ang="0">
                  <a:pos x="T2" y="T3"/>
                </a:cxn>
                <a:cxn ang="0">
                  <a:pos x="T4" y="T5"/>
                </a:cxn>
              </a:cxnLst>
              <a:rect l="0" t="0" r="r" b="b"/>
              <a:pathLst>
                <a:path w="21600" h="24761" fill="none" extrusionOk="0">
                  <a:moveTo>
                    <a:pt x="-1" y="0"/>
                  </a:moveTo>
                  <a:cubicBezTo>
                    <a:pt x="11929" y="0"/>
                    <a:pt x="21600" y="9670"/>
                    <a:pt x="21600" y="21600"/>
                  </a:cubicBezTo>
                  <a:cubicBezTo>
                    <a:pt x="21600" y="22657"/>
                    <a:pt x="21522" y="23714"/>
                    <a:pt x="21367" y="24761"/>
                  </a:cubicBezTo>
                </a:path>
                <a:path w="21600" h="24761" stroke="0" extrusionOk="0">
                  <a:moveTo>
                    <a:pt x="-1" y="0"/>
                  </a:moveTo>
                  <a:cubicBezTo>
                    <a:pt x="11929" y="0"/>
                    <a:pt x="21600" y="9670"/>
                    <a:pt x="21600" y="21600"/>
                  </a:cubicBezTo>
                  <a:cubicBezTo>
                    <a:pt x="21600" y="22657"/>
                    <a:pt x="21522" y="23714"/>
                    <a:pt x="21367" y="24761"/>
                  </a:cubicBezTo>
                  <a:lnTo>
                    <a:pt x="0" y="21600"/>
                  </a:lnTo>
                  <a:close/>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s-AR"/>
            </a:p>
          </p:txBody>
        </p:sp>
        <p:sp>
          <p:nvSpPr>
            <p:cNvPr id="1052" name="Arc 28"/>
            <p:cNvSpPr>
              <a:spLocks/>
            </p:cNvSpPr>
            <p:nvPr/>
          </p:nvSpPr>
          <p:spPr bwMode="auto">
            <a:xfrm flipV="1">
              <a:off x="3765" y="2013"/>
              <a:ext cx="780" cy="277"/>
            </a:xfrm>
            <a:custGeom>
              <a:avLst/>
              <a:gdLst>
                <a:gd name="G0" fmla="+- 0 0 0"/>
                <a:gd name="G1" fmla="+- 21600 0 0"/>
                <a:gd name="G2" fmla="+- 21600 0 0"/>
                <a:gd name="T0" fmla="*/ 0 w 21600"/>
                <a:gd name="T1" fmla="*/ 0 h 24761"/>
                <a:gd name="T2" fmla="*/ 21367 w 21600"/>
                <a:gd name="T3" fmla="*/ 24761 h 24761"/>
                <a:gd name="T4" fmla="*/ 0 w 21600"/>
                <a:gd name="T5" fmla="*/ 21600 h 24761"/>
              </a:gdLst>
              <a:ahLst/>
              <a:cxnLst>
                <a:cxn ang="0">
                  <a:pos x="T0" y="T1"/>
                </a:cxn>
                <a:cxn ang="0">
                  <a:pos x="T2" y="T3"/>
                </a:cxn>
                <a:cxn ang="0">
                  <a:pos x="T4" y="T5"/>
                </a:cxn>
              </a:cxnLst>
              <a:rect l="0" t="0" r="r" b="b"/>
              <a:pathLst>
                <a:path w="21600" h="24761" fill="none" extrusionOk="0">
                  <a:moveTo>
                    <a:pt x="-1" y="0"/>
                  </a:moveTo>
                  <a:cubicBezTo>
                    <a:pt x="11929" y="0"/>
                    <a:pt x="21600" y="9670"/>
                    <a:pt x="21600" y="21600"/>
                  </a:cubicBezTo>
                  <a:cubicBezTo>
                    <a:pt x="21600" y="22657"/>
                    <a:pt x="21522" y="23714"/>
                    <a:pt x="21367" y="24761"/>
                  </a:cubicBezTo>
                </a:path>
                <a:path w="21600" h="24761" stroke="0" extrusionOk="0">
                  <a:moveTo>
                    <a:pt x="-1" y="0"/>
                  </a:moveTo>
                  <a:cubicBezTo>
                    <a:pt x="11929" y="0"/>
                    <a:pt x="21600" y="9670"/>
                    <a:pt x="21600" y="21600"/>
                  </a:cubicBezTo>
                  <a:cubicBezTo>
                    <a:pt x="21600" y="22657"/>
                    <a:pt x="21522" y="23714"/>
                    <a:pt x="21367" y="24761"/>
                  </a:cubicBezTo>
                  <a:lnTo>
                    <a:pt x="0" y="21600"/>
                  </a:lnTo>
                  <a:close/>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s-AR"/>
            </a:p>
          </p:txBody>
        </p:sp>
        <p:sp>
          <p:nvSpPr>
            <p:cNvPr id="1053" name="Arc 29"/>
            <p:cNvSpPr>
              <a:spLocks/>
            </p:cNvSpPr>
            <p:nvPr/>
          </p:nvSpPr>
          <p:spPr bwMode="auto">
            <a:xfrm flipV="1">
              <a:off x="4335" y="2753"/>
              <a:ext cx="780" cy="277"/>
            </a:xfrm>
            <a:custGeom>
              <a:avLst/>
              <a:gdLst>
                <a:gd name="G0" fmla="+- 0 0 0"/>
                <a:gd name="G1" fmla="+- 21600 0 0"/>
                <a:gd name="G2" fmla="+- 21600 0 0"/>
                <a:gd name="T0" fmla="*/ 0 w 21600"/>
                <a:gd name="T1" fmla="*/ 0 h 24761"/>
                <a:gd name="T2" fmla="*/ 21367 w 21600"/>
                <a:gd name="T3" fmla="*/ 24761 h 24761"/>
                <a:gd name="T4" fmla="*/ 0 w 21600"/>
                <a:gd name="T5" fmla="*/ 21600 h 24761"/>
              </a:gdLst>
              <a:ahLst/>
              <a:cxnLst>
                <a:cxn ang="0">
                  <a:pos x="T0" y="T1"/>
                </a:cxn>
                <a:cxn ang="0">
                  <a:pos x="T2" y="T3"/>
                </a:cxn>
                <a:cxn ang="0">
                  <a:pos x="T4" y="T5"/>
                </a:cxn>
              </a:cxnLst>
              <a:rect l="0" t="0" r="r" b="b"/>
              <a:pathLst>
                <a:path w="21600" h="24761" fill="none" extrusionOk="0">
                  <a:moveTo>
                    <a:pt x="-1" y="0"/>
                  </a:moveTo>
                  <a:cubicBezTo>
                    <a:pt x="11929" y="0"/>
                    <a:pt x="21600" y="9670"/>
                    <a:pt x="21600" y="21600"/>
                  </a:cubicBezTo>
                  <a:cubicBezTo>
                    <a:pt x="21600" y="22657"/>
                    <a:pt x="21522" y="23714"/>
                    <a:pt x="21367" y="24761"/>
                  </a:cubicBezTo>
                </a:path>
                <a:path w="21600" h="24761" stroke="0" extrusionOk="0">
                  <a:moveTo>
                    <a:pt x="-1" y="0"/>
                  </a:moveTo>
                  <a:cubicBezTo>
                    <a:pt x="11929" y="0"/>
                    <a:pt x="21600" y="9670"/>
                    <a:pt x="21600" y="21600"/>
                  </a:cubicBezTo>
                  <a:cubicBezTo>
                    <a:pt x="21600" y="22657"/>
                    <a:pt x="21522" y="23714"/>
                    <a:pt x="21367" y="24761"/>
                  </a:cubicBezTo>
                  <a:lnTo>
                    <a:pt x="0" y="21600"/>
                  </a:lnTo>
                  <a:close/>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s-AR"/>
            </a:p>
          </p:txBody>
        </p:sp>
        <p:sp>
          <p:nvSpPr>
            <p:cNvPr id="1054" name="Rectangle 30"/>
            <p:cNvSpPr>
              <a:spLocks noChangeArrowheads="1"/>
            </p:cNvSpPr>
            <p:nvPr/>
          </p:nvSpPr>
          <p:spPr bwMode="auto">
            <a:xfrm>
              <a:off x="3375" y="3825"/>
              <a:ext cx="615" cy="555"/>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s-AR" sz="1100" b="0" i="0" u="none" strike="noStrike" cap="none" normalizeH="0" baseline="0" smtClean="0">
                  <a:ln>
                    <a:noFill/>
                  </a:ln>
                  <a:solidFill>
                    <a:schemeClr val="tx1"/>
                  </a:solidFill>
                  <a:effectLst/>
                  <a:latin typeface="Calibri" pitchFamily="34" charset="0"/>
                  <a:cs typeface="Arial" pitchFamily="34" charset="0"/>
                </a:rPr>
                <a:t>Q</a:t>
              </a:r>
              <a:r>
                <a:rPr kumimoji="0" lang="es-AR" sz="1100" b="0" i="0" u="none" strike="noStrike" cap="none" normalizeH="0" baseline="-25000" smtClean="0">
                  <a:ln>
                    <a:noFill/>
                  </a:ln>
                  <a:solidFill>
                    <a:schemeClr val="tx1"/>
                  </a:solidFill>
                  <a:effectLst/>
                  <a:latin typeface="Calibri" pitchFamily="34" charset="0"/>
                  <a:cs typeface="Arial" pitchFamily="34" charset="0"/>
                </a:rPr>
                <a:t>2</a:t>
              </a:r>
              <a:endParaRPr kumimoji="0" lang="es-AR" sz="1800" b="0" i="0" u="none" strike="noStrike" cap="none" normalizeH="0" baseline="0" smtClean="0">
                <a:ln>
                  <a:noFill/>
                </a:ln>
                <a:solidFill>
                  <a:schemeClr val="tx1"/>
                </a:solidFill>
                <a:effectLst/>
                <a:latin typeface="Arial" pitchFamily="34" charset="0"/>
                <a:cs typeface="Arial" pitchFamily="34" charset="0"/>
              </a:endParaRPr>
            </a:p>
          </p:txBody>
        </p:sp>
        <p:sp>
          <p:nvSpPr>
            <p:cNvPr id="1055" name="Rectangle 31"/>
            <p:cNvSpPr>
              <a:spLocks noChangeArrowheads="1"/>
            </p:cNvSpPr>
            <p:nvPr/>
          </p:nvSpPr>
          <p:spPr bwMode="auto">
            <a:xfrm>
              <a:off x="1410" y="990"/>
              <a:ext cx="600" cy="450"/>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s-AR" sz="1100" b="0" i="0" u="none" strike="noStrike" cap="none" normalizeH="0" baseline="0" smtClean="0">
                  <a:ln>
                    <a:noFill/>
                  </a:ln>
                  <a:solidFill>
                    <a:schemeClr val="tx1"/>
                  </a:solidFill>
                  <a:effectLst/>
                  <a:latin typeface="Calibri" pitchFamily="34" charset="0"/>
                  <a:cs typeface="Arial" pitchFamily="34" charset="0"/>
                </a:rPr>
                <a:t>T</a:t>
              </a:r>
              <a:endParaRPr kumimoji="0" lang="es-AR" sz="1800" b="0" i="0" u="none" strike="noStrike" cap="none" normalizeH="0" baseline="0" smtClean="0">
                <a:ln>
                  <a:noFill/>
                </a:ln>
                <a:solidFill>
                  <a:schemeClr val="tx1"/>
                </a:solidFill>
                <a:effectLst/>
                <a:latin typeface="Arial" pitchFamily="34" charset="0"/>
                <a:cs typeface="Arial" pitchFamily="34" charset="0"/>
              </a:endParaRPr>
            </a:p>
          </p:txBody>
        </p:sp>
      </p:grpSp>
      <p:sp>
        <p:nvSpPr>
          <p:cNvPr id="96" name="95 Triángulo isósceles"/>
          <p:cNvSpPr/>
          <p:nvPr/>
        </p:nvSpPr>
        <p:spPr>
          <a:xfrm>
            <a:off x="6715140" y="3643314"/>
            <a:ext cx="285752" cy="214314"/>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97" name="96 Triángulo isósceles"/>
          <p:cNvSpPr/>
          <p:nvPr/>
        </p:nvSpPr>
        <p:spPr>
          <a:xfrm>
            <a:off x="2428860" y="4071942"/>
            <a:ext cx="214314" cy="142876"/>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Rectangle 1"/>
          <p:cNvSpPr>
            <a:spLocks noChangeArrowheads="1"/>
          </p:cNvSpPr>
          <p:nvPr/>
        </p:nvSpPr>
        <p:spPr bwMode="auto">
          <a:xfrm>
            <a:off x="0" y="0"/>
            <a:ext cx="9144000" cy="63709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1647825" algn="l"/>
              </a:tabLst>
            </a:pPr>
            <a:r>
              <a:rPr kumimoji="0" lang="en-US" sz="24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Pero</a:t>
            </a:r>
            <a:r>
              <a:rPr kumimoji="0" lang="en-US"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endParaRPr kumimoji="0" lang="es-AR"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647825" algn="l"/>
              </a:tabLst>
            </a:pPr>
            <a:r>
              <a:rPr kumimoji="0" lang="en-US"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Q</a:t>
            </a:r>
            <a:r>
              <a:rPr kumimoji="0" lang="en-US" sz="2400" b="0" i="0" u="none" strike="noStrike" cap="none" normalizeH="0" baseline="-30000" dirty="0" smtClean="0">
                <a:ln>
                  <a:noFill/>
                </a:ln>
                <a:solidFill>
                  <a:schemeClr val="tx1"/>
                </a:solidFill>
                <a:effectLst/>
                <a:latin typeface="Calibri" pitchFamily="34" charset="0"/>
                <a:ea typeface="Calibri" pitchFamily="34" charset="0"/>
                <a:cs typeface="Times New Roman" pitchFamily="18" charset="0"/>
              </a:rPr>
              <a:t>2</a:t>
            </a:r>
            <a:r>
              <a:rPr kumimoji="0" lang="en-US"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 T</a:t>
            </a:r>
            <a:r>
              <a:rPr kumimoji="0" lang="en-US" sz="2400" b="0" i="0" u="none" strike="noStrike" cap="none" normalizeH="0" baseline="-30000" dirty="0" smtClean="0">
                <a:ln>
                  <a:noFill/>
                </a:ln>
                <a:solidFill>
                  <a:schemeClr val="tx1"/>
                </a:solidFill>
                <a:effectLst/>
                <a:latin typeface="Calibri" pitchFamily="34" charset="0"/>
                <a:ea typeface="Calibri" pitchFamily="34" charset="0"/>
                <a:cs typeface="Times New Roman" pitchFamily="18" charset="0"/>
              </a:rPr>
              <a:t>2</a:t>
            </a:r>
            <a:r>
              <a:rPr kumimoji="0" lang="en-US"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(S</a:t>
            </a:r>
            <a:r>
              <a:rPr kumimoji="0" lang="en-US" sz="2400" b="0" i="0" u="none" strike="noStrike" cap="none" normalizeH="0" baseline="-30000" dirty="0" smtClean="0">
                <a:ln>
                  <a:noFill/>
                </a:ln>
                <a:solidFill>
                  <a:schemeClr val="tx1"/>
                </a:solidFill>
                <a:effectLst/>
                <a:latin typeface="Calibri" pitchFamily="34" charset="0"/>
                <a:ea typeface="Calibri" pitchFamily="34" charset="0"/>
                <a:cs typeface="Times New Roman" pitchFamily="18" charset="0"/>
              </a:rPr>
              <a:t>2</a:t>
            </a:r>
            <a:r>
              <a:rPr kumimoji="0" lang="en-US"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 S</a:t>
            </a:r>
            <a:r>
              <a:rPr kumimoji="0" lang="en-US" sz="2400" b="0" i="0" u="none" strike="noStrike" cap="none" normalizeH="0" baseline="-30000" dirty="0" smtClean="0">
                <a:ln>
                  <a:noFill/>
                </a:ln>
                <a:solidFill>
                  <a:schemeClr val="tx1"/>
                </a:solidFill>
                <a:effectLst/>
                <a:latin typeface="Calibri" pitchFamily="34" charset="0"/>
                <a:ea typeface="Calibri" pitchFamily="34" charset="0"/>
                <a:cs typeface="Times New Roman" pitchFamily="18" charset="0"/>
              </a:rPr>
              <a:t>1</a:t>
            </a:r>
            <a:r>
              <a:rPr kumimoji="0" lang="en-US"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t>
            </a:r>
            <a:endParaRPr kumimoji="0" lang="es-AR"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647825" algn="l"/>
              </a:tabLst>
            </a:pPr>
            <a:r>
              <a:rPr kumimoji="0" lang="en-US"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Q</a:t>
            </a:r>
            <a:r>
              <a:rPr kumimoji="0" lang="en-US" sz="2400" b="0" i="0" u="none" strike="noStrike" cap="none" normalizeH="0" baseline="-30000" dirty="0" smtClean="0">
                <a:ln>
                  <a:noFill/>
                </a:ln>
                <a:solidFill>
                  <a:schemeClr val="tx1"/>
                </a:solidFill>
                <a:effectLst/>
                <a:latin typeface="Calibri" pitchFamily="34" charset="0"/>
                <a:ea typeface="Calibri" pitchFamily="34" charset="0"/>
                <a:cs typeface="Times New Roman" pitchFamily="18" charset="0"/>
              </a:rPr>
              <a:t>1</a:t>
            </a:r>
            <a:r>
              <a:rPr kumimoji="0" lang="en-US"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 T</a:t>
            </a:r>
            <a:r>
              <a:rPr kumimoji="0" lang="en-US" sz="2400" b="0" i="0" u="none" strike="noStrike" cap="none" normalizeH="0" baseline="-30000" dirty="0" smtClean="0">
                <a:ln>
                  <a:noFill/>
                </a:ln>
                <a:solidFill>
                  <a:schemeClr val="tx1"/>
                </a:solidFill>
                <a:effectLst/>
                <a:latin typeface="Calibri" pitchFamily="34" charset="0"/>
                <a:ea typeface="Calibri" pitchFamily="34" charset="0"/>
                <a:cs typeface="Times New Roman" pitchFamily="18" charset="0"/>
              </a:rPr>
              <a:t>1</a:t>
            </a:r>
            <a:r>
              <a:rPr kumimoji="0" lang="en-US"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(S</a:t>
            </a:r>
            <a:r>
              <a:rPr kumimoji="0" lang="en-US" sz="2400" b="0" i="0" u="none" strike="noStrike" cap="none" normalizeH="0" baseline="-30000" dirty="0" smtClean="0">
                <a:ln>
                  <a:noFill/>
                </a:ln>
                <a:solidFill>
                  <a:schemeClr val="tx1"/>
                </a:solidFill>
                <a:effectLst/>
                <a:latin typeface="Calibri" pitchFamily="34" charset="0"/>
                <a:ea typeface="Calibri" pitchFamily="34" charset="0"/>
                <a:cs typeface="Times New Roman" pitchFamily="18" charset="0"/>
              </a:rPr>
              <a:t>2</a:t>
            </a:r>
            <a:r>
              <a:rPr kumimoji="0" lang="en-US"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 S</a:t>
            </a:r>
            <a:r>
              <a:rPr kumimoji="0" lang="en-US" sz="2400" b="0" i="0" u="none" strike="noStrike" cap="none" normalizeH="0" baseline="-30000" dirty="0" smtClean="0">
                <a:ln>
                  <a:noFill/>
                </a:ln>
                <a:solidFill>
                  <a:schemeClr val="tx1"/>
                </a:solidFill>
                <a:effectLst/>
                <a:latin typeface="Calibri" pitchFamily="34" charset="0"/>
                <a:ea typeface="Calibri" pitchFamily="34" charset="0"/>
                <a:cs typeface="Times New Roman" pitchFamily="18" charset="0"/>
              </a:rPr>
              <a:t>1</a:t>
            </a:r>
            <a:r>
              <a:rPr kumimoji="0" lang="en-US"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t>
            </a:r>
            <a:endParaRPr kumimoji="0" lang="es-AR"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647825" algn="l"/>
              </a:tabLst>
            </a:pPr>
            <a:r>
              <a:rPr kumimoji="0" lang="es-AR"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Q</a:t>
            </a:r>
            <a:r>
              <a:rPr kumimoji="0" lang="es-AR" sz="2400" b="0" i="0" u="none" strike="noStrike" cap="none" normalizeH="0" baseline="-30000" dirty="0" smtClean="0">
                <a:ln>
                  <a:noFill/>
                </a:ln>
                <a:solidFill>
                  <a:schemeClr val="tx1"/>
                </a:solidFill>
                <a:effectLst/>
                <a:latin typeface="Calibri" pitchFamily="34" charset="0"/>
                <a:ea typeface="Calibri" pitchFamily="34" charset="0"/>
                <a:cs typeface="Times New Roman" pitchFamily="18" charset="0"/>
              </a:rPr>
              <a:t>2</a:t>
            </a:r>
            <a:r>
              <a:rPr kumimoji="0" lang="es-AR"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Q</a:t>
            </a:r>
            <a:r>
              <a:rPr kumimoji="0" lang="es-AR" sz="2400" b="0" i="0" u="none" strike="noStrike" cap="none" normalizeH="0" baseline="-30000" dirty="0" smtClean="0">
                <a:ln>
                  <a:noFill/>
                </a:ln>
                <a:solidFill>
                  <a:schemeClr val="tx1"/>
                </a:solidFill>
                <a:effectLst/>
                <a:latin typeface="Calibri" pitchFamily="34" charset="0"/>
                <a:ea typeface="Calibri" pitchFamily="34" charset="0"/>
                <a:cs typeface="Times New Roman" pitchFamily="18" charset="0"/>
              </a:rPr>
              <a:t>1</a:t>
            </a:r>
            <a:r>
              <a:rPr kumimoji="0" lang="es-AR"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 T</a:t>
            </a:r>
            <a:r>
              <a:rPr kumimoji="0" lang="es-AR" sz="2400" b="0" i="0" u="none" strike="noStrike" cap="none" normalizeH="0" baseline="-30000" dirty="0" smtClean="0">
                <a:ln>
                  <a:noFill/>
                </a:ln>
                <a:solidFill>
                  <a:schemeClr val="tx1"/>
                </a:solidFill>
                <a:effectLst/>
                <a:latin typeface="Calibri" pitchFamily="34" charset="0"/>
                <a:ea typeface="Calibri" pitchFamily="34" charset="0"/>
                <a:cs typeface="Times New Roman" pitchFamily="18" charset="0"/>
              </a:rPr>
              <a:t>2</a:t>
            </a:r>
            <a:r>
              <a:rPr kumimoji="0" lang="es-AR"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/T</a:t>
            </a:r>
            <a:r>
              <a:rPr kumimoji="0" lang="es-AR" sz="2400" b="0" i="0" u="none" strike="noStrike" cap="none" normalizeH="0" baseline="-30000" dirty="0" smtClean="0">
                <a:ln>
                  <a:noFill/>
                </a:ln>
                <a:solidFill>
                  <a:schemeClr val="tx1"/>
                </a:solidFill>
                <a:effectLst/>
                <a:latin typeface="Calibri" pitchFamily="34" charset="0"/>
                <a:ea typeface="Calibri" pitchFamily="34" charset="0"/>
                <a:cs typeface="Times New Roman" pitchFamily="18" charset="0"/>
              </a:rPr>
              <a:t>1</a:t>
            </a:r>
            <a:endParaRPr kumimoji="0" lang="es-AR"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647825" algn="l"/>
              </a:tabLst>
            </a:pPr>
            <a:r>
              <a:rPr kumimoji="0" lang="es-AR" sz="2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sym typeface="Symbol" pitchFamily="18" charset="2"/>
              </a:rPr>
              <a:t></a:t>
            </a:r>
            <a:r>
              <a:rPr kumimoji="0" lang="es-AR" sz="2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 1 - </a:t>
            </a:r>
            <a:r>
              <a:rPr kumimoji="0" lang="es-AR" sz="2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sym typeface="Symbol" pitchFamily="18" charset="2"/>
              </a:rPr>
              <a:t>T</a:t>
            </a:r>
            <a:r>
              <a:rPr kumimoji="0" lang="es-AR" sz="2400" b="1" i="0" u="none" strike="noStrike" cap="none" normalizeH="0" baseline="-30000" dirty="0" smtClean="0">
                <a:ln>
                  <a:noFill/>
                </a:ln>
                <a:solidFill>
                  <a:schemeClr val="tx1"/>
                </a:solidFill>
                <a:effectLst/>
                <a:latin typeface="Calibri" pitchFamily="34" charset="0"/>
                <a:ea typeface="Calibri" pitchFamily="34" charset="0"/>
                <a:cs typeface="Times New Roman" pitchFamily="18" charset="0"/>
                <a:sym typeface="Symbol" pitchFamily="18" charset="2"/>
              </a:rPr>
              <a:t>2</a:t>
            </a:r>
            <a:r>
              <a:rPr kumimoji="0" lang="es-AR" sz="2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sym typeface="Symbol" pitchFamily="18" charset="2"/>
              </a:rPr>
              <a:t>/T</a:t>
            </a:r>
            <a:r>
              <a:rPr kumimoji="0" lang="es-AR" sz="2400" b="1" i="0" u="none" strike="noStrike" cap="none" normalizeH="0" baseline="-30000" dirty="0" smtClean="0">
                <a:ln>
                  <a:noFill/>
                </a:ln>
                <a:solidFill>
                  <a:schemeClr val="tx1"/>
                </a:solidFill>
                <a:effectLst/>
                <a:latin typeface="Calibri" pitchFamily="34" charset="0"/>
                <a:ea typeface="Calibri" pitchFamily="34" charset="0"/>
                <a:cs typeface="Times New Roman" pitchFamily="18" charset="0"/>
                <a:sym typeface="Symbol" pitchFamily="18" charset="2"/>
              </a:rPr>
              <a:t>1</a:t>
            </a:r>
            <a:endParaRPr kumimoji="0" lang="es-AR" sz="2400" b="0" i="0" u="none" strike="noStrike" cap="none" normalizeH="0" baseline="0" dirty="0" smtClean="0">
              <a:ln>
                <a:noFill/>
              </a:ln>
              <a:solidFill>
                <a:schemeClr val="tx1"/>
              </a:solidFill>
              <a:effectLst/>
              <a:latin typeface="Arial" pitchFamily="34" charset="0"/>
              <a:cs typeface="Arial" pitchFamily="34" charset="0"/>
              <a:sym typeface="Symbol" pitchFamily="18" charset="2"/>
            </a:endParaRPr>
          </a:p>
          <a:p>
            <a:pPr marL="0" marR="0" lvl="0" indent="0" algn="l" defTabSz="914400" rtl="0" eaLnBrk="0" fontAlgn="base" latinLnBrk="0" hangingPunct="0">
              <a:lnSpc>
                <a:spcPct val="100000"/>
              </a:lnSpc>
              <a:spcBef>
                <a:spcPct val="0"/>
              </a:spcBef>
              <a:spcAft>
                <a:spcPct val="0"/>
              </a:spcAft>
              <a:buClrTx/>
              <a:buSzTx/>
              <a:buFontTx/>
              <a:buNone/>
              <a:tabLst>
                <a:tab pos="1647825" algn="l"/>
              </a:tabLst>
            </a:pPr>
            <a:r>
              <a:rPr kumimoji="0" lang="es-AR" sz="2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sym typeface="Symbol" pitchFamily="18" charset="2"/>
              </a:rPr>
              <a:t>Inconvenientes:</a:t>
            </a:r>
            <a:endParaRPr kumimoji="0" lang="es-AR" sz="2400" b="1" i="0" u="none" strike="noStrike" cap="none" normalizeH="0" baseline="0" dirty="0" smtClean="0">
              <a:ln>
                <a:noFill/>
              </a:ln>
              <a:solidFill>
                <a:schemeClr val="tx1"/>
              </a:solidFill>
              <a:effectLst/>
              <a:latin typeface="Arial" pitchFamily="34" charset="0"/>
              <a:cs typeface="Arial" pitchFamily="34" charset="0"/>
              <a:sym typeface="Symbol" pitchFamily="18" charset="2"/>
            </a:endParaRPr>
          </a:p>
          <a:p>
            <a:pPr marL="0" marR="0" lvl="0" indent="0" algn="l" defTabSz="914400" rtl="0" eaLnBrk="0" fontAlgn="base" latinLnBrk="0" hangingPunct="0">
              <a:lnSpc>
                <a:spcPct val="100000"/>
              </a:lnSpc>
              <a:spcBef>
                <a:spcPct val="0"/>
              </a:spcBef>
              <a:spcAft>
                <a:spcPct val="0"/>
              </a:spcAft>
              <a:buClrTx/>
              <a:buSzTx/>
              <a:buFontTx/>
              <a:buNone/>
              <a:tabLst>
                <a:tab pos="1647825" algn="l"/>
              </a:tabLst>
            </a:pPr>
            <a:r>
              <a:rPr kumimoji="0" lang="es-AR" sz="2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sym typeface="Symbol" pitchFamily="18" charset="2"/>
              </a:rPr>
              <a:t>1°) Detener en un estado termodinámico exacto un proceso de condensación en 4.</a:t>
            </a:r>
            <a:endParaRPr kumimoji="0" lang="es-AR" sz="2400" b="1" i="0" u="none" strike="noStrike" cap="none" normalizeH="0" baseline="0" dirty="0" smtClean="0">
              <a:ln>
                <a:noFill/>
              </a:ln>
              <a:solidFill>
                <a:schemeClr val="tx1"/>
              </a:solidFill>
              <a:effectLst/>
              <a:latin typeface="Arial" pitchFamily="34" charset="0"/>
              <a:cs typeface="Arial" pitchFamily="34" charset="0"/>
              <a:sym typeface="Symbol" pitchFamily="18" charset="2"/>
            </a:endParaRPr>
          </a:p>
          <a:p>
            <a:pPr marL="0" marR="0" lvl="0" indent="0" algn="l" defTabSz="914400" rtl="0" eaLnBrk="0" fontAlgn="base" latinLnBrk="0" hangingPunct="0">
              <a:lnSpc>
                <a:spcPct val="100000"/>
              </a:lnSpc>
              <a:spcBef>
                <a:spcPct val="0"/>
              </a:spcBef>
              <a:spcAft>
                <a:spcPct val="0"/>
              </a:spcAft>
              <a:buClrTx/>
              <a:buSzTx/>
              <a:buFontTx/>
              <a:buNone/>
              <a:tabLst>
                <a:tab pos="1647825" algn="l"/>
              </a:tabLst>
            </a:pPr>
            <a:r>
              <a:rPr kumimoji="0" lang="es-AR" sz="2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sym typeface="Symbol" pitchFamily="18" charset="2"/>
              </a:rPr>
              <a:t>2°) Admitiendo poder lograr el estado 4, no existe un dispositivo mecánico que aspire agua y vapor.</a:t>
            </a:r>
            <a:endParaRPr kumimoji="0" lang="es-AR" sz="2400" b="1" i="0" u="none" strike="noStrike" cap="none" normalizeH="0" baseline="0" dirty="0" smtClean="0">
              <a:ln>
                <a:noFill/>
              </a:ln>
              <a:solidFill>
                <a:schemeClr val="tx1"/>
              </a:solidFill>
              <a:effectLst/>
              <a:latin typeface="Arial" pitchFamily="34" charset="0"/>
              <a:cs typeface="Arial" pitchFamily="34" charset="0"/>
              <a:sym typeface="Symbol" pitchFamily="18" charset="2"/>
            </a:endParaRPr>
          </a:p>
          <a:p>
            <a:pPr marL="0" marR="0" lvl="0" indent="0" algn="l" defTabSz="914400" rtl="0" eaLnBrk="0" fontAlgn="base" latinLnBrk="0" hangingPunct="0">
              <a:lnSpc>
                <a:spcPct val="100000"/>
              </a:lnSpc>
              <a:spcBef>
                <a:spcPct val="0"/>
              </a:spcBef>
              <a:spcAft>
                <a:spcPct val="0"/>
              </a:spcAft>
              <a:buClrTx/>
              <a:buSzTx/>
              <a:buFontTx/>
              <a:buNone/>
              <a:tabLst>
                <a:tab pos="1647825" algn="l"/>
              </a:tabLst>
            </a:pPr>
            <a:r>
              <a:rPr kumimoji="0" lang="es-AR" sz="2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sym typeface="Symbol" pitchFamily="18" charset="2"/>
              </a:rPr>
              <a:t>3°) Admitiendo que la bomba funcione, nunca vamos a poder elevar la temperatura a los valores de trabajo de la caldera.</a:t>
            </a:r>
            <a:endParaRPr kumimoji="0" lang="es-AR" sz="2400" b="1" i="0" u="none" strike="noStrike" cap="none" normalizeH="0" baseline="0" dirty="0" smtClean="0">
              <a:ln>
                <a:noFill/>
              </a:ln>
              <a:solidFill>
                <a:schemeClr val="tx1"/>
              </a:solidFill>
              <a:effectLst/>
              <a:latin typeface="Arial" pitchFamily="34" charset="0"/>
              <a:cs typeface="Arial" pitchFamily="34" charset="0"/>
              <a:sym typeface="Symbol" pitchFamily="18" charset="2"/>
            </a:endParaRPr>
          </a:p>
          <a:p>
            <a:pPr marL="0" marR="0" lvl="0" indent="0" algn="l" defTabSz="914400" rtl="0" eaLnBrk="0" fontAlgn="base" latinLnBrk="0" hangingPunct="0">
              <a:lnSpc>
                <a:spcPct val="100000"/>
              </a:lnSpc>
              <a:spcBef>
                <a:spcPct val="0"/>
              </a:spcBef>
              <a:spcAft>
                <a:spcPct val="0"/>
              </a:spcAft>
              <a:buClrTx/>
              <a:buSzTx/>
              <a:buFontTx/>
              <a:buNone/>
              <a:tabLst>
                <a:tab pos="1647825" algn="l"/>
              </a:tabLst>
            </a:pPr>
            <a:r>
              <a:rPr kumimoji="0" lang="es-AR" sz="2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sym typeface="Symbol" pitchFamily="18" charset="2"/>
              </a:rPr>
              <a:t>El segundo principio de la termodinámica, para transformaciones reversibles, nos dice:</a:t>
            </a:r>
            <a:endParaRPr kumimoji="0" lang="es-AR" sz="2400" b="1" i="0" u="none" strike="noStrike" cap="none" normalizeH="0" baseline="0" dirty="0" smtClean="0">
              <a:ln>
                <a:noFill/>
              </a:ln>
              <a:solidFill>
                <a:schemeClr val="tx1"/>
              </a:solidFill>
              <a:effectLst/>
              <a:latin typeface="Arial" pitchFamily="34" charset="0"/>
              <a:cs typeface="Arial" pitchFamily="34" charset="0"/>
              <a:sym typeface="Symbol" pitchFamily="18" charset="2"/>
            </a:endParaRPr>
          </a:p>
          <a:p>
            <a:pPr marL="0" marR="0" lvl="0" indent="0" algn="l" defTabSz="914400" rtl="0" eaLnBrk="0" fontAlgn="base" latinLnBrk="0" hangingPunct="0">
              <a:lnSpc>
                <a:spcPct val="100000"/>
              </a:lnSpc>
              <a:spcBef>
                <a:spcPct val="0"/>
              </a:spcBef>
              <a:spcAft>
                <a:spcPct val="0"/>
              </a:spcAft>
              <a:buClrTx/>
              <a:buSzTx/>
              <a:buFontTx/>
              <a:buNone/>
              <a:tabLst>
                <a:tab pos="1647825" algn="l"/>
              </a:tabLst>
            </a:pPr>
            <a:r>
              <a:rPr kumimoji="0" lang="es-AR" sz="2400" b="1"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sym typeface="Symbol" pitchFamily="18" charset="2"/>
              </a:rPr>
              <a:t>dQ</a:t>
            </a:r>
            <a:r>
              <a:rPr kumimoji="0" lang="es-AR" sz="2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sym typeface="Symbol" pitchFamily="18" charset="2"/>
              </a:rPr>
              <a:t> = T </a:t>
            </a:r>
            <a:r>
              <a:rPr kumimoji="0" lang="es-AR" sz="2400" b="1"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sym typeface="Symbol" pitchFamily="18" charset="2"/>
              </a:rPr>
              <a:t>dS</a:t>
            </a:r>
            <a:endParaRPr kumimoji="0" lang="es-AR" sz="2400" b="1" i="0" u="none" strike="noStrike" cap="none" normalizeH="0" baseline="0" dirty="0" smtClean="0">
              <a:ln>
                <a:noFill/>
              </a:ln>
              <a:solidFill>
                <a:schemeClr val="tx1"/>
              </a:solidFill>
              <a:effectLst/>
              <a:latin typeface="Arial" pitchFamily="34" charset="0"/>
              <a:cs typeface="Arial" pitchFamily="34" charset="0"/>
              <a:sym typeface="Symbol" pitchFamily="18" charset="2"/>
            </a:endParaRPr>
          </a:p>
          <a:p>
            <a:pPr marL="0" marR="0" lvl="0" indent="0" algn="l" defTabSz="914400" rtl="0" eaLnBrk="0" fontAlgn="base" latinLnBrk="0" hangingPunct="0">
              <a:lnSpc>
                <a:spcPct val="100000"/>
              </a:lnSpc>
              <a:spcBef>
                <a:spcPct val="0"/>
              </a:spcBef>
              <a:spcAft>
                <a:spcPct val="0"/>
              </a:spcAft>
              <a:buClrTx/>
              <a:buSzTx/>
              <a:buFontTx/>
              <a:buNone/>
              <a:tabLst>
                <a:tab pos="1647825" algn="l"/>
              </a:tabLst>
            </a:pPr>
            <a:r>
              <a:rPr kumimoji="0" lang="es-AR" sz="2400" b="1" i="0" u="none" strike="noStrike" cap="none" normalizeH="0" baseline="0" dirty="0" smtClean="0">
                <a:ln>
                  <a:noFill/>
                </a:ln>
                <a:solidFill>
                  <a:srgbClr val="632423"/>
                </a:solidFill>
                <a:effectLst/>
                <a:latin typeface="Calibri" pitchFamily="34" charset="0"/>
                <a:ea typeface="Calibri" pitchFamily="34" charset="0"/>
                <a:cs typeface="Times New Roman" pitchFamily="18" charset="0"/>
                <a:sym typeface="Symbol" pitchFamily="18" charset="2"/>
              </a:rPr>
              <a:t>El </a:t>
            </a:r>
            <a:r>
              <a:rPr kumimoji="0" lang="es-AR" sz="2400" b="1" i="0" u="none" strike="noStrike" cap="none" normalizeH="0" baseline="0" dirty="0" smtClean="0">
                <a:ln>
                  <a:noFill/>
                </a:ln>
                <a:solidFill>
                  <a:srgbClr val="632423"/>
                </a:solidFill>
                <a:effectLst/>
                <a:latin typeface="Calibri" pitchFamily="34" charset="0"/>
                <a:ea typeface="Calibri" pitchFamily="34" charset="0"/>
                <a:cs typeface="Times New Roman" pitchFamily="18" charset="0"/>
              </a:rPr>
              <a:t> </a:t>
            </a:r>
            <a:r>
              <a:rPr kumimoji="0" lang="es-AR" sz="2400" b="0" i="0" u="none" strike="noStrike" cap="none" normalizeH="0" baseline="0" dirty="0" smtClean="0">
                <a:ln>
                  <a:noFill/>
                </a:ln>
                <a:solidFill>
                  <a:srgbClr val="632423"/>
                </a:solidFill>
                <a:effectLst/>
                <a:latin typeface="Calibri" pitchFamily="34" charset="0"/>
                <a:ea typeface="Calibri" pitchFamily="34" charset="0"/>
                <a:cs typeface="Times New Roman" pitchFamily="18" charset="0"/>
                <a:sym typeface="Symbol" pitchFamily="18" charset="2"/>
              </a:rPr>
              <a:t>de </a:t>
            </a:r>
            <a:r>
              <a:rPr kumimoji="0" lang="es-AR" sz="2400" b="0" i="0" u="none" strike="noStrike" cap="none" normalizeH="0" baseline="0" dirty="0" err="1" smtClean="0">
                <a:ln>
                  <a:noFill/>
                </a:ln>
                <a:solidFill>
                  <a:srgbClr val="632423"/>
                </a:solidFill>
                <a:effectLst/>
                <a:latin typeface="Calibri" pitchFamily="34" charset="0"/>
                <a:ea typeface="Calibri" pitchFamily="34" charset="0"/>
                <a:cs typeface="Times New Roman" pitchFamily="18" charset="0"/>
                <a:sym typeface="Symbol" pitchFamily="18" charset="2"/>
              </a:rPr>
              <a:t>Carnot</a:t>
            </a:r>
            <a:r>
              <a:rPr kumimoji="0" lang="es-AR" sz="2400" b="0" i="0" u="none" strike="noStrike" cap="none" normalizeH="0" baseline="0" dirty="0" smtClean="0">
                <a:ln>
                  <a:noFill/>
                </a:ln>
                <a:solidFill>
                  <a:srgbClr val="632423"/>
                </a:solidFill>
                <a:effectLst/>
                <a:latin typeface="Calibri" pitchFamily="34" charset="0"/>
                <a:ea typeface="Calibri" pitchFamily="34" charset="0"/>
                <a:cs typeface="Times New Roman" pitchFamily="18" charset="0"/>
                <a:sym typeface="Symbol" pitchFamily="18" charset="2"/>
              </a:rPr>
              <a:t>,</a:t>
            </a:r>
            <a:r>
              <a:rPr kumimoji="0" lang="es-AR" sz="2400" b="1" i="0" u="none" strike="noStrike" cap="none" normalizeH="0" baseline="0" dirty="0" smtClean="0">
                <a:ln>
                  <a:noFill/>
                </a:ln>
                <a:solidFill>
                  <a:srgbClr val="632423"/>
                </a:solidFill>
                <a:effectLst/>
                <a:latin typeface="Calibri" pitchFamily="34" charset="0"/>
                <a:ea typeface="Calibri" pitchFamily="34" charset="0"/>
                <a:cs typeface="Times New Roman" pitchFamily="18" charset="0"/>
                <a:sym typeface="Symbol" pitchFamily="18" charset="2"/>
              </a:rPr>
              <a:t> </a:t>
            </a:r>
            <a:r>
              <a:rPr kumimoji="0" lang="es-AR" sz="2400" b="0" i="0" u="none" strike="noStrike" cap="none" normalizeH="0" baseline="0" dirty="0" smtClean="0">
                <a:ln>
                  <a:noFill/>
                </a:ln>
                <a:solidFill>
                  <a:srgbClr val="632423"/>
                </a:solidFill>
                <a:effectLst/>
                <a:latin typeface="Calibri" pitchFamily="34" charset="0"/>
                <a:ea typeface="Calibri" pitchFamily="34" charset="0"/>
                <a:cs typeface="Times New Roman" pitchFamily="18" charset="0"/>
                <a:sym typeface="Symbol" pitchFamily="18" charset="2"/>
              </a:rPr>
              <a:t>es función de las temperaturas de la fuente fría y la fuente caliente, por lo que no depende de las sustancias</a:t>
            </a:r>
            <a:r>
              <a:rPr kumimoji="0" lang="es-AR" sz="2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sym typeface="Symbol" pitchFamily="18" charset="2"/>
              </a:rPr>
              <a:t>.</a:t>
            </a:r>
            <a:endParaRPr kumimoji="0" lang="es-AR" sz="2400" b="1" i="0" u="none" strike="noStrike" cap="none" normalizeH="0" baseline="0" dirty="0" smtClean="0">
              <a:ln>
                <a:noFill/>
              </a:ln>
              <a:solidFill>
                <a:srgbClr val="632423"/>
              </a:solidFill>
              <a:effectLst/>
              <a:latin typeface="Calibri" pitchFamily="34" charset="0"/>
              <a:ea typeface="Calibri" pitchFamily="34" charset="0"/>
              <a:cs typeface="Times New Roman" pitchFamily="18" charset="0"/>
              <a:sym typeface="Symbol" pitchFamily="18" charset="2"/>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p:cNvSpPr>
            <a:spLocks noChangeArrowheads="1"/>
          </p:cNvSpPr>
          <p:nvPr/>
        </p:nvSpPr>
        <p:spPr bwMode="auto">
          <a:xfrm>
            <a:off x="0" y="0"/>
            <a:ext cx="9144000" cy="69865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1647825" algn="l"/>
              </a:tabLst>
            </a:pPr>
            <a:r>
              <a:rPr kumimoji="0" lang="es-AR" sz="2800" b="1" i="0" u="sng" strike="noStrike" cap="none" normalizeH="0" baseline="0" dirty="0" smtClean="0">
                <a:ln>
                  <a:noFill/>
                </a:ln>
                <a:solidFill>
                  <a:srgbClr val="1F497D"/>
                </a:solidFill>
                <a:effectLst/>
                <a:latin typeface="Calibri" pitchFamily="34" charset="0"/>
                <a:ea typeface="Calibri" pitchFamily="34" charset="0"/>
                <a:cs typeface="Times New Roman" pitchFamily="18" charset="0"/>
              </a:rPr>
              <a:t>CICLO DE RANKINE </a:t>
            </a:r>
            <a:endParaRPr lang="es-AR" sz="2800" dirty="0" smtClean="0">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1647825" algn="l"/>
              </a:tabLst>
            </a:pPr>
            <a:r>
              <a:rPr kumimoji="0" lang="es-AR" sz="2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Es un ciclo real, que utiliza la misma instalación de </a:t>
            </a:r>
            <a:r>
              <a:rPr kumimoji="0" lang="es-AR" sz="28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Carnot</a:t>
            </a:r>
            <a:r>
              <a:rPr kumimoji="0" lang="es-AR" sz="2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pero que condensa totalmente al vapor.-</a:t>
            </a:r>
            <a:endParaRPr kumimoji="0" lang="es-AR"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647825" algn="l"/>
              </a:tabLst>
            </a:pPr>
            <a:r>
              <a:rPr kumimoji="0" lang="es-AR" sz="2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O sea que llega a titulo X = 0, luego, la bomba comprime hasta 5 a v = </a:t>
            </a:r>
            <a:r>
              <a:rPr kumimoji="0" lang="es-AR" sz="28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cte</a:t>
            </a:r>
            <a:r>
              <a:rPr kumimoji="0" lang="es-AR" sz="2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y ya en la caldera nuevamente 5-1-2,  a P = </a:t>
            </a:r>
            <a:r>
              <a:rPr kumimoji="0" lang="es-AR" sz="28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cte</a:t>
            </a:r>
            <a:r>
              <a:rPr kumimoji="0" lang="es-AR" sz="2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(presión de la caldera), hasta lograr vapor saturado seco.</a:t>
            </a:r>
          </a:p>
          <a:p>
            <a:pPr marL="0" marR="0" lvl="0" indent="0" algn="l" defTabSz="914400" rtl="0" eaLnBrk="0" fontAlgn="base" latinLnBrk="0" hangingPunct="0">
              <a:lnSpc>
                <a:spcPct val="100000"/>
              </a:lnSpc>
              <a:spcBef>
                <a:spcPct val="0"/>
              </a:spcBef>
              <a:spcAft>
                <a:spcPct val="0"/>
              </a:spcAft>
              <a:buClrTx/>
              <a:buSzTx/>
              <a:buFontTx/>
              <a:buNone/>
              <a:tabLst>
                <a:tab pos="1647825" algn="l"/>
              </a:tabLst>
            </a:pPr>
            <a:endParaRPr lang="es-AR" sz="2800" dirty="0" smtClean="0">
              <a:latin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1647825" algn="l"/>
              </a:tabLst>
            </a:pPr>
            <a:endParaRPr kumimoji="0" lang="es-AR" sz="2800" b="0" i="0" u="none" strike="noStrike" cap="none" normalizeH="0" baseline="0" dirty="0" smtClean="0">
              <a:ln>
                <a:noFill/>
              </a:ln>
              <a:solidFill>
                <a:schemeClr val="tx1"/>
              </a:solidFill>
              <a:effectLst/>
              <a:latin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1647825" algn="l"/>
              </a:tabLst>
            </a:pPr>
            <a:endParaRPr lang="es-AR" sz="2800" dirty="0" smtClean="0">
              <a:latin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1647825" algn="l"/>
              </a:tabLst>
            </a:pPr>
            <a:endParaRPr kumimoji="0" lang="es-AR" sz="2800" b="0" i="0" u="none" strike="noStrike" cap="none" normalizeH="0" baseline="0" dirty="0" smtClean="0">
              <a:ln>
                <a:noFill/>
              </a:ln>
              <a:solidFill>
                <a:schemeClr val="tx1"/>
              </a:solidFill>
              <a:effectLst/>
              <a:latin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1647825" algn="l"/>
              </a:tabLst>
            </a:pPr>
            <a:endParaRPr lang="es-AR" sz="2800" dirty="0" smtClean="0">
              <a:latin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1647825" algn="l"/>
              </a:tabLst>
            </a:pPr>
            <a:endParaRPr kumimoji="0" lang="es-AR" sz="2800" b="0" i="0" u="none" strike="noStrike" cap="none" normalizeH="0" baseline="0" dirty="0" smtClean="0">
              <a:ln>
                <a:noFill/>
              </a:ln>
              <a:solidFill>
                <a:schemeClr val="tx1"/>
              </a:solidFill>
              <a:effectLst/>
              <a:latin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1647825" algn="l"/>
              </a:tabLst>
            </a:pPr>
            <a:endParaRPr lang="es-AR" sz="2800" dirty="0" smtClean="0">
              <a:latin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1647825" algn="l"/>
              </a:tabLst>
            </a:pPr>
            <a:endParaRPr kumimoji="0" lang="es-AR" sz="2800" b="0" i="0" u="none" strike="noStrike" cap="none" normalizeH="0" baseline="0" dirty="0" smtClean="0">
              <a:ln>
                <a:noFill/>
              </a:ln>
              <a:solidFill>
                <a:schemeClr val="tx1"/>
              </a:solidFill>
              <a:effectLst/>
              <a:latin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1647825" algn="l"/>
              </a:tabLst>
            </a:pPr>
            <a:endParaRPr lang="es-AR" sz="2800" dirty="0" smtClean="0">
              <a:latin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1647825" algn="l"/>
              </a:tabLst>
            </a:pPr>
            <a:endParaRPr kumimoji="0" lang="es-AR" sz="2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 name="2 Imagen" descr="C:\Users\Ing. José V. Galiana\Pictures\img083.jpg"/>
          <p:cNvPicPr/>
          <p:nvPr/>
        </p:nvPicPr>
        <p:blipFill>
          <a:blip r:embed="rId2" cstate="print"/>
          <a:srcRect l="19179" t="6375" r="39392" b="69336"/>
          <a:stretch>
            <a:fillRect/>
          </a:stretch>
        </p:blipFill>
        <p:spPr bwMode="auto">
          <a:xfrm>
            <a:off x="214282" y="2714620"/>
            <a:ext cx="4357718" cy="3857652"/>
          </a:xfrm>
          <a:prstGeom prst="rect">
            <a:avLst/>
          </a:prstGeom>
          <a:noFill/>
          <a:ln w="9525">
            <a:noFill/>
            <a:miter lim="800000"/>
            <a:headEnd/>
            <a:tailEnd/>
          </a:ln>
        </p:spPr>
      </p:pic>
      <p:cxnSp>
        <p:nvCxnSpPr>
          <p:cNvPr id="5" name="4 Conector recto de flecha"/>
          <p:cNvCxnSpPr/>
          <p:nvPr/>
        </p:nvCxnSpPr>
        <p:spPr>
          <a:xfrm>
            <a:off x="5220072" y="2714620"/>
            <a:ext cx="72008" cy="29466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6 Conector recto de flecha"/>
          <p:cNvCxnSpPr/>
          <p:nvPr/>
        </p:nvCxnSpPr>
        <p:spPr>
          <a:xfrm>
            <a:off x="5292080" y="5661248"/>
            <a:ext cx="324036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7 Forma libre"/>
          <p:cNvSpPr/>
          <p:nvPr/>
        </p:nvSpPr>
        <p:spPr>
          <a:xfrm>
            <a:off x="5393635" y="3507349"/>
            <a:ext cx="2610678" cy="1937875"/>
          </a:xfrm>
          <a:custGeom>
            <a:avLst/>
            <a:gdLst>
              <a:gd name="connsiteX0" fmla="*/ 0 w 2610678"/>
              <a:gd name="connsiteY0" fmla="*/ 1939294 h 2130251"/>
              <a:gd name="connsiteX1" fmla="*/ 291548 w 2610678"/>
              <a:gd name="connsiteY1" fmla="*/ 1767016 h 2130251"/>
              <a:gd name="connsiteX2" fmla="*/ 702365 w 2610678"/>
              <a:gd name="connsiteY2" fmla="*/ 415294 h 2130251"/>
              <a:gd name="connsiteX3" fmla="*/ 1179443 w 2610678"/>
              <a:gd name="connsiteY3" fmla="*/ 17729 h 2130251"/>
              <a:gd name="connsiteX4" fmla="*/ 1775791 w 2610678"/>
              <a:gd name="connsiteY4" fmla="*/ 879121 h 2130251"/>
              <a:gd name="connsiteX5" fmla="*/ 2504661 w 2610678"/>
              <a:gd name="connsiteY5" fmla="*/ 2032060 h 2130251"/>
              <a:gd name="connsiteX6" fmla="*/ 2610678 w 2610678"/>
              <a:gd name="connsiteY6" fmla="*/ 2071816 h 2130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10678" h="2130251">
                <a:moveTo>
                  <a:pt x="0" y="1939294"/>
                </a:moveTo>
                <a:cubicBezTo>
                  <a:pt x="87243" y="1980155"/>
                  <a:pt x="174487" y="2021016"/>
                  <a:pt x="291548" y="1767016"/>
                </a:cubicBezTo>
                <a:cubicBezTo>
                  <a:pt x="408609" y="1513016"/>
                  <a:pt x="554383" y="706842"/>
                  <a:pt x="702365" y="415294"/>
                </a:cubicBezTo>
                <a:cubicBezTo>
                  <a:pt x="850347" y="123746"/>
                  <a:pt x="1000539" y="-59575"/>
                  <a:pt x="1179443" y="17729"/>
                </a:cubicBezTo>
                <a:cubicBezTo>
                  <a:pt x="1358347" y="95033"/>
                  <a:pt x="1554921" y="543399"/>
                  <a:pt x="1775791" y="879121"/>
                </a:cubicBezTo>
                <a:cubicBezTo>
                  <a:pt x="1996661" y="1214843"/>
                  <a:pt x="2365513" y="1833278"/>
                  <a:pt x="2504661" y="2032060"/>
                </a:cubicBezTo>
                <a:cubicBezTo>
                  <a:pt x="2643809" y="2230842"/>
                  <a:pt x="2601843" y="2065190"/>
                  <a:pt x="2610678" y="2071816"/>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cxnSp>
        <p:nvCxnSpPr>
          <p:cNvPr id="10" name="9 Conector recto"/>
          <p:cNvCxnSpPr/>
          <p:nvPr/>
        </p:nvCxnSpPr>
        <p:spPr>
          <a:xfrm flipV="1">
            <a:off x="5644682" y="4767717"/>
            <a:ext cx="19472" cy="347075"/>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1" name="10 Forma libre"/>
          <p:cNvSpPr/>
          <p:nvPr/>
        </p:nvSpPr>
        <p:spPr>
          <a:xfrm>
            <a:off x="5666386" y="3940897"/>
            <a:ext cx="363353" cy="826820"/>
          </a:xfrm>
          <a:custGeom>
            <a:avLst/>
            <a:gdLst>
              <a:gd name="connsiteX0" fmla="*/ 0 w 397565"/>
              <a:gd name="connsiteY0" fmla="*/ 795131 h 795131"/>
              <a:gd name="connsiteX1" fmla="*/ 132522 w 397565"/>
              <a:gd name="connsiteY1" fmla="*/ 516835 h 795131"/>
              <a:gd name="connsiteX2" fmla="*/ 318052 w 397565"/>
              <a:gd name="connsiteY2" fmla="*/ 159026 h 795131"/>
              <a:gd name="connsiteX3" fmla="*/ 397565 w 397565"/>
              <a:gd name="connsiteY3" fmla="*/ 0 h 795131"/>
            </a:gdLst>
            <a:ahLst/>
            <a:cxnLst>
              <a:cxn ang="0">
                <a:pos x="connsiteX0" y="connsiteY0"/>
              </a:cxn>
              <a:cxn ang="0">
                <a:pos x="connsiteX1" y="connsiteY1"/>
              </a:cxn>
              <a:cxn ang="0">
                <a:pos x="connsiteX2" y="connsiteY2"/>
              </a:cxn>
              <a:cxn ang="0">
                <a:pos x="connsiteX3" y="connsiteY3"/>
              </a:cxn>
            </a:cxnLst>
            <a:rect l="l" t="t" r="r" b="b"/>
            <a:pathLst>
              <a:path w="397565" h="795131">
                <a:moveTo>
                  <a:pt x="0" y="795131"/>
                </a:moveTo>
                <a:cubicBezTo>
                  <a:pt x="39756" y="708991"/>
                  <a:pt x="79513" y="622852"/>
                  <a:pt x="132522" y="516835"/>
                </a:cubicBezTo>
                <a:cubicBezTo>
                  <a:pt x="185531" y="410818"/>
                  <a:pt x="273878" y="245165"/>
                  <a:pt x="318052" y="159026"/>
                </a:cubicBezTo>
                <a:cubicBezTo>
                  <a:pt x="362226" y="72887"/>
                  <a:pt x="379895" y="36443"/>
                  <a:pt x="397565"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cxnSp>
        <p:nvCxnSpPr>
          <p:cNvPr id="13" name="12 Conector recto"/>
          <p:cNvCxnSpPr>
            <a:stCxn id="11" idx="3"/>
          </p:cNvCxnSpPr>
          <p:nvPr/>
        </p:nvCxnSpPr>
        <p:spPr>
          <a:xfrm>
            <a:off x="6029739" y="3940897"/>
            <a:ext cx="882521"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5" name="14 Conector recto"/>
          <p:cNvCxnSpPr/>
          <p:nvPr/>
        </p:nvCxnSpPr>
        <p:spPr>
          <a:xfrm>
            <a:off x="6912260" y="3816626"/>
            <a:ext cx="0" cy="1298166"/>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7" name="16 Conector recto"/>
          <p:cNvCxnSpPr>
            <a:stCxn id="8" idx="1"/>
          </p:cNvCxnSpPr>
          <p:nvPr/>
        </p:nvCxnSpPr>
        <p:spPr>
          <a:xfrm>
            <a:off x="5685183" y="5114792"/>
            <a:ext cx="1227077" cy="0"/>
          </a:xfrm>
          <a:prstGeom prst="line">
            <a:avLst/>
          </a:prstGeom>
        </p:spPr>
        <p:style>
          <a:lnRef idx="1">
            <a:schemeClr val="accent1"/>
          </a:lnRef>
          <a:fillRef idx="0">
            <a:schemeClr val="accent1"/>
          </a:fillRef>
          <a:effectRef idx="0">
            <a:schemeClr val="accent1"/>
          </a:effectRef>
          <a:fontRef idx="minor">
            <a:schemeClr val="tx1"/>
          </a:fontRef>
        </p:style>
      </p:cxnSp>
      <p:sp>
        <p:nvSpPr>
          <p:cNvPr id="18" name="17 Rectángulo"/>
          <p:cNvSpPr/>
          <p:nvPr/>
        </p:nvSpPr>
        <p:spPr>
          <a:xfrm>
            <a:off x="6698974" y="5265204"/>
            <a:ext cx="465314" cy="198022"/>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AR" dirty="0" smtClean="0"/>
              <a:t>3</a:t>
            </a:r>
            <a:endParaRPr lang="es-AR" dirty="0"/>
          </a:p>
        </p:txBody>
      </p:sp>
      <p:sp>
        <p:nvSpPr>
          <p:cNvPr id="20" name="19 Rectángulo"/>
          <p:cNvSpPr/>
          <p:nvPr/>
        </p:nvSpPr>
        <p:spPr>
          <a:xfrm>
            <a:off x="5564560" y="5265204"/>
            <a:ext cx="355781" cy="261029"/>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AR" dirty="0" smtClean="0"/>
              <a:t>4</a:t>
            </a:r>
            <a:endParaRPr lang="es-AR" dirty="0"/>
          </a:p>
        </p:txBody>
      </p:sp>
      <p:sp>
        <p:nvSpPr>
          <p:cNvPr id="21" name="20 Rectángulo"/>
          <p:cNvSpPr/>
          <p:nvPr/>
        </p:nvSpPr>
        <p:spPr>
          <a:xfrm>
            <a:off x="5160978" y="4463426"/>
            <a:ext cx="465314" cy="36004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AR" dirty="0" smtClean="0"/>
              <a:t>5</a:t>
            </a:r>
            <a:endParaRPr lang="es-AR" dirty="0"/>
          </a:p>
        </p:txBody>
      </p:sp>
      <p:sp>
        <p:nvSpPr>
          <p:cNvPr id="22" name="21 Rectángulo"/>
          <p:cNvSpPr/>
          <p:nvPr/>
        </p:nvSpPr>
        <p:spPr>
          <a:xfrm>
            <a:off x="5940826" y="3469329"/>
            <a:ext cx="181678" cy="208765"/>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AR" dirty="0" smtClean="0"/>
              <a:t>1</a:t>
            </a:r>
            <a:endParaRPr lang="es-AR" dirty="0"/>
          </a:p>
        </p:txBody>
      </p:sp>
      <p:sp>
        <p:nvSpPr>
          <p:cNvPr id="23" name="22 Rectángulo"/>
          <p:cNvSpPr/>
          <p:nvPr/>
        </p:nvSpPr>
        <p:spPr>
          <a:xfrm>
            <a:off x="6931631" y="3527848"/>
            <a:ext cx="465314" cy="36004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AR" dirty="0" smtClean="0"/>
              <a:t>2</a:t>
            </a:r>
            <a:endParaRPr lang="es-AR" dirty="0"/>
          </a:p>
        </p:txBody>
      </p:sp>
      <p:cxnSp>
        <p:nvCxnSpPr>
          <p:cNvPr id="25" name="24 Conector recto de flecha"/>
          <p:cNvCxnSpPr/>
          <p:nvPr/>
        </p:nvCxnSpPr>
        <p:spPr>
          <a:xfrm>
            <a:off x="5393635" y="4005064"/>
            <a:ext cx="365516" cy="209127"/>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7" name="26 Conector recto de flecha"/>
          <p:cNvCxnSpPr/>
          <p:nvPr/>
        </p:nvCxnSpPr>
        <p:spPr>
          <a:xfrm>
            <a:off x="6525090" y="2996952"/>
            <a:ext cx="0" cy="70834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8" name="27 Rectángulo"/>
          <p:cNvSpPr/>
          <p:nvPr/>
        </p:nvSpPr>
        <p:spPr>
          <a:xfrm>
            <a:off x="5292080" y="3351125"/>
            <a:ext cx="467071" cy="653939"/>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AR" sz="1200" dirty="0" smtClean="0"/>
              <a:t>Q´1</a:t>
            </a:r>
            <a:endParaRPr lang="es-AR" sz="1200" dirty="0"/>
          </a:p>
        </p:txBody>
      </p:sp>
      <p:sp>
        <p:nvSpPr>
          <p:cNvPr id="30" name="29 Rectángulo"/>
          <p:cNvSpPr/>
          <p:nvPr/>
        </p:nvSpPr>
        <p:spPr>
          <a:xfrm>
            <a:off x="6698974" y="2735114"/>
            <a:ext cx="697971" cy="653939"/>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AR" sz="1200" dirty="0" smtClean="0"/>
              <a:t>Q´´1</a:t>
            </a:r>
            <a:endParaRPr lang="es-AR" sz="1200" dirty="0"/>
          </a:p>
        </p:txBody>
      </p:sp>
      <p:cxnSp>
        <p:nvCxnSpPr>
          <p:cNvPr id="31" name="30 Conector recto de flecha"/>
          <p:cNvCxnSpPr/>
          <p:nvPr/>
        </p:nvCxnSpPr>
        <p:spPr>
          <a:xfrm>
            <a:off x="6931631" y="4611757"/>
            <a:ext cx="107268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3" name="32 Conector recto de flecha"/>
          <p:cNvCxnSpPr/>
          <p:nvPr/>
        </p:nvCxnSpPr>
        <p:spPr>
          <a:xfrm>
            <a:off x="5108341" y="4885746"/>
            <a:ext cx="536341"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4" name="33 Rectángulo"/>
          <p:cNvSpPr/>
          <p:nvPr/>
        </p:nvSpPr>
        <p:spPr>
          <a:xfrm>
            <a:off x="4572000" y="2735114"/>
            <a:ext cx="588978" cy="477862"/>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AR" dirty="0" err="1" smtClean="0"/>
              <a:t>T°K</a:t>
            </a:r>
            <a:endParaRPr lang="es-AR" dirty="0"/>
          </a:p>
        </p:txBody>
      </p:sp>
      <p:sp>
        <p:nvSpPr>
          <p:cNvPr id="36" name="35 Rectángulo"/>
          <p:cNvSpPr/>
          <p:nvPr/>
        </p:nvSpPr>
        <p:spPr>
          <a:xfrm>
            <a:off x="7308304" y="5805264"/>
            <a:ext cx="1296144" cy="477862"/>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AR" dirty="0" smtClean="0"/>
              <a:t>S(Kcal/</a:t>
            </a:r>
            <a:r>
              <a:rPr lang="es-AR" dirty="0" err="1" smtClean="0"/>
              <a:t>°K</a:t>
            </a:r>
            <a:endParaRPr lang="es-AR" dirty="0"/>
          </a:p>
        </p:txBody>
      </p:sp>
      <p:cxnSp>
        <p:nvCxnSpPr>
          <p:cNvPr id="26" name="25 Conector recto de flecha"/>
          <p:cNvCxnSpPr/>
          <p:nvPr/>
        </p:nvCxnSpPr>
        <p:spPr>
          <a:xfrm>
            <a:off x="6298721" y="5262770"/>
            <a:ext cx="0" cy="708346"/>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29" name="28 Rectángulo"/>
          <p:cNvSpPr/>
          <p:nvPr/>
        </p:nvSpPr>
        <p:spPr>
          <a:xfrm>
            <a:off x="6349988" y="5918333"/>
            <a:ext cx="697971" cy="653939"/>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AR" sz="1200" dirty="0" smtClean="0"/>
              <a:t>Q</a:t>
            </a:r>
            <a:r>
              <a:rPr lang="es-AR" sz="1200" dirty="0"/>
              <a:t>2</a:t>
            </a:r>
          </a:p>
        </p:txBody>
      </p:sp>
      <p:sp>
        <p:nvSpPr>
          <p:cNvPr id="2" name="1 Heptágono"/>
          <p:cNvSpPr/>
          <p:nvPr/>
        </p:nvSpPr>
        <p:spPr>
          <a:xfrm>
            <a:off x="5615541" y="4711968"/>
            <a:ext cx="101690" cy="55749"/>
          </a:xfrm>
          <a:prstGeom prst="hep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32" name="31 Heptágono"/>
          <p:cNvSpPr/>
          <p:nvPr/>
        </p:nvSpPr>
        <p:spPr>
          <a:xfrm>
            <a:off x="6829941" y="5114792"/>
            <a:ext cx="101690" cy="55749"/>
          </a:xfrm>
          <a:prstGeom prst="hep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35" name="34 Heptágono"/>
          <p:cNvSpPr/>
          <p:nvPr/>
        </p:nvSpPr>
        <p:spPr>
          <a:xfrm>
            <a:off x="6912260" y="3860013"/>
            <a:ext cx="101690" cy="55749"/>
          </a:xfrm>
          <a:prstGeom prst="hep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37" name="36 Heptágono"/>
          <p:cNvSpPr/>
          <p:nvPr/>
        </p:nvSpPr>
        <p:spPr>
          <a:xfrm>
            <a:off x="5984438" y="3913022"/>
            <a:ext cx="101690" cy="55749"/>
          </a:xfrm>
          <a:prstGeom prst="hep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38" name="37 Heptágono"/>
          <p:cNvSpPr/>
          <p:nvPr/>
        </p:nvSpPr>
        <p:spPr>
          <a:xfrm>
            <a:off x="5666386" y="5114792"/>
            <a:ext cx="45719" cy="55749"/>
          </a:xfrm>
          <a:prstGeom prst="hep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1"/>
          <p:cNvSpPr>
            <a:spLocks noChangeArrowheads="1"/>
          </p:cNvSpPr>
          <p:nvPr/>
        </p:nvSpPr>
        <p:spPr bwMode="auto">
          <a:xfrm>
            <a:off x="0" y="1292660"/>
            <a:ext cx="9144000" cy="3539430"/>
          </a:xfrm>
          <a:prstGeom prst="rect">
            <a:avLst/>
          </a:prstGeom>
          <a:ln>
            <a:solidFill>
              <a:schemeClr val="bg1"/>
            </a:solidFill>
            <a:headEnd/>
            <a:tailEn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1647825" algn="l"/>
              </a:tabLst>
            </a:pPr>
            <a:r>
              <a:rPr kumimoji="0" lang="es-AR" sz="2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Ahora  bien: En 5-1 se le entrega calor sensible para llevarlo al punto de ebullición y 1-2 calor latente de vaporización.</a:t>
            </a:r>
            <a:endParaRPr kumimoji="0" lang="es-AR" sz="2800" b="1" i="0" u="sng" strike="noStrike" cap="none" normalizeH="0" baseline="0" dirty="0" smtClean="0">
              <a:ln>
                <a:noFill/>
              </a:ln>
              <a:solidFill>
                <a:srgbClr val="FF0000"/>
              </a:solidFill>
              <a:effectLst/>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1647825" algn="l"/>
              </a:tabLst>
            </a:pPr>
            <a:r>
              <a:rPr kumimoji="0" lang="es-AR" sz="2800" b="1" i="0" u="sng" strike="noStrike" cap="none" normalizeH="0" baseline="0" dirty="0" smtClean="0">
                <a:ln>
                  <a:noFill/>
                </a:ln>
                <a:solidFill>
                  <a:srgbClr val="FF0000"/>
                </a:solidFill>
                <a:effectLst/>
                <a:latin typeface="Calibri" pitchFamily="34" charset="0"/>
                <a:ea typeface="Calibri" pitchFamily="34" charset="0"/>
                <a:cs typeface="Times New Roman" pitchFamily="18" charset="0"/>
              </a:rPr>
              <a:t>Balance: </a:t>
            </a:r>
            <a:endParaRPr kumimoji="0" lang="es-AR" sz="2800" b="1" i="0" u="sng" strike="noStrike" cap="none" normalizeH="0" baseline="0" dirty="0" smtClean="0">
              <a:ln>
                <a:noFill/>
              </a:ln>
              <a:solidFill>
                <a:srgbClr val="9BBB59"/>
              </a:solidFill>
              <a:effectLst/>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1647825" algn="l"/>
              </a:tabLst>
            </a:pPr>
            <a:r>
              <a:rPr kumimoji="0" lang="es-AR" sz="2800" b="1" i="0" u="sng" strike="noStrike" cap="none" normalizeH="0" baseline="0" dirty="0" smtClean="0">
                <a:ln>
                  <a:noFill/>
                </a:ln>
                <a:solidFill>
                  <a:srgbClr val="9BBB59"/>
                </a:solidFill>
                <a:effectLst/>
                <a:latin typeface="Calibri" pitchFamily="34" charset="0"/>
                <a:ea typeface="Calibri" pitchFamily="34" charset="0"/>
                <a:cs typeface="Times New Roman" pitchFamily="18" charset="0"/>
              </a:rPr>
              <a:t>1°) Calor aportado por el medio  al sistema</a:t>
            </a:r>
            <a:r>
              <a:rPr kumimoji="0" lang="es-AR" sz="2800" b="0" i="0" u="none" strike="noStrike" cap="none" normalizeH="0" baseline="0" dirty="0" smtClean="0">
                <a:ln>
                  <a:noFill/>
                </a:ln>
                <a:solidFill>
                  <a:srgbClr val="9BBB59"/>
                </a:solidFill>
                <a:effectLst/>
                <a:latin typeface="Calibri" pitchFamily="34" charset="0"/>
                <a:ea typeface="Calibri" pitchFamily="34" charset="0"/>
                <a:cs typeface="Times New Roman" pitchFamily="18" charset="0"/>
              </a:rPr>
              <a:t>:</a:t>
            </a:r>
            <a:endParaRPr kumimoji="0" lang="es-AR"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647825" algn="l"/>
              </a:tabLst>
            </a:pPr>
            <a:endParaRPr kumimoji="0" lang="es-AR" sz="2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1647825" algn="l"/>
              </a:tabLst>
            </a:pPr>
            <a:endParaRPr kumimoji="0" lang="es-AR" sz="2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1647825" algn="l"/>
              </a:tabLst>
            </a:pPr>
            <a:r>
              <a:rPr kumimoji="0" lang="es-AR" sz="2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Q1 = Q’</a:t>
            </a:r>
            <a:r>
              <a:rPr kumimoji="0" lang="es-AR" sz="2800" b="0" i="0" u="none" strike="noStrike" cap="none" normalizeH="0" baseline="-30000" dirty="0" smtClean="0">
                <a:ln>
                  <a:noFill/>
                </a:ln>
                <a:solidFill>
                  <a:schemeClr val="tx1"/>
                </a:solidFill>
                <a:effectLst/>
                <a:latin typeface="Calibri" pitchFamily="34" charset="0"/>
                <a:ea typeface="Calibri" pitchFamily="34" charset="0"/>
                <a:cs typeface="Times New Roman" pitchFamily="18" charset="0"/>
              </a:rPr>
              <a:t>1</a:t>
            </a:r>
            <a:r>
              <a:rPr kumimoji="0" lang="es-AR" sz="2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 Q</a:t>
            </a:r>
            <a:r>
              <a:rPr kumimoji="0" lang="es-AR" sz="2800" b="0" i="0" u="none" strike="noStrike" cap="none" normalizeH="0" baseline="-30000" dirty="0" smtClean="0">
                <a:ln>
                  <a:noFill/>
                </a:ln>
                <a:solidFill>
                  <a:schemeClr val="tx1"/>
                </a:solidFill>
                <a:effectLst/>
                <a:latin typeface="Calibri" pitchFamily="34" charset="0"/>
                <a:ea typeface="Calibri" pitchFamily="34" charset="0"/>
                <a:cs typeface="Times New Roman" pitchFamily="18" charset="0"/>
              </a:rPr>
              <a:t>2</a:t>
            </a:r>
            <a:r>
              <a:rPr kumimoji="0" lang="es-AR" sz="2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t>
            </a:r>
          </a:p>
          <a:p>
            <a:pPr marL="0" marR="0" lvl="0" indent="0" algn="l" defTabSz="914400" rtl="0" eaLnBrk="0" fontAlgn="base" latinLnBrk="0" hangingPunct="0">
              <a:lnSpc>
                <a:spcPct val="100000"/>
              </a:lnSpc>
              <a:spcBef>
                <a:spcPct val="0"/>
              </a:spcBef>
              <a:spcAft>
                <a:spcPct val="0"/>
              </a:spcAft>
              <a:buClrTx/>
              <a:buSzTx/>
              <a:buFontTx/>
              <a:buNone/>
              <a:tabLst>
                <a:tab pos="1647825" algn="l"/>
              </a:tabLst>
            </a:pPr>
            <a:r>
              <a:rPr kumimoji="0" lang="es-AR" sz="2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Donde según el diagrama i-S</a:t>
            </a:r>
            <a:endParaRPr kumimoji="0" lang="es-AR" sz="28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3" name="2 Conector recto de flecha"/>
          <p:cNvCxnSpPr/>
          <p:nvPr/>
        </p:nvCxnSpPr>
        <p:spPr>
          <a:xfrm flipH="1" flipV="1">
            <a:off x="5652120" y="3062377"/>
            <a:ext cx="72008" cy="2166823"/>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 name="4 Conector recto de flecha"/>
          <p:cNvCxnSpPr/>
          <p:nvPr/>
        </p:nvCxnSpPr>
        <p:spPr>
          <a:xfrm>
            <a:off x="5724128" y="5229200"/>
            <a:ext cx="2952328" cy="0"/>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 name="17 Rectángulo"/>
          <p:cNvSpPr/>
          <p:nvPr/>
        </p:nvSpPr>
        <p:spPr>
          <a:xfrm>
            <a:off x="4402832" y="3420294"/>
            <a:ext cx="936104" cy="432048"/>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AR" dirty="0"/>
              <a:t>i</a:t>
            </a:r>
            <a:r>
              <a:rPr lang="es-AR" dirty="0" smtClean="0"/>
              <a:t> Kcal</a:t>
            </a:r>
            <a:endParaRPr lang="es-AR" dirty="0"/>
          </a:p>
        </p:txBody>
      </p:sp>
      <p:sp>
        <p:nvSpPr>
          <p:cNvPr id="19" name="18 Rectángulo"/>
          <p:cNvSpPr/>
          <p:nvPr/>
        </p:nvSpPr>
        <p:spPr>
          <a:xfrm>
            <a:off x="7057103" y="5445224"/>
            <a:ext cx="1763369" cy="648072"/>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AR" dirty="0" smtClean="0"/>
              <a:t>S Kcal/</a:t>
            </a:r>
            <a:r>
              <a:rPr lang="es-AR" dirty="0" err="1" smtClean="0"/>
              <a:t>kg°k</a:t>
            </a:r>
            <a:endParaRPr lang="es-AR" dirty="0"/>
          </a:p>
        </p:txBody>
      </p:sp>
      <p:sp>
        <p:nvSpPr>
          <p:cNvPr id="20" name="19 Forma libre"/>
          <p:cNvSpPr/>
          <p:nvPr/>
        </p:nvSpPr>
        <p:spPr>
          <a:xfrm>
            <a:off x="5855110" y="3458042"/>
            <a:ext cx="2821354" cy="1515002"/>
          </a:xfrm>
          <a:custGeom>
            <a:avLst/>
            <a:gdLst>
              <a:gd name="connsiteX0" fmla="*/ 0 w 2821354"/>
              <a:gd name="connsiteY0" fmla="*/ 1512164 h 1515002"/>
              <a:gd name="connsiteX1" fmla="*/ 294967 w 2821354"/>
              <a:gd name="connsiteY1" fmla="*/ 1467919 h 1515002"/>
              <a:gd name="connsiteX2" fmla="*/ 516193 w 2821354"/>
              <a:gd name="connsiteY2" fmla="*/ 1187700 h 1515002"/>
              <a:gd name="connsiteX3" fmla="*/ 1091380 w 2821354"/>
              <a:gd name="connsiteY3" fmla="*/ 111068 h 1515002"/>
              <a:gd name="connsiteX4" fmla="*/ 1666567 w 2821354"/>
              <a:gd name="connsiteY4" fmla="*/ 111068 h 1515002"/>
              <a:gd name="connsiteX5" fmla="*/ 2669458 w 2821354"/>
              <a:gd name="connsiteY5" fmla="*/ 789493 h 1515002"/>
              <a:gd name="connsiteX6" fmla="*/ 2816942 w 2821354"/>
              <a:gd name="connsiteY6" fmla="*/ 804242 h 1515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21354" h="1515002">
                <a:moveTo>
                  <a:pt x="0" y="1512164"/>
                </a:moveTo>
                <a:cubicBezTo>
                  <a:pt x="104467" y="1517080"/>
                  <a:pt x="208935" y="1521996"/>
                  <a:pt x="294967" y="1467919"/>
                </a:cubicBezTo>
                <a:cubicBezTo>
                  <a:pt x="380999" y="1413842"/>
                  <a:pt x="383458" y="1413842"/>
                  <a:pt x="516193" y="1187700"/>
                </a:cubicBezTo>
                <a:cubicBezTo>
                  <a:pt x="648928" y="961558"/>
                  <a:pt x="899651" y="290507"/>
                  <a:pt x="1091380" y="111068"/>
                </a:cubicBezTo>
                <a:cubicBezTo>
                  <a:pt x="1283109" y="-68371"/>
                  <a:pt x="1403554" y="-2003"/>
                  <a:pt x="1666567" y="111068"/>
                </a:cubicBezTo>
                <a:cubicBezTo>
                  <a:pt x="1929580" y="224139"/>
                  <a:pt x="2477729" y="673964"/>
                  <a:pt x="2669458" y="789493"/>
                </a:cubicBezTo>
                <a:cubicBezTo>
                  <a:pt x="2861187" y="905022"/>
                  <a:pt x="2816942" y="804242"/>
                  <a:pt x="2816942" y="804242"/>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cxnSp>
        <p:nvCxnSpPr>
          <p:cNvPr id="22" name="21 Conector recto de flecha"/>
          <p:cNvCxnSpPr>
            <a:stCxn id="20" idx="2"/>
          </p:cNvCxnSpPr>
          <p:nvPr/>
        </p:nvCxnSpPr>
        <p:spPr>
          <a:xfrm flipV="1">
            <a:off x="6371303" y="4215543"/>
            <a:ext cx="0" cy="430199"/>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4" name="23 Forma libre"/>
          <p:cNvSpPr/>
          <p:nvPr/>
        </p:nvSpPr>
        <p:spPr>
          <a:xfrm>
            <a:off x="6386052" y="3687097"/>
            <a:ext cx="1342103" cy="516193"/>
          </a:xfrm>
          <a:custGeom>
            <a:avLst/>
            <a:gdLst>
              <a:gd name="connsiteX0" fmla="*/ 0 w 1342103"/>
              <a:gd name="connsiteY0" fmla="*/ 516193 h 516193"/>
              <a:gd name="connsiteX1" fmla="*/ 457200 w 1342103"/>
              <a:gd name="connsiteY1" fmla="*/ 398206 h 516193"/>
              <a:gd name="connsiteX2" fmla="*/ 1342103 w 1342103"/>
              <a:gd name="connsiteY2" fmla="*/ 0 h 516193"/>
            </a:gdLst>
            <a:ahLst/>
            <a:cxnLst>
              <a:cxn ang="0">
                <a:pos x="connsiteX0" y="connsiteY0"/>
              </a:cxn>
              <a:cxn ang="0">
                <a:pos x="connsiteX1" y="connsiteY1"/>
              </a:cxn>
              <a:cxn ang="0">
                <a:pos x="connsiteX2" y="connsiteY2"/>
              </a:cxn>
            </a:cxnLst>
            <a:rect l="l" t="t" r="r" b="b"/>
            <a:pathLst>
              <a:path w="1342103" h="516193">
                <a:moveTo>
                  <a:pt x="0" y="516193"/>
                </a:moveTo>
                <a:cubicBezTo>
                  <a:pt x="116758" y="500215"/>
                  <a:pt x="233516" y="484238"/>
                  <a:pt x="457200" y="398206"/>
                </a:cubicBezTo>
                <a:cubicBezTo>
                  <a:pt x="680884" y="312174"/>
                  <a:pt x="1192161" y="66368"/>
                  <a:pt x="1342103" y="0"/>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cxnSp>
        <p:nvCxnSpPr>
          <p:cNvPr id="26" name="25 Conector recto de flecha"/>
          <p:cNvCxnSpPr>
            <a:stCxn id="24" idx="2"/>
          </p:cNvCxnSpPr>
          <p:nvPr/>
        </p:nvCxnSpPr>
        <p:spPr>
          <a:xfrm>
            <a:off x="7728155" y="3687097"/>
            <a:ext cx="12197" cy="528446"/>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7" name="26 Forma libre"/>
          <p:cNvSpPr/>
          <p:nvPr/>
        </p:nvSpPr>
        <p:spPr>
          <a:xfrm>
            <a:off x="6356555" y="4203290"/>
            <a:ext cx="1386348" cy="427704"/>
          </a:xfrm>
          <a:custGeom>
            <a:avLst/>
            <a:gdLst>
              <a:gd name="connsiteX0" fmla="*/ 1386348 w 1386348"/>
              <a:gd name="connsiteY0" fmla="*/ 0 h 427704"/>
              <a:gd name="connsiteX1" fmla="*/ 545690 w 1386348"/>
              <a:gd name="connsiteY1" fmla="*/ 324465 h 427704"/>
              <a:gd name="connsiteX2" fmla="*/ 0 w 1386348"/>
              <a:gd name="connsiteY2" fmla="*/ 427704 h 427704"/>
            </a:gdLst>
            <a:ahLst/>
            <a:cxnLst>
              <a:cxn ang="0">
                <a:pos x="connsiteX0" y="connsiteY0"/>
              </a:cxn>
              <a:cxn ang="0">
                <a:pos x="connsiteX1" y="connsiteY1"/>
              </a:cxn>
              <a:cxn ang="0">
                <a:pos x="connsiteX2" y="connsiteY2"/>
              </a:cxn>
            </a:cxnLst>
            <a:rect l="l" t="t" r="r" b="b"/>
            <a:pathLst>
              <a:path w="1386348" h="427704">
                <a:moveTo>
                  <a:pt x="1386348" y="0"/>
                </a:moveTo>
                <a:cubicBezTo>
                  <a:pt x="1081548" y="126590"/>
                  <a:pt x="776748" y="253181"/>
                  <a:pt x="545690" y="324465"/>
                </a:cubicBezTo>
                <a:cubicBezTo>
                  <a:pt x="314632" y="395749"/>
                  <a:pt x="90948" y="415414"/>
                  <a:pt x="0" y="427704"/>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28" name="27 Rectángulo"/>
          <p:cNvSpPr/>
          <p:nvPr/>
        </p:nvSpPr>
        <p:spPr>
          <a:xfrm>
            <a:off x="6063994" y="3284984"/>
            <a:ext cx="496916" cy="660209"/>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AR" dirty="0" smtClean="0"/>
              <a:t>1</a:t>
            </a:r>
            <a:endParaRPr lang="es-AR" dirty="0"/>
          </a:p>
        </p:txBody>
      </p:sp>
      <p:sp>
        <p:nvSpPr>
          <p:cNvPr id="30" name="29 Rectángulo"/>
          <p:cNvSpPr/>
          <p:nvPr/>
        </p:nvSpPr>
        <p:spPr>
          <a:xfrm>
            <a:off x="7704348" y="2954879"/>
            <a:ext cx="576064" cy="660209"/>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AR" dirty="0"/>
              <a:t>2</a:t>
            </a:r>
          </a:p>
        </p:txBody>
      </p:sp>
      <p:sp>
        <p:nvSpPr>
          <p:cNvPr id="31" name="30 Rectángulo"/>
          <p:cNvSpPr/>
          <p:nvPr/>
        </p:nvSpPr>
        <p:spPr>
          <a:xfrm>
            <a:off x="7596336" y="4477869"/>
            <a:ext cx="576064" cy="660209"/>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AR" dirty="0"/>
              <a:t>3</a:t>
            </a:r>
          </a:p>
        </p:txBody>
      </p:sp>
      <p:sp>
        <p:nvSpPr>
          <p:cNvPr id="32" name="31 Rectángulo"/>
          <p:cNvSpPr/>
          <p:nvPr/>
        </p:nvSpPr>
        <p:spPr>
          <a:xfrm>
            <a:off x="6386052" y="4807991"/>
            <a:ext cx="465890" cy="330105"/>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AR" dirty="0"/>
              <a:t>4</a:t>
            </a:r>
          </a:p>
        </p:txBody>
      </p:sp>
      <p:sp>
        <p:nvSpPr>
          <p:cNvPr id="33" name="32 Rectángulo"/>
          <p:cNvSpPr/>
          <p:nvPr/>
        </p:nvSpPr>
        <p:spPr>
          <a:xfrm>
            <a:off x="5855110" y="3727436"/>
            <a:ext cx="417768" cy="660209"/>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AR" dirty="0"/>
              <a:t>5</a:t>
            </a:r>
          </a:p>
        </p:txBody>
      </p:sp>
      <p:cxnSp>
        <p:nvCxnSpPr>
          <p:cNvPr id="34" name="33 Conector recto de flecha"/>
          <p:cNvCxnSpPr/>
          <p:nvPr/>
        </p:nvCxnSpPr>
        <p:spPr>
          <a:xfrm>
            <a:off x="6732240" y="3284984"/>
            <a:ext cx="317489" cy="660209"/>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6" name="35 Conector recto de flecha"/>
          <p:cNvCxnSpPr/>
          <p:nvPr/>
        </p:nvCxnSpPr>
        <p:spPr>
          <a:xfrm>
            <a:off x="7200292" y="4546144"/>
            <a:ext cx="317489" cy="660209"/>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7" name="36 Conector recto de flecha"/>
          <p:cNvCxnSpPr/>
          <p:nvPr/>
        </p:nvCxnSpPr>
        <p:spPr>
          <a:xfrm>
            <a:off x="6114133" y="3528333"/>
            <a:ext cx="317489" cy="660209"/>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C:\Users\Ing. José V. Galiana\Pictures\img084.jpg"/>
          <p:cNvPicPr/>
          <p:nvPr/>
        </p:nvPicPr>
        <p:blipFill>
          <a:blip r:embed="rId2" cstate="print"/>
          <a:srcRect l="63136" t="29003" r="8181" b="44616"/>
          <a:stretch>
            <a:fillRect/>
          </a:stretch>
        </p:blipFill>
        <p:spPr bwMode="auto">
          <a:xfrm>
            <a:off x="0" y="285728"/>
            <a:ext cx="9144000" cy="6572272"/>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2 Conector recto de flecha"/>
          <p:cNvCxnSpPr/>
          <p:nvPr/>
        </p:nvCxnSpPr>
        <p:spPr>
          <a:xfrm flipV="1">
            <a:off x="1115616" y="1052736"/>
            <a:ext cx="72008" cy="4680520"/>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cxnSp>
        <p:nvCxnSpPr>
          <p:cNvPr id="5" name="4 Conector recto de flecha"/>
          <p:cNvCxnSpPr/>
          <p:nvPr/>
        </p:nvCxnSpPr>
        <p:spPr>
          <a:xfrm>
            <a:off x="1115616" y="5733256"/>
            <a:ext cx="7128792" cy="0"/>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sp>
        <p:nvSpPr>
          <p:cNvPr id="6" name="5 Forma libre"/>
          <p:cNvSpPr/>
          <p:nvPr/>
        </p:nvSpPr>
        <p:spPr>
          <a:xfrm>
            <a:off x="1356852" y="1925860"/>
            <a:ext cx="6445045" cy="3103340"/>
          </a:xfrm>
          <a:custGeom>
            <a:avLst/>
            <a:gdLst>
              <a:gd name="connsiteX0" fmla="*/ 0 w 6445045"/>
              <a:gd name="connsiteY0" fmla="*/ 3103340 h 3103340"/>
              <a:gd name="connsiteX1" fmla="*/ 1179871 w 6445045"/>
              <a:gd name="connsiteY1" fmla="*/ 2483908 h 3103340"/>
              <a:gd name="connsiteX2" fmla="*/ 1755058 w 6445045"/>
              <a:gd name="connsiteY2" fmla="*/ 1702243 h 3103340"/>
              <a:gd name="connsiteX3" fmla="*/ 2359742 w 6445045"/>
              <a:gd name="connsiteY3" fmla="*/ 522372 h 3103340"/>
              <a:gd name="connsiteX4" fmla="*/ 2905432 w 6445045"/>
              <a:gd name="connsiteY4" fmla="*/ 65172 h 3103340"/>
              <a:gd name="connsiteX5" fmla="*/ 3524864 w 6445045"/>
              <a:gd name="connsiteY5" fmla="*/ 6179 h 3103340"/>
              <a:gd name="connsiteX6" fmla="*/ 3775587 w 6445045"/>
              <a:gd name="connsiteY6" fmla="*/ 94669 h 3103340"/>
              <a:gd name="connsiteX7" fmla="*/ 4645742 w 6445045"/>
              <a:gd name="connsiteY7" fmla="*/ 758346 h 3103340"/>
              <a:gd name="connsiteX8" fmla="*/ 5515896 w 6445045"/>
              <a:gd name="connsiteY8" fmla="*/ 1820230 h 3103340"/>
              <a:gd name="connsiteX9" fmla="*/ 6445045 w 6445045"/>
              <a:gd name="connsiteY9" fmla="*/ 2424914 h 3103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45045" h="3103340">
                <a:moveTo>
                  <a:pt x="0" y="3103340"/>
                </a:moveTo>
                <a:cubicBezTo>
                  <a:pt x="443680" y="2910382"/>
                  <a:pt x="887361" y="2717424"/>
                  <a:pt x="1179871" y="2483908"/>
                </a:cubicBezTo>
                <a:cubicBezTo>
                  <a:pt x="1472381" y="2250392"/>
                  <a:pt x="1558413" y="2029166"/>
                  <a:pt x="1755058" y="1702243"/>
                </a:cubicBezTo>
                <a:cubicBezTo>
                  <a:pt x="1951703" y="1375320"/>
                  <a:pt x="2168013" y="795217"/>
                  <a:pt x="2359742" y="522372"/>
                </a:cubicBezTo>
                <a:cubicBezTo>
                  <a:pt x="2551471" y="249527"/>
                  <a:pt x="2711245" y="151204"/>
                  <a:pt x="2905432" y="65172"/>
                </a:cubicBezTo>
                <a:cubicBezTo>
                  <a:pt x="3099619" y="-20860"/>
                  <a:pt x="3379838" y="1263"/>
                  <a:pt x="3524864" y="6179"/>
                </a:cubicBezTo>
                <a:cubicBezTo>
                  <a:pt x="3669890" y="11095"/>
                  <a:pt x="3588774" y="-30692"/>
                  <a:pt x="3775587" y="94669"/>
                </a:cubicBezTo>
                <a:cubicBezTo>
                  <a:pt x="3962400" y="220030"/>
                  <a:pt x="4355691" y="470753"/>
                  <a:pt x="4645742" y="758346"/>
                </a:cubicBezTo>
                <a:cubicBezTo>
                  <a:pt x="4935793" y="1045939"/>
                  <a:pt x="5216012" y="1542469"/>
                  <a:pt x="5515896" y="1820230"/>
                </a:cubicBezTo>
                <a:cubicBezTo>
                  <a:pt x="5815780" y="2097991"/>
                  <a:pt x="6130412" y="2261452"/>
                  <a:pt x="6445045" y="2424914"/>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cxnSp>
        <p:nvCxnSpPr>
          <p:cNvPr id="8" name="7 Conector recto de flecha"/>
          <p:cNvCxnSpPr/>
          <p:nvPr/>
        </p:nvCxnSpPr>
        <p:spPr>
          <a:xfrm flipV="1">
            <a:off x="2051720" y="4221088"/>
            <a:ext cx="0" cy="504056"/>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9 Forma libre"/>
          <p:cNvSpPr/>
          <p:nvPr/>
        </p:nvSpPr>
        <p:spPr>
          <a:xfrm>
            <a:off x="2050026" y="2256503"/>
            <a:ext cx="3436374" cy="2005781"/>
          </a:xfrm>
          <a:custGeom>
            <a:avLst/>
            <a:gdLst>
              <a:gd name="connsiteX0" fmla="*/ 0 w 3436374"/>
              <a:gd name="connsiteY0" fmla="*/ 2005781 h 2005781"/>
              <a:gd name="connsiteX1" fmla="*/ 560439 w 3436374"/>
              <a:gd name="connsiteY1" fmla="*/ 1917291 h 2005781"/>
              <a:gd name="connsiteX2" fmla="*/ 1076632 w 3436374"/>
              <a:gd name="connsiteY2" fmla="*/ 1725562 h 2005781"/>
              <a:gd name="connsiteX3" fmla="*/ 2035277 w 3436374"/>
              <a:gd name="connsiteY3" fmla="*/ 1268362 h 2005781"/>
              <a:gd name="connsiteX4" fmla="*/ 3436374 w 3436374"/>
              <a:gd name="connsiteY4" fmla="*/ 0 h 2005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6374" h="2005781">
                <a:moveTo>
                  <a:pt x="0" y="2005781"/>
                </a:moveTo>
                <a:cubicBezTo>
                  <a:pt x="190500" y="1984887"/>
                  <a:pt x="381000" y="1963994"/>
                  <a:pt x="560439" y="1917291"/>
                </a:cubicBezTo>
                <a:cubicBezTo>
                  <a:pt x="739878" y="1870588"/>
                  <a:pt x="830826" y="1833717"/>
                  <a:pt x="1076632" y="1725562"/>
                </a:cubicBezTo>
                <a:cubicBezTo>
                  <a:pt x="1322438" y="1617407"/>
                  <a:pt x="1641987" y="1555956"/>
                  <a:pt x="2035277" y="1268362"/>
                </a:cubicBezTo>
                <a:cubicBezTo>
                  <a:pt x="2428567" y="980768"/>
                  <a:pt x="2932470" y="490384"/>
                  <a:pt x="3436374" y="0"/>
                </a:cubicBezTo>
              </a:path>
            </a:pathLst>
          </a:cu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cxnSp>
        <p:nvCxnSpPr>
          <p:cNvPr id="12" name="11 Conector recto de flecha"/>
          <p:cNvCxnSpPr/>
          <p:nvPr/>
        </p:nvCxnSpPr>
        <p:spPr>
          <a:xfrm>
            <a:off x="5486400" y="2256503"/>
            <a:ext cx="0" cy="1460529"/>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6" name="15 Forma libre"/>
          <p:cNvSpPr/>
          <p:nvPr/>
        </p:nvSpPr>
        <p:spPr>
          <a:xfrm>
            <a:off x="2050026" y="3657600"/>
            <a:ext cx="3451122" cy="1091381"/>
          </a:xfrm>
          <a:custGeom>
            <a:avLst/>
            <a:gdLst>
              <a:gd name="connsiteX0" fmla="*/ 3451122 w 3451122"/>
              <a:gd name="connsiteY0" fmla="*/ 0 h 1091381"/>
              <a:gd name="connsiteX1" fmla="*/ 2168013 w 3451122"/>
              <a:gd name="connsiteY1" fmla="*/ 604684 h 1091381"/>
              <a:gd name="connsiteX2" fmla="*/ 1327355 w 3451122"/>
              <a:gd name="connsiteY2" fmla="*/ 796413 h 1091381"/>
              <a:gd name="connsiteX3" fmla="*/ 0 w 3451122"/>
              <a:gd name="connsiteY3" fmla="*/ 1091381 h 1091381"/>
            </a:gdLst>
            <a:ahLst/>
            <a:cxnLst>
              <a:cxn ang="0">
                <a:pos x="connsiteX0" y="connsiteY0"/>
              </a:cxn>
              <a:cxn ang="0">
                <a:pos x="connsiteX1" y="connsiteY1"/>
              </a:cxn>
              <a:cxn ang="0">
                <a:pos x="connsiteX2" y="connsiteY2"/>
              </a:cxn>
              <a:cxn ang="0">
                <a:pos x="connsiteX3" y="connsiteY3"/>
              </a:cxn>
            </a:cxnLst>
            <a:rect l="l" t="t" r="r" b="b"/>
            <a:pathLst>
              <a:path w="3451122" h="1091381">
                <a:moveTo>
                  <a:pt x="3451122" y="0"/>
                </a:moveTo>
                <a:cubicBezTo>
                  <a:pt x="2986548" y="235974"/>
                  <a:pt x="2521974" y="471949"/>
                  <a:pt x="2168013" y="604684"/>
                </a:cubicBezTo>
                <a:cubicBezTo>
                  <a:pt x="1814052" y="737420"/>
                  <a:pt x="1327355" y="796413"/>
                  <a:pt x="1327355" y="796413"/>
                </a:cubicBezTo>
                <a:lnTo>
                  <a:pt x="0" y="1091381"/>
                </a:lnTo>
              </a:path>
            </a:pathLst>
          </a:cu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7" name="16 Rectángulo"/>
          <p:cNvSpPr/>
          <p:nvPr/>
        </p:nvSpPr>
        <p:spPr>
          <a:xfrm>
            <a:off x="1093055" y="260648"/>
            <a:ext cx="936104" cy="792088"/>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AR" sz="4000" dirty="0"/>
              <a:t>i</a:t>
            </a:r>
            <a:r>
              <a:rPr lang="es-AR" sz="4000" dirty="0" smtClean="0"/>
              <a:t> </a:t>
            </a:r>
            <a:r>
              <a:rPr lang="es-AR" dirty="0" smtClean="0"/>
              <a:t>(kcal)</a:t>
            </a:r>
            <a:endParaRPr lang="es-AR" dirty="0"/>
          </a:p>
        </p:txBody>
      </p:sp>
      <p:sp>
        <p:nvSpPr>
          <p:cNvPr id="18" name="17 Rectángulo"/>
          <p:cNvSpPr/>
          <p:nvPr/>
        </p:nvSpPr>
        <p:spPr>
          <a:xfrm>
            <a:off x="7164288" y="4633156"/>
            <a:ext cx="1800200" cy="956084"/>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AR" sz="4000" dirty="0" smtClean="0"/>
              <a:t>S </a:t>
            </a:r>
            <a:r>
              <a:rPr lang="es-AR" dirty="0" smtClean="0"/>
              <a:t>(kcal)/</a:t>
            </a:r>
            <a:r>
              <a:rPr lang="es-AR" dirty="0" err="1" smtClean="0"/>
              <a:t>°k</a:t>
            </a:r>
            <a:endParaRPr lang="es-AR" dirty="0"/>
          </a:p>
        </p:txBody>
      </p:sp>
      <p:sp>
        <p:nvSpPr>
          <p:cNvPr id="19" name="18 Rectángulo"/>
          <p:cNvSpPr/>
          <p:nvPr/>
        </p:nvSpPr>
        <p:spPr>
          <a:xfrm>
            <a:off x="2185293" y="3488212"/>
            <a:ext cx="504056" cy="457639"/>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AR" sz="3600" dirty="0" smtClean="0"/>
              <a:t>1</a:t>
            </a:r>
            <a:endParaRPr lang="es-AR" sz="3600" dirty="0"/>
          </a:p>
        </p:txBody>
      </p:sp>
      <p:sp>
        <p:nvSpPr>
          <p:cNvPr id="20" name="19 Rectángulo"/>
          <p:cNvSpPr/>
          <p:nvPr/>
        </p:nvSpPr>
        <p:spPr>
          <a:xfrm>
            <a:off x="5738428" y="1809686"/>
            <a:ext cx="504056" cy="457639"/>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AR" sz="3600" dirty="0"/>
              <a:t>2</a:t>
            </a:r>
          </a:p>
        </p:txBody>
      </p:sp>
      <p:sp>
        <p:nvSpPr>
          <p:cNvPr id="21" name="20 Rectángulo"/>
          <p:cNvSpPr/>
          <p:nvPr/>
        </p:nvSpPr>
        <p:spPr>
          <a:xfrm>
            <a:off x="5638800" y="3745651"/>
            <a:ext cx="504056" cy="457639"/>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AR" sz="3600" dirty="0"/>
              <a:t>3</a:t>
            </a:r>
          </a:p>
        </p:txBody>
      </p:sp>
      <p:sp>
        <p:nvSpPr>
          <p:cNvPr id="22" name="21 Rectángulo"/>
          <p:cNvSpPr/>
          <p:nvPr/>
        </p:nvSpPr>
        <p:spPr>
          <a:xfrm>
            <a:off x="1681237" y="5088855"/>
            <a:ext cx="504056" cy="457639"/>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AR" sz="3600" dirty="0"/>
              <a:t>4</a:t>
            </a:r>
          </a:p>
        </p:txBody>
      </p:sp>
      <p:sp>
        <p:nvSpPr>
          <p:cNvPr id="23" name="22 Rectángulo"/>
          <p:cNvSpPr/>
          <p:nvPr/>
        </p:nvSpPr>
        <p:spPr>
          <a:xfrm>
            <a:off x="1258371" y="3992268"/>
            <a:ext cx="504056" cy="457639"/>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AR" sz="3600" dirty="0" smtClean="0"/>
              <a:t>5</a:t>
            </a:r>
            <a:endParaRPr lang="es-AR" sz="3600" dirty="0"/>
          </a:p>
        </p:txBody>
      </p:sp>
      <p:cxnSp>
        <p:nvCxnSpPr>
          <p:cNvPr id="25" name="24 Conector recto de flecha"/>
          <p:cNvCxnSpPr/>
          <p:nvPr/>
        </p:nvCxnSpPr>
        <p:spPr>
          <a:xfrm>
            <a:off x="3347864" y="2267325"/>
            <a:ext cx="576064" cy="992068"/>
          </a:xfrm>
          <a:prstGeom prst="straightConnector1">
            <a:avLst/>
          </a:prstGeom>
          <a:ln w="762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26" name="25 Conector recto de flecha"/>
          <p:cNvCxnSpPr/>
          <p:nvPr/>
        </p:nvCxnSpPr>
        <p:spPr>
          <a:xfrm>
            <a:off x="4291342" y="4355102"/>
            <a:ext cx="576064" cy="992068"/>
          </a:xfrm>
          <a:prstGeom prst="straightConnector1">
            <a:avLst/>
          </a:prstGeom>
          <a:ln w="762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27" name="26 Conector recto de flecha"/>
          <p:cNvCxnSpPr/>
          <p:nvPr/>
        </p:nvCxnSpPr>
        <p:spPr>
          <a:xfrm>
            <a:off x="1788372" y="3029696"/>
            <a:ext cx="576064" cy="992068"/>
          </a:xfrm>
          <a:prstGeom prst="straightConnector1">
            <a:avLst/>
          </a:prstGeom>
          <a:ln w="7620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28" name="27 Rectángulo"/>
          <p:cNvSpPr/>
          <p:nvPr/>
        </p:nvSpPr>
        <p:spPr>
          <a:xfrm>
            <a:off x="3923928" y="2492896"/>
            <a:ext cx="756084" cy="493871"/>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AR" dirty="0" smtClean="0"/>
              <a:t>Q´´1</a:t>
            </a:r>
            <a:endParaRPr lang="es-AR" dirty="0"/>
          </a:p>
        </p:txBody>
      </p:sp>
      <p:sp>
        <p:nvSpPr>
          <p:cNvPr id="29" name="28 Rectángulo"/>
          <p:cNvSpPr/>
          <p:nvPr/>
        </p:nvSpPr>
        <p:spPr>
          <a:xfrm>
            <a:off x="4910336" y="4864262"/>
            <a:ext cx="576064" cy="493871"/>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AR" dirty="0" smtClean="0"/>
              <a:t>Q2</a:t>
            </a:r>
            <a:endParaRPr lang="es-AR" dirty="0"/>
          </a:p>
        </p:txBody>
      </p:sp>
      <p:sp>
        <p:nvSpPr>
          <p:cNvPr id="30" name="29 Rectángulo"/>
          <p:cNvSpPr/>
          <p:nvPr/>
        </p:nvSpPr>
        <p:spPr>
          <a:xfrm>
            <a:off x="1453095" y="2511663"/>
            <a:ext cx="576064" cy="493871"/>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AR" dirty="0" smtClean="0"/>
              <a:t>Q´1</a:t>
            </a:r>
            <a:endParaRPr lang="es-AR" dirty="0"/>
          </a:p>
        </p:txBody>
      </p:sp>
      <p:cxnSp>
        <p:nvCxnSpPr>
          <p:cNvPr id="32" name="31 Conector recto de flecha"/>
          <p:cNvCxnSpPr/>
          <p:nvPr/>
        </p:nvCxnSpPr>
        <p:spPr>
          <a:xfrm flipV="1">
            <a:off x="5501148" y="2511663"/>
            <a:ext cx="1375108" cy="475104"/>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cxnSp>
        <p:nvCxnSpPr>
          <p:cNvPr id="33" name="32 Conector recto de flecha"/>
          <p:cNvCxnSpPr/>
          <p:nvPr/>
        </p:nvCxnSpPr>
        <p:spPr>
          <a:xfrm flipV="1">
            <a:off x="570817" y="4565027"/>
            <a:ext cx="1375108" cy="475104"/>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sp>
        <p:nvSpPr>
          <p:cNvPr id="34" name="33 Rectángulo"/>
          <p:cNvSpPr/>
          <p:nvPr/>
        </p:nvSpPr>
        <p:spPr>
          <a:xfrm>
            <a:off x="0" y="3830480"/>
            <a:ext cx="1044116" cy="948262"/>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AR" sz="3600" dirty="0" err="1" smtClean="0"/>
              <a:t>ALb</a:t>
            </a:r>
            <a:endParaRPr lang="es-AR" sz="3600" dirty="0"/>
          </a:p>
        </p:txBody>
      </p:sp>
      <p:sp>
        <p:nvSpPr>
          <p:cNvPr id="36" name="35 Rectángulo"/>
          <p:cNvSpPr/>
          <p:nvPr/>
        </p:nvSpPr>
        <p:spPr>
          <a:xfrm>
            <a:off x="7211830" y="2057581"/>
            <a:ext cx="864604" cy="948262"/>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AR" sz="3600" dirty="0" err="1" smtClean="0"/>
              <a:t>ALt</a:t>
            </a:r>
            <a:endParaRPr lang="es-AR" sz="3600" dirty="0"/>
          </a:p>
        </p:txBody>
      </p:sp>
    </p:spTree>
    <p:extLst>
      <p:ext uri="{BB962C8B-B14F-4D97-AF65-F5344CB8AC3E}">
        <p14:creationId xmlns:p14="http://schemas.microsoft.com/office/powerpoint/2010/main" val="38479387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7" name="Rectangle 11"/>
          <p:cNvSpPr>
            <a:spLocks noChangeArrowheads="1"/>
          </p:cNvSpPr>
          <p:nvPr/>
        </p:nvSpPr>
        <p:spPr bwMode="auto">
          <a:xfrm>
            <a:off x="0" y="523222"/>
            <a:ext cx="9144000" cy="667875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1647825" algn="l"/>
              </a:tabLst>
            </a:pPr>
            <a:r>
              <a:rPr kumimoji="0" lang="es-AR" sz="3200" b="1" i="0" u="sng" strike="noStrike" cap="none" normalizeH="0" baseline="0" dirty="0" smtClean="0">
                <a:ln>
                  <a:noFill/>
                </a:ln>
                <a:solidFill>
                  <a:schemeClr val="accent4"/>
                </a:solidFill>
                <a:effectLst/>
                <a:latin typeface="Calibri" pitchFamily="34" charset="0"/>
                <a:ea typeface="Calibri" pitchFamily="34" charset="0"/>
                <a:cs typeface="Times New Roman" pitchFamily="18" charset="0"/>
              </a:rPr>
              <a:t>1°) Calor aportado por el medio  al sistema</a:t>
            </a:r>
            <a:r>
              <a:rPr kumimoji="0" lang="es-AR" sz="3200" b="0" i="0" u="none" strike="noStrike" cap="none" normalizeH="0" baseline="0" dirty="0" smtClean="0">
                <a:ln>
                  <a:noFill/>
                </a:ln>
                <a:solidFill>
                  <a:schemeClr val="accent4"/>
                </a:solidFill>
                <a:effectLst/>
                <a:latin typeface="Calibri" pitchFamily="34" charset="0"/>
                <a:ea typeface="Calibri" pitchFamily="34" charset="0"/>
                <a:cs typeface="Times New Roman" pitchFamily="18" charset="0"/>
              </a:rPr>
              <a:t>:</a:t>
            </a:r>
            <a:endParaRPr kumimoji="0" lang="es-AR" sz="3200" b="0" i="0" u="none" strike="noStrike" cap="none" normalizeH="0" baseline="0" dirty="0" smtClean="0">
              <a:ln>
                <a:noFill/>
              </a:ln>
              <a:solidFill>
                <a:schemeClr val="accent4"/>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647825" algn="l"/>
              </a:tabLst>
            </a:pPr>
            <a:r>
              <a:rPr kumimoji="0" lang="es-AR" sz="32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Q1 = Q’</a:t>
            </a:r>
            <a:r>
              <a:rPr kumimoji="0" lang="es-AR" sz="3200" b="0" i="0" u="none" strike="noStrike" cap="none" normalizeH="0" baseline="-30000" dirty="0" smtClean="0">
                <a:ln>
                  <a:noFill/>
                </a:ln>
                <a:solidFill>
                  <a:schemeClr val="tx1"/>
                </a:solidFill>
                <a:effectLst/>
                <a:latin typeface="Calibri" pitchFamily="34" charset="0"/>
                <a:ea typeface="Calibri" pitchFamily="34" charset="0"/>
                <a:cs typeface="Times New Roman" pitchFamily="18" charset="0"/>
              </a:rPr>
              <a:t>1</a:t>
            </a:r>
            <a:r>
              <a:rPr kumimoji="0" lang="es-AR" sz="32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 Q</a:t>
            </a:r>
            <a:r>
              <a:rPr kumimoji="0" lang="es-AR" sz="3200" b="0" i="0" u="none" strike="noStrike" cap="none" normalizeH="0" baseline="-30000" dirty="0" smtClean="0">
                <a:ln>
                  <a:noFill/>
                </a:ln>
                <a:solidFill>
                  <a:schemeClr val="tx1"/>
                </a:solidFill>
                <a:effectLst/>
                <a:latin typeface="Calibri" pitchFamily="34" charset="0"/>
                <a:ea typeface="Calibri" pitchFamily="34" charset="0"/>
                <a:cs typeface="Times New Roman" pitchFamily="18" charset="0"/>
              </a:rPr>
              <a:t>2</a:t>
            </a:r>
            <a:r>
              <a:rPr kumimoji="0" lang="es-AR" sz="32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t>
            </a:r>
            <a:endParaRPr kumimoji="0" lang="es-AR"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647825" algn="l"/>
              </a:tabLst>
            </a:pPr>
            <a:r>
              <a:rPr kumimoji="0" lang="es-AR" sz="32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Donde según el diagrama i-S</a:t>
            </a:r>
          </a:p>
          <a:p>
            <a:r>
              <a:rPr lang="en-US" sz="3200" dirty="0" smtClean="0"/>
              <a:t>Q’</a:t>
            </a:r>
            <a:r>
              <a:rPr lang="en-US" sz="3200" baseline="-25000" dirty="0" smtClean="0"/>
              <a:t>1</a:t>
            </a:r>
            <a:r>
              <a:rPr lang="en-US" sz="3200" dirty="0" smtClean="0"/>
              <a:t> = i</a:t>
            </a:r>
            <a:r>
              <a:rPr lang="en-US" sz="3200" baseline="-25000" dirty="0" smtClean="0"/>
              <a:t>1</a:t>
            </a:r>
            <a:r>
              <a:rPr lang="en-US" sz="3200" dirty="0" smtClean="0"/>
              <a:t> – i</a:t>
            </a:r>
            <a:r>
              <a:rPr lang="en-US" sz="3200" baseline="-25000" dirty="0" smtClean="0"/>
              <a:t>5</a:t>
            </a:r>
            <a:endParaRPr lang="es-AR" sz="3200" dirty="0" smtClean="0"/>
          </a:p>
          <a:p>
            <a:r>
              <a:rPr lang="en-US" sz="3200" dirty="0" smtClean="0"/>
              <a:t>Q’’</a:t>
            </a:r>
            <a:r>
              <a:rPr lang="en-US" sz="3200" baseline="-25000" dirty="0" smtClean="0"/>
              <a:t>1</a:t>
            </a:r>
            <a:r>
              <a:rPr lang="en-US" sz="3200" dirty="0" smtClean="0"/>
              <a:t> = i</a:t>
            </a:r>
            <a:r>
              <a:rPr lang="en-US" sz="3200" baseline="-25000" dirty="0" smtClean="0"/>
              <a:t>2</a:t>
            </a:r>
            <a:r>
              <a:rPr lang="en-US" sz="3200" dirty="0" smtClean="0"/>
              <a:t> – i</a:t>
            </a:r>
            <a:r>
              <a:rPr lang="en-US" sz="3200" baseline="-25000" dirty="0" smtClean="0"/>
              <a:t>1</a:t>
            </a:r>
            <a:endParaRPr lang="es-AR" sz="3200" dirty="0" smtClean="0"/>
          </a:p>
          <a:p>
            <a:r>
              <a:rPr lang="en-US" sz="3200" b="1" dirty="0" smtClean="0">
                <a:solidFill>
                  <a:srgbClr val="FF0000"/>
                </a:solidFill>
              </a:rPr>
              <a:t>Q</a:t>
            </a:r>
            <a:r>
              <a:rPr lang="en-US" sz="3200" b="1" baseline="-25000" dirty="0" smtClean="0">
                <a:solidFill>
                  <a:srgbClr val="FF0000"/>
                </a:solidFill>
              </a:rPr>
              <a:t>1</a:t>
            </a:r>
            <a:r>
              <a:rPr lang="en-US" sz="3200" b="1" dirty="0" smtClean="0">
                <a:solidFill>
                  <a:srgbClr val="FF0000"/>
                </a:solidFill>
              </a:rPr>
              <a:t> = i</a:t>
            </a:r>
            <a:r>
              <a:rPr lang="en-US" sz="3200" b="1" baseline="-25000" dirty="0" smtClean="0">
                <a:solidFill>
                  <a:srgbClr val="FF0000"/>
                </a:solidFill>
              </a:rPr>
              <a:t>2</a:t>
            </a:r>
            <a:r>
              <a:rPr lang="en-US" sz="3200" b="1" dirty="0" smtClean="0">
                <a:solidFill>
                  <a:srgbClr val="FF0000"/>
                </a:solidFill>
              </a:rPr>
              <a:t> – i</a:t>
            </a:r>
            <a:r>
              <a:rPr lang="en-US" sz="3200" b="1" baseline="-25000" dirty="0" smtClean="0">
                <a:solidFill>
                  <a:srgbClr val="FF0000"/>
                </a:solidFill>
              </a:rPr>
              <a:t>5</a:t>
            </a:r>
            <a:endParaRPr lang="es-AR" sz="3200" b="1" dirty="0" smtClean="0">
              <a:solidFill>
                <a:srgbClr val="FF0000"/>
              </a:solidFill>
            </a:endParaRPr>
          </a:p>
          <a:p>
            <a:r>
              <a:rPr lang="es-AR" sz="3200" b="1" u="sng" dirty="0" smtClean="0"/>
              <a:t>2°) Calor entregado  al medio</a:t>
            </a:r>
            <a:endParaRPr lang="es-AR" sz="3200" dirty="0" smtClean="0"/>
          </a:p>
          <a:p>
            <a:r>
              <a:rPr lang="es-AR" sz="3200" b="1" dirty="0">
                <a:solidFill>
                  <a:srgbClr val="FF0000"/>
                </a:solidFill>
              </a:rPr>
              <a:t>Q2 = i3 – i4</a:t>
            </a:r>
          </a:p>
          <a:p>
            <a:r>
              <a:rPr lang="es-AR" sz="3200" b="1" u="sng" dirty="0" smtClean="0"/>
              <a:t>3°) Trabajo de la máquina:</a:t>
            </a:r>
            <a:endParaRPr lang="es-AR" sz="3200" dirty="0" smtClean="0"/>
          </a:p>
          <a:p>
            <a:endParaRPr lang="es-AR" sz="3200" dirty="0" smtClean="0">
              <a:solidFill>
                <a:srgbClr val="00B0F0"/>
              </a:solidFill>
            </a:endParaRPr>
          </a:p>
          <a:p>
            <a:r>
              <a:rPr lang="es-AR" sz="3200" b="1" dirty="0" smtClean="0">
                <a:solidFill>
                  <a:srgbClr val="FF0000"/>
                </a:solidFill>
              </a:rPr>
              <a:t>A.L</a:t>
            </a:r>
            <a:r>
              <a:rPr lang="es-AR" sz="3200" b="1" baseline="-25000" dirty="0" smtClean="0">
                <a:solidFill>
                  <a:srgbClr val="FF0000"/>
                </a:solidFill>
              </a:rPr>
              <a:t>T</a:t>
            </a:r>
            <a:r>
              <a:rPr lang="es-AR" sz="3200" b="1" dirty="0" smtClean="0">
                <a:solidFill>
                  <a:srgbClr val="FF0000"/>
                </a:solidFill>
              </a:rPr>
              <a:t> = i</a:t>
            </a:r>
            <a:r>
              <a:rPr lang="es-AR" sz="3200" b="1" baseline="-25000" dirty="0" smtClean="0">
                <a:solidFill>
                  <a:srgbClr val="FF0000"/>
                </a:solidFill>
              </a:rPr>
              <a:t>2</a:t>
            </a:r>
            <a:r>
              <a:rPr lang="es-AR" sz="3200" b="1" dirty="0" smtClean="0">
                <a:solidFill>
                  <a:srgbClr val="FF0000"/>
                </a:solidFill>
              </a:rPr>
              <a:t> – i</a:t>
            </a:r>
            <a:r>
              <a:rPr lang="es-AR" sz="3200" b="1" baseline="-25000" dirty="0" smtClean="0">
                <a:solidFill>
                  <a:srgbClr val="FF0000"/>
                </a:solidFill>
              </a:rPr>
              <a:t>3</a:t>
            </a:r>
            <a:endParaRPr lang="es-AR" sz="3200" b="1" dirty="0" smtClean="0">
              <a:solidFill>
                <a:srgbClr val="FF0000"/>
              </a:solidFill>
            </a:endParaRPr>
          </a:p>
          <a:p>
            <a:endParaRPr lang="es-AR" sz="1600" b="1" u="sng" dirty="0" smtClean="0"/>
          </a:p>
          <a:p>
            <a:endParaRPr lang="es-AR" sz="1600" dirty="0" smtClean="0"/>
          </a:p>
          <a:p>
            <a:endParaRPr lang="es-AR" sz="1200" dirty="0" smtClean="0"/>
          </a:p>
          <a:p>
            <a:r>
              <a:rPr lang="es-AR" sz="1200" dirty="0" smtClean="0"/>
              <a:t>  </a:t>
            </a:r>
            <a:r>
              <a:rPr lang="es-AR" sz="1200" b="1" dirty="0" smtClean="0"/>
              <a:t> </a:t>
            </a:r>
            <a:endParaRPr lang="es-AR" sz="1200" dirty="0" smtClean="0"/>
          </a:p>
          <a:p>
            <a:pPr marL="0" marR="0" lvl="0" indent="0" algn="l" defTabSz="914400" rtl="0" eaLnBrk="0" fontAlgn="base" latinLnBrk="0" hangingPunct="0">
              <a:lnSpc>
                <a:spcPct val="100000"/>
              </a:lnSpc>
              <a:spcBef>
                <a:spcPct val="0"/>
              </a:spcBef>
              <a:spcAft>
                <a:spcPct val="0"/>
              </a:spcAft>
              <a:buClrTx/>
              <a:buSzTx/>
              <a:buFontTx/>
              <a:buNone/>
              <a:tabLst>
                <a:tab pos="1647825" algn="l"/>
              </a:tabLst>
            </a:pPr>
            <a:endParaRPr kumimoji="0" lang="es-AR"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11" name="10 Forma libre"/>
          <p:cNvSpPr/>
          <p:nvPr/>
        </p:nvSpPr>
        <p:spPr>
          <a:xfrm>
            <a:off x="679989" y="5589240"/>
            <a:ext cx="263237" cy="692728"/>
          </a:xfrm>
          <a:custGeom>
            <a:avLst/>
            <a:gdLst>
              <a:gd name="connsiteX0" fmla="*/ 0 w 263237"/>
              <a:gd name="connsiteY0" fmla="*/ 692728 h 692728"/>
              <a:gd name="connsiteX1" fmla="*/ 96982 w 263237"/>
              <a:gd name="connsiteY1" fmla="*/ 526473 h 692728"/>
              <a:gd name="connsiteX2" fmla="*/ 96982 w 263237"/>
              <a:gd name="connsiteY2" fmla="*/ 374073 h 692728"/>
              <a:gd name="connsiteX3" fmla="*/ 96982 w 263237"/>
              <a:gd name="connsiteY3" fmla="*/ 124691 h 692728"/>
              <a:gd name="connsiteX4" fmla="*/ 263237 w 263237"/>
              <a:gd name="connsiteY4" fmla="*/ 0 h 6927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237" h="692728">
                <a:moveTo>
                  <a:pt x="0" y="692728"/>
                </a:moveTo>
                <a:cubicBezTo>
                  <a:pt x="40409" y="636155"/>
                  <a:pt x="80818" y="579582"/>
                  <a:pt x="96982" y="526473"/>
                </a:cubicBezTo>
                <a:cubicBezTo>
                  <a:pt x="113146" y="473364"/>
                  <a:pt x="96982" y="374073"/>
                  <a:pt x="96982" y="374073"/>
                </a:cubicBezTo>
                <a:cubicBezTo>
                  <a:pt x="96982" y="307109"/>
                  <a:pt x="69273" y="187037"/>
                  <a:pt x="96982" y="124691"/>
                </a:cubicBezTo>
                <a:cubicBezTo>
                  <a:pt x="124691" y="62345"/>
                  <a:pt x="221673" y="25400"/>
                  <a:pt x="263237" y="0"/>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A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ChangeArrowheads="1"/>
          </p:cNvSpPr>
          <p:nvPr/>
        </p:nvSpPr>
        <p:spPr bwMode="auto">
          <a:xfrm>
            <a:off x="0" y="-1415772"/>
            <a:ext cx="9144000" cy="980268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s-AR"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es-AR" sz="1600" b="1" dirty="0">
              <a:latin typeface="Calibri" pitchFamily="34" charset="0"/>
              <a:ea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s-AR" sz="2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Ciclo de vapor</a:t>
            </a:r>
            <a:r>
              <a:rPr kumimoji="0" lang="es-AR"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t>
            </a:r>
            <a:endParaRPr kumimoji="0" lang="es-AR"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s-AR" sz="1100" b="0" i="0" u="sng"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es-AR" sz="1100" u="sng" dirty="0">
              <a:latin typeface="Calibri" pitchFamily="34" charset="0"/>
              <a:ea typeface="Calibri"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s-AR" sz="1100" b="0" i="0" u="sng"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es-AR" sz="1100" u="sng" dirty="0">
              <a:latin typeface="Calibri" pitchFamily="34" charset="0"/>
              <a:ea typeface="Calibri" pitchFamily="34"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AR" sz="3200" b="1" i="0" u="sng" strike="noStrike" cap="none" normalizeH="0" baseline="0" dirty="0" smtClean="0">
                <a:ln>
                  <a:noFill/>
                </a:ln>
                <a:solidFill>
                  <a:schemeClr val="tx1"/>
                </a:solidFill>
                <a:effectLst/>
                <a:latin typeface="Calibri" pitchFamily="34" charset="0"/>
                <a:ea typeface="Calibri" pitchFamily="34" charset="0"/>
                <a:cs typeface="Times New Roman" pitchFamily="18" charset="0"/>
              </a:rPr>
              <a:t>2° Principio de la termodinámica: </a:t>
            </a:r>
            <a:endParaRPr kumimoji="0" lang="es-AR" sz="32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s-AR"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s-AR"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es-AR" sz="1100" dirty="0">
              <a:latin typeface="Calibri" pitchFamily="34" charset="0"/>
              <a:ea typeface="Calibri"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s-AR"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AR" sz="3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El funcionamiento de las maquinas a vapor se basa en el 2° principio de la termodinámica enunciado por Carnot : “ para poder obtener trabajo mecánico en forma continua del calor es necesario contar  con dos fuentes de calor a distintas temperaturas”.</a:t>
            </a:r>
            <a:endParaRPr kumimoji="0" lang="es-AR" sz="3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AR" sz="3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Carnot dio origen a lo que se llama “maquinas térmicas “.</a:t>
            </a:r>
          </a:p>
          <a:p>
            <a:pPr marL="0" marR="0" lvl="0" indent="0" algn="just" defTabSz="914400" rtl="0" eaLnBrk="0" fontAlgn="base" latinLnBrk="0" hangingPunct="0">
              <a:lnSpc>
                <a:spcPct val="100000"/>
              </a:lnSpc>
              <a:spcBef>
                <a:spcPct val="0"/>
              </a:spcBef>
              <a:spcAft>
                <a:spcPct val="0"/>
              </a:spcAft>
              <a:buClrTx/>
              <a:buSzTx/>
              <a:buFontTx/>
              <a:buNone/>
              <a:tabLst/>
            </a:pPr>
            <a:endParaRPr lang="es-AR" sz="2400" dirty="0">
              <a:latin typeface="Calibri"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s-AR" sz="1100" b="0" i="0" u="none" strike="noStrike" cap="none" normalizeH="0" baseline="0" dirty="0" smtClean="0">
              <a:ln>
                <a:noFill/>
              </a:ln>
              <a:solidFill>
                <a:schemeClr val="tx1"/>
              </a:solidFill>
              <a:effectLst/>
              <a:latin typeface="Calibri"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es-AR" sz="1100" dirty="0">
              <a:latin typeface="Calibri"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s-AR" sz="1100" b="0" i="0" u="none" strike="noStrike" cap="none" normalizeH="0" baseline="0" dirty="0" smtClean="0">
              <a:ln>
                <a:noFill/>
              </a:ln>
              <a:solidFill>
                <a:schemeClr val="tx1"/>
              </a:solidFill>
              <a:effectLst/>
              <a:latin typeface="Calibri"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es-AR" sz="1100" dirty="0">
              <a:latin typeface="Calibri"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s-AR" sz="1100" b="0" i="0" u="none" strike="noStrike" cap="none" normalizeH="0" baseline="0" dirty="0" smtClean="0">
              <a:ln>
                <a:noFill/>
              </a:ln>
              <a:solidFill>
                <a:schemeClr val="tx1"/>
              </a:solidFill>
              <a:effectLst/>
              <a:latin typeface="Calibri"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es-AR" sz="1100" dirty="0">
              <a:latin typeface="Calibri"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s-AR" sz="1100" b="0" i="0" u="none" strike="noStrike" cap="none" normalizeH="0" baseline="0" dirty="0" smtClean="0">
              <a:ln>
                <a:noFill/>
              </a:ln>
              <a:solidFill>
                <a:schemeClr val="tx1"/>
              </a:solidFill>
              <a:effectLst/>
              <a:latin typeface="Calibri"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es-AR" sz="1100" dirty="0">
              <a:latin typeface="Calibri"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s-AR" sz="1100" b="0" i="0" u="none" strike="noStrike" cap="none" normalizeH="0" baseline="0" dirty="0" smtClean="0">
              <a:ln>
                <a:noFill/>
              </a:ln>
              <a:solidFill>
                <a:schemeClr val="tx1"/>
              </a:solidFill>
              <a:effectLst/>
              <a:latin typeface="Calibri"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es-AR" sz="1100" dirty="0">
              <a:latin typeface="Calibri"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s-AR" sz="1100" b="0" i="0" u="none" strike="noStrike" cap="none" normalizeH="0" baseline="0" dirty="0" smtClean="0">
              <a:ln>
                <a:noFill/>
              </a:ln>
              <a:solidFill>
                <a:schemeClr val="tx1"/>
              </a:solidFill>
              <a:effectLst/>
              <a:latin typeface="Calibri"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es-AR" sz="1100" dirty="0">
              <a:latin typeface="Calibri"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s-AR" sz="1100" b="0" i="0" u="none" strike="noStrike" cap="none" normalizeH="0" baseline="0" dirty="0" smtClean="0">
              <a:ln>
                <a:noFill/>
              </a:ln>
              <a:solidFill>
                <a:schemeClr val="tx1"/>
              </a:solidFill>
              <a:effectLst/>
              <a:latin typeface="Calibri" pitchFamily="34" charset="0"/>
              <a:cs typeface="Times New Roman" pitchFamily="18" charset="0"/>
            </a:endParaRPr>
          </a:p>
        </p:txBody>
      </p:sp>
    </p:spTree>
  </p:cSld>
  <p:clrMapOvr>
    <a:masterClrMapping/>
  </p:clrMapOvr>
  <p:transition>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395536" y="332656"/>
            <a:ext cx="8352928" cy="5632311"/>
          </a:xfrm>
          <a:prstGeom prst="rect">
            <a:avLst/>
          </a:prstGeom>
        </p:spPr>
        <p:txBody>
          <a:bodyPr wrap="square">
            <a:spAutoFit/>
          </a:bodyPr>
          <a:lstStyle/>
          <a:p>
            <a:r>
              <a:rPr lang="es-AR" sz="2400" b="1" u="sng" dirty="0"/>
              <a:t>4°) Trabajo absorbido por la bomba:</a:t>
            </a:r>
            <a:endParaRPr lang="es-AR" sz="2400" dirty="0"/>
          </a:p>
          <a:p>
            <a:endParaRPr lang="es-AR" sz="2400" dirty="0">
              <a:solidFill>
                <a:srgbClr val="00B0F0"/>
              </a:solidFill>
            </a:endParaRPr>
          </a:p>
          <a:p>
            <a:r>
              <a:rPr lang="es-AR" sz="2400" b="1" dirty="0">
                <a:solidFill>
                  <a:srgbClr val="FF0000"/>
                </a:solidFill>
              </a:rPr>
              <a:t>A.LB = i5 – i4</a:t>
            </a:r>
          </a:p>
          <a:p>
            <a:endParaRPr lang="es-AR" sz="2400" dirty="0"/>
          </a:p>
          <a:p>
            <a:r>
              <a:rPr lang="es-AR" sz="2400" dirty="0"/>
              <a:t>(i</a:t>
            </a:r>
            <a:r>
              <a:rPr lang="es-AR" sz="2400" baseline="-25000" dirty="0"/>
              <a:t>5</a:t>
            </a:r>
            <a:r>
              <a:rPr lang="es-AR" sz="2400" dirty="0"/>
              <a:t> – i</a:t>
            </a:r>
            <a:r>
              <a:rPr lang="es-AR" sz="2400" baseline="-25000" dirty="0"/>
              <a:t>4</a:t>
            </a:r>
            <a:r>
              <a:rPr lang="es-AR" sz="2400" dirty="0"/>
              <a:t>) Esta diferencia, es casi imperceptible en el i – s, por lo tanto se utiliza el p – v</a:t>
            </a:r>
          </a:p>
          <a:p>
            <a:endParaRPr lang="es-AR" sz="2400" dirty="0"/>
          </a:p>
          <a:p>
            <a:r>
              <a:rPr lang="es-AR" sz="2400" dirty="0"/>
              <a:t>El trabajo de circulación es:  </a:t>
            </a:r>
          </a:p>
          <a:p>
            <a:endParaRPr lang="es-AR" sz="2400" dirty="0"/>
          </a:p>
          <a:p>
            <a:r>
              <a:rPr lang="es-AR" sz="2400" b="1" dirty="0">
                <a:solidFill>
                  <a:srgbClr val="FF0000"/>
                </a:solidFill>
              </a:rPr>
              <a:t>A.L</a:t>
            </a:r>
            <a:r>
              <a:rPr lang="es-AR" sz="2400" b="1" baseline="-25000" dirty="0">
                <a:solidFill>
                  <a:srgbClr val="FF0000"/>
                </a:solidFill>
              </a:rPr>
              <a:t>B</a:t>
            </a:r>
            <a:r>
              <a:rPr lang="es-AR" sz="2400" b="1" dirty="0">
                <a:solidFill>
                  <a:srgbClr val="FF0000"/>
                </a:solidFill>
              </a:rPr>
              <a:t> =   v x </a:t>
            </a:r>
            <a:r>
              <a:rPr lang="es-AR" sz="2400" b="1" dirty="0" err="1">
                <a:solidFill>
                  <a:srgbClr val="FF0000"/>
                </a:solidFill>
              </a:rPr>
              <a:t>dP</a:t>
            </a:r>
            <a:r>
              <a:rPr lang="es-AR" sz="2400" b="1" dirty="0">
                <a:solidFill>
                  <a:srgbClr val="FF0000"/>
                </a:solidFill>
              </a:rPr>
              <a:t> = v (P</a:t>
            </a:r>
            <a:r>
              <a:rPr lang="es-AR" sz="2400" b="1" baseline="-25000" dirty="0">
                <a:solidFill>
                  <a:srgbClr val="FF0000"/>
                </a:solidFill>
              </a:rPr>
              <a:t>5</a:t>
            </a:r>
            <a:r>
              <a:rPr lang="es-AR" sz="2400" b="1" dirty="0">
                <a:solidFill>
                  <a:srgbClr val="FF0000"/>
                </a:solidFill>
              </a:rPr>
              <a:t> – P</a:t>
            </a:r>
            <a:r>
              <a:rPr lang="es-AR" sz="2400" b="1" baseline="-25000" dirty="0">
                <a:solidFill>
                  <a:srgbClr val="FF0000"/>
                </a:solidFill>
              </a:rPr>
              <a:t>4</a:t>
            </a:r>
            <a:r>
              <a:rPr lang="es-AR" sz="2400" b="1" dirty="0">
                <a:solidFill>
                  <a:srgbClr val="FF0000"/>
                </a:solidFill>
              </a:rPr>
              <a:t>)     </a:t>
            </a:r>
            <a:r>
              <a:rPr lang="es-AR" sz="2400" dirty="0"/>
              <a:t>donde v es el volumen especifico.</a:t>
            </a:r>
          </a:p>
          <a:p>
            <a:r>
              <a:rPr lang="es-AR" sz="2400" b="1" u="sng" dirty="0"/>
              <a:t>El  rendimiento es : </a:t>
            </a:r>
          </a:p>
          <a:p>
            <a:endParaRPr lang="es-AR" sz="2400" dirty="0"/>
          </a:p>
          <a:p>
            <a:pPr marL="342900" indent="-342900">
              <a:buFont typeface="Symbol"/>
              <a:buChar char="h"/>
            </a:pPr>
            <a:r>
              <a:rPr lang="es-AR" sz="2400" dirty="0" smtClean="0"/>
              <a:t>= </a:t>
            </a:r>
            <a:r>
              <a:rPr lang="es-AR" sz="2400" dirty="0"/>
              <a:t>(Q</a:t>
            </a:r>
            <a:r>
              <a:rPr lang="es-AR" sz="2400" baseline="-25000" dirty="0"/>
              <a:t>1</a:t>
            </a:r>
            <a:r>
              <a:rPr lang="es-AR" sz="2400" dirty="0"/>
              <a:t>-Q</a:t>
            </a:r>
            <a:r>
              <a:rPr lang="es-AR" sz="2400" baseline="-25000" dirty="0"/>
              <a:t>2</a:t>
            </a:r>
            <a:r>
              <a:rPr lang="es-AR" sz="2400" dirty="0"/>
              <a:t>)/ Q</a:t>
            </a:r>
            <a:r>
              <a:rPr lang="es-AR" sz="2400" baseline="-25000" dirty="0"/>
              <a:t>1</a:t>
            </a:r>
            <a:r>
              <a:rPr lang="es-AR" sz="2400" dirty="0"/>
              <a:t> = (A.L</a:t>
            </a:r>
            <a:r>
              <a:rPr lang="es-AR" sz="2400" baseline="-25000" dirty="0"/>
              <a:t>T</a:t>
            </a:r>
            <a:r>
              <a:rPr lang="es-AR" sz="2400" dirty="0"/>
              <a:t> - A.L</a:t>
            </a:r>
            <a:r>
              <a:rPr lang="es-AR" sz="2400" baseline="-25000" dirty="0"/>
              <a:t>B</a:t>
            </a:r>
            <a:r>
              <a:rPr lang="es-AR" sz="2400" dirty="0"/>
              <a:t>)/ Q</a:t>
            </a:r>
            <a:r>
              <a:rPr lang="es-AR" sz="2400" baseline="-25000" dirty="0"/>
              <a:t>1</a:t>
            </a:r>
            <a:r>
              <a:rPr lang="es-AR" sz="2400" dirty="0"/>
              <a:t> </a:t>
            </a:r>
            <a:r>
              <a:rPr lang="es-AR" sz="2400" dirty="0" smtClean="0"/>
              <a:t>=</a:t>
            </a:r>
          </a:p>
          <a:p>
            <a:pPr marL="342900" indent="-342900">
              <a:buFont typeface="Symbol"/>
              <a:buChar char="h"/>
            </a:pPr>
            <a:r>
              <a:rPr lang="es-AR" sz="2400" b="1" dirty="0" smtClean="0">
                <a:solidFill>
                  <a:srgbClr val="FF0000"/>
                </a:solidFill>
              </a:rPr>
              <a:t>= ( </a:t>
            </a:r>
            <a:r>
              <a:rPr lang="es-AR" sz="2400" b="1" dirty="0">
                <a:solidFill>
                  <a:srgbClr val="FF0000"/>
                </a:solidFill>
              </a:rPr>
              <a:t>(i</a:t>
            </a:r>
            <a:r>
              <a:rPr lang="es-AR" sz="2400" b="1" baseline="-25000" dirty="0">
                <a:solidFill>
                  <a:srgbClr val="FF0000"/>
                </a:solidFill>
              </a:rPr>
              <a:t>2</a:t>
            </a:r>
            <a:r>
              <a:rPr lang="es-AR" sz="2400" b="1" dirty="0">
                <a:solidFill>
                  <a:srgbClr val="FF0000"/>
                </a:solidFill>
              </a:rPr>
              <a:t> – i</a:t>
            </a:r>
            <a:r>
              <a:rPr lang="es-AR" sz="2400" b="1" baseline="-25000" dirty="0">
                <a:solidFill>
                  <a:srgbClr val="FF0000"/>
                </a:solidFill>
              </a:rPr>
              <a:t>3</a:t>
            </a:r>
            <a:r>
              <a:rPr lang="es-AR" sz="2400" b="1" dirty="0">
                <a:solidFill>
                  <a:srgbClr val="FF0000"/>
                </a:solidFill>
              </a:rPr>
              <a:t>) - A v ( P</a:t>
            </a:r>
            <a:r>
              <a:rPr lang="es-AR" sz="2400" b="1" baseline="-25000" dirty="0">
                <a:solidFill>
                  <a:srgbClr val="FF0000"/>
                </a:solidFill>
              </a:rPr>
              <a:t>5</a:t>
            </a:r>
            <a:r>
              <a:rPr lang="es-AR" sz="2400" b="1" dirty="0">
                <a:solidFill>
                  <a:srgbClr val="FF0000"/>
                </a:solidFill>
              </a:rPr>
              <a:t> – P</a:t>
            </a:r>
            <a:r>
              <a:rPr lang="es-AR" sz="2400" b="1" baseline="-25000" dirty="0">
                <a:solidFill>
                  <a:srgbClr val="FF0000"/>
                </a:solidFill>
              </a:rPr>
              <a:t>4</a:t>
            </a:r>
            <a:r>
              <a:rPr lang="es-AR" sz="2400" b="1" dirty="0">
                <a:solidFill>
                  <a:srgbClr val="FF0000"/>
                </a:solidFill>
              </a:rPr>
              <a:t>)) /   ( i</a:t>
            </a:r>
            <a:r>
              <a:rPr lang="es-AR" sz="2400" b="1" baseline="-25000" dirty="0">
                <a:solidFill>
                  <a:srgbClr val="FF0000"/>
                </a:solidFill>
              </a:rPr>
              <a:t>2</a:t>
            </a:r>
            <a:r>
              <a:rPr lang="es-AR" sz="2400" b="1" dirty="0">
                <a:solidFill>
                  <a:srgbClr val="FF0000"/>
                </a:solidFill>
              </a:rPr>
              <a:t> – i</a:t>
            </a:r>
            <a:r>
              <a:rPr lang="es-AR" sz="2400" b="1" baseline="-25000" dirty="0">
                <a:solidFill>
                  <a:srgbClr val="FF0000"/>
                </a:solidFill>
              </a:rPr>
              <a:t>5</a:t>
            </a:r>
            <a:r>
              <a:rPr lang="es-AR" sz="2400" b="1" dirty="0">
                <a:solidFill>
                  <a:srgbClr val="FF0000"/>
                </a:solidFill>
              </a:rPr>
              <a:t>)</a:t>
            </a:r>
          </a:p>
        </p:txBody>
      </p:sp>
    </p:spTree>
    <p:extLst>
      <p:ext uri="{BB962C8B-B14F-4D97-AF65-F5344CB8AC3E}">
        <p14:creationId xmlns:p14="http://schemas.microsoft.com/office/powerpoint/2010/main" val="5096972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1"/>
          <p:cNvSpPr>
            <a:spLocks noChangeArrowheads="1"/>
          </p:cNvSpPr>
          <p:nvPr/>
        </p:nvSpPr>
        <p:spPr bwMode="auto">
          <a:xfrm>
            <a:off x="0" y="0"/>
            <a:ext cx="9144000" cy="25545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1647825" algn="l"/>
              </a:tabLst>
            </a:pPr>
            <a:r>
              <a:rPr kumimoji="0" lang="es-AR" sz="2000" b="1" i="0" u="sng" strike="noStrike" cap="none" normalizeH="0" baseline="0" dirty="0" smtClean="0">
                <a:ln>
                  <a:noFill/>
                </a:ln>
                <a:solidFill>
                  <a:srgbClr val="FF0000"/>
                </a:solidFill>
                <a:effectLst/>
                <a:latin typeface="Calibri" pitchFamily="34" charset="0"/>
                <a:ea typeface="Calibri" pitchFamily="34" charset="0"/>
                <a:cs typeface="Times New Roman" pitchFamily="18" charset="0"/>
              </a:rPr>
              <a:t>Mejoras introducidas al ciclo:   </a:t>
            </a:r>
            <a:endParaRPr kumimoji="0" lang="es-AR"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1647825" algn="l"/>
              </a:tabLst>
            </a:pPr>
            <a:r>
              <a:rPr kumimoji="0" lang="es-ES" sz="2000" b="0" i="0" u="none" strike="noStrike" cap="none" normalizeH="0" baseline="0" dirty="0" smtClean="0">
                <a:ln>
                  <a:noFill/>
                </a:ln>
                <a:solidFill>
                  <a:srgbClr val="C00000"/>
                </a:solidFill>
                <a:effectLst/>
                <a:latin typeface="Calibri" pitchFamily="34" charset="0"/>
                <a:ea typeface="Calibri" pitchFamily="34" charset="0"/>
                <a:cs typeface="Times New Roman" pitchFamily="18" charset="0"/>
              </a:rPr>
              <a:t>Sobrecalentamiento:</a:t>
            </a:r>
            <a:r>
              <a:rPr kumimoji="0" lang="es-ES" sz="20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rPr>
              <a:t> </a:t>
            </a:r>
            <a:r>
              <a:rPr kumimoji="0" lang="es-AR" sz="20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rPr>
              <a:t>Como al final de la expansión obtenemos un vapor muy húmedo, este nos produce erosiones y roturas en los alavés. Para evitarlo, al vapor saturado seco lo sobrecalentamos o recalentamos, haciéndolo pasar por tubos ubicados a la salida del domo.</a:t>
            </a:r>
          </a:p>
          <a:p>
            <a:pPr marL="0" marR="0" lvl="0" indent="0" algn="just" defTabSz="914400" rtl="0" eaLnBrk="0" fontAlgn="base" latinLnBrk="0" hangingPunct="0">
              <a:lnSpc>
                <a:spcPct val="100000"/>
              </a:lnSpc>
              <a:spcBef>
                <a:spcPct val="0"/>
              </a:spcBef>
              <a:spcAft>
                <a:spcPct val="0"/>
              </a:spcAft>
              <a:buClrTx/>
              <a:buSzTx/>
              <a:buFontTx/>
              <a:buChar char="•"/>
              <a:tabLst>
                <a:tab pos="1647825" algn="l"/>
              </a:tabLst>
            </a:pPr>
            <a:endParaRPr lang="es-AR" sz="2000" dirty="0" smtClean="0">
              <a:solidFill>
                <a:srgbClr val="000000"/>
              </a:solidFill>
              <a:latin typeface="Calibri"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1647825" algn="l"/>
              </a:tabLst>
            </a:pPr>
            <a:endParaRPr kumimoji="0" lang="es-AR" sz="2000" b="0" i="0" u="none" strike="noStrike" cap="none" normalizeH="0" baseline="0" dirty="0" smtClean="0">
              <a:ln>
                <a:noFill/>
              </a:ln>
              <a:solidFill>
                <a:srgbClr val="000000"/>
              </a:solidFill>
              <a:effectLst/>
              <a:latin typeface="Calibri"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tabLst>
                <a:tab pos="1647825" algn="l"/>
              </a:tabLst>
            </a:pPr>
            <a:endParaRPr lang="es-AR" sz="2000" dirty="0" smtClean="0">
              <a:solidFill>
                <a:srgbClr val="000000"/>
              </a:solidFill>
              <a:latin typeface="Calibri" pitchFamily="34" charset="0"/>
              <a:cs typeface="Times New Roman" pitchFamily="18" charset="0"/>
            </a:endParaRPr>
          </a:p>
        </p:txBody>
      </p:sp>
      <p:pic>
        <p:nvPicPr>
          <p:cNvPr id="3" name="2 Imagen" descr="C:\Users\Ing. José V. Galiana\Pictures\img085.jpg"/>
          <p:cNvPicPr/>
          <p:nvPr/>
        </p:nvPicPr>
        <p:blipFill>
          <a:blip r:embed="rId2" cstate="print"/>
          <a:srcRect/>
          <a:stretch>
            <a:fillRect/>
          </a:stretch>
        </p:blipFill>
        <p:spPr bwMode="auto">
          <a:xfrm>
            <a:off x="1" y="1785926"/>
            <a:ext cx="9144000" cy="5072074"/>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3 Conector recto de flecha"/>
          <p:cNvCxnSpPr/>
          <p:nvPr/>
        </p:nvCxnSpPr>
        <p:spPr>
          <a:xfrm flipV="1">
            <a:off x="899592" y="980728"/>
            <a:ext cx="0" cy="2016224"/>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6 Conector recto de flecha"/>
          <p:cNvCxnSpPr/>
          <p:nvPr/>
        </p:nvCxnSpPr>
        <p:spPr>
          <a:xfrm>
            <a:off x="899592" y="2996952"/>
            <a:ext cx="3744416"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8 Forma libre"/>
          <p:cNvSpPr/>
          <p:nvPr/>
        </p:nvSpPr>
        <p:spPr>
          <a:xfrm>
            <a:off x="1047135" y="1059870"/>
            <a:ext cx="3164826" cy="1865074"/>
          </a:xfrm>
          <a:custGeom>
            <a:avLst/>
            <a:gdLst>
              <a:gd name="connsiteX0" fmla="*/ 0 w 2890684"/>
              <a:gd name="connsiteY0" fmla="*/ 1771820 h 1771820"/>
              <a:gd name="connsiteX1" fmla="*/ 324465 w 2890684"/>
              <a:gd name="connsiteY1" fmla="*/ 1181885 h 1771820"/>
              <a:gd name="connsiteX2" fmla="*/ 1047136 w 2890684"/>
              <a:gd name="connsiteY2" fmla="*/ 223240 h 1771820"/>
              <a:gd name="connsiteX3" fmla="*/ 1592826 w 2890684"/>
              <a:gd name="connsiteY3" fmla="*/ 61007 h 1771820"/>
              <a:gd name="connsiteX4" fmla="*/ 2153265 w 2890684"/>
              <a:gd name="connsiteY4" fmla="*/ 1049149 h 1771820"/>
              <a:gd name="connsiteX5" fmla="*/ 2580968 w 2890684"/>
              <a:gd name="connsiteY5" fmla="*/ 1550595 h 1771820"/>
              <a:gd name="connsiteX6" fmla="*/ 2890684 w 2890684"/>
              <a:gd name="connsiteY6" fmla="*/ 1712827 h 1771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0684" h="1771820">
                <a:moveTo>
                  <a:pt x="0" y="1771820"/>
                </a:moveTo>
                <a:cubicBezTo>
                  <a:pt x="74971" y="1605901"/>
                  <a:pt x="149942" y="1439982"/>
                  <a:pt x="324465" y="1181885"/>
                </a:cubicBezTo>
                <a:cubicBezTo>
                  <a:pt x="498988" y="923788"/>
                  <a:pt x="835743" y="410053"/>
                  <a:pt x="1047136" y="223240"/>
                </a:cubicBezTo>
                <a:cubicBezTo>
                  <a:pt x="1258530" y="36427"/>
                  <a:pt x="1408471" y="-76644"/>
                  <a:pt x="1592826" y="61007"/>
                </a:cubicBezTo>
                <a:cubicBezTo>
                  <a:pt x="1777181" y="198658"/>
                  <a:pt x="1988575" y="800884"/>
                  <a:pt x="2153265" y="1049149"/>
                </a:cubicBezTo>
                <a:cubicBezTo>
                  <a:pt x="2317955" y="1297414"/>
                  <a:pt x="2458065" y="1439982"/>
                  <a:pt x="2580968" y="1550595"/>
                </a:cubicBezTo>
                <a:cubicBezTo>
                  <a:pt x="2703871" y="1661208"/>
                  <a:pt x="2866104" y="1695621"/>
                  <a:pt x="2890684" y="1712827"/>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14" name="13 Forma libre"/>
          <p:cNvSpPr/>
          <p:nvPr/>
        </p:nvSpPr>
        <p:spPr>
          <a:xfrm>
            <a:off x="1106129" y="1725560"/>
            <a:ext cx="66368" cy="938933"/>
          </a:xfrm>
          <a:custGeom>
            <a:avLst/>
            <a:gdLst>
              <a:gd name="connsiteX0" fmla="*/ 132736 w 132736"/>
              <a:gd name="connsiteY0" fmla="*/ 678426 h 678426"/>
              <a:gd name="connsiteX1" fmla="*/ 29497 w 132736"/>
              <a:gd name="connsiteY1" fmla="*/ 339213 h 678426"/>
              <a:gd name="connsiteX2" fmla="*/ 0 w 132736"/>
              <a:gd name="connsiteY2" fmla="*/ 0 h 678426"/>
            </a:gdLst>
            <a:ahLst/>
            <a:cxnLst>
              <a:cxn ang="0">
                <a:pos x="connsiteX0" y="connsiteY0"/>
              </a:cxn>
              <a:cxn ang="0">
                <a:pos x="connsiteX1" y="connsiteY1"/>
              </a:cxn>
              <a:cxn ang="0">
                <a:pos x="connsiteX2" y="connsiteY2"/>
              </a:cxn>
            </a:cxnLst>
            <a:rect l="l" t="t" r="r" b="b"/>
            <a:pathLst>
              <a:path w="132736" h="678426">
                <a:moveTo>
                  <a:pt x="132736" y="678426"/>
                </a:moveTo>
                <a:cubicBezTo>
                  <a:pt x="92178" y="565355"/>
                  <a:pt x="51620" y="452284"/>
                  <a:pt x="29497" y="339213"/>
                </a:cubicBezTo>
                <a:cubicBezTo>
                  <a:pt x="7374" y="226142"/>
                  <a:pt x="2458" y="61451"/>
                  <a:pt x="0" y="0"/>
                </a:cubicBezTo>
              </a:path>
            </a:pathLst>
          </a:cu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cxnSp>
        <p:nvCxnSpPr>
          <p:cNvPr id="16" name="15 Conector recto de flecha"/>
          <p:cNvCxnSpPr>
            <a:stCxn id="14" idx="2"/>
          </p:cNvCxnSpPr>
          <p:nvPr/>
        </p:nvCxnSpPr>
        <p:spPr>
          <a:xfrm>
            <a:off x="1106129" y="1725560"/>
            <a:ext cx="2313743" cy="1"/>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7" name="16 Forma libre"/>
          <p:cNvSpPr/>
          <p:nvPr/>
        </p:nvSpPr>
        <p:spPr>
          <a:xfrm>
            <a:off x="3451123" y="1725561"/>
            <a:ext cx="427703" cy="1017639"/>
          </a:xfrm>
          <a:custGeom>
            <a:avLst/>
            <a:gdLst>
              <a:gd name="connsiteX0" fmla="*/ 0 w 427703"/>
              <a:gd name="connsiteY0" fmla="*/ 0 h 1017639"/>
              <a:gd name="connsiteX1" fmla="*/ 73742 w 427703"/>
              <a:gd name="connsiteY1" fmla="*/ 457200 h 1017639"/>
              <a:gd name="connsiteX2" fmla="*/ 427703 w 427703"/>
              <a:gd name="connsiteY2" fmla="*/ 1017639 h 1017639"/>
            </a:gdLst>
            <a:ahLst/>
            <a:cxnLst>
              <a:cxn ang="0">
                <a:pos x="connsiteX0" y="connsiteY0"/>
              </a:cxn>
              <a:cxn ang="0">
                <a:pos x="connsiteX1" y="connsiteY1"/>
              </a:cxn>
              <a:cxn ang="0">
                <a:pos x="connsiteX2" y="connsiteY2"/>
              </a:cxn>
            </a:cxnLst>
            <a:rect l="l" t="t" r="r" b="b"/>
            <a:pathLst>
              <a:path w="427703" h="1017639">
                <a:moveTo>
                  <a:pt x="0" y="0"/>
                </a:moveTo>
                <a:cubicBezTo>
                  <a:pt x="1229" y="143797"/>
                  <a:pt x="2458" y="287594"/>
                  <a:pt x="73742" y="457200"/>
                </a:cubicBezTo>
                <a:cubicBezTo>
                  <a:pt x="145026" y="626806"/>
                  <a:pt x="349045" y="909484"/>
                  <a:pt x="427703" y="1017639"/>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cxnSp>
        <p:nvCxnSpPr>
          <p:cNvPr id="19" name="18 Conector recto de flecha"/>
          <p:cNvCxnSpPr>
            <a:stCxn id="9" idx="5"/>
          </p:cNvCxnSpPr>
          <p:nvPr/>
        </p:nvCxnSpPr>
        <p:spPr>
          <a:xfrm flipH="1" flipV="1">
            <a:off x="1172497" y="2636912"/>
            <a:ext cx="2700376" cy="55164"/>
          </a:xfrm>
          <a:prstGeom prst="straightConnector1">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21" name="20 Rectángulo"/>
          <p:cNvSpPr/>
          <p:nvPr/>
        </p:nvSpPr>
        <p:spPr>
          <a:xfrm>
            <a:off x="179512" y="260648"/>
            <a:ext cx="1152128" cy="72008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AR" dirty="0" smtClean="0"/>
              <a:t>P (kg/cm2</a:t>
            </a:r>
          </a:p>
          <a:p>
            <a:pPr algn="ctr"/>
            <a:endParaRPr lang="es-AR" dirty="0"/>
          </a:p>
        </p:txBody>
      </p:sp>
      <p:sp>
        <p:nvSpPr>
          <p:cNvPr id="22" name="21 Rectángulo"/>
          <p:cNvSpPr/>
          <p:nvPr/>
        </p:nvSpPr>
        <p:spPr>
          <a:xfrm>
            <a:off x="3635897" y="3071950"/>
            <a:ext cx="1152128" cy="501066"/>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AR" dirty="0"/>
              <a:t>v</a:t>
            </a:r>
            <a:r>
              <a:rPr lang="es-AR" dirty="0" smtClean="0"/>
              <a:t> (m3/kg</a:t>
            </a:r>
          </a:p>
          <a:p>
            <a:pPr algn="ctr"/>
            <a:endParaRPr lang="es-AR" dirty="0"/>
          </a:p>
        </p:txBody>
      </p:sp>
      <p:sp>
        <p:nvSpPr>
          <p:cNvPr id="23" name="22 Rectángulo"/>
          <p:cNvSpPr/>
          <p:nvPr/>
        </p:nvSpPr>
        <p:spPr>
          <a:xfrm>
            <a:off x="1047135" y="1268760"/>
            <a:ext cx="284505" cy="36004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AR" dirty="0" smtClean="0"/>
              <a:t>6</a:t>
            </a:r>
            <a:endParaRPr lang="es-AR" dirty="0"/>
          </a:p>
        </p:txBody>
      </p:sp>
      <p:sp>
        <p:nvSpPr>
          <p:cNvPr id="24" name="23 Rectángulo"/>
          <p:cNvSpPr/>
          <p:nvPr/>
        </p:nvSpPr>
        <p:spPr>
          <a:xfrm>
            <a:off x="1550342" y="1268760"/>
            <a:ext cx="284505" cy="36004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AR" dirty="0" smtClean="0"/>
              <a:t>1</a:t>
            </a:r>
            <a:endParaRPr lang="es-AR" dirty="0"/>
          </a:p>
        </p:txBody>
      </p:sp>
      <p:sp>
        <p:nvSpPr>
          <p:cNvPr id="25" name="24 Rectángulo"/>
          <p:cNvSpPr/>
          <p:nvPr/>
        </p:nvSpPr>
        <p:spPr>
          <a:xfrm>
            <a:off x="3393148" y="1138299"/>
            <a:ext cx="284505" cy="36004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AR" dirty="0" smtClean="0"/>
              <a:t>2</a:t>
            </a:r>
            <a:endParaRPr lang="es-AR" dirty="0"/>
          </a:p>
        </p:txBody>
      </p:sp>
      <p:sp>
        <p:nvSpPr>
          <p:cNvPr id="26" name="25 Rectángulo"/>
          <p:cNvSpPr/>
          <p:nvPr/>
        </p:nvSpPr>
        <p:spPr>
          <a:xfrm>
            <a:off x="3635897" y="1498339"/>
            <a:ext cx="284505" cy="36004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AR" dirty="0" smtClean="0"/>
              <a:t>3</a:t>
            </a:r>
            <a:endParaRPr lang="es-AR" dirty="0"/>
          </a:p>
        </p:txBody>
      </p:sp>
      <p:sp>
        <p:nvSpPr>
          <p:cNvPr id="27" name="26 Rectángulo"/>
          <p:cNvSpPr/>
          <p:nvPr/>
        </p:nvSpPr>
        <p:spPr>
          <a:xfrm>
            <a:off x="4072801" y="2236222"/>
            <a:ext cx="284505" cy="36004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AR" dirty="0" smtClean="0"/>
              <a:t>4</a:t>
            </a:r>
            <a:endParaRPr lang="es-AR" dirty="0"/>
          </a:p>
        </p:txBody>
      </p:sp>
      <p:sp>
        <p:nvSpPr>
          <p:cNvPr id="28" name="27 Rectángulo"/>
          <p:cNvSpPr/>
          <p:nvPr/>
        </p:nvSpPr>
        <p:spPr>
          <a:xfrm>
            <a:off x="1240479" y="2743200"/>
            <a:ext cx="576596" cy="197058"/>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AR" dirty="0" smtClean="0"/>
              <a:t>5</a:t>
            </a:r>
            <a:endParaRPr lang="es-AR" dirty="0"/>
          </a:p>
        </p:txBody>
      </p:sp>
      <p:cxnSp>
        <p:nvCxnSpPr>
          <p:cNvPr id="30" name="29 Conector recto de flecha"/>
          <p:cNvCxnSpPr/>
          <p:nvPr/>
        </p:nvCxnSpPr>
        <p:spPr>
          <a:xfrm>
            <a:off x="1528777" y="1059870"/>
            <a:ext cx="0" cy="515251"/>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1" name="30 Conector recto de flecha"/>
          <p:cNvCxnSpPr/>
          <p:nvPr/>
        </p:nvCxnSpPr>
        <p:spPr>
          <a:xfrm>
            <a:off x="2522685" y="933529"/>
            <a:ext cx="0" cy="515251"/>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2" name="31 Conector recto de flecha"/>
          <p:cNvCxnSpPr/>
          <p:nvPr/>
        </p:nvCxnSpPr>
        <p:spPr>
          <a:xfrm>
            <a:off x="3371905" y="1060693"/>
            <a:ext cx="0" cy="515251"/>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3" name="32 Rectángulo"/>
          <p:cNvSpPr/>
          <p:nvPr/>
        </p:nvSpPr>
        <p:spPr>
          <a:xfrm>
            <a:off x="1331641" y="476672"/>
            <a:ext cx="720080" cy="504056"/>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AR" dirty="0" smtClean="0"/>
              <a:t>Q´1</a:t>
            </a:r>
            <a:endParaRPr lang="es-AR" dirty="0"/>
          </a:p>
        </p:txBody>
      </p:sp>
      <p:sp>
        <p:nvSpPr>
          <p:cNvPr id="34" name="33 Rectángulo"/>
          <p:cNvSpPr/>
          <p:nvPr/>
        </p:nvSpPr>
        <p:spPr>
          <a:xfrm>
            <a:off x="2263000" y="397821"/>
            <a:ext cx="726588" cy="504056"/>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AR" dirty="0" smtClean="0"/>
              <a:t>Q´´1</a:t>
            </a:r>
            <a:endParaRPr lang="es-AR" dirty="0"/>
          </a:p>
        </p:txBody>
      </p:sp>
      <p:sp>
        <p:nvSpPr>
          <p:cNvPr id="35" name="34 Rectángulo"/>
          <p:cNvSpPr/>
          <p:nvPr/>
        </p:nvSpPr>
        <p:spPr>
          <a:xfrm>
            <a:off x="3346212" y="568163"/>
            <a:ext cx="1011093" cy="412565"/>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AR" dirty="0" smtClean="0"/>
              <a:t>Q´´´1</a:t>
            </a:r>
            <a:endParaRPr lang="es-AR" dirty="0"/>
          </a:p>
        </p:txBody>
      </p:sp>
      <p:cxnSp>
        <p:nvCxnSpPr>
          <p:cNvPr id="39" name="38 Conector recto de flecha"/>
          <p:cNvCxnSpPr/>
          <p:nvPr/>
        </p:nvCxnSpPr>
        <p:spPr>
          <a:xfrm>
            <a:off x="2411760" y="2743200"/>
            <a:ext cx="0" cy="579283"/>
          </a:xfrm>
          <a:prstGeom prst="straightConnector1">
            <a:avLst/>
          </a:prstGeom>
          <a:ln w="38100">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40" name="39 Rectángulo"/>
          <p:cNvSpPr/>
          <p:nvPr/>
        </p:nvSpPr>
        <p:spPr>
          <a:xfrm>
            <a:off x="2263000" y="3573016"/>
            <a:ext cx="508800" cy="36004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AR" dirty="0" smtClean="0"/>
              <a:t>Q2</a:t>
            </a:r>
            <a:endParaRPr lang="es-AR" dirty="0"/>
          </a:p>
        </p:txBody>
      </p:sp>
      <p:sp>
        <p:nvSpPr>
          <p:cNvPr id="41" name="40 Elipse"/>
          <p:cNvSpPr/>
          <p:nvPr/>
        </p:nvSpPr>
        <p:spPr>
          <a:xfrm>
            <a:off x="5148064" y="1678359"/>
            <a:ext cx="792088" cy="737883"/>
          </a:xfrm>
          <a:prstGeom prst="ellipse">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AR" dirty="0" smtClean="0"/>
              <a:t>1</a:t>
            </a:r>
            <a:endParaRPr lang="es-AR" dirty="0"/>
          </a:p>
        </p:txBody>
      </p:sp>
      <p:cxnSp>
        <p:nvCxnSpPr>
          <p:cNvPr id="43" name="42 Conector recto de flecha"/>
          <p:cNvCxnSpPr>
            <a:stCxn id="41" idx="0"/>
          </p:cNvCxnSpPr>
          <p:nvPr/>
        </p:nvCxnSpPr>
        <p:spPr>
          <a:xfrm flipV="1">
            <a:off x="5544108" y="1138299"/>
            <a:ext cx="72008" cy="540060"/>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45" name="44 Conector recto de flecha"/>
          <p:cNvCxnSpPr/>
          <p:nvPr/>
        </p:nvCxnSpPr>
        <p:spPr>
          <a:xfrm>
            <a:off x="5616116" y="1138299"/>
            <a:ext cx="756084" cy="0"/>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65" name="64 Forma libre"/>
          <p:cNvSpPr/>
          <p:nvPr/>
        </p:nvSpPr>
        <p:spPr>
          <a:xfrm>
            <a:off x="6356555" y="963601"/>
            <a:ext cx="368710" cy="293573"/>
          </a:xfrm>
          <a:custGeom>
            <a:avLst/>
            <a:gdLst>
              <a:gd name="connsiteX0" fmla="*/ 0 w 368710"/>
              <a:gd name="connsiteY0" fmla="*/ 157276 h 293573"/>
              <a:gd name="connsiteX1" fmla="*/ 44245 w 368710"/>
              <a:gd name="connsiteY1" fmla="*/ 9793 h 293573"/>
              <a:gd name="connsiteX2" fmla="*/ 132735 w 368710"/>
              <a:gd name="connsiteY2" fmla="*/ 275264 h 293573"/>
              <a:gd name="connsiteX3" fmla="*/ 191729 w 368710"/>
              <a:gd name="connsiteY3" fmla="*/ 83534 h 293573"/>
              <a:gd name="connsiteX4" fmla="*/ 206477 w 368710"/>
              <a:gd name="connsiteY4" fmla="*/ 9793 h 293573"/>
              <a:gd name="connsiteX5" fmla="*/ 324464 w 368710"/>
              <a:gd name="connsiteY5" fmla="*/ 290012 h 293573"/>
              <a:gd name="connsiteX6" fmla="*/ 368710 w 368710"/>
              <a:gd name="connsiteY6" fmla="*/ 142528 h 293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8710" h="293573">
                <a:moveTo>
                  <a:pt x="0" y="157276"/>
                </a:moveTo>
                <a:cubicBezTo>
                  <a:pt x="11061" y="73702"/>
                  <a:pt x="22123" y="-9872"/>
                  <a:pt x="44245" y="9793"/>
                </a:cubicBezTo>
                <a:cubicBezTo>
                  <a:pt x="66367" y="29458"/>
                  <a:pt x="108155" y="262974"/>
                  <a:pt x="132735" y="275264"/>
                </a:cubicBezTo>
                <a:cubicBezTo>
                  <a:pt x="157315" y="287554"/>
                  <a:pt x="179439" y="127779"/>
                  <a:pt x="191729" y="83534"/>
                </a:cubicBezTo>
                <a:cubicBezTo>
                  <a:pt x="204019" y="39289"/>
                  <a:pt x="184355" y="-24620"/>
                  <a:pt x="206477" y="9793"/>
                </a:cubicBezTo>
                <a:cubicBezTo>
                  <a:pt x="228600" y="44206"/>
                  <a:pt x="297425" y="267890"/>
                  <a:pt x="324464" y="290012"/>
                </a:cubicBezTo>
                <a:cubicBezTo>
                  <a:pt x="351503" y="312134"/>
                  <a:pt x="360106" y="227331"/>
                  <a:pt x="368710" y="142528"/>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cxnSp>
        <p:nvCxnSpPr>
          <p:cNvPr id="67" name="66 Conector recto de flecha"/>
          <p:cNvCxnSpPr>
            <a:stCxn id="65" idx="6"/>
          </p:cNvCxnSpPr>
          <p:nvPr/>
        </p:nvCxnSpPr>
        <p:spPr>
          <a:xfrm>
            <a:off x="6725265" y="1106129"/>
            <a:ext cx="295007" cy="4258"/>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69" name="68 Conector recto de flecha"/>
          <p:cNvCxnSpPr/>
          <p:nvPr/>
        </p:nvCxnSpPr>
        <p:spPr>
          <a:xfrm>
            <a:off x="7020272" y="1110387"/>
            <a:ext cx="0" cy="518413"/>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70" name="69 Trapecio"/>
          <p:cNvSpPr/>
          <p:nvPr/>
        </p:nvSpPr>
        <p:spPr>
          <a:xfrm rot="16200000">
            <a:off x="6925228" y="1472489"/>
            <a:ext cx="1061904" cy="856112"/>
          </a:xfrm>
          <a:prstGeom prst="trapezoi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dirty="0" smtClean="0"/>
              <a:t>T</a:t>
            </a:r>
            <a:endParaRPr lang="es-AR" dirty="0"/>
          </a:p>
        </p:txBody>
      </p:sp>
      <p:cxnSp>
        <p:nvCxnSpPr>
          <p:cNvPr id="72" name="71 Conector recto de flecha"/>
          <p:cNvCxnSpPr/>
          <p:nvPr/>
        </p:nvCxnSpPr>
        <p:spPr>
          <a:xfrm>
            <a:off x="7884236" y="2416242"/>
            <a:ext cx="0" cy="616599"/>
          </a:xfrm>
          <a:prstGeom prst="straightConnector1">
            <a:avLst/>
          </a:prstGeom>
          <a:ln w="57150">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77" name="76 Forma libre"/>
          <p:cNvSpPr/>
          <p:nvPr/>
        </p:nvSpPr>
        <p:spPr>
          <a:xfrm>
            <a:off x="7061790" y="2828347"/>
            <a:ext cx="843346" cy="369946"/>
          </a:xfrm>
          <a:custGeom>
            <a:avLst/>
            <a:gdLst>
              <a:gd name="connsiteX0" fmla="*/ 663677 w 663677"/>
              <a:gd name="connsiteY0" fmla="*/ 195072 h 361057"/>
              <a:gd name="connsiteX1" fmla="*/ 412955 w 663677"/>
              <a:gd name="connsiteY1" fmla="*/ 180324 h 361057"/>
              <a:gd name="connsiteX2" fmla="*/ 368710 w 663677"/>
              <a:gd name="connsiteY2" fmla="*/ 3343 h 361057"/>
              <a:gd name="connsiteX3" fmla="*/ 265471 w 663677"/>
              <a:gd name="connsiteY3" fmla="*/ 357305 h 361057"/>
              <a:gd name="connsiteX4" fmla="*/ 176981 w 663677"/>
              <a:gd name="connsiteY4" fmla="*/ 180324 h 361057"/>
              <a:gd name="connsiteX5" fmla="*/ 176981 w 663677"/>
              <a:gd name="connsiteY5" fmla="*/ 32840 h 361057"/>
              <a:gd name="connsiteX6" fmla="*/ 0 w 663677"/>
              <a:gd name="connsiteY6" fmla="*/ 224569 h 361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3677" h="361057">
                <a:moveTo>
                  <a:pt x="663677" y="195072"/>
                </a:moveTo>
                <a:cubicBezTo>
                  <a:pt x="562896" y="203675"/>
                  <a:pt x="462116" y="212279"/>
                  <a:pt x="412955" y="180324"/>
                </a:cubicBezTo>
                <a:cubicBezTo>
                  <a:pt x="363794" y="148369"/>
                  <a:pt x="393291" y="-26154"/>
                  <a:pt x="368710" y="3343"/>
                </a:cubicBezTo>
                <a:cubicBezTo>
                  <a:pt x="344129" y="32840"/>
                  <a:pt x="297426" y="327808"/>
                  <a:pt x="265471" y="357305"/>
                </a:cubicBezTo>
                <a:cubicBezTo>
                  <a:pt x="233516" y="386802"/>
                  <a:pt x="191729" y="234402"/>
                  <a:pt x="176981" y="180324"/>
                </a:cubicBezTo>
                <a:cubicBezTo>
                  <a:pt x="162233" y="126246"/>
                  <a:pt x="206478" y="25466"/>
                  <a:pt x="176981" y="32840"/>
                </a:cubicBezTo>
                <a:cubicBezTo>
                  <a:pt x="147484" y="40214"/>
                  <a:pt x="0" y="224569"/>
                  <a:pt x="0" y="224569"/>
                </a:cubicBezTo>
              </a:path>
            </a:pathLst>
          </a:cu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cxnSp>
        <p:nvCxnSpPr>
          <p:cNvPr id="79" name="78 Conector recto de flecha"/>
          <p:cNvCxnSpPr/>
          <p:nvPr/>
        </p:nvCxnSpPr>
        <p:spPr>
          <a:xfrm flipH="1">
            <a:off x="5616116" y="3053292"/>
            <a:ext cx="1512110" cy="19604"/>
          </a:xfrm>
          <a:prstGeom prst="straightConnector1">
            <a:avLst/>
          </a:prstGeom>
          <a:ln w="57150">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80" name="79 Almacenamiento de acceso secuencial"/>
          <p:cNvSpPr/>
          <p:nvPr/>
        </p:nvSpPr>
        <p:spPr>
          <a:xfrm rot="16200000">
            <a:off x="5160608" y="2794684"/>
            <a:ext cx="473751" cy="437270"/>
          </a:xfrm>
          <a:prstGeom prst="flowChartMagnetic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dirty="0" smtClean="0"/>
              <a:t>B</a:t>
            </a:r>
            <a:endParaRPr lang="es-AR" dirty="0"/>
          </a:p>
        </p:txBody>
      </p:sp>
      <p:cxnSp>
        <p:nvCxnSpPr>
          <p:cNvPr id="83" name="82 Conector recto de flecha"/>
          <p:cNvCxnSpPr>
            <a:endCxn id="41" idx="4"/>
          </p:cNvCxnSpPr>
          <p:nvPr/>
        </p:nvCxnSpPr>
        <p:spPr>
          <a:xfrm flipV="1">
            <a:off x="5544108" y="2416242"/>
            <a:ext cx="0" cy="308300"/>
          </a:xfrm>
          <a:prstGeom prst="straightConnector1">
            <a:avLst/>
          </a:prstGeom>
          <a:ln w="5715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90" name="89 Conector recto"/>
          <p:cNvCxnSpPr>
            <a:stCxn id="41" idx="2"/>
            <a:endCxn id="41" idx="6"/>
          </p:cNvCxnSpPr>
          <p:nvPr/>
        </p:nvCxnSpPr>
        <p:spPr>
          <a:xfrm>
            <a:off x="5148064" y="2047301"/>
            <a:ext cx="792088"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sp>
        <p:nvSpPr>
          <p:cNvPr id="91" name="90 Elipse"/>
          <p:cNvSpPr/>
          <p:nvPr/>
        </p:nvSpPr>
        <p:spPr>
          <a:xfrm>
            <a:off x="5616116" y="728700"/>
            <a:ext cx="378042" cy="331170"/>
          </a:xfrm>
          <a:prstGeom prst="ellipse">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AR" dirty="0" smtClean="0"/>
              <a:t>2</a:t>
            </a:r>
            <a:endParaRPr lang="es-AR" dirty="0"/>
          </a:p>
        </p:txBody>
      </p:sp>
      <p:sp>
        <p:nvSpPr>
          <p:cNvPr id="92" name="91 Elipse"/>
          <p:cNvSpPr/>
          <p:nvPr/>
        </p:nvSpPr>
        <p:spPr>
          <a:xfrm>
            <a:off x="6872768" y="649558"/>
            <a:ext cx="378042" cy="331170"/>
          </a:xfrm>
          <a:prstGeom prst="ellipse">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AR" dirty="0"/>
              <a:t>3</a:t>
            </a:r>
          </a:p>
        </p:txBody>
      </p:sp>
      <p:sp>
        <p:nvSpPr>
          <p:cNvPr id="93" name="92 Elipse"/>
          <p:cNvSpPr/>
          <p:nvPr/>
        </p:nvSpPr>
        <p:spPr>
          <a:xfrm>
            <a:off x="7958712" y="2609088"/>
            <a:ext cx="378042" cy="331170"/>
          </a:xfrm>
          <a:prstGeom prst="ellipse">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AR" dirty="0" smtClean="0"/>
              <a:t>4</a:t>
            </a:r>
            <a:endParaRPr lang="es-AR" dirty="0"/>
          </a:p>
        </p:txBody>
      </p:sp>
      <p:sp>
        <p:nvSpPr>
          <p:cNvPr id="94" name="93 Elipse"/>
          <p:cNvSpPr/>
          <p:nvPr/>
        </p:nvSpPr>
        <p:spPr>
          <a:xfrm>
            <a:off x="6127955" y="3198293"/>
            <a:ext cx="378042" cy="331170"/>
          </a:xfrm>
          <a:prstGeom prst="ellipse">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AR" dirty="0"/>
              <a:t>5</a:t>
            </a:r>
          </a:p>
        </p:txBody>
      </p:sp>
      <p:sp>
        <p:nvSpPr>
          <p:cNvPr id="95" name="94 Elipse"/>
          <p:cNvSpPr/>
          <p:nvPr/>
        </p:nvSpPr>
        <p:spPr>
          <a:xfrm>
            <a:off x="5739407" y="2416242"/>
            <a:ext cx="378042" cy="331170"/>
          </a:xfrm>
          <a:prstGeom prst="ellipse">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AR" dirty="0" smtClean="0"/>
              <a:t>6</a:t>
            </a:r>
            <a:endParaRPr lang="es-AR" dirty="0"/>
          </a:p>
        </p:txBody>
      </p:sp>
      <p:sp>
        <p:nvSpPr>
          <p:cNvPr id="97" name="96 Rectángulo"/>
          <p:cNvSpPr/>
          <p:nvPr/>
        </p:nvSpPr>
        <p:spPr>
          <a:xfrm>
            <a:off x="4412792" y="2258094"/>
            <a:ext cx="720080" cy="504056"/>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AR" dirty="0" smtClean="0"/>
              <a:t>Q´1</a:t>
            </a:r>
            <a:endParaRPr lang="es-AR" dirty="0"/>
          </a:p>
        </p:txBody>
      </p:sp>
      <p:cxnSp>
        <p:nvCxnSpPr>
          <p:cNvPr id="98" name="97 Conector recto de flecha"/>
          <p:cNvCxnSpPr>
            <a:stCxn id="97" idx="0"/>
          </p:cNvCxnSpPr>
          <p:nvPr/>
        </p:nvCxnSpPr>
        <p:spPr>
          <a:xfrm flipV="1">
            <a:off x="4772832" y="2176825"/>
            <a:ext cx="406016" cy="81269"/>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1" name="100 Rectángulo"/>
          <p:cNvSpPr/>
          <p:nvPr/>
        </p:nvSpPr>
        <p:spPr>
          <a:xfrm>
            <a:off x="4178130" y="1456504"/>
            <a:ext cx="954742" cy="504056"/>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AR" dirty="0" smtClean="0"/>
              <a:t>Q´´1</a:t>
            </a:r>
            <a:endParaRPr lang="es-AR" dirty="0"/>
          </a:p>
        </p:txBody>
      </p:sp>
      <p:cxnSp>
        <p:nvCxnSpPr>
          <p:cNvPr id="102" name="101 Conector recto de flecha"/>
          <p:cNvCxnSpPr/>
          <p:nvPr/>
        </p:nvCxnSpPr>
        <p:spPr>
          <a:xfrm>
            <a:off x="4541424" y="1858379"/>
            <a:ext cx="611823" cy="426"/>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4" name="103 Conector recto de flecha"/>
          <p:cNvCxnSpPr/>
          <p:nvPr/>
        </p:nvCxnSpPr>
        <p:spPr>
          <a:xfrm>
            <a:off x="6505997" y="476672"/>
            <a:ext cx="0" cy="515251"/>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5" name="104 Rectángulo"/>
          <p:cNvSpPr/>
          <p:nvPr/>
        </p:nvSpPr>
        <p:spPr>
          <a:xfrm>
            <a:off x="5928428" y="211769"/>
            <a:ext cx="1011093" cy="412565"/>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AR" dirty="0" smtClean="0"/>
              <a:t>Q´´´1</a:t>
            </a:r>
            <a:endParaRPr lang="es-AR" dirty="0"/>
          </a:p>
        </p:txBody>
      </p:sp>
      <p:cxnSp>
        <p:nvCxnSpPr>
          <p:cNvPr id="108" name="107 Conector recto de flecha"/>
          <p:cNvCxnSpPr/>
          <p:nvPr/>
        </p:nvCxnSpPr>
        <p:spPr>
          <a:xfrm flipV="1">
            <a:off x="5148064" y="3868855"/>
            <a:ext cx="0" cy="25922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0" name="109 Conector recto de flecha"/>
          <p:cNvCxnSpPr/>
          <p:nvPr/>
        </p:nvCxnSpPr>
        <p:spPr>
          <a:xfrm>
            <a:off x="5132872" y="6461143"/>
            <a:ext cx="3744416"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2" name="111 Forma libre"/>
          <p:cNvSpPr/>
          <p:nvPr/>
        </p:nvSpPr>
        <p:spPr>
          <a:xfrm>
            <a:off x="1106129" y="4437112"/>
            <a:ext cx="3164826" cy="1865074"/>
          </a:xfrm>
          <a:custGeom>
            <a:avLst/>
            <a:gdLst>
              <a:gd name="connsiteX0" fmla="*/ 0 w 2890684"/>
              <a:gd name="connsiteY0" fmla="*/ 1771820 h 1771820"/>
              <a:gd name="connsiteX1" fmla="*/ 324465 w 2890684"/>
              <a:gd name="connsiteY1" fmla="*/ 1181885 h 1771820"/>
              <a:gd name="connsiteX2" fmla="*/ 1047136 w 2890684"/>
              <a:gd name="connsiteY2" fmla="*/ 223240 h 1771820"/>
              <a:gd name="connsiteX3" fmla="*/ 1592826 w 2890684"/>
              <a:gd name="connsiteY3" fmla="*/ 61007 h 1771820"/>
              <a:gd name="connsiteX4" fmla="*/ 2153265 w 2890684"/>
              <a:gd name="connsiteY4" fmla="*/ 1049149 h 1771820"/>
              <a:gd name="connsiteX5" fmla="*/ 2580968 w 2890684"/>
              <a:gd name="connsiteY5" fmla="*/ 1550595 h 1771820"/>
              <a:gd name="connsiteX6" fmla="*/ 2890684 w 2890684"/>
              <a:gd name="connsiteY6" fmla="*/ 1712827 h 1771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0684" h="1771820">
                <a:moveTo>
                  <a:pt x="0" y="1771820"/>
                </a:moveTo>
                <a:cubicBezTo>
                  <a:pt x="74971" y="1605901"/>
                  <a:pt x="149942" y="1439982"/>
                  <a:pt x="324465" y="1181885"/>
                </a:cubicBezTo>
                <a:cubicBezTo>
                  <a:pt x="498988" y="923788"/>
                  <a:pt x="835743" y="410053"/>
                  <a:pt x="1047136" y="223240"/>
                </a:cubicBezTo>
                <a:cubicBezTo>
                  <a:pt x="1258530" y="36427"/>
                  <a:pt x="1408471" y="-76644"/>
                  <a:pt x="1592826" y="61007"/>
                </a:cubicBezTo>
                <a:cubicBezTo>
                  <a:pt x="1777181" y="198658"/>
                  <a:pt x="1988575" y="800884"/>
                  <a:pt x="2153265" y="1049149"/>
                </a:cubicBezTo>
                <a:cubicBezTo>
                  <a:pt x="2317955" y="1297414"/>
                  <a:pt x="2458065" y="1439982"/>
                  <a:pt x="2580968" y="1550595"/>
                </a:cubicBezTo>
                <a:cubicBezTo>
                  <a:pt x="2703871" y="1661208"/>
                  <a:pt x="2866104" y="1695621"/>
                  <a:pt x="2890684" y="1712827"/>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114" name="113 Rectángulo"/>
          <p:cNvSpPr/>
          <p:nvPr/>
        </p:nvSpPr>
        <p:spPr>
          <a:xfrm>
            <a:off x="179511" y="3363877"/>
            <a:ext cx="720081" cy="466319"/>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AR" dirty="0"/>
              <a:t>T</a:t>
            </a:r>
            <a:r>
              <a:rPr lang="es-AR" dirty="0" smtClean="0"/>
              <a:t> </a:t>
            </a:r>
            <a:r>
              <a:rPr lang="es-AR" dirty="0" err="1" smtClean="0"/>
              <a:t>°K</a:t>
            </a:r>
            <a:endParaRPr lang="es-AR" dirty="0" smtClean="0"/>
          </a:p>
          <a:p>
            <a:pPr algn="ctr"/>
            <a:endParaRPr lang="es-AR" dirty="0"/>
          </a:p>
        </p:txBody>
      </p:sp>
      <p:sp>
        <p:nvSpPr>
          <p:cNvPr id="115" name="114 Rectángulo"/>
          <p:cNvSpPr/>
          <p:nvPr/>
        </p:nvSpPr>
        <p:spPr>
          <a:xfrm>
            <a:off x="3227553" y="6525344"/>
            <a:ext cx="1975000" cy="326695"/>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AR" dirty="0" smtClean="0"/>
              <a:t>S(Kcal/</a:t>
            </a:r>
            <a:r>
              <a:rPr lang="es-AR" dirty="0" err="1" smtClean="0"/>
              <a:t>kg°K</a:t>
            </a:r>
            <a:r>
              <a:rPr lang="es-AR" dirty="0" smtClean="0"/>
              <a:t>) </a:t>
            </a:r>
          </a:p>
          <a:p>
            <a:pPr algn="ctr"/>
            <a:endParaRPr lang="es-AR" dirty="0"/>
          </a:p>
        </p:txBody>
      </p:sp>
      <p:cxnSp>
        <p:nvCxnSpPr>
          <p:cNvPr id="116" name="115 Conector recto de flecha"/>
          <p:cNvCxnSpPr>
            <a:stCxn id="123" idx="3"/>
          </p:cNvCxnSpPr>
          <p:nvPr/>
        </p:nvCxnSpPr>
        <p:spPr>
          <a:xfrm>
            <a:off x="1922622" y="5041894"/>
            <a:ext cx="1304931" cy="7287"/>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19" name="118 Conector recto de flecha"/>
          <p:cNvCxnSpPr/>
          <p:nvPr/>
        </p:nvCxnSpPr>
        <p:spPr>
          <a:xfrm flipH="1">
            <a:off x="1240479" y="6004444"/>
            <a:ext cx="2679923" cy="0"/>
          </a:xfrm>
          <a:prstGeom prst="straightConnector1">
            <a:avLst/>
          </a:prstGeom>
          <a:ln w="5715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22" name="121 Conector recto de flecha"/>
          <p:cNvCxnSpPr/>
          <p:nvPr/>
        </p:nvCxnSpPr>
        <p:spPr>
          <a:xfrm flipV="1">
            <a:off x="1240479" y="5589240"/>
            <a:ext cx="0" cy="415204"/>
          </a:xfrm>
          <a:prstGeom prst="straightConnector1">
            <a:avLst/>
          </a:prstGeom>
          <a:ln w="57150">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123" name="122 Forma libre"/>
          <p:cNvSpPr/>
          <p:nvPr/>
        </p:nvSpPr>
        <p:spPr>
          <a:xfrm>
            <a:off x="1240479" y="5006310"/>
            <a:ext cx="704915" cy="582930"/>
          </a:xfrm>
          <a:custGeom>
            <a:avLst/>
            <a:gdLst>
              <a:gd name="connsiteX0" fmla="*/ 0 w 746795"/>
              <a:gd name="connsiteY0" fmla="*/ 565458 h 565458"/>
              <a:gd name="connsiteX1" fmla="*/ 471948 w 746795"/>
              <a:gd name="connsiteY1" fmla="*/ 270491 h 565458"/>
              <a:gd name="connsiteX2" fmla="*/ 722670 w 746795"/>
              <a:gd name="connsiteY2" fmla="*/ 19768 h 565458"/>
              <a:gd name="connsiteX3" fmla="*/ 722670 w 746795"/>
              <a:gd name="connsiteY3" fmla="*/ 34517 h 565458"/>
            </a:gdLst>
            <a:ahLst/>
            <a:cxnLst>
              <a:cxn ang="0">
                <a:pos x="connsiteX0" y="connsiteY0"/>
              </a:cxn>
              <a:cxn ang="0">
                <a:pos x="connsiteX1" y="connsiteY1"/>
              </a:cxn>
              <a:cxn ang="0">
                <a:pos x="connsiteX2" y="connsiteY2"/>
              </a:cxn>
              <a:cxn ang="0">
                <a:pos x="connsiteX3" y="connsiteY3"/>
              </a:cxn>
            </a:cxnLst>
            <a:rect l="l" t="t" r="r" b="b"/>
            <a:pathLst>
              <a:path w="746795" h="565458">
                <a:moveTo>
                  <a:pt x="0" y="565458"/>
                </a:moveTo>
                <a:cubicBezTo>
                  <a:pt x="175751" y="463448"/>
                  <a:pt x="351503" y="361439"/>
                  <a:pt x="471948" y="270491"/>
                </a:cubicBezTo>
                <a:cubicBezTo>
                  <a:pt x="592393" y="179543"/>
                  <a:pt x="680883" y="59097"/>
                  <a:pt x="722670" y="19768"/>
                </a:cubicBezTo>
                <a:cubicBezTo>
                  <a:pt x="764457" y="-19561"/>
                  <a:pt x="743563" y="7478"/>
                  <a:pt x="722670" y="34517"/>
                </a:cubicBezTo>
              </a:path>
            </a:pathLst>
          </a:cu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AR"/>
          </a:p>
        </p:txBody>
      </p:sp>
      <p:cxnSp>
        <p:nvCxnSpPr>
          <p:cNvPr id="125" name="124 Conector recto de flecha"/>
          <p:cNvCxnSpPr>
            <a:stCxn id="126" idx="2"/>
          </p:cNvCxnSpPr>
          <p:nvPr/>
        </p:nvCxnSpPr>
        <p:spPr>
          <a:xfrm>
            <a:off x="3834580" y="4204987"/>
            <a:ext cx="14509" cy="1799457"/>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26" name="125 Forma libre"/>
          <p:cNvSpPr/>
          <p:nvPr/>
        </p:nvSpPr>
        <p:spPr>
          <a:xfrm>
            <a:off x="3141405" y="4204987"/>
            <a:ext cx="693175" cy="825909"/>
          </a:xfrm>
          <a:custGeom>
            <a:avLst/>
            <a:gdLst>
              <a:gd name="connsiteX0" fmla="*/ 0 w 693175"/>
              <a:gd name="connsiteY0" fmla="*/ 825909 h 825909"/>
              <a:gd name="connsiteX1" fmla="*/ 280220 w 693175"/>
              <a:gd name="connsiteY1" fmla="*/ 589935 h 825909"/>
              <a:gd name="connsiteX2" fmla="*/ 693175 w 693175"/>
              <a:gd name="connsiteY2" fmla="*/ 0 h 825909"/>
            </a:gdLst>
            <a:ahLst/>
            <a:cxnLst>
              <a:cxn ang="0">
                <a:pos x="connsiteX0" y="connsiteY0"/>
              </a:cxn>
              <a:cxn ang="0">
                <a:pos x="connsiteX1" y="connsiteY1"/>
              </a:cxn>
              <a:cxn ang="0">
                <a:pos x="connsiteX2" y="connsiteY2"/>
              </a:cxn>
            </a:cxnLst>
            <a:rect l="l" t="t" r="r" b="b"/>
            <a:pathLst>
              <a:path w="693175" h="825909">
                <a:moveTo>
                  <a:pt x="0" y="825909"/>
                </a:moveTo>
                <a:cubicBezTo>
                  <a:pt x="82345" y="776747"/>
                  <a:pt x="164691" y="727586"/>
                  <a:pt x="280220" y="589935"/>
                </a:cubicBezTo>
                <a:cubicBezTo>
                  <a:pt x="395749" y="452283"/>
                  <a:pt x="631724" y="95864"/>
                  <a:pt x="693175" y="0"/>
                </a:cubicBezTo>
              </a:path>
            </a:pathLst>
          </a:cu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AR" dirty="0"/>
          </a:p>
        </p:txBody>
      </p:sp>
      <p:cxnSp>
        <p:nvCxnSpPr>
          <p:cNvPr id="130" name="129 Conector recto de flecha"/>
          <p:cNvCxnSpPr/>
          <p:nvPr/>
        </p:nvCxnSpPr>
        <p:spPr>
          <a:xfrm>
            <a:off x="1331641" y="4748684"/>
            <a:ext cx="0" cy="515251"/>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1" name="130 Conector recto de flecha"/>
          <p:cNvCxnSpPr/>
          <p:nvPr/>
        </p:nvCxnSpPr>
        <p:spPr>
          <a:xfrm>
            <a:off x="2461632" y="4406012"/>
            <a:ext cx="0" cy="515251"/>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2" name="131 Conector recto de flecha"/>
          <p:cNvCxnSpPr/>
          <p:nvPr/>
        </p:nvCxnSpPr>
        <p:spPr>
          <a:xfrm>
            <a:off x="3371905" y="3947361"/>
            <a:ext cx="0" cy="515251"/>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3" name="132 Rectángulo"/>
          <p:cNvSpPr/>
          <p:nvPr/>
        </p:nvSpPr>
        <p:spPr>
          <a:xfrm>
            <a:off x="1106127" y="4149411"/>
            <a:ext cx="728719" cy="313201"/>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AR" dirty="0" smtClean="0"/>
              <a:t>Q´1</a:t>
            </a:r>
            <a:endParaRPr lang="es-AR" dirty="0"/>
          </a:p>
        </p:txBody>
      </p:sp>
      <p:sp>
        <p:nvSpPr>
          <p:cNvPr id="134" name="133 Rectángulo"/>
          <p:cNvSpPr/>
          <p:nvPr/>
        </p:nvSpPr>
        <p:spPr>
          <a:xfrm>
            <a:off x="1961954" y="3897383"/>
            <a:ext cx="726588" cy="504056"/>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AR" dirty="0" smtClean="0"/>
              <a:t>Q´´1</a:t>
            </a:r>
            <a:endParaRPr lang="es-AR" dirty="0"/>
          </a:p>
        </p:txBody>
      </p:sp>
      <p:cxnSp>
        <p:nvCxnSpPr>
          <p:cNvPr id="136" name="135 Conector recto de flecha"/>
          <p:cNvCxnSpPr/>
          <p:nvPr/>
        </p:nvCxnSpPr>
        <p:spPr>
          <a:xfrm>
            <a:off x="377534" y="2154918"/>
            <a:ext cx="756084"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7" name="136 Conector recto de flecha"/>
          <p:cNvCxnSpPr/>
          <p:nvPr/>
        </p:nvCxnSpPr>
        <p:spPr>
          <a:xfrm>
            <a:off x="3535400" y="2146739"/>
            <a:ext cx="756084"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8" name="137 Conector recto de flecha"/>
          <p:cNvCxnSpPr/>
          <p:nvPr/>
        </p:nvCxnSpPr>
        <p:spPr>
          <a:xfrm>
            <a:off x="291051" y="5796842"/>
            <a:ext cx="756084"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9" name="138 Conector recto de flecha"/>
          <p:cNvCxnSpPr/>
          <p:nvPr/>
        </p:nvCxnSpPr>
        <p:spPr>
          <a:xfrm>
            <a:off x="3892913" y="5117854"/>
            <a:ext cx="756084"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0" name="139 Rectángulo"/>
          <p:cNvSpPr/>
          <p:nvPr/>
        </p:nvSpPr>
        <p:spPr>
          <a:xfrm>
            <a:off x="179512" y="5107012"/>
            <a:ext cx="720081" cy="466319"/>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AR" dirty="0" err="1" smtClean="0"/>
              <a:t>ALb</a:t>
            </a:r>
            <a:endParaRPr lang="es-AR" dirty="0" smtClean="0"/>
          </a:p>
          <a:p>
            <a:pPr algn="ctr"/>
            <a:endParaRPr lang="es-AR" dirty="0"/>
          </a:p>
        </p:txBody>
      </p:sp>
      <p:sp>
        <p:nvSpPr>
          <p:cNvPr id="142" name="141 Rectángulo"/>
          <p:cNvSpPr/>
          <p:nvPr/>
        </p:nvSpPr>
        <p:spPr>
          <a:xfrm>
            <a:off x="4175499" y="4617941"/>
            <a:ext cx="720081" cy="311572"/>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AR" dirty="0" err="1" smtClean="0"/>
              <a:t>Lt</a:t>
            </a:r>
            <a:endParaRPr lang="es-AR" dirty="0" smtClean="0"/>
          </a:p>
          <a:p>
            <a:pPr algn="ctr"/>
            <a:endParaRPr lang="es-AR" dirty="0"/>
          </a:p>
        </p:txBody>
      </p:sp>
      <p:cxnSp>
        <p:nvCxnSpPr>
          <p:cNvPr id="143" name="142 Conector recto de flecha"/>
          <p:cNvCxnSpPr/>
          <p:nvPr/>
        </p:nvCxnSpPr>
        <p:spPr>
          <a:xfrm flipV="1">
            <a:off x="1169082" y="3905436"/>
            <a:ext cx="0" cy="25922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4" name="143 Conector recto de flecha"/>
          <p:cNvCxnSpPr/>
          <p:nvPr/>
        </p:nvCxnSpPr>
        <p:spPr>
          <a:xfrm>
            <a:off x="1169082" y="6461143"/>
            <a:ext cx="3744416"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5" name="144 Rectángulo"/>
          <p:cNvSpPr/>
          <p:nvPr/>
        </p:nvSpPr>
        <p:spPr>
          <a:xfrm>
            <a:off x="4412792" y="3597035"/>
            <a:ext cx="500706" cy="552376"/>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AR" dirty="0" smtClean="0"/>
              <a:t>   i  </a:t>
            </a:r>
          </a:p>
          <a:p>
            <a:pPr algn="ctr"/>
            <a:endParaRPr lang="es-AR" dirty="0"/>
          </a:p>
        </p:txBody>
      </p:sp>
      <p:sp>
        <p:nvSpPr>
          <p:cNvPr id="146" name="145 Rectángulo"/>
          <p:cNvSpPr/>
          <p:nvPr/>
        </p:nvSpPr>
        <p:spPr>
          <a:xfrm>
            <a:off x="7958713" y="6525345"/>
            <a:ext cx="918575" cy="326694"/>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AR" dirty="0" smtClean="0"/>
              <a:t>     </a:t>
            </a:r>
          </a:p>
          <a:p>
            <a:pPr algn="ctr"/>
            <a:r>
              <a:rPr lang="es-AR" dirty="0"/>
              <a:t> </a:t>
            </a:r>
            <a:r>
              <a:rPr lang="es-AR" dirty="0" smtClean="0"/>
              <a:t>       S</a:t>
            </a:r>
          </a:p>
          <a:p>
            <a:pPr algn="ctr"/>
            <a:endParaRPr lang="es-AR" dirty="0"/>
          </a:p>
        </p:txBody>
      </p:sp>
      <p:sp>
        <p:nvSpPr>
          <p:cNvPr id="147" name="146 Forma libre"/>
          <p:cNvSpPr/>
          <p:nvPr/>
        </p:nvSpPr>
        <p:spPr>
          <a:xfrm>
            <a:off x="5265174" y="4191969"/>
            <a:ext cx="3495368" cy="1943360"/>
          </a:xfrm>
          <a:custGeom>
            <a:avLst/>
            <a:gdLst>
              <a:gd name="connsiteX0" fmla="*/ 0 w 3495368"/>
              <a:gd name="connsiteY0" fmla="*/ 1943360 h 1943360"/>
              <a:gd name="connsiteX1" fmla="*/ 648929 w 3495368"/>
              <a:gd name="connsiteY1" fmla="*/ 1604147 h 1943360"/>
              <a:gd name="connsiteX2" fmla="*/ 1002891 w 3495368"/>
              <a:gd name="connsiteY2" fmla="*/ 1102702 h 1943360"/>
              <a:gd name="connsiteX3" fmla="*/ 1356852 w 3495368"/>
              <a:gd name="connsiteY3" fmla="*/ 291541 h 1943360"/>
              <a:gd name="connsiteX4" fmla="*/ 1932039 w 3495368"/>
              <a:gd name="connsiteY4" fmla="*/ 11321 h 1943360"/>
              <a:gd name="connsiteX5" fmla="*/ 2743200 w 3495368"/>
              <a:gd name="connsiteY5" fmla="*/ 129308 h 1943360"/>
              <a:gd name="connsiteX6" fmla="*/ 3495368 w 3495368"/>
              <a:gd name="connsiteY6" fmla="*/ 792986 h 1943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5368" h="1943360">
                <a:moveTo>
                  <a:pt x="0" y="1943360"/>
                </a:moveTo>
                <a:cubicBezTo>
                  <a:pt x="240890" y="1843808"/>
                  <a:pt x="481780" y="1744257"/>
                  <a:pt x="648929" y="1604147"/>
                </a:cubicBezTo>
                <a:cubicBezTo>
                  <a:pt x="816078" y="1464037"/>
                  <a:pt x="884904" y="1321470"/>
                  <a:pt x="1002891" y="1102702"/>
                </a:cubicBezTo>
                <a:cubicBezTo>
                  <a:pt x="1120878" y="883934"/>
                  <a:pt x="1201994" y="473438"/>
                  <a:pt x="1356852" y="291541"/>
                </a:cubicBezTo>
                <a:cubicBezTo>
                  <a:pt x="1511710" y="109644"/>
                  <a:pt x="1700981" y="38360"/>
                  <a:pt x="1932039" y="11321"/>
                </a:cubicBezTo>
                <a:cubicBezTo>
                  <a:pt x="2163097" y="-15718"/>
                  <a:pt x="2482645" y="-969"/>
                  <a:pt x="2743200" y="129308"/>
                </a:cubicBezTo>
                <a:cubicBezTo>
                  <a:pt x="3003755" y="259585"/>
                  <a:pt x="3249561" y="526285"/>
                  <a:pt x="3495368" y="792986"/>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48" name="147 Forma libre"/>
          <p:cNvSpPr/>
          <p:nvPr/>
        </p:nvSpPr>
        <p:spPr>
          <a:xfrm>
            <a:off x="6017342" y="4085303"/>
            <a:ext cx="2462981" cy="1179871"/>
          </a:xfrm>
          <a:custGeom>
            <a:avLst/>
            <a:gdLst>
              <a:gd name="connsiteX0" fmla="*/ 0 w 2462981"/>
              <a:gd name="connsiteY0" fmla="*/ 1179871 h 1179871"/>
              <a:gd name="connsiteX1" fmla="*/ 530942 w 2462981"/>
              <a:gd name="connsiteY1" fmla="*/ 1032387 h 1179871"/>
              <a:gd name="connsiteX2" fmla="*/ 1032387 w 2462981"/>
              <a:gd name="connsiteY2" fmla="*/ 870155 h 1179871"/>
              <a:gd name="connsiteX3" fmla="*/ 1607574 w 2462981"/>
              <a:gd name="connsiteY3" fmla="*/ 634181 h 1179871"/>
              <a:gd name="connsiteX4" fmla="*/ 2462981 w 2462981"/>
              <a:gd name="connsiteY4" fmla="*/ 0 h 11798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2981" h="1179871">
                <a:moveTo>
                  <a:pt x="0" y="1179871"/>
                </a:moveTo>
                <a:cubicBezTo>
                  <a:pt x="179439" y="1131938"/>
                  <a:pt x="358878" y="1084006"/>
                  <a:pt x="530942" y="1032387"/>
                </a:cubicBezTo>
                <a:cubicBezTo>
                  <a:pt x="703006" y="980768"/>
                  <a:pt x="852948" y="936523"/>
                  <a:pt x="1032387" y="870155"/>
                </a:cubicBezTo>
                <a:cubicBezTo>
                  <a:pt x="1211826" y="803787"/>
                  <a:pt x="1369142" y="779207"/>
                  <a:pt x="1607574" y="634181"/>
                </a:cubicBezTo>
                <a:cubicBezTo>
                  <a:pt x="1846006" y="489155"/>
                  <a:pt x="2354826" y="100781"/>
                  <a:pt x="2462981"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cxnSp>
        <p:nvCxnSpPr>
          <p:cNvPr id="150" name="149 Conector recto de flecha"/>
          <p:cNvCxnSpPr>
            <a:endCxn id="148" idx="0"/>
          </p:cNvCxnSpPr>
          <p:nvPr/>
        </p:nvCxnSpPr>
        <p:spPr>
          <a:xfrm flipV="1">
            <a:off x="6017342" y="5265174"/>
            <a:ext cx="0" cy="3240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2" name="151 Conector recto de flecha"/>
          <p:cNvCxnSpPr>
            <a:stCxn id="148" idx="4"/>
          </p:cNvCxnSpPr>
          <p:nvPr/>
        </p:nvCxnSpPr>
        <p:spPr>
          <a:xfrm>
            <a:off x="8480323" y="4085303"/>
            <a:ext cx="0" cy="57833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3" name="152 Forma libre"/>
          <p:cNvSpPr/>
          <p:nvPr/>
        </p:nvSpPr>
        <p:spPr>
          <a:xfrm>
            <a:off x="6061587" y="4734232"/>
            <a:ext cx="2403987" cy="943897"/>
          </a:xfrm>
          <a:custGeom>
            <a:avLst/>
            <a:gdLst>
              <a:gd name="connsiteX0" fmla="*/ 0 w 2403987"/>
              <a:gd name="connsiteY0" fmla="*/ 943897 h 943897"/>
              <a:gd name="connsiteX1" fmla="*/ 1401097 w 2403987"/>
              <a:gd name="connsiteY1" fmla="*/ 560439 h 943897"/>
              <a:gd name="connsiteX2" fmla="*/ 2403987 w 2403987"/>
              <a:gd name="connsiteY2" fmla="*/ 0 h 943897"/>
            </a:gdLst>
            <a:ahLst/>
            <a:cxnLst>
              <a:cxn ang="0">
                <a:pos x="connsiteX0" y="connsiteY0"/>
              </a:cxn>
              <a:cxn ang="0">
                <a:pos x="connsiteX1" y="connsiteY1"/>
              </a:cxn>
              <a:cxn ang="0">
                <a:pos x="connsiteX2" y="connsiteY2"/>
              </a:cxn>
            </a:cxnLst>
            <a:rect l="l" t="t" r="r" b="b"/>
            <a:pathLst>
              <a:path w="2403987" h="943897">
                <a:moveTo>
                  <a:pt x="0" y="943897"/>
                </a:moveTo>
                <a:cubicBezTo>
                  <a:pt x="500216" y="830826"/>
                  <a:pt x="1000433" y="717755"/>
                  <a:pt x="1401097" y="560439"/>
                </a:cubicBezTo>
                <a:cubicBezTo>
                  <a:pt x="1801761" y="403123"/>
                  <a:pt x="2261419" y="81116"/>
                  <a:pt x="2403987"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55" name="154 Rectángulo"/>
          <p:cNvSpPr/>
          <p:nvPr/>
        </p:nvSpPr>
        <p:spPr>
          <a:xfrm>
            <a:off x="6032471" y="4593707"/>
            <a:ext cx="284505" cy="36004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AR" dirty="0" smtClean="0"/>
              <a:t>1</a:t>
            </a:r>
            <a:endParaRPr lang="es-AR" dirty="0"/>
          </a:p>
        </p:txBody>
      </p:sp>
      <p:sp>
        <p:nvSpPr>
          <p:cNvPr id="156" name="155 Rectángulo"/>
          <p:cNvSpPr/>
          <p:nvPr/>
        </p:nvSpPr>
        <p:spPr>
          <a:xfrm>
            <a:off x="5643923" y="5067167"/>
            <a:ext cx="284505" cy="36004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AR" dirty="0" smtClean="0"/>
              <a:t>6</a:t>
            </a:r>
            <a:endParaRPr lang="es-AR" dirty="0"/>
          </a:p>
        </p:txBody>
      </p:sp>
      <p:sp>
        <p:nvSpPr>
          <p:cNvPr id="157" name="156 Rectángulo"/>
          <p:cNvSpPr/>
          <p:nvPr/>
        </p:nvSpPr>
        <p:spPr>
          <a:xfrm>
            <a:off x="7922446" y="3933056"/>
            <a:ext cx="284505" cy="36004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AR" dirty="0" smtClean="0"/>
              <a:t>2</a:t>
            </a:r>
            <a:endParaRPr lang="es-AR" dirty="0"/>
          </a:p>
        </p:txBody>
      </p:sp>
      <p:sp>
        <p:nvSpPr>
          <p:cNvPr id="158" name="157 Rectángulo"/>
          <p:cNvSpPr/>
          <p:nvPr/>
        </p:nvSpPr>
        <p:spPr>
          <a:xfrm>
            <a:off x="8238694" y="3650176"/>
            <a:ext cx="284505" cy="36004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AR" dirty="0" smtClean="0"/>
              <a:t>3</a:t>
            </a:r>
            <a:endParaRPr lang="es-AR" dirty="0"/>
          </a:p>
        </p:txBody>
      </p:sp>
      <p:sp>
        <p:nvSpPr>
          <p:cNvPr id="159" name="158 Rectángulo"/>
          <p:cNvSpPr/>
          <p:nvPr/>
        </p:nvSpPr>
        <p:spPr>
          <a:xfrm>
            <a:off x="8238694" y="5010155"/>
            <a:ext cx="284505" cy="36004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AR" dirty="0" smtClean="0"/>
              <a:t>4</a:t>
            </a:r>
            <a:endParaRPr lang="es-AR" dirty="0"/>
          </a:p>
        </p:txBody>
      </p:sp>
      <p:sp>
        <p:nvSpPr>
          <p:cNvPr id="160" name="159 Rectángulo"/>
          <p:cNvSpPr/>
          <p:nvPr/>
        </p:nvSpPr>
        <p:spPr>
          <a:xfrm>
            <a:off x="5928428" y="5796842"/>
            <a:ext cx="377212" cy="306131"/>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AR" dirty="0" smtClean="0"/>
              <a:t>5</a:t>
            </a:r>
            <a:endParaRPr lang="es-AR" dirty="0"/>
          </a:p>
        </p:txBody>
      </p:sp>
    </p:spTree>
    <p:extLst>
      <p:ext uri="{BB962C8B-B14F-4D97-AF65-F5344CB8AC3E}">
        <p14:creationId xmlns:p14="http://schemas.microsoft.com/office/powerpoint/2010/main" val="23329609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2" name="Rectangle 4"/>
          <p:cNvSpPr>
            <a:spLocks noChangeArrowheads="1"/>
          </p:cNvSpPr>
          <p:nvPr/>
        </p:nvSpPr>
        <p:spPr bwMode="auto">
          <a:xfrm>
            <a:off x="0" y="-307776"/>
            <a:ext cx="9144000" cy="84023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1647825" algn="l"/>
              </a:tabLst>
            </a:pPr>
            <a:endParaRPr kumimoji="0" lang="es-AR" sz="2000" b="1" i="0" u="sng" strike="noStrike" cap="none" normalizeH="0" baseline="0" dirty="0" smtClean="0">
              <a:ln>
                <a:noFill/>
              </a:ln>
              <a:solidFill>
                <a:srgbClr val="9BBB59"/>
              </a:solidFill>
              <a:effectLst/>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tab pos="1647825" algn="l"/>
              </a:tabLst>
            </a:pPr>
            <a:r>
              <a:rPr kumimoji="0" lang="es-AR" sz="2000" b="1" i="0" u="sng" strike="noStrike" cap="none" normalizeH="0" baseline="0" dirty="0" smtClean="0">
                <a:ln>
                  <a:noFill/>
                </a:ln>
                <a:solidFill>
                  <a:srgbClr val="9BBB59"/>
                </a:solidFill>
                <a:effectLst/>
                <a:latin typeface="Calibri" pitchFamily="34" charset="0"/>
                <a:ea typeface="Calibri" pitchFamily="34" charset="0"/>
                <a:cs typeface="Times New Roman" pitchFamily="18" charset="0"/>
              </a:rPr>
              <a:t>1°) Calores aportado al sistema</a:t>
            </a:r>
            <a:r>
              <a:rPr kumimoji="0" lang="es-AR"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t>
            </a:r>
          </a:p>
          <a:p>
            <a:pPr marL="0" marR="0" lvl="0" indent="0" algn="l" defTabSz="914400" rtl="0" eaLnBrk="1" fontAlgn="base" latinLnBrk="0" hangingPunct="1">
              <a:lnSpc>
                <a:spcPct val="100000"/>
              </a:lnSpc>
              <a:spcBef>
                <a:spcPct val="0"/>
              </a:spcBef>
              <a:spcAft>
                <a:spcPct val="0"/>
              </a:spcAft>
              <a:buClrTx/>
              <a:buSzTx/>
              <a:buFontTx/>
              <a:buNone/>
              <a:tabLst>
                <a:tab pos="1647825" algn="l"/>
              </a:tabLst>
            </a:pPr>
            <a:endParaRPr lang="es-AR" sz="2000" dirty="0" smtClean="0">
              <a:latin typeface="Calibri" pitchFamily="34" charset="0"/>
              <a:ea typeface="Calibri" pitchFamily="34" charset="0"/>
              <a:cs typeface="Times New Roman" pitchFamily="18" charset="0"/>
            </a:endParaRPr>
          </a:p>
          <a:p>
            <a:r>
              <a:rPr lang="es-AR" sz="2000" dirty="0" smtClean="0"/>
              <a:t>Q’</a:t>
            </a:r>
            <a:r>
              <a:rPr lang="es-AR" sz="2000" baseline="-25000" dirty="0" smtClean="0"/>
              <a:t>1</a:t>
            </a:r>
            <a:r>
              <a:rPr lang="es-AR" sz="2000" dirty="0" smtClean="0"/>
              <a:t> = i</a:t>
            </a:r>
            <a:r>
              <a:rPr lang="es-AR" sz="2000" baseline="-25000" dirty="0" smtClean="0"/>
              <a:t>1</a:t>
            </a:r>
            <a:r>
              <a:rPr lang="es-AR" sz="2000" dirty="0" smtClean="0"/>
              <a:t> – i</a:t>
            </a:r>
            <a:r>
              <a:rPr lang="es-AR" sz="2000" baseline="-25000" dirty="0" smtClean="0"/>
              <a:t>6</a:t>
            </a:r>
            <a:endParaRPr lang="es-AR" sz="2000" dirty="0" smtClean="0"/>
          </a:p>
          <a:p>
            <a:r>
              <a:rPr lang="en-US" sz="2000" dirty="0" smtClean="0"/>
              <a:t>Q’’</a:t>
            </a:r>
            <a:r>
              <a:rPr lang="en-US" sz="2000" baseline="-25000" dirty="0" smtClean="0"/>
              <a:t>2</a:t>
            </a:r>
            <a:r>
              <a:rPr lang="en-US" sz="2000" dirty="0" smtClean="0"/>
              <a:t> = i</a:t>
            </a:r>
            <a:r>
              <a:rPr lang="en-US" sz="2000" baseline="-25000" dirty="0" smtClean="0"/>
              <a:t>2</a:t>
            </a:r>
            <a:r>
              <a:rPr lang="en-US" sz="2000" dirty="0" smtClean="0"/>
              <a:t> – i</a:t>
            </a:r>
            <a:r>
              <a:rPr lang="en-US" sz="2000" baseline="-25000" dirty="0" smtClean="0"/>
              <a:t>1</a:t>
            </a:r>
            <a:endParaRPr lang="es-AR" sz="2000" dirty="0" smtClean="0"/>
          </a:p>
          <a:p>
            <a:r>
              <a:rPr lang="en-US" sz="2000" dirty="0" smtClean="0"/>
              <a:t>Q = Q’</a:t>
            </a:r>
            <a:r>
              <a:rPr lang="en-US" sz="2000" baseline="-25000" dirty="0" smtClean="0"/>
              <a:t>1</a:t>
            </a:r>
            <a:r>
              <a:rPr lang="en-US" sz="2000" dirty="0" smtClean="0"/>
              <a:t>  + Q’’</a:t>
            </a:r>
            <a:r>
              <a:rPr lang="en-US" sz="2000" baseline="-25000" dirty="0" smtClean="0"/>
              <a:t>2</a:t>
            </a:r>
            <a:r>
              <a:rPr lang="en-US" sz="2000" dirty="0" smtClean="0"/>
              <a:t>= (i</a:t>
            </a:r>
            <a:r>
              <a:rPr lang="en-US" sz="2000" baseline="-25000" dirty="0" smtClean="0"/>
              <a:t>1</a:t>
            </a:r>
            <a:r>
              <a:rPr lang="en-US" sz="2000" dirty="0" smtClean="0"/>
              <a:t> – i</a:t>
            </a:r>
            <a:r>
              <a:rPr lang="en-US" sz="2000" baseline="-25000" dirty="0" smtClean="0"/>
              <a:t>6</a:t>
            </a:r>
            <a:r>
              <a:rPr lang="en-US" sz="2000" dirty="0" smtClean="0"/>
              <a:t>) + (i</a:t>
            </a:r>
            <a:r>
              <a:rPr lang="en-US" sz="2000" baseline="-25000" dirty="0" smtClean="0"/>
              <a:t>2</a:t>
            </a:r>
            <a:r>
              <a:rPr lang="en-US" sz="2000" dirty="0" smtClean="0"/>
              <a:t> – i</a:t>
            </a:r>
            <a:r>
              <a:rPr lang="en-US" sz="2000" baseline="-25000" dirty="0" smtClean="0"/>
              <a:t>1</a:t>
            </a:r>
            <a:r>
              <a:rPr lang="en-US" sz="2000" dirty="0" smtClean="0"/>
              <a:t>)</a:t>
            </a:r>
            <a:endParaRPr lang="es-AR" sz="2000" dirty="0" smtClean="0"/>
          </a:p>
          <a:p>
            <a:pPr fontAlgn="base">
              <a:spcBef>
                <a:spcPct val="0"/>
              </a:spcBef>
              <a:spcAft>
                <a:spcPct val="0"/>
              </a:spcAft>
              <a:tabLst>
                <a:tab pos="1647825" algn="l"/>
              </a:tabLst>
            </a:pPr>
            <a:r>
              <a:rPr lang="es-AR" sz="2000" b="1" u="sng" dirty="0" smtClean="0">
                <a:solidFill>
                  <a:srgbClr val="9BBB59"/>
                </a:solidFill>
                <a:latin typeface="Calibri" pitchFamily="34" charset="0"/>
                <a:ea typeface="Calibri" pitchFamily="34" charset="0"/>
                <a:cs typeface="Times New Roman" pitchFamily="18" charset="0"/>
              </a:rPr>
              <a:t>2°) Calores aportado al sistema en el sobre calentador:</a:t>
            </a:r>
          </a:p>
          <a:p>
            <a:pPr fontAlgn="base">
              <a:spcBef>
                <a:spcPct val="0"/>
              </a:spcBef>
              <a:spcAft>
                <a:spcPct val="0"/>
              </a:spcAft>
              <a:tabLst>
                <a:tab pos="1647825" algn="l"/>
              </a:tabLst>
            </a:pPr>
            <a:r>
              <a:rPr lang="es-AR" sz="2000" dirty="0" smtClean="0"/>
              <a:t>Q’’’</a:t>
            </a:r>
            <a:r>
              <a:rPr lang="es-AR" sz="2000" baseline="-25000" dirty="0" smtClean="0"/>
              <a:t>1</a:t>
            </a:r>
            <a:r>
              <a:rPr lang="es-AR" sz="2000" dirty="0" smtClean="0"/>
              <a:t> = i</a:t>
            </a:r>
            <a:r>
              <a:rPr lang="es-AR" sz="2000" baseline="-25000" dirty="0" smtClean="0"/>
              <a:t>3</a:t>
            </a:r>
            <a:r>
              <a:rPr lang="es-AR" sz="2000" dirty="0" smtClean="0"/>
              <a:t> – i</a:t>
            </a:r>
            <a:r>
              <a:rPr lang="es-AR" sz="2000" baseline="-25000" dirty="0" smtClean="0"/>
              <a:t>2</a:t>
            </a:r>
            <a:endParaRPr lang="es-AR" sz="2000" dirty="0" smtClean="0"/>
          </a:p>
          <a:p>
            <a:pPr fontAlgn="base">
              <a:spcBef>
                <a:spcPct val="0"/>
              </a:spcBef>
              <a:spcAft>
                <a:spcPct val="0"/>
              </a:spcAft>
              <a:tabLst>
                <a:tab pos="1647825" algn="l"/>
              </a:tabLst>
            </a:pPr>
            <a:r>
              <a:rPr lang="es-AR" sz="2000" b="1" u="sng" dirty="0" smtClean="0">
                <a:solidFill>
                  <a:srgbClr val="9BBB59"/>
                </a:solidFill>
                <a:latin typeface="Calibri" pitchFamily="34" charset="0"/>
                <a:ea typeface="Calibri" pitchFamily="34" charset="0"/>
                <a:cs typeface="Times New Roman" pitchFamily="18" charset="0"/>
              </a:rPr>
              <a:t>3°) Trabajo en la turbina:</a:t>
            </a:r>
          </a:p>
          <a:p>
            <a:pPr fontAlgn="base">
              <a:spcBef>
                <a:spcPct val="0"/>
              </a:spcBef>
              <a:spcAft>
                <a:spcPct val="0"/>
              </a:spcAft>
              <a:tabLst>
                <a:tab pos="1647825" algn="l"/>
              </a:tabLst>
            </a:pPr>
            <a:r>
              <a:rPr lang="es-AR" sz="2000" dirty="0" smtClean="0"/>
              <a:t>A.L</a:t>
            </a:r>
            <a:r>
              <a:rPr lang="es-AR" sz="2000" baseline="-25000" dirty="0" smtClean="0"/>
              <a:t>T</a:t>
            </a:r>
            <a:r>
              <a:rPr lang="es-AR" sz="2000" dirty="0" smtClean="0"/>
              <a:t> = i</a:t>
            </a:r>
            <a:r>
              <a:rPr lang="es-AR" sz="2000" baseline="-25000" dirty="0" smtClean="0"/>
              <a:t>3</a:t>
            </a:r>
            <a:r>
              <a:rPr lang="es-AR" sz="2000" dirty="0" smtClean="0"/>
              <a:t> – i</a:t>
            </a:r>
            <a:r>
              <a:rPr lang="es-AR" sz="2000" baseline="-25000" dirty="0" smtClean="0"/>
              <a:t>4</a:t>
            </a:r>
            <a:endParaRPr lang="es-AR" sz="2000" dirty="0" smtClean="0"/>
          </a:p>
          <a:p>
            <a:pPr fontAlgn="base">
              <a:spcBef>
                <a:spcPct val="0"/>
              </a:spcBef>
              <a:spcAft>
                <a:spcPct val="0"/>
              </a:spcAft>
              <a:tabLst>
                <a:tab pos="1647825" algn="l"/>
              </a:tabLst>
            </a:pPr>
            <a:r>
              <a:rPr lang="es-AR" sz="2000" b="1" u="sng" dirty="0" smtClean="0">
                <a:solidFill>
                  <a:srgbClr val="9BBB59"/>
                </a:solidFill>
                <a:latin typeface="Calibri" pitchFamily="34" charset="0"/>
                <a:ea typeface="Calibri" pitchFamily="34" charset="0"/>
                <a:cs typeface="Times New Roman" pitchFamily="18" charset="0"/>
              </a:rPr>
              <a:t>4°) Trabajo absorbido por la bomba:</a:t>
            </a:r>
          </a:p>
          <a:p>
            <a:pPr fontAlgn="base">
              <a:spcBef>
                <a:spcPct val="0"/>
              </a:spcBef>
              <a:spcAft>
                <a:spcPct val="0"/>
              </a:spcAft>
              <a:tabLst>
                <a:tab pos="1647825" algn="l"/>
              </a:tabLst>
            </a:pPr>
            <a:r>
              <a:rPr lang="en-US" sz="2000" dirty="0" smtClean="0"/>
              <a:t>A.L</a:t>
            </a:r>
            <a:r>
              <a:rPr lang="en-US" sz="2000" baseline="-25000" dirty="0" smtClean="0"/>
              <a:t>B</a:t>
            </a:r>
            <a:r>
              <a:rPr lang="en-US" sz="2000" dirty="0" smtClean="0"/>
              <a:t> = i</a:t>
            </a:r>
            <a:r>
              <a:rPr lang="en-US" sz="2000" baseline="-25000" dirty="0" smtClean="0"/>
              <a:t>6</a:t>
            </a:r>
            <a:r>
              <a:rPr lang="en-US" sz="2000" dirty="0" smtClean="0"/>
              <a:t> – i</a:t>
            </a:r>
            <a:r>
              <a:rPr lang="en-US" sz="2000" baseline="-25000" dirty="0" smtClean="0"/>
              <a:t>5</a:t>
            </a:r>
            <a:r>
              <a:rPr lang="en-US" sz="2000" dirty="0" smtClean="0"/>
              <a:t> = A v (P</a:t>
            </a:r>
            <a:r>
              <a:rPr lang="en-US" sz="2000" baseline="-25000" dirty="0" smtClean="0"/>
              <a:t>6</a:t>
            </a:r>
            <a:r>
              <a:rPr lang="en-US" sz="2000" dirty="0" smtClean="0"/>
              <a:t> – P</a:t>
            </a:r>
            <a:r>
              <a:rPr lang="en-US" sz="2000" baseline="-25000" dirty="0" smtClean="0"/>
              <a:t>5</a:t>
            </a:r>
            <a:r>
              <a:rPr lang="en-US" sz="2000" dirty="0" smtClean="0"/>
              <a:t>)</a:t>
            </a:r>
            <a:endParaRPr lang="es-AR" sz="2000" dirty="0" smtClean="0"/>
          </a:p>
          <a:p>
            <a:pPr fontAlgn="base">
              <a:spcBef>
                <a:spcPct val="0"/>
              </a:spcBef>
              <a:spcAft>
                <a:spcPct val="0"/>
              </a:spcAft>
              <a:tabLst>
                <a:tab pos="1647825" algn="l"/>
              </a:tabLst>
            </a:pPr>
            <a:r>
              <a:rPr lang="en-US" sz="2000" b="1" u="sng" dirty="0" smtClean="0">
                <a:solidFill>
                  <a:srgbClr val="9BBB59"/>
                </a:solidFill>
                <a:latin typeface="Calibri" pitchFamily="34" charset="0"/>
                <a:ea typeface="Calibri" pitchFamily="34" charset="0"/>
                <a:cs typeface="Times New Roman" pitchFamily="18" charset="0"/>
              </a:rPr>
              <a:t>5°) </a:t>
            </a:r>
            <a:r>
              <a:rPr lang="en-US" sz="2000" b="1" u="sng" dirty="0" err="1" smtClean="0">
                <a:solidFill>
                  <a:srgbClr val="9BBB59"/>
                </a:solidFill>
                <a:latin typeface="Calibri" pitchFamily="34" charset="0"/>
                <a:ea typeface="Calibri" pitchFamily="34" charset="0"/>
                <a:cs typeface="Times New Roman" pitchFamily="18" charset="0"/>
              </a:rPr>
              <a:t>Trabajo</a:t>
            </a:r>
            <a:r>
              <a:rPr lang="en-US" sz="2000" b="1" u="sng" dirty="0" smtClean="0">
                <a:solidFill>
                  <a:srgbClr val="9BBB59"/>
                </a:solidFill>
                <a:latin typeface="Calibri" pitchFamily="34" charset="0"/>
                <a:ea typeface="Calibri" pitchFamily="34" charset="0"/>
                <a:cs typeface="Times New Roman" pitchFamily="18" charset="0"/>
              </a:rPr>
              <a:t> </a:t>
            </a:r>
            <a:r>
              <a:rPr lang="en-US" sz="2000" b="1" u="sng" dirty="0" err="1" smtClean="0">
                <a:solidFill>
                  <a:srgbClr val="9BBB59"/>
                </a:solidFill>
                <a:latin typeface="Calibri" pitchFamily="34" charset="0"/>
                <a:ea typeface="Calibri" pitchFamily="34" charset="0"/>
                <a:cs typeface="Times New Roman" pitchFamily="18" charset="0"/>
              </a:rPr>
              <a:t>neto</a:t>
            </a:r>
            <a:r>
              <a:rPr lang="en-US" sz="2000" b="1" u="sng" dirty="0" smtClean="0">
                <a:solidFill>
                  <a:srgbClr val="9BBB59"/>
                </a:solidFill>
                <a:latin typeface="Calibri" pitchFamily="34" charset="0"/>
                <a:ea typeface="Calibri" pitchFamily="34" charset="0"/>
                <a:cs typeface="Times New Roman" pitchFamily="18" charset="0"/>
              </a:rPr>
              <a:t>:</a:t>
            </a:r>
            <a:endParaRPr lang="es-AR" sz="2000" b="1" u="sng" dirty="0" smtClean="0">
              <a:solidFill>
                <a:srgbClr val="9BBB59"/>
              </a:solidFill>
              <a:latin typeface="Calibri" pitchFamily="34" charset="0"/>
              <a:ea typeface="Calibri" pitchFamily="34" charset="0"/>
              <a:cs typeface="Times New Roman" pitchFamily="18" charset="0"/>
            </a:endParaRPr>
          </a:p>
          <a:p>
            <a:r>
              <a:rPr lang="en-US" sz="2000" dirty="0" smtClean="0"/>
              <a:t>L = L</a:t>
            </a:r>
            <a:r>
              <a:rPr lang="en-US" sz="2000" baseline="-25000" dirty="0" smtClean="0"/>
              <a:t>t</a:t>
            </a:r>
            <a:r>
              <a:rPr lang="en-US" sz="2000" dirty="0" smtClean="0"/>
              <a:t> - L</a:t>
            </a:r>
            <a:r>
              <a:rPr lang="en-US" sz="2000" baseline="-25000" dirty="0" smtClean="0"/>
              <a:t>BA</a:t>
            </a:r>
            <a:r>
              <a:rPr lang="en-US" sz="2000" dirty="0" smtClean="0"/>
              <a:t> </a:t>
            </a:r>
            <a:endParaRPr lang="es-AR" sz="2000" dirty="0" smtClean="0"/>
          </a:p>
          <a:p>
            <a:r>
              <a:rPr lang="en-US" sz="2000" dirty="0" smtClean="0"/>
              <a:t>L = ( i</a:t>
            </a:r>
            <a:r>
              <a:rPr lang="en-US" sz="2000" baseline="-25000" dirty="0" smtClean="0"/>
              <a:t>3</a:t>
            </a:r>
            <a:r>
              <a:rPr lang="en-US" sz="2000" dirty="0" smtClean="0"/>
              <a:t> – i</a:t>
            </a:r>
            <a:r>
              <a:rPr lang="en-US" sz="2000" baseline="-25000" dirty="0" smtClean="0"/>
              <a:t>4</a:t>
            </a:r>
            <a:r>
              <a:rPr lang="en-US" sz="2000" dirty="0" smtClean="0"/>
              <a:t>) - A v (P</a:t>
            </a:r>
            <a:r>
              <a:rPr lang="en-US" sz="2000" baseline="-25000" dirty="0" smtClean="0"/>
              <a:t>6</a:t>
            </a:r>
            <a:r>
              <a:rPr lang="en-US" sz="2000" dirty="0" smtClean="0"/>
              <a:t> – P</a:t>
            </a:r>
            <a:r>
              <a:rPr lang="en-US" sz="2000" baseline="-25000" dirty="0" smtClean="0"/>
              <a:t>5</a:t>
            </a:r>
            <a:r>
              <a:rPr lang="en-US" sz="2000" dirty="0" smtClean="0"/>
              <a:t>)</a:t>
            </a:r>
            <a:endParaRPr lang="es-AR" sz="2000" dirty="0" smtClean="0"/>
          </a:p>
          <a:p>
            <a:pPr fontAlgn="base">
              <a:spcBef>
                <a:spcPct val="0"/>
              </a:spcBef>
              <a:spcAft>
                <a:spcPct val="0"/>
              </a:spcAft>
              <a:tabLst>
                <a:tab pos="1647825" algn="l"/>
              </a:tabLst>
            </a:pPr>
            <a:r>
              <a:rPr lang="en-US" sz="2000" b="1" u="sng" dirty="0" smtClean="0">
                <a:solidFill>
                  <a:srgbClr val="9BBB59"/>
                </a:solidFill>
                <a:latin typeface="Calibri" pitchFamily="34" charset="0"/>
                <a:ea typeface="Calibri" pitchFamily="34" charset="0"/>
                <a:cs typeface="Times New Roman" pitchFamily="18" charset="0"/>
              </a:rPr>
              <a:t>6°) Rendimiento</a:t>
            </a:r>
            <a:endParaRPr lang="es-AR" sz="2000" b="1" u="sng" dirty="0" err="1" smtClean="0">
              <a:solidFill>
                <a:srgbClr val="9BBB59"/>
              </a:solidFill>
              <a:latin typeface="Calibri" pitchFamily="34" charset="0"/>
              <a:ea typeface="Calibri" pitchFamily="34" charset="0"/>
              <a:cs typeface="Times New Roman" pitchFamily="18" charset="0"/>
            </a:endParaRPr>
          </a:p>
          <a:p>
            <a:pPr fontAlgn="base">
              <a:spcBef>
                <a:spcPct val="0"/>
              </a:spcBef>
              <a:spcAft>
                <a:spcPct val="0"/>
              </a:spcAft>
              <a:tabLst>
                <a:tab pos="1647825" algn="l"/>
              </a:tabLst>
            </a:pPr>
            <a:endParaRPr lang="es-AR" sz="2000" dirty="0" smtClean="0">
              <a:sym typeface="Symbol"/>
            </a:endParaRPr>
          </a:p>
          <a:p>
            <a:pPr fontAlgn="base">
              <a:spcBef>
                <a:spcPct val="0"/>
              </a:spcBef>
              <a:spcAft>
                <a:spcPct val="0"/>
              </a:spcAft>
              <a:tabLst>
                <a:tab pos="1647825" algn="l"/>
              </a:tabLst>
            </a:pPr>
            <a:endParaRPr lang="es-AR" sz="2000" dirty="0" smtClean="0">
              <a:sym typeface="Symbol"/>
            </a:endParaRPr>
          </a:p>
          <a:p>
            <a:pPr marL="342900" indent="-342900" fontAlgn="base">
              <a:spcBef>
                <a:spcPct val="0"/>
              </a:spcBef>
              <a:spcAft>
                <a:spcPct val="0"/>
              </a:spcAft>
              <a:buFont typeface="Symbol"/>
              <a:buChar char="h"/>
              <a:tabLst>
                <a:tab pos="1647825" algn="l"/>
              </a:tabLst>
            </a:pPr>
            <a:r>
              <a:rPr lang="en-US" sz="2000" b="1" dirty="0" smtClean="0">
                <a:solidFill>
                  <a:srgbClr val="FF0000"/>
                </a:solidFill>
              </a:rPr>
              <a:t>=( ( i</a:t>
            </a:r>
            <a:r>
              <a:rPr lang="en-US" sz="2000" b="1" baseline="-25000" dirty="0" smtClean="0">
                <a:solidFill>
                  <a:srgbClr val="FF0000"/>
                </a:solidFill>
              </a:rPr>
              <a:t>3</a:t>
            </a:r>
            <a:r>
              <a:rPr lang="en-US" sz="2000" b="1" dirty="0" smtClean="0">
                <a:solidFill>
                  <a:srgbClr val="FF0000"/>
                </a:solidFill>
              </a:rPr>
              <a:t> – i</a:t>
            </a:r>
            <a:r>
              <a:rPr lang="en-US" sz="2000" b="1" baseline="-25000" dirty="0" smtClean="0">
                <a:solidFill>
                  <a:srgbClr val="FF0000"/>
                </a:solidFill>
              </a:rPr>
              <a:t>4</a:t>
            </a:r>
            <a:r>
              <a:rPr lang="en-US" sz="2000" b="1" dirty="0" smtClean="0">
                <a:solidFill>
                  <a:srgbClr val="FF0000"/>
                </a:solidFill>
              </a:rPr>
              <a:t>) - A v (P</a:t>
            </a:r>
            <a:r>
              <a:rPr lang="en-US" sz="2000" b="1" baseline="-25000" dirty="0" smtClean="0">
                <a:solidFill>
                  <a:srgbClr val="FF0000"/>
                </a:solidFill>
              </a:rPr>
              <a:t>6</a:t>
            </a:r>
            <a:r>
              <a:rPr lang="en-US" sz="2000" b="1" dirty="0" smtClean="0">
                <a:solidFill>
                  <a:srgbClr val="FF0000"/>
                </a:solidFill>
              </a:rPr>
              <a:t> – P</a:t>
            </a:r>
            <a:r>
              <a:rPr lang="en-US" sz="2000" b="1" baseline="-25000" dirty="0" smtClean="0">
                <a:solidFill>
                  <a:srgbClr val="FF0000"/>
                </a:solidFill>
              </a:rPr>
              <a:t>5</a:t>
            </a:r>
            <a:r>
              <a:rPr lang="en-US" sz="2000" b="1" dirty="0" smtClean="0">
                <a:solidFill>
                  <a:srgbClr val="FF0000"/>
                </a:solidFill>
              </a:rPr>
              <a:t>)) / (i</a:t>
            </a:r>
            <a:r>
              <a:rPr lang="en-US" sz="2000" b="1" baseline="-25000" dirty="0" smtClean="0">
                <a:solidFill>
                  <a:srgbClr val="FF0000"/>
                </a:solidFill>
              </a:rPr>
              <a:t>3</a:t>
            </a:r>
            <a:r>
              <a:rPr lang="en-US" sz="2000" b="1" dirty="0" smtClean="0">
                <a:solidFill>
                  <a:srgbClr val="FF0000"/>
                </a:solidFill>
              </a:rPr>
              <a:t> – i</a:t>
            </a:r>
            <a:r>
              <a:rPr lang="en-US" sz="2000" b="1" baseline="-25000" dirty="0" smtClean="0">
                <a:solidFill>
                  <a:srgbClr val="FF0000"/>
                </a:solidFill>
              </a:rPr>
              <a:t>6</a:t>
            </a:r>
            <a:r>
              <a:rPr lang="en-US" sz="2000" b="1" dirty="0" smtClean="0">
                <a:solidFill>
                  <a:srgbClr val="FF0000"/>
                </a:solidFill>
              </a:rPr>
              <a:t>) </a:t>
            </a:r>
          </a:p>
          <a:p>
            <a:pPr marL="342900" indent="-342900" fontAlgn="base">
              <a:spcBef>
                <a:spcPct val="0"/>
              </a:spcBef>
              <a:spcAft>
                <a:spcPct val="0"/>
              </a:spcAft>
              <a:buFont typeface="Symbol"/>
              <a:buChar char="h"/>
              <a:tabLst>
                <a:tab pos="1647825" algn="l"/>
              </a:tabLst>
            </a:pPr>
            <a:r>
              <a:rPr lang="en-US" sz="2000" b="1" dirty="0" smtClean="0">
                <a:solidFill>
                  <a:srgbClr val="FF0000"/>
                </a:solidFill>
              </a:rPr>
              <a:t>AUMENTA EL ÁREA PERO NO EL RENDIMIENTO</a:t>
            </a:r>
            <a:endParaRPr lang="es-AR" sz="2000" b="1" dirty="0" smtClean="0">
              <a:solidFill>
                <a:srgbClr val="FF0000"/>
              </a:solidFill>
            </a:endParaRPr>
          </a:p>
          <a:p>
            <a:pPr marL="0" marR="0" lvl="0" indent="0" algn="l" defTabSz="914400" rtl="0" eaLnBrk="1" fontAlgn="base" latinLnBrk="0" hangingPunct="1">
              <a:lnSpc>
                <a:spcPct val="100000"/>
              </a:lnSpc>
              <a:spcBef>
                <a:spcPct val="0"/>
              </a:spcBef>
              <a:spcAft>
                <a:spcPct val="0"/>
              </a:spcAft>
              <a:buClrTx/>
              <a:buSzTx/>
              <a:buFontTx/>
              <a:buNone/>
              <a:tabLst>
                <a:tab pos="1647825" algn="l"/>
              </a:tabLst>
            </a:pPr>
            <a:endParaRPr kumimoji="0" lang="es-AR"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tab pos="1647825" algn="l"/>
              </a:tabLst>
            </a:pPr>
            <a:endParaRPr lang="es-AR" sz="2000" dirty="0" smtClean="0">
              <a:latin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tab pos="1647825" algn="l"/>
              </a:tabLst>
            </a:pPr>
            <a:endParaRPr kumimoji="0" lang="es-AR" sz="2000" b="0" i="0" u="none" strike="noStrike" cap="none" normalizeH="0" baseline="0" dirty="0" smtClean="0">
              <a:ln>
                <a:noFill/>
              </a:ln>
              <a:solidFill>
                <a:schemeClr val="tx1"/>
              </a:solidFill>
              <a:effectLst/>
              <a:latin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tab pos="1647825" algn="l"/>
              </a:tabLst>
            </a:pPr>
            <a:endParaRPr lang="es-AR" sz="2000" dirty="0" smtClean="0">
              <a:latin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tab pos="1647825" algn="l"/>
              </a:tabLst>
            </a:pPr>
            <a:endParaRPr kumimoji="0" lang="es-AR" sz="2000" b="0" i="0" u="none" strike="noStrike" cap="none" normalizeH="0" baseline="0" dirty="0" smtClean="0">
              <a:ln>
                <a:noFill/>
              </a:ln>
              <a:solidFill>
                <a:schemeClr val="tx1"/>
              </a:solidFill>
              <a:effectLst/>
              <a:latin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tab pos="1647825" algn="l"/>
              </a:tabLst>
            </a:pPr>
            <a:endParaRPr lang="es-AR" sz="2000" dirty="0" smtClean="0">
              <a:latin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tab pos="1647825" algn="l"/>
              </a:tabLst>
            </a:pPr>
            <a:endParaRPr kumimoji="0" lang="es-AR" sz="2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1"/>
          <p:cNvSpPr>
            <a:spLocks noChangeArrowheads="1"/>
          </p:cNvSpPr>
          <p:nvPr/>
        </p:nvSpPr>
        <p:spPr bwMode="auto">
          <a:xfrm>
            <a:off x="0" y="0"/>
            <a:ext cx="9144000" cy="80945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1647825" algn="l"/>
              </a:tabLst>
            </a:pPr>
            <a:r>
              <a:rPr kumimoji="0" lang="es-ES" sz="2000" b="0" i="0" u="none" strike="noStrike" cap="none" normalizeH="0" baseline="0" dirty="0" smtClean="0">
                <a:ln>
                  <a:noFill/>
                </a:ln>
                <a:solidFill>
                  <a:srgbClr val="C00000"/>
                </a:solidFill>
                <a:effectLst/>
                <a:latin typeface="Calibri" pitchFamily="34" charset="0"/>
                <a:ea typeface="Calibri" pitchFamily="34" charset="0"/>
                <a:cs typeface="Times New Roman" pitchFamily="18" charset="0"/>
              </a:rPr>
              <a:t>B) </a:t>
            </a:r>
            <a:r>
              <a:rPr kumimoji="0" lang="es-ES" sz="2000" b="0" i="0" u="sng" strike="noStrike" cap="none" normalizeH="0" baseline="0" dirty="0" smtClean="0">
                <a:ln>
                  <a:noFill/>
                </a:ln>
                <a:solidFill>
                  <a:srgbClr val="C00000"/>
                </a:solidFill>
                <a:effectLst/>
                <a:latin typeface="Calibri" pitchFamily="34" charset="0"/>
                <a:ea typeface="Calibri" pitchFamily="34" charset="0"/>
                <a:cs typeface="Times New Roman" pitchFamily="18" charset="0"/>
              </a:rPr>
              <a:t>Recalentamiento o expansiones múltiples</a:t>
            </a:r>
            <a:r>
              <a:rPr kumimoji="0" lang="es-ES" sz="2000" b="0" i="0" u="none" strike="noStrike" cap="none" normalizeH="0" baseline="0" dirty="0" smtClean="0">
                <a:ln>
                  <a:noFill/>
                </a:ln>
                <a:solidFill>
                  <a:srgbClr val="C00000"/>
                </a:solidFill>
                <a:effectLst/>
                <a:latin typeface="Calibri" pitchFamily="34" charset="0"/>
                <a:ea typeface="Calibri" pitchFamily="34" charset="0"/>
                <a:cs typeface="Times New Roman" pitchFamily="18" charset="0"/>
              </a:rPr>
              <a:t>:</a:t>
            </a:r>
          </a:p>
          <a:p>
            <a:pPr fontAlgn="base">
              <a:spcBef>
                <a:spcPct val="0"/>
              </a:spcBef>
              <a:spcAft>
                <a:spcPct val="0"/>
              </a:spcAft>
              <a:tabLst>
                <a:tab pos="1647825" algn="l"/>
              </a:tabLst>
            </a:pPr>
            <a:r>
              <a:rPr lang="es-AR" sz="2000" dirty="0" smtClean="0"/>
              <a:t>Significa sacar de la mitad de la turbina vapor a través de una extracción, llevarlo nuevamente a la caldera, recalentarlo e inyectarlo nuevamente en la etapa siguiente de la turbina, se pueden realizar varia etapas. </a:t>
            </a:r>
          </a:p>
          <a:p>
            <a:pPr marL="0" marR="0" lvl="0" indent="0" algn="l" defTabSz="914400" rtl="0" eaLnBrk="1" fontAlgn="base" latinLnBrk="0" hangingPunct="1">
              <a:lnSpc>
                <a:spcPct val="100000"/>
              </a:lnSpc>
              <a:spcBef>
                <a:spcPct val="0"/>
              </a:spcBef>
              <a:spcAft>
                <a:spcPct val="0"/>
              </a:spcAft>
              <a:buClrTx/>
              <a:buSzTx/>
              <a:buFontTx/>
              <a:buNone/>
              <a:tabLst>
                <a:tab pos="1647825" algn="l"/>
              </a:tabLst>
            </a:pPr>
            <a:endParaRPr kumimoji="0" lang="es-ES" sz="2000" b="0" i="0" u="none" strike="noStrike" cap="none" normalizeH="0" baseline="0" dirty="0" smtClean="0">
              <a:ln>
                <a:noFill/>
              </a:ln>
              <a:solidFill>
                <a:srgbClr val="C00000"/>
              </a:solidFill>
              <a:effectLst/>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tab pos="1647825" algn="l"/>
              </a:tabLst>
            </a:pPr>
            <a:endParaRPr lang="es-ES" sz="2000" dirty="0" smtClean="0">
              <a:solidFill>
                <a:srgbClr val="C00000"/>
              </a:solidFill>
              <a:latin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tab pos="1647825" algn="l"/>
              </a:tabLst>
            </a:pPr>
            <a:endParaRPr kumimoji="0" lang="es-ES" sz="2000" b="0" i="0" u="none" strike="noStrike" cap="none" normalizeH="0" baseline="0" dirty="0" smtClean="0">
              <a:ln>
                <a:noFill/>
              </a:ln>
              <a:solidFill>
                <a:srgbClr val="C00000"/>
              </a:solidFill>
              <a:effectLst/>
              <a:latin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tab pos="1647825" algn="l"/>
              </a:tabLst>
            </a:pPr>
            <a:endParaRPr lang="es-ES" sz="2000" dirty="0" smtClean="0">
              <a:solidFill>
                <a:srgbClr val="C00000"/>
              </a:solidFill>
              <a:latin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tab pos="1647825" algn="l"/>
              </a:tabLst>
            </a:pPr>
            <a:endParaRPr kumimoji="0" lang="es-ES" sz="2000" b="0" i="0" u="none" strike="noStrike" cap="none" normalizeH="0" baseline="0" dirty="0" smtClean="0">
              <a:ln>
                <a:noFill/>
              </a:ln>
              <a:solidFill>
                <a:srgbClr val="C00000"/>
              </a:solidFill>
              <a:effectLst/>
              <a:latin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tab pos="1647825" algn="l"/>
              </a:tabLst>
            </a:pPr>
            <a:endParaRPr lang="es-ES" sz="2000" dirty="0" smtClean="0">
              <a:solidFill>
                <a:srgbClr val="C00000"/>
              </a:solidFill>
              <a:latin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tab pos="1647825" algn="l"/>
              </a:tabLst>
            </a:pPr>
            <a:endParaRPr kumimoji="0" lang="es-ES" sz="2000" b="0" i="0" u="none" strike="noStrike" cap="none" normalizeH="0" baseline="0" dirty="0" smtClean="0">
              <a:ln>
                <a:noFill/>
              </a:ln>
              <a:solidFill>
                <a:srgbClr val="C00000"/>
              </a:solidFill>
              <a:effectLst/>
              <a:latin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tab pos="1647825" algn="l"/>
              </a:tabLst>
            </a:pPr>
            <a:endParaRPr lang="es-ES" sz="2000" dirty="0" smtClean="0">
              <a:solidFill>
                <a:srgbClr val="C00000"/>
              </a:solidFill>
              <a:latin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tab pos="1647825" algn="l"/>
              </a:tabLst>
            </a:pPr>
            <a:endParaRPr kumimoji="0" lang="es-ES" sz="2000" b="0" i="0" u="none" strike="noStrike" cap="none" normalizeH="0" baseline="0" dirty="0" smtClean="0">
              <a:ln>
                <a:noFill/>
              </a:ln>
              <a:solidFill>
                <a:srgbClr val="C00000"/>
              </a:solidFill>
              <a:effectLst/>
              <a:latin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tab pos="1647825" algn="l"/>
              </a:tabLst>
            </a:pPr>
            <a:endParaRPr lang="es-ES" sz="2000" dirty="0" smtClean="0">
              <a:solidFill>
                <a:srgbClr val="C00000"/>
              </a:solidFill>
              <a:latin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tab pos="1647825" algn="l"/>
              </a:tabLst>
            </a:pPr>
            <a:endParaRPr kumimoji="0" lang="es-ES" sz="2000" b="0" i="0" u="none" strike="noStrike" cap="none" normalizeH="0" baseline="0" dirty="0" smtClean="0">
              <a:ln>
                <a:noFill/>
              </a:ln>
              <a:solidFill>
                <a:srgbClr val="C00000"/>
              </a:solidFill>
              <a:effectLst/>
              <a:latin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tab pos="1647825" algn="l"/>
              </a:tabLst>
            </a:pPr>
            <a:endParaRPr lang="es-ES" sz="2000" dirty="0" smtClean="0">
              <a:solidFill>
                <a:srgbClr val="C00000"/>
              </a:solidFill>
              <a:latin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tab pos="1647825" algn="l"/>
              </a:tabLst>
            </a:pPr>
            <a:endParaRPr kumimoji="0" lang="es-ES" sz="2000" b="0" i="0" u="none" strike="noStrike" cap="none" normalizeH="0" baseline="0" dirty="0" smtClean="0">
              <a:ln>
                <a:noFill/>
              </a:ln>
              <a:solidFill>
                <a:srgbClr val="C00000"/>
              </a:solidFill>
              <a:effectLst/>
              <a:latin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tab pos="1647825" algn="l"/>
              </a:tabLst>
            </a:pPr>
            <a:endParaRPr lang="es-ES" sz="2000" dirty="0" smtClean="0">
              <a:solidFill>
                <a:srgbClr val="C00000"/>
              </a:solidFill>
              <a:latin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tab pos="1647825" algn="l"/>
              </a:tabLst>
            </a:pPr>
            <a:endParaRPr kumimoji="0" lang="es-ES" sz="2000" b="0" i="0" u="none" strike="noStrike" cap="none" normalizeH="0" baseline="0" dirty="0" smtClean="0">
              <a:ln>
                <a:noFill/>
              </a:ln>
              <a:solidFill>
                <a:srgbClr val="C00000"/>
              </a:solidFill>
              <a:effectLst/>
              <a:latin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tab pos="1647825" algn="l"/>
              </a:tabLst>
            </a:pPr>
            <a:endParaRPr lang="es-ES" sz="2000" dirty="0" smtClean="0">
              <a:solidFill>
                <a:srgbClr val="C00000"/>
              </a:solidFill>
              <a:latin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tab pos="1647825" algn="l"/>
              </a:tabLst>
            </a:pPr>
            <a:endParaRPr kumimoji="0" lang="es-ES" sz="2000" b="0" i="0" u="none" strike="noStrike" cap="none" normalizeH="0" baseline="0" dirty="0" smtClean="0">
              <a:ln>
                <a:noFill/>
              </a:ln>
              <a:solidFill>
                <a:srgbClr val="C00000"/>
              </a:solidFill>
              <a:effectLst/>
              <a:latin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tab pos="1647825" algn="l"/>
              </a:tabLst>
            </a:pPr>
            <a:endParaRPr lang="es-ES" sz="2000" dirty="0" smtClean="0">
              <a:solidFill>
                <a:srgbClr val="C00000"/>
              </a:solidFill>
              <a:latin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tab pos="1647825" algn="l"/>
              </a:tabLst>
            </a:pPr>
            <a:endParaRPr kumimoji="0" lang="es-ES" sz="2000" b="0" i="0" u="none" strike="noStrike" cap="none" normalizeH="0" baseline="0" dirty="0" smtClean="0">
              <a:ln>
                <a:noFill/>
              </a:ln>
              <a:solidFill>
                <a:srgbClr val="C00000"/>
              </a:solidFill>
              <a:effectLst/>
              <a:latin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tab pos="1647825" algn="l"/>
              </a:tabLst>
            </a:pPr>
            <a:endParaRPr lang="es-ES" sz="2000" dirty="0" smtClean="0">
              <a:solidFill>
                <a:srgbClr val="C00000"/>
              </a:solidFill>
              <a:latin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tab pos="1647825" algn="l"/>
              </a:tabLst>
            </a:pPr>
            <a:endParaRPr kumimoji="0" lang="es-ES" sz="2000" b="0" i="0" u="none" strike="noStrike" cap="none" normalizeH="0" baseline="0" dirty="0" smtClean="0">
              <a:ln>
                <a:noFill/>
              </a:ln>
              <a:solidFill>
                <a:srgbClr val="C00000"/>
              </a:solidFill>
              <a:effectLst/>
              <a:latin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tab pos="1647825" algn="l"/>
              </a:tabLst>
            </a:pPr>
            <a:endParaRPr kumimoji="0" lang="es-ES" sz="20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 name="2 Imagen" descr="C:\Users\Ing. José V. Galiana\Pictures\img086.jpg"/>
          <p:cNvPicPr/>
          <p:nvPr/>
        </p:nvPicPr>
        <p:blipFill>
          <a:blip r:embed="rId2" cstate="print"/>
          <a:srcRect l="-52" t="70556"/>
          <a:stretch>
            <a:fillRect/>
          </a:stretch>
        </p:blipFill>
        <p:spPr bwMode="auto">
          <a:xfrm rot="10800000">
            <a:off x="500034" y="1666419"/>
            <a:ext cx="8215370" cy="4714908"/>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1"/>
          <p:cNvSpPr>
            <a:spLocks noChangeArrowheads="1"/>
          </p:cNvSpPr>
          <p:nvPr/>
        </p:nvSpPr>
        <p:spPr bwMode="auto">
          <a:xfrm>
            <a:off x="0" y="-169277"/>
            <a:ext cx="9144000" cy="80945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1647825" algn="l"/>
              </a:tabLst>
            </a:pPr>
            <a:r>
              <a:rPr kumimoji="0" lang="es-AR"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Nota: El sobre calentador y el recalentador son dos elementos idénticos pero con diferentes funciones.</a:t>
            </a:r>
            <a:endParaRPr kumimoji="0" lang="es-AR"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1647825" algn="l"/>
              </a:tabLst>
            </a:pPr>
            <a:r>
              <a:rPr kumimoji="0" lang="es-AR"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La tendencia actual es que T</a:t>
            </a:r>
            <a:r>
              <a:rPr kumimoji="0" lang="es-AR" sz="2000" b="0" i="0" u="none" strike="noStrike" cap="none" normalizeH="0" baseline="-30000" dirty="0" smtClean="0">
                <a:ln>
                  <a:noFill/>
                </a:ln>
                <a:solidFill>
                  <a:schemeClr val="tx1"/>
                </a:solidFill>
                <a:effectLst/>
                <a:latin typeface="Calibri" pitchFamily="34" charset="0"/>
                <a:ea typeface="Calibri" pitchFamily="34" charset="0"/>
                <a:cs typeface="Times New Roman" pitchFamily="18" charset="0"/>
              </a:rPr>
              <a:t>3</a:t>
            </a:r>
            <a:r>
              <a:rPr kumimoji="0" lang="es-AR"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sea igual T</a:t>
            </a:r>
            <a:r>
              <a:rPr kumimoji="0" lang="es-AR" sz="2000" b="0" i="1" u="none" strike="noStrike" cap="none" normalizeH="0" baseline="-30000" dirty="0" smtClean="0">
                <a:ln>
                  <a:noFill/>
                </a:ln>
                <a:solidFill>
                  <a:schemeClr val="tx1"/>
                </a:solidFill>
                <a:effectLst/>
                <a:latin typeface="Calibri" pitchFamily="34" charset="0"/>
                <a:ea typeface="Calibri" pitchFamily="34" charset="0"/>
                <a:cs typeface="Times New Roman" pitchFamily="18" charset="0"/>
              </a:rPr>
              <a:t>5</a:t>
            </a:r>
            <a:r>
              <a:rPr kumimoji="0" lang="es-AR"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y las expansiones  pueden llegar a tres.</a:t>
            </a:r>
          </a:p>
          <a:p>
            <a:pPr marL="0" marR="0" lvl="0" indent="0" algn="just" defTabSz="914400" rtl="0" eaLnBrk="0" fontAlgn="base" latinLnBrk="0" hangingPunct="0">
              <a:lnSpc>
                <a:spcPct val="100000"/>
              </a:lnSpc>
              <a:spcBef>
                <a:spcPct val="0"/>
              </a:spcBef>
              <a:spcAft>
                <a:spcPct val="0"/>
              </a:spcAft>
              <a:buClrTx/>
              <a:buSzTx/>
              <a:buFontTx/>
              <a:buNone/>
              <a:tabLst>
                <a:tab pos="1647825" algn="l"/>
              </a:tabLst>
            </a:pPr>
            <a:endParaRPr lang="es-AR" sz="2000" dirty="0" smtClean="0">
              <a:latin typeface="Calibri"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1647825" algn="l"/>
              </a:tabLst>
            </a:pPr>
            <a:endParaRPr kumimoji="0" lang="es-AR" sz="2000" b="0" i="0" u="none" strike="noStrike" cap="none" normalizeH="0" baseline="0" dirty="0" smtClean="0">
              <a:ln>
                <a:noFill/>
              </a:ln>
              <a:solidFill>
                <a:schemeClr val="tx1"/>
              </a:solidFill>
              <a:effectLst/>
              <a:latin typeface="Calibri"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1647825" algn="l"/>
              </a:tabLst>
            </a:pPr>
            <a:endParaRPr lang="es-AR" sz="2000" dirty="0" smtClean="0">
              <a:latin typeface="Calibri"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1647825" algn="l"/>
              </a:tabLst>
            </a:pPr>
            <a:endParaRPr kumimoji="0" lang="es-AR" sz="2000" b="0" i="0" u="none" strike="noStrike" cap="none" normalizeH="0" baseline="0" dirty="0" smtClean="0">
              <a:ln>
                <a:noFill/>
              </a:ln>
              <a:solidFill>
                <a:schemeClr val="tx1"/>
              </a:solidFill>
              <a:effectLst/>
              <a:latin typeface="Calibri"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1647825" algn="l"/>
              </a:tabLst>
            </a:pPr>
            <a:endParaRPr lang="es-AR" sz="2000" dirty="0" smtClean="0">
              <a:latin typeface="Calibri"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1647825" algn="l"/>
              </a:tabLst>
            </a:pPr>
            <a:endParaRPr kumimoji="0" lang="es-AR" sz="2000" b="0" i="0" u="none" strike="noStrike" cap="none" normalizeH="0" baseline="0" dirty="0" smtClean="0">
              <a:ln>
                <a:noFill/>
              </a:ln>
              <a:solidFill>
                <a:schemeClr val="tx1"/>
              </a:solidFill>
              <a:effectLst/>
              <a:latin typeface="Calibri"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1647825" algn="l"/>
              </a:tabLst>
            </a:pPr>
            <a:endParaRPr lang="es-AR" sz="2000" dirty="0" smtClean="0">
              <a:latin typeface="Calibri"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1647825" algn="l"/>
              </a:tabLst>
            </a:pPr>
            <a:endParaRPr kumimoji="0" lang="es-AR" sz="2000" b="0" i="0" u="none" strike="noStrike" cap="none" normalizeH="0" baseline="0" dirty="0" smtClean="0">
              <a:ln>
                <a:noFill/>
              </a:ln>
              <a:solidFill>
                <a:schemeClr val="tx1"/>
              </a:solidFill>
              <a:effectLst/>
              <a:latin typeface="Calibri"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1647825" algn="l"/>
              </a:tabLst>
            </a:pPr>
            <a:endParaRPr lang="es-AR" sz="2000" dirty="0" smtClean="0">
              <a:latin typeface="Calibri"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1647825" algn="l"/>
              </a:tabLst>
            </a:pPr>
            <a:endParaRPr kumimoji="0" lang="es-AR" sz="2000" b="0" i="0" u="none" strike="noStrike" cap="none" normalizeH="0" baseline="0" dirty="0" smtClean="0">
              <a:ln>
                <a:noFill/>
              </a:ln>
              <a:solidFill>
                <a:schemeClr val="tx1"/>
              </a:solidFill>
              <a:effectLst/>
              <a:latin typeface="Calibri"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1647825" algn="l"/>
              </a:tabLst>
            </a:pPr>
            <a:endParaRPr lang="es-AR" sz="2000" dirty="0" smtClean="0">
              <a:latin typeface="Calibri"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1647825" algn="l"/>
              </a:tabLst>
            </a:pPr>
            <a:endParaRPr kumimoji="0" lang="es-AR" sz="2000" b="0" i="0" u="none" strike="noStrike" cap="none" normalizeH="0" baseline="0" dirty="0" smtClean="0">
              <a:ln>
                <a:noFill/>
              </a:ln>
              <a:solidFill>
                <a:schemeClr val="tx1"/>
              </a:solidFill>
              <a:effectLst/>
              <a:latin typeface="Calibri" pitchFamily="34" charset="0"/>
              <a:cs typeface="Times New Roman" pitchFamily="18" charset="0"/>
            </a:endParaRPr>
          </a:p>
          <a:p>
            <a:r>
              <a:rPr lang="es-AR" sz="2000" dirty="0" smtClean="0">
                <a:sym typeface="Symbol"/>
              </a:rPr>
              <a:t></a:t>
            </a:r>
            <a:r>
              <a:rPr lang="en-US" sz="2000" dirty="0" smtClean="0"/>
              <a:t> =( L</a:t>
            </a:r>
            <a:r>
              <a:rPr lang="en-US" sz="2000" baseline="-25000" dirty="0" smtClean="0"/>
              <a:t>TAP</a:t>
            </a:r>
            <a:r>
              <a:rPr lang="en-US" sz="2000" dirty="0" smtClean="0"/>
              <a:t> + L</a:t>
            </a:r>
            <a:r>
              <a:rPr lang="en-US" sz="2000" baseline="-25000" dirty="0" smtClean="0"/>
              <a:t>TBP</a:t>
            </a:r>
            <a:r>
              <a:rPr lang="en-US" sz="2000" dirty="0" smtClean="0"/>
              <a:t> - L</a:t>
            </a:r>
            <a:r>
              <a:rPr lang="en-US" sz="2000" baseline="-25000" dirty="0" smtClean="0"/>
              <a:t>BA</a:t>
            </a:r>
            <a:r>
              <a:rPr lang="en-US" sz="2000" dirty="0" smtClean="0"/>
              <a:t> ) / </a:t>
            </a:r>
            <a:r>
              <a:rPr lang="es-AR" sz="2000" dirty="0" smtClean="0">
                <a:sym typeface="Symbol"/>
              </a:rPr>
              <a:t></a:t>
            </a:r>
            <a:r>
              <a:rPr lang="en-US" sz="2000" dirty="0" smtClean="0"/>
              <a:t> Q </a:t>
            </a:r>
            <a:r>
              <a:rPr lang="en-US" sz="2000" baseline="-25000" dirty="0" smtClean="0"/>
              <a:t>I</a:t>
            </a:r>
            <a:r>
              <a:rPr lang="en-US" sz="2000" dirty="0" smtClean="0"/>
              <a:t> = ((i</a:t>
            </a:r>
            <a:r>
              <a:rPr lang="en-US" sz="2000" baseline="-25000" dirty="0" smtClean="0"/>
              <a:t>3</a:t>
            </a:r>
            <a:r>
              <a:rPr lang="en-US" sz="2000" dirty="0" smtClean="0"/>
              <a:t> – i</a:t>
            </a:r>
            <a:r>
              <a:rPr lang="en-US" sz="2000" baseline="-25000" dirty="0" smtClean="0"/>
              <a:t>4</a:t>
            </a:r>
            <a:r>
              <a:rPr lang="en-US" sz="2000" dirty="0" smtClean="0"/>
              <a:t>) + (i</a:t>
            </a:r>
            <a:r>
              <a:rPr lang="en-US" sz="2000" baseline="-25000" dirty="0" smtClean="0"/>
              <a:t>5</a:t>
            </a:r>
            <a:r>
              <a:rPr lang="en-US" sz="2000" dirty="0" smtClean="0"/>
              <a:t> – i</a:t>
            </a:r>
            <a:r>
              <a:rPr lang="en-US" sz="2000" baseline="-25000" dirty="0" smtClean="0"/>
              <a:t>6</a:t>
            </a:r>
            <a:r>
              <a:rPr lang="en-US" sz="2000" dirty="0" smtClean="0"/>
              <a:t>) - A v (P</a:t>
            </a:r>
            <a:r>
              <a:rPr lang="en-US" sz="2000" baseline="-25000" dirty="0" smtClean="0"/>
              <a:t>8</a:t>
            </a:r>
            <a:r>
              <a:rPr lang="en-US" sz="2000" dirty="0" smtClean="0"/>
              <a:t> – P</a:t>
            </a:r>
            <a:r>
              <a:rPr lang="en-US" sz="2000" baseline="-25000" dirty="0" smtClean="0"/>
              <a:t>7</a:t>
            </a:r>
            <a:r>
              <a:rPr lang="en-US" sz="2000" dirty="0" smtClean="0"/>
              <a:t>))/ ((i</a:t>
            </a:r>
            <a:r>
              <a:rPr lang="en-US" sz="2000" baseline="-25000" dirty="0" smtClean="0"/>
              <a:t>1</a:t>
            </a:r>
            <a:r>
              <a:rPr lang="en-US" sz="2000" dirty="0" smtClean="0"/>
              <a:t>-i</a:t>
            </a:r>
            <a:r>
              <a:rPr lang="en-US" sz="2000" baseline="-25000" dirty="0" smtClean="0"/>
              <a:t>8</a:t>
            </a:r>
            <a:r>
              <a:rPr lang="en-US" sz="2000" dirty="0" smtClean="0"/>
              <a:t>) +(i</a:t>
            </a:r>
            <a:r>
              <a:rPr lang="en-US" sz="2000" baseline="-25000" dirty="0" smtClean="0"/>
              <a:t>2</a:t>
            </a:r>
            <a:r>
              <a:rPr lang="en-US" sz="2000" dirty="0" smtClean="0"/>
              <a:t> – i</a:t>
            </a:r>
            <a:r>
              <a:rPr lang="en-US" sz="2000" baseline="-25000" dirty="0" smtClean="0"/>
              <a:t>1</a:t>
            </a:r>
            <a:r>
              <a:rPr lang="en-US" sz="2000" dirty="0" smtClean="0"/>
              <a:t>) + (i</a:t>
            </a:r>
            <a:r>
              <a:rPr lang="en-US" sz="2000" baseline="-25000" dirty="0" smtClean="0"/>
              <a:t>3</a:t>
            </a:r>
            <a:r>
              <a:rPr lang="en-US" sz="2000" dirty="0" smtClean="0"/>
              <a:t> – i</a:t>
            </a:r>
            <a:r>
              <a:rPr lang="en-US" sz="2000" baseline="-25000" dirty="0" smtClean="0"/>
              <a:t>2</a:t>
            </a:r>
            <a:r>
              <a:rPr lang="en-US" sz="2000" dirty="0" smtClean="0"/>
              <a:t>) + (i</a:t>
            </a:r>
            <a:r>
              <a:rPr lang="en-US" sz="2000" baseline="-25000" dirty="0" smtClean="0"/>
              <a:t>5 </a:t>
            </a:r>
            <a:r>
              <a:rPr lang="en-US" sz="2000" dirty="0" smtClean="0"/>
              <a:t>– i</a:t>
            </a:r>
            <a:r>
              <a:rPr lang="en-US" sz="2000" baseline="-25000" dirty="0" smtClean="0"/>
              <a:t>4</a:t>
            </a:r>
            <a:r>
              <a:rPr lang="en-US" sz="2000" dirty="0" smtClean="0"/>
              <a:t>)) =</a:t>
            </a:r>
            <a:endParaRPr lang="es-AR" sz="2000" dirty="0" smtClean="0"/>
          </a:p>
          <a:p>
            <a:pPr marL="342900" indent="-342900">
              <a:buFont typeface="Symbol"/>
              <a:buChar char="h"/>
            </a:pPr>
            <a:r>
              <a:rPr lang="en-US" sz="2000" b="1" dirty="0" smtClean="0">
                <a:solidFill>
                  <a:srgbClr val="FF0000"/>
                </a:solidFill>
              </a:rPr>
              <a:t>= ((i</a:t>
            </a:r>
            <a:r>
              <a:rPr lang="en-US" sz="2000" b="1" baseline="-25000" dirty="0" smtClean="0">
                <a:solidFill>
                  <a:srgbClr val="FF0000"/>
                </a:solidFill>
              </a:rPr>
              <a:t>3</a:t>
            </a:r>
            <a:r>
              <a:rPr lang="en-US" sz="2000" b="1" dirty="0" smtClean="0">
                <a:solidFill>
                  <a:srgbClr val="FF0000"/>
                </a:solidFill>
              </a:rPr>
              <a:t> – i</a:t>
            </a:r>
            <a:r>
              <a:rPr lang="en-US" sz="2000" b="1" baseline="-25000" dirty="0" smtClean="0">
                <a:solidFill>
                  <a:srgbClr val="FF0000"/>
                </a:solidFill>
              </a:rPr>
              <a:t>4</a:t>
            </a:r>
            <a:r>
              <a:rPr lang="en-US" sz="2000" b="1" dirty="0" smtClean="0">
                <a:solidFill>
                  <a:srgbClr val="FF0000"/>
                </a:solidFill>
              </a:rPr>
              <a:t>) + (i</a:t>
            </a:r>
            <a:r>
              <a:rPr lang="en-US" sz="2000" b="1" baseline="-25000" dirty="0" smtClean="0">
                <a:solidFill>
                  <a:srgbClr val="FF0000"/>
                </a:solidFill>
              </a:rPr>
              <a:t>5</a:t>
            </a:r>
            <a:r>
              <a:rPr lang="en-US" sz="2000" b="1" dirty="0" smtClean="0">
                <a:solidFill>
                  <a:srgbClr val="FF0000"/>
                </a:solidFill>
              </a:rPr>
              <a:t> – i</a:t>
            </a:r>
            <a:r>
              <a:rPr lang="en-US" sz="2000" b="1" baseline="-25000" dirty="0" smtClean="0">
                <a:solidFill>
                  <a:srgbClr val="FF0000"/>
                </a:solidFill>
              </a:rPr>
              <a:t>6</a:t>
            </a:r>
            <a:r>
              <a:rPr lang="en-US" sz="2000" b="1" dirty="0" smtClean="0">
                <a:solidFill>
                  <a:srgbClr val="FF0000"/>
                </a:solidFill>
              </a:rPr>
              <a:t>) + A v (P</a:t>
            </a:r>
            <a:r>
              <a:rPr lang="en-US" sz="2000" b="1" baseline="-25000" dirty="0" smtClean="0">
                <a:solidFill>
                  <a:srgbClr val="FF0000"/>
                </a:solidFill>
              </a:rPr>
              <a:t>8</a:t>
            </a:r>
            <a:r>
              <a:rPr lang="en-US" sz="2000" b="1" dirty="0" smtClean="0">
                <a:solidFill>
                  <a:srgbClr val="FF0000"/>
                </a:solidFill>
              </a:rPr>
              <a:t> – </a:t>
            </a:r>
            <a:r>
              <a:rPr lang="en-US" sz="2000" b="1" baseline="-25000" dirty="0" smtClean="0">
                <a:solidFill>
                  <a:srgbClr val="FF0000"/>
                </a:solidFill>
              </a:rPr>
              <a:t>P7</a:t>
            </a:r>
            <a:r>
              <a:rPr lang="en-US" sz="2000" b="1" dirty="0" smtClean="0">
                <a:solidFill>
                  <a:srgbClr val="FF0000"/>
                </a:solidFill>
              </a:rPr>
              <a:t>))/ (((i</a:t>
            </a:r>
            <a:r>
              <a:rPr lang="en-US" sz="2000" b="1" baseline="-25000" dirty="0" smtClean="0">
                <a:solidFill>
                  <a:srgbClr val="FF0000"/>
                </a:solidFill>
              </a:rPr>
              <a:t>2</a:t>
            </a:r>
            <a:r>
              <a:rPr lang="en-US" sz="2000" b="1" dirty="0" smtClean="0">
                <a:solidFill>
                  <a:srgbClr val="FF0000"/>
                </a:solidFill>
              </a:rPr>
              <a:t>-i</a:t>
            </a:r>
            <a:r>
              <a:rPr lang="en-US" sz="2000" b="1" baseline="-25000" dirty="0" smtClean="0">
                <a:solidFill>
                  <a:srgbClr val="FF0000"/>
                </a:solidFill>
              </a:rPr>
              <a:t>8</a:t>
            </a:r>
            <a:r>
              <a:rPr lang="en-US" sz="2000" b="1" dirty="0" smtClean="0">
                <a:solidFill>
                  <a:srgbClr val="FF0000"/>
                </a:solidFill>
              </a:rPr>
              <a:t>) +(i</a:t>
            </a:r>
            <a:r>
              <a:rPr lang="en-US" sz="2000" b="1" baseline="-25000" dirty="0" smtClean="0">
                <a:solidFill>
                  <a:srgbClr val="FF0000"/>
                </a:solidFill>
              </a:rPr>
              <a:t>3</a:t>
            </a:r>
            <a:r>
              <a:rPr lang="en-US" sz="2000" b="1" dirty="0" smtClean="0">
                <a:solidFill>
                  <a:srgbClr val="FF0000"/>
                </a:solidFill>
              </a:rPr>
              <a:t> – i</a:t>
            </a:r>
            <a:r>
              <a:rPr lang="en-US" sz="2000" b="1" baseline="-25000" dirty="0" smtClean="0">
                <a:solidFill>
                  <a:srgbClr val="FF0000"/>
                </a:solidFill>
              </a:rPr>
              <a:t>2</a:t>
            </a:r>
            <a:r>
              <a:rPr lang="en-US" sz="2000" b="1" dirty="0" smtClean="0">
                <a:solidFill>
                  <a:srgbClr val="FF0000"/>
                </a:solidFill>
              </a:rPr>
              <a:t>) + (i</a:t>
            </a:r>
            <a:r>
              <a:rPr lang="en-US" sz="2000" b="1" baseline="-25000" dirty="0" smtClean="0">
                <a:solidFill>
                  <a:srgbClr val="FF0000"/>
                </a:solidFill>
              </a:rPr>
              <a:t>5</a:t>
            </a:r>
            <a:r>
              <a:rPr lang="en-US" sz="2000" b="1" dirty="0" smtClean="0">
                <a:solidFill>
                  <a:srgbClr val="FF0000"/>
                </a:solidFill>
              </a:rPr>
              <a:t> – i</a:t>
            </a:r>
            <a:r>
              <a:rPr lang="en-US" sz="2000" b="1" baseline="-25000" dirty="0" smtClean="0">
                <a:solidFill>
                  <a:srgbClr val="FF0000"/>
                </a:solidFill>
              </a:rPr>
              <a:t>4</a:t>
            </a:r>
            <a:r>
              <a:rPr lang="en-US" sz="2000" b="1" dirty="0" smtClean="0">
                <a:solidFill>
                  <a:srgbClr val="FF0000"/>
                </a:solidFill>
              </a:rPr>
              <a:t>)) =</a:t>
            </a:r>
          </a:p>
          <a:p>
            <a:pPr marL="342900" indent="-342900">
              <a:buFont typeface="Symbol"/>
              <a:buChar char="h"/>
            </a:pPr>
            <a:r>
              <a:rPr lang="en-US" sz="2000" b="1" dirty="0" smtClean="0">
                <a:solidFill>
                  <a:srgbClr val="FF0000"/>
                </a:solidFill>
              </a:rPr>
              <a:t>TAMPOCO AUMENTA EL </a:t>
            </a:r>
            <a:r>
              <a:rPr lang="el-GR" sz="2000" b="1" dirty="0">
                <a:solidFill>
                  <a:srgbClr val="FF0000"/>
                </a:solidFill>
              </a:rPr>
              <a:t>η</a:t>
            </a:r>
            <a:endParaRPr lang="es-AR" sz="2000" b="1" dirty="0">
              <a:solidFill>
                <a:srgbClr val="FF0000"/>
              </a:solidFill>
            </a:endParaRPr>
          </a:p>
          <a:p>
            <a:pPr marL="0" marR="0" lvl="0" indent="0" algn="just" defTabSz="914400" rtl="0" eaLnBrk="0" fontAlgn="base" latinLnBrk="0" hangingPunct="0">
              <a:lnSpc>
                <a:spcPct val="100000"/>
              </a:lnSpc>
              <a:spcBef>
                <a:spcPct val="0"/>
              </a:spcBef>
              <a:spcAft>
                <a:spcPct val="0"/>
              </a:spcAft>
              <a:buClrTx/>
              <a:buSzTx/>
              <a:buFontTx/>
              <a:buNone/>
              <a:tabLst>
                <a:tab pos="1647825" algn="l"/>
              </a:tabLst>
            </a:pPr>
            <a:endParaRPr lang="es-AR" sz="2000" dirty="0" smtClean="0">
              <a:latin typeface="Calibri"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1647825" algn="l"/>
              </a:tabLst>
            </a:pPr>
            <a:endParaRPr kumimoji="0" lang="es-AR" sz="2000" b="0" i="0" u="none" strike="noStrike" cap="none" normalizeH="0" baseline="0" dirty="0" smtClean="0">
              <a:ln>
                <a:noFill/>
              </a:ln>
              <a:solidFill>
                <a:schemeClr val="tx1"/>
              </a:solidFill>
              <a:effectLst/>
              <a:latin typeface="Calibri"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1647825" algn="l"/>
              </a:tabLst>
            </a:pPr>
            <a:endParaRPr lang="es-AR" sz="2000" dirty="0" smtClean="0">
              <a:latin typeface="Calibri"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1647825" algn="l"/>
              </a:tabLst>
            </a:pPr>
            <a:endParaRPr kumimoji="0" lang="es-AR" sz="2000" b="0" i="0" u="none" strike="noStrike" cap="none" normalizeH="0" baseline="0" dirty="0" smtClean="0">
              <a:ln>
                <a:noFill/>
              </a:ln>
              <a:solidFill>
                <a:schemeClr val="tx1"/>
              </a:solidFill>
              <a:effectLst/>
              <a:latin typeface="Calibri"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1647825" algn="l"/>
              </a:tabLst>
            </a:pPr>
            <a:endParaRPr lang="es-AR" sz="2000" dirty="0" smtClean="0">
              <a:latin typeface="Calibri"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1647825" algn="l"/>
              </a:tabLst>
            </a:pPr>
            <a:endParaRPr kumimoji="0" lang="es-AR" sz="2000" b="0" i="0" u="none" strike="noStrike" cap="none" normalizeH="0" baseline="0" dirty="0" smtClean="0">
              <a:ln>
                <a:noFill/>
              </a:ln>
              <a:solidFill>
                <a:schemeClr val="tx1"/>
              </a:solidFill>
              <a:effectLst/>
              <a:latin typeface="Calibri"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1647825" algn="l"/>
              </a:tabLst>
            </a:pPr>
            <a:endParaRPr kumimoji="0" lang="es-AR" sz="20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 name="2 Imagen" descr="C:\Users\Ing. José V. Galiana\Pictures\img086.jpg"/>
          <p:cNvPicPr/>
          <p:nvPr/>
        </p:nvPicPr>
        <p:blipFill>
          <a:blip r:embed="rId2" cstate="print"/>
          <a:srcRect t="35555" b="38889"/>
          <a:stretch>
            <a:fillRect/>
          </a:stretch>
        </p:blipFill>
        <p:spPr bwMode="auto">
          <a:xfrm rot="10800000">
            <a:off x="0" y="1071546"/>
            <a:ext cx="9001157" cy="3214710"/>
          </a:xfrm>
          <a:prstGeom prst="rect">
            <a:avLst/>
          </a:prstGeom>
          <a:noFill/>
          <a:ln w="9525">
            <a:noFill/>
            <a:miter lim="800000"/>
            <a:headEnd/>
            <a:tailEnd/>
          </a:ln>
        </p:spPr>
      </p:pic>
      <p:sp>
        <p:nvSpPr>
          <p:cNvPr id="39938" name="Rectangle 2"/>
          <p:cNvSpPr>
            <a:spLocks noChangeArrowheads="1"/>
          </p:cNvSpPr>
          <p:nvPr/>
        </p:nvSpPr>
        <p:spPr bwMode="auto">
          <a:xfrm>
            <a:off x="0" y="97794"/>
            <a:ext cx="255198" cy="2616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1647825" algn="l"/>
              </a:tabLst>
            </a:pPr>
            <a:r>
              <a:rPr kumimoji="0" 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sym typeface="Symbol" pitchFamily="18" charset="2"/>
              </a:rPr>
              <a:t>=</a:t>
            </a:r>
            <a:endParaRPr kumimoji="0" lang="es-AR" sz="900" b="0" i="0" u="none" strike="noStrike" cap="none" normalizeH="0" baseline="0" dirty="0" smtClean="0">
              <a:ln>
                <a:noFill/>
              </a:ln>
              <a:solidFill>
                <a:schemeClr val="tx1"/>
              </a:solidFill>
              <a:effectLst/>
              <a:latin typeface="Arial" pitchFamily="34" charset="0"/>
              <a:cs typeface="Arial" pitchFamily="34" charset="0"/>
              <a:sym typeface="Symbol" pitchFamily="18" charset="2"/>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
          <p:cNvSpPr>
            <a:spLocks noChangeArrowheads="1"/>
          </p:cNvSpPr>
          <p:nvPr/>
        </p:nvSpPr>
        <p:spPr bwMode="auto">
          <a:xfrm>
            <a:off x="0" y="-184666"/>
            <a:ext cx="9144000" cy="778674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tab pos="1647825" algn="l"/>
              </a:tabLst>
            </a:pPr>
            <a:r>
              <a:rPr kumimoji="0" lang="es-ES" sz="2000" b="0" i="0" u="none" strike="noStrike" cap="none" normalizeH="0" baseline="0" dirty="0" smtClean="0">
                <a:ln>
                  <a:noFill/>
                </a:ln>
                <a:solidFill>
                  <a:srgbClr val="C00000"/>
                </a:solidFill>
                <a:effectLst/>
                <a:latin typeface="Calibri" pitchFamily="34" charset="0"/>
                <a:ea typeface="Calibri" pitchFamily="34" charset="0"/>
                <a:cs typeface="Times New Roman" pitchFamily="18" charset="0"/>
              </a:rPr>
              <a:t>Ciclo</a:t>
            </a:r>
            <a:r>
              <a:rPr kumimoji="0" lang="en-US" sz="2000" b="0" i="0" u="none" strike="noStrike" cap="none" normalizeH="0" baseline="0" dirty="0" smtClean="0">
                <a:ln>
                  <a:noFill/>
                </a:ln>
                <a:solidFill>
                  <a:srgbClr val="C00000"/>
                </a:solidFill>
                <a:effectLst/>
                <a:latin typeface="Calibri" pitchFamily="34" charset="0"/>
                <a:ea typeface="Calibri" pitchFamily="34" charset="0"/>
                <a:cs typeface="Times New Roman" pitchFamily="18" charset="0"/>
              </a:rPr>
              <a:t> con </a:t>
            </a:r>
            <a:r>
              <a:rPr kumimoji="0" lang="es-AR" sz="2000" b="0" i="0" u="none" strike="noStrike" cap="none" normalizeH="0" baseline="0" dirty="0" smtClean="0">
                <a:ln>
                  <a:noFill/>
                </a:ln>
                <a:solidFill>
                  <a:srgbClr val="C00000"/>
                </a:solidFill>
                <a:effectLst/>
                <a:latin typeface="Calibri" pitchFamily="34" charset="0"/>
                <a:ea typeface="Calibri" pitchFamily="34" charset="0"/>
                <a:cs typeface="Times New Roman" pitchFamily="18" charset="0"/>
              </a:rPr>
              <a:t>economizador</a:t>
            </a:r>
            <a:r>
              <a:rPr kumimoji="0" lang="en-US" sz="2000" b="0" i="0" u="none" strike="noStrike" cap="none" normalizeH="0" baseline="0" dirty="0" smtClean="0">
                <a:ln>
                  <a:noFill/>
                </a:ln>
                <a:solidFill>
                  <a:srgbClr val="C00000"/>
                </a:solidFill>
                <a:effectLst/>
                <a:latin typeface="Calibri" pitchFamily="34" charset="0"/>
                <a:ea typeface="Calibri" pitchFamily="34" charset="0"/>
                <a:cs typeface="Times New Roman" pitchFamily="18" charset="0"/>
              </a:rPr>
              <a:t>:</a:t>
            </a:r>
          </a:p>
          <a:p>
            <a:pPr fontAlgn="base">
              <a:spcBef>
                <a:spcPct val="0"/>
              </a:spcBef>
              <a:spcAft>
                <a:spcPct val="0"/>
              </a:spcAft>
              <a:buFontTx/>
              <a:buChar char="•"/>
              <a:tabLst>
                <a:tab pos="1647825" algn="l"/>
              </a:tabLst>
            </a:pPr>
            <a:r>
              <a:rPr lang="es-AR" sz="2000" dirty="0" smtClean="0"/>
              <a:t>El economizador es un intercambiador de calor, que aprovecha los gases de escape, para </a:t>
            </a:r>
            <a:r>
              <a:rPr lang="es-AR" sz="2000" dirty="0" smtClean="0"/>
              <a:t>calefacciones  </a:t>
            </a:r>
            <a:r>
              <a:rPr lang="es-AR" sz="2000" dirty="0" smtClean="0"/>
              <a:t>el agua de alimentación antes de ingresar a la caldera. El ciclo es el mismo que si no existiera el economizador, pero en vez de entregar calor latente desde el exterior, lo suministra el economizador.</a:t>
            </a:r>
          </a:p>
          <a:p>
            <a:pPr fontAlgn="base">
              <a:spcBef>
                <a:spcPct val="0"/>
              </a:spcBef>
              <a:spcAft>
                <a:spcPct val="0"/>
              </a:spcAft>
              <a:buFontTx/>
              <a:buChar char="•"/>
              <a:tabLst>
                <a:tab pos="1647825" algn="l"/>
              </a:tabLst>
            </a:pPr>
            <a:endParaRPr lang="es-AR" sz="2000" dirty="0" smtClean="0"/>
          </a:p>
          <a:p>
            <a:pPr fontAlgn="base">
              <a:spcBef>
                <a:spcPct val="0"/>
              </a:spcBef>
              <a:spcAft>
                <a:spcPct val="0"/>
              </a:spcAft>
              <a:buFontTx/>
              <a:buChar char="•"/>
              <a:tabLst>
                <a:tab pos="1647825" algn="l"/>
              </a:tabLst>
            </a:pPr>
            <a:endParaRPr lang="es-AR" sz="2000" dirty="0" smtClean="0"/>
          </a:p>
          <a:p>
            <a:pPr marL="0" marR="0" lvl="0" indent="0" algn="l" defTabSz="914400" rtl="0" eaLnBrk="1" fontAlgn="base" latinLnBrk="0" hangingPunct="1">
              <a:lnSpc>
                <a:spcPct val="100000"/>
              </a:lnSpc>
              <a:spcBef>
                <a:spcPct val="0"/>
              </a:spcBef>
              <a:spcAft>
                <a:spcPct val="0"/>
              </a:spcAft>
              <a:buClrTx/>
              <a:buSzTx/>
              <a:buFontTx/>
              <a:buChar char="•"/>
              <a:tabLst>
                <a:tab pos="1647825" algn="l"/>
              </a:tabLst>
            </a:pPr>
            <a:endParaRPr lang="en-US" sz="2000" dirty="0" smtClean="0">
              <a:solidFill>
                <a:srgbClr val="C00000"/>
              </a:solidFill>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tabLst>
                <a:tab pos="1647825" algn="l"/>
              </a:tabLst>
            </a:pPr>
            <a:r>
              <a:rPr kumimoji="0" lang="en-US" sz="2000" b="0" i="0" u="none" strike="noStrike" cap="none" normalizeH="0" baseline="0" dirty="0" smtClean="0">
                <a:ln>
                  <a:noFill/>
                </a:ln>
                <a:solidFill>
                  <a:srgbClr val="C00000"/>
                </a:solidFill>
                <a:effectLst/>
                <a:latin typeface="Calibri" pitchFamily="34" charset="0"/>
                <a:ea typeface="Calibri" pitchFamily="34"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tabLst>
                <a:tab pos="1647825" algn="l"/>
              </a:tabLst>
            </a:pPr>
            <a:endParaRPr lang="en-US" sz="2000" dirty="0" smtClean="0">
              <a:solidFill>
                <a:srgbClr val="C00000"/>
              </a:solidFill>
              <a:latin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tabLst>
                <a:tab pos="1647825" algn="l"/>
              </a:tabLst>
            </a:pPr>
            <a:endParaRPr kumimoji="0" lang="en-US" sz="2000" b="0" i="0" u="none" strike="noStrike" cap="none" normalizeH="0" baseline="0" dirty="0" smtClean="0">
              <a:ln>
                <a:noFill/>
              </a:ln>
              <a:solidFill>
                <a:srgbClr val="C00000"/>
              </a:solidFill>
              <a:effectLst/>
              <a:latin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tabLst>
                <a:tab pos="1647825" algn="l"/>
              </a:tabLst>
            </a:pPr>
            <a:endParaRPr lang="en-US" sz="2000" dirty="0" smtClean="0">
              <a:solidFill>
                <a:srgbClr val="C00000"/>
              </a:solidFill>
              <a:latin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tabLst>
                <a:tab pos="1647825" algn="l"/>
              </a:tabLst>
            </a:pPr>
            <a:endParaRPr kumimoji="0" lang="en-US" sz="2000" b="0" i="0" u="none" strike="noStrike" cap="none" normalizeH="0" baseline="0" dirty="0" smtClean="0">
              <a:ln>
                <a:noFill/>
              </a:ln>
              <a:solidFill>
                <a:srgbClr val="C00000"/>
              </a:solidFill>
              <a:effectLst/>
              <a:latin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tabLst>
                <a:tab pos="1647825" algn="l"/>
              </a:tabLst>
            </a:pPr>
            <a:endParaRPr lang="en-US" sz="2000" dirty="0" smtClean="0">
              <a:solidFill>
                <a:srgbClr val="C00000"/>
              </a:solidFill>
              <a:latin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tabLst>
                <a:tab pos="1647825" algn="l"/>
              </a:tabLst>
            </a:pPr>
            <a:endParaRPr kumimoji="0" lang="en-US" sz="2000" b="0" i="0" u="none" strike="noStrike" cap="none" normalizeH="0" baseline="0" dirty="0" smtClean="0">
              <a:ln>
                <a:noFill/>
              </a:ln>
              <a:solidFill>
                <a:srgbClr val="C00000"/>
              </a:solidFill>
              <a:effectLst/>
              <a:latin typeface="Calibri" pitchFamily="34" charset="0"/>
              <a:cs typeface="Times New Roman" pitchFamily="18" charset="0"/>
            </a:endParaRPr>
          </a:p>
          <a:p>
            <a:r>
              <a:rPr lang="es-AR" sz="2000" dirty="0" smtClean="0">
                <a:sym typeface="Symbol"/>
              </a:rPr>
              <a:t></a:t>
            </a:r>
            <a:r>
              <a:rPr lang="en-US" sz="2000" dirty="0" smtClean="0"/>
              <a:t> = ((i</a:t>
            </a:r>
            <a:r>
              <a:rPr lang="en-US" sz="2000" baseline="-25000" dirty="0" smtClean="0"/>
              <a:t>2</a:t>
            </a:r>
            <a:r>
              <a:rPr lang="en-US" sz="2000" dirty="0" smtClean="0"/>
              <a:t> – i</a:t>
            </a:r>
            <a:r>
              <a:rPr lang="en-US" sz="2000" baseline="-25000" dirty="0" smtClean="0"/>
              <a:t>3</a:t>
            </a:r>
            <a:r>
              <a:rPr lang="en-US" sz="2000" dirty="0" smtClean="0"/>
              <a:t>)- A v (P</a:t>
            </a:r>
            <a:r>
              <a:rPr lang="en-US" sz="2000" baseline="-25000" dirty="0" smtClean="0"/>
              <a:t>5</a:t>
            </a:r>
            <a:r>
              <a:rPr lang="en-US" sz="2000" dirty="0" smtClean="0"/>
              <a:t> – P</a:t>
            </a:r>
            <a:r>
              <a:rPr lang="en-US" sz="2000" baseline="-25000" dirty="0" smtClean="0"/>
              <a:t>4</a:t>
            </a:r>
            <a:r>
              <a:rPr lang="en-US" sz="2000" dirty="0" smtClean="0"/>
              <a:t>))/ (i</a:t>
            </a:r>
            <a:r>
              <a:rPr lang="en-US" sz="2000" baseline="-25000" dirty="0" smtClean="0"/>
              <a:t>2</a:t>
            </a:r>
            <a:r>
              <a:rPr lang="en-US" sz="2000" dirty="0" smtClean="0"/>
              <a:t>-i</a:t>
            </a:r>
            <a:r>
              <a:rPr lang="en-US" sz="2000" baseline="-25000" dirty="0" smtClean="0"/>
              <a:t>6</a:t>
            </a:r>
            <a:r>
              <a:rPr lang="en-US" sz="2000" dirty="0" smtClean="0"/>
              <a:t>) =</a:t>
            </a:r>
            <a:endParaRPr lang="es-AR" sz="2000" dirty="0" smtClean="0"/>
          </a:p>
          <a:p>
            <a:r>
              <a:rPr lang="en-US" sz="2000" dirty="0" err="1" smtClean="0"/>
              <a:t>Calor</a:t>
            </a:r>
            <a:r>
              <a:rPr lang="en-US" sz="2000" dirty="0" smtClean="0"/>
              <a:t> </a:t>
            </a:r>
            <a:r>
              <a:rPr lang="en-US" sz="2000" dirty="0" err="1" smtClean="0"/>
              <a:t>recuperado</a:t>
            </a:r>
            <a:r>
              <a:rPr lang="en-US" sz="2000" dirty="0" smtClean="0"/>
              <a:t>: (i</a:t>
            </a:r>
            <a:r>
              <a:rPr lang="en-US" sz="2000" baseline="-25000" dirty="0" smtClean="0"/>
              <a:t>6</a:t>
            </a:r>
            <a:r>
              <a:rPr lang="en-US" sz="2000" dirty="0" smtClean="0"/>
              <a:t>-i</a:t>
            </a:r>
            <a:r>
              <a:rPr lang="en-US" sz="2000" baseline="-25000" dirty="0" smtClean="0"/>
              <a:t>5</a:t>
            </a:r>
            <a:r>
              <a:rPr lang="en-US" sz="2000" dirty="0" smtClean="0"/>
              <a:t>)</a:t>
            </a:r>
          </a:p>
          <a:p>
            <a:endParaRPr lang="es-AR" sz="2000" dirty="0" smtClean="0"/>
          </a:p>
          <a:p>
            <a:pPr marL="0" marR="0" lvl="0" indent="0" algn="l" defTabSz="914400" rtl="0" eaLnBrk="1" fontAlgn="base" latinLnBrk="0" hangingPunct="1">
              <a:lnSpc>
                <a:spcPct val="100000"/>
              </a:lnSpc>
              <a:spcBef>
                <a:spcPct val="0"/>
              </a:spcBef>
              <a:spcAft>
                <a:spcPct val="0"/>
              </a:spcAft>
              <a:buClrTx/>
              <a:buSzTx/>
              <a:tabLst>
                <a:tab pos="1647825" algn="l"/>
              </a:tabLst>
            </a:pPr>
            <a:endParaRPr lang="en-US" sz="2000" dirty="0" smtClean="0">
              <a:solidFill>
                <a:srgbClr val="C00000"/>
              </a:solidFill>
              <a:latin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tabLst>
                <a:tab pos="1647825" algn="l"/>
              </a:tabLst>
            </a:pPr>
            <a:endParaRPr kumimoji="0" lang="en-US" sz="2000" b="0" i="0" u="none" strike="noStrike" cap="none" normalizeH="0" baseline="0" dirty="0" smtClean="0">
              <a:ln>
                <a:noFill/>
              </a:ln>
              <a:solidFill>
                <a:srgbClr val="C00000"/>
              </a:solidFill>
              <a:effectLst/>
              <a:latin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tabLst>
                <a:tab pos="1647825" algn="l"/>
              </a:tabLst>
            </a:pPr>
            <a:endParaRPr lang="en-US" sz="2000" dirty="0" smtClean="0">
              <a:solidFill>
                <a:srgbClr val="C00000"/>
              </a:solidFill>
              <a:latin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tabLst>
                <a:tab pos="1647825" algn="l"/>
              </a:tabLst>
            </a:pPr>
            <a:endParaRPr kumimoji="0" lang="en-US" sz="2000" b="0" i="0" u="none" strike="noStrike" cap="none" normalizeH="0" baseline="0" dirty="0" smtClean="0">
              <a:ln>
                <a:noFill/>
              </a:ln>
              <a:solidFill>
                <a:srgbClr val="C00000"/>
              </a:solidFill>
              <a:effectLst/>
              <a:latin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tabLst>
                <a:tab pos="1647825" algn="l"/>
              </a:tabLst>
            </a:pPr>
            <a:endParaRPr lang="en-US" sz="2000" dirty="0" smtClean="0">
              <a:solidFill>
                <a:srgbClr val="C00000"/>
              </a:solidFill>
              <a:latin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tabLst>
                <a:tab pos="1647825" algn="l"/>
              </a:tabLst>
            </a:pPr>
            <a:endParaRPr kumimoji="0" lang="en-US" sz="2000" b="0" i="0" u="none" strike="noStrike" cap="none" normalizeH="0" baseline="0" dirty="0" smtClean="0">
              <a:ln>
                <a:noFill/>
              </a:ln>
              <a:solidFill>
                <a:srgbClr val="C00000"/>
              </a:solidFill>
              <a:effectLst/>
              <a:latin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tabLst>
                <a:tab pos="1647825" algn="l"/>
              </a:tabLst>
            </a:pP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 name="2 Imagen" descr="C:\Users\Ing. José V. Galiana\Pictures\img087.jpg"/>
          <p:cNvPicPr/>
          <p:nvPr/>
        </p:nvPicPr>
        <p:blipFill>
          <a:blip r:embed="rId2" cstate="print"/>
          <a:srcRect l="3598" t="57415" r="4413" b="14195"/>
          <a:stretch>
            <a:fillRect/>
          </a:stretch>
        </p:blipFill>
        <p:spPr bwMode="auto">
          <a:xfrm rot="10800000">
            <a:off x="0" y="1484784"/>
            <a:ext cx="9144000" cy="2924186"/>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Graciana\Downloads\image (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62325" y="2486025"/>
            <a:ext cx="2419350" cy="1885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99818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1"/>
          <p:cNvSpPr>
            <a:spLocks noChangeArrowheads="1"/>
          </p:cNvSpPr>
          <p:nvPr/>
        </p:nvSpPr>
        <p:spPr bwMode="auto">
          <a:xfrm>
            <a:off x="0" y="0"/>
            <a:ext cx="9144000" cy="87100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tab pos="1647825" algn="l"/>
              </a:tabLst>
            </a:pPr>
            <a:r>
              <a:rPr kumimoji="0" lang="es-ES" sz="2000" b="0" i="0" u="none" strike="noStrike" cap="none" normalizeH="0" baseline="0" dirty="0" smtClean="0">
                <a:ln>
                  <a:noFill/>
                </a:ln>
                <a:solidFill>
                  <a:srgbClr val="C00000"/>
                </a:solidFill>
                <a:effectLst/>
                <a:latin typeface="Calibri" pitchFamily="34" charset="0"/>
                <a:ea typeface="Calibri" pitchFamily="34" charset="0"/>
                <a:cs typeface="Times New Roman" pitchFamily="18" charset="0"/>
              </a:rPr>
              <a:t>Ciclo</a:t>
            </a:r>
            <a:r>
              <a:rPr kumimoji="0" lang="es-AR" sz="2000" b="0" i="0" u="none" strike="noStrike" cap="none" normalizeH="0" baseline="0" dirty="0" smtClean="0">
                <a:ln>
                  <a:noFill/>
                </a:ln>
                <a:solidFill>
                  <a:srgbClr val="C00000"/>
                </a:solidFill>
                <a:effectLst/>
                <a:latin typeface="Calibri" pitchFamily="34" charset="0"/>
                <a:ea typeface="Calibri" pitchFamily="34" charset="0"/>
                <a:cs typeface="Times New Roman" pitchFamily="18" charset="0"/>
              </a:rPr>
              <a:t> con extracciones múltiples o parciales:</a:t>
            </a:r>
          </a:p>
          <a:p>
            <a:r>
              <a:rPr lang="es-AR" sz="2000" dirty="0" smtClean="0"/>
              <a:t>Consiste en hacer  una o varia extracciones de vapor en las etapas intermedias de la turbina, como en el caso del recalentamiento, pero en lugar de enviar el vapor a recalentar, se lo envía a un intercambiador o calentador de mezcla, donde cede calor al agua de alimentación de caldera. El rendimiento aumenta, porque el vapor no entrega su calor al condensador, sino al líquido y se disminuye el Q</a:t>
            </a:r>
            <a:r>
              <a:rPr lang="es-AR" sz="2000" baseline="-25000" dirty="0" smtClean="0"/>
              <a:t>3</a:t>
            </a:r>
            <a:r>
              <a:rPr lang="es-AR" sz="2000" dirty="0" smtClean="0"/>
              <a:t> .-</a:t>
            </a:r>
          </a:p>
          <a:p>
            <a:r>
              <a:rPr lang="es-AR" sz="2000" dirty="0" smtClean="0"/>
              <a:t>Existen turbinas que cuentan hasta con siete extracciones.</a:t>
            </a:r>
          </a:p>
          <a:p>
            <a:endParaRPr lang="es-AR" sz="2000" dirty="0" smtClean="0">
              <a:solidFill>
                <a:srgbClr val="C00000"/>
              </a:solidFill>
              <a:latin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Char char="•"/>
              <a:tabLst>
                <a:tab pos="1647825" algn="l"/>
              </a:tabLst>
            </a:pPr>
            <a:endParaRPr kumimoji="0" lang="es-AR" sz="2000" b="0" i="0" u="none" strike="noStrike" cap="none" normalizeH="0" baseline="0" dirty="0" smtClean="0">
              <a:ln>
                <a:noFill/>
              </a:ln>
              <a:solidFill>
                <a:srgbClr val="C00000"/>
              </a:solidFill>
              <a:effectLst/>
              <a:latin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Char char="•"/>
              <a:tabLst>
                <a:tab pos="1647825" algn="l"/>
              </a:tabLst>
            </a:pPr>
            <a:endParaRPr lang="es-AR" sz="2000" dirty="0" smtClean="0">
              <a:solidFill>
                <a:srgbClr val="C00000"/>
              </a:solidFill>
              <a:latin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Char char="•"/>
              <a:tabLst>
                <a:tab pos="1647825" algn="l"/>
              </a:tabLst>
            </a:pPr>
            <a:endParaRPr kumimoji="0" lang="es-AR" sz="2000" b="0" i="0" u="none" strike="noStrike" cap="none" normalizeH="0" baseline="0" dirty="0" smtClean="0">
              <a:ln>
                <a:noFill/>
              </a:ln>
              <a:solidFill>
                <a:srgbClr val="C00000"/>
              </a:solidFill>
              <a:effectLst/>
              <a:latin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Char char="•"/>
              <a:tabLst>
                <a:tab pos="1647825" algn="l"/>
              </a:tabLst>
            </a:pPr>
            <a:endParaRPr lang="es-AR" sz="2000" dirty="0" smtClean="0">
              <a:solidFill>
                <a:srgbClr val="C00000"/>
              </a:solidFill>
              <a:latin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Char char="•"/>
              <a:tabLst>
                <a:tab pos="1647825" algn="l"/>
              </a:tabLst>
            </a:pPr>
            <a:endParaRPr kumimoji="0" lang="es-AR" sz="2000" b="0" i="0" u="none" strike="noStrike" cap="none" normalizeH="0" baseline="0" dirty="0" smtClean="0">
              <a:ln>
                <a:noFill/>
              </a:ln>
              <a:solidFill>
                <a:srgbClr val="C00000"/>
              </a:solidFill>
              <a:effectLst/>
              <a:latin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Char char="•"/>
              <a:tabLst>
                <a:tab pos="1647825" algn="l"/>
              </a:tabLst>
            </a:pPr>
            <a:endParaRPr lang="es-AR" sz="2000" dirty="0" smtClean="0">
              <a:solidFill>
                <a:srgbClr val="C00000"/>
              </a:solidFill>
              <a:latin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Char char="•"/>
              <a:tabLst>
                <a:tab pos="1647825" algn="l"/>
              </a:tabLst>
            </a:pPr>
            <a:endParaRPr kumimoji="0" lang="es-AR" sz="2000" b="0" i="0" u="none" strike="noStrike" cap="none" normalizeH="0" baseline="0" dirty="0" smtClean="0">
              <a:ln>
                <a:noFill/>
              </a:ln>
              <a:solidFill>
                <a:srgbClr val="C00000"/>
              </a:solidFill>
              <a:effectLst/>
              <a:latin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Char char="•"/>
              <a:tabLst>
                <a:tab pos="1647825" algn="l"/>
              </a:tabLst>
            </a:pPr>
            <a:endParaRPr lang="es-AR" sz="2000" dirty="0" smtClean="0">
              <a:solidFill>
                <a:srgbClr val="C00000"/>
              </a:solidFill>
              <a:latin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Char char="•"/>
              <a:tabLst>
                <a:tab pos="1647825" algn="l"/>
              </a:tabLst>
            </a:pPr>
            <a:endParaRPr kumimoji="0" lang="es-AR" sz="2000" b="0" i="0" u="none" strike="noStrike" cap="none" normalizeH="0" baseline="0" dirty="0" smtClean="0">
              <a:ln>
                <a:noFill/>
              </a:ln>
              <a:solidFill>
                <a:srgbClr val="C00000"/>
              </a:solidFill>
              <a:effectLst/>
              <a:latin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Char char="•"/>
              <a:tabLst>
                <a:tab pos="1647825" algn="l"/>
              </a:tabLst>
            </a:pPr>
            <a:endParaRPr lang="es-AR" sz="2000" dirty="0" smtClean="0">
              <a:solidFill>
                <a:srgbClr val="C00000"/>
              </a:solidFill>
              <a:latin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Char char="•"/>
              <a:tabLst>
                <a:tab pos="1647825" algn="l"/>
              </a:tabLst>
            </a:pPr>
            <a:endParaRPr kumimoji="0" lang="es-AR" sz="2000" b="0" i="0" u="none" strike="noStrike" cap="none" normalizeH="0" baseline="0" dirty="0" smtClean="0">
              <a:ln>
                <a:noFill/>
              </a:ln>
              <a:solidFill>
                <a:srgbClr val="C00000"/>
              </a:solidFill>
              <a:effectLst/>
              <a:latin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Char char="•"/>
              <a:tabLst>
                <a:tab pos="1647825" algn="l"/>
              </a:tabLst>
            </a:pPr>
            <a:endParaRPr lang="es-AR" sz="2000" dirty="0" smtClean="0">
              <a:solidFill>
                <a:srgbClr val="C00000"/>
              </a:solidFill>
              <a:latin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Char char="•"/>
              <a:tabLst>
                <a:tab pos="1647825" algn="l"/>
              </a:tabLst>
            </a:pPr>
            <a:endParaRPr kumimoji="0" lang="es-AR" sz="2000" b="0" i="0" u="none" strike="noStrike" cap="none" normalizeH="0" baseline="0" dirty="0" smtClean="0">
              <a:ln>
                <a:noFill/>
              </a:ln>
              <a:solidFill>
                <a:srgbClr val="C00000"/>
              </a:solidFill>
              <a:effectLst/>
              <a:latin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Char char="•"/>
              <a:tabLst>
                <a:tab pos="1647825" algn="l"/>
              </a:tabLst>
            </a:pPr>
            <a:endParaRPr lang="es-AR" sz="2000" dirty="0" smtClean="0">
              <a:solidFill>
                <a:srgbClr val="C00000"/>
              </a:solidFill>
              <a:latin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Char char="•"/>
              <a:tabLst>
                <a:tab pos="1647825" algn="l"/>
              </a:tabLst>
            </a:pPr>
            <a:endParaRPr kumimoji="0" lang="es-AR" sz="2000" b="0" i="0" u="none" strike="noStrike" cap="none" normalizeH="0" baseline="0" dirty="0" smtClean="0">
              <a:ln>
                <a:noFill/>
              </a:ln>
              <a:solidFill>
                <a:srgbClr val="C00000"/>
              </a:solidFill>
              <a:effectLst/>
              <a:latin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Char char="•"/>
              <a:tabLst>
                <a:tab pos="1647825" algn="l"/>
              </a:tabLst>
            </a:pPr>
            <a:endParaRPr lang="es-AR" sz="2000" dirty="0" smtClean="0">
              <a:solidFill>
                <a:srgbClr val="C00000"/>
              </a:solidFill>
              <a:latin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Char char="•"/>
              <a:tabLst>
                <a:tab pos="1647825" algn="l"/>
              </a:tabLst>
            </a:pPr>
            <a:endParaRPr kumimoji="0" lang="es-AR" sz="2000" b="0" i="0" u="none" strike="noStrike" cap="none" normalizeH="0" baseline="0" dirty="0" smtClean="0">
              <a:ln>
                <a:noFill/>
              </a:ln>
              <a:solidFill>
                <a:srgbClr val="C00000"/>
              </a:solidFill>
              <a:effectLst/>
              <a:latin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Char char="•"/>
              <a:tabLst>
                <a:tab pos="1647825" algn="l"/>
              </a:tabLst>
            </a:pPr>
            <a:endParaRPr lang="es-AR" sz="2000" dirty="0" smtClean="0">
              <a:solidFill>
                <a:srgbClr val="C00000"/>
              </a:solidFill>
              <a:latin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Char char="•"/>
              <a:tabLst>
                <a:tab pos="1647825" algn="l"/>
              </a:tabLst>
            </a:pPr>
            <a:endParaRPr kumimoji="0" lang="es-AR" sz="2000" b="0" i="0" u="none" strike="noStrike" cap="none" normalizeH="0" baseline="0" dirty="0" smtClean="0">
              <a:ln>
                <a:noFill/>
              </a:ln>
              <a:solidFill>
                <a:srgbClr val="C00000"/>
              </a:solidFill>
              <a:effectLst/>
              <a:latin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Char char="•"/>
              <a:tabLst>
                <a:tab pos="1647825" algn="l"/>
              </a:tabLst>
            </a:pPr>
            <a:endParaRPr kumimoji="0" lang="es-AR" sz="20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 name="2 Imagen" descr="C:\Users\Ing. José V. Galiana\Pictures\img087.jpg"/>
          <p:cNvPicPr/>
          <p:nvPr/>
        </p:nvPicPr>
        <p:blipFill>
          <a:blip r:embed="rId2" cstate="print"/>
          <a:srcRect l="1561" t="8112" b="64258"/>
          <a:stretch>
            <a:fillRect/>
          </a:stretch>
        </p:blipFill>
        <p:spPr bwMode="auto">
          <a:xfrm rot="10800000">
            <a:off x="714348" y="2390772"/>
            <a:ext cx="7643866" cy="2252673"/>
          </a:xfrm>
          <a:prstGeom prst="rect">
            <a:avLst/>
          </a:prstGeom>
          <a:noFill/>
          <a:ln w="9525">
            <a:noFill/>
            <a:miter lim="800000"/>
            <a:headEnd/>
            <a:tailEnd/>
          </a:ln>
        </p:spPr>
      </p:pic>
      <p:pic>
        <p:nvPicPr>
          <p:cNvPr id="4" name="3 Imagen" descr="C:\Users\Ing. José V. Galiana\Pictures\img092.jpg"/>
          <p:cNvPicPr/>
          <p:nvPr/>
        </p:nvPicPr>
        <p:blipFill>
          <a:blip r:embed="rId3" cstate="print"/>
          <a:srcRect l="18856" t="3368" r="40883" b="74135"/>
          <a:stretch>
            <a:fillRect/>
          </a:stretch>
        </p:blipFill>
        <p:spPr bwMode="auto">
          <a:xfrm>
            <a:off x="2357422" y="4857760"/>
            <a:ext cx="2928958" cy="1657350"/>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1"/>
          <p:cNvSpPr>
            <a:spLocks noChangeArrowheads="1"/>
          </p:cNvSpPr>
          <p:nvPr/>
        </p:nvSpPr>
        <p:spPr bwMode="auto">
          <a:xfrm>
            <a:off x="0" y="1"/>
            <a:ext cx="9144000" cy="1264961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1647825" algn="l"/>
              </a:tabLst>
            </a:pPr>
            <a:r>
              <a:rPr kumimoji="0" lang="es-AR" sz="2000" b="1" i="0" u="sng" strike="noStrike" cap="none" normalizeH="0" baseline="0" dirty="0" smtClean="0">
                <a:ln>
                  <a:noFill/>
                </a:ln>
                <a:solidFill>
                  <a:srgbClr val="9BBB59"/>
                </a:solidFill>
                <a:effectLst/>
                <a:latin typeface="Calibri" pitchFamily="34" charset="0"/>
                <a:ea typeface="Calibri" pitchFamily="34" charset="0"/>
                <a:cs typeface="Times New Roman" pitchFamily="18" charset="0"/>
              </a:rPr>
              <a:t>1°) Calores aportado al sistema</a:t>
            </a:r>
            <a:r>
              <a:rPr kumimoji="0" lang="es-AR"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(Calor sensible más calor latente)</a:t>
            </a:r>
          </a:p>
          <a:p>
            <a:r>
              <a:rPr lang="es-AR" sz="2000" dirty="0" smtClean="0"/>
              <a:t>Q</a:t>
            </a:r>
            <a:r>
              <a:rPr lang="es-AR" sz="2000" baseline="-25000" dirty="0" smtClean="0"/>
              <a:t>1</a:t>
            </a:r>
            <a:r>
              <a:rPr lang="es-AR" sz="2000" dirty="0" smtClean="0"/>
              <a:t> =( G + </a:t>
            </a:r>
            <a:r>
              <a:rPr lang="es-AR" sz="2000" dirty="0" err="1" smtClean="0"/>
              <a:t>G</a:t>
            </a:r>
            <a:r>
              <a:rPr lang="es-AR" sz="2000" baseline="-25000" dirty="0" err="1" smtClean="0"/>
              <a:t>x</a:t>
            </a:r>
            <a:r>
              <a:rPr lang="es-AR" sz="2000" dirty="0" smtClean="0"/>
              <a:t>) ( i</a:t>
            </a:r>
            <a:r>
              <a:rPr lang="es-AR" sz="2000" baseline="-25000" dirty="0" smtClean="0"/>
              <a:t>1</a:t>
            </a:r>
            <a:r>
              <a:rPr lang="es-AR" sz="2000" dirty="0" smtClean="0"/>
              <a:t> – i</a:t>
            </a:r>
            <a:r>
              <a:rPr lang="es-AR" sz="2000" baseline="-25000" dirty="0" smtClean="0"/>
              <a:t>9</a:t>
            </a:r>
            <a:r>
              <a:rPr lang="es-AR" sz="2000" dirty="0" smtClean="0"/>
              <a:t>)</a:t>
            </a:r>
          </a:p>
          <a:p>
            <a:r>
              <a:rPr lang="es-AR" sz="2000" b="1" u="sng" dirty="0" smtClean="0">
                <a:solidFill>
                  <a:srgbClr val="9BBB59"/>
                </a:solidFill>
                <a:latin typeface="Calibri" pitchFamily="34" charset="0"/>
                <a:ea typeface="Calibri" pitchFamily="34" charset="0"/>
                <a:cs typeface="Times New Roman" pitchFamily="18" charset="0"/>
              </a:rPr>
              <a:t>2°) Calores aportado al sistema en el sobre calentador:</a:t>
            </a:r>
          </a:p>
          <a:p>
            <a:r>
              <a:rPr lang="es-AR" sz="2000" dirty="0" smtClean="0"/>
              <a:t>Q</a:t>
            </a:r>
            <a:r>
              <a:rPr lang="es-AR" sz="2000" baseline="-25000" dirty="0" smtClean="0"/>
              <a:t>2</a:t>
            </a:r>
            <a:r>
              <a:rPr lang="es-AR" sz="2000" dirty="0" smtClean="0"/>
              <a:t> =( G + </a:t>
            </a:r>
            <a:r>
              <a:rPr lang="es-AR" sz="2000" dirty="0" err="1" smtClean="0"/>
              <a:t>G</a:t>
            </a:r>
            <a:r>
              <a:rPr lang="es-AR" sz="2000" baseline="-25000" dirty="0" err="1" smtClean="0"/>
              <a:t>x</a:t>
            </a:r>
            <a:r>
              <a:rPr lang="es-AR" sz="2000" dirty="0" smtClean="0"/>
              <a:t>) ( i</a:t>
            </a:r>
            <a:r>
              <a:rPr lang="es-AR" sz="2000" baseline="-25000" dirty="0" smtClean="0"/>
              <a:t>2</a:t>
            </a:r>
            <a:r>
              <a:rPr lang="es-AR" sz="2000" dirty="0" smtClean="0"/>
              <a:t> – i</a:t>
            </a:r>
            <a:r>
              <a:rPr lang="es-AR" sz="2000" baseline="-25000" dirty="0" smtClean="0"/>
              <a:t>1</a:t>
            </a:r>
            <a:r>
              <a:rPr lang="es-AR" sz="2000" dirty="0" smtClean="0"/>
              <a:t>)</a:t>
            </a:r>
          </a:p>
          <a:p>
            <a:r>
              <a:rPr lang="es-AR" sz="2000" b="1" u="sng" dirty="0" smtClean="0">
                <a:solidFill>
                  <a:srgbClr val="9BBB59"/>
                </a:solidFill>
                <a:latin typeface="Calibri" pitchFamily="34" charset="0"/>
                <a:ea typeface="Calibri" pitchFamily="34" charset="0"/>
                <a:cs typeface="Times New Roman" pitchFamily="18" charset="0"/>
              </a:rPr>
              <a:t>3°) Calor en el condensador:</a:t>
            </a:r>
          </a:p>
          <a:p>
            <a:r>
              <a:rPr lang="es-AR" sz="2000" dirty="0" smtClean="0"/>
              <a:t>Q</a:t>
            </a:r>
            <a:r>
              <a:rPr lang="es-AR" sz="2000" baseline="-25000" dirty="0" smtClean="0"/>
              <a:t>3</a:t>
            </a:r>
            <a:r>
              <a:rPr lang="es-AR" sz="2000" dirty="0" smtClean="0"/>
              <a:t> = G ( i</a:t>
            </a:r>
            <a:r>
              <a:rPr lang="es-AR" sz="2000" baseline="-25000" dirty="0" smtClean="0"/>
              <a:t>3</a:t>
            </a:r>
            <a:r>
              <a:rPr lang="es-AR" sz="2000" dirty="0" smtClean="0"/>
              <a:t> – i</a:t>
            </a:r>
            <a:r>
              <a:rPr lang="es-AR" sz="2000" baseline="-25000" dirty="0" smtClean="0"/>
              <a:t>4</a:t>
            </a:r>
            <a:r>
              <a:rPr lang="es-AR" sz="2000" dirty="0" smtClean="0"/>
              <a:t>)</a:t>
            </a:r>
          </a:p>
          <a:p>
            <a:r>
              <a:rPr lang="es-AR" sz="2000" b="1" u="sng" dirty="0" smtClean="0">
                <a:solidFill>
                  <a:srgbClr val="9BBB59"/>
                </a:solidFill>
                <a:latin typeface="Calibri" pitchFamily="34" charset="0"/>
                <a:ea typeface="Calibri" pitchFamily="34" charset="0"/>
                <a:cs typeface="Times New Roman" pitchFamily="18" charset="0"/>
              </a:rPr>
              <a:t>4°) Calor en el calentador:</a:t>
            </a:r>
          </a:p>
          <a:p>
            <a:r>
              <a:rPr lang="es-AR" sz="2000" dirty="0" smtClean="0"/>
              <a:t>Q</a:t>
            </a:r>
            <a:r>
              <a:rPr lang="es-AR" sz="2000" baseline="-25000" dirty="0" smtClean="0"/>
              <a:t>4</a:t>
            </a:r>
            <a:r>
              <a:rPr lang="es-AR" sz="2000" dirty="0" smtClean="0"/>
              <a:t> =( G + </a:t>
            </a:r>
            <a:r>
              <a:rPr lang="es-AR" sz="2000" dirty="0" err="1" smtClean="0"/>
              <a:t>G</a:t>
            </a:r>
            <a:r>
              <a:rPr lang="es-AR" sz="2000" baseline="-25000" dirty="0" err="1" smtClean="0"/>
              <a:t>x</a:t>
            </a:r>
            <a:r>
              <a:rPr lang="es-AR" sz="2000" dirty="0" smtClean="0"/>
              <a:t>) ( i</a:t>
            </a:r>
            <a:r>
              <a:rPr lang="es-AR" sz="2000" baseline="-25000" dirty="0" smtClean="0"/>
              <a:t>7</a:t>
            </a:r>
            <a:r>
              <a:rPr lang="es-AR" sz="2000" dirty="0" smtClean="0"/>
              <a:t> – i</a:t>
            </a:r>
            <a:r>
              <a:rPr lang="es-AR" sz="2000" baseline="-25000" dirty="0" smtClean="0"/>
              <a:t>5</a:t>
            </a:r>
            <a:r>
              <a:rPr lang="es-AR" sz="2000" dirty="0" smtClean="0"/>
              <a:t>)</a:t>
            </a:r>
          </a:p>
          <a:p>
            <a:r>
              <a:rPr lang="es-AR" sz="2000" b="1" u="sng" dirty="0" smtClean="0">
                <a:solidFill>
                  <a:srgbClr val="9BBB59"/>
                </a:solidFill>
                <a:latin typeface="Calibri" pitchFamily="34" charset="0"/>
                <a:ea typeface="Calibri" pitchFamily="34" charset="0"/>
                <a:cs typeface="Times New Roman" pitchFamily="18" charset="0"/>
              </a:rPr>
              <a:t>5°) Calor en el economizador:</a:t>
            </a:r>
          </a:p>
          <a:p>
            <a:r>
              <a:rPr lang="es-AR" sz="2000" dirty="0" smtClean="0"/>
              <a:t>Q</a:t>
            </a:r>
            <a:r>
              <a:rPr lang="es-AR" sz="2000" baseline="-25000" dirty="0" smtClean="0"/>
              <a:t>5</a:t>
            </a:r>
            <a:r>
              <a:rPr lang="es-AR" sz="2000" dirty="0" smtClean="0"/>
              <a:t> =( G + </a:t>
            </a:r>
            <a:r>
              <a:rPr lang="es-AR" sz="2000" dirty="0" err="1" smtClean="0"/>
              <a:t>G</a:t>
            </a:r>
            <a:r>
              <a:rPr lang="es-AR" sz="2000" baseline="-25000" dirty="0" err="1" smtClean="0"/>
              <a:t>x</a:t>
            </a:r>
            <a:r>
              <a:rPr lang="es-AR" sz="2000" dirty="0" smtClean="0"/>
              <a:t>) ( i</a:t>
            </a:r>
            <a:r>
              <a:rPr lang="es-AR" sz="2000" baseline="-25000" dirty="0" smtClean="0"/>
              <a:t>9</a:t>
            </a:r>
            <a:r>
              <a:rPr lang="es-AR" sz="2000" dirty="0" smtClean="0"/>
              <a:t> – i</a:t>
            </a:r>
            <a:r>
              <a:rPr lang="es-AR" sz="2000" baseline="-25000" dirty="0" smtClean="0"/>
              <a:t>8</a:t>
            </a:r>
            <a:r>
              <a:rPr lang="es-AR" sz="2000" dirty="0" smtClean="0"/>
              <a:t>)</a:t>
            </a:r>
          </a:p>
          <a:p>
            <a:r>
              <a:rPr lang="es-AR" sz="2000" b="1" u="sng" dirty="0" smtClean="0">
                <a:solidFill>
                  <a:srgbClr val="9BBB59"/>
                </a:solidFill>
                <a:latin typeface="Calibri" pitchFamily="34" charset="0"/>
                <a:ea typeface="Calibri" pitchFamily="34" charset="0"/>
                <a:cs typeface="Times New Roman" pitchFamily="18" charset="0"/>
              </a:rPr>
              <a:t>6°) Trabajo de la máquina:</a:t>
            </a:r>
          </a:p>
          <a:p>
            <a:r>
              <a:rPr lang="en-US" sz="2000" dirty="0" smtClean="0"/>
              <a:t>A</a:t>
            </a:r>
            <a:r>
              <a:rPr lang="en-US" sz="2000" baseline="-25000" dirty="0" smtClean="0"/>
              <a:t>LT </a:t>
            </a:r>
            <a:r>
              <a:rPr lang="en-US" sz="2000" dirty="0" smtClean="0"/>
              <a:t>= </a:t>
            </a:r>
            <a:r>
              <a:rPr lang="en-US" sz="2000" dirty="0" err="1" smtClean="0"/>
              <a:t>G</a:t>
            </a:r>
            <a:r>
              <a:rPr lang="en-US" sz="2000" baseline="-25000" dirty="0" err="1" smtClean="0"/>
              <a:t>x</a:t>
            </a:r>
            <a:r>
              <a:rPr lang="en-US" sz="2000" dirty="0" smtClean="0"/>
              <a:t> (i</a:t>
            </a:r>
            <a:r>
              <a:rPr lang="en-US" sz="2000" baseline="-25000" dirty="0" smtClean="0"/>
              <a:t>2</a:t>
            </a:r>
            <a:r>
              <a:rPr lang="en-US" sz="2000" dirty="0" smtClean="0"/>
              <a:t>-i</a:t>
            </a:r>
            <a:r>
              <a:rPr lang="en-US" sz="2000" baseline="-25000" dirty="0" smtClean="0"/>
              <a:t>6</a:t>
            </a:r>
            <a:r>
              <a:rPr lang="en-US" sz="2000" dirty="0" smtClean="0"/>
              <a:t>) + G (i</a:t>
            </a:r>
            <a:r>
              <a:rPr lang="en-US" sz="2000" baseline="-25000" dirty="0" smtClean="0"/>
              <a:t>2</a:t>
            </a:r>
            <a:r>
              <a:rPr lang="en-US" sz="2000" dirty="0" smtClean="0"/>
              <a:t> – i</a:t>
            </a:r>
            <a:r>
              <a:rPr lang="en-US" sz="2000" baseline="-25000" dirty="0" smtClean="0"/>
              <a:t>3</a:t>
            </a:r>
            <a:r>
              <a:rPr lang="en-US" sz="2000" dirty="0" smtClean="0"/>
              <a:t>)</a:t>
            </a:r>
            <a:endParaRPr lang="es-AR" sz="2000" dirty="0" smtClean="0"/>
          </a:p>
          <a:p>
            <a:r>
              <a:rPr lang="es-AR" sz="2000" b="1" u="sng" dirty="0" smtClean="0">
                <a:solidFill>
                  <a:srgbClr val="9BBB59"/>
                </a:solidFill>
                <a:latin typeface="Calibri" pitchFamily="34" charset="0"/>
                <a:ea typeface="Calibri" pitchFamily="34" charset="0"/>
                <a:cs typeface="Times New Roman" pitchFamily="18" charset="0"/>
              </a:rPr>
              <a:t>7°) Trabajo de la bomba II:</a:t>
            </a:r>
          </a:p>
          <a:p>
            <a:r>
              <a:rPr lang="es-AR" sz="2000" dirty="0" smtClean="0"/>
              <a:t>A</a:t>
            </a:r>
            <a:r>
              <a:rPr lang="es-AR" sz="2000" baseline="-25000" dirty="0" smtClean="0"/>
              <a:t>LBII </a:t>
            </a:r>
            <a:r>
              <a:rPr lang="es-AR" sz="2000" dirty="0" smtClean="0"/>
              <a:t>= G (i</a:t>
            </a:r>
            <a:r>
              <a:rPr lang="es-AR" sz="2000" baseline="-25000" dirty="0" smtClean="0"/>
              <a:t>5</a:t>
            </a:r>
            <a:r>
              <a:rPr lang="es-AR" sz="2000" dirty="0" smtClean="0"/>
              <a:t>-i</a:t>
            </a:r>
            <a:r>
              <a:rPr lang="es-AR" sz="2000" baseline="-25000" dirty="0" smtClean="0"/>
              <a:t>4</a:t>
            </a:r>
            <a:r>
              <a:rPr lang="es-AR" sz="2000" dirty="0" smtClean="0"/>
              <a:t>) </a:t>
            </a:r>
          </a:p>
          <a:p>
            <a:r>
              <a:rPr lang="es-AR" sz="2000" b="1" u="sng" dirty="0" smtClean="0">
                <a:solidFill>
                  <a:srgbClr val="9BBB59"/>
                </a:solidFill>
                <a:latin typeface="Calibri" pitchFamily="34" charset="0"/>
                <a:ea typeface="Calibri" pitchFamily="34" charset="0"/>
                <a:cs typeface="Times New Roman" pitchFamily="18" charset="0"/>
              </a:rPr>
              <a:t>7°) Trabajo de la bomba II:</a:t>
            </a:r>
          </a:p>
          <a:p>
            <a:r>
              <a:rPr lang="es-AR" sz="2000" dirty="0" smtClean="0"/>
              <a:t>A</a:t>
            </a:r>
            <a:r>
              <a:rPr lang="es-AR" sz="2000" baseline="-25000" dirty="0" smtClean="0"/>
              <a:t>LBI </a:t>
            </a:r>
            <a:r>
              <a:rPr lang="es-AR" sz="2000" dirty="0" smtClean="0"/>
              <a:t>= (</a:t>
            </a:r>
            <a:r>
              <a:rPr lang="es-AR" sz="2000" dirty="0" err="1" smtClean="0"/>
              <a:t>G+G</a:t>
            </a:r>
            <a:r>
              <a:rPr lang="es-AR" sz="2000" baseline="-25000" dirty="0" err="1" smtClean="0"/>
              <a:t>x</a:t>
            </a:r>
            <a:r>
              <a:rPr lang="es-AR" sz="2000" dirty="0" smtClean="0"/>
              <a:t>) (i</a:t>
            </a:r>
            <a:r>
              <a:rPr lang="es-AR" sz="2000" baseline="-25000" dirty="0" smtClean="0"/>
              <a:t>8</a:t>
            </a:r>
            <a:r>
              <a:rPr lang="es-AR" sz="2000" dirty="0" smtClean="0"/>
              <a:t>-i</a:t>
            </a:r>
            <a:r>
              <a:rPr lang="es-AR" sz="2000" baseline="-25000" dirty="0" smtClean="0"/>
              <a:t>7</a:t>
            </a:r>
            <a:r>
              <a:rPr lang="es-AR" sz="2000" dirty="0" smtClean="0"/>
              <a:t>) </a:t>
            </a:r>
          </a:p>
          <a:p>
            <a:r>
              <a:rPr lang="es-AR" sz="2000" b="1" u="sng" dirty="0" smtClean="0">
                <a:solidFill>
                  <a:srgbClr val="9BBB59"/>
                </a:solidFill>
                <a:latin typeface="Calibri" pitchFamily="34" charset="0"/>
                <a:ea typeface="Calibri" pitchFamily="34" charset="0"/>
                <a:cs typeface="Times New Roman" pitchFamily="18" charset="0"/>
              </a:rPr>
              <a:t>8°) Rendimiento:</a:t>
            </a:r>
          </a:p>
          <a:p>
            <a:r>
              <a:rPr lang="es-AR" sz="2000" dirty="0" smtClean="0">
                <a:sym typeface="Symbol"/>
              </a:rPr>
              <a:t></a:t>
            </a:r>
            <a:r>
              <a:rPr lang="es-AR" sz="2000" dirty="0" smtClean="0"/>
              <a:t> = Trabajo útil / Calor absorbido = (A</a:t>
            </a:r>
            <a:r>
              <a:rPr lang="es-AR" sz="2000" baseline="-25000" dirty="0" smtClean="0"/>
              <a:t>LT</a:t>
            </a:r>
            <a:r>
              <a:rPr lang="es-AR" sz="2000" dirty="0" smtClean="0"/>
              <a:t> - A</a:t>
            </a:r>
            <a:r>
              <a:rPr lang="es-AR" sz="2000" baseline="-25000" dirty="0" smtClean="0"/>
              <a:t>LBII</a:t>
            </a:r>
            <a:r>
              <a:rPr lang="es-AR" sz="2000" dirty="0" smtClean="0"/>
              <a:t> - A</a:t>
            </a:r>
            <a:r>
              <a:rPr lang="es-AR" sz="2000" baseline="-25000" dirty="0" smtClean="0"/>
              <a:t>LBI</a:t>
            </a:r>
            <a:r>
              <a:rPr lang="es-AR" sz="2000" dirty="0" smtClean="0"/>
              <a:t>) / Q</a:t>
            </a:r>
            <a:r>
              <a:rPr lang="es-AR" sz="2000" baseline="-25000" dirty="0" smtClean="0"/>
              <a:t>1</a:t>
            </a:r>
            <a:endParaRPr lang="es-AR" sz="2000" dirty="0" smtClean="0"/>
          </a:p>
          <a:p>
            <a:r>
              <a:rPr lang="es-AR" sz="2000" dirty="0" smtClean="0">
                <a:sym typeface="Symbol"/>
              </a:rPr>
              <a:t></a:t>
            </a:r>
            <a:r>
              <a:rPr lang="en-US" sz="2000" dirty="0" smtClean="0"/>
              <a:t> = (</a:t>
            </a:r>
            <a:r>
              <a:rPr lang="en-US" sz="2000" dirty="0" err="1" smtClean="0"/>
              <a:t>G</a:t>
            </a:r>
            <a:r>
              <a:rPr lang="en-US" sz="2000" baseline="-25000" dirty="0" err="1" smtClean="0"/>
              <a:t>x</a:t>
            </a:r>
            <a:r>
              <a:rPr lang="en-US" sz="2000" dirty="0" smtClean="0"/>
              <a:t> (i</a:t>
            </a:r>
            <a:r>
              <a:rPr lang="en-US" sz="2000" baseline="-25000" dirty="0" smtClean="0"/>
              <a:t>2</a:t>
            </a:r>
            <a:r>
              <a:rPr lang="en-US" sz="2000" dirty="0" smtClean="0"/>
              <a:t>-i</a:t>
            </a:r>
            <a:r>
              <a:rPr lang="en-US" sz="2000" baseline="-25000" dirty="0" smtClean="0"/>
              <a:t>6</a:t>
            </a:r>
            <a:r>
              <a:rPr lang="en-US" sz="2000" dirty="0" smtClean="0"/>
              <a:t>) + G (i</a:t>
            </a:r>
            <a:r>
              <a:rPr lang="en-US" sz="2000" baseline="-25000" dirty="0" smtClean="0"/>
              <a:t>2</a:t>
            </a:r>
            <a:r>
              <a:rPr lang="en-US" sz="2000" dirty="0" smtClean="0"/>
              <a:t> – i</a:t>
            </a:r>
            <a:r>
              <a:rPr lang="en-US" sz="2000" baseline="-25000" dirty="0" smtClean="0"/>
              <a:t>3</a:t>
            </a:r>
            <a:r>
              <a:rPr lang="en-US" sz="2000" dirty="0" smtClean="0"/>
              <a:t>)) – (G (i</a:t>
            </a:r>
            <a:r>
              <a:rPr lang="en-US" sz="2000" baseline="-25000" dirty="0" smtClean="0"/>
              <a:t>5</a:t>
            </a:r>
            <a:r>
              <a:rPr lang="en-US" sz="2000" dirty="0" smtClean="0"/>
              <a:t>-i</a:t>
            </a:r>
            <a:r>
              <a:rPr lang="en-US" sz="2000" baseline="-25000" dirty="0" smtClean="0"/>
              <a:t>4</a:t>
            </a:r>
            <a:r>
              <a:rPr lang="en-US" sz="2000" dirty="0" smtClean="0"/>
              <a:t>) + (</a:t>
            </a:r>
            <a:r>
              <a:rPr lang="en-US" sz="2000" dirty="0" err="1" smtClean="0"/>
              <a:t>G+G</a:t>
            </a:r>
            <a:r>
              <a:rPr lang="en-US" sz="2000" baseline="-25000" dirty="0" err="1" smtClean="0"/>
              <a:t>x</a:t>
            </a:r>
            <a:r>
              <a:rPr lang="en-US" sz="2000" dirty="0" smtClean="0"/>
              <a:t>) (i</a:t>
            </a:r>
            <a:r>
              <a:rPr lang="en-US" sz="2000" baseline="-25000" dirty="0" smtClean="0"/>
              <a:t>8</a:t>
            </a:r>
            <a:r>
              <a:rPr lang="en-US" sz="2000" dirty="0" smtClean="0"/>
              <a:t>-i</a:t>
            </a:r>
            <a:r>
              <a:rPr lang="en-US" sz="2000" baseline="-25000" dirty="0" smtClean="0"/>
              <a:t>7</a:t>
            </a:r>
            <a:r>
              <a:rPr lang="en-US" sz="2000" dirty="0" smtClean="0"/>
              <a:t>)) </a:t>
            </a:r>
            <a:r>
              <a:rPr lang="en-US" sz="2000" b="1" dirty="0" smtClean="0"/>
              <a:t>/ </a:t>
            </a:r>
            <a:r>
              <a:rPr lang="en-US" sz="2000" dirty="0" smtClean="0"/>
              <a:t>( G + </a:t>
            </a:r>
            <a:r>
              <a:rPr lang="en-US" sz="2000" dirty="0" err="1" smtClean="0"/>
              <a:t>G</a:t>
            </a:r>
            <a:r>
              <a:rPr lang="en-US" sz="2000" baseline="-25000" dirty="0" err="1" smtClean="0"/>
              <a:t>x</a:t>
            </a:r>
            <a:r>
              <a:rPr lang="en-US" sz="2000" dirty="0" smtClean="0"/>
              <a:t>) ( i</a:t>
            </a:r>
            <a:r>
              <a:rPr lang="en-US" sz="2000" baseline="-25000" dirty="0" smtClean="0"/>
              <a:t>1</a:t>
            </a:r>
            <a:r>
              <a:rPr lang="en-US" sz="2000" dirty="0" smtClean="0"/>
              <a:t> – i</a:t>
            </a:r>
            <a:r>
              <a:rPr lang="en-US" sz="2000" baseline="-25000" dirty="0" smtClean="0"/>
              <a:t>9</a:t>
            </a:r>
            <a:r>
              <a:rPr lang="en-US" sz="2000" dirty="0" smtClean="0"/>
              <a:t>)</a:t>
            </a:r>
            <a:endParaRPr lang="es-AR" sz="2000" dirty="0" smtClean="0"/>
          </a:p>
          <a:p>
            <a:pPr marL="0" marR="0" lvl="0" indent="0" algn="l" defTabSz="914400" rtl="0" eaLnBrk="1" fontAlgn="base" latinLnBrk="0" hangingPunct="1">
              <a:lnSpc>
                <a:spcPct val="100000"/>
              </a:lnSpc>
              <a:spcBef>
                <a:spcPct val="0"/>
              </a:spcBef>
              <a:spcAft>
                <a:spcPct val="0"/>
              </a:spcAft>
              <a:buClrTx/>
              <a:buSzTx/>
              <a:buFontTx/>
              <a:buNone/>
              <a:tabLst>
                <a:tab pos="1647825" algn="l"/>
              </a:tabLst>
            </a:pPr>
            <a:endParaRPr kumimoji="0" lang="es-AR"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tab pos="1647825" algn="l"/>
              </a:tabLst>
            </a:pPr>
            <a:endParaRPr lang="es-AR" sz="2000" dirty="0" smtClean="0">
              <a:latin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tab pos="1647825" algn="l"/>
              </a:tabLst>
            </a:pPr>
            <a:endParaRPr kumimoji="0" lang="es-AR" sz="2000" b="0" i="0" u="none" strike="noStrike" cap="none" normalizeH="0" baseline="0" dirty="0" smtClean="0">
              <a:ln>
                <a:noFill/>
              </a:ln>
              <a:solidFill>
                <a:schemeClr val="tx1"/>
              </a:solidFill>
              <a:effectLst/>
              <a:latin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tab pos="1647825" algn="l"/>
              </a:tabLst>
            </a:pPr>
            <a:endParaRPr lang="es-AR" sz="2000" dirty="0" smtClean="0">
              <a:latin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tab pos="1647825" algn="l"/>
              </a:tabLst>
            </a:pPr>
            <a:endParaRPr kumimoji="0" lang="es-AR" sz="2000" b="0" i="0" u="none" strike="noStrike" cap="none" normalizeH="0" baseline="0" dirty="0" smtClean="0">
              <a:ln>
                <a:noFill/>
              </a:ln>
              <a:solidFill>
                <a:schemeClr val="tx1"/>
              </a:solidFill>
              <a:effectLst/>
              <a:latin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tab pos="1647825" algn="l"/>
              </a:tabLst>
            </a:pPr>
            <a:endParaRPr lang="es-AR" sz="2000" dirty="0" smtClean="0">
              <a:latin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tab pos="1647825" algn="l"/>
              </a:tabLst>
            </a:pPr>
            <a:endParaRPr kumimoji="0" lang="es-AR" sz="2000" b="0" i="0" u="none" strike="noStrike" cap="none" normalizeH="0" baseline="0" dirty="0" smtClean="0">
              <a:ln>
                <a:noFill/>
              </a:ln>
              <a:solidFill>
                <a:schemeClr val="tx1"/>
              </a:solidFill>
              <a:effectLst/>
              <a:latin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tab pos="1647825" algn="l"/>
              </a:tabLst>
            </a:pPr>
            <a:endParaRPr lang="es-AR" sz="2000" dirty="0" smtClean="0">
              <a:latin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tab pos="1647825" algn="l"/>
              </a:tabLst>
            </a:pPr>
            <a:endParaRPr kumimoji="0" lang="es-AR" sz="2000" b="0" i="0" u="none" strike="noStrike" cap="none" normalizeH="0" baseline="0" dirty="0" smtClean="0">
              <a:ln>
                <a:noFill/>
              </a:ln>
              <a:solidFill>
                <a:schemeClr val="tx1"/>
              </a:solidFill>
              <a:effectLst/>
              <a:latin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tab pos="1647825" algn="l"/>
              </a:tabLst>
            </a:pPr>
            <a:endParaRPr lang="es-AR" sz="2000" dirty="0" smtClean="0">
              <a:latin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tab pos="1647825" algn="l"/>
              </a:tabLst>
            </a:pPr>
            <a:endParaRPr kumimoji="0" lang="es-AR" sz="2000" b="0" i="0" u="none" strike="noStrike" cap="none" normalizeH="0" baseline="0" dirty="0" smtClean="0">
              <a:ln>
                <a:noFill/>
              </a:ln>
              <a:solidFill>
                <a:schemeClr val="tx1"/>
              </a:solidFill>
              <a:effectLst/>
              <a:latin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tab pos="1647825" algn="l"/>
              </a:tabLst>
            </a:pPr>
            <a:endParaRPr lang="es-AR" sz="2000" dirty="0" smtClean="0">
              <a:latin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tab pos="1647825" algn="l"/>
              </a:tabLst>
            </a:pPr>
            <a:endParaRPr kumimoji="0" lang="es-AR" sz="2000" b="0" i="0" u="none" strike="noStrike" cap="none" normalizeH="0" baseline="0" dirty="0" smtClean="0">
              <a:ln>
                <a:noFill/>
              </a:ln>
              <a:solidFill>
                <a:schemeClr val="tx1"/>
              </a:solidFill>
              <a:effectLst/>
              <a:latin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tab pos="1647825" algn="l"/>
              </a:tabLst>
            </a:pPr>
            <a:endParaRPr lang="es-AR" sz="2000" dirty="0" smtClean="0">
              <a:latin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tab pos="1647825" algn="l"/>
              </a:tabLst>
            </a:pPr>
            <a:endParaRPr kumimoji="0" lang="es-AR" sz="2000" b="0" i="0" u="none" strike="noStrike" cap="none" normalizeH="0" baseline="0" dirty="0" smtClean="0">
              <a:ln>
                <a:noFill/>
              </a:ln>
              <a:solidFill>
                <a:schemeClr val="tx1"/>
              </a:solidFill>
              <a:effectLst/>
              <a:latin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tab pos="1647825" algn="l"/>
              </a:tabLst>
            </a:pPr>
            <a:endParaRPr lang="es-AR" sz="2000" dirty="0" smtClean="0">
              <a:latin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tab pos="1647825" algn="l"/>
              </a:tabLst>
            </a:pPr>
            <a:endParaRPr kumimoji="0" lang="es-AR" sz="2000" b="0" i="0" u="none" strike="noStrike" cap="none" normalizeH="0" baseline="0" dirty="0" smtClean="0">
              <a:ln>
                <a:noFill/>
              </a:ln>
              <a:solidFill>
                <a:schemeClr val="tx1"/>
              </a:solidFill>
              <a:effectLst/>
              <a:latin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tab pos="1647825" algn="l"/>
              </a:tabLst>
            </a:pPr>
            <a:endParaRPr lang="es-AR" sz="2000" dirty="0" smtClean="0">
              <a:latin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tab pos="1647825" algn="l"/>
              </a:tabLst>
            </a:pPr>
            <a:endParaRPr kumimoji="0" lang="es-AR" sz="2000" b="0" i="0" u="none" strike="noStrike" cap="none" normalizeH="0" baseline="0" dirty="0" smtClean="0">
              <a:ln>
                <a:noFill/>
              </a:ln>
              <a:solidFill>
                <a:schemeClr val="tx1"/>
              </a:solidFill>
              <a:effectLst/>
              <a:latin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tab pos="1647825" algn="l"/>
              </a:tabLst>
            </a:pPr>
            <a:endParaRPr lang="es-AR" sz="2000" dirty="0" smtClean="0">
              <a:latin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tab pos="1647825" algn="l"/>
              </a:tabLst>
            </a:pPr>
            <a:endParaRPr kumimoji="0" lang="es-AR" sz="2000" b="0" i="0" u="none" strike="noStrike" cap="none" normalizeH="0" baseline="0" dirty="0" smtClean="0">
              <a:ln>
                <a:noFill/>
              </a:ln>
              <a:solidFill>
                <a:schemeClr val="tx1"/>
              </a:solidFill>
              <a:effectLst/>
              <a:latin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tab pos="1647825" algn="l"/>
              </a:tabLst>
            </a:pPr>
            <a:endParaRPr kumimoji="0" lang="es-AR" sz="2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95536" y="335846"/>
            <a:ext cx="8352928" cy="6001643"/>
          </a:xfrm>
          <a:prstGeom prst="rect">
            <a:avLst/>
          </a:prstGeom>
        </p:spPr>
        <p:txBody>
          <a:bodyPr wrap="square">
            <a:spAutoFit/>
          </a:bodyPr>
          <a:lstStyle/>
          <a:p>
            <a:r>
              <a:rPr lang="es-AR" sz="2400" dirty="0"/>
              <a:t>Para conseguir trabajo mecánico de un combustible, necesitamos la manera de transformar el calor en trabajo. </a:t>
            </a:r>
            <a:r>
              <a:rPr lang="es-AR" sz="2400" dirty="0">
                <a:solidFill>
                  <a:srgbClr val="FF0000"/>
                </a:solidFill>
              </a:rPr>
              <a:t>La manera más común es a través de un agente evolutivo que suele ser agua. </a:t>
            </a:r>
          </a:p>
          <a:p>
            <a:r>
              <a:rPr lang="es-AR" sz="2400" dirty="0"/>
              <a:t>El </a:t>
            </a:r>
            <a:r>
              <a:rPr lang="es-AR" sz="2400" dirty="0">
                <a:solidFill>
                  <a:srgbClr val="FF0000"/>
                </a:solidFill>
              </a:rPr>
              <a:t>calor generado por el combustible se transfiere al agua líquida en la caldera</a:t>
            </a:r>
            <a:r>
              <a:rPr lang="es-AR" sz="2400" dirty="0"/>
              <a:t>, este la </a:t>
            </a:r>
            <a:r>
              <a:rPr lang="es-AR" sz="2400" dirty="0">
                <a:solidFill>
                  <a:srgbClr val="00B0F0"/>
                </a:solidFill>
              </a:rPr>
              <a:t>transforma en vapor y aumenta su entalpía</a:t>
            </a:r>
            <a:r>
              <a:rPr lang="es-AR" sz="2400" dirty="0"/>
              <a:t>. El vapor se envía a la </a:t>
            </a:r>
            <a:r>
              <a:rPr lang="es-AR" sz="2400" dirty="0" smtClean="0"/>
              <a:t>turbo máquina, </a:t>
            </a:r>
            <a:r>
              <a:rPr lang="es-AR" sz="2400" dirty="0"/>
              <a:t>donde parte de su calor se transforma en trabajo. Después en el condensador cambia de estado nuevamente, cediendo parte de su calor restante al agua de refrigeración. Finalmente en estado líquido, vuelve a la caldera para completar el ciclo. </a:t>
            </a:r>
          </a:p>
          <a:p>
            <a:r>
              <a:rPr lang="es-AR" sz="2400" dirty="0"/>
              <a:t>El agua o agente evolutivo sufre un ciclo cerrado, del que debemos encontrar la manera de aprovechar al máximo el calor del combustible. Como sabemos que el ciclo de máximo rendimiento es el de Carnot, será el primero que estudiaremos. </a:t>
            </a:r>
          </a:p>
        </p:txBody>
      </p:sp>
    </p:spTree>
    <p:extLst>
      <p:ext uri="{BB962C8B-B14F-4D97-AF65-F5344CB8AC3E}">
        <p14:creationId xmlns:p14="http://schemas.microsoft.com/office/powerpoint/2010/main" val="22594085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1"/>
          <p:cNvSpPr>
            <a:spLocks noChangeArrowheads="1"/>
          </p:cNvSpPr>
          <p:nvPr/>
        </p:nvSpPr>
        <p:spPr bwMode="auto">
          <a:xfrm>
            <a:off x="0" y="0"/>
            <a:ext cx="9144000" cy="86485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1647825" algn="l"/>
              </a:tabLst>
            </a:pPr>
            <a:r>
              <a:rPr kumimoji="0" lang="es-AR" sz="2000" b="1" i="0" u="sng" strike="noStrike" cap="none" normalizeH="0" baseline="0" dirty="0" smtClean="0">
                <a:ln>
                  <a:noFill/>
                </a:ln>
                <a:solidFill>
                  <a:srgbClr val="984806"/>
                </a:solidFill>
                <a:effectLst/>
                <a:latin typeface="Calibri" pitchFamily="34" charset="0"/>
                <a:ea typeface="Calibri" pitchFamily="34" charset="0"/>
                <a:cs typeface="Times New Roman" pitchFamily="18" charset="0"/>
              </a:rPr>
              <a:t>Balance del calentador:</a:t>
            </a:r>
          </a:p>
          <a:p>
            <a:pPr marL="0" marR="0" lvl="0" indent="0" algn="l" defTabSz="914400" rtl="0" eaLnBrk="1" fontAlgn="base" latinLnBrk="0" hangingPunct="1">
              <a:lnSpc>
                <a:spcPct val="100000"/>
              </a:lnSpc>
              <a:spcBef>
                <a:spcPct val="0"/>
              </a:spcBef>
              <a:spcAft>
                <a:spcPct val="0"/>
              </a:spcAft>
              <a:buClrTx/>
              <a:buSzTx/>
              <a:buFontTx/>
              <a:buNone/>
              <a:tabLst>
                <a:tab pos="1647825" algn="l"/>
              </a:tabLst>
            </a:pPr>
            <a:endParaRPr lang="es-AR" sz="2000" b="1" u="sng" dirty="0" smtClean="0">
              <a:solidFill>
                <a:srgbClr val="984806"/>
              </a:solidFill>
              <a:latin typeface="Calibri" pitchFamily="34" charset="0"/>
              <a:ea typeface="Calibri" pitchFamily="34" charset="0"/>
              <a:cs typeface="Times New Roman" pitchFamily="18" charset="0"/>
            </a:endParaRPr>
          </a:p>
          <a:p>
            <a:r>
              <a:rPr lang="es-AR" sz="2000" dirty="0" smtClean="0"/>
              <a:t>Suponiendo un </a:t>
            </a:r>
            <a:r>
              <a:rPr lang="es-ES" sz="2000" dirty="0" smtClean="0"/>
              <a:t>rendimiento</a:t>
            </a:r>
            <a:r>
              <a:rPr lang="es-AR" sz="2000" dirty="0" smtClean="0"/>
              <a:t> del 100 %</a:t>
            </a:r>
          </a:p>
          <a:p>
            <a:r>
              <a:rPr lang="en-US" sz="2000" dirty="0" err="1" smtClean="0"/>
              <a:t>G</a:t>
            </a:r>
            <a:r>
              <a:rPr lang="en-US" sz="2000" baseline="-25000" dirty="0" err="1" smtClean="0"/>
              <a:t>x</a:t>
            </a:r>
            <a:r>
              <a:rPr lang="en-US" sz="2000" dirty="0" smtClean="0"/>
              <a:t> i</a:t>
            </a:r>
            <a:r>
              <a:rPr lang="en-US" sz="2000" baseline="-25000" dirty="0" smtClean="0"/>
              <a:t>6</a:t>
            </a:r>
            <a:r>
              <a:rPr lang="en-US" sz="2000" dirty="0" smtClean="0"/>
              <a:t> + G i</a:t>
            </a:r>
            <a:r>
              <a:rPr lang="en-US" sz="2000" baseline="-25000" dirty="0" smtClean="0"/>
              <a:t>5</a:t>
            </a:r>
            <a:r>
              <a:rPr lang="en-US" sz="2000" dirty="0" smtClean="0"/>
              <a:t> = (</a:t>
            </a:r>
            <a:r>
              <a:rPr lang="en-US" sz="2000" dirty="0" err="1" smtClean="0"/>
              <a:t>G</a:t>
            </a:r>
            <a:r>
              <a:rPr lang="en-US" sz="2000" baseline="-25000" dirty="0" err="1" smtClean="0"/>
              <a:t>x</a:t>
            </a:r>
            <a:r>
              <a:rPr lang="en-US" sz="2000" dirty="0" smtClean="0"/>
              <a:t> +G) i</a:t>
            </a:r>
            <a:r>
              <a:rPr lang="en-US" sz="2000" baseline="-25000" dirty="0" smtClean="0"/>
              <a:t>7</a:t>
            </a:r>
            <a:endParaRPr lang="es-AR" sz="2000" dirty="0" smtClean="0"/>
          </a:p>
          <a:p>
            <a:r>
              <a:rPr lang="en-US" sz="2000" dirty="0" err="1" smtClean="0"/>
              <a:t>G</a:t>
            </a:r>
            <a:r>
              <a:rPr lang="en-US" sz="2000" baseline="-25000" dirty="0" err="1" smtClean="0"/>
              <a:t>x</a:t>
            </a:r>
            <a:r>
              <a:rPr lang="en-US" sz="2000" dirty="0" smtClean="0"/>
              <a:t> i</a:t>
            </a:r>
            <a:r>
              <a:rPr lang="en-US" sz="2000" baseline="-25000" dirty="0" smtClean="0"/>
              <a:t>6</a:t>
            </a:r>
            <a:r>
              <a:rPr lang="en-US" sz="2000" dirty="0" smtClean="0"/>
              <a:t> + G i</a:t>
            </a:r>
            <a:r>
              <a:rPr lang="en-US" sz="2000" baseline="-25000" dirty="0" smtClean="0"/>
              <a:t>5</a:t>
            </a:r>
            <a:r>
              <a:rPr lang="en-US" sz="2000" dirty="0" smtClean="0"/>
              <a:t> = </a:t>
            </a:r>
            <a:r>
              <a:rPr lang="en-US" sz="2000" dirty="0" err="1" smtClean="0"/>
              <a:t>G</a:t>
            </a:r>
            <a:r>
              <a:rPr lang="en-US" sz="2000" baseline="-25000" dirty="0" err="1" smtClean="0"/>
              <a:t>x</a:t>
            </a:r>
            <a:r>
              <a:rPr lang="en-US" sz="2000" dirty="0" smtClean="0"/>
              <a:t> i</a:t>
            </a:r>
            <a:r>
              <a:rPr lang="en-US" sz="2000" baseline="-25000" dirty="0" smtClean="0"/>
              <a:t>7</a:t>
            </a:r>
            <a:r>
              <a:rPr lang="en-US" sz="2000" dirty="0" smtClean="0"/>
              <a:t> + G i</a:t>
            </a:r>
            <a:r>
              <a:rPr lang="en-US" sz="2000" baseline="-25000" dirty="0" smtClean="0"/>
              <a:t>7</a:t>
            </a:r>
            <a:endParaRPr lang="es-AR" sz="2000" dirty="0" smtClean="0"/>
          </a:p>
          <a:p>
            <a:r>
              <a:rPr lang="en-US" sz="2000" dirty="0" err="1" smtClean="0"/>
              <a:t>G</a:t>
            </a:r>
            <a:r>
              <a:rPr lang="en-US" sz="2000" baseline="-25000" dirty="0" err="1" smtClean="0"/>
              <a:t>x</a:t>
            </a:r>
            <a:r>
              <a:rPr lang="en-US" sz="2000" dirty="0" smtClean="0"/>
              <a:t> (i</a:t>
            </a:r>
            <a:r>
              <a:rPr lang="en-US" sz="2000" baseline="-25000" dirty="0" smtClean="0"/>
              <a:t>6 </a:t>
            </a:r>
            <a:r>
              <a:rPr lang="en-US" sz="2000" dirty="0" smtClean="0"/>
              <a:t>- i</a:t>
            </a:r>
            <a:r>
              <a:rPr lang="en-US" sz="2000" baseline="-25000" dirty="0" smtClean="0"/>
              <a:t>7</a:t>
            </a:r>
            <a:r>
              <a:rPr lang="en-US" sz="2000" dirty="0" smtClean="0"/>
              <a:t>) = G (i</a:t>
            </a:r>
            <a:r>
              <a:rPr lang="en-US" sz="2000" baseline="-25000" dirty="0" smtClean="0"/>
              <a:t>7 </a:t>
            </a:r>
            <a:r>
              <a:rPr lang="en-US" sz="2000" dirty="0" smtClean="0"/>
              <a:t>– i</a:t>
            </a:r>
            <a:r>
              <a:rPr lang="en-US" sz="2000" baseline="-25000" dirty="0" smtClean="0"/>
              <a:t>5</a:t>
            </a:r>
            <a:r>
              <a:rPr lang="en-US" sz="2000" dirty="0" smtClean="0"/>
              <a:t>)</a:t>
            </a:r>
            <a:endParaRPr lang="es-AR" sz="2000" dirty="0" smtClean="0"/>
          </a:p>
          <a:p>
            <a:r>
              <a:rPr lang="en-US" sz="2000" dirty="0" err="1" smtClean="0"/>
              <a:t>G</a:t>
            </a:r>
            <a:r>
              <a:rPr lang="en-US" sz="2000" baseline="-25000" dirty="0" err="1" smtClean="0"/>
              <a:t>x</a:t>
            </a:r>
            <a:r>
              <a:rPr lang="en-US" sz="2000" dirty="0" smtClean="0"/>
              <a:t> = G( (i</a:t>
            </a:r>
            <a:r>
              <a:rPr lang="en-US" sz="2000" baseline="-25000" dirty="0" smtClean="0"/>
              <a:t>7 </a:t>
            </a:r>
            <a:r>
              <a:rPr lang="en-US" sz="2000" dirty="0" smtClean="0"/>
              <a:t>– i</a:t>
            </a:r>
            <a:r>
              <a:rPr lang="en-US" sz="2000" baseline="-25000" dirty="0" smtClean="0"/>
              <a:t>5</a:t>
            </a:r>
            <a:r>
              <a:rPr lang="en-US" sz="2000" dirty="0" smtClean="0"/>
              <a:t>) / (i</a:t>
            </a:r>
            <a:r>
              <a:rPr lang="en-US" sz="2000" baseline="-25000" dirty="0" smtClean="0"/>
              <a:t>6 </a:t>
            </a:r>
            <a:r>
              <a:rPr lang="en-US" sz="2000" dirty="0" smtClean="0"/>
              <a:t>- i</a:t>
            </a:r>
            <a:r>
              <a:rPr lang="en-US" sz="2000" baseline="-25000" dirty="0" smtClean="0"/>
              <a:t>7</a:t>
            </a:r>
            <a:r>
              <a:rPr lang="en-US" sz="2000" dirty="0" smtClean="0"/>
              <a:t>))</a:t>
            </a:r>
            <a:endParaRPr lang="es-AR" sz="2000" dirty="0" smtClean="0"/>
          </a:p>
          <a:p>
            <a:pPr marL="0" marR="0" lvl="0" indent="0" algn="l" defTabSz="914400" rtl="0" eaLnBrk="1" fontAlgn="base" latinLnBrk="0" hangingPunct="1">
              <a:lnSpc>
                <a:spcPct val="100000"/>
              </a:lnSpc>
              <a:spcBef>
                <a:spcPct val="0"/>
              </a:spcBef>
              <a:spcAft>
                <a:spcPct val="0"/>
              </a:spcAft>
              <a:buClrTx/>
              <a:buSzTx/>
              <a:buFontTx/>
              <a:buNone/>
              <a:tabLst>
                <a:tab pos="1647825" algn="l"/>
              </a:tabLst>
            </a:pPr>
            <a:endParaRPr lang="es-AR" sz="2000" b="1" u="sng" dirty="0" smtClean="0">
              <a:solidFill>
                <a:srgbClr val="984806"/>
              </a:solidFill>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tab pos="1647825" algn="l"/>
              </a:tabLst>
            </a:pPr>
            <a:endParaRPr kumimoji="0" lang="es-AR" sz="2000" b="1" i="0" u="sng" strike="noStrike" cap="none" normalizeH="0" baseline="0" dirty="0" smtClean="0">
              <a:ln>
                <a:noFill/>
              </a:ln>
              <a:solidFill>
                <a:srgbClr val="984806"/>
              </a:solidFill>
              <a:effectLst/>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tab pos="1647825" algn="l"/>
              </a:tabLst>
            </a:pPr>
            <a:endParaRPr lang="es-AR" sz="2000" b="1" u="sng" dirty="0" smtClean="0">
              <a:solidFill>
                <a:srgbClr val="984806"/>
              </a:solidFill>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tab pos="1647825" algn="l"/>
              </a:tabLst>
            </a:pPr>
            <a:endParaRPr kumimoji="0" lang="es-AR" sz="2000" b="1" i="0" u="sng" strike="noStrike" cap="none" normalizeH="0" baseline="0" dirty="0" smtClean="0">
              <a:ln>
                <a:noFill/>
              </a:ln>
              <a:solidFill>
                <a:srgbClr val="984806"/>
              </a:solidFill>
              <a:effectLst/>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tab pos="1647825" algn="l"/>
              </a:tabLst>
            </a:pPr>
            <a:endParaRPr lang="es-AR" sz="2000" b="1" u="sng" dirty="0" smtClean="0">
              <a:solidFill>
                <a:srgbClr val="984806"/>
              </a:solidFill>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tab pos="1647825" algn="l"/>
              </a:tabLst>
            </a:pPr>
            <a:endParaRPr kumimoji="0" lang="es-AR" sz="2000" b="1" i="0" u="sng" strike="noStrike" cap="none" normalizeH="0" baseline="0" dirty="0" smtClean="0">
              <a:ln>
                <a:noFill/>
              </a:ln>
              <a:solidFill>
                <a:srgbClr val="984806"/>
              </a:solidFill>
              <a:effectLst/>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tab pos="1647825" algn="l"/>
              </a:tabLst>
            </a:pPr>
            <a:endParaRPr lang="es-AR" sz="2000" b="1" u="sng" dirty="0" smtClean="0">
              <a:solidFill>
                <a:srgbClr val="984806"/>
              </a:solidFill>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tab pos="1647825" algn="l"/>
              </a:tabLst>
            </a:pPr>
            <a:endParaRPr kumimoji="0" lang="es-AR" sz="2000" b="1" i="0" u="sng" strike="noStrike" cap="none" normalizeH="0" baseline="0" dirty="0" smtClean="0">
              <a:ln>
                <a:noFill/>
              </a:ln>
              <a:solidFill>
                <a:srgbClr val="984806"/>
              </a:solidFill>
              <a:effectLst/>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tab pos="1647825" algn="l"/>
              </a:tabLst>
            </a:pPr>
            <a:endParaRPr lang="es-AR" sz="2000" b="1" u="sng" dirty="0" smtClean="0">
              <a:solidFill>
                <a:srgbClr val="984806"/>
              </a:solidFill>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tab pos="1647825" algn="l"/>
              </a:tabLst>
            </a:pPr>
            <a:endParaRPr kumimoji="0" lang="es-AR" sz="2000" b="1" i="0" u="sng" strike="noStrike" cap="none" normalizeH="0" baseline="0" dirty="0" smtClean="0">
              <a:ln>
                <a:noFill/>
              </a:ln>
              <a:solidFill>
                <a:srgbClr val="984806"/>
              </a:solidFill>
              <a:effectLst/>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tab pos="1647825" algn="l"/>
              </a:tabLst>
            </a:pPr>
            <a:endParaRPr lang="es-AR" sz="2000" b="1" u="sng" dirty="0" smtClean="0">
              <a:solidFill>
                <a:srgbClr val="984806"/>
              </a:solidFill>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tab pos="1647825" algn="l"/>
              </a:tabLst>
            </a:pPr>
            <a:endParaRPr kumimoji="0" lang="es-AR" sz="2000" b="1" i="0" u="sng" strike="noStrike" cap="none" normalizeH="0" baseline="0" dirty="0" smtClean="0">
              <a:ln>
                <a:noFill/>
              </a:ln>
              <a:solidFill>
                <a:srgbClr val="984806"/>
              </a:solidFill>
              <a:effectLst/>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tab pos="1647825" algn="l"/>
              </a:tabLst>
            </a:pPr>
            <a:endParaRPr lang="es-AR" sz="2000" b="1" u="sng" dirty="0" smtClean="0">
              <a:solidFill>
                <a:srgbClr val="984806"/>
              </a:solidFill>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tab pos="1647825" algn="l"/>
              </a:tabLst>
            </a:pPr>
            <a:endParaRPr kumimoji="0" lang="es-AR" sz="2000" b="1" i="0" u="sng" strike="noStrike" cap="none" normalizeH="0" baseline="0" dirty="0" smtClean="0">
              <a:ln>
                <a:noFill/>
              </a:ln>
              <a:solidFill>
                <a:srgbClr val="984806"/>
              </a:solidFill>
              <a:effectLst/>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tab pos="1647825" algn="l"/>
              </a:tabLst>
            </a:pPr>
            <a:endParaRPr lang="es-AR" sz="2000" b="1" u="sng" dirty="0" smtClean="0">
              <a:solidFill>
                <a:srgbClr val="984806"/>
              </a:solidFill>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tab pos="1647825" algn="l"/>
              </a:tabLst>
            </a:pPr>
            <a:endParaRPr kumimoji="0" lang="es-AR" sz="2000" b="1" i="0" u="sng" strike="noStrike" cap="none" normalizeH="0" baseline="0" dirty="0" smtClean="0">
              <a:ln>
                <a:noFill/>
              </a:ln>
              <a:solidFill>
                <a:srgbClr val="984806"/>
              </a:solidFill>
              <a:effectLst/>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tab pos="1647825" algn="l"/>
              </a:tabLst>
            </a:pPr>
            <a:endParaRPr lang="es-AR" sz="2000" b="1" u="sng" dirty="0" smtClean="0">
              <a:solidFill>
                <a:srgbClr val="984806"/>
              </a:solidFill>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tab pos="1647825" algn="l"/>
              </a:tabLst>
            </a:pPr>
            <a:endParaRPr kumimoji="0" lang="es-AR" sz="2000" b="1" i="0" u="sng" strike="noStrike" cap="none" normalizeH="0" baseline="0" dirty="0" smtClean="0">
              <a:ln>
                <a:noFill/>
              </a:ln>
              <a:solidFill>
                <a:srgbClr val="984806"/>
              </a:solidFill>
              <a:effectLst/>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tab pos="1647825" algn="l"/>
              </a:tabLst>
            </a:pPr>
            <a:endParaRPr lang="es-AR" sz="2000" b="1" u="sng" dirty="0" smtClean="0">
              <a:solidFill>
                <a:srgbClr val="984806"/>
              </a:solidFill>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tab pos="1647825" algn="l"/>
              </a:tabLst>
            </a:pPr>
            <a:endParaRPr kumimoji="0" lang="es-AR" sz="2000" b="1" i="0" u="sng" strike="noStrike" cap="none" normalizeH="0" baseline="0" dirty="0" smtClean="0">
              <a:ln>
                <a:noFill/>
              </a:ln>
              <a:solidFill>
                <a:srgbClr val="984806"/>
              </a:solidFill>
              <a:effectLst/>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tab pos="1647825" algn="l"/>
              </a:tabLst>
            </a:pPr>
            <a:r>
              <a:rPr kumimoji="0" lang="es-AR" sz="2000" b="1" i="0" u="sng" strike="noStrike" cap="none" normalizeH="0" baseline="0" dirty="0" smtClean="0">
                <a:ln>
                  <a:noFill/>
                </a:ln>
                <a:solidFill>
                  <a:srgbClr val="984806"/>
                </a:solidFill>
                <a:effectLst/>
                <a:latin typeface="Calibri" pitchFamily="34" charset="0"/>
                <a:ea typeface="Calibri" pitchFamily="34" charset="0"/>
                <a:cs typeface="Times New Roman" pitchFamily="18" charset="0"/>
              </a:rPr>
              <a:t> </a:t>
            </a:r>
            <a:endParaRPr kumimoji="0" lang="es-AR"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44034" name="Rectangle 2"/>
          <p:cNvSpPr>
            <a:spLocks noChangeArrowheads="1"/>
          </p:cNvSpPr>
          <p:nvPr/>
        </p:nvSpPr>
        <p:spPr bwMode="auto">
          <a:xfrm>
            <a:off x="1076303" y="3100382"/>
            <a:ext cx="400050" cy="8001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s-AR"/>
          </a:p>
        </p:txBody>
      </p:sp>
      <p:cxnSp>
        <p:nvCxnSpPr>
          <p:cNvPr id="44035" name="AutoShape 3"/>
          <p:cNvCxnSpPr>
            <a:cxnSpLocks noChangeShapeType="1"/>
          </p:cNvCxnSpPr>
          <p:nvPr/>
        </p:nvCxnSpPr>
        <p:spPr bwMode="auto">
          <a:xfrm flipH="1" flipV="1">
            <a:off x="1266803" y="3948107"/>
            <a:ext cx="9525" cy="638175"/>
          </a:xfrm>
          <a:prstGeom prst="straightConnector1">
            <a:avLst/>
          </a:prstGeom>
          <a:noFill/>
          <a:ln w="9525">
            <a:solidFill>
              <a:srgbClr val="000000"/>
            </a:solidFill>
            <a:round/>
            <a:headEnd/>
            <a:tailEnd type="triangle" w="med" len="med"/>
          </a:ln>
        </p:spPr>
      </p:cxnSp>
      <p:cxnSp>
        <p:nvCxnSpPr>
          <p:cNvPr id="44036" name="AutoShape 4"/>
          <p:cNvCxnSpPr>
            <a:cxnSpLocks noChangeShapeType="1"/>
          </p:cNvCxnSpPr>
          <p:nvPr/>
        </p:nvCxnSpPr>
        <p:spPr bwMode="auto">
          <a:xfrm flipH="1">
            <a:off x="1476353" y="3519482"/>
            <a:ext cx="590550" cy="9525"/>
          </a:xfrm>
          <a:prstGeom prst="straightConnector1">
            <a:avLst/>
          </a:prstGeom>
          <a:noFill/>
          <a:ln w="9525">
            <a:solidFill>
              <a:srgbClr val="000000"/>
            </a:solidFill>
            <a:round/>
            <a:headEnd/>
            <a:tailEnd type="triangle" w="med" len="med"/>
          </a:ln>
        </p:spPr>
      </p:cxnSp>
      <p:cxnSp>
        <p:nvCxnSpPr>
          <p:cNvPr id="44037" name="AutoShape 5"/>
          <p:cNvCxnSpPr>
            <a:cxnSpLocks noChangeShapeType="1"/>
          </p:cNvCxnSpPr>
          <p:nvPr/>
        </p:nvCxnSpPr>
        <p:spPr bwMode="auto">
          <a:xfrm flipV="1">
            <a:off x="1266803" y="2700332"/>
            <a:ext cx="0" cy="400050"/>
          </a:xfrm>
          <a:prstGeom prst="straightConnector1">
            <a:avLst/>
          </a:prstGeom>
          <a:noFill/>
          <a:ln w="9525">
            <a:solidFill>
              <a:srgbClr val="000000"/>
            </a:solidFill>
            <a:round/>
            <a:headEnd/>
            <a:tailEnd type="triangle" w="med" len="med"/>
          </a:ln>
        </p:spPr>
      </p:cxnSp>
      <p:sp>
        <p:nvSpPr>
          <p:cNvPr id="44038" name="Rectangle 6"/>
          <p:cNvSpPr>
            <a:spLocks noChangeArrowheads="1"/>
          </p:cNvSpPr>
          <p:nvPr/>
        </p:nvSpPr>
        <p:spPr bwMode="auto">
          <a:xfrm>
            <a:off x="1428728" y="2643182"/>
            <a:ext cx="809625" cy="257175"/>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s-AR" sz="1100" b="0" i="0" u="none" strike="noStrike" cap="none" normalizeH="0" baseline="0" smtClean="0">
                <a:ln>
                  <a:noFill/>
                </a:ln>
                <a:solidFill>
                  <a:schemeClr val="tx1"/>
                </a:solidFill>
                <a:effectLst/>
                <a:latin typeface="Calibri" pitchFamily="34" charset="0"/>
                <a:cs typeface="Arial" pitchFamily="34" charset="0"/>
              </a:rPr>
              <a:t>(G</a:t>
            </a:r>
            <a:r>
              <a:rPr kumimoji="0" lang="es-AR" sz="1100" b="0" i="0" u="none" strike="noStrike" cap="none" normalizeH="0" baseline="-25000" smtClean="0">
                <a:ln>
                  <a:noFill/>
                </a:ln>
                <a:solidFill>
                  <a:schemeClr val="tx1"/>
                </a:solidFill>
                <a:effectLst/>
                <a:latin typeface="Calibri" pitchFamily="34" charset="0"/>
                <a:cs typeface="Arial" pitchFamily="34" charset="0"/>
              </a:rPr>
              <a:t>x</a:t>
            </a:r>
            <a:r>
              <a:rPr kumimoji="0" lang="es-AR" sz="1100" b="0" i="0" u="none" strike="noStrike" cap="none" normalizeH="0" baseline="0" smtClean="0">
                <a:ln>
                  <a:noFill/>
                </a:ln>
                <a:solidFill>
                  <a:schemeClr val="tx1"/>
                </a:solidFill>
                <a:effectLst/>
                <a:latin typeface="Calibri" pitchFamily="34" charset="0"/>
                <a:cs typeface="Arial" pitchFamily="34" charset="0"/>
              </a:rPr>
              <a:t> +G) i</a:t>
            </a:r>
            <a:r>
              <a:rPr kumimoji="0" lang="es-AR" sz="1100" b="0" i="0" u="none" strike="noStrike" cap="none" normalizeH="0" baseline="-25000" smtClean="0">
                <a:ln>
                  <a:noFill/>
                </a:ln>
                <a:solidFill>
                  <a:schemeClr val="tx1"/>
                </a:solidFill>
                <a:effectLst/>
                <a:latin typeface="Calibri" pitchFamily="34" charset="0"/>
                <a:cs typeface="Arial" pitchFamily="34" charset="0"/>
              </a:rPr>
              <a:t>7</a:t>
            </a:r>
            <a:endParaRPr kumimoji="0" lang="es-AR" sz="1800" b="0" i="0" u="none" strike="noStrike" cap="none" normalizeH="0" baseline="0" smtClean="0">
              <a:ln>
                <a:noFill/>
              </a:ln>
              <a:solidFill>
                <a:schemeClr val="tx1"/>
              </a:solidFill>
              <a:effectLst/>
              <a:latin typeface="Arial" pitchFamily="34" charset="0"/>
              <a:cs typeface="Arial" pitchFamily="34" charset="0"/>
            </a:endParaRPr>
          </a:p>
        </p:txBody>
      </p:sp>
      <p:sp>
        <p:nvSpPr>
          <p:cNvPr id="15" name="14 Rectángulo"/>
          <p:cNvSpPr/>
          <p:nvPr/>
        </p:nvSpPr>
        <p:spPr>
          <a:xfrm>
            <a:off x="1928794" y="3643314"/>
            <a:ext cx="580608" cy="369332"/>
          </a:xfrm>
          <a:prstGeom prst="rect">
            <a:avLst/>
          </a:prstGeom>
        </p:spPr>
        <p:txBody>
          <a:bodyPr wrap="none">
            <a:spAutoFit/>
          </a:bodyPr>
          <a:lstStyle/>
          <a:p>
            <a:r>
              <a:rPr lang="es-AR" dirty="0" err="1" smtClean="0"/>
              <a:t>G</a:t>
            </a:r>
            <a:r>
              <a:rPr lang="es-AR" baseline="-25000" dirty="0" err="1" smtClean="0"/>
              <a:t>x</a:t>
            </a:r>
            <a:r>
              <a:rPr lang="es-AR" dirty="0" smtClean="0"/>
              <a:t> i</a:t>
            </a:r>
            <a:r>
              <a:rPr lang="es-AR" baseline="-25000" dirty="0" smtClean="0"/>
              <a:t>6</a:t>
            </a:r>
            <a:endParaRPr lang="es-AR" dirty="0"/>
          </a:p>
        </p:txBody>
      </p:sp>
      <p:sp>
        <p:nvSpPr>
          <p:cNvPr id="44039" name="Rectangle 7"/>
          <p:cNvSpPr>
            <a:spLocks noChangeArrowheads="1"/>
          </p:cNvSpPr>
          <p:nvPr/>
        </p:nvSpPr>
        <p:spPr bwMode="auto">
          <a:xfrm>
            <a:off x="1428728" y="4572008"/>
            <a:ext cx="704850" cy="295275"/>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s-AR" sz="1100" b="0" i="0" u="none" strike="noStrike" cap="none" normalizeH="0" baseline="0" smtClean="0">
                <a:ln>
                  <a:noFill/>
                </a:ln>
                <a:solidFill>
                  <a:schemeClr val="tx1"/>
                </a:solidFill>
                <a:effectLst/>
                <a:latin typeface="Calibri" pitchFamily="34" charset="0"/>
                <a:cs typeface="Arial" pitchFamily="34" charset="0"/>
              </a:rPr>
              <a:t>G i</a:t>
            </a:r>
            <a:r>
              <a:rPr kumimoji="0" lang="es-AR" sz="1100" b="0" i="0" u="none" strike="noStrike" cap="none" normalizeH="0" baseline="-25000" smtClean="0">
                <a:ln>
                  <a:noFill/>
                </a:ln>
                <a:solidFill>
                  <a:schemeClr val="tx1"/>
                </a:solidFill>
                <a:effectLst/>
                <a:latin typeface="Calibri" pitchFamily="34" charset="0"/>
                <a:cs typeface="Arial" pitchFamily="34" charset="0"/>
              </a:rPr>
              <a:t>5</a:t>
            </a:r>
            <a:endParaRPr kumimoji="0" lang="es-AR"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1"/>
          <p:cNvSpPr>
            <a:spLocks noChangeArrowheads="1"/>
          </p:cNvSpPr>
          <p:nvPr/>
        </p:nvSpPr>
        <p:spPr bwMode="auto">
          <a:xfrm>
            <a:off x="0" y="0"/>
            <a:ext cx="9144000" cy="747897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1647825" algn="l"/>
              </a:tabLst>
            </a:pPr>
            <a:r>
              <a:rPr kumimoji="0" lang="es-AR" sz="2000" b="1" i="0" u="sng" strike="noStrike" cap="none" normalizeH="0" baseline="0" dirty="0" smtClean="0">
                <a:ln>
                  <a:noFill/>
                </a:ln>
                <a:solidFill>
                  <a:srgbClr val="984806"/>
                </a:solidFill>
                <a:effectLst/>
                <a:latin typeface="Calibri" pitchFamily="34" charset="0"/>
                <a:ea typeface="Calibri" pitchFamily="34" charset="0"/>
                <a:cs typeface="Times New Roman" pitchFamily="18" charset="0"/>
              </a:rPr>
              <a:t>Ciclo real de </a:t>
            </a:r>
            <a:r>
              <a:rPr kumimoji="0" lang="es-AR" sz="2000" b="1" i="0" u="sng" strike="noStrike" cap="none" normalizeH="0" baseline="0" dirty="0" err="1" smtClean="0">
                <a:ln>
                  <a:noFill/>
                </a:ln>
                <a:solidFill>
                  <a:srgbClr val="984806"/>
                </a:solidFill>
                <a:effectLst/>
                <a:latin typeface="Calibri" pitchFamily="34" charset="0"/>
                <a:ea typeface="Calibri" pitchFamily="34" charset="0"/>
                <a:cs typeface="Times New Roman" pitchFamily="18" charset="0"/>
              </a:rPr>
              <a:t>Rankine</a:t>
            </a:r>
            <a:endParaRPr kumimoji="0" lang="es-AR" sz="2000" b="1" i="0" u="sng" strike="noStrike" cap="none" normalizeH="0" baseline="0" dirty="0" smtClean="0">
              <a:ln>
                <a:noFill/>
              </a:ln>
              <a:solidFill>
                <a:srgbClr val="984806"/>
              </a:solidFill>
              <a:effectLst/>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tab pos="1647825" algn="l"/>
              </a:tabLst>
            </a:pPr>
            <a:endParaRPr lang="es-AR" sz="2000" b="1" u="sng" dirty="0" smtClean="0">
              <a:solidFill>
                <a:srgbClr val="984806"/>
              </a:solidFill>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tab pos="1647825" algn="l"/>
              </a:tabLst>
            </a:pPr>
            <a:endParaRPr kumimoji="0" lang="es-AR" sz="2000" b="1" i="0" u="sng" strike="noStrike" cap="none" normalizeH="0" baseline="0" dirty="0" smtClean="0">
              <a:ln>
                <a:noFill/>
              </a:ln>
              <a:solidFill>
                <a:srgbClr val="984806"/>
              </a:solidFill>
              <a:effectLst/>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tab pos="1647825" algn="l"/>
              </a:tabLst>
            </a:pPr>
            <a:endParaRPr lang="es-AR" sz="2000" b="1" u="sng" dirty="0" smtClean="0">
              <a:solidFill>
                <a:srgbClr val="984806"/>
              </a:solidFill>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tab pos="1647825" algn="l"/>
              </a:tabLst>
            </a:pPr>
            <a:endParaRPr kumimoji="0" lang="es-AR" sz="2000" b="1" i="0" u="sng" strike="noStrike" cap="none" normalizeH="0" baseline="0" dirty="0" smtClean="0">
              <a:ln>
                <a:noFill/>
              </a:ln>
              <a:solidFill>
                <a:srgbClr val="984806"/>
              </a:solidFill>
              <a:effectLst/>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tab pos="1647825" algn="l"/>
              </a:tabLst>
            </a:pPr>
            <a:endParaRPr lang="es-AR" sz="2000" b="1" u="sng" dirty="0" smtClean="0">
              <a:solidFill>
                <a:srgbClr val="984806"/>
              </a:solidFill>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tab pos="1647825" algn="l"/>
              </a:tabLst>
            </a:pPr>
            <a:endParaRPr kumimoji="0" lang="es-AR" sz="2000" b="1" i="0" u="sng" strike="noStrike" cap="none" normalizeH="0" baseline="0" dirty="0" smtClean="0">
              <a:ln>
                <a:noFill/>
              </a:ln>
              <a:solidFill>
                <a:srgbClr val="984806"/>
              </a:solidFill>
              <a:effectLst/>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tab pos="1647825" algn="l"/>
              </a:tabLst>
            </a:pPr>
            <a:endParaRPr lang="es-AR" sz="2000" b="1" u="sng" dirty="0" smtClean="0">
              <a:solidFill>
                <a:srgbClr val="984806"/>
              </a:solidFill>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tab pos="1647825" algn="l"/>
              </a:tabLst>
            </a:pPr>
            <a:endParaRPr kumimoji="0" lang="es-AR" sz="2000" b="1" i="0" u="sng" strike="noStrike" cap="none" normalizeH="0" baseline="0" dirty="0" smtClean="0">
              <a:ln>
                <a:noFill/>
              </a:ln>
              <a:solidFill>
                <a:srgbClr val="984806"/>
              </a:solidFill>
              <a:effectLst/>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tab pos="1647825" algn="l"/>
              </a:tabLst>
            </a:pPr>
            <a:endParaRPr lang="es-AR" sz="2000" b="1" u="sng" dirty="0" smtClean="0">
              <a:solidFill>
                <a:srgbClr val="984806"/>
              </a:solidFill>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tab pos="1647825" algn="l"/>
              </a:tabLst>
            </a:pPr>
            <a:endParaRPr kumimoji="0" lang="es-AR" sz="2000" b="1" i="0" u="sng" strike="noStrike" cap="none" normalizeH="0" baseline="0" dirty="0" smtClean="0">
              <a:ln>
                <a:noFill/>
              </a:ln>
              <a:solidFill>
                <a:srgbClr val="984806"/>
              </a:solidFill>
              <a:effectLst/>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tab pos="1647825" algn="l"/>
              </a:tabLst>
            </a:pPr>
            <a:endParaRPr lang="es-AR" sz="2000" b="1" u="sng" dirty="0" smtClean="0">
              <a:solidFill>
                <a:srgbClr val="984806"/>
              </a:solidFill>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tab pos="1647825" algn="l"/>
              </a:tabLst>
            </a:pPr>
            <a:endParaRPr kumimoji="0" lang="es-AR" sz="2000" b="1" i="0" u="sng" strike="noStrike" cap="none" normalizeH="0" baseline="0" dirty="0" smtClean="0">
              <a:ln>
                <a:noFill/>
              </a:ln>
              <a:solidFill>
                <a:srgbClr val="984806"/>
              </a:solidFill>
              <a:effectLst/>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tab pos="1647825" algn="l"/>
              </a:tabLst>
            </a:pPr>
            <a:endParaRPr lang="es-AR" sz="2000" b="1" u="sng" dirty="0" smtClean="0">
              <a:solidFill>
                <a:srgbClr val="984806"/>
              </a:solidFill>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tab pos="1647825" algn="l"/>
              </a:tabLst>
            </a:pPr>
            <a:endParaRPr kumimoji="0" lang="es-AR" sz="2000" b="1" i="0" u="sng" strike="noStrike" cap="none" normalizeH="0" baseline="0" dirty="0" smtClean="0">
              <a:ln>
                <a:noFill/>
              </a:ln>
              <a:solidFill>
                <a:srgbClr val="984806"/>
              </a:solidFill>
              <a:effectLst/>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tab pos="1647825" algn="l"/>
              </a:tabLst>
            </a:pPr>
            <a:endParaRPr lang="es-AR" sz="2000" b="1" u="sng" dirty="0" smtClean="0">
              <a:solidFill>
                <a:srgbClr val="984806"/>
              </a:solidFill>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tab pos="1647825" algn="l"/>
              </a:tabLst>
            </a:pPr>
            <a:endParaRPr kumimoji="0" lang="es-AR" sz="2000" b="1" i="0" u="sng" strike="noStrike" cap="none" normalizeH="0" baseline="0" dirty="0" smtClean="0">
              <a:ln>
                <a:noFill/>
              </a:ln>
              <a:solidFill>
                <a:srgbClr val="984806"/>
              </a:solidFill>
              <a:effectLst/>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tab pos="1647825" algn="l"/>
              </a:tabLst>
            </a:pPr>
            <a:endParaRPr lang="es-AR" sz="2000" b="1" u="sng" dirty="0" smtClean="0">
              <a:solidFill>
                <a:srgbClr val="984806"/>
              </a:solidFill>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tab pos="1647825" algn="l"/>
              </a:tabLst>
            </a:pPr>
            <a:endParaRPr kumimoji="0" lang="es-AR" sz="2000" b="1" i="0" u="sng" strike="noStrike" cap="none" normalizeH="0" baseline="0" dirty="0" smtClean="0">
              <a:ln>
                <a:noFill/>
              </a:ln>
              <a:solidFill>
                <a:srgbClr val="984806"/>
              </a:solidFill>
              <a:effectLst/>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tab pos="1647825" algn="l"/>
              </a:tabLst>
            </a:pPr>
            <a:endParaRPr lang="es-AR" sz="2000" b="1" u="sng" dirty="0" smtClean="0">
              <a:solidFill>
                <a:srgbClr val="984806"/>
              </a:solidFill>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tab pos="1647825" algn="l"/>
              </a:tabLst>
            </a:pPr>
            <a:endParaRPr kumimoji="0" lang="es-AR" sz="2000" b="1" i="0" u="sng" strike="noStrike" cap="none" normalizeH="0" baseline="0" dirty="0" smtClean="0">
              <a:ln>
                <a:noFill/>
              </a:ln>
              <a:solidFill>
                <a:srgbClr val="984806"/>
              </a:solidFill>
              <a:effectLst/>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tab pos="1647825" algn="l"/>
              </a:tabLst>
            </a:pPr>
            <a:endParaRPr lang="es-AR" sz="2000" b="1" u="sng" dirty="0" smtClean="0">
              <a:solidFill>
                <a:srgbClr val="984806"/>
              </a:solidFill>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tab pos="1647825" algn="l"/>
              </a:tabLst>
            </a:pPr>
            <a:endParaRPr kumimoji="0" lang="es-AR" sz="2000" b="1" i="0" u="sng" strike="noStrike" cap="none" normalizeH="0" baseline="0" dirty="0" smtClean="0">
              <a:ln>
                <a:noFill/>
              </a:ln>
              <a:solidFill>
                <a:srgbClr val="984806"/>
              </a:solidFill>
              <a:effectLst/>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tab pos="1647825" algn="l"/>
              </a:tabLst>
            </a:pPr>
            <a:r>
              <a:rPr kumimoji="0" lang="es-AR"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endParaRPr kumimoji="0" lang="es-AR" sz="2000" b="0" i="0" u="none" strike="noStrike" cap="none" normalizeH="0" baseline="0" dirty="0" smtClean="0">
              <a:ln>
                <a:noFill/>
              </a:ln>
              <a:solidFill>
                <a:schemeClr val="tx1"/>
              </a:solidFill>
              <a:effectLst/>
              <a:latin typeface="Arial" pitchFamily="34" charset="0"/>
              <a:cs typeface="Arial" pitchFamily="34" charset="0"/>
            </a:endParaRPr>
          </a:p>
        </p:txBody>
      </p:sp>
      <p:grpSp>
        <p:nvGrpSpPr>
          <p:cNvPr id="45058" name="Group 2"/>
          <p:cNvGrpSpPr>
            <a:grpSpLocks/>
          </p:cNvGrpSpPr>
          <p:nvPr/>
        </p:nvGrpSpPr>
        <p:grpSpPr bwMode="auto">
          <a:xfrm>
            <a:off x="895350" y="1676400"/>
            <a:ext cx="6286500" cy="3857625"/>
            <a:chOff x="1410" y="2640"/>
            <a:chExt cx="9900" cy="6076"/>
          </a:xfrm>
        </p:grpSpPr>
        <p:cxnSp>
          <p:nvCxnSpPr>
            <p:cNvPr id="45059" name="AutoShape 3"/>
            <p:cNvCxnSpPr>
              <a:cxnSpLocks noChangeShapeType="1"/>
            </p:cNvCxnSpPr>
            <p:nvPr/>
          </p:nvCxnSpPr>
          <p:spPr bwMode="auto">
            <a:xfrm flipH="1" flipV="1">
              <a:off x="2265" y="2775"/>
              <a:ext cx="45" cy="5940"/>
            </a:xfrm>
            <a:prstGeom prst="straightConnector1">
              <a:avLst/>
            </a:prstGeom>
            <a:noFill/>
            <a:ln w="9525">
              <a:solidFill>
                <a:srgbClr val="000000"/>
              </a:solidFill>
              <a:round/>
              <a:headEnd/>
              <a:tailEnd type="triangle" w="med" len="med"/>
            </a:ln>
          </p:spPr>
        </p:cxnSp>
        <p:cxnSp>
          <p:nvCxnSpPr>
            <p:cNvPr id="45060" name="AutoShape 4"/>
            <p:cNvCxnSpPr>
              <a:cxnSpLocks noChangeShapeType="1"/>
            </p:cNvCxnSpPr>
            <p:nvPr/>
          </p:nvCxnSpPr>
          <p:spPr bwMode="auto">
            <a:xfrm>
              <a:off x="2310" y="8715"/>
              <a:ext cx="7020" cy="1"/>
            </a:xfrm>
            <a:prstGeom prst="straightConnector1">
              <a:avLst/>
            </a:prstGeom>
            <a:noFill/>
            <a:ln w="9525">
              <a:solidFill>
                <a:srgbClr val="000000"/>
              </a:solidFill>
              <a:round/>
              <a:headEnd/>
              <a:tailEnd type="triangle" w="med" len="med"/>
            </a:ln>
          </p:spPr>
        </p:cxnSp>
        <p:sp>
          <p:nvSpPr>
            <p:cNvPr id="45061" name="Freeform 5"/>
            <p:cNvSpPr>
              <a:spLocks/>
            </p:cNvSpPr>
            <p:nvPr/>
          </p:nvSpPr>
          <p:spPr bwMode="auto">
            <a:xfrm>
              <a:off x="3060" y="4158"/>
              <a:ext cx="5970" cy="3882"/>
            </a:xfrm>
            <a:custGeom>
              <a:avLst/>
              <a:gdLst/>
              <a:ahLst/>
              <a:cxnLst>
                <a:cxn ang="0">
                  <a:pos x="0" y="3807"/>
                </a:cxn>
                <a:cxn ang="0">
                  <a:pos x="330" y="3582"/>
                </a:cxn>
                <a:cxn ang="0">
                  <a:pos x="660" y="2967"/>
                </a:cxn>
                <a:cxn ang="0">
                  <a:pos x="1080" y="1767"/>
                </a:cxn>
                <a:cxn ang="0">
                  <a:pos x="1485" y="507"/>
                </a:cxn>
                <a:cxn ang="0">
                  <a:pos x="1875" y="87"/>
                </a:cxn>
                <a:cxn ang="0">
                  <a:pos x="2760" y="27"/>
                </a:cxn>
                <a:cxn ang="0">
                  <a:pos x="3120" y="252"/>
                </a:cxn>
                <a:cxn ang="0">
                  <a:pos x="3690" y="1182"/>
                </a:cxn>
                <a:cxn ang="0">
                  <a:pos x="4335" y="2142"/>
                </a:cxn>
                <a:cxn ang="0">
                  <a:pos x="5085" y="3102"/>
                </a:cxn>
                <a:cxn ang="0">
                  <a:pos x="5970" y="3882"/>
                </a:cxn>
              </a:cxnLst>
              <a:rect l="0" t="0" r="r" b="b"/>
              <a:pathLst>
                <a:path w="5970" h="3882">
                  <a:moveTo>
                    <a:pt x="0" y="3807"/>
                  </a:moveTo>
                  <a:cubicBezTo>
                    <a:pt x="110" y="3764"/>
                    <a:pt x="220" y="3722"/>
                    <a:pt x="330" y="3582"/>
                  </a:cubicBezTo>
                  <a:cubicBezTo>
                    <a:pt x="440" y="3442"/>
                    <a:pt x="535" y="3269"/>
                    <a:pt x="660" y="2967"/>
                  </a:cubicBezTo>
                  <a:cubicBezTo>
                    <a:pt x="785" y="2665"/>
                    <a:pt x="943" y="2177"/>
                    <a:pt x="1080" y="1767"/>
                  </a:cubicBezTo>
                  <a:cubicBezTo>
                    <a:pt x="1217" y="1357"/>
                    <a:pt x="1353" y="787"/>
                    <a:pt x="1485" y="507"/>
                  </a:cubicBezTo>
                  <a:cubicBezTo>
                    <a:pt x="1617" y="227"/>
                    <a:pt x="1663" y="167"/>
                    <a:pt x="1875" y="87"/>
                  </a:cubicBezTo>
                  <a:cubicBezTo>
                    <a:pt x="2087" y="7"/>
                    <a:pt x="2553" y="0"/>
                    <a:pt x="2760" y="27"/>
                  </a:cubicBezTo>
                  <a:cubicBezTo>
                    <a:pt x="2967" y="54"/>
                    <a:pt x="2965" y="60"/>
                    <a:pt x="3120" y="252"/>
                  </a:cubicBezTo>
                  <a:cubicBezTo>
                    <a:pt x="3275" y="444"/>
                    <a:pt x="3488" y="867"/>
                    <a:pt x="3690" y="1182"/>
                  </a:cubicBezTo>
                  <a:cubicBezTo>
                    <a:pt x="3892" y="1497"/>
                    <a:pt x="4103" y="1822"/>
                    <a:pt x="4335" y="2142"/>
                  </a:cubicBezTo>
                  <a:cubicBezTo>
                    <a:pt x="4567" y="2462"/>
                    <a:pt x="4813" y="2812"/>
                    <a:pt x="5085" y="3102"/>
                  </a:cubicBezTo>
                  <a:cubicBezTo>
                    <a:pt x="5357" y="3392"/>
                    <a:pt x="5822" y="3754"/>
                    <a:pt x="5970" y="3882"/>
                  </a:cubicBezTo>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s-AR"/>
            </a:p>
          </p:txBody>
        </p:sp>
        <p:cxnSp>
          <p:nvCxnSpPr>
            <p:cNvPr id="45062" name="AutoShape 6"/>
            <p:cNvCxnSpPr>
              <a:cxnSpLocks noChangeShapeType="1"/>
            </p:cNvCxnSpPr>
            <p:nvPr/>
          </p:nvCxnSpPr>
          <p:spPr bwMode="auto">
            <a:xfrm flipH="1">
              <a:off x="3420" y="7665"/>
              <a:ext cx="4755" cy="15"/>
            </a:xfrm>
            <a:prstGeom prst="straightConnector1">
              <a:avLst/>
            </a:prstGeom>
            <a:noFill/>
            <a:ln w="38100">
              <a:solidFill>
                <a:srgbClr val="205867"/>
              </a:solidFill>
              <a:round/>
              <a:headEnd/>
              <a:tailEnd/>
            </a:ln>
          </p:spPr>
        </p:cxnSp>
        <p:cxnSp>
          <p:nvCxnSpPr>
            <p:cNvPr id="45063" name="AutoShape 7"/>
            <p:cNvCxnSpPr>
              <a:cxnSpLocks noChangeShapeType="1"/>
            </p:cNvCxnSpPr>
            <p:nvPr/>
          </p:nvCxnSpPr>
          <p:spPr bwMode="auto">
            <a:xfrm flipH="1" flipV="1">
              <a:off x="8040" y="3480"/>
              <a:ext cx="135" cy="4185"/>
            </a:xfrm>
            <a:prstGeom prst="straightConnector1">
              <a:avLst/>
            </a:prstGeom>
            <a:noFill/>
            <a:ln w="38100">
              <a:solidFill>
                <a:srgbClr val="1F497D"/>
              </a:solidFill>
              <a:round/>
              <a:headEnd/>
              <a:tailEnd/>
            </a:ln>
          </p:spPr>
        </p:cxnSp>
        <p:cxnSp>
          <p:nvCxnSpPr>
            <p:cNvPr id="45064" name="AutoShape 8"/>
            <p:cNvCxnSpPr>
              <a:cxnSpLocks noChangeShapeType="1"/>
            </p:cNvCxnSpPr>
            <p:nvPr/>
          </p:nvCxnSpPr>
          <p:spPr bwMode="auto">
            <a:xfrm>
              <a:off x="8175" y="7665"/>
              <a:ext cx="255" cy="0"/>
            </a:xfrm>
            <a:prstGeom prst="straightConnector1">
              <a:avLst/>
            </a:prstGeom>
            <a:noFill/>
            <a:ln w="38100">
              <a:solidFill>
                <a:srgbClr val="FF0000"/>
              </a:solidFill>
              <a:prstDash val="sysDot"/>
              <a:round/>
              <a:headEnd/>
              <a:tailEnd/>
            </a:ln>
          </p:spPr>
        </p:cxnSp>
        <p:sp>
          <p:nvSpPr>
            <p:cNvPr id="45065" name="Freeform 9"/>
            <p:cNvSpPr>
              <a:spLocks/>
            </p:cNvSpPr>
            <p:nvPr/>
          </p:nvSpPr>
          <p:spPr bwMode="auto">
            <a:xfrm>
              <a:off x="8040" y="3480"/>
              <a:ext cx="390" cy="4185"/>
            </a:xfrm>
            <a:custGeom>
              <a:avLst/>
              <a:gdLst/>
              <a:ahLst/>
              <a:cxnLst>
                <a:cxn ang="0">
                  <a:pos x="0" y="0"/>
                </a:cxn>
                <a:cxn ang="0">
                  <a:pos x="210" y="3000"/>
                </a:cxn>
                <a:cxn ang="0">
                  <a:pos x="225" y="3375"/>
                </a:cxn>
                <a:cxn ang="0">
                  <a:pos x="390" y="4185"/>
                </a:cxn>
              </a:cxnLst>
              <a:rect l="0" t="0" r="r" b="b"/>
              <a:pathLst>
                <a:path w="390" h="4185">
                  <a:moveTo>
                    <a:pt x="0" y="0"/>
                  </a:moveTo>
                  <a:cubicBezTo>
                    <a:pt x="86" y="1219"/>
                    <a:pt x="173" y="2438"/>
                    <a:pt x="210" y="3000"/>
                  </a:cubicBezTo>
                  <a:cubicBezTo>
                    <a:pt x="247" y="3562"/>
                    <a:pt x="195" y="3178"/>
                    <a:pt x="225" y="3375"/>
                  </a:cubicBezTo>
                  <a:cubicBezTo>
                    <a:pt x="255" y="3572"/>
                    <a:pt x="378" y="4055"/>
                    <a:pt x="390" y="4185"/>
                  </a:cubicBezTo>
                </a:path>
              </a:pathLst>
            </a:custGeom>
            <a:noFill/>
            <a:ln w="38100">
              <a:solidFill>
                <a:srgbClr val="FF0000"/>
              </a:solidFill>
              <a:prstDash val="sysDot"/>
              <a:round/>
              <a:headEnd/>
              <a:tailEnd/>
            </a:ln>
          </p:spPr>
          <p:txBody>
            <a:bodyPr vert="horz" wrap="square" lIns="91440" tIns="45720" rIns="91440" bIns="45720" numCol="1" anchor="t" anchorCtr="0" compatLnSpc="1">
              <a:prstTxWarp prst="textNoShape">
                <a:avLst/>
              </a:prstTxWarp>
            </a:bodyPr>
            <a:lstStyle/>
            <a:p>
              <a:endParaRPr lang="es-AR"/>
            </a:p>
          </p:txBody>
        </p:sp>
        <p:sp>
          <p:nvSpPr>
            <p:cNvPr id="45066" name="Freeform 10"/>
            <p:cNvSpPr>
              <a:spLocks/>
            </p:cNvSpPr>
            <p:nvPr/>
          </p:nvSpPr>
          <p:spPr bwMode="auto">
            <a:xfrm>
              <a:off x="6555" y="3480"/>
              <a:ext cx="1485" cy="1530"/>
            </a:xfrm>
            <a:custGeom>
              <a:avLst/>
              <a:gdLst/>
              <a:ahLst/>
              <a:cxnLst>
                <a:cxn ang="0">
                  <a:pos x="0" y="1530"/>
                </a:cxn>
                <a:cxn ang="0">
                  <a:pos x="780" y="1140"/>
                </a:cxn>
                <a:cxn ang="0">
                  <a:pos x="1485" y="0"/>
                </a:cxn>
              </a:cxnLst>
              <a:rect l="0" t="0" r="r" b="b"/>
              <a:pathLst>
                <a:path w="1485" h="1530">
                  <a:moveTo>
                    <a:pt x="0" y="1530"/>
                  </a:moveTo>
                  <a:cubicBezTo>
                    <a:pt x="266" y="1462"/>
                    <a:pt x="533" y="1395"/>
                    <a:pt x="780" y="1140"/>
                  </a:cubicBezTo>
                  <a:cubicBezTo>
                    <a:pt x="1027" y="885"/>
                    <a:pt x="1368" y="190"/>
                    <a:pt x="1485" y="0"/>
                  </a:cubicBezTo>
                </a:path>
              </a:pathLst>
            </a:custGeom>
            <a:noFill/>
            <a:ln w="38100">
              <a:solidFill>
                <a:srgbClr val="243F60"/>
              </a:solidFill>
              <a:round/>
              <a:headEnd/>
              <a:tailEnd/>
            </a:ln>
          </p:spPr>
          <p:txBody>
            <a:bodyPr vert="horz" wrap="square" lIns="91440" tIns="45720" rIns="91440" bIns="45720" numCol="1" anchor="t" anchorCtr="0" compatLnSpc="1">
              <a:prstTxWarp prst="textNoShape">
                <a:avLst/>
              </a:prstTxWarp>
            </a:bodyPr>
            <a:lstStyle/>
            <a:p>
              <a:endParaRPr lang="es-AR"/>
            </a:p>
          </p:txBody>
        </p:sp>
        <p:cxnSp>
          <p:nvCxnSpPr>
            <p:cNvPr id="45067" name="AutoShape 11"/>
            <p:cNvCxnSpPr>
              <a:cxnSpLocks noChangeShapeType="1"/>
            </p:cNvCxnSpPr>
            <p:nvPr/>
          </p:nvCxnSpPr>
          <p:spPr bwMode="auto">
            <a:xfrm flipH="1">
              <a:off x="4395" y="5010"/>
              <a:ext cx="2160" cy="0"/>
            </a:xfrm>
            <a:prstGeom prst="straightConnector1">
              <a:avLst/>
            </a:prstGeom>
            <a:noFill/>
            <a:ln w="38100">
              <a:solidFill>
                <a:srgbClr val="1F497D"/>
              </a:solidFill>
              <a:round/>
              <a:headEnd/>
              <a:tailEnd/>
            </a:ln>
          </p:spPr>
        </p:cxnSp>
        <p:cxnSp>
          <p:nvCxnSpPr>
            <p:cNvPr id="45068" name="AutoShape 12"/>
            <p:cNvCxnSpPr>
              <a:cxnSpLocks noChangeShapeType="1"/>
            </p:cNvCxnSpPr>
            <p:nvPr/>
          </p:nvCxnSpPr>
          <p:spPr bwMode="auto">
            <a:xfrm flipV="1">
              <a:off x="3420" y="7125"/>
              <a:ext cx="0" cy="555"/>
            </a:xfrm>
            <a:prstGeom prst="straightConnector1">
              <a:avLst/>
            </a:prstGeom>
            <a:noFill/>
            <a:ln w="38100">
              <a:solidFill>
                <a:srgbClr val="205867"/>
              </a:solidFill>
              <a:round/>
              <a:headEnd/>
              <a:tailEnd/>
            </a:ln>
          </p:spPr>
        </p:cxnSp>
        <p:sp>
          <p:nvSpPr>
            <p:cNvPr id="45069" name="Freeform 13"/>
            <p:cNvSpPr>
              <a:spLocks/>
            </p:cNvSpPr>
            <p:nvPr/>
          </p:nvSpPr>
          <p:spPr bwMode="auto">
            <a:xfrm>
              <a:off x="3420" y="5010"/>
              <a:ext cx="975" cy="2115"/>
            </a:xfrm>
            <a:custGeom>
              <a:avLst/>
              <a:gdLst/>
              <a:ahLst/>
              <a:cxnLst>
                <a:cxn ang="0">
                  <a:pos x="0" y="2115"/>
                </a:cxn>
                <a:cxn ang="0">
                  <a:pos x="420" y="1410"/>
                </a:cxn>
                <a:cxn ang="0">
                  <a:pos x="975" y="0"/>
                </a:cxn>
              </a:cxnLst>
              <a:rect l="0" t="0" r="r" b="b"/>
              <a:pathLst>
                <a:path w="975" h="2115">
                  <a:moveTo>
                    <a:pt x="0" y="2115"/>
                  </a:moveTo>
                  <a:cubicBezTo>
                    <a:pt x="129" y="1938"/>
                    <a:pt x="258" y="1762"/>
                    <a:pt x="420" y="1410"/>
                  </a:cubicBezTo>
                  <a:cubicBezTo>
                    <a:pt x="582" y="1058"/>
                    <a:pt x="778" y="529"/>
                    <a:pt x="975" y="0"/>
                  </a:cubicBezTo>
                </a:path>
              </a:pathLst>
            </a:custGeom>
            <a:noFill/>
            <a:ln w="38100">
              <a:solidFill>
                <a:srgbClr val="205867"/>
              </a:solidFill>
              <a:round/>
              <a:headEnd/>
              <a:tailEnd/>
            </a:ln>
          </p:spPr>
          <p:txBody>
            <a:bodyPr vert="horz" wrap="square" lIns="91440" tIns="45720" rIns="91440" bIns="45720" numCol="1" anchor="t" anchorCtr="0" compatLnSpc="1">
              <a:prstTxWarp prst="textNoShape">
                <a:avLst/>
              </a:prstTxWarp>
            </a:bodyPr>
            <a:lstStyle/>
            <a:p>
              <a:endParaRPr lang="es-AR"/>
            </a:p>
          </p:txBody>
        </p:sp>
        <p:cxnSp>
          <p:nvCxnSpPr>
            <p:cNvPr id="45070" name="AutoShape 14"/>
            <p:cNvCxnSpPr>
              <a:cxnSpLocks noChangeShapeType="1"/>
            </p:cNvCxnSpPr>
            <p:nvPr/>
          </p:nvCxnSpPr>
          <p:spPr bwMode="auto">
            <a:xfrm flipV="1">
              <a:off x="4575" y="4560"/>
              <a:ext cx="1710" cy="15"/>
            </a:xfrm>
            <a:prstGeom prst="straightConnector1">
              <a:avLst/>
            </a:prstGeom>
            <a:noFill/>
            <a:ln w="38100">
              <a:solidFill>
                <a:srgbClr val="FF0000"/>
              </a:solidFill>
              <a:prstDash val="sysDot"/>
              <a:round/>
              <a:headEnd/>
              <a:tailEnd/>
            </a:ln>
          </p:spPr>
        </p:cxnSp>
        <p:sp>
          <p:nvSpPr>
            <p:cNvPr id="45071" name="Freeform 15"/>
            <p:cNvSpPr>
              <a:spLocks/>
            </p:cNvSpPr>
            <p:nvPr/>
          </p:nvSpPr>
          <p:spPr bwMode="auto">
            <a:xfrm>
              <a:off x="6435" y="3480"/>
              <a:ext cx="1605" cy="1335"/>
            </a:xfrm>
            <a:custGeom>
              <a:avLst/>
              <a:gdLst/>
              <a:ahLst/>
              <a:cxnLst>
                <a:cxn ang="0">
                  <a:pos x="0" y="1335"/>
                </a:cxn>
                <a:cxn ang="0">
                  <a:pos x="405" y="1095"/>
                </a:cxn>
                <a:cxn ang="0">
                  <a:pos x="1605" y="0"/>
                </a:cxn>
              </a:cxnLst>
              <a:rect l="0" t="0" r="r" b="b"/>
              <a:pathLst>
                <a:path w="1605" h="1335">
                  <a:moveTo>
                    <a:pt x="0" y="1335"/>
                  </a:moveTo>
                  <a:cubicBezTo>
                    <a:pt x="69" y="1326"/>
                    <a:pt x="138" y="1317"/>
                    <a:pt x="405" y="1095"/>
                  </a:cubicBezTo>
                  <a:cubicBezTo>
                    <a:pt x="672" y="873"/>
                    <a:pt x="1405" y="183"/>
                    <a:pt x="1605" y="0"/>
                  </a:cubicBezTo>
                </a:path>
              </a:pathLst>
            </a:custGeom>
            <a:noFill/>
            <a:ln w="38100">
              <a:solidFill>
                <a:srgbClr val="FF0000"/>
              </a:solidFill>
              <a:prstDash val="sysDot"/>
              <a:round/>
              <a:headEnd/>
              <a:tailEnd/>
            </a:ln>
          </p:spPr>
          <p:txBody>
            <a:bodyPr vert="horz" wrap="square" lIns="91440" tIns="45720" rIns="91440" bIns="45720" numCol="1" anchor="t" anchorCtr="0" compatLnSpc="1">
              <a:prstTxWarp prst="textNoShape">
                <a:avLst/>
              </a:prstTxWarp>
            </a:bodyPr>
            <a:lstStyle/>
            <a:p>
              <a:endParaRPr lang="es-AR"/>
            </a:p>
          </p:txBody>
        </p:sp>
        <p:cxnSp>
          <p:nvCxnSpPr>
            <p:cNvPr id="45072" name="AutoShape 16"/>
            <p:cNvCxnSpPr>
              <a:cxnSpLocks noChangeShapeType="1"/>
            </p:cNvCxnSpPr>
            <p:nvPr/>
          </p:nvCxnSpPr>
          <p:spPr bwMode="auto">
            <a:xfrm flipH="1" flipV="1">
              <a:off x="4575" y="4575"/>
              <a:ext cx="1860" cy="240"/>
            </a:xfrm>
            <a:prstGeom prst="straightConnector1">
              <a:avLst/>
            </a:prstGeom>
            <a:noFill/>
            <a:ln w="38100">
              <a:solidFill>
                <a:srgbClr val="FF0000"/>
              </a:solidFill>
              <a:prstDash val="sysDot"/>
              <a:round/>
              <a:headEnd/>
              <a:tailEnd/>
            </a:ln>
          </p:spPr>
        </p:cxnSp>
        <p:sp>
          <p:nvSpPr>
            <p:cNvPr id="45073" name="Freeform 17"/>
            <p:cNvSpPr>
              <a:spLocks/>
            </p:cNvSpPr>
            <p:nvPr/>
          </p:nvSpPr>
          <p:spPr bwMode="auto">
            <a:xfrm>
              <a:off x="2940" y="7665"/>
              <a:ext cx="480" cy="212"/>
            </a:xfrm>
            <a:custGeom>
              <a:avLst/>
              <a:gdLst/>
              <a:ahLst/>
              <a:cxnLst>
                <a:cxn ang="0">
                  <a:pos x="480" y="0"/>
                </a:cxn>
                <a:cxn ang="0">
                  <a:pos x="225" y="180"/>
                </a:cxn>
                <a:cxn ang="0">
                  <a:pos x="0" y="195"/>
                </a:cxn>
              </a:cxnLst>
              <a:rect l="0" t="0" r="r" b="b"/>
              <a:pathLst>
                <a:path w="480" h="212">
                  <a:moveTo>
                    <a:pt x="480" y="0"/>
                  </a:moveTo>
                  <a:cubicBezTo>
                    <a:pt x="392" y="74"/>
                    <a:pt x="305" y="148"/>
                    <a:pt x="225" y="180"/>
                  </a:cubicBezTo>
                  <a:cubicBezTo>
                    <a:pt x="145" y="212"/>
                    <a:pt x="40" y="193"/>
                    <a:pt x="0" y="195"/>
                  </a:cubicBezTo>
                </a:path>
              </a:pathLst>
            </a:custGeom>
            <a:noFill/>
            <a:ln w="38100">
              <a:solidFill>
                <a:srgbClr val="FF0000"/>
              </a:solidFill>
              <a:prstDash val="sysDot"/>
              <a:round/>
              <a:headEnd/>
              <a:tailEnd/>
            </a:ln>
          </p:spPr>
          <p:txBody>
            <a:bodyPr vert="horz" wrap="square" lIns="91440" tIns="45720" rIns="91440" bIns="45720" numCol="1" anchor="t" anchorCtr="0" compatLnSpc="1">
              <a:prstTxWarp prst="textNoShape">
                <a:avLst/>
              </a:prstTxWarp>
            </a:bodyPr>
            <a:lstStyle/>
            <a:p>
              <a:endParaRPr lang="es-AR"/>
            </a:p>
          </p:txBody>
        </p:sp>
        <p:sp>
          <p:nvSpPr>
            <p:cNvPr id="45074" name="Freeform 18"/>
            <p:cNvSpPr>
              <a:spLocks/>
            </p:cNvSpPr>
            <p:nvPr/>
          </p:nvSpPr>
          <p:spPr bwMode="auto">
            <a:xfrm>
              <a:off x="2940" y="7125"/>
              <a:ext cx="140" cy="752"/>
            </a:xfrm>
            <a:custGeom>
              <a:avLst/>
              <a:gdLst/>
              <a:ahLst/>
              <a:cxnLst>
                <a:cxn ang="0">
                  <a:pos x="0" y="752"/>
                </a:cxn>
                <a:cxn ang="0">
                  <a:pos x="120" y="465"/>
                </a:cxn>
                <a:cxn ang="0">
                  <a:pos x="120" y="0"/>
                </a:cxn>
              </a:cxnLst>
              <a:rect l="0" t="0" r="r" b="b"/>
              <a:pathLst>
                <a:path w="140" h="752">
                  <a:moveTo>
                    <a:pt x="0" y="752"/>
                  </a:moveTo>
                  <a:cubicBezTo>
                    <a:pt x="50" y="671"/>
                    <a:pt x="100" y="590"/>
                    <a:pt x="120" y="465"/>
                  </a:cubicBezTo>
                  <a:cubicBezTo>
                    <a:pt x="140" y="340"/>
                    <a:pt x="130" y="170"/>
                    <a:pt x="120" y="0"/>
                  </a:cubicBezTo>
                </a:path>
              </a:pathLst>
            </a:custGeom>
            <a:noFill/>
            <a:ln w="38100">
              <a:solidFill>
                <a:srgbClr val="FF0000"/>
              </a:solidFill>
              <a:prstDash val="sysDot"/>
              <a:round/>
              <a:headEnd/>
              <a:tailEnd/>
            </a:ln>
          </p:spPr>
          <p:txBody>
            <a:bodyPr vert="horz" wrap="square" lIns="91440" tIns="45720" rIns="91440" bIns="45720" numCol="1" anchor="t" anchorCtr="0" compatLnSpc="1">
              <a:prstTxWarp prst="textNoShape">
                <a:avLst/>
              </a:prstTxWarp>
            </a:bodyPr>
            <a:lstStyle/>
            <a:p>
              <a:endParaRPr lang="es-AR"/>
            </a:p>
          </p:txBody>
        </p:sp>
        <p:sp>
          <p:nvSpPr>
            <p:cNvPr id="45075" name="Freeform 19"/>
            <p:cNvSpPr>
              <a:spLocks/>
            </p:cNvSpPr>
            <p:nvPr/>
          </p:nvSpPr>
          <p:spPr bwMode="auto">
            <a:xfrm>
              <a:off x="2940" y="6675"/>
              <a:ext cx="332" cy="1202"/>
            </a:xfrm>
            <a:custGeom>
              <a:avLst/>
              <a:gdLst/>
              <a:ahLst/>
              <a:cxnLst>
                <a:cxn ang="0">
                  <a:pos x="0" y="1202"/>
                </a:cxn>
                <a:cxn ang="0">
                  <a:pos x="270" y="900"/>
                </a:cxn>
                <a:cxn ang="0">
                  <a:pos x="330" y="645"/>
                </a:cxn>
                <a:cxn ang="0">
                  <a:pos x="255" y="0"/>
                </a:cxn>
              </a:cxnLst>
              <a:rect l="0" t="0" r="r" b="b"/>
              <a:pathLst>
                <a:path w="332" h="1202">
                  <a:moveTo>
                    <a:pt x="0" y="1202"/>
                  </a:moveTo>
                  <a:cubicBezTo>
                    <a:pt x="107" y="1097"/>
                    <a:pt x="215" y="993"/>
                    <a:pt x="270" y="900"/>
                  </a:cubicBezTo>
                  <a:cubicBezTo>
                    <a:pt x="325" y="807"/>
                    <a:pt x="332" y="795"/>
                    <a:pt x="330" y="645"/>
                  </a:cubicBezTo>
                  <a:cubicBezTo>
                    <a:pt x="328" y="495"/>
                    <a:pt x="291" y="247"/>
                    <a:pt x="255" y="0"/>
                  </a:cubicBezTo>
                </a:path>
              </a:pathLst>
            </a:custGeom>
            <a:noFill/>
            <a:ln w="38100">
              <a:solidFill>
                <a:srgbClr val="FF0000"/>
              </a:solidFill>
              <a:prstDash val="sysDot"/>
              <a:round/>
              <a:headEnd/>
              <a:tailEnd/>
            </a:ln>
          </p:spPr>
          <p:txBody>
            <a:bodyPr vert="horz" wrap="square" lIns="91440" tIns="45720" rIns="91440" bIns="45720" numCol="1" anchor="t" anchorCtr="0" compatLnSpc="1">
              <a:prstTxWarp prst="textNoShape">
                <a:avLst/>
              </a:prstTxWarp>
            </a:bodyPr>
            <a:lstStyle/>
            <a:p>
              <a:endParaRPr lang="es-AR"/>
            </a:p>
          </p:txBody>
        </p:sp>
        <p:sp>
          <p:nvSpPr>
            <p:cNvPr id="45076" name="Freeform 20"/>
            <p:cNvSpPr>
              <a:spLocks/>
            </p:cNvSpPr>
            <p:nvPr/>
          </p:nvSpPr>
          <p:spPr bwMode="auto">
            <a:xfrm>
              <a:off x="3195" y="5010"/>
              <a:ext cx="1200" cy="1688"/>
            </a:xfrm>
            <a:custGeom>
              <a:avLst/>
              <a:gdLst/>
              <a:ahLst/>
              <a:cxnLst>
                <a:cxn ang="0">
                  <a:pos x="0" y="1665"/>
                </a:cxn>
                <a:cxn ang="0">
                  <a:pos x="435" y="1410"/>
                </a:cxn>
                <a:cxn ang="0">
                  <a:pos x="1200" y="0"/>
                </a:cxn>
              </a:cxnLst>
              <a:rect l="0" t="0" r="r" b="b"/>
              <a:pathLst>
                <a:path w="1200" h="1688">
                  <a:moveTo>
                    <a:pt x="0" y="1665"/>
                  </a:moveTo>
                  <a:cubicBezTo>
                    <a:pt x="117" y="1676"/>
                    <a:pt x="235" y="1688"/>
                    <a:pt x="435" y="1410"/>
                  </a:cubicBezTo>
                  <a:cubicBezTo>
                    <a:pt x="635" y="1132"/>
                    <a:pt x="1090" y="235"/>
                    <a:pt x="1200" y="0"/>
                  </a:cubicBezTo>
                </a:path>
              </a:pathLst>
            </a:custGeom>
            <a:noFill/>
            <a:ln w="38100">
              <a:solidFill>
                <a:srgbClr val="FF0000"/>
              </a:solidFill>
              <a:prstDash val="sysDot"/>
              <a:round/>
              <a:headEnd/>
              <a:tailEnd/>
            </a:ln>
          </p:spPr>
          <p:txBody>
            <a:bodyPr vert="horz" wrap="square" lIns="91440" tIns="45720" rIns="91440" bIns="45720" numCol="1" anchor="t" anchorCtr="0" compatLnSpc="1">
              <a:prstTxWarp prst="textNoShape">
                <a:avLst/>
              </a:prstTxWarp>
            </a:bodyPr>
            <a:lstStyle/>
            <a:p>
              <a:endParaRPr lang="es-AR"/>
            </a:p>
          </p:txBody>
        </p:sp>
        <p:sp>
          <p:nvSpPr>
            <p:cNvPr id="45077" name="Freeform 21"/>
            <p:cNvSpPr>
              <a:spLocks/>
            </p:cNvSpPr>
            <p:nvPr/>
          </p:nvSpPr>
          <p:spPr bwMode="auto">
            <a:xfrm>
              <a:off x="3195" y="4560"/>
              <a:ext cx="1380" cy="2115"/>
            </a:xfrm>
            <a:custGeom>
              <a:avLst/>
              <a:gdLst/>
              <a:ahLst/>
              <a:cxnLst>
                <a:cxn ang="0">
                  <a:pos x="0" y="2115"/>
                </a:cxn>
                <a:cxn ang="0">
                  <a:pos x="930" y="750"/>
                </a:cxn>
                <a:cxn ang="0">
                  <a:pos x="1050" y="450"/>
                </a:cxn>
                <a:cxn ang="0">
                  <a:pos x="1380" y="0"/>
                </a:cxn>
              </a:cxnLst>
              <a:rect l="0" t="0" r="r" b="b"/>
              <a:pathLst>
                <a:path w="1380" h="2115">
                  <a:moveTo>
                    <a:pt x="0" y="2115"/>
                  </a:moveTo>
                  <a:cubicBezTo>
                    <a:pt x="377" y="1571"/>
                    <a:pt x="755" y="1027"/>
                    <a:pt x="930" y="750"/>
                  </a:cubicBezTo>
                  <a:cubicBezTo>
                    <a:pt x="1105" y="473"/>
                    <a:pt x="975" y="575"/>
                    <a:pt x="1050" y="450"/>
                  </a:cubicBezTo>
                  <a:cubicBezTo>
                    <a:pt x="1125" y="325"/>
                    <a:pt x="1343" y="75"/>
                    <a:pt x="1380" y="0"/>
                  </a:cubicBezTo>
                </a:path>
              </a:pathLst>
            </a:custGeom>
            <a:noFill/>
            <a:ln w="38100">
              <a:solidFill>
                <a:srgbClr val="FF0000"/>
              </a:solidFill>
              <a:prstDash val="sysDot"/>
              <a:round/>
              <a:headEnd/>
              <a:tailEnd/>
            </a:ln>
          </p:spPr>
          <p:txBody>
            <a:bodyPr vert="horz" wrap="square" lIns="91440" tIns="45720" rIns="91440" bIns="45720" numCol="1" anchor="t" anchorCtr="0" compatLnSpc="1">
              <a:prstTxWarp prst="textNoShape">
                <a:avLst/>
              </a:prstTxWarp>
            </a:bodyPr>
            <a:lstStyle/>
            <a:p>
              <a:endParaRPr lang="es-AR"/>
            </a:p>
          </p:txBody>
        </p:sp>
        <p:sp>
          <p:nvSpPr>
            <p:cNvPr id="45078" name="Freeform 22"/>
            <p:cNvSpPr>
              <a:spLocks/>
            </p:cNvSpPr>
            <p:nvPr/>
          </p:nvSpPr>
          <p:spPr bwMode="auto">
            <a:xfrm>
              <a:off x="8430" y="6435"/>
              <a:ext cx="1560" cy="1230"/>
            </a:xfrm>
            <a:custGeom>
              <a:avLst/>
              <a:gdLst/>
              <a:ahLst/>
              <a:cxnLst>
                <a:cxn ang="0">
                  <a:pos x="0" y="1230"/>
                </a:cxn>
                <a:cxn ang="0">
                  <a:pos x="600" y="945"/>
                </a:cxn>
                <a:cxn ang="0">
                  <a:pos x="1560" y="0"/>
                </a:cxn>
              </a:cxnLst>
              <a:rect l="0" t="0" r="r" b="b"/>
              <a:pathLst>
                <a:path w="1560" h="1230">
                  <a:moveTo>
                    <a:pt x="0" y="1230"/>
                  </a:moveTo>
                  <a:cubicBezTo>
                    <a:pt x="170" y="1190"/>
                    <a:pt x="340" y="1150"/>
                    <a:pt x="600" y="945"/>
                  </a:cubicBezTo>
                  <a:cubicBezTo>
                    <a:pt x="860" y="740"/>
                    <a:pt x="1210" y="370"/>
                    <a:pt x="1560" y="0"/>
                  </a:cubicBezTo>
                </a:path>
              </a:pathLst>
            </a:custGeom>
            <a:noFill/>
            <a:ln w="38100" cap="rnd">
              <a:solidFill>
                <a:srgbClr val="4F81BD"/>
              </a:solidFill>
              <a:prstDash val="sysDot"/>
              <a:round/>
              <a:headEnd/>
              <a:tailEnd/>
            </a:ln>
          </p:spPr>
          <p:txBody>
            <a:bodyPr vert="horz" wrap="square" lIns="91440" tIns="45720" rIns="91440" bIns="45720" numCol="1" anchor="t" anchorCtr="0" compatLnSpc="1">
              <a:prstTxWarp prst="textNoShape">
                <a:avLst/>
              </a:prstTxWarp>
            </a:bodyPr>
            <a:lstStyle/>
            <a:p>
              <a:endParaRPr lang="es-AR"/>
            </a:p>
          </p:txBody>
        </p:sp>
        <p:sp>
          <p:nvSpPr>
            <p:cNvPr id="45079" name="Rectangle 23"/>
            <p:cNvSpPr>
              <a:spLocks noChangeArrowheads="1"/>
            </p:cNvSpPr>
            <p:nvPr/>
          </p:nvSpPr>
          <p:spPr bwMode="auto">
            <a:xfrm>
              <a:off x="1410" y="3408"/>
              <a:ext cx="675" cy="750"/>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s-AR" sz="2000" b="1" i="0" u="none" strike="noStrike" cap="none" normalizeH="0" baseline="0" smtClean="0">
                  <a:ln>
                    <a:noFill/>
                  </a:ln>
                  <a:solidFill>
                    <a:schemeClr val="tx1"/>
                  </a:solidFill>
                  <a:effectLst/>
                  <a:latin typeface="Calibri" pitchFamily="34" charset="0"/>
                  <a:cs typeface="Arial" pitchFamily="34" charset="0"/>
                </a:rPr>
                <a:t>T</a:t>
              </a:r>
              <a:endParaRPr kumimoji="0" lang="es-AR" sz="1800" b="0" i="0" u="none" strike="noStrike" cap="none" normalizeH="0" baseline="0" smtClean="0">
                <a:ln>
                  <a:noFill/>
                </a:ln>
                <a:solidFill>
                  <a:schemeClr val="tx1"/>
                </a:solidFill>
                <a:effectLst/>
                <a:latin typeface="Arial" pitchFamily="34" charset="0"/>
                <a:cs typeface="Arial" pitchFamily="34" charset="0"/>
              </a:endParaRPr>
            </a:p>
          </p:txBody>
        </p:sp>
        <p:sp>
          <p:nvSpPr>
            <p:cNvPr id="45080" name="Rectangle 24"/>
            <p:cNvSpPr>
              <a:spLocks noChangeArrowheads="1"/>
            </p:cNvSpPr>
            <p:nvPr/>
          </p:nvSpPr>
          <p:spPr bwMode="auto">
            <a:xfrm>
              <a:off x="9675" y="8040"/>
              <a:ext cx="570" cy="675"/>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s-AR" sz="2000" b="1" i="0" u="none" strike="noStrike" cap="none" normalizeH="0" baseline="0" smtClean="0">
                  <a:ln>
                    <a:noFill/>
                  </a:ln>
                  <a:solidFill>
                    <a:schemeClr val="tx1"/>
                  </a:solidFill>
                  <a:effectLst/>
                  <a:latin typeface="Calibri" pitchFamily="34" charset="0"/>
                  <a:cs typeface="Arial" pitchFamily="34" charset="0"/>
                </a:rPr>
                <a:t>S</a:t>
              </a:r>
              <a:endParaRPr kumimoji="0" lang="es-AR" sz="1800" b="0" i="0" u="none" strike="noStrike" cap="none" normalizeH="0" baseline="0" smtClean="0">
                <a:ln>
                  <a:noFill/>
                </a:ln>
                <a:solidFill>
                  <a:schemeClr val="tx1"/>
                </a:solidFill>
                <a:effectLst/>
                <a:latin typeface="Arial" pitchFamily="34" charset="0"/>
                <a:cs typeface="Arial" pitchFamily="34" charset="0"/>
              </a:endParaRPr>
            </a:p>
          </p:txBody>
        </p:sp>
        <p:sp>
          <p:nvSpPr>
            <p:cNvPr id="45081" name="Freeform 25"/>
            <p:cNvSpPr>
              <a:spLocks/>
            </p:cNvSpPr>
            <p:nvPr/>
          </p:nvSpPr>
          <p:spPr bwMode="auto">
            <a:xfrm>
              <a:off x="6435" y="2640"/>
              <a:ext cx="1605" cy="2175"/>
            </a:xfrm>
            <a:custGeom>
              <a:avLst/>
              <a:gdLst/>
              <a:ahLst/>
              <a:cxnLst>
                <a:cxn ang="0">
                  <a:pos x="0" y="2175"/>
                </a:cxn>
                <a:cxn ang="0">
                  <a:pos x="765" y="1365"/>
                </a:cxn>
                <a:cxn ang="0">
                  <a:pos x="1605" y="0"/>
                </a:cxn>
              </a:cxnLst>
              <a:rect l="0" t="0" r="r" b="b"/>
              <a:pathLst>
                <a:path w="1605" h="2175">
                  <a:moveTo>
                    <a:pt x="0" y="2175"/>
                  </a:moveTo>
                  <a:cubicBezTo>
                    <a:pt x="249" y="1951"/>
                    <a:pt x="498" y="1727"/>
                    <a:pt x="765" y="1365"/>
                  </a:cubicBezTo>
                  <a:cubicBezTo>
                    <a:pt x="1032" y="1003"/>
                    <a:pt x="1318" y="501"/>
                    <a:pt x="1605" y="0"/>
                  </a:cubicBezTo>
                </a:path>
              </a:pathLst>
            </a:custGeom>
            <a:noFill/>
            <a:ln w="38100">
              <a:solidFill>
                <a:srgbClr val="FF0000"/>
              </a:solidFill>
              <a:prstDash val="sysDot"/>
              <a:round/>
              <a:headEnd/>
              <a:tailEnd/>
            </a:ln>
          </p:spPr>
          <p:txBody>
            <a:bodyPr vert="horz" wrap="square" lIns="91440" tIns="45720" rIns="91440" bIns="45720" numCol="1" anchor="t" anchorCtr="0" compatLnSpc="1">
              <a:prstTxWarp prst="textNoShape">
                <a:avLst/>
              </a:prstTxWarp>
            </a:bodyPr>
            <a:lstStyle/>
            <a:p>
              <a:endParaRPr lang="es-AR"/>
            </a:p>
          </p:txBody>
        </p:sp>
        <p:sp>
          <p:nvSpPr>
            <p:cNvPr id="45082" name="Rectangle 26"/>
            <p:cNvSpPr>
              <a:spLocks noChangeArrowheads="1"/>
            </p:cNvSpPr>
            <p:nvPr/>
          </p:nvSpPr>
          <p:spPr bwMode="auto">
            <a:xfrm>
              <a:off x="9570" y="7020"/>
              <a:ext cx="1740" cy="405"/>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s-AR" sz="1100" b="0" i="0" u="none" strike="noStrike" cap="none" normalizeH="0" baseline="0" smtClean="0">
                  <a:ln>
                    <a:noFill/>
                  </a:ln>
                  <a:solidFill>
                    <a:schemeClr val="tx1"/>
                  </a:solidFill>
                  <a:effectLst/>
                  <a:latin typeface="Calibri" pitchFamily="34" charset="0"/>
                  <a:cs typeface="Arial" pitchFamily="34" charset="0"/>
                </a:rPr>
                <a:t>P Condensador</a:t>
              </a:r>
              <a:endParaRPr kumimoji="0" lang="es-AR" sz="1800" b="0" i="0" u="none" strike="noStrike" cap="none" normalizeH="0" baseline="0" smtClean="0">
                <a:ln>
                  <a:noFill/>
                </a:ln>
                <a:solidFill>
                  <a:schemeClr val="tx1"/>
                </a:solidFill>
                <a:effectLst/>
                <a:latin typeface="Arial" pitchFamily="34" charset="0"/>
                <a:cs typeface="Arial" pitchFamily="34" charset="0"/>
              </a:endParaRPr>
            </a:p>
          </p:txBody>
        </p:sp>
        <p:sp>
          <p:nvSpPr>
            <p:cNvPr id="45083" name="Rectangle 27"/>
            <p:cNvSpPr>
              <a:spLocks noChangeArrowheads="1"/>
            </p:cNvSpPr>
            <p:nvPr/>
          </p:nvSpPr>
          <p:spPr bwMode="auto">
            <a:xfrm>
              <a:off x="7410" y="7755"/>
              <a:ext cx="1305" cy="405"/>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s-AR" sz="1100" b="0" i="0" u="none" strike="noStrike" cap="none" normalizeH="0" baseline="0" smtClean="0">
                  <a:ln>
                    <a:noFill/>
                  </a:ln>
                  <a:solidFill>
                    <a:schemeClr val="tx1"/>
                  </a:solidFill>
                  <a:effectLst/>
                  <a:latin typeface="Calibri" pitchFamily="34" charset="0"/>
                  <a:cs typeface="Arial" pitchFamily="34" charset="0"/>
                </a:rPr>
                <a:t>     2       2’’</a:t>
              </a:r>
              <a:endParaRPr kumimoji="0" lang="es-AR" sz="1800" b="0" i="0" u="none" strike="noStrike" cap="none" normalizeH="0" baseline="0" smtClean="0">
                <a:ln>
                  <a:noFill/>
                </a:ln>
                <a:solidFill>
                  <a:schemeClr val="tx1"/>
                </a:solidFill>
                <a:effectLst/>
                <a:latin typeface="Arial" pitchFamily="34" charset="0"/>
                <a:cs typeface="Arial" pitchFamily="34" charset="0"/>
              </a:endParaRPr>
            </a:p>
          </p:txBody>
        </p:sp>
        <p:sp>
          <p:nvSpPr>
            <p:cNvPr id="45084" name="Rectangle 28"/>
            <p:cNvSpPr>
              <a:spLocks noChangeArrowheads="1"/>
            </p:cNvSpPr>
            <p:nvPr/>
          </p:nvSpPr>
          <p:spPr bwMode="auto">
            <a:xfrm>
              <a:off x="3420" y="7755"/>
              <a:ext cx="615" cy="405"/>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s-AR" sz="1100" b="0" i="0" u="none" strike="noStrike" cap="none" normalizeH="0" baseline="0" smtClean="0">
                  <a:ln>
                    <a:noFill/>
                  </a:ln>
                  <a:solidFill>
                    <a:schemeClr val="tx1"/>
                  </a:solidFill>
                  <a:effectLst/>
                  <a:latin typeface="Calibri" pitchFamily="34" charset="0"/>
                  <a:cs typeface="Arial" pitchFamily="34" charset="0"/>
                </a:rPr>
                <a:t>3</a:t>
              </a:r>
              <a:endParaRPr kumimoji="0" lang="es-AR" sz="1800" b="0" i="0" u="none" strike="noStrike" cap="none" normalizeH="0" baseline="0" smtClean="0">
                <a:ln>
                  <a:noFill/>
                </a:ln>
                <a:solidFill>
                  <a:schemeClr val="tx1"/>
                </a:solidFill>
                <a:effectLst/>
                <a:latin typeface="Arial" pitchFamily="34" charset="0"/>
                <a:cs typeface="Arial" pitchFamily="34" charset="0"/>
              </a:endParaRPr>
            </a:p>
          </p:txBody>
        </p:sp>
        <p:sp>
          <p:nvSpPr>
            <p:cNvPr id="45085" name="Rectangle 29"/>
            <p:cNvSpPr>
              <a:spLocks noChangeArrowheads="1"/>
            </p:cNvSpPr>
            <p:nvPr/>
          </p:nvSpPr>
          <p:spPr bwMode="auto">
            <a:xfrm>
              <a:off x="2415" y="7877"/>
              <a:ext cx="525" cy="446"/>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s-AR" sz="1100" b="0" i="0" u="none" strike="noStrike" cap="none" normalizeH="0" baseline="0" smtClean="0">
                  <a:ln>
                    <a:noFill/>
                  </a:ln>
                  <a:solidFill>
                    <a:schemeClr val="tx1"/>
                  </a:solidFill>
                  <a:effectLst/>
                  <a:latin typeface="Calibri" pitchFamily="34" charset="0"/>
                  <a:cs typeface="Arial" pitchFamily="34" charset="0"/>
                </a:rPr>
                <a:t>3’’</a:t>
              </a:r>
              <a:endParaRPr kumimoji="0" lang="es-AR" sz="1800" b="0" i="0" u="none" strike="noStrike" cap="none" normalizeH="0" baseline="0" smtClean="0">
                <a:ln>
                  <a:noFill/>
                </a:ln>
                <a:solidFill>
                  <a:schemeClr val="tx1"/>
                </a:solidFill>
                <a:effectLst/>
                <a:latin typeface="Arial" pitchFamily="34" charset="0"/>
                <a:cs typeface="Arial" pitchFamily="34" charset="0"/>
              </a:endParaRPr>
            </a:p>
          </p:txBody>
        </p:sp>
        <p:sp>
          <p:nvSpPr>
            <p:cNvPr id="45086" name="Rectangle 30"/>
            <p:cNvSpPr>
              <a:spLocks noChangeArrowheads="1"/>
            </p:cNvSpPr>
            <p:nvPr/>
          </p:nvSpPr>
          <p:spPr bwMode="auto">
            <a:xfrm>
              <a:off x="2415" y="6855"/>
              <a:ext cx="525" cy="435"/>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s-AR" sz="1100" b="0" i="0" u="none" strike="noStrike" cap="none" normalizeH="0" baseline="0" smtClean="0">
                  <a:ln>
                    <a:noFill/>
                  </a:ln>
                  <a:solidFill>
                    <a:schemeClr val="tx1"/>
                  </a:solidFill>
                  <a:effectLst/>
                  <a:latin typeface="Calibri" pitchFamily="34" charset="0"/>
                  <a:cs typeface="Arial" pitchFamily="34" charset="0"/>
                </a:rPr>
                <a:t>4’</a:t>
              </a:r>
              <a:endParaRPr kumimoji="0" lang="es-AR" sz="1800" b="0" i="0" u="none" strike="noStrike" cap="none" normalizeH="0" baseline="0" smtClean="0">
                <a:ln>
                  <a:noFill/>
                </a:ln>
                <a:solidFill>
                  <a:schemeClr val="tx1"/>
                </a:solidFill>
                <a:effectLst/>
                <a:latin typeface="Arial" pitchFamily="34" charset="0"/>
                <a:cs typeface="Arial" pitchFamily="34" charset="0"/>
              </a:endParaRPr>
            </a:p>
          </p:txBody>
        </p:sp>
        <p:sp>
          <p:nvSpPr>
            <p:cNvPr id="45087" name="Rectangle 31"/>
            <p:cNvSpPr>
              <a:spLocks noChangeArrowheads="1"/>
            </p:cNvSpPr>
            <p:nvPr/>
          </p:nvSpPr>
          <p:spPr bwMode="auto">
            <a:xfrm>
              <a:off x="4035" y="6855"/>
              <a:ext cx="540" cy="435"/>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s-AR" sz="1100" b="0" i="0" u="none" strike="noStrike" cap="none" normalizeH="0" baseline="0" smtClean="0">
                  <a:ln>
                    <a:noFill/>
                  </a:ln>
                  <a:solidFill>
                    <a:schemeClr val="tx1"/>
                  </a:solidFill>
                  <a:effectLst/>
                  <a:latin typeface="Calibri" pitchFamily="34" charset="0"/>
                  <a:cs typeface="Arial" pitchFamily="34" charset="0"/>
                </a:rPr>
                <a:t>4</a:t>
              </a:r>
              <a:endParaRPr kumimoji="0" lang="es-AR" sz="1800" b="0" i="0" u="none" strike="noStrike" cap="none" normalizeH="0" baseline="0" smtClean="0">
                <a:ln>
                  <a:noFill/>
                </a:ln>
                <a:solidFill>
                  <a:schemeClr val="tx1"/>
                </a:solidFill>
                <a:effectLst/>
                <a:latin typeface="Arial" pitchFamily="34" charset="0"/>
                <a:cs typeface="Arial" pitchFamily="34" charset="0"/>
              </a:endParaRPr>
            </a:p>
          </p:txBody>
        </p:sp>
        <p:sp>
          <p:nvSpPr>
            <p:cNvPr id="45088" name="Rectangle 32"/>
            <p:cNvSpPr>
              <a:spLocks noChangeArrowheads="1"/>
            </p:cNvSpPr>
            <p:nvPr/>
          </p:nvSpPr>
          <p:spPr bwMode="auto">
            <a:xfrm>
              <a:off x="2415" y="5970"/>
              <a:ext cx="665" cy="600"/>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s-AR" sz="1100" b="0" i="0" u="none" strike="noStrike" cap="none" normalizeH="0" baseline="0" smtClean="0">
                  <a:ln>
                    <a:noFill/>
                  </a:ln>
                  <a:solidFill>
                    <a:schemeClr val="tx1"/>
                  </a:solidFill>
                  <a:effectLst/>
                  <a:latin typeface="Calibri" pitchFamily="34" charset="0"/>
                  <a:cs typeface="Arial" pitchFamily="34" charset="0"/>
                </a:rPr>
                <a:t>4’’</a:t>
              </a:r>
              <a:endParaRPr kumimoji="0" lang="es-AR"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45089" name="AutoShape 33"/>
            <p:cNvCxnSpPr>
              <a:cxnSpLocks noChangeShapeType="1"/>
            </p:cNvCxnSpPr>
            <p:nvPr/>
          </p:nvCxnSpPr>
          <p:spPr bwMode="auto">
            <a:xfrm>
              <a:off x="2940" y="6345"/>
              <a:ext cx="140" cy="225"/>
            </a:xfrm>
            <a:prstGeom prst="straightConnector1">
              <a:avLst/>
            </a:prstGeom>
            <a:noFill/>
            <a:ln w="9525">
              <a:solidFill>
                <a:srgbClr val="000000"/>
              </a:solidFill>
              <a:round/>
              <a:headEnd/>
              <a:tailEnd type="triangle" w="med" len="med"/>
            </a:ln>
          </p:spPr>
        </p:cxnSp>
        <p:cxnSp>
          <p:nvCxnSpPr>
            <p:cNvPr id="45090" name="AutoShape 34"/>
            <p:cNvCxnSpPr>
              <a:cxnSpLocks noChangeShapeType="1"/>
            </p:cNvCxnSpPr>
            <p:nvPr/>
          </p:nvCxnSpPr>
          <p:spPr bwMode="auto">
            <a:xfrm flipH="1">
              <a:off x="3510" y="7020"/>
              <a:ext cx="525" cy="105"/>
            </a:xfrm>
            <a:prstGeom prst="straightConnector1">
              <a:avLst/>
            </a:prstGeom>
            <a:noFill/>
            <a:ln w="9525">
              <a:solidFill>
                <a:srgbClr val="000000"/>
              </a:solidFill>
              <a:round/>
              <a:headEnd/>
              <a:tailEnd type="triangle" w="med" len="med"/>
            </a:ln>
          </p:spPr>
        </p:cxnSp>
        <p:sp>
          <p:nvSpPr>
            <p:cNvPr id="45091" name="Rectangle 35"/>
            <p:cNvSpPr>
              <a:spLocks noChangeArrowheads="1"/>
            </p:cNvSpPr>
            <p:nvPr/>
          </p:nvSpPr>
          <p:spPr bwMode="auto">
            <a:xfrm>
              <a:off x="4395" y="5130"/>
              <a:ext cx="480" cy="465"/>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s-AR" sz="1100" b="0" i="0" u="none" strike="noStrike" cap="none" normalizeH="0" baseline="0" smtClean="0">
                  <a:ln>
                    <a:noFill/>
                  </a:ln>
                  <a:solidFill>
                    <a:schemeClr val="tx1"/>
                  </a:solidFill>
                  <a:effectLst/>
                  <a:latin typeface="Calibri" pitchFamily="34" charset="0"/>
                  <a:cs typeface="Arial" pitchFamily="34" charset="0"/>
                </a:rPr>
                <a:t>5</a:t>
              </a:r>
              <a:endParaRPr kumimoji="0" lang="es-AR" sz="1800" b="0" i="0" u="none" strike="noStrike" cap="none" normalizeH="0" baseline="0" smtClean="0">
                <a:ln>
                  <a:noFill/>
                </a:ln>
                <a:solidFill>
                  <a:schemeClr val="tx1"/>
                </a:solidFill>
                <a:effectLst/>
                <a:latin typeface="Arial" pitchFamily="34" charset="0"/>
                <a:cs typeface="Arial" pitchFamily="34" charset="0"/>
              </a:endParaRPr>
            </a:p>
          </p:txBody>
        </p:sp>
        <p:sp>
          <p:nvSpPr>
            <p:cNvPr id="45092" name="Rectangle 36"/>
            <p:cNvSpPr>
              <a:spLocks noChangeArrowheads="1"/>
            </p:cNvSpPr>
            <p:nvPr/>
          </p:nvSpPr>
          <p:spPr bwMode="auto">
            <a:xfrm>
              <a:off x="3825" y="4158"/>
              <a:ext cx="570" cy="417"/>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s-AR" sz="1100" b="0" i="0" u="none" strike="noStrike" cap="none" normalizeH="0" baseline="0" smtClean="0">
                  <a:ln>
                    <a:noFill/>
                  </a:ln>
                  <a:solidFill>
                    <a:schemeClr val="tx1"/>
                  </a:solidFill>
                  <a:effectLst/>
                  <a:latin typeface="Calibri" pitchFamily="34" charset="0"/>
                  <a:cs typeface="Arial" pitchFamily="34" charset="0"/>
                </a:rPr>
                <a:t>5’’</a:t>
              </a:r>
              <a:endParaRPr kumimoji="0" lang="es-AR" sz="1800" b="0" i="0" u="none" strike="noStrike" cap="none" normalizeH="0" baseline="0" smtClean="0">
                <a:ln>
                  <a:noFill/>
                </a:ln>
                <a:solidFill>
                  <a:schemeClr val="tx1"/>
                </a:solidFill>
                <a:effectLst/>
                <a:latin typeface="Arial" pitchFamily="34" charset="0"/>
                <a:cs typeface="Arial" pitchFamily="34" charset="0"/>
              </a:endParaRPr>
            </a:p>
          </p:txBody>
        </p:sp>
        <p:sp>
          <p:nvSpPr>
            <p:cNvPr id="45093" name="Rectangle 37"/>
            <p:cNvSpPr>
              <a:spLocks noChangeArrowheads="1"/>
            </p:cNvSpPr>
            <p:nvPr/>
          </p:nvSpPr>
          <p:spPr bwMode="auto">
            <a:xfrm>
              <a:off x="4200" y="3810"/>
              <a:ext cx="525" cy="348"/>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s-AR" sz="1100" b="0" i="0" u="none" strike="noStrike" cap="none" normalizeH="0" baseline="0" smtClean="0">
                  <a:ln>
                    <a:noFill/>
                  </a:ln>
                  <a:solidFill>
                    <a:schemeClr val="tx1"/>
                  </a:solidFill>
                  <a:effectLst/>
                  <a:latin typeface="Calibri" pitchFamily="34" charset="0"/>
                  <a:cs typeface="Arial" pitchFamily="34" charset="0"/>
                </a:rPr>
                <a:t>5’</a:t>
              </a:r>
              <a:endParaRPr kumimoji="0" lang="es-AR" sz="1800" b="0" i="0" u="none" strike="noStrike" cap="none" normalizeH="0" baseline="0" smtClean="0">
                <a:ln>
                  <a:noFill/>
                </a:ln>
                <a:solidFill>
                  <a:schemeClr val="tx1"/>
                </a:solidFill>
                <a:effectLst/>
                <a:latin typeface="Arial" pitchFamily="34" charset="0"/>
                <a:cs typeface="Arial" pitchFamily="34" charset="0"/>
              </a:endParaRPr>
            </a:p>
          </p:txBody>
        </p:sp>
        <p:sp>
          <p:nvSpPr>
            <p:cNvPr id="45094" name="Rectangle 38"/>
            <p:cNvSpPr>
              <a:spLocks noChangeArrowheads="1"/>
            </p:cNvSpPr>
            <p:nvPr/>
          </p:nvSpPr>
          <p:spPr bwMode="auto">
            <a:xfrm>
              <a:off x="6150" y="5205"/>
              <a:ext cx="405" cy="465"/>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s-AR" sz="1100" b="0" i="0" u="none" strike="noStrike" cap="none" normalizeH="0" baseline="0" smtClean="0">
                  <a:ln>
                    <a:noFill/>
                  </a:ln>
                  <a:solidFill>
                    <a:schemeClr val="tx1"/>
                  </a:solidFill>
                  <a:effectLst/>
                  <a:latin typeface="Calibri" pitchFamily="34" charset="0"/>
                  <a:cs typeface="Arial" pitchFamily="34" charset="0"/>
                </a:rPr>
                <a:t>6</a:t>
              </a:r>
              <a:endParaRPr kumimoji="0" lang="es-AR" sz="1800" b="0" i="0" u="none" strike="noStrike" cap="none" normalizeH="0" baseline="0" smtClean="0">
                <a:ln>
                  <a:noFill/>
                </a:ln>
                <a:solidFill>
                  <a:schemeClr val="tx1"/>
                </a:solidFill>
                <a:effectLst/>
                <a:latin typeface="Arial" pitchFamily="34" charset="0"/>
                <a:cs typeface="Arial" pitchFamily="34" charset="0"/>
              </a:endParaRPr>
            </a:p>
          </p:txBody>
        </p:sp>
        <p:sp>
          <p:nvSpPr>
            <p:cNvPr id="45095" name="Rectangle 39"/>
            <p:cNvSpPr>
              <a:spLocks noChangeArrowheads="1"/>
            </p:cNvSpPr>
            <p:nvPr/>
          </p:nvSpPr>
          <p:spPr bwMode="auto">
            <a:xfrm>
              <a:off x="6870" y="5010"/>
              <a:ext cx="675" cy="480"/>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s-AR" sz="1100" b="0" i="0" u="none" strike="noStrike" cap="none" normalizeH="0" baseline="0" smtClean="0">
                  <a:ln>
                    <a:noFill/>
                  </a:ln>
                  <a:solidFill>
                    <a:schemeClr val="tx1"/>
                  </a:solidFill>
                  <a:effectLst/>
                  <a:latin typeface="Calibri" pitchFamily="34" charset="0"/>
                  <a:cs typeface="Arial" pitchFamily="34" charset="0"/>
                </a:rPr>
                <a:t>6’’</a:t>
              </a:r>
              <a:endParaRPr kumimoji="0" lang="es-AR"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45096" name="AutoShape 40"/>
            <p:cNvCxnSpPr>
              <a:cxnSpLocks noChangeShapeType="1"/>
            </p:cNvCxnSpPr>
            <p:nvPr/>
          </p:nvCxnSpPr>
          <p:spPr bwMode="auto">
            <a:xfrm flipH="1" flipV="1">
              <a:off x="6435" y="4815"/>
              <a:ext cx="525" cy="390"/>
            </a:xfrm>
            <a:prstGeom prst="straightConnector1">
              <a:avLst/>
            </a:prstGeom>
            <a:noFill/>
            <a:ln w="9525">
              <a:solidFill>
                <a:srgbClr val="000000"/>
              </a:solidFill>
              <a:round/>
              <a:headEnd/>
              <a:tailEnd type="triangle" w="med" len="med"/>
            </a:ln>
          </p:spPr>
        </p:cxnSp>
        <p:cxnSp>
          <p:nvCxnSpPr>
            <p:cNvPr id="45097" name="AutoShape 41"/>
            <p:cNvCxnSpPr>
              <a:cxnSpLocks noChangeShapeType="1"/>
            </p:cNvCxnSpPr>
            <p:nvPr/>
          </p:nvCxnSpPr>
          <p:spPr bwMode="auto">
            <a:xfrm flipV="1">
              <a:off x="6285" y="5010"/>
              <a:ext cx="270" cy="285"/>
            </a:xfrm>
            <a:prstGeom prst="straightConnector1">
              <a:avLst/>
            </a:prstGeom>
            <a:noFill/>
            <a:ln w="9525">
              <a:solidFill>
                <a:srgbClr val="000000"/>
              </a:solidFill>
              <a:round/>
              <a:headEnd/>
              <a:tailEnd type="triangle" w="med" len="med"/>
            </a:ln>
          </p:spPr>
        </p:cxnSp>
        <p:sp>
          <p:nvSpPr>
            <p:cNvPr id="45098" name="Rectangle 42"/>
            <p:cNvSpPr>
              <a:spLocks noChangeArrowheads="1"/>
            </p:cNvSpPr>
            <p:nvPr/>
          </p:nvSpPr>
          <p:spPr bwMode="auto">
            <a:xfrm>
              <a:off x="6285" y="3810"/>
              <a:ext cx="495" cy="525"/>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s-AR" sz="1100" b="0" i="0" u="none" strike="noStrike" cap="none" normalizeH="0" baseline="0" smtClean="0">
                  <a:ln>
                    <a:noFill/>
                  </a:ln>
                  <a:solidFill>
                    <a:schemeClr val="tx1"/>
                  </a:solidFill>
                  <a:effectLst/>
                  <a:latin typeface="Calibri" pitchFamily="34" charset="0"/>
                  <a:cs typeface="Arial" pitchFamily="34" charset="0"/>
                </a:rPr>
                <a:t>6’</a:t>
              </a:r>
              <a:endParaRPr kumimoji="0" lang="es-AR"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45099" name="AutoShape 43"/>
            <p:cNvCxnSpPr>
              <a:cxnSpLocks noChangeShapeType="1"/>
            </p:cNvCxnSpPr>
            <p:nvPr/>
          </p:nvCxnSpPr>
          <p:spPr bwMode="auto">
            <a:xfrm flipH="1">
              <a:off x="6285" y="4158"/>
              <a:ext cx="75" cy="402"/>
            </a:xfrm>
            <a:prstGeom prst="straightConnector1">
              <a:avLst/>
            </a:prstGeom>
            <a:noFill/>
            <a:ln w="9525">
              <a:solidFill>
                <a:srgbClr val="000000"/>
              </a:solidFill>
              <a:round/>
              <a:headEnd/>
              <a:tailEnd type="triangle" w="med" len="med"/>
            </a:ln>
          </p:spPr>
        </p:cxnSp>
        <p:sp>
          <p:nvSpPr>
            <p:cNvPr id="45100" name="Rectangle 44"/>
            <p:cNvSpPr>
              <a:spLocks noChangeArrowheads="1"/>
            </p:cNvSpPr>
            <p:nvPr/>
          </p:nvSpPr>
          <p:spPr bwMode="auto">
            <a:xfrm>
              <a:off x="8250" y="3225"/>
              <a:ext cx="1080" cy="585"/>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s-AR" sz="1100" b="0" i="0" u="none" strike="noStrike" cap="none" normalizeH="0" baseline="0" smtClean="0">
                  <a:ln>
                    <a:noFill/>
                  </a:ln>
                  <a:solidFill>
                    <a:schemeClr val="tx1"/>
                  </a:solidFill>
                  <a:effectLst/>
                  <a:latin typeface="Calibri" pitchFamily="34" charset="0"/>
                  <a:cs typeface="Arial" pitchFamily="34" charset="0"/>
                </a:rPr>
                <a:t>1 = 1’’</a:t>
              </a:r>
              <a:endParaRPr kumimoji="0" lang="es-AR" sz="1800" b="0" i="0" u="none" strike="noStrike" cap="none" normalizeH="0" baseline="0" smtClean="0">
                <a:ln>
                  <a:noFill/>
                </a:ln>
                <a:solidFill>
                  <a:schemeClr val="tx1"/>
                </a:solidFill>
                <a:effectLst/>
                <a:latin typeface="Arial" pitchFamily="34" charset="0"/>
                <a:cs typeface="Arial" pitchFamily="34" charset="0"/>
              </a:endParaRPr>
            </a:p>
          </p:txBody>
        </p: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1"/>
          <p:cNvSpPr>
            <a:spLocks noChangeArrowheads="1"/>
          </p:cNvSpPr>
          <p:nvPr/>
        </p:nvSpPr>
        <p:spPr bwMode="auto">
          <a:xfrm>
            <a:off x="0" y="0"/>
            <a:ext cx="9144000" cy="87100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AR"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1 = 1’’ Este punto, depende de las condiciones del diseño.</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s-AR"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1-2  Expansión ideal a entalpía constante.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s-AR"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1’’- 2’’ Expansión real con aumento de entropía (Proceso irreversible), se debe tratar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s-AR"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que 2’ este fuera de la campana para evitar rotura de los últimos alavés que se fabrican con STELITE (Acero, al Cr-Co-Tu).</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s-AR"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2-3 Condensación teórica.</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s-AR"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2’’-3’’   Condensación real, se provoca un </a:t>
            </a:r>
            <a:r>
              <a:rPr kumimoji="0" lang="es-AR" sz="20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subenfriamiento</a:t>
            </a:r>
            <a:r>
              <a:rPr kumimoji="0" lang="es-AR"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para evitar el ingreso de burbujas de vapor  a las bombas por las variaciones de carga.</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s-AR"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3’’-4’’ La compresión provoca un aumento de entropía y también existen perdidas de carga.</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s-AR"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4’’-5’’ Por perdidas de carga llega a 5’’.</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s-AR"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5’’-6’’ La Recta cae por perdidas de carga en la caldera.</a:t>
            </a:r>
          </a:p>
          <a:p>
            <a:pPr algn="just"/>
            <a:r>
              <a:rPr lang="es-AR" sz="2000" dirty="0" smtClean="0"/>
              <a:t>6’’-1’’ No podemos utilizar la curva de P=</a:t>
            </a:r>
            <a:r>
              <a:rPr lang="es-AR" sz="2000" dirty="0" err="1" smtClean="0"/>
              <a:t>cte</a:t>
            </a:r>
            <a:r>
              <a:rPr lang="es-AR" sz="2000" dirty="0" smtClean="0"/>
              <a:t>, por perdidas en el </a:t>
            </a:r>
            <a:r>
              <a:rPr lang="es-AR" sz="2000" dirty="0" err="1" smtClean="0"/>
              <a:t>sobrecalentador</a:t>
            </a:r>
            <a:r>
              <a:rPr lang="es-AR" sz="2000" dirty="0" smtClean="0"/>
              <a:t>.</a:t>
            </a:r>
          </a:p>
          <a:p>
            <a:pPr algn="just"/>
            <a:r>
              <a:rPr lang="es-AR" sz="2000" dirty="0" smtClean="0"/>
              <a:t>De todas las desviaciones, las que tienen importancia son: 1-2 a 1-2’’ (desviación en la expansión en la turbina).</a:t>
            </a:r>
          </a:p>
          <a:p>
            <a:pPr algn="just"/>
            <a:r>
              <a:rPr lang="es-AR" sz="2000" dirty="0" smtClean="0"/>
              <a:t>La 4-3 a 4’’ a 3’’ (Desviación en la compresión).</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s-AR"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AR" sz="2000" dirty="0" smtClean="0">
              <a:latin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AR" sz="2000" b="0" i="0" u="none" strike="noStrike" cap="none" normalizeH="0" baseline="0" dirty="0" smtClean="0">
              <a:ln>
                <a:noFill/>
              </a:ln>
              <a:solidFill>
                <a:schemeClr val="tx1"/>
              </a:solidFill>
              <a:effectLst/>
              <a:latin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AR" sz="2000" dirty="0" smtClean="0">
              <a:latin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AR" sz="2000" b="0" i="0" u="none" strike="noStrike" cap="none" normalizeH="0" baseline="0" dirty="0" smtClean="0">
              <a:ln>
                <a:noFill/>
              </a:ln>
              <a:solidFill>
                <a:schemeClr val="tx1"/>
              </a:solidFill>
              <a:effectLst/>
              <a:latin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AR" sz="2000" dirty="0" smtClean="0">
              <a:latin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AR" sz="2000" b="0" i="0" u="none" strike="noStrike" cap="none" normalizeH="0" baseline="0" dirty="0" smtClean="0">
              <a:ln>
                <a:noFill/>
              </a:ln>
              <a:solidFill>
                <a:schemeClr val="tx1"/>
              </a:solidFill>
              <a:effectLst/>
              <a:latin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AR" sz="2000" dirty="0" smtClean="0">
              <a:latin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AR" sz="2000" b="0" i="0" u="none" strike="noStrike" cap="none" normalizeH="0" baseline="0" dirty="0" smtClean="0">
              <a:ln>
                <a:noFill/>
              </a:ln>
              <a:solidFill>
                <a:schemeClr val="tx1"/>
              </a:solidFill>
              <a:effectLst/>
              <a:latin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AR" sz="2000" dirty="0" smtClean="0">
              <a:latin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AR" sz="2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1"/>
          <p:cNvSpPr>
            <a:spLocks noChangeArrowheads="1"/>
          </p:cNvSpPr>
          <p:nvPr/>
        </p:nvSpPr>
        <p:spPr bwMode="auto">
          <a:xfrm>
            <a:off x="0" y="0"/>
            <a:ext cx="9144000" cy="787908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819150" algn="l"/>
              </a:tabLst>
            </a:pPr>
            <a:r>
              <a:rPr kumimoji="0" lang="es-AR" sz="2000" b="1" i="0" u="sng" strike="noStrike" cap="none" normalizeH="0" baseline="0" dirty="0" smtClean="0">
                <a:ln>
                  <a:noFill/>
                </a:ln>
                <a:solidFill>
                  <a:srgbClr val="9BBB59"/>
                </a:solidFill>
                <a:effectLst/>
                <a:latin typeface="Calibri" pitchFamily="34" charset="0"/>
                <a:ea typeface="Calibri" pitchFamily="34" charset="0"/>
                <a:cs typeface="Times New Roman" pitchFamily="18" charset="0"/>
              </a:rPr>
              <a:t>Rendimiento:</a:t>
            </a:r>
            <a:endParaRPr kumimoji="0" lang="es-AR"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819150" algn="l"/>
              </a:tabLst>
            </a:pPr>
            <a:r>
              <a:rPr kumimoji="0" lang="es-AR"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Rendimiento en el generador de vapor:</a:t>
            </a:r>
            <a:endParaRPr kumimoji="0" lang="es-AR"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819150" algn="l"/>
              </a:tabLst>
            </a:pPr>
            <a:r>
              <a:rPr kumimoji="0" lang="es-AR"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sym typeface="Symbol" pitchFamily="18" charset="2"/>
              </a:rPr>
              <a:t></a:t>
            </a:r>
            <a:r>
              <a:rPr kumimoji="0" lang="es-AR" sz="2000" b="0" i="0" u="none" strike="noStrike" cap="none" normalizeH="0" baseline="-30000" dirty="0" smtClean="0">
                <a:ln>
                  <a:noFill/>
                </a:ln>
                <a:solidFill>
                  <a:schemeClr val="tx1"/>
                </a:solidFill>
                <a:effectLst/>
                <a:latin typeface="Calibri" pitchFamily="34" charset="0"/>
                <a:ea typeface="Calibri" pitchFamily="34" charset="0"/>
                <a:cs typeface="Times New Roman" pitchFamily="18" charset="0"/>
              </a:rPr>
              <a:t>g</a:t>
            </a:r>
            <a:r>
              <a:rPr kumimoji="0" lang="es-AR" sz="2000" b="0" i="0" u="none" strike="noStrike" cap="none" normalizeH="0" baseline="-30000" dirty="0" smtClean="0">
                <a:ln>
                  <a:noFill/>
                </a:ln>
                <a:solidFill>
                  <a:schemeClr val="tx1"/>
                </a:solidFill>
                <a:effectLst/>
                <a:latin typeface="Calibri" pitchFamily="34" charset="0"/>
                <a:ea typeface="Calibri" pitchFamily="34" charset="0"/>
                <a:cs typeface="Times New Roman" pitchFamily="18" charset="0"/>
                <a:sym typeface="Symbol" pitchFamily="18" charset="2"/>
              </a:rPr>
              <a:t> </a:t>
            </a:r>
            <a:r>
              <a:rPr kumimoji="0" lang="es-AR"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sym typeface="Symbol" pitchFamily="18" charset="2"/>
              </a:rPr>
              <a:t>=</a:t>
            </a:r>
            <a:r>
              <a:rPr kumimoji="0" lang="es-AR" sz="2000" b="0" i="0" u="none" strike="noStrike" cap="none" normalizeH="0" baseline="-30000" dirty="0" smtClean="0">
                <a:ln>
                  <a:noFill/>
                </a:ln>
                <a:solidFill>
                  <a:schemeClr val="tx1"/>
                </a:solidFill>
                <a:effectLst/>
                <a:latin typeface="Calibri" pitchFamily="34" charset="0"/>
                <a:ea typeface="Calibri" pitchFamily="34" charset="0"/>
                <a:cs typeface="Times New Roman" pitchFamily="18" charset="0"/>
              </a:rPr>
              <a:t>AB</a:t>
            </a:r>
            <a:r>
              <a:rPr kumimoji="0" lang="es-AR"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sym typeface="Symbol" pitchFamily="18" charset="2"/>
              </a:rPr>
              <a:t> = 0,93</a:t>
            </a:r>
            <a:endParaRPr kumimoji="0" lang="es-AR" sz="2000" b="0" i="0" u="none" strike="noStrike" cap="none" normalizeH="0" baseline="0" dirty="0" smtClean="0">
              <a:ln>
                <a:noFill/>
              </a:ln>
              <a:solidFill>
                <a:schemeClr val="tx1"/>
              </a:solidFill>
              <a:effectLst/>
              <a:latin typeface="Arial" pitchFamily="34" charset="0"/>
              <a:cs typeface="Arial" pitchFamily="34" charset="0"/>
              <a:sym typeface="Symbol" pitchFamily="18" charset="2"/>
            </a:endParaRPr>
          </a:p>
          <a:p>
            <a:pPr marL="0" marR="0" lvl="0" indent="0" algn="just" defTabSz="914400" rtl="0" eaLnBrk="0" fontAlgn="base" latinLnBrk="0" hangingPunct="0">
              <a:lnSpc>
                <a:spcPct val="100000"/>
              </a:lnSpc>
              <a:spcBef>
                <a:spcPct val="0"/>
              </a:spcBef>
              <a:spcAft>
                <a:spcPct val="0"/>
              </a:spcAft>
              <a:buClrTx/>
              <a:buSzTx/>
              <a:buFontTx/>
              <a:buNone/>
              <a:tabLst>
                <a:tab pos="819150" algn="l"/>
              </a:tabLst>
            </a:pPr>
            <a:r>
              <a:rPr kumimoji="0" lang="es-AR"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sym typeface="Symbol" pitchFamily="18" charset="2"/>
              </a:rPr>
              <a:t>Rendimiento en la turbina:</a:t>
            </a:r>
            <a:endParaRPr kumimoji="0" lang="es-AR" sz="2000" b="0" i="0" u="none" strike="noStrike" cap="none" normalizeH="0" baseline="0" dirty="0" smtClean="0">
              <a:ln>
                <a:noFill/>
              </a:ln>
              <a:solidFill>
                <a:schemeClr val="tx1"/>
              </a:solidFill>
              <a:effectLst/>
              <a:latin typeface="Arial" pitchFamily="34" charset="0"/>
              <a:cs typeface="Arial" pitchFamily="34" charset="0"/>
              <a:sym typeface="Symbol" pitchFamily="18" charset="2"/>
            </a:endParaRPr>
          </a:p>
          <a:p>
            <a:pPr marL="0" marR="0" lvl="0" indent="0" algn="just" defTabSz="914400" rtl="0" eaLnBrk="0" fontAlgn="base" latinLnBrk="0" hangingPunct="0">
              <a:lnSpc>
                <a:spcPct val="100000"/>
              </a:lnSpc>
              <a:spcBef>
                <a:spcPct val="0"/>
              </a:spcBef>
              <a:spcAft>
                <a:spcPct val="0"/>
              </a:spcAft>
              <a:buClrTx/>
              <a:buSzTx/>
              <a:buFontTx/>
              <a:buNone/>
              <a:tabLst>
                <a:tab pos="819150" algn="l"/>
              </a:tabLst>
            </a:pPr>
            <a:r>
              <a:rPr kumimoji="0" lang="es-AR"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sym typeface="Symbol" pitchFamily="18" charset="2"/>
              </a:rPr>
              <a:t></a:t>
            </a:r>
            <a:r>
              <a:rPr kumimoji="0" lang="es-AR" sz="2000" b="0" i="0" u="none" strike="noStrike" cap="none" normalizeH="0" baseline="-30000" dirty="0" smtClean="0">
                <a:ln>
                  <a:noFill/>
                </a:ln>
                <a:solidFill>
                  <a:schemeClr val="tx1"/>
                </a:solidFill>
                <a:effectLst/>
                <a:latin typeface="Calibri" pitchFamily="34" charset="0"/>
                <a:ea typeface="Calibri" pitchFamily="34" charset="0"/>
                <a:cs typeface="Times New Roman" pitchFamily="18" charset="0"/>
              </a:rPr>
              <a:t>t</a:t>
            </a:r>
            <a:r>
              <a:rPr kumimoji="0" lang="es-AR" sz="2000" b="0" i="0" u="none" strike="noStrike" cap="none" normalizeH="0" baseline="-30000" dirty="0" smtClean="0">
                <a:ln>
                  <a:noFill/>
                </a:ln>
                <a:solidFill>
                  <a:schemeClr val="tx1"/>
                </a:solidFill>
                <a:effectLst/>
                <a:latin typeface="Calibri" pitchFamily="34" charset="0"/>
                <a:ea typeface="Calibri" pitchFamily="34" charset="0"/>
                <a:cs typeface="Times New Roman" pitchFamily="18" charset="0"/>
                <a:sym typeface="Symbol" pitchFamily="18" charset="2"/>
              </a:rPr>
              <a:t> </a:t>
            </a:r>
            <a:r>
              <a:rPr kumimoji="0" lang="es-AR"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sym typeface="Symbol" pitchFamily="18" charset="2"/>
              </a:rPr>
              <a:t>=</a:t>
            </a:r>
            <a:r>
              <a:rPr kumimoji="0" lang="es-AR" sz="2000" b="0" i="0" u="none" strike="noStrike" cap="none" normalizeH="0" baseline="-30000" dirty="0" smtClean="0">
                <a:ln>
                  <a:noFill/>
                </a:ln>
                <a:solidFill>
                  <a:schemeClr val="tx1"/>
                </a:solidFill>
                <a:effectLst/>
                <a:latin typeface="Calibri" pitchFamily="34" charset="0"/>
                <a:ea typeface="Calibri" pitchFamily="34" charset="0"/>
                <a:cs typeface="Times New Roman" pitchFamily="18" charset="0"/>
              </a:rPr>
              <a:t>BC</a:t>
            </a:r>
            <a:r>
              <a:rPr kumimoji="0" lang="es-AR"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sym typeface="Symbol" pitchFamily="18" charset="2"/>
              </a:rPr>
              <a:t> = 0,80</a:t>
            </a:r>
            <a:endParaRPr kumimoji="0" lang="es-AR" sz="2000" b="0" i="0" u="none" strike="noStrike" cap="none" normalizeH="0" baseline="0" dirty="0" smtClean="0">
              <a:ln>
                <a:noFill/>
              </a:ln>
              <a:solidFill>
                <a:schemeClr val="tx1"/>
              </a:solidFill>
              <a:effectLst/>
              <a:latin typeface="Arial" pitchFamily="34" charset="0"/>
              <a:cs typeface="Arial" pitchFamily="34" charset="0"/>
              <a:sym typeface="Symbol" pitchFamily="18" charset="2"/>
            </a:endParaRPr>
          </a:p>
          <a:p>
            <a:pPr marL="0" marR="0" lvl="0" indent="0" algn="just" defTabSz="914400" rtl="0" eaLnBrk="0" fontAlgn="base" latinLnBrk="0" hangingPunct="0">
              <a:lnSpc>
                <a:spcPct val="100000"/>
              </a:lnSpc>
              <a:spcBef>
                <a:spcPct val="0"/>
              </a:spcBef>
              <a:spcAft>
                <a:spcPct val="0"/>
              </a:spcAft>
              <a:buClrTx/>
              <a:buSzTx/>
              <a:buFontTx/>
              <a:buNone/>
              <a:tabLst>
                <a:tab pos="819150" algn="l"/>
              </a:tabLst>
            </a:pPr>
            <a:r>
              <a:rPr kumimoji="0" lang="es-AR"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sym typeface="Symbol" pitchFamily="18" charset="2"/>
              </a:rPr>
              <a:t>Rendimiento en la instalación: </a:t>
            </a:r>
            <a:endParaRPr kumimoji="0" lang="es-AR" sz="2000" b="0" i="0" u="none" strike="noStrike" cap="none" normalizeH="0" baseline="0" dirty="0" smtClean="0">
              <a:ln>
                <a:noFill/>
              </a:ln>
              <a:solidFill>
                <a:schemeClr val="tx1"/>
              </a:solidFill>
              <a:effectLst/>
              <a:latin typeface="Arial" pitchFamily="34" charset="0"/>
              <a:cs typeface="Arial" pitchFamily="34" charset="0"/>
              <a:sym typeface="Symbol" pitchFamily="18" charset="2"/>
            </a:endParaRPr>
          </a:p>
          <a:p>
            <a:pPr marL="0" marR="0" lvl="0" indent="0" algn="just" defTabSz="914400" rtl="0" eaLnBrk="0" fontAlgn="base" latinLnBrk="0" hangingPunct="0">
              <a:lnSpc>
                <a:spcPct val="100000"/>
              </a:lnSpc>
              <a:spcBef>
                <a:spcPct val="0"/>
              </a:spcBef>
              <a:spcAft>
                <a:spcPct val="0"/>
              </a:spcAft>
              <a:buClrTx/>
              <a:buSzTx/>
              <a:buFontTx/>
              <a:buNone/>
              <a:tabLst>
                <a:tab pos="819150" algn="l"/>
              </a:tabLst>
            </a:pPr>
            <a:r>
              <a:rPr kumimoji="0" lang="es-AR"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sym typeface="Symbol" pitchFamily="18" charset="2"/>
              </a:rPr>
              <a:t></a:t>
            </a:r>
            <a:r>
              <a:rPr kumimoji="0" lang="es-AR" sz="2000" b="0" i="0" u="none" strike="noStrike" cap="none" normalizeH="0" baseline="-30000" dirty="0" smtClean="0">
                <a:ln>
                  <a:noFill/>
                </a:ln>
                <a:solidFill>
                  <a:schemeClr val="tx1"/>
                </a:solidFill>
                <a:effectLst/>
                <a:latin typeface="Calibri" pitchFamily="34" charset="0"/>
                <a:ea typeface="Calibri" pitchFamily="34" charset="0"/>
                <a:cs typeface="Times New Roman" pitchFamily="18" charset="0"/>
              </a:rPr>
              <a:t>i</a:t>
            </a:r>
            <a:r>
              <a:rPr kumimoji="0" lang="es-AR" sz="2000" b="0" i="0" u="none" strike="noStrike" cap="none" normalizeH="0" baseline="-30000" dirty="0" smtClean="0">
                <a:ln>
                  <a:noFill/>
                </a:ln>
                <a:solidFill>
                  <a:schemeClr val="tx1"/>
                </a:solidFill>
                <a:effectLst/>
                <a:latin typeface="Calibri" pitchFamily="34" charset="0"/>
                <a:ea typeface="Calibri" pitchFamily="34" charset="0"/>
                <a:cs typeface="Times New Roman" pitchFamily="18" charset="0"/>
                <a:sym typeface="Symbol" pitchFamily="18" charset="2"/>
              </a:rPr>
              <a:t> </a:t>
            </a:r>
            <a:r>
              <a:rPr kumimoji="0" lang="es-AR"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sym typeface="Symbol" pitchFamily="18" charset="2"/>
              </a:rPr>
              <a:t>=</a:t>
            </a:r>
            <a:r>
              <a:rPr kumimoji="0" lang="es-AR" sz="2000" b="0" i="0" u="none" strike="noStrike" cap="none" normalizeH="0" baseline="-30000" dirty="0" smtClean="0">
                <a:ln>
                  <a:noFill/>
                </a:ln>
                <a:solidFill>
                  <a:schemeClr val="tx1"/>
                </a:solidFill>
                <a:effectLst/>
                <a:latin typeface="Calibri" pitchFamily="34" charset="0"/>
                <a:ea typeface="Calibri" pitchFamily="34" charset="0"/>
                <a:cs typeface="Times New Roman" pitchFamily="18" charset="0"/>
              </a:rPr>
              <a:t>CA</a:t>
            </a:r>
            <a:r>
              <a:rPr kumimoji="0" lang="es-AR"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sym typeface="Symbol" pitchFamily="18" charset="2"/>
              </a:rPr>
              <a:t> = 0,43</a:t>
            </a:r>
            <a:endParaRPr kumimoji="0" lang="es-AR" sz="2000" b="0" i="0" u="none" strike="noStrike" cap="none" normalizeH="0" baseline="0" dirty="0" smtClean="0">
              <a:ln>
                <a:noFill/>
              </a:ln>
              <a:solidFill>
                <a:schemeClr val="tx1"/>
              </a:solidFill>
              <a:effectLst/>
              <a:latin typeface="Arial" pitchFamily="34" charset="0"/>
              <a:cs typeface="Arial" pitchFamily="34" charset="0"/>
              <a:sym typeface="Symbol" pitchFamily="18" charset="2"/>
            </a:endParaRPr>
          </a:p>
          <a:p>
            <a:pPr marL="0" marR="0" lvl="0" indent="0" algn="just" defTabSz="914400" rtl="0" eaLnBrk="0" fontAlgn="base" latinLnBrk="0" hangingPunct="0">
              <a:lnSpc>
                <a:spcPct val="100000"/>
              </a:lnSpc>
              <a:spcBef>
                <a:spcPct val="0"/>
              </a:spcBef>
              <a:spcAft>
                <a:spcPct val="0"/>
              </a:spcAft>
              <a:buClrTx/>
              <a:buSzTx/>
              <a:buFontTx/>
              <a:buNone/>
              <a:tabLst>
                <a:tab pos="819150" algn="l"/>
              </a:tabLst>
            </a:pPr>
            <a:r>
              <a:rPr kumimoji="0" lang="es-AR"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sym typeface="Symbol" pitchFamily="18" charset="2"/>
              </a:rPr>
              <a:t>Con ello el rendimiento del ciclo es:</a:t>
            </a:r>
            <a:endParaRPr kumimoji="0" lang="es-AR" sz="2000" b="0" i="0" u="none" strike="noStrike" cap="none" normalizeH="0" baseline="0" dirty="0" smtClean="0">
              <a:ln>
                <a:noFill/>
              </a:ln>
              <a:solidFill>
                <a:schemeClr val="tx1"/>
              </a:solidFill>
              <a:effectLst/>
              <a:latin typeface="Arial" pitchFamily="34" charset="0"/>
              <a:cs typeface="Arial" pitchFamily="34" charset="0"/>
              <a:sym typeface="Symbol" pitchFamily="18" charset="2"/>
            </a:endParaRPr>
          </a:p>
          <a:p>
            <a:pPr marL="0" marR="0" lvl="0" indent="0" algn="just" defTabSz="914400" rtl="0" eaLnBrk="0" fontAlgn="base" latinLnBrk="0" hangingPunct="0">
              <a:lnSpc>
                <a:spcPct val="100000"/>
              </a:lnSpc>
              <a:spcBef>
                <a:spcPct val="0"/>
              </a:spcBef>
              <a:spcAft>
                <a:spcPct val="0"/>
              </a:spcAft>
              <a:buClrTx/>
              <a:buSzTx/>
              <a:buFontTx/>
              <a:buNone/>
              <a:tabLst>
                <a:tab pos="819150" algn="l"/>
              </a:tabLst>
            </a:pPr>
            <a:r>
              <a:rPr kumimoji="0" lang="es-AR"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sym typeface="Symbol" pitchFamily="18" charset="2"/>
              </a:rPr>
              <a:t></a:t>
            </a:r>
            <a:r>
              <a:rPr kumimoji="0" lang="es-AR" sz="2000" b="0" i="0" u="none" strike="noStrike" cap="none" normalizeH="0" baseline="-30000" dirty="0" smtClean="0">
                <a:ln>
                  <a:noFill/>
                </a:ln>
                <a:solidFill>
                  <a:schemeClr val="tx1"/>
                </a:solidFill>
                <a:effectLst/>
                <a:latin typeface="Calibri" pitchFamily="34" charset="0"/>
                <a:ea typeface="Calibri" pitchFamily="34" charset="0"/>
                <a:cs typeface="Times New Roman" pitchFamily="18" charset="0"/>
              </a:rPr>
              <a:t>c</a:t>
            </a:r>
            <a:r>
              <a:rPr kumimoji="0" lang="es-AR" sz="2000" b="0" i="0" u="none" strike="noStrike" cap="none" normalizeH="0" baseline="-30000" dirty="0" smtClean="0">
                <a:ln>
                  <a:noFill/>
                </a:ln>
                <a:solidFill>
                  <a:schemeClr val="tx1"/>
                </a:solidFill>
                <a:effectLst/>
                <a:latin typeface="Calibri" pitchFamily="34" charset="0"/>
                <a:ea typeface="Calibri" pitchFamily="34" charset="0"/>
                <a:cs typeface="Times New Roman" pitchFamily="18" charset="0"/>
                <a:sym typeface="Symbol" pitchFamily="18" charset="2"/>
              </a:rPr>
              <a:t> </a:t>
            </a:r>
            <a:r>
              <a:rPr kumimoji="0" lang="es-AR"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sym typeface="Symbol" pitchFamily="18" charset="2"/>
              </a:rPr>
              <a:t>=0,93 * 0,80*0,43 = 0,319</a:t>
            </a:r>
            <a:endParaRPr kumimoji="0" lang="es-AR" sz="2000" b="0" i="0" u="none" strike="noStrike" cap="none" normalizeH="0" baseline="0" dirty="0" smtClean="0">
              <a:ln>
                <a:noFill/>
              </a:ln>
              <a:solidFill>
                <a:schemeClr val="tx1"/>
              </a:solidFill>
              <a:effectLst/>
              <a:latin typeface="Arial" pitchFamily="34" charset="0"/>
              <a:cs typeface="Arial" pitchFamily="34" charset="0"/>
              <a:sym typeface="Symbol" pitchFamily="18" charset="2"/>
            </a:endParaRPr>
          </a:p>
          <a:p>
            <a:pPr marL="0" marR="0" lvl="0" indent="0" algn="just" defTabSz="914400" rtl="0" eaLnBrk="0" fontAlgn="base" latinLnBrk="0" hangingPunct="0">
              <a:lnSpc>
                <a:spcPct val="100000"/>
              </a:lnSpc>
              <a:spcBef>
                <a:spcPct val="0"/>
              </a:spcBef>
              <a:spcAft>
                <a:spcPct val="0"/>
              </a:spcAft>
              <a:buClrTx/>
              <a:buSzTx/>
              <a:buFontTx/>
              <a:buNone/>
              <a:tabLst>
                <a:tab pos="819150" algn="l"/>
              </a:tabLst>
            </a:pPr>
            <a:r>
              <a:rPr kumimoji="0" lang="es-AR" sz="2000" b="0" i="0" u="none" strike="noStrike" cap="none" normalizeH="0" baseline="0" dirty="0" smtClean="0">
                <a:ln>
                  <a:noFill/>
                </a:ln>
                <a:solidFill>
                  <a:srgbClr val="FF0000"/>
                </a:solidFill>
                <a:effectLst/>
                <a:latin typeface="Calibri" pitchFamily="34" charset="0"/>
                <a:ea typeface="Calibri" pitchFamily="34" charset="0"/>
                <a:cs typeface="Times New Roman" pitchFamily="18" charset="0"/>
                <a:sym typeface="Symbol" pitchFamily="18" charset="2"/>
              </a:rPr>
              <a:t></a:t>
            </a:r>
            <a:r>
              <a:rPr kumimoji="0" lang="es-AR" sz="2000" b="0" i="0" u="none" strike="noStrike" cap="none" normalizeH="0" baseline="-30000" dirty="0" smtClean="0">
                <a:ln>
                  <a:noFill/>
                </a:ln>
                <a:solidFill>
                  <a:srgbClr val="FF0000"/>
                </a:solidFill>
                <a:effectLst/>
                <a:latin typeface="Calibri" pitchFamily="34" charset="0"/>
                <a:ea typeface="Calibri" pitchFamily="34" charset="0"/>
                <a:cs typeface="Times New Roman" pitchFamily="18" charset="0"/>
              </a:rPr>
              <a:t>c </a:t>
            </a:r>
            <a:r>
              <a:rPr kumimoji="0" lang="es-AR" sz="2000" b="0" i="0" u="none" strike="noStrike" cap="none" normalizeH="0" baseline="0" dirty="0" smtClean="0">
                <a:ln>
                  <a:noFill/>
                </a:ln>
                <a:solidFill>
                  <a:srgbClr val="FF0000"/>
                </a:solidFill>
                <a:effectLst/>
                <a:latin typeface="Calibri" pitchFamily="34" charset="0"/>
                <a:ea typeface="Calibri" pitchFamily="34" charset="0"/>
                <a:cs typeface="Times New Roman" pitchFamily="18" charset="0"/>
                <a:sym typeface="Symbol" pitchFamily="18" charset="2"/>
              </a:rPr>
              <a:t>= 0,32</a:t>
            </a:r>
            <a:endParaRPr kumimoji="0" lang="es-AR" sz="2000" b="0" i="0" u="none" strike="noStrike" cap="none" normalizeH="0" baseline="0" dirty="0" smtClean="0">
              <a:ln>
                <a:noFill/>
              </a:ln>
              <a:solidFill>
                <a:schemeClr val="tx1"/>
              </a:solidFill>
              <a:effectLst/>
              <a:latin typeface="Arial" pitchFamily="34" charset="0"/>
              <a:cs typeface="Arial" pitchFamily="34" charset="0"/>
              <a:sym typeface="Symbol" pitchFamily="18" charset="2"/>
            </a:endParaRPr>
          </a:p>
          <a:p>
            <a:pPr marL="0" marR="0" lvl="0" indent="0" algn="just" defTabSz="914400" rtl="0" eaLnBrk="0" fontAlgn="base" latinLnBrk="0" hangingPunct="0">
              <a:lnSpc>
                <a:spcPct val="100000"/>
              </a:lnSpc>
              <a:spcBef>
                <a:spcPct val="0"/>
              </a:spcBef>
              <a:spcAft>
                <a:spcPct val="0"/>
              </a:spcAft>
              <a:buClrTx/>
              <a:buSzTx/>
              <a:buFontTx/>
              <a:buNone/>
              <a:tabLst>
                <a:tab pos="819150" algn="l"/>
              </a:tabLst>
            </a:pPr>
            <a:r>
              <a:rPr kumimoji="0" lang="es-AR" sz="2000" b="1" i="0" u="sng" strike="noStrike" cap="none" normalizeH="0" baseline="0" dirty="0" smtClean="0">
                <a:ln>
                  <a:noFill/>
                </a:ln>
                <a:solidFill>
                  <a:srgbClr val="9BBB59"/>
                </a:solidFill>
                <a:effectLst/>
                <a:latin typeface="Calibri" pitchFamily="34" charset="0"/>
                <a:ea typeface="Calibri" pitchFamily="34" charset="0"/>
                <a:cs typeface="Times New Roman" pitchFamily="18" charset="0"/>
                <a:sym typeface="Symbol" pitchFamily="18" charset="2"/>
              </a:rPr>
              <a:t>Otro modo de obtener el rendimiento es:</a:t>
            </a:r>
            <a:endParaRPr kumimoji="0" lang="es-AR" sz="2000" b="0" i="0" u="none" strike="noStrike" cap="none" normalizeH="0" baseline="0" dirty="0" smtClean="0">
              <a:ln>
                <a:noFill/>
              </a:ln>
              <a:solidFill>
                <a:schemeClr val="tx1"/>
              </a:solidFill>
              <a:effectLst/>
              <a:latin typeface="Arial" pitchFamily="34" charset="0"/>
              <a:cs typeface="Arial" pitchFamily="34" charset="0"/>
              <a:sym typeface="Symbol" pitchFamily="18" charset="2"/>
            </a:endParaRPr>
          </a:p>
          <a:p>
            <a:pPr marL="0" marR="0" lvl="0" indent="0" algn="just" defTabSz="914400" rtl="0" eaLnBrk="0" fontAlgn="base" latinLnBrk="0" hangingPunct="0">
              <a:lnSpc>
                <a:spcPct val="100000"/>
              </a:lnSpc>
              <a:spcBef>
                <a:spcPct val="0"/>
              </a:spcBef>
              <a:spcAft>
                <a:spcPct val="0"/>
              </a:spcAft>
              <a:buClrTx/>
              <a:buSzTx/>
              <a:buFontTx/>
              <a:buNone/>
              <a:tabLst>
                <a:tab pos="819150" algn="l"/>
              </a:tabLst>
            </a:pPr>
            <a:r>
              <a:rPr kumimoji="0" lang="es-AR" sz="2000" b="0" i="0" u="none" strike="noStrike" cap="none" normalizeH="0" baseline="0" dirty="0" smtClean="0">
                <a:ln>
                  <a:noFill/>
                </a:ln>
                <a:solidFill>
                  <a:srgbClr val="FF0000"/>
                </a:solidFill>
                <a:effectLst/>
                <a:latin typeface="Calibri" pitchFamily="34" charset="0"/>
                <a:ea typeface="Calibri" pitchFamily="34" charset="0"/>
                <a:cs typeface="Times New Roman" pitchFamily="18" charset="0"/>
                <a:sym typeface="Symbol" pitchFamily="18" charset="2"/>
              </a:rPr>
              <a:t>Conociendo el Poder calorífico inferior del combustible y el consumo especifico.</a:t>
            </a:r>
            <a:endParaRPr kumimoji="0" lang="es-AR" sz="2000" b="0" i="0" u="none" strike="noStrike" cap="none" normalizeH="0" baseline="0" dirty="0" smtClean="0">
              <a:ln>
                <a:noFill/>
              </a:ln>
              <a:solidFill>
                <a:srgbClr val="FF0000"/>
              </a:solidFill>
              <a:effectLst/>
              <a:latin typeface="Arial" pitchFamily="34" charset="0"/>
              <a:cs typeface="Arial" pitchFamily="34" charset="0"/>
              <a:sym typeface="Symbol" pitchFamily="18" charset="2"/>
            </a:endParaRPr>
          </a:p>
          <a:p>
            <a:pPr marL="0" marR="0" lvl="0" indent="0" algn="just" defTabSz="914400" rtl="0" eaLnBrk="0" fontAlgn="base" latinLnBrk="0" hangingPunct="0">
              <a:lnSpc>
                <a:spcPct val="100000"/>
              </a:lnSpc>
              <a:spcBef>
                <a:spcPct val="0"/>
              </a:spcBef>
              <a:spcAft>
                <a:spcPct val="0"/>
              </a:spcAft>
              <a:buClrTx/>
              <a:buSzTx/>
              <a:buFontTx/>
              <a:buNone/>
              <a:tabLst>
                <a:tab pos="819150" algn="l"/>
              </a:tabLst>
            </a:pPr>
            <a:r>
              <a:rPr kumimoji="0" lang="en-US" sz="2000" b="0" i="0" u="none" strike="noStrike" cap="none" normalizeH="0" baseline="0" dirty="0" smtClean="0">
                <a:ln>
                  <a:noFill/>
                </a:ln>
                <a:solidFill>
                  <a:srgbClr val="FF0000"/>
                </a:solidFill>
                <a:effectLst/>
                <a:latin typeface="Calibri" pitchFamily="34" charset="0"/>
                <a:ea typeface="Calibri" pitchFamily="34" charset="0"/>
                <a:cs typeface="Times New Roman" pitchFamily="18" charset="0"/>
                <a:sym typeface="Symbol" pitchFamily="18" charset="2"/>
              </a:rPr>
              <a:t>(PCI) = 10000 Kcal/Kg</a:t>
            </a:r>
            <a:endParaRPr kumimoji="0" lang="es-AR" sz="2000" b="0" i="0" u="none" strike="noStrike" cap="none" normalizeH="0" baseline="0" dirty="0" smtClean="0">
              <a:ln>
                <a:noFill/>
              </a:ln>
              <a:solidFill>
                <a:srgbClr val="FF0000"/>
              </a:solidFill>
              <a:effectLst/>
              <a:latin typeface="Arial" pitchFamily="34" charset="0"/>
              <a:cs typeface="Arial" pitchFamily="34" charset="0"/>
              <a:sym typeface="Symbol" pitchFamily="18" charset="2"/>
            </a:endParaRPr>
          </a:p>
          <a:p>
            <a:pPr marL="0" marR="0" lvl="0" indent="0" algn="just" defTabSz="914400" rtl="0" eaLnBrk="0" fontAlgn="base" latinLnBrk="0" hangingPunct="0">
              <a:lnSpc>
                <a:spcPct val="100000"/>
              </a:lnSpc>
              <a:spcBef>
                <a:spcPct val="0"/>
              </a:spcBef>
              <a:spcAft>
                <a:spcPct val="0"/>
              </a:spcAft>
              <a:buClrTx/>
              <a:buSzTx/>
              <a:buFontTx/>
              <a:buNone/>
              <a:tabLst>
                <a:tab pos="819150" algn="l"/>
              </a:tabLst>
            </a:pPr>
            <a:r>
              <a:rPr kumimoji="0" lang="en-US" sz="2000" b="0" i="0" u="none" strike="noStrike" cap="none" normalizeH="0" baseline="0" dirty="0" smtClean="0">
                <a:ln>
                  <a:noFill/>
                </a:ln>
                <a:solidFill>
                  <a:srgbClr val="FF0000"/>
                </a:solidFill>
                <a:effectLst/>
                <a:latin typeface="Calibri" pitchFamily="34" charset="0"/>
                <a:ea typeface="Calibri" pitchFamily="34" charset="0"/>
                <a:cs typeface="Times New Roman" pitchFamily="18" charset="0"/>
                <a:sym typeface="Symbol" pitchFamily="18" charset="2"/>
              </a:rPr>
              <a:t>(CE) = 0,260 kg/</a:t>
            </a:r>
            <a:r>
              <a:rPr kumimoji="0" lang="en-US" sz="2000" b="0" i="0" u="none" strike="noStrike" cap="none" normalizeH="0" baseline="0" dirty="0" err="1" smtClean="0">
                <a:ln>
                  <a:noFill/>
                </a:ln>
                <a:solidFill>
                  <a:srgbClr val="FF0000"/>
                </a:solidFill>
                <a:effectLst/>
                <a:latin typeface="Calibri" pitchFamily="34" charset="0"/>
                <a:ea typeface="Calibri" pitchFamily="34" charset="0"/>
                <a:cs typeface="Times New Roman" pitchFamily="18" charset="0"/>
                <a:sym typeface="Symbol" pitchFamily="18" charset="2"/>
              </a:rPr>
              <a:t>Kw</a:t>
            </a:r>
            <a:r>
              <a:rPr kumimoji="0" lang="en-US" sz="2000" b="0" i="0" u="none" strike="noStrike" cap="none" normalizeH="0" baseline="0" dirty="0" smtClean="0">
                <a:ln>
                  <a:noFill/>
                </a:ln>
                <a:solidFill>
                  <a:srgbClr val="FF0000"/>
                </a:solidFill>
                <a:effectLst/>
                <a:latin typeface="Calibri" pitchFamily="34" charset="0"/>
                <a:ea typeface="Calibri" pitchFamily="34" charset="0"/>
                <a:cs typeface="Times New Roman" pitchFamily="18" charset="0"/>
                <a:sym typeface="Symbol" pitchFamily="18" charset="2"/>
              </a:rPr>
              <a:t>-h</a:t>
            </a:r>
            <a:endParaRPr kumimoji="0" lang="es-AR" sz="2000" b="0" i="0" u="none" strike="noStrike" cap="none" normalizeH="0" baseline="0" dirty="0" smtClean="0">
              <a:ln>
                <a:noFill/>
              </a:ln>
              <a:solidFill>
                <a:srgbClr val="FF0000"/>
              </a:solidFill>
              <a:effectLst/>
              <a:latin typeface="Arial" pitchFamily="34" charset="0"/>
              <a:cs typeface="Arial" pitchFamily="34" charset="0"/>
              <a:sym typeface="Symbol" pitchFamily="18" charset="2"/>
            </a:endParaRPr>
          </a:p>
          <a:p>
            <a:pPr marL="0" marR="0" lvl="0" indent="0" algn="just" defTabSz="914400" rtl="0" eaLnBrk="0" fontAlgn="base" latinLnBrk="0" hangingPunct="0">
              <a:lnSpc>
                <a:spcPct val="100000"/>
              </a:lnSpc>
              <a:spcBef>
                <a:spcPct val="0"/>
              </a:spcBef>
              <a:spcAft>
                <a:spcPct val="0"/>
              </a:spcAft>
              <a:buClrTx/>
              <a:buSzTx/>
              <a:buFontTx/>
              <a:buNone/>
              <a:tabLst>
                <a:tab pos="819150" algn="l"/>
              </a:tabLst>
            </a:pPr>
            <a:r>
              <a:rPr kumimoji="0" lang="es-AR" sz="2000" b="0" i="0" u="none" strike="noStrike" cap="none" normalizeH="0" baseline="0" dirty="0" smtClean="0">
                <a:ln>
                  <a:noFill/>
                </a:ln>
                <a:solidFill>
                  <a:srgbClr val="FF0000"/>
                </a:solidFill>
                <a:effectLst/>
                <a:latin typeface="Calibri" pitchFamily="34" charset="0"/>
                <a:ea typeface="Calibri" pitchFamily="34" charset="0"/>
                <a:cs typeface="Times New Roman" pitchFamily="18" charset="0"/>
                <a:sym typeface="Symbol" pitchFamily="18" charset="2"/>
              </a:rPr>
              <a:t>El calor producido por KW-h 	</a:t>
            </a:r>
            <a:endParaRPr kumimoji="0" lang="es-AR" sz="2000" b="0" i="0" u="none" strike="noStrike" cap="none" normalizeH="0" baseline="0" dirty="0" smtClean="0">
              <a:ln>
                <a:noFill/>
              </a:ln>
              <a:solidFill>
                <a:srgbClr val="FF0000"/>
              </a:solidFill>
              <a:effectLst/>
              <a:latin typeface="Arial" pitchFamily="34" charset="0"/>
              <a:cs typeface="Arial" pitchFamily="34" charset="0"/>
              <a:sym typeface="Symbol" pitchFamily="18" charset="2"/>
            </a:endParaRPr>
          </a:p>
          <a:p>
            <a:pPr marL="0" marR="0" lvl="0" indent="0" algn="just" defTabSz="914400" rtl="0" eaLnBrk="0" fontAlgn="base" latinLnBrk="0" hangingPunct="0">
              <a:lnSpc>
                <a:spcPct val="100000"/>
              </a:lnSpc>
              <a:spcBef>
                <a:spcPct val="0"/>
              </a:spcBef>
              <a:spcAft>
                <a:spcPct val="0"/>
              </a:spcAft>
              <a:buClrTx/>
              <a:buSzTx/>
              <a:buFontTx/>
              <a:buNone/>
              <a:tabLst>
                <a:tab pos="819150" algn="l"/>
              </a:tabLst>
            </a:pPr>
            <a:r>
              <a:rPr kumimoji="0" lang="es-AR" sz="2000" b="0" i="0" u="none" strike="noStrike" cap="none" normalizeH="0" baseline="0" dirty="0" smtClean="0">
                <a:ln>
                  <a:noFill/>
                </a:ln>
                <a:solidFill>
                  <a:srgbClr val="FF0000"/>
                </a:solidFill>
                <a:effectLst/>
                <a:latin typeface="Calibri" pitchFamily="34" charset="0"/>
                <a:ea typeface="Calibri" pitchFamily="34" charset="0"/>
                <a:cs typeface="Times New Roman" pitchFamily="18" charset="0"/>
                <a:sym typeface="Symbol" pitchFamily="18" charset="2"/>
              </a:rPr>
              <a:t>(PCI)*(CE) = 10000 Kcal/kg * 0,260 Kg/KW-h = 2600 Kcal / KW-h</a:t>
            </a:r>
            <a:endParaRPr kumimoji="0" lang="es-AR" sz="2000" b="0" i="0" u="none" strike="noStrike" cap="none" normalizeH="0" baseline="0" dirty="0" smtClean="0">
              <a:ln>
                <a:noFill/>
              </a:ln>
              <a:solidFill>
                <a:srgbClr val="FF0000"/>
              </a:solidFill>
              <a:effectLst/>
              <a:latin typeface="Arial" pitchFamily="34" charset="0"/>
              <a:cs typeface="Arial" pitchFamily="34" charset="0"/>
              <a:sym typeface="Symbol" pitchFamily="18" charset="2"/>
            </a:endParaRPr>
          </a:p>
          <a:p>
            <a:pPr marL="0" marR="0" lvl="0" indent="0" algn="just" defTabSz="914400" rtl="0" eaLnBrk="0" fontAlgn="base" latinLnBrk="0" hangingPunct="0">
              <a:lnSpc>
                <a:spcPct val="100000"/>
              </a:lnSpc>
              <a:spcBef>
                <a:spcPct val="0"/>
              </a:spcBef>
              <a:spcAft>
                <a:spcPct val="0"/>
              </a:spcAft>
              <a:buClrTx/>
              <a:buSzTx/>
              <a:buFontTx/>
              <a:buNone/>
              <a:tabLst>
                <a:tab pos="819150" algn="l"/>
              </a:tabLst>
            </a:pPr>
            <a:r>
              <a:rPr kumimoji="0" lang="es-AR" sz="2000" b="0" i="0" u="none" strike="noStrike" cap="none" normalizeH="0" baseline="0" dirty="0" smtClean="0">
                <a:ln>
                  <a:noFill/>
                </a:ln>
                <a:solidFill>
                  <a:srgbClr val="FF0000"/>
                </a:solidFill>
                <a:effectLst/>
                <a:latin typeface="Calibri" pitchFamily="34" charset="0"/>
                <a:ea typeface="Calibri" pitchFamily="34" charset="0"/>
                <a:cs typeface="Times New Roman" pitchFamily="18" charset="0"/>
                <a:sym typeface="Symbol" pitchFamily="18" charset="2"/>
              </a:rPr>
              <a:t>860 Kcal/Kw-h = constante de equivalencia de unidades de energía:</a:t>
            </a:r>
            <a:endParaRPr kumimoji="0" lang="es-AR" sz="2000" b="0" i="0" u="none" strike="noStrike" cap="none" normalizeH="0" baseline="0" dirty="0" smtClean="0">
              <a:ln>
                <a:noFill/>
              </a:ln>
              <a:solidFill>
                <a:srgbClr val="FF0000"/>
              </a:solidFill>
              <a:effectLst/>
              <a:latin typeface="Arial" pitchFamily="34" charset="0"/>
              <a:cs typeface="Arial" pitchFamily="34" charset="0"/>
              <a:sym typeface="Symbol" pitchFamily="18" charset="2"/>
            </a:endParaRPr>
          </a:p>
          <a:p>
            <a:pPr marL="0" marR="0" lvl="0" indent="0" algn="just" defTabSz="914400" rtl="0" eaLnBrk="0" fontAlgn="base" latinLnBrk="0" hangingPunct="0">
              <a:lnSpc>
                <a:spcPct val="100000"/>
              </a:lnSpc>
              <a:spcBef>
                <a:spcPct val="0"/>
              </a:spcBef>
              <a:spcAft>
                <a:spcPct val="0"/>
              </a:spcAft>
              <a:buClrTx/>
              <a:buSzTx/>
              <a:buFontTx/>
              <a:buNone/>
              <a:tabLst>
                <a:tab pos="819150" algn="l"/>
              </a:tabLst>
            </a:pPr>
            <a:r>
              <a:rPr kumimoji="0" lang="en-US" sz="2000" b="0" i="0" u="none" strike="noStrike" cap="none" normalizeH="0" baseline="0" dirty="0" smtClean="0">
                <a:ln>
                  <a:noFill/>
                </a:ln>
                <a:solidFill>
                  <a:srgbClr val="FF0000"/>
                </a:solidFill>
                <a:effectLst/>
                <a:latin typeface="Calibri" pitchFamily="34" charset="0"/>
                <a:ea typeface="Calibri" pitchFamily="34" charset="0"/>
                <a:cs typeface="Times New Roman" pitchFamily="18" charset="0"/>
                <a:sym typeface="Symbol" pitchFamily="18" charset="2"/>
              </a:rPr>
              <a:t>1Kw = 102 </a:t>
            </a:r>
            <a:r>
              <a:rPr kumimoji="0" lang="en-US" sz="2000" b="0" i="0" u="none" strike="noStrike" cap="none" normalizeH="0" baseline="0" dirty="0" err="1" smtClean="0">
                <a:ln>
                  <a:noFill/>
                </a:ln>
                <a:solidFill>
                  <a:srgbClr val="FF0000"/>
                </a:solidFill>
                <a:effectLst/>
                <a:latin typeface="Calibri" pitchFamily="34" charset="0"/>
                <a:ea typeface="Calibri" pitchFamily="34" charset="0"/>
                <a:cs typeface="Times New Roman" pitchFamily="18" charset="0"/>
                <a:sym typeface="Symbol" pitchFamily="18" charset="2"/>
              </a:rPr>
              <a:t>Kgm</a:t>
            </a:r>
            <a:r>
              <a:rPr kumimoji="0" lang="en-US" sz="2000" b="0" i="0" u="none" strike="noStrike" cap="none" normalizeH="0" baseline="0" dirty="0" smtClean="0">
                <a:ln>
                  <a:noFill/>
                </a:ln>
                <a:solidFill>
                  <a:srgbClr val="FF0000"/>
                </a:solidFill>
                <a:effectLst/>
                <a:latin typeface="Calibri" pitchFamily="34" charset="0"/>
                <a:ea typeface="Calibri" pitchFamily="34" charset="0"/>
                <a:cs typeface="Times New Roman" pitchFamily="18" charset="0"/>
                <a:sym typeface="Symbol" pitchFamily="18" charset="2"/>
              </a:rPr>
              <a:t>/</a:t>
            </a:r>
            <a:r>
              <a:rPr kumimoji="0" lang="en-US" sz="2000" b="0" i="0" u="none" strike="noStrike" cap="none" normalizeH="0" baseline="0" dirty="0" err="1" smtClean="0">
                <a:ln>
                  <a:noFill/>
                </a:ln>
                <a:solidFill>
                  <a:srgbClr val="FF0000"/>
                </a:solidFill>
                <a:effectLst/>
                <a:latin typeface="Calibri" pitchFamily="34" charset="0"/>
                <a:ea typeface="Calibri" pitchFamily="34" charset="0"/>
                <a:cs typeface="Times New Roman" pitchFamily="18" charset="0"/>
                <a:sym typeface="Symbol" pitchFamily="18" charset="2"/>
              </a:rPr>
              <a:t>seg</a:t>
            </a:r>
            <a:endParaRPr kumimoji="0" lang="es-AR" sz="2000" b="0" i="0" u="none" strike="noStrike" cap="none" normalizeH="0" baseline="0" dirty="0" smtClean="0">
              <a:ln>
                <a:noFill/>
              </a:ln>
              <a:solidFill>
                <a:srgbClr val="FF0000"/>
              </a:solidFill>
              <a:effectLst/>
              <a:latin typeface="Arial" pitchFamily="34" charset="0"/>
              <a:cs typeface="Arial" pitchFamily="34" charset="0"/>
              <a:sym typeface="Symbol" pitchFamily="18" charset="2"/>
            </a:endParaRPr>
          </a:p>
          <a:p>
            <a:pPr marL="0" marR="0" lvl="0" indent="0" algn="just" defTabSz="914400" rtl="0" eaLnBrk="0" fontAlgn="base" latinLnBrk="0" hangingPunct="0">
              <a:lnSpc>
                <a:spcPct val="100000"/>
              </a:lnSpc>
              <a:spcBef>
                <a:spcPct val="0"/>
              </a:spcBef>
              <a:spcAft>
                <a:spcPct val="0"/>
              </a:spcAft>
              <a:buClrTx/>
              <a:buSzTx/>
              <a:buFontTx/>
              <a:buNone/>
              <a:tabLst>
                <a:tab pos="819150" algn="l"/>
              </a:tabLst>
            </a:pPr>
            <a:r>
              <a:rPr lang="en-US" sz="2000" dirty="0" smtClean="0">
                <a:solidFill>
                  <a:srgbClr val="FF0000"/>
                </a:solidFill>
                <a:latin typeface="Calibri" pitchFamily="34" charset="0"/>
                <a:ea typeface="Calibri" pitchFamily="34" charset="0"/>
                <a:cs typeface="Times New Roman" pitchFamily="18" charset="0"/>
                <a:sym typeface="Symbol" pitchFamily="18" charset="2"/>
              </a:rPr>
              <a:t>1KW-h = 102 </a:t>
            </a:r>
            <a:r>
              <a:rPr lang="en-US" sz="2000" dirty="0" err="1" smtClean="0">
                <a:solidFill>
                  <a:srgbClr val="FF0000"/>
                </a:solidFill>
                <a:latin typeface="Calibri" pitchFamily="34" charset="0"/>
                <a:ea typeface="Calibri" pitchFamily="34" charset="0"/>
                <a:cs typeface="Times New Roman" pitchFamily="18" charset="0"/>
                <a:sym typeface="Symbol" pitchFamily="18" charset="2"/>
              </a:rPr>
              <a:t>Kgm</a:t>
            </a:r>
            <a:r>
              <a:rPr lang="en-US" sz="2000" dirty="0" smtClean="0">
                <a:solidFill>
                  <a:srgbClr val="FF0000"/>
                </a:solidFill>
                <a:latin typeface="Calibri" pitchFamily="34" charset="0"/>
                <a:ea typeface="Calibri" pitchFamily="34" charset="0"/>
                <a:cs typeface="Times New Roman" pitchFamily="18" charset="0"/>
                <a:sym typeface="Symbol" pitchFamily="18" charset="2"/>
              </a:rPr>
              <a:t>/</a:t>
            </a:r>
            <a:r>
              <a:rPr lang="en-US" sz="2000" dirty="0" err="1" smtClean="0">
                <a:solidFill>
                  <a:srgbClr val="FF0000"/>
                </a:solidFill>
                <a:latin typeface="Calibri" pitchFamily="34" charset="0"/>
                <a:ea typeface="Calibri" pitchFamily="34" charset="0"/>
                <a:cs typeface="Times New Roman" pitchFamily="18" charset="0"/>
                <a:sym typeface="Symbol" pitchFamily="18" charset="2"/>
              </a:rPr>
              <a:t>seg</a:t>
            </a:r>
            <a:r>
              <a:rPr lang="en-US" sz="2000" dirty="0" smtClean="0">
                <a:solidFill>
                  <a:srgbClr val="FF0000"/>
                </a:solidFill>
                <a:latin typeface="Calibri" pitchFamily="34" charset="0"/>
                <a:ea typeface="Calibri" pitchFamily="34" charset="0"/>
                <a:cs typeface="Times New Roman" pitchFamily="18" charset="0"/>
                <a:sym typeface="Symbol" pitchFamily="18" charset="2"/>
              </a:rPr>
              <a:t> * 3600 </a:t>
            </a:r>
            <a:r>
              <a:rPr lang="en-US" sz="2000" dirty="0" err="1" smtClean="0">
                <a:solidFill>
                  <a:srgbClr val="FF0000"/>
                </a:solidFill>
                <a:latin typeface="Calibri" pitchFamily="34" charset="0"/>
                <a:ea typeface="Calibri" pitchFamily="34" charset="0"/>
                <a:cs typeface="Times New Roman" pitchFamily="18" charset="0"/>
                <a:sym typeface="Symbol" pitchFamily="18" charset="2"/>
              </a:rPr>
              <a:t>Seg</a:t>
            </a:r>
            <a:r>
              <a:rPr lang="en-US" sz="2000" dirty="0" smtClean="0">
                <a:solidFill>
                  <a:srgbClr val="FF0000"/>
                </a:solidFill>
                <a:latin typeface="Calibri" pitchFamily="34" charset="0"/>
                <a:ea typeface="Calibri" pitchFamily="34" charset="0"/>
                <a:cs typeface="Times New Roman" pitchFamily="18" charset="0"/>
                <a:sym typeface="Symbol" pitchFamily="18" charset="2"/>
              </a:rPr>
              <a:t>/H = 367200 </a:t>
            </a:r>
            <a:r>
              <a:rPr lang="en-US" sz="2000" dirty="0" err="1" smtClean="0">
                <a:solidFill>
                  <a:srgbClr val="FF0000"/>
                </a:solidFill>
                <a:latin typeface="Calibri" pitchFamily="34" charset="0"/>
                <a:ea typeface="Calibri" pitchFamily="34" charset="0"/>
                <a:cs typeface="Times New Roman" pitchFamily="18" charset="0"/>
                <a:sym typeface="Symbol" pitchFamily="18" charset="2"/>
              </a:rPr>
              <a:t>kgm</a:t>
            </a:r>
            <a:r>
              <a:rPr lang="en-US" sz="2000" dirty="0" smtClean="0">
                <a:solidFill>
                  <a:srgbClr val="FF0000"/>
                </a:solidFill>
                <a:latin typeface="Calibri" pitchFamily="34" charset="0"/>
                <a:ea typeface="Calibri" pitchFamily="34" charset="0"/>
                <a:cs typeface="Times New Roman" pitchFamily="18" charset="0"/>
                <a:sym typeface="Symbol" pitchFamily="18" charset="2"/>
              </a:rPr>
              <a:t>/h</a:t>
            </a:r>
          </a:p>
          <a:p>
            <a:pPr marL="0" marR="0" lvl="0" indent="0" algn="just" defTabSz="914400" rtl="0" eaLnBrk="0" fontAlgn="base" latinLnBrk="0" hangingPunct="0">
              <a:lnSpc>
                <a:spcPct val="100000"/>
              </a:lnSpc>
              <a:spcBef>
                <a:spcPct val="0"/>
              </a:spcBef>
              <a:spcAft>
                <a:spcPct val="0"/>
              </a:spcAft>
              <a:buClrTx/>
              <a:buSzTx/>
              <a:buFontTx/>
              <a:buNone/>
              <a:tabLst>
                <a:tab pos="819150" algn="l"/>
              </a:tabLst>
            </a:pPr>
            <a:endParaRPr lang="en-US" sz="2000" dirty="0" smtClean="0">
              <a:solidFill>
                <a:srgbClr val="FF0000"/>
              </a:solidFill>
              <a:latin typeface="Calibri" pitchFamily="34" charset="0"/>
              <a:ea typeface="Calibri" pitchFamily="34" charset="0"/>
              <a:cs typeface="Times New Roman" pitchFamily="18" charset="0"/>
              <a:sym typeface="Symbol" pitchFamily="18" charset="2"/>
            </a:endParaRPr>
          </a:p>
          <a:p>
            <a:pPr algn="just" eaLnBrk="0" fontAlgn="base" hangingPunct="0">
              <a:spcBef>
                <a:spcPct val="0"/>
              </a:spcBef>
              <a:spcAft>
                <a:spcPct val="0"/>
              </a:spcAft>
              <a:tabLst>
                <a:tab pos="819150" algn="l"/>
              </a:tabLst>
            </a:pPr>
            <a:r>
              <a:rPr lang="en-US" sz="2000" dirty="0" smtClean="0">
                <a:solidFill>
                  <a:srgbClr val="FF0000"/>
                </a:solidFill>
                <a:latin typeface="Calibri" pitchFamily="34" charset="0"/>
                <a:ea typeface="Calibri" pitchFamily="34" charset="0"/>
                <a:cs typeface="Times New Roman" pitchFamily="18" charset="0"/>
                <a:sym typeface="Symbol" pitchFamily="18" charset="2"/>
              </a:rPr>
              <a:t>El </a:t>
            </a:r>
            <a:r>
              <a:rPr lang="es-AR" sz="2000" dirty="0" smtClean="0">
                <a:solidFill>
                  <a:srgbClr val="FF0000"/>
                </a:solidFill>
                <a:latin typeface="Calibri" pitchFamily="34" charset="0"/>
                <a:ea typeface="Calibri" pitchFamily="34" charset="0"/>
                <a:cs typeface="Times New Roman" pitchFamily="18" charset="0"/>
                <a:sym typeface="Symbol" pitchFamily="18" charset="2"/>
              </a:rPr>
              <a:t></a:t>
            </a:r>
            <a:r>
              <a:rPr lang="en-US" sz="2000" dirty="0" smtClean="0">
                <a:solidFill>
                  <a:srgbClr val="FF0000"/>
                </a:solidFill>
                <a:latin typeface="Calibri" pitchFamily="34" charset="0"/>
                <a:ea typeface="Calibri" pitchFamily="34" charset="0"/>
                <a:cs typeface="Times New Roman" pitchFamily="18" charset="0"/>
                <a:sym typeface="Symbol" pitchFamily="18" charset="2"/>
              </a:rPr>
              <a:t> = (860 Kcal/</a:t>
            </a:r>
            <a:r>
              <a:rPr lang="en-US" sz="2000" dirty="0" err="1" smtClean="0">
                <a:solidFill>
                  <a:srgbClr val="FF0000"/>
                </a:solidFill>
                <a:latin typeface="Calibri" pitchFamily="34" charset="0"/>
                <a:ea typeface="Calibri" pitchFamily="34" charset="0"/>
                <a:cs typeface="Times New Roman" pitchFamily="18" charset="0"/>
                <a:sym typeface="Symbol" pitchFamily="18" charset="2"/>
              </a:rPr>
              <a:t>Kw</a:t>
            </a:r>
            <a:r>
              <a:rPr lang="en-US" sz="2000" dirty="0" smtClean="0">
                <a:solidFill>
                  <a:srgbClr val="FF0000"/>
                </a:solidFill>
                <a:latin typeface="Calibri" pitchFamily="34" charset="0"/>
                <a:ea typeface="Calibri" pitchFamily="34" charset="0"/>
                <a:cs typeface="Times New Roman" pitchFamily="18" charset="0"/>
                <a:sym typeface="Symbol" pitchFamily="18" charset="2"/>
              </a:rPr>
              <a:t>-h)/ (2600 Kcal/ </a:t>
            </a:r>
            <a:r>
              <a:rPr lang="en-US" sz="2000" dirty="0" err="1" smtClean="0">
                <a:solidFill>
                  <a:srgbClr val="FF0000"/>
                </a:solidFill>
                <a:latin typeface="Calibri" pitchFamily="34" charset="0"/>
                <a:ea typeface="Calibri" pitchFamily="34" charset="0"/>
                <a:cs typeface="Times New Roman" pitchFamily="18" charset="0"/>
                <a:sym typeface="Symbol" pitchFamily="18" charset="2"/>
              </a:rPr>
              <a:t>Kw</a:t>
            </a:r>
            <a:r>
              <a:rPr lang="en-US" sz="2000" dirty="0" smtClean="0">
                <a:solidFill>
                  <a:srgbClr val="FF0000"/>
                </a:solidFill>
                <a:latin typeface="Calibri" pitchFamily="34" charset="0"/>
                <a:ea typeface="Calibri" pitchFamily="34" charset="0"/>
                <a:cs typeface="Times New Roman" pitchFamily="18" charset="0"/>
                <a:sym typeface="Symbol" pitchFamily="18" charset="2"/>
              </a:rPr>
              <a:t>-h) = 0,32 </a:t>
            </a:r>
          </a:p>
          <a:p>
            <a:pPr marL="0" marR="0" lvl="0" indent="0" algn="just" defTabSz="914400" rtl="0" eaLnBrk="0" fontAlgn="base" latinLnBrk="0" hangingPunct="0">
              <a:lnSpc>
                <a:spcPct val="100000"/>
              </a:lnSpc>
              <a:spcBef>
                <a:spcPct val="0"/>
              </a:spcBef>
              <a:spcAft>
                <a:spcPct val="0"/>
              </a:spcAft>
              <a:buClrTx/>
              <a:buSzTx/>
              <a:buFontTx/>
              <a:buNone/>
              <a:tabLst>
                <a:tab pos="819150" algn="l"/>
              </a:tabLst>
            </a:pPr>
            <a:endParaRPr kumimoji="0" lang="en-US" sz="1100" b="0" i="0" u="none" strike="noStrike" cap="none" normalizeH="0" baseline="0" dirty="0" smtClean="0">
              <a:ln>
                <a:noFill/>
              </a:ln>
              <a:solidFill>
                <a:srgbClr val="FF0000"/>
              </a:solidFill>
              <a:effectLst/>
              <a:latin typeface="Calibri" pitchFamily="34" charset="0"/>
              <a:ea typeface="Calibri" pitchFamily="34" charset="0"/>
              <a:cs typeface="Times New Roman" pitchFamily="18" charset="0"/>
              <a:sym typeface="Symbol" pitchFamily="18" charset="2"/>
            </a:endParaRPr>
          </a:p>
          <a:p>
            <a:pPr marL="0" marR="0" lvl="0" indent="0" algn="just" defTabSz="914400" rtl="0" eaLnBrk="0" fontAlgn="base" latinLnBrk="0" hangingPunct="0">
              <a:lnSpc>
                <a:spcPct val="100000"/>
              </a:lnSpc>
              <a:spcBef>
                <a:spcPct val="0"/>
              </a:spcBef>
              <a:spcAft>
                <a:spcPct val="0"/>
              </a:spcAft>
              <a:buClrTx/>
              <a:buSzTx/>
              <a:buFontTx/>
              <a:buNone/>
              <a:tabLst>
                <a:tab pos="819150" algn="l"/>
              </a:tabLst>
            </a:pPr>
            <a:endParaRPr lang="en-US" sz="1100" dirty="0" smtClean="0">
              <a:solidFill>
                <a:srgbClr val="FF0000"/>
              </a:solidFill>
              <a:latin typeface="Calibri" pitchFamily="34" charset="0"/>
              <a:ea typeface="Calibri" pitchFamily="34" charset="0"/>
              <a:cs typeface="Times New Roman" pitchFamily="18" charset="0"/>
              <a:sym typeface="Symbol" pitchFamily="18" charset="2"/>
            </a:endParaRPr>
          </a:p>
          <a:p>
            <a:pPr marL="0" marR="0" lvl="0" indent="0" algn="just" defTabSz="914400" rtl="0" eaLnBrk="0" fontAlgn="base" latinLnBrk="0" hangingPunct="0">
              <a:lnSpc>
                <a:spcPct val="100000"/>
              </a:lnSpc>
              <a:spcBef>
                <a:spcPct val="0"/>
              </a:spcBef>
              <a:spcAft>
                <a:spcPct val="0"/>
              </a:spcAft>
              <a:buClrTx/>
              <a:buSzTx/>
              <a:buFontTx/>
              <a:buNone/>
              <a:tabLst>
                <a:tab pos="819150" algn="l"/>
              </a:tabLst>
            </a:pPr>
            <a:endParaRPr kumimoji="0" lang="en-US" sz="1100" b="0" i="0" u="none" strike="noStrike" cap="none" normalizeH="0" baseline="0" dirty="0" smtClean="0">
              <a:ln>
                <a:noFill/>
              </a:ln>
              <a:solidFill>
                <a:srgbClr val="FF0000"/>
              </a:solidFill>
              <a:effectLst/>
              <a:latin typeface="Calibri" pitchFamily="34" charset="0"/>
              <a:ea typeface="Calibri" pitchFamily="34" charset="0"/>
              <a:cs typeface="Times New Roman" pitchFamily="18" charset="0"/>
              <a:sym typeface="Symbol" pitchFamily="18" charset="2"/>
            </a:endParaRPr>
          </a:p>
          <a:p>
            <a:pPr marL="0" marR="0" lvl="0" indent="0" algn="just" defTabSz="914400" rtl="0" eaLnBrk="0" fontAlgn="base" latinLnBrk="0" hangingPunct="0">
              <a:lnSpc>
                <a:spcPct val="100000"/>
              </a:lnSpc>
              <a:spcBef>
                <a:spcPct val="0"/>
              </a:spcBef>
              <a:spcAft>
                <a:spcPct val="0"/>
              </a:spcAft>
              <a:buClrTx/>
              <a:buSzTx/>
              <a:buFontTx/>
              <a:buNone/>
              <a:tabLst>
                <a:tab pos="819150" algn="l"/>
              </a:tabLst>
            </a:pPr>
            <a:endParaRPr lang="en-US" sz="1100" dirty="0" smtClean="0">
              <a:solidFill>
                <a:srgbClr val="FF0000"/>
              </a:solidFill>
              <a:latin typeface="Calibri" pitchFamily="34" charset="0"/>
              <a:ea typeface="Calibri" pitchFamily="34" charset="0"/>
              <a:cs typeface="Times New Roman" pitchFamily="18" charset="0"/>
              <a:sym typeface="Symbol" pitchFamily="18" charset="2"/>
            </a:endParaRPr>
          </a:p>
          <a:p>
            <a:pPr marL="0" marR="0" lvl="0" indent="0" algn="just" defTabSz="914400" rtl="0" eaLnBrk="0" fontAlgn="base" latinLnBrk="0" hangingPunct="0">
              <a:lnSpc>
                <a:spcPct val="100000"/>
              </a:lnSpc>
              <a:spcBef>
                <a:spcPct val="0"/>
              </a:spcBef>
              <a:spcAft>
                <a:spcPct val="0"/>
              </a:spcAft>
              <a:buClrTx/>
              <a:buSzTx/>
              <a:buFontTx/>
              <a:buNone/>
              <a:tabLst>
                <a:tab pos="819150" algn="l"/>
              </a:tabLst>
            </a:pPr>
            <a:endParaRPr kumimoji="0" lang="en-US" sz="1100" b="0" i="0" u="none" strike="noStrike" cap="none" normalizeH="0" baseline="0" dirty="0" smtClean="0">
              <a:ln>
                <a:noFill/>
              </a:ln>
              <a:solidFill>
                <a:srgbClr val="FF0000"/>
              </a:solidFill>
              <a:effectLst/>
              <a:latin typeface="Calibri" pitchFamily="34" charset="0"/>
              <a:ea typeface="Calibri" pitchFamily="34" charset="0"/>
              <a:cs typeface="Times New Roman" pitchFamily="18" charset="0"/>
              <a:sym typeface="Symbol" pitchFamily="18" charset="2"/>
            </a:endParaRPr>
          </a:p>
          <a:p>
            <a:pPr marL="0" marR="0" lvl="0" indent="0" algn="just" defTabSz="914400" rtl="0" eaLnBrk="0" fontAlgn="base" latinLnBrk="0" hangingPunct="0">
              <a:lnSpc>
                <a:spcPct val="100000"/>
              </a:lnSpc>
              <a:spcBef>
                <a:spcPct val="0"/>
              </a:spcBef>
              <a:spcAft>
                <a:spcPct val="0"/>
              </a:spcAft>
              <a:buClrTx/>
              <a:buSzTx/>
              <a:buFontTx/>
              <a:buNone/>
              <a:tabLst>
                <a:tab pos="819150" algn="l"/>
              </a:tabLst>
            </a:pPr>
            <a:endParaRPr lang="en-US" sz="1100" dirty="0" smtClean="0">
              <a:solidFill>
                <a:srgbClr val="FF0000"/>
              </a:solidFill>
              <a:latin typeface="Calibri" pitchFamily="34" charset="0"/>
              <a:ea typeface="Calibri" pitchFamily="34" charset="0"/>
              <a:cs typeface="Times New Roman" pitchFamily="18" charset="0"/>
              <a:sym typeface="Symbol" pitchFamily="18" charset="2"/>
            </a:endParaRPr>
          </a:p>
          <a:p>
            <a:pPr marL="0" marR="0" lvl="0" indent="0" algn="just" defTabSz="914400" rtl="0" eaLnBrk="0" fontAlgn="base" latinLnBrk="0" hangingPunct="0">
              <a:lnSpc>
                <a:spcPct val="100000"/>
              </a:lnSpc>
              <a:spcBef>
                <a:spcPct val="0"/>
              </a:spcBef>
              <a:spcAft>
                <a:spcPct val="0"/>
              </a:spcAft>
              <a:buClrTx/>
              <a:buSzTx/>
              <a:buFontTx/>
              <a:buNone/>
              <a:tabLst>
                <a:tab pos="819150" algn="l"/>
              </a:tabLst>
            </a:pPr>
            <a:endParaRPr kumimoji="0" lang="en-US" sz="2000" b="0" i="0" u="none" strike="noStrike" cap="none" normalizeH="0" baseline="0" dirty="0" smtClean="0">
              <a:ln>
                <a:noFill/>
              </a:ln>
              <a:solidFill>
                <a:srgbClr val="FF0000"/>
              </a:solidFill>
              <a:effectLst/>
              <a:latin typeface="Calibri" pitchFamily="34" charset="0"/>
              <a:ea typeface="Calibri" pitchFamily="34" charset="0"/>
              <a:cs typeface="Times New Roman" pitchFamily="18" charset="0"/>
              <a:sym typeface="Symbol" pitchFamily="18" charset="2"/>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53" name="AutoShape 25"/>
          <p:cNvSpPr>
            <a:spLocks noChangeShapeType="1"/>
          </p:cNvSpPr>
          <p:nvPr/>
        </p:nvSpPr>
        <p:spPr bwMode="auto">
          <a:xfrm flipV="1">
            <a:off x="1444625" y="1365250"/>
            <a:ext cx="0" cy="2095500"/>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s-AR"/>
          </a:p>
        </p:txBody>
      </p:sp>
      <p:sp>
        <p:nvSpPr>
          <p:cNvPr id="48154" name="AutoShape 26"/>
          <p:cNvSpPr>
            <a:spLocks noChangeShapeType="1"/>
          </p:cNvSpPr>
          <p:nvPr/>
        </p:nvSpPr>
        <p:spPr bwMode="auto">
          <a:xfrm>
            <a:off x="1444625" y="3460750"/>
            <a:ext cx="2486025" cy="0"/>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s-AR"/>
          </a:p>
        </p:txBody>
      </p:sp>
      <p:sp>
        <p:nvSpPr>
          <p:cNvPr id="48157" name="Freeform 29"/>
          <p:cNvSpPr>
            <a:spLocks/>
          </p:cNvSpPr>
          <p:nvPr/>
        </p:nvSpPr>
        <p:spPr bwMode="auto">
          <a:xfrm>
            <a:off x="1444625" y="1584325"/>
            <a:ext cx="2038350" cy="1755775"/>
          </a:xfrm>
          <a:custGeom>
            <a:avLst/>
            <a:gdLst/>
            <a:ahLst/>
            <a:cxnLst>
              <a:cxn ang="0">
                <a:pos x="0" y="0"/>
              </a:cxn>
              <a:cxn ang="0">
                <a:pos x="525" y="1410"/>
              </a:cxn>
              <a:cxn ang="0">
                <a:pos x="1575" y="2580"/>
              </a:cxn>
              <a:cxn ang="0">
                <a:pos x="2850" y="2520"/>
              </a:cxn>
              <a:cxn ang="0">
                <a:pos x="3210" y="2415"/>
              </a:cxn>
            </a:cxnLst>
            <a:rect l="0" t="0" r="r" b="b"/>
            <a:pathLst>
              <a:path w="3210" h="2765">
                <a:moveTo>
                  <a:pt x="0" y="0"/>
                </a:moveTo>
                <a:cubicBezTo>
                  <a:pt x="131" y="490"/>
                  <a:pt x="263" y="980"/>
                  <a:pt x="525" y="1410"/>
                </a:cubicBezTo>
                <a:cubicBezTo>
                  <a:pt x="787" y="1840"/>
                  <a:pt x="1187" y="2395"/>
                  <a:pt x="1575" y="2580"/>
                </a:cubicBezTo>
                <a:cubicBezTo>
                  <a:pt x="1963" y="2765"/>
                  <a:pt x="2578" y="2547"/>
                  <a:pt x="2850" y="2520"/>
                </a:cubicBezTo>
                <a:cubicBezTo>
                  <a:pt x="3122" y="2493"/>
                  <a:pt x="3166" y="2454"/>
                  <a:pt x="3210" y="2415"/>
                </a:cubicBezTo>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s-AR"/>
          </a:p>
        </p:txBody>
      </p:sp>
      <p:sp>
        <p:nvSpPr>
          <p:cNvPr id="48155" name="AutoShape 27"/>
          <p:cNvSpPr>
            <a:spLocks noChangeShapeType="1"/>
          </p:cNvSpPr>
          <p:nvPr/>
        </p:nvSpPr>
        <p:spPr bwMode="auto">
          <a:xfrm flipV="1">
            <a:off x="1568450" y="2089150"/>
            <a:ext cx="1819275" cy="1104900"/>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s-AR"/>
          </a:p>
        </p:txBody>
      </p:sp>
      <p:sp>
        <p:nvSpPr>
          <p:cNvPr id="48156" name="AutoShape 28"/>
          <p:cNvSpPr>
            <a:spLocks noChangeShapeType="1"/>
          </p:cNvSpPr>
          <p:nvPr/>
        </p:nvSpPr>
        <p:spPr bwMode="auto">
          <a:xfrm flipH="1" flipV="1">
            <a:off x="1444625" y="3194050"/>
            <a:ext cx="1257300" cy="57150"/>
          </a:xfrm>
          <a:prstGeom prst="straightConnector1">
            <a:avLst/>
          </a:prstGeom>
          <a:noFill/>
          <a:ln w="9525" cap="rnd">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es-AR"/>
          </a:p>
        </p:txBody>
      </p:sp>
      <p:sp>
        <p:nvSpPr>
          <p:cNvPr id="48158" name="Rectangle 30"/>
          <p:cNvSpPr>
            <a:spLocks noChangeArrowheads="1"/>
          </p:cNvSpPr>
          <p:nvPr/>
        </p:nvSpPr>
        <p:spPr bwMode="auto">
          <a:xfrm>
            <a:off x="930275" y="1117600"/>
            <a:ext cx="409575" cy="657225"/>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AR"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C</a:t>
            </a:r>
            <a:endParaRPr kumimoji="0" lang="es-AR" sz="9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AR"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CE</a:t>
            </a:r>
            <a:endParaRPr kumimoji="0" lang="es-AR" sz="1800" b="0" i="0" u="none" strike="noStrike" cap="none" normalizeH="0" baseline="0" smtClean="0">
              <a:ln>
                <a:noFill/>
              </a:ln>
              <a:solidFill>
                <a:schemeClr val="tx1"/>
              </a:solidFill>
              <a:effectLst/>
              <a:latin typeface="Arial" pitchFamily="34" charset="0"/>
              <a:cs typeface="Arial" pitchFamily="34" charset="0"/>
            </a:endParaRPr>
          </a:p>
        </p:txBody>
      </p:sp>
      <p:sp>
        <p:nvSpPr>
          <p:cNvPr id="48159" name="Rectangle 31"/>
          <p:cNvSpPr>
            <a:spLocks noChangeArrowheads="1"/>
          </p:cNvSpPr>
          <p:nvPr/>
        </p:nvSpPr>
        <p:spPr bwMode="auto">
          <a:xfrm>
            <a:off x="4149725" y="3575050"/>
            <a:ext cx="695325" cy="371475"/>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AR"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MW</a:t>
            </a:r>
            <a:endParaRPr kumimoji="0" lang="es-AR" sz="1800" b="0" i="0" u="none" strike="noStrike" cap="none" normalizeH="0" baseline="0" smtClean="0">
              <a:ln>
                <a:noFill/>
              </a:ln>
              <a:solidFill>
                <a:schemeClr val="tx1"/>
              </a:solidFill>
              <a:effectLst/>
              <a:latin typeface="Arial" pitchFamily="34" charset="0"/>
              <a:cs typeface="Arial" pitchFamily="34" charset="0"/>
            </a:endParaRPr>
          </a:p>
        </p:txBody>
      </p:sp>
      <p:sp>
        <p:nvSpPr>
          <p:cNvPr id="48160" name="Rectangle 32"/>
          <p:cNvSpPr>
            <a:spLocks noChangeArrowheads="1"/>
          </p:cNvSpPr>
          <p:nvPr/>
        </p:nvSpPr>
        <p:spPr bwMode="auto">
          <a:xfrm>
            <a:off x="730250" y="3051175"/>
            <a:ext cx="609600" cy="288925"/>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AR"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250</a:t>
            </a:r>
            <a:endParaRPr kumimoji="0" lang="es-AR" sz="1800" b="0" i="0" u="none" strike="noStrike" cap="none" normalizeH="0" baseline="0" smtClean="0">
              <a:ln>
                <a:noFill/>
              </a:ln>
              <a:solidFill>
                <a:schemeClr val="tx1"/>
              </a:solidFill>
              <a:effectLst/>
              <a:latin typeface="Arial" pitchFamily="34" charset="0"/>
              <a:cs typeface="Arial" pitchFamily="34" charset="0"/>
            </a:endParaRPr>
          </a:p>
        </p:txBody>
      </p:sp>
      <p:sp>
        <p:nvSpPr>
          <p:cNvPr id="48161" name="AutoShape 33"/>
          <p:cNvSpPr>
            <a:spLocks noChangeShapeType="1"/>
          </p:cNvSpPr>
          <p:nvPr/>
        </p:nvSpPr>
        <p:spPr bwMode="auto">
          <a:xfrm flipV="1">
            <a:off x="2606675" y="3251200"/>
            <a:ext cx="0" cy="209550"/>
          </a:xfrm>
          <a:prstGeom prst="straightConnector1">
            <a:avLst/>
          </a:prstGeom>
          <a:noFill/>
          <a:ln w="9525" cap="rnd">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es-AR"/>
          </a:p>
        </p:txBody>
      </p:sp>
      <p:sp>
        <p:nvSpPr>
          <p:cNvPr id="48162" name="AutoShape 34"/>
          <p:cNvSpPr>
            <a:spLocks noChangeShapeType="1"/>
          </p:cNvSpPr>
          <p:nvPr/>
        </p:nvSpPr>
        <p:spPr bwMode="auto">
          <a:xfrm flipV="1">
            <a:off x="3387725" y="3194050"/>
            <a:ext cx="0" cy="266700"/>
          </a:xfrm>
          <a:prstGeom prst="straightConnector1">
            <a:avLst/>
          </a:prstGeom>
          <a:noFill/>
          <a:ln w="9525">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es-AR"/>
          </a:p>
        </p:txBody>
      </p:sp>
      <p:sp>
        <p:nvSpPr>
          <p:cNvPr id="48163" name="Rectangle 35"/>
          <p:cNvSpPr>
            <a:spLocks noChangeArrowheads="1"/>
          </p:cNvSpPr>
          <p:nvPr/>
        </p:nvSpPr>
        <p:spPr bwMode="auto">
          <a:xfrm>
            <a:off x="2463800" y="3575050"/>
            <a:ext cx="438150" cy="247650"/>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AR"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52</a:t>
            </a:r>
            <a:endParaRPr kumimoji="0" lang="es-AR" sz="1800" b="0" i="0" u="none" strike="noStrike" cap="none" normalizeH="0" baseline="0" smtClean="0">
              <a:ln>
                <a:noFill/>
              </a:ln>
              <a:solidFill>
                <a:schemeClr val="tx1"/>
              </a:solidFill>
              <a:effectLst/>
              <a:latin typeface="Arial" pitchFamily="34" charset="0"/>
              <a:cs typeface="Arial" pitchFamily="34" charset="0"/>
            </a:endParaRPr>
          </a:p>
        </p:txBody>
      </p:sp>
      <p:sp>
        <p:nvSpPr>
          <p:cNvPr id="48164" name="Rectangle 36"/>
          <p:cNvSpPr>
            <a:spLocks noChangeArrowheads="1"/>
          </p:cNvSpPr>
          <p:nvPr/>
        </p:nvSpPr>
        <p:spPr bwMode="auto">
          <a:xfrm>
            <a:off x="3282950" y="3575050"/>
            <a:ext cx="409575" cy="247650"/>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AR"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60</a:t>
            </a:r>
            <a:endParaRPr kumimoji="0" lang="es-AR" sz="1800" b="0" i="0" u="none" strike="noStrike" cap="none" normalizeH="0" baseline="0" smtClean="0">
              <a:ln>
                <a:noFill/>
              </a:ln>
              <a:solidFill>
                <a:schemeClr val="tx1"/>
              </a:solidFill>
              <a:effectLst/>
              <a:latin typeface="Arial" pitchFamily="34" charset="0"/>
              <a:cs typeface="Arial" pitchFamily="34" charset="0"/>
            </a:endParaRPr>
          </a:p>
        </p:txBody>
      </p:sp>
      <p:sp>
        <p:nvSpPr>
          <p:cNvPr id="48165" name="Rectangle 37"/>
          <p:cNvSpPr>
            <a:spLocks noChangeArrowheads="1"/>
          </p:cNvSpPr>
          <p:nvPr/>
        </p:nvSpPr>
        <p:spPr bwMode="auto">
          <a:xfrm>
            <a:off x="2387600" y="1889125"/>
            <a:ext cx="790575" cy="304800"/>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AR"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Consumo</a:t>
            </a:r>
            <a:endParaRPr kumimoji="0" lang="es-AR" sz="1800" b="0" i="0" u="none" strike="noStrike" cap="none" normalizeH="0" baseline="0" smtClean="0">
              <a:ln>
                <a:noFill/>
              </a:ln>
              <a:solidFill>
                <a:schemeClr val="tx1"/>
              </a:solidFill>
              <a:effectLst/>
              <a:latin typeface="Arial" pitchFamily="34" charset="0"/>
              <a:cs typeface="Arial" pitchFamily="34" charset="0"/>
            </a:endParaRPr>
          </a:p>
        </p:txBody>
      </p:sp>
      <p:sp>
        <p:nvSpPr>
          <p:cNvPr id="48166" name="Rectangle 38"/>
          <p:cNvSpPr>
            <a:spLocks noChangeArrowheads="1"/>
          </p:cNvSpPr>
          <p:nvPr/>
        </p:nvSpPr>
        <p:spPr bwMode="auto">
          <a:xfrm>
            <a:off x="3073400" y="2708275"/>
            <a:ext cx="1438275" cy="247650"/>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AR"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Consumo especifico</a:t>
            </a:r>
            <a:endParaRPr kumimoji="0" lang="es-AR" sz="1800" b="0" i="0" u="none" strike="noStrike" cap="none" normalizeH="0" baseline="0" smtClean="0">
              <a:ln>
                <a:noFill/>
              </a:ln>
              <a:solidFill>
                <a:schemeClr val="tx1"/>
              </a:solidFill>
              <a:effectLst/>
              <a:latin typeface="Arial" pitchFamily="34" charset="0"/>
              <a:cs typeface="Arial" pitchFamily="34" charset="0"/>
            </a:endParaRPr>
          </a:p>
        </p:txBody>
      </p:sp>
      <p:sp>
        <p:nvSpPr>
          <p:cNvPr id="48167" name="Rectangle 39"/>
          <p:cNvSpPr>
            <a:spLocks noChangeArrowheads="1"/>
          </p:cNvSpPr>
          <p:nvPr/>
        </p:nvSpPr>
        <p:spPr bwMode="auto">
          <a:xfrm>
            <a:off x="0" y="0"/>
            <a:ext cx="2469522" cy="677108"/>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819150" algn="l"/>
              </a:tabLst>
            </a:pPr>
            <a:r>
              <a:rPr kumimoji="0" lang="es-AR"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El consume especifico</a:t>
            </a:r>
            <a:endParaRPr kumimoji="0" lang="es-AR"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819150" algn="l"/>
              </a:tabLst>
            </a:pPr>
            <a:endParaRPr kumimoji="0" lang="es-A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8175" name="Rectangle 47"/>
          <p:cNvSpPr>
            <a:spLocks noChangeArrowheads="1"/>
          </p:cNvSpPr>
          <p:nvPr/>
        </p:nvSpPr>
        <p:spPr bwMode="auto">
          <a:xfrm>
            <a:off x="0" y="457200"/>
            <a:ext cx="5930534" cy="56938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819150" algn="l"/>
              </a:tabLst>
            </a:pPr>
            <a:endParaRPr kumimoji="0" lang="es-AR"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819150" algn="l"/>
              </a:tabLst>
            </a:pPr>
            <a:r>
              <a:rPr kumimoji="0" lang="es-AR"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CE= C/G = consumo en Kg/h / Potencia generada en Kw</a:t>
            </a:r>
            <a:endParaRPr kumimoji="0" lang="es-AR" sz="2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C:\Users\Ing. José V. Galiana\Pictures\img094.jpg"/>
          <p:cNvPicPr/>
          <p:nvPr/>
        </p:nvPicPr>
        <p:blipFill>
          <a:blip r:embed="rId2" cstate="print"/>
          <a:srcRect l="7888" t="301"/>
          <a:stretch>
            <a:fillRect/>
          </a:stretch>
        </p:blipFill>
        <p:spPr bwMode="auto">
          <a:xfrm rot="5340000">
            <a:off x="1535095" y="-751358"/>
            <a:ext cx="6145226" cy="8359467"/>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57158" y="285728"/>
            <a:ext cx="8429684" cy="5447645"/>
          </a:xfrm>
          <a:prstGeom prst="rect">
            <a:avLst/>
          </a:prstGeom>
          <a:ln w="57150">
            <a:solidFill>
              <a:schemeClr val="tx2">
                <a:lumMod val="75000"/>
              </a:schemeClr>
            </a:solidFill>
          </a:ln>
        </p:spPr>
        <p:txBody>
          <a:bodyPr wrap="square">
            <a:spAutoFit/>
          </a:bodyPr>
          <a:lstStyle/>
          <a:p>
            <a:pPr algn="ctr"/>
            <a:r>
              <a:rPr lang="es-AR" sz="2800" b="1" dirty="0" smtClean="0">
                <a:solidFill>
                  <a:srgbClr val="C00000"/>
                </a:solidFill>
                <a:latin typeface="+mn-lt"/>
                <a:ea typeface="Calibri" pitchFamily="34" charset="0"/>
                <a:cs typeface="Times New Roman" pitchFamily="18" charset="0"/>
              </a:rPr>
              <a:t>TURBINAS DE VAPOR:</a:t>
            </a:r>
          </a:p>
          <a:p>
            <a:pPr algn="just"/>
            <a:r>
              <a:rPr lang="es-AR" sz="2000" dirty="0" smtClean="0"/>
              <a:t>Es el motor térmico más grande que se fabrica.</a:t>
            </a:r>
          </a:p>
          <a:p>
            <a:pPr algn="just"/>
            <a:r>
              <a:rPr lang="es-AR" sz="2000" dirty="0" smtClean="0"/>
              <a:t>Es un motor de combustión externa.</a:t>
            </a:r>
          </a:p>
          <a:p>
            <a:pPr algn="just"/>
            <a:r>
              <a:rPr lang="es-AR" sz="2000" dirty="0" smtClean="0"/>
              <a:t>Los gases de combustión no se mezclan con el fluido de trabajo (generalmente vapor de agua).</a:t>
            </a:r>
          </a:p>
          <a:p>
            <a:pPr algn="just"/>
            <a:r>
              <a:rPr lang="es-AR" sz="2000" dirty="0" smtClean="0"/>
              <a:t>La turbina es capaz de convertir la energía térmica en energía mecánica en el eje de la turbina, ya que el fluido se somete a un ciclo termodinámico.</a:t>
            </a:r>
          </a:p>
          <a:p>
            <a:pPr algn="just"/>
            <a:r>
              <a:rPr lang="es-AR" sz="2000" dirty="0" smtClean="0"/>
              <a:t>La turbina es una turbo máquina de acción y reacción, normalmente su geometría es axial, aunque para potencia menores se suele usar turbinas de configuraciones radiales.</a:t>
            </a:r>
          </a:p>
          <a:p>
            <a:pPr algn="just"/>
            <a:r>
              <a:rPr lang="es-AR" sz="2000" dirty="0" smtClean="0"/>
              <a:t>Aproximadamente el 60 % de la energía eléctrica generada en el mundo es a través de turbinas de vapor.</a:t>
            </a:r>
          </a:p>
          <a:p>
            <a:pPr algn="just"/>
            <a:r>
              <a:rPr lang="es-AR" sz="2000" dirty="0" smtClean="0"/>
              <a:t>El empleo de vapor como fluido de trabajo se debe a su capacidad de recibir y ceder trabajo como tantos otros fluidos), pero fundamentalmente es porque es abundante y fácil de manejar (con ciclos de transformación líquido vapor líquido dentro de temperaturas aceptables.</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928662" y="714356"/>
            <a:ext cx="7786742" cy="5078313"/>
          </a:xfrm>
          <a:prstGeom prst="rect">
            <a:avLst/>
          </a:prstGeom>
          <a:ln w="57150">
            <a:solidFill>
              <a:schemeClr val="tx2">
                <a:lumMod val="50000"/>
              </a:schemeClr>
            </a:solidFill>
          </a:ln>
        </p:spPr>
        <p:txBody>
          <a:bodyPr wrap="square">
            <a:spAutoFit/>
          </a:bodyPr>
          <a:lstStyle/>
          <a:p>
            <a:pPr algn="ctr"/>
            <a:r>
              <a:rPr lang="es-AR" sz="2800" b="1" dirty="0" smtClean="0">
                <a:solidFill>
                  <a:srgbClr val="C00000"/>
                </a:solidFill>
                <a:latin typeface="+mn-lt"/>
                <a:ea typeface="Calibri" pitchFamily="34" charset="0"/>
                <a:cs typeface="Times New Roman" pitchFamily="18" charset="0"/>
              </a:rPr>
              <a:t>PROPIEDADES DE LAS TURBINAS DE VAPOR</a:t>
            </a:r>
          </a:p>
          <a:p>
            <a:pPr algn="just"/>
            <a:endParaRPr lang="es-AR" sz="2000" dirty="0" smtClean="0"/>
          </a:p>
          <a:p>
            <a:pPr algn="just"/>
            <a:endParaRPr lang="es-AR" sz="2000" dirty="0" smtClean="0"/>
          </a:p>
          <a:p>
            <a:pPr algn="just"/>
            <a:r>
              <a:rPr lang="es-AR" sz="2000" dirty="0" smtClean="0"/>
              <a:t>a) La potencia unitaria realizable es prácticamente ilimitada.</a:t>
            </a:r>
          </a:p>
          <a:p>
            <a:pPr algn="just"/>
            <a:r>
              <a:rPr lang="es-AR" sz="2000" dirty="0" smtClean="0"/>
              <a:t>b) La potencia especifica (por unidad de peso o  volumen) es diez veces superior que en los motores diesel.</a:t>
            </a:r>
          </a:p>
          <a:p>
            <a:pPr algn="just"/>
            <a:r>
              <a:rPr lang="es-AR" sz="2000" dirty="0" smtClean="0"/>
              <a:t>c) El rendimiento global está en torno al 35 %.</a:t>
            </a:r>
          </a:p>
          <a:p>
            <a:pPr algn="just"/>
            <a:r>
              <a:rPr lang="es-AR" sz="2000" dirty="0" smtClean="0"/>
              <a:t>d) La fiabilidad ha ido aumentando, disminuyendo el plazo entre revisiones, al tiempo que se hacen cada vez más compactas.</a:t>
            </a:r>
          </a:p>
          <a:p>
            <a:pPr algn="just"/>
            <a:r>
              <a:rPr lang="es-AR" sz="2000" dirty="0" smtClean="0"/>
              <a:t>e) El precio por KW instalado (incluyendo construcción, instalación y mantenimiento) disminuye al aumentar la potencia de la unidad, resultando más económica la construcción de una gran turbina que varias más pequeñas para suministrar una potencia determinada.  </a:t>
            </a:r>
          </a:p>
          <a:p>
            <a:pPr algn="ctr"/>
            <a:endParaRPr lang="es-AR" sz="2800" b="1" dirty="0" smtClean="0">
              <a:solidFill>
                <a:srgbClr val="C00000"/>
              </a:solidFill>
              <a:latin typeface="+mn-lt"/>
              <a:ea typeface="Calibri" pitchFamily="34" charset="0"/>
              <a:cs typeface="Times New Roman" pitchFamily="18" charset="0"/>
            </a:endParaRPr>
          </a:p>
          <a:p>
            <a:pPr algn="ctr"/>
            <a:endParaRPr lang="es-AR" sz="2800" b="1" dirty="0" smtClean="0">
              <a:solidFill>
                <a:srgbClr val="C00000"/>
              </a:solidFill>
              <a:latin typeface="+mn-lt"/>
              <a:ea typeface="Calibri" pitchFamily="34" charset="0"/>
              <a:cs typeface="Times New Roman" pitchFamily="18"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571472" y="357166"/>
            <a:ext cx="8358246" cy="6063198"/>
          </a:xfrm>
          <a:prstGeom prst="rect">
            <a:avLst/>
          </a:prstGeom>
          <a:ln w="57150">
            <a:solidFill>
              <a:schemeClr val="tx1"/>
            </a:solidFill>
          </a:ln>
        </p:spPr>
        <p:txBody>
          <a:bodyPr wrap="square">
            <a:spAutoFit/>
          </a:bodyPr>
          <a:lstStyle/>
          <a:p>
            <a:r>
              <a:rPr lang="es-AR" sz="2800" b="1" dirty="0" smtClean="0">
                <a:solidFill>
                  <a:srgbClr val="C00000"/>
                </a:solidFill>
                <a:latin typeface="+mn-lt"/>
                <a:ea typeface="Calibri" pitchFamily="34" charset="0"/>
                <a:cs typeface="Times New Roman" pitchFamily="18" charset="0"/>
              </a:rPr>
              <a:t>Criterios de clasificación</a:t>
            </a:r>
            <a:r>
              <a:rPr lang="es-AR" dirty="0" smtClean="0"/>
              <a:t>: </a:t>
            </a:r>
          </a:p>
          <a:p>
            <a:pPr marL="342900" indent="-342900">
              <a:buAutoNum type="alphaLcParenR"/>
            </a:pPr>
            <a:r>
              <a:rPr lang="es-AR" dirty="0" smtClean="0">
                <a:solidFill>
                  <a:schemeClr val="accent1"/>
                </a:solidFill>
              </a:rPr>
              <a:t>Según dirección que adopta el flujo</a:t>
            </a:r>
          </a:p>
          <a:p>
            <a:pPr marL="342900" indent="-342900"/>
            <a:r>
              <a:rPr lang="es-AR" dirty="0" smtClean="0"/>
              <a:t>Axiales: </a:t>
            </a:r>
          </a:p>
          <a:p>
            <a:pPr marL="342900" indent="-342900"/>
            <a:r>
              <a:rPr lang="es-AR" dirty="0" smtClean="0"/>
              <a:t>Se componen de varios pasos o escalonamientos.</a:t>
            </a:r>
          </a:p>
          <a:p>
            <a:pPr marL="342900" indent="-342900" algn="just"/>
            <a:r>
              <a:rPr lang="es-AR" dirty="0" smtClean="0"/>
              <a:t>Dentro de las axiales existen turbinas de acción y turbinas de reacción.</a:t>
            </a:r>
          </a:p>
          <a:p>
            <a:pPr marL="342900" indent="-342900" algn="just"/>
            <a:r>
              <a:rPr lang="es-AR" dirty="0" smtClean="0"/>
              <a:t>En las de acción se tiene un primer cuerpo de alta presión, donde se hallan los</a:t>
            </a:r>
          </a:p>
          <a:p>
            <a:pPr marL="342900" indent="-342900" algn="just"/>
            <a:r>
              <a:rPr lang="es-AR" dirty="0" smtClean="0"/>
              <a:t>escalonamientos de velocidad, y en uno o varios cuerpos de baja presión se</a:t>
            </a:r>
          </a:p>
          <a:p>
            <a:pPr marL="342900" indent="-342900" algn="just"/>
            <a:r>
              <a:rPr lang="es-AR" dirty="0" smtClean="0"/>
              <a:t>hallan los escalonamientos de presión.</a:t>
            </a:r>
          </a:p>
          <a:p>
            <a:pPr marL="342900" indent="-342900" algn="just"/>
            <a:r>
              <a:rPr lang="es-AR" dirty="0" smtClean="0"/>
              <a:t>En máquinas de gran potencia también se incluirán escalonamientos de</a:t>
            </a:r>
          </a:p>
          <a:p>
            <a:pPr marL="342900" indent="-342900" algn="just"/>
            <a:r>
              <a:rPr lang="es-AR" dirty="0" smtClean="0"/>
              <a:t>reacción.</a:t>
            </a:r>
          </a:p>
          <a:p>
            <a:pPr marL="342900" indent="-342900" algn="just"/>
            <a:r>
              <a:rPr lang="es-AR" dirty="0" smtClean="0">
                <a:solidFill>
                  <a:schemeClr val="accent1"/>
                </a:solidFill>
              </a:rPr>
              <a:t>b)</a:t>
            </a:r>
            <a:r>
              <a:rPr lang="es-AR" dirty="0" smtClean="0"/>
              <a:t> </a:t>
            </a:r>
            <a:r>
              <a:rPr lang="es-AR" dirty="0" smtClean="0">
                <a:solidFill>
                  <a:schemeClr val="accent1"/>
                </a:solidFill>
              </a:rPr>
              <a:t>Según las diferentes aplicaciones del vapor de salida</a:t>
            </a:r>
            <a:r>
              <a:rPr lang="es-AR" dirty="0" smtClean="0"/>
              <a:t>:</a:t>
            </a:r>
          </a:p>
          <a:p>
            <a:pPr marL="342900" indent="-342900" algn="just"/>
            <a:r>
              <a:rPr lang="es-AR" dirty="0" smtClean="0"/>
              <a:t>TV de condensación: La presión de salida del vapor es inferior a la Patmosférica (30 a 60mbar), (en centrales termoeléctricas).</a:t>
            </a:r>
          </a:p>
          <a:p>
            <a:pPr marL="342900" indent="-342900" algn="just"/>
            <a:r>
              <a:rPr lang="es-AR" dirty="0" smtClean="0"/>
              <a:t>TV de escape libre: la presión de salida es igual a la Patmosférica.</a:t>
            </a:r>
          </a:p>
          <a:p>
            <a:pPr marL="342900" indent="-342900" algn="just"/>
            <a:r>
              <a:rPr lang="es-AR" dirty="0" smtClean="0"/>
              <a:t>TV de contra presión: Algunos bar sobre la presión atmosférica. (Usadas en cogeneración).</a:t>
            </a:r>
          </a:p>
          <a:p>
            <a:pPr marL="342900" indent="-342900" algn="just"/>
            <a:r>
              <a:rPr lang="es-AR" dirty="0" smtClean="0">
                <a:solidFill>
                  <a:schemeClr val="accent1"/>
                </a:solidFill>
              </a:rPr>
              <a:t>c)</a:t>
            </a:r>
            <a:r>
              <a:rPr lang="es-AR" dirty="0" smtClean="0"/>
              <a:t> </a:t>
            </a:r>
            <a:r>
              <a:rPr lang="es-AR" dirty="0" smtClean="0">
                <a:solidFill>
                  <a:schemeClr val="accent1"/>
                </a:solidFill>
              </a:rPr>
              <a:t>Según la velocidad de giro: </a:t>
            </a:r>
          </a:p>
          <a:p>
            <a:pPr marL="342900" indent="-342900" algn="just"/>
            <a:r>
              <a:rPr lang="es-AR" dirty="0" smtClean="0"/>
              <a:t>TV Alta velocidad: Usadas para compresores o bombas.</a:t>
            </a:r>
          </a:p>
          <a:p>
            <a:pPr marL="342900" indent="-342900" algn="just"/>
            <a:r>
              <a:rPr lang="es-AR" dirty="0" smtClean="0"/>
              <a:t>TV Baja velocidad: Para mover alternadores que generan energía eléctrica.</a:t>
            </a:r>
          </a:p>
          <a:p>
            <a:pPr marL="342900" indent="-342900" algn="just"/>
            <a:endParaRPr lang="es-AR" dirty="0" smtClean="0"/>
          </a:p>
          <a:p>
            <a:pPr marL="342900" indent="-342900"/>
            <a:endParaRPr lang="es-AR"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571472" y="357166"/>
            <a:ext cx="8358246" cy="6063198"/>
          </a:xfrm>
          <a:prstGeom prst="rect">
            <a:avLst/>
          </a:prstGeom>
          <a:ln w="57150">
            <a:solidFill>
              <a:schemeClr val="tx1"/>
            </a:solidFill>
          </a:ln>
        </p:spPr>
        <p:txBody>
          <a:bodyPr wrap="square">
            <a:spAutoFit/>
          </a:bodyPr>
          <a:lstStyle/>
          <a:p>
            <a:r>
              <a:rPr lang="es-AR" sz="2800" b="1" dirty="0" smtClean="0">
                <a:solidFill>
                  <a:srgbClr val="C00000"/>
                </a:solidFill>
                <a:latin typeface="+mn-lt"/>
                <a:ea typeface="Calibri" pitchFamily="34" charset="0"/>
                <a:cs typeface="Times New Roman" pitchFamily="18" charset="0"/>
              </a:rPr>
              <a:t>Criterios de clasificación</a:t>
            </a:r>
            <a:r>
              <a:rPr lang="es-AR" dirty="0" smtClean="0"/>
              <a:t>: </a:t>
            </a:r>
          </a:p>
          <a:p>
            <a:pPr marL="342900" indent="-342900">
              <a:buAutoNum type="alphaLcParenR"/>
            </a:pPr>
            <a:r>
              <a:rPr lang="es-AR" dirty="0" smtClean="0">
                <a:solidFill>
                  <a:schemeClr val="accent1"/>
                </a:solidFill>
              </a:rPr>
              <a:t>Según dirección que adopta el flujo</a:t>
            </a:r>
          </a:p>
          <a:p>
            <a:pPr marL="342900" indent="-342900"/>
            <a:r>
              <a:rPr lang="es-AR" dirty="0" smtClean="0"/>
              <a:t>Axiales: </a:t>
            </a:r>
          </a:p>
          <a:p>
            <a:pPr marL="342900" indent="-342900"/>
            <a:r>
              <a:rPr lang="es-AR" dirty="0" smtClean="0"/>
              <a:t>Se componen de varios pasos o escalonamientos.</a:t>
            </a:r>
          </a:p>
          <a:p>
            <a:pPr marL="342900" indent="-342900" algn="just"/>
            <a:r>
              <a:rPr lang="es-AR" dirty="0" smtClean="0"/>
              <a:t>Dentro de las axiales existen turbinas de acción y turbinas de reacción.</a:t>
            </a:r>
          </a:p>
          <a:p>
            <a:pPr marL="342900" indent="-342900" algn="just"/>
            <a:r>
              <a:rPr lang="es-AR" dirty="0" smtClean="0"/>
              <a:t>En las de acción se tiene un primer cuerpo de alta presión, donde se hallan los</a:t>
            </a:r>
          </a:p>
          <a:p>
            <a:pPr marL="342900" indent="-342900" algn="just"/>
            <a:r>
              <a:rPr lang="es-AR" dirty="0" smtClean="0"/>
              <a:t>escalonamientos de velocidad, y en uno o varios cuerpos de baja presión se</a:t>
            </a:r>
          </a:p>
          <a:p>
            <a:pPr marL="342900" indent="-342900" algn="just"/>
            <a:r>
              <a:rPr lang="es-AR" dirty="0" smtClean="0"/>
              <a:t>hallan los escalonamientos de presión.</a:t>
            </a:r>
          </a:p>
          <a:p>
            <a:pPr marL="342900" indent="-342900" algn="just"/>
            <a:r>
              <a:rPr lang="es-AR" dirty="0" smtClean="0"/>
              <a:t>En máquinas de gran potencia también se incluirán escalonamientos de</a:t>
            </a:r>
          </a:p>
          <a:p>
            <a:pPr marL="342900" indent="-342900" algn="just"/>
            <a:r>
              <a:rPr lang="es-AR" dirty="0" smtClean="0"/>
              <a:t>reacción.</a:t>
            </a:r>
          </a:p>
          <a:p>
            <a:pPr marL="342900" indent="-342900" algn="just"/>
            <a:r>
              <a:rPr lang="es-AR" dirty="0" smtClean="0">
                <a:solidFill>
                  <a:schemeClr val="accent1"/>
                </a:solidFill>
              </a:rPr>
              <a:t>b)</a:t>
            </a:r>
            <a:r>
              <a:rPr lang="es-AR" dirty="0" smtClean="0"/>
              <a:t> </a:t>
            </a:r>
            <a:r>
              <a:rPr lang="es-AR" dirty="0" smtClean="0">
                <a:solidFill>
                  <a:schemeClr val="accent1"/>
                </a:solidFill>
              </a:rPr>
              <a:t>Según las diferentes aplicaciones del vapor de salida</a:t>
            </a:r>
            <a:r>
              <a:rPr lang="es-AR" dirty="0" smtClean="0"/>
              <a:t>:</a:t>
            </a:r>
          </a:p>
          <a:p>
            <a:pPr marL="342900" indent="-342900" algn="just"/>
            <a:r>
              <a:rPr lang="es-AR" dirty="0" smtClean="0"/>
              <a:t>TV de condensación: La presión de salida del vapor es inferior a la Patmosférica (30 a 60mbar), (en centrales termoeléctricas).</a:t>
            </a:r>
          </a:p>
          <a:p>
            <a:pPr marL="342900" indent="-342900" algn="just"/>
            <a:r>
              <a:rPr lang="es-AR" dirty="0" smtClean="0"/>
              <a:t>TV de escape libre: la presión de salida es igual a la Patmosférica.</a:t>
            </a:r>
          </a:p>
          <a:p>
            <a:pPr marL="342900" indent="-342900" algn="just"/>
            <a:r>
              <a:rPr lang="es-AR" dirty="0" smtClean="0"/>
              <a:t>TV de contra presión: Algunos bar sobre la presión atmosférica. (Usadas en cogeneración).</a:t>
            </a:r>
          </a:p>
          <a:p>
            <a:pPr marL="342900" indent="-342900" algn="just"/>
            <a:r>
              <a:rPr lang="es-AR" dirty="0" smtClean="0">
                <a:solidFill>
                  <a:schemeClr val="accent1"/>
                </a:solidFill>
              </a:rPr>
              <a:t>c)</a:t>
            </a:r>
            <a:r>
              <a:rPr lang="es-AR" dirty="0" smtClean="0"/>
              <a:t> </a:t>
            </a:r>
            <a:r>
              <a:rPr lang="es-AR" dirty="0" smtClean="0">
                <a:solidFill>
                  <a:schemeClr val="accent1"/>
                </a:solidFill>
              </a:rPr>
              <a:t>Según la velocidad de giro: </a:t>
            </a:r>
          </a:p>
          <a:p>
            <a:pPr marL="342900" indent="-342900" algn="just"/>
            <a:r>
              <a:rPr lang="es-AR" dirty="0" smtClean="0"/>
              <a:t>TV Alta velocidad: Usadas para compresores o bombas.</a:t>
            </a:r>
          </a:p>
          <a:p>
            <a:pPr marL="342900" indent="-342900" algn="just"/>
            <a:r>
              <a:rPr lang="es-AR" dirty="0" smtClean="0"/>
              <a:t>TV Baja velocidad: Para mover alternadores que generan energía eléctrica.</a:t>
            </a:r>
          </a:p>
          <a:p>
            <a:pPr marL="342900" indent="-342900" algn="just"/>
            <a:endParaRPr lang="es-AR" dirty="0" smtClean="0"/>
          </a:p>
          <a:p>
            <a:pPr marL="342900" indent="-342900"/>
            <a:endParaRPr lang="es-A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286000" y="2136339"/>
            <a:ext cx="5310336" cy="2031325"/>
          </a:xfrm>
          <a:prstGeom prst="rect">
            <a:avLst/>
          </a:prstGeom>
        </p:spPr>
        <p:txBody>
          <a:bodyPr wrap="square">
            <a:spAutoFit/>
          </a:bodyPr>
          <a:lstStyle/>
          <a:p>
            <a:r>
              <a:rPr lang="es-AR" b="1" i="1" dirty="0"/>
              <a:t>1.1. El ciclo de Carnot con un gas perfecto </a:t>
            </a:r>
            <a:endParaRPr lang="es-AR" dirty="0"/>
          </a:p>
          <a:p>
            <a:r>
              <a:rPr lang="es-AR" dirty="0"/>
              <a:t>El Ciclo de Carnot, representado en el plano 𝑃𝑣 en la figura (1.1), que puede funcionar como sistema cerrado o como sistema de flujo en régimen estacionario, está compuesto por </a:t>
            </a:r>
            <a:r>
              <a:rPr lang="es-AR" dirty="0">
                <a:solidFill>
                  <a:srgbClr val="00B0F0"/>
                </a:solidFill>
              </a:rPr>
              <a:t>dos procesos isotérmicos</a:t>
            </a:r>
            <a:r>
              <a:rPr lang="es-AR" dirty="0"/>
              <a:t> e internamente reversibles y </a:t>
            </a:r>
            <a:r>
              <a:rPr lang="es-AR" dirty="0">
                <a:solidFill>
                  <a:srgbClr val="FF0000"/>
                </a:solidFill>
              </a:rPr>
              <a:t>dos procesos adiabáticos </a:t>
            </a:r>
            <a:r>
              <a:rPr lang="es-AR" dirty="0"/>
              <a:t>e internamente re </a:t>
            </a:r>
          </a:p>
        </p:txBody>
      </p:sp>
    </p:spTree>
    <p:extLst>
      <p:ext uri="{BB962C8B-B14F-4D97-AF65-F5344CB8AC3E}">
        <p14:creationId xmlns:p14="http://schemas.microsoft.com/office/powerpoint/2010/main" val="2774528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1052736"/>
            <a:ext cx="7488832" cy="46531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706680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765312" y="764704"/>
            <a:ext cx="7920880" cy="3693319"/>
          </a:xfrm>
          <a:prstGeom prst="rect">
            <a:avLst/>
          </a:prstGeom>
        </p:spPr>
        <p:txBody>
          <a:bodyPr wrap="square">
            <a:spAutoFit/>
          </a:bodyPr>
          <a:lstStyle/>
          <a:p>
            <a:r>
              <a:rPr lang="es-AR" dirty="0"/>
              <a:t>2-3 Expansión isotérmica, (𝑄23 &gt; 0) </a:t>
            </a:r>
          </a:p>
          <a:p>
            <a:r>
              <a:rPr lang="es-AR" dirty="0"/>
              <a:t>3-4 Expansión adiabática, (𝑄34 = 0) </a:t>
            </a:r>
          </a:p>
          <a:p>
            <a:r>
              <a:rPr lang="es-AR" dirty="0"/>
              <a:t>4-1 Compresión isotérmica, (𝑄41 &lt; 0) </a:t>
            </a:r>
          </a:p>
          <a:p>
            <a:r>
              <a:rPr lang="es-AR" dirty="0"/>
              <a:t>1-2 Compresión adiabática, (𝑄12 = </a:t>
            </a:r>
            <a:r>
              <a:rPr lang="es-AR" dirty="0" smtClean="0"/>
              <a:t>0</a:t>
            </a:r>
            <a:endParaRPr lang="es-AR" dirty="0"/>
          </a:p>
          <a:p>
            <a:r>
              <a:rPr lang="es-AR" dirty="0"/>
              <a:t>𝑄=𝑄𝑎−𝑄𝑐 </a:t>
            </a:r>
          </a:p>
          <a:p>
            <a:r>
              <a:rPr lang="es-AR" dirty="0"/>
              <a:t>- donde 𝑄𝑐es el calor cedido a la fuente fría, luego el rendimiento térmico será: </a:t>
            </a:r>
          </a:p>
          <a:p>
            <a:r>
              <a:rPr lang="el-GR" dirty="0" smtClean="0"/>
              <a:t>η</a:t>
            </a:r>
            <a:r>
              <a:rPr lang="es-AR" dirty="0" smtClean="0"/>
              <a:t> = (</a:t>
            </a:r>
            <a:r>
              <a:rPr lang="es-AR" dirty="0" err="1" smtClean="0"/>
              <a:t>Qa</a:t>
            </a:r>
            <a:r>
              <a:rPr lang="es-AR" dirty="0" smtClean="0"/>
              <a:t> – </a:t>
            </a:r>
            <a:r>
              <a:rPr lang="es-AR" dirty="0" err="1" smtClean="0"/>
              <a:t>Qc</a:t>
            </a:r>
            <a:r>
              <a:rPr lang="es-AR" dirty="0" smtClean="0"/>
              <a:t>) / </a:t>
            </a:r>
            <a:r>
              <a:rPr lang="es-AR" dirty="0" err="1" smtClean="0"/>
              <a:t>Qa</a:t>
            </a:r>
            <a:endParaRPr lang="es-AR" dirty="0" smtClean="0"/>
          </a:p>
          <a:p>
            <a:endParaRPr lang="es-AR" dirty="0" smtClean="0"/>
          </a:p>
          <a:p>
            <a:r>
              <a:rPr lang="el-GR" dirty="0" smtClean="0"/>
              <a:t>η</a:t>
            </a:r>
            <a:r>
              <a:rPr lang="es-AR" dirty="0" smtClean="0"/>
              <a:t>𝑡= (𝑇𝑎</a:t>
            </a:r>
            <a:r>
              <a:rPr lang="es-AR" dirty="0"/>
              <a:t>−</a:t>
            </a:r>
            <a:r>
              <a:rPr lang="es-AR" dirty="0" smtClean="0"/>
              <a:t>𝑇𝑐) / 𝑇𝑎 </a:t>
            </a:r>
          </a:p>
          <a:p>
            <a:endParaRPr lang="es-AR" dirty="0"/>
          </a:p>
          <a:p>
            <a:endParaRPr lang="es-AR" dirty="0"/>
          </a:p>
          <a:p>
            <a:r>
              <a:rPr lang="es-AR" dirty="0" smtClean="0"/>
              <a:t> </a:t>
            </a:r>
            <a:endParaRPr lang="es-AR" dirty="0"/>
          </a:p>
        </p:txBody>
      </p:sp>
    </p:spTree>
    <p:extLst>
      <p:ext uri="{BB962C8B-B14F-4D97-AF65-F5344CB8AC3E}">
        <p14:creationId xmlns:p14="http://schemas.microsoft.com/office/powerpoint/2010/main" val="2408521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286000" y="1305342"/>
            <a:ext cx="4572000" cy="4247317"/>
          </a:xfrm>
          <a:prstGeom prst="rect">
            <a:avLst/>
          </a:prstGeom>
        </p:spPr>
        <p:txBody>
          <a:bodyPr>
            <a:spAutoFit/>
          </a:bodyPr>
          <a:lstStyle/>
          <a:p>
            <a:r>
              <a:rPr lang="es-AR" b="1" i="1" dirty="0"/>
              <a:t>El ciclo de Carnot con vapor de agua </a:t>
            </a:r>
            <a:endParaRPr lang="es-AR" dirty="0"/>
          </a:p>
          <a:p>
            <a:r>
              <a:rPr lang="es-AR" dirty="0"/>
              <a:t>Este ciclo teóricamente podría realizarse mediante dos isotermas y dos </a:t>
            </a:r>
            <a:r>
              <a:rPr lang="es-AR" dirty="0" err="1"/>
              <a:t>isentrópicas</a:t>
            </a:r>
            <a:r>
              <a:rPr lang="es-AR" dirty="0"/>
              <a:t> cualesquiera. Pero en la práctica, la adición de calor se debe realizar en una caldera isobáricamente y la cesión de calor en un condensador isobáricamente también. Esto implica que la temperatura máxima del ciclo no pueda ser superior a la crítica, y que el ciclo se deba realizar en la zona de vapor húmedo, ya que es donde coinciden las isobaras con las isotermas. El ciclo de Carnot con vapor de agua se representa en los planos 𝑃𝑣,𝑇𝑠 𝑦 ℎ𝑠, en la figura (1.6; 𝑎,𝑏,𝑐). </a:t>
            </a:r>
          </a:p>
        </p:txBody>
      </p:sp>
    </p:spTree>
    <p:extLst>
      <p:ext uri="{BB962C8B-B14F-4D97-AF65-F5344CB8AC3E}">
        <p14:creationId xmlns:p14="http://schemas.microsoft.com/office/powerpoint/2010/main" val="25538093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8813" y="2395538"/>
            <a:ext cx="5286375" cy="2066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013046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467544" y="751344"/>
            <a:ext cx="8064896" cy="5632311"/>
          </a:xfrm>
          <a:prstGeom prst="rect">
            <a:avLst/>
          </a:prstGeom>
        </p:spPr>
        <p:txBody>
          <a:bodyPr wrap="square">
            <a:spAutoFit/>
          </a:bodyPr>
          <a:lstStyle/>
          <a:p>
            <a:r>
              <a:rPr lang="es-AR" sz="2400" dirty="0"/>
              <a:t>El mismo </a:t>
            </a:r>
            <a:r>
              <a:rPr lang="es-AR" sz="2400" dirty="0" smtClean="0"/>
              <a:t>rendimiento, </a:t>
            </a:r>
            <a:r>
              <a:rPr lang="es-AR" sz="2400" dirty="0"/>
              <a:t>puede expresarse en función de las entalpías. </a:t>
            </a:r>
          </a:p>
          <a:p>
            <a:r>
              <a:rPr lang="es-AR" sz="2400" dirty="0"/>
              <a:t>Calor absorbido por el fluido en la caldera: 𝑄𝑎=</a:t>
            </a:r>
            <a:r>
              <a:rPr lang="es-AR" sz="2400" dirty="0" smtClean="0"/>
              <a:t>𝑄Q</a:t>
            </a:r>
            <a:r>
              <a:rPr lang="es-AR" sz="1600" dirty="0" smtClean="0"/>
              <a:t>23</a:t>
            </a:r>
            <a:r>
              <a:rPr lang="es-AR" sz="2400" dirty="0" smtClean="0"/>
              <a:t>=ℎ3</a:t>
            </a:r>
            <a:r>
              <a:rPr lang="es-AR" sz="2400" dirty="0"/>
              <a:t>−ℎ2 (𝑄23&gt;0) </a:t>
            </a:r>
          </a:p>
          <a:p>
            <a:r>
              <a:rPr lang="es-AR" sz="2400" dirty="0"/>
              <a:t>Calor cedido por el fluido en el condensador: 𝑄𝑐=−</a:t>
            </a:r>
            <a:r>
              <a:rPr lang="es-AR" sz="2400" dirty="0" smtClean="0"/>
              <a:t>𝑄</a:t>
            </a:r>
            <a:r>
              <a:rPr lang="es-AR" sz="2400" dirty="0"/>
              <a:t>Q</a:t>
            </a:r>
            <a:r>
              <a:rPr lang="es-AR" sz="1600" dirty="0"/>
              <a:t>41</a:t>
            </a:r>
            <a:r>
              <a:rPr lang="es-AR" sz="2400" dirty="0"/>
              <a:t>=(ℎ4−ℎ1) (𝑄41&lt;0) </a:t>
            </a:r>
          </a:p>
          <a:p>
            <a:r>
              <a:rPr lang="es-AR" sz="2400" dirty="0"/>
              <a:t>Estas dos ecuaciones se deducen del primer principio 𝐸𝑐.1.2, despreciando la energía cinética y potencial del fluido antes y después del elemento en estudio. </a:t>
            </a:r>
          </a:p>
          <a:p>
            <a:r>
              <a:rPr lang="es-AR" sz="2400" dirty="0"/>
              <a:t>Trabajo neto del ciclo 𝑄23+𝑄41=𝑄𝑎−</a:t>
            </a:r>
            <a:r>
              <a:rPr lang="es-AR" sz="2400" dirty="0" smtClean="0"/>
              <a:t>𝑄𝑐Q=(</a:t>
            </a:r>
            <a:r>
              <a:rPr lang="es-AR" sz="2400" dirty="0"/>
              <a:t>ℎ3−ℎ2)−(ℎ4−ℎ1)=(ℎ3−ℎ4)−(ℎ2−ℎ1) =𝑇𝑟𝑎𝑏𝑎𝑗𝑜 𝑑𝑒 𝑙𝑎 𝑡𝑢𝑟𝑏𝑖𝑛𝑎,𝑊𝑡− 𝑇𝑟𝑎𝑏𝑎𝑗𝑜 𝑑𝑒𝑙 𝑐𝑜𝑚𝑝𝑟𝑒𝑠𝑜𝑟,𝑊𝑐 </a:t>
            </a:r>
          </a:p>
          <a:p>
            <a:r>
              <a:rPr lang="es-AR" sz="2400" dirty="0"/>
              <a:t>Si lo expresamos en función de la 𝐸𝑐.1.3, que representa el rendimiento térmico de un ciclo ideal cualquiera: </a:t>
            </a:r>
            <a:r>
              <a:rPr lang="es-AR" sz="2400" dirty="0" smtClean="0"/>
              <a:t>𝑡</a:t>
            </a:r>
            <a:r>
              <a:rPr lang="el-GR" sz="2400" dirty="0" smtClean="0">
                <a:solidFill>
                  <a:srgbClr val="FF0000"/>
                </a:solidFill>
              </a:rPr>
              <a:t>η</a:t>
            </a:r>
            <a:r>
              <a:rPr lang="es-AR" sz="2400" dirty="0" smtClean="0">
                <a:solidFill>
                  <a:srgbClr val="FF0000"/>
                </a:solidFill>
              </a:rPr>
              <a:t>t=(</a:t>
            </a:r>
            <a:r>
              <a:rPr lang="es-AR" sz="2400" dirty="0">
                <a:solidFill>
                  <a:srgbClr val="FF0000"/>
                </a:solidFill>
              </a:rPr>
              <a:t>ℎ3−ℎ4)−(ℎ2−ℎ1</a:t>
            </a:r>
            <a:r>
              <a:rPr lang="es-AR" sz="2400" dirty="0" smtClean="0">
                <a:solidFill>
                  <a:srgbClr val="FF0000"/>
                </a:solidFill>
              </a:rPr>
              <a:t>)/ℎ3</a:t>
            </a:r>
            <a:r>
              <a:rPr lang="es-AR" sz="2400" dirty="0">
                <a:solidFill>
                  <a:srgbClr val="FF0000"/>
                </a:solidFill>
              </a:rPr>
              <a:t>−ℎ2 </a:t>
            </a:r>
          </a:p>
        </p:txBody>
      </p:sp>
    </p:spTree>
    <p:extLst>
      <p:ext uri="{BB962C8B-B14F-4D97-AF65-F5344CB8AC3E}">
        <p14:creationId xmlns:p14="http://schemas.microsoft.com/office/powerpoint/2010/main" val="2231459118"/>
      </p:ext>
    </p:extLst>
  </p:cSld>
  <p:clrMapOvr>
    <a:masterClrMapping/>
  </p:clrMapOvr>
</p:sld>
</file>

<file path=ppt/theme/theme1.xml><?xml version="1.0" encoding="utf-8"?>
<a:theme xmlns:a="http://schemas.openxmlformats.org/drawingml/2006/main" name="Default Design">
  <a:themeElements>
    <a:clrScheme name="Default Design 13">
      <a:dk1>
        <a:srgbClr val="003300"/>
      </a:dk1>
      <a:lt1>
        <a:srgbClr val="FFFFFF"/>
      </a:lt1>
      <a:dk2>
        <a:srgbClr val="3A566E"/>
      </a:dk2>
      <a:lt2>
        <a:srgbClr val="808080"/>
      </a:lt2>
      <a:accent1>
        <a:srgbClr val="A6BF73"/>
      </a:accent1>
      <a:accent2>
        <a:srgbClr val="FFFFCC"/>
      </a:accent2>
      <a:accent3>
        <a:srgbClr val="FFFFFF"/>
      </a:accent3>
      <a:accent4>
        <a:srgbClr val="002A00"/>
      </a:accent4>
      <a:accent5>
        <a:srgbClr val="D0DCBC"/>
      </a:accent5>
      <a:accent6>
        <a:srgbClr val="E7E7B9"/>
      </a:accent6>
      <a:hlink>
        <a:srgbClr val="7EA0BC"/>
      </a:hlink>
      <a:folHlink>
        <a:srgbClr val="BF848A"/>
      </a:folHlink>
    </a:clrScheme>
    <a:fontScheme name="Default Desig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3300"/>
        </a:dk1>
        <a:lt1>
          <a:srgbClr val="FFFFFF"/>
        </a:lt1>
        <a:dk2>
          <a:srgbClr val="3A566E"/>
        </a:dk2>
        <a:lt2>
          <a:srgbClr val="808080"/>
        </a:lt2>
        <a:accent1>
          <a:srgbClr val="A6BF73"/>
        </a:accent1>
        <a:accent2>
          <a:srgbClr val="FFFFCC"/>
        </a:accent2>
        <a:accent3>
          <a:srgbClr val="FFFFFF"/>
        </a:accent3>
        <a:accent4>
          <a:srgbClr val="002A00"/>
        </a:accent4>
        <a:accent5>
          <a:srgbClr val="D0DCBC"/>
        </a:accent5>
        <a:accent6>
          <a:srgbClr val="E7E7B9"/>
        </a:accent6>
        <a:hlink>
          <a:srgbClr val="7EA0BC"/>
        </a:hlink>
        <a:folHlink>
          <a:srgbClr val="BF848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Plantilla de diseño de órbita</Template>
  <TotalTime>1384</TotalTime>
  <Words>3299</Words>
  <Application>Microsoft Office PowerPoint</Application>
  <PresentationFormat>Presentación en pantalla (4:3)</PresentationFormat>
  <Paragraphs>620</Paragraphs>
  <Slides>39</Slides>
  <Notes>2</Notes>
  <HiddenSlides>1</HiddenSlides>
  <MMClips>0</MMClips>
  <ScaleCrop>false</ScaleCrop>
  <HeadingPairs>
    <vt:vector size="4" baseType="variant">
      <vt:variant>
        <vt:lpstr>Tema</vt:lpstr>
      </vt:variant>
      <vt:variant>
        <vt:i4>1</vt:i4>
      </vt:variant>
      <vt:variant>
        <vt:lpstr>Títulos de diapositiva</vt:lpstr>
      </vt:variant>
      <vt:variant>
        <vt:i4>39</vt:i4>
      </vt:variant>
    </vt:vector>
  </HeadingPairs>
  <TitlesOfParts>
    <vt:vector size="40" baseType="lpstr">
      <vt:lpstr>Default Design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Ing. José V. Galiana</dc:creator>
  <cp:lastModifiedBy>Graciana Lourdes Galiana</cp:lastModifiedBy>
  <cp:revision>93</cp:revision>
  <dcterms:created xsi:type="dcterms:W3CDTF">2009-03-15T15:32:50Z</dcterms:created>
  <dcterms:modified xsi:type="dcterms:W3CDTF">2021-05-10T20:10:45Z</dcterms:modified>
</cp:coreProperties>
</file>