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70" r:id="rId2"/>
    <p:sldId id="448" r:id="rId3"/>
    <p:sldId id="449" r:id="rId4"/>
    <p:sldId id="373" r:id="rId5"/>
    <p:sldId id="385" r:id="rId6"/>
    <p:sldId id="374" r:id="rId7"/>
    <p:sldId id="450" r:id="rId8"/>
    <p:sldId id="451" r:id="rId9"/>
    <p:sldId id="452" r:id="rId10"/>
    <p:sldId id="432" r:id="rId11"/>
    <p:sldId id="445" r:id="rId12"/>
    <p:sldId id="453" r:id="rId13"/>
    <p:sldId id="441" r:id="rId14"/>
    <p:sldId id="439" r:id="rId15"/>
    <p:sldId id="443" r:id="rId16"/>
    <p:sldId id="386" r:id="rId17"/>
    <p:sldId id="387" r:id="rId18"/>
    <p:sldId id="388" r:id="rId19"/>
    <p:sldId id="389" r:id="rId20"/>
    <p:sldId id="390" r:id="rId21"/>
    <p:sldId id="391" r:id="rId22"/>
    <p:sldId id="393" r:id="rId23"/>
    <p:sldId id="394" r:id="rId24"/>
    <p:sldId id="376" r:id="rId25"/>
    <p:sldId id="454" r:id="rId26"/>
    <p:sldId id="396" r:id="rId27"/>
    <p:sldId id="416" r:id="rId28"/>
    <p:sldId id="397" r:id="rId29"/>
    <p:sldId id="398" r:id="rId30"/>
    <p:sldId id="399" r:id="rId31"/>
    <p:sldId id="433" r:id="rId32"/>
    <p:sldId id="434" r:id="rId33"/>
    <p:sldId id="435" r:id="rId34"/>
    <p:sldId id="436" r:id="rId35"/>
    <p:sldId id="401" r:id="rId36"/>
    <p:sldId id="402" r:id="rId37"/>
    <p:sldId id="403" r:id="rId38"/>
    <p:sldId id="404" r:id="rId39"/>
    <p:sldId id="446" r:id="rId40"/>
    <p:sldId id="447" r:id="rId41"/>
    <p:sldId id="405" r:id="rId42"/>
    <p:sldId id="406" r:id="rId43"/>
    <p:sldId id="407" r:id="rId44"/>
    <p:sldId id="408" r:id="rId45"/>
    <p:sldId id="409" r:id="rId46"/>
    <p:sldId id="410" r:id="rId47"/>
    <p:sldId id="413" r:id="rId48"/>
  </p:sldIdLst>
  <p:sldSz cx="9906000" cy="6858000" type="A4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5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1D1E9"/>
    <a:srgbClr val="E9F5CD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1026" autoAdjust="0"/>
  </p:normalViewPr>
  <p:slideViewPr>
    <p:cSldViewPr>
      <p:cViewPr varScale="1">
        <p:scale>
          <a:sx n="75" d="100"/>
          <a:sy n="75" d="100"/>
        </p:scale>
        <p:origin x="1301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24" y="-78"/>
      </p:cViewPr>
      <p:guideLst>
        <p:guide orient="horz" pos="2235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02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0" tIns="48201" rIns="96400" bIns="48201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13425" y="0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0" tIns="48201" rIns="96400" bIns="4820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402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0" tIns="48201" rIns="96400" bIns="48201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13425" y="6705600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0" tIns="48201" rIns="96400" bIns="4820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7822B7F5-2BDE-462A-B9FB-70C3F0A050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defTabSz="100330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algn="r" defTabSz="100330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4050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0263"/>
            <a:ext cx="75041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defTabSz="100330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algn="r" defTabSz="1003300">
              <a:defRPr sz="1300"/>
            </a:lvl1pPr>
          </a:lstStyle>
          <a:p>
            <a:pPr>
              <a:defRPr/>
            </a:pPr>
            <a:fld id="{93ABD18E-5E9A-457B-B03A-B4DA9D6322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12305-9FBC-4204-9890-9AFAD0F47489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113FE-C6FD-46EE-B5BA-9A72F1588F17}" type="slidenum">
              <a:rPr lang="es-ES" altLang="es-AR" smtClean="0">
                <a:cs typeface="Arial" pitchFamily="34" charset="0"/>
              </a:rPr>
              <a:pPr/>
              <a:t>10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B4B85-EF46-48A9-852F-C0F221E0341F}" type="slidenum">
              <a:rPr lang="es-ES" altLang="es-AR" smtClean="0">
                <a:cs typeface="Arial" pitchFamily="34" charset="0"/>
              </a:rPr>
              <a:pPr/>
              <a:t>11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870ED-A3E9-476E-B458-E5648C06DBE6}" type="slidenum">
              <a:rPr lang="es-ES" altLang="es-AR" smtClean="0">
                <a:cs typeface="Arial" pitchFamily="34" charset="0"/>
              </a:rPr>
              <a:pPr/>
              <a:t>12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9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5583D-FB79-43E9-BBE8-557C21F05A94}" type="slidenum">
              <a:rPr lang="es-ES" altLang="es-AR" smtClean="0">
                <a:cs typeface="Arial" pitchFamily="34" charset="0"/>
              </a:rPr>
              <a:pPr/>
              <a:t>13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6A0A8-7180-4DB8-BD04-B60D00512A55}" type="slidenum">
              <a:rPr lang="es-ES" altLang="es-AR" smtClean="0">
                <a:cs typeface="Arial" pitchFamily="34" charset="0"/>
              </a:rPr>
              <a:pPr/>
              <a:t>14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8FE31-4886-4A84-91BB-507B582039F4}" type="slidenum">
              <a:rPr lang="es-ES" altLang="es-AR" smtClean="0">
                <a:cs typeface="Arial" pitchFamily="34" charset="0"/>
              </a:rPr>
              <a:pPr/>
              <a:t>15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0F9CD-1E6A-4479-A1DF-82DDBBB69F41}" type="slidenum">
              <a:rPr lang="es-ES" altLang="es-AR" smtClean="0">
                <a:cs typeface="Arial" pitchFamily="34" charset="0"/>
              </a:rPr>
              <a:pPr/>
              <a:t>16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9C70D-183E-4049-B623-2AF2704F345E}" type="slidenum">
              <a:rPr lang="es-ES" altLang="es-AR" smtClean="0">
                <a:cs typeface="Arial" pitchFamily="34" charset="0"/>
              </a:rPr>
              <a:pPr/>
              <a:t>17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3E529-2386-4C6B-A4CA-8382C3987FAD}" type="slidenum">
              <a:rPr lang="es-ES" altLang="es-AR" smtClean="0">
                <a:cs typeface="Arial" pitchFamily="34" charset="0"/>
              </a:rPr>
              <a:pPr/>
              <a:t>18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8A8F0-9142-4AF8-9EAA-B0F382F1CF87}" type="slidenum">
              <a:rPr lang="es-ES" altLang="es-AR" smtClean="0">
                <a:cs typeface="Arial" pitchFamily="34" charset="0"/>
              </a:rPr>
              <a:pPr/>
              <a:t>19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CA34F-0061-4466-A990-B51E37A1EFD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43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DD0B3-DE60-4A62-AF5C-0566DA1EAB88}" type="slidenum">
              <a:rPr lang="es-ES" altLang="es-AR" smtClean="0">
                <a:cs typeface="Arial" pitchFamily="34" charset="0"/>
              </a:rPr>
              <a:pPr/>
              <a:t>20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71479-AE6E-4F7E-92E7-4BBB2E1D14AB}" type="slidenum">
              <a:rPr lang="es-ES" altLang="es-AR" smtClean="0">
                <a:cs typeface="Arial" pitchFamily="34" charset="0"/>
              </a:rPr>
              <a:pPr/>
              <a:t>21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86A07-EB3B-4789-9E6D-24A88B0564C9}" type="slidenum">
              <a:rPr lang="es-ES" altLang="es-AR" smtClean="0">
                <a:cs typeface="Arial" pitchFamily="34" charset="0"/>
              </a:rPr>
              <a:pPr/>
              <a:t>22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C2B6-5980-4FC3-83E4-9138BD38D6D8}" type="slidenum">
              <a:rPr lang="es-ES" altLang="es-AR" smtClean="0">
                <a:cs typeface="Arial" pitchFamily="34" charset="0"/>
              </a:rPr>
              <a:pPr/>
              <a:t>23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0158F-A5E3-41A6-A504-89DE66435A30}" type="slidenum">
              <a:rPr lang="es-ES" altLang="es-AR" smtClean="0">
                <a:cs typeface="Arial" pitchFamily="34" charset="0"/>
              </a:rPr>
              <a:pPr/>
              <a:t>24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0158F-A5E3-41A6-A504-89DE66435A30}" type="slidenum">
              <a:rPr lang="es-ES" altLang="es-AR" smtClean="0">
                <a:cs typeface="Arial" pitchFamily="34" charset="0"/>
              </a:rPr>
              <a:pPr/>
              <a:t>25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7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90A29-D144-48CE-85DD-2E27B6C46F1A}" type="slidenum">
              <a:rPr lang="es-ES" altLang="es-AR" smtClean="0">
                <a:cs typeface="Arial" pitchFamily="34" charset="0"/>
              </a:rPr>
              <a:pPr/>
              <a:t>26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48572-90C5-4C3D-9D77-20899F57717D}" type="slidenum">
              <a:rPr lang="es-ES" altLang="es-AR" smtClean="0">
                <a:cs typeface="Arial" pitchFamily="34" charset="0"/>
              </a:rPr>
              <a:pPr/>
              <a:t>27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9BEA7-1E23-41B3-8B5A-2410CC1E0C42}" type="slidenum">
              <a:rPr lang="es-ES" altLang="es-AR" smtClean="0">
                <a:cs typeface="Arial" pitchFamily="34" charset="0"/>
              </a:rPr>
              <a:pPr/>
              <a:t>28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97645-7A75-45A4-A10C-18D35B392D87}" type="slidenum">
              <a:rPr lang="es-ES" altLang="es-AR" smtClean="0">
                <a:cs typeface="Arial" pitchFamily="34" charset="0"/>
              </a:rPr>
              <a:pPr/>
              <a:t>29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5795E-BECC-4B9F-8DFB-2BAF1BB143BE}" type="slidenum">
              <a:rPr lang="es-ES" altLang="es-AR" smtClean="0">
                <a:cs typeface="Arial" pitchFamily="34" charset="0"/>
              </a:rPr>
              <a:pPr/>
              <a:t>3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5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ECA73-E901-47DE-8ECE-794EB18ED2A2}" type="slidenum">
              <a:rPr lang="es-ES" altLang="es-AR" smtClean="0">
                <a:cs typeface="Arial" pitchFamily="34" charset="0"/>
              </a:rPr>
              <a:pPr/>
              <a:t>30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719B6-7FD2-455C-86EE-CAD516288008}" type="slidenum">
              <a:rPr lang="es-ES" altLang="es-AR" smtClean="0">
                <a:cs typeface="Arial" pitchFamily="34" charset="0"/>
              </a:rPr>
              <a:pPr/>
              <a:t>31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1ADA6-5A95-4E8F-B120-D243B6B4F738}" type="slidenum">
              <a:rPr lang="es-ES" altLang="es-AR" smtClean="0">
                <a:cs typeface="Arial" pitchFamily="34" charset="0"/>
              </a:rPr>
              <a:pPr/>
              <a:t>32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BCB58-C836-4192-8C88-167B2CED2878}" type="slidenum">
              <a:rPr lang="es-ES" altLang="es-AR" smtClean="0">
                <a:cs typeface="Arial" pitchFamily="34" charset="0"/>
              </a:rPr>
              <a:pPr/>
              <a:t>33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735FE-B3AE-4A66-BF61-977AC398B35C}" type="slidenum">
              <a:rPr lang="es-ES" altLang="es-AR" smtClean="0">
                <a:cs typeface="Arial" pitchFamily="34" charset="0"/>
              </a:rPr>
              <a:pPr/>
              <a:t>34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A5003-FCB0-4AB5-8148-7A2855AC39D3}" type="slidenum">
              <a:rPr lang="es-ES" altLang="es-AR" smtClean="0">
                <a:cs typeface="Arial" pitchFamily="34" charset="0"/>
              </a:rPr>
              <a:pPr/>
              <a:t>35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37E18-95BF-4962-9303-FAD1132C83B9}" type="slidenum">
              <a:rPr lang="es-ES" altLang="es-AR" smtClean="0">
                <a:cs typeface="Arial" pitchFamily="34" charset="0"/>
              </a:rPr>
              <a:pPr/>
              <a:t>36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9ECBC-D1CF-4828-B082-D170270E4513}" type="slidenum">
              <a:rPr lang="es-ES" altLang="es-AR" smtClean="0">
                <a:cs typeface="Arial" pitchFamily="34" charset="0"/>
              </a:rPr>
              <a:pPr/>
              <a:t>37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CB924-65D0-4678-9D19-C04D9CFF148D}" type="slidenum">
              <a:rPr lang="es-ES" altLang="es-AR" smtClean="0">
                <a:cs typeface="Arial" pitchFamily="34" charset="0"/>
              </a:rPr>
              <a:pPr/>
              <a:t>38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1BA50-01F2-4D6B-9C61-F911044A9114}" type="slidenum">
              <a:rPr lang="es-ES" altLang="es-AR" smtClean="0">
                <a:cs typeface="Arial" pitchFamily="34" charset="0"/>
              </a:rPr>
              <a:pPr/>
              <a:t>41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5795E-BECC-4B9F-8DFB-2BAF1BB143BE}" type="slidenum">
              <a:rPr lang="es-ES" altLang="es-AR" smtClean="0">
                <a:cs typeface="Arial" pitchFamily="34" charset="0"/>
              </a:rPr>
              <a:pPr/>
              <a:t>4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CD280-CB4B-4C33-AA1A-9AA4CDD8209A}" type="slidenum">
              <a:rPr lang="es-ES" altLang="es-AR" smtClean="0">
                <a:cs typeface="Arial" pitchFamily="34" charset="0"/>
              </a:rPr>
              <a:pPr/>
              <a:t>42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0BDBA-310E-4B62-832C-EE0660F11281}" type="slidenum">
              <a:rPr lang="es-ES" altLang="es-AR" smtClean="0">
                <a:cs typeface="Arial" pitchFamily="34" charset="0"/>
              </a:rPr>
              <a:pPr/>
              <a:t>43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7F29-8B07-44A9-949F-3B0322830089}" type="slidenum">
              <a:rPr lang="es-ES" altLang="es-AR" smtClean="0">
                <a:cs typeface="Arial" pitchFamily="34" charset="0"/>
              </a:rPr>
              <a:pPr/>
              <a:t>44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1534E-ED9B-4B8A-A005-60CD096789BD}" type="slidenum">
              <a:rPr lang="es-ES" altLang="es-AR" smtClean="0">
                <a:cs typeface="Arial" pitchFamily="34" charset="0"/>
              </a:rPr>
              <a:pPr/>
              <a:t>45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D2506-0818-4728-93F4-1AED58323C68}" type="slidenum">
              <a:rPr lang="es-ES" altLang="es-AR" smtClean="0">
                <a:cs typeface="Arial" pitchFamily="34" charset="0"/>
              </a:rPr>
              <a:pPr/>
              <a:t>46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B6AAF-B66F-4016-900A-7EE632BFD080}" type="slidenum">
              <a:rPr lang="es-ES" altLang="es-AR" smtClean="0">
                <a:cs typeface="Arial" pitchFamily="34" charset="0"/>
              </a:rPr>
              <a:pPr/>
              <a:t>47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870ED-A3E9-476E-B458-E5648C06DBE6}" type="slidenum">
              <a:rPr lang="es-ES" altLang="es-AR" smtClean="0">
                <a:cs typeface="Arial" pitchFamily="34" charset="0"/>
              </a:rPr>
              <a:pPr/>
              <a:t>5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773C-8250-41C3-AF67-AA143AF8F74A}" type="slidenum">
              <a:rPr lang="es-ES" altLang="es-AR" smtClean="0">
                <a:cs typeface="Arial" pitchFamily="34" charset="0"/>
              </a:rPr>
              <a:pPr/>
              <a:t>6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773C-8250-41C3-AF67-AA143AF8F74A}" type="slidenum">
              <a:rPr lang="es-ES" altLang="es-AR" smtClean="0">
                <a:cs typeface="Arial" pitchFamily="34" charset="0"/>
              </a:rPr>
              <a:pPr/>
              <a:t>7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2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773C-8250-41C3-AF67-AA143AF8F74A}" type="slidenum">
              <a:rPr lang="es-ES" altLang="es-AR" smtClean="0">
                <a:cs typeface="Arial" pitchFamily="34" charset="0"/>
              </a:rPr>
              <a:pPr/>
              <a:t>8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0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773C-8250-41C3-AF67-AA143AF8F74A}" type="slidenum">
              <a:rPr lang="es-ES" altLang="es-AR" smtClean="0">
                <a:cs typeface="Arial" pitchFamily="34" charset="0"/>
              </a:rPr>
              <a:pPr/>
              <a:t>9</a:t>
            </a:fld>
            <a:endParaRPr lang="es-ES" altLang="es-AR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altLang="es-A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8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1B5F-7C58-4FB2-8858-477C43E160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064E-ECCF-4635-BD49-37EB0F8A8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F712-E4B1-4942-ABAF-7A3D4755BC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7BF4-E12D-4AC1-9B25-7D62E32D75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857F-ED6D-4626-89CA-5D81F6FF43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7AAB-CDFE-40A8-A1EE-54826FDAF2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CEA5-620D-414B-91E1-A835CD20D4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C31F-E278-4C5E-BD84-379E2B91A8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A8CF-EF2B-4DB7-85CE-EAB7D1AF6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7E30-A017-4E5C-A549-E67257A59F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FF02-84FF-4E25-947B-F4BA7ED527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Maestría en Ing.Ambiental-FI-UNCuyo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5E3F9A-A091-4297-AA97-987E49795A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64904"/>
            <a:ext cx="95250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s-ES" sz="4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UNIDAD 5-A: IMPACTOS AMBIENTALES EN OBRAS VIALES</a:t>
            </a:r>
            <a:endParaRPr lang="es-AR" sz="4200" b="1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4488" y="1196752"/>
            <a:ext cx="9561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s-MX" sz="4200" b="1" dirty="0">
                <a:latin typeface="Arial" pitchFamily="34" charset="0"/>
              </a:rPr>
              <a:t>ESTUDIO DE IMPACTO AMBIENTAL</a:t>
            </a:r>
            <a:endParaRPr lang="es-ES" sz="4200" b="1" dirty="0">
              <a:latin typeface="Arial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13380" y="5011968"/>
            <a:ext cx="43573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800" b="1" dirty="0" err="1">
                <a:latin typeface="Arial" pitchFamily="34" charset="0"/>
                <a:cs typeface="Arial" pitchFamily="34" charset="0"/>
              </a:rPr>
              <a:t>Esp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. Ing. Patricia Infante</a:t>
            </a:r>
          </a:p>
          <a:p>
            <a:pPr algn="r"/>
            <a:r>
              <a:rPr lang="es-MX" sz="2800" b="1" dirty="0">
                <a:latin typeface="Arial" pitchFamily="34" charset="0"/>
                <a:cs typeface="Arial" pitchFamily="34" charset="0"/>
              </a:rPr>
              <a:t>Esp. Ing. Julieta Chini</a:t>
            </a:r>
            <a:br>
              <a:rPr lang="es-MX" sz="2800" b="1" dirty="0"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latin typeface="Arial" pitchFamily="34" charset="0"/>
                <a:cs typeface="Arial" pitchFamily="34" charset="0"/>
              </a:rPr>
              <a:t>AÑO 2024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0" y="96043"/>
            <a:ext cx="9561513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5- ACCIONES DEL PROYECTO VIAL</a:t>
            </a: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s-AR" altLang="es-AR" b="1" u="sng" dirty="0">
              <a:latin typeface="Arial" pitchFamily="34" charset="0"/>
              <a:ea typeface="+mj-ea"/>
              <a:cs typeface="+mj-cs"/>
            </a:endParaRP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b="1" u="sng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j-ea"/>
                <a:cs typeface="Arial" charset="0"/>
              </a:rPr>
              <a:t>ACCIONES DE LA ETAPA DE CONSTRUCCIÓN</a:t>
            </a: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s-AR" altLang="es-AR" sz="1200" b="1" u="sng" dirty="0">
              <a:solidFill>
                <a:schemeClr val="accent5">
                  <a:lumMod val="75000"/>
                </a:schemeClr>
              </a:solidFill>
              <a:latin typeface="Arial" charset="0"/>
              <a:ea typeface="+mj-ea"/>
              <a:cs typeface="Arial" charset="0"/>
            </a:endParaRP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Tareas preliminares de implantación</a:t>
            </a:r>
            <a:endParaRPr lang="es-AR" altLang="es-AR" sz="3200" dirty="0">
              <a:latin typeface="Arial" charset="0"/>
              <a:ea typeface="+mj-ea"/>
              <a:cs typeface="Arial" charset="0"/>
            </a:endParaRP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ea typeface="+mj-ea"/>
                <a:cs typeface="Arial" charset="0"/>
              </a:rPr>
              <a:t>Obradores y Campamentos.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ea typeface="+mj-ea"/>
                <a:cs typeface="Arial" charset="0"/>
              </a:rPr>
              <a:t>Plantas asfálticas.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ea typeface="+mj-ea"/>
                <a:cs typeface="Arial" charset="0"/>
              </a:rPr>
              <a:t>Plantas de elaboración de materiales.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cs typeface="Arial" charset="0"/>
              </a:rPr>
              <a:t>Depósito de escombros.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cs typeface="Arial" charset="0"/>
              </a:rPr>
              <a:t>Depósito de material recuperado.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cs typeface="Arial" charset="0"/>
              </a:rPr>
              <a:t>Depósito de asfalto a granel.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2800" dirty="0">
                <a:latin typeface="Arial" charset="0"/>
                <a:cs typeface="Arial" charset="0"/>
              </a:rPr>
              <a:t>Depósito de áridos y cemento.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endParaRPr lang="es-AR" altLang="es-AR" sz="3000" dirty="0"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9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2520" y="214635"/>
            <a:ext cx="89050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latin typeface="Arial Unicode MS" pitchFamily="34" charset="-128"/>
              </a:rPr>
              <a:t>Oficinas y planta de efluentes cloacales</a:t>
            </a:r>
            <a:endParaRPr lang="es-ES" altLang="es-AR" sz="3600" b="1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79" y="98072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4860" y="116632"/>
            <a:ext cx="7588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latin typeface="Arial Unicode MS" pitchFamily="34" charset="-128"/>
              </a:rPr>
              <a:t>Taller de reparaciones en obrador</a:t>
            </a:r>
            <a:endParaRPr lang="es-ES" altLang="es-AR" sz="3600" b="1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36576" y="116632"/>
            <a:ext cx="7845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latin typeface="Arial Unicode MS" pitchFamily="34" charset="-128"/>
              </a:rPr>
              <a:t>Almacenamiento de RP en obrador</a:t>
            </a:r>
            <a:endParaRPr lang="es-ES" altLang="es-AR" sz="3600" b="1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632520" y="620688"/>
            <a:ext cx="89916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Tareas preliminares de preparación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s-AR" altLang="es-AR" sz="3200" u="sng" dirty="0">
              <a:latin typeface="Arial" charset="0"/>
              <a:ea typeface="+mj-ea"/>
              <a:cs typeface="Arial" charset="0"/>
            </a:endParaRP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Desbosque, destronque y limpieza. Retiro de alambrados.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Demoliciones.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Voladuras. Despedrado de laderas.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Limpieza por soplado.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560512" y="454360"/>
            <a:ext cx="89916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Movimientos de suelo. </a:t>
            </a:r>
            <a:r>
              <a:rPr lang="es-AR" altLang="es-AR" sz="32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+mj-ea"/>
                <a:cs typeface="Arial" charset="0"/>
              </a:rPr>
              <a:t>Excavaciones</a:t>
            </a:r>
            <a:r>
              <a:rPr lang="es-AR" altLang="es-A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+mj-ea"/>
                <a:cs typeface="Arial" charset="0"/>
              </a:rPr>
              <a:t>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Extracción de tierra vegetal.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Apertura de caja.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Desmonte.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Yacimientos de piedra.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Yacimientos de arena.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Yacimientos de material granular.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Yacimientos de préstamos.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Yacimientos de agua.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615950" y="0"/>
            <a:ext cx="8991600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s-AR" altLang="es-AR" sz="3200" u="sng" dirty="0">
              <a:cs typeface="Times New Roman" pitchFamily="18" charset="0"/>
            </a:endParaRP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Movimientos de suelo. </a:t>
            </a:r>
            <a:r>
              <a:rPr lang="es-AR" altLang="es-AR" sz="32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+mj-ea"/>
                <a:cs typeface="Arial" charset="0"/>
              </a:rPr>
              <a:t>Terraplenes y banquinas.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Recubrimiento con suelo seleccionado.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Suelo-cal.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Suelo-cemento.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Suelo-asfalto</a:t>
            </a:r>
            <a:r>
              <a:rPr lang="es-AR" altLang="es-AR" sz="3200" dirty="0">
                <a:latin typeface="Arial" charset="0"/>
                <a:ea typeface="+mj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1595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Paquete estructural. </a:t>
            </a:r>
            <a:r>
              <a:rPr lang="es-AR" altLang="es-AR" sz="3200" u="sng" dirty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Sub-base.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Recubrimiento con suelo seleccionado.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Suelo-cal.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Suelo-cemento.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Suelo-asfalto.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Paquete estructural. </a:t>
            </a:r>
            <a:r>
              <a:rPr lang="es-AR" altLang="es-AR" sz="3200" u="sng" dirty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Base.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Recubrimiento con suelo seleccionado.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Suelo-cal.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Suelo-cemento.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Suelo-asfalto.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Concreto asfáltico.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Hormigón.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693" y="116632"/>
            <a:ext cx="8964613" cy="187220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s-MX" sz="2400" b="1" u="sng" dirty="0">
                <a:solidFill>
                  <a:schemeClr val="tx1"/>
                </a:solidFill>
                <a:latin typeface="Arial" pitchFamily="34" charset="0"/>
              </a:rPr>
              <a:t>UNIDAD 5.A: </a:t>
            </a:r>
            <a:r>
              <a:rPr lang="es-ES" sz="2400" b="1" u="sng" dirty="0">
                <a:solidFill>
                  <a:schemeClr val="tx1"/>
                </a:solidFill>
                <a:latin typeface="Arial" pitchFamily="34" charset="0"/>
              </a:rPr>
              <a:t>IMPACTOS AMBIENTALES EN OBRAS VIALES</a:t>
            </a:r>
            <a:br>
              <a:rPr lang="es-ES" sz="3600" b="1" dirty="0">
                <a:solidFill>
                  <a:schemeClr val="tx1"/>
                </a:solidFill>
                <a:latin typeface="Arial" pitchFamily="34" charset="0"/>
              </a:rPr>
            </a:b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78CA8-6DA3-44A6-9CBA-83434230CF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F0B8D9-A11C-F390-BBF4-3D66CE695C23}"/>
              </a:ext>
            </a:extLst>
          </p:cNvPr>
          <p:cNvSpPr txBox="1"/>
          <p:nvPr/>
        </p:nvSpPr>
        <p:spPr>
          <a:xfrm>
            <a:off x="599168" y="3220610"/>
            <a:ext cx="78488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Área de influencia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590DFF-4BB3-DF1F-322D-4B954210EDFC}"/>
              </a:ext>
            </a:extLst>
          </p:cNvPr>
          <p:cNvSpPr txBox="1"/>
          <p:nvPr/>
        </p:nvSpPr>
        <p:spPr>
          <a:xfrm>
            <a:off x="599168" y="2245541"/>
            <a:ext cx="7848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Acciones del proyecto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259D78-5AB3-7649-C915-AD79B8318BE6}"/>
              </a:ext>
            </a:extLst>
          </p:cNvPr>
          <p:cNvSpPr txBox="1"/>
          <p:nvPr/>
        </p:nvSpPr>
        <p:spPr>
          <a:xfrm>
            <a:off x="602576" y="4289293"/>
            <a:ext cx="7848872" cy="646331"/>
          </a:xfrm>
          <a:prstGeom prst="rect">
            <a:avLst/>
          </a:prstGeom>
          <a:solidFill>
            <a:srgbClr val="E9F5CD"/>
          </a:solidFill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Factores ambientales relevantes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8CE4A4-61B8-0BBC-75B5-3E09493BA17F}"/>
              </a:ext>
            </a:extLst>
          </p:cNvPr>
          <p:cNvSpPr txBox="1"/>
          <p:nvPr/>
        </p:nvSpPr>
        <p:spPr>
          <a:xfrm>
            <a:off x="602576" y="5373216"/>
            <a:ext cx="7848872" cy="646331"/>
          </a:xfrm>
          <a:prstGeom prst="rect">
            <a:avLst/>
          </a:prstGeom>
          <a:solidFill>
            <a:srgbClr val="F1D1E9"/>
          </a:solidFill>
          <a:ln w="285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Medidas de mitigación específicas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AF6B8-C7CC-06FB-F414-3D0F3B50E2BC}"/>
              </a:ext>
            </a:extLst>
          </p:cNvPr>
          <p:cNvSpPr txBox="1"/>
          <p:nvPr/>
        </p:nvSpPr>
        <p:spPr>
          <a:xfrm>
            <a:off x="599168" y="1246263"/>
            <a:ext cx="7848872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Definición del proyecto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560512" y="404664"/>
            <a:ext cx="89916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Paquete estructural. </a:t>
            </a:r>
            <a:r>
              <a:rPr lang="es-AR" altLang="es-AR" sz="3200" u="sng" dirty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Carpetas o </a:t>
            </a:r>
            <a:r>
              <a:rPr lang="es-AR" altLang="es-AR" sz="3200" u="sng" dirty="0" err="1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superf</a:t>
            </a:r>
            <a:r>
              <a:rPr lang="es-AR" altLang="es-AR" sz="3200" u="sng" dirty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. de rodamiento.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s-AR" altLang="es-AR" sz="3200" u="sng" dirty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Concreto asfáltico convencional o </a:t>
            </a:r>
            <a:r>
              <a:rPr lang="es-AR" altLang="es-AR" sz="3000" dirty="0" err="1">
                <a:latin typeface="Arial" charset="0"/>
                <a:cs typeface="Arial" charset="0"/>
              </a:rPr>
              <a:t>drenante</a:t>
            </a:r>
            <a:r>
              <a:rPr lang="es-AR" altLang="es-AR" sz="3000" dirty="0">
                <a:latin typeface="Arial" charset="0"/>
                <a:cs typeface="Arial" charset="0"/>
              </a:rPr>
              <a:t>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Lechadas asfálticas.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 err="1">
                <a:latin typeface="Arial" charset="0"/>
                <a:cs typeface="Arial" charset="0"/>
              </a:rPr>
              <a:t>Microaglomerados</a:t>
            </a:r>
            <a:r>
              <a:rPr lang="es-AR" altLang="es-AR" sz="3000" dirty="0">
                <a:latin typeface="Arial" charset="0"/>
                <a:cs typeface="Arial" charset="0"/>
              </a:rPr>
              <a:t>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Ripio.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Hormigón.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560512" y="202406"/>
            <a:ext cx="89916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Transporte dentro y fuera de la zona del camino.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suelos.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asfaltos.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piedra y/o arena.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cemento y/o cal.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mezclas asfálticas en frío.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mezclas asfálticas en caliente.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hormigón elaborado.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combustibles.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Transporte de maquinarias.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 Otros.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560512" y="476672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Desvíos.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Construcción de obras de arte.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Alcantarillas y/o Puentes.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Cruces.</a:t>
            </a:r>
          </a:p>
          <a:p>
            <a:pPr marL="92075" eaLnBrk="1" hangingPunct="1">
              <a:spcBef>
                <a:spcPct val="20000"/>
              </a:spcBef>
              <a:buSzPct val="80000"/>
              <a:defRPr/>
            </a:pPr>
            <a:endParaRPr lang="es-AR" altLang="es-AR" sz="3000" dirty="0">
              <a:latin typeface="Arial" charset="0"/>
              <a:cs typeface="Arial" charset="0"/>
            </a:endParaRP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Maquinarias.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 apoyo a plantas.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 movimientos de suelo.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 trabajos de asfaltos.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632520" y="274340"/>
            <a:ext cx="89916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j-ea"/>
                <a:cs typeface="Arial" charset="0"/>
              </a:rPr>
              <a:t>ACCIONES DE LA ETAPA DE OPERACIÓN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Tránsito.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dirty="0">
                <a:latin typeface="Arial" charset="0"/>
                <a:ea typeface="+mj-ea"/>
                <a:cs typeface="Arial" charset="0"/>
              </a:rPr>
              <a:t>Autos, pasajeros, carga.</a:t>
            </a:r>
          </a:p>
          <a:p>
            <a:pPr marL="9207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sz="3200" u="sng" dirty="0">
                <a:latin typeface="Arial" charset="0"/>
                <a:ea typeface="+mj-ea"/>
                <a:cs typeface="Arial" charset="0"/>
              </a:rPr>
              <a:t>Mantenimiento.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Desmalezamiento.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Señalización.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Iluminación.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Revestimiento de taludes.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cs typeface="Arial" charset="0"/>
              </a:rPr>
              <a:t>Limpieza de cunetas, alcantarillas, saltos.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488950" y="333375"/>
            <a:ext cx="89916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6- INVENTARIO AMBIENTAL 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Clima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Geología y geomorfología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Edafología 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Hidrología (superficial y subterránea)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Ruidos y vibraciones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Calidad del aire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Flora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Fauna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Paisaje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MX" altLang="es-AR" dirty="0">
                <a:latin typeface="Arial" charset="0"/>
                <a:cs typeface="Arial" charset="0"/>
              </a:rPr>
              <a:t>Patrimonio Natural.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MX" altLang="es-AR" dirty="0">
                <a:latin typeface="Arial" charset="0"/>
                <a:cs typeface="Arial" charset="0"/>
              </a:rPr>
              <a:t>Población afectada.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MX" altLang="es-AR" dirty="0">
                <a:latin typeface="Arial" charset="0"/>
                <a:cs typeface="Arial" charset="0"/>
              </a:rPr>
              <a:t>Patrimonio cultural e histórico</a:t>
            </a:r>
          </a:p>
          <a:p>
            <a:pPr marL="92075" algn="just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s-AR" altLang="es-AR" sz="2800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488950" y="333375"/>
            <a:ext cx="89916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6- INVENTARIO AMBIENTAL</a:t>
            </a: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 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Actividades y usos del suelo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Infraestructura de servicios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Tránsito y transporte</a:t>
            </a:r>
          </a:p>
          <a:p>
            <a:pPr marL="92075" algn="just"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s-AR" altLang="es-AR" sz="2800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63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1595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7- IDENTIFICACION DE IA</a:t>
            </a: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s-AR" altLang="es-AR" b="1" u="sng" dirty="0">
              <a:latin typeface="Arial" pitchFamily="34" charset="0"/>
              <a:ea typeface="+mj-ea"/>
              <a:cs typeface="+mj-cs"/>
            </a:endParaRP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AR" altLang="es-AR" dirty="0">
                <a:latin typeface="Arial Unicode MS" pitchFamily="34" charset="-128"/>
              </a:rPr>
              <a:t>MANUAL DE EVALUACIÓN Y GESTIÓN AMBIENTAL DE OBRAS VIALES, MEGA 2007.</a:t>
            </a:r>
          </a:p>
          <a:p>
            <a:pPr marL="92075" algn="just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s-AR" altLang="es-AR" sz="2800" dirty="0">
              <a:latin typeface="Arial Unicode MS" pitchFamily="34" charset="-128"/>
            </a:endParaRP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latin typeface="Arial" charset="0"/>
                <a:cs typeface="Arial" charset="0"/>
              </a:rPr>
              <a:t>Normas para desarrollar el Plan de Manejo Ambiental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latin typeface="Arial" charset="0"/>
                <a:cs typeface="Arial" charset="0"/>
              </a:rPr>
              <a:t>Requiere de un Responsable Ambiental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latin typeface="Arial" charset="0"/>
                <a:cs typeface="Arial" charset="0"/>
              </a:rPr>
              <a:t>Obtención de permisos ambientales (canteras, extracción de agua, disposición de materiales, etc.)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latin typeface="Arial" charset="0"/>
                <a:cs typeface="Arial" charset="0"/>
              </a:rPr>
              <a:t>Pautas para el Plan de Manejo Ambiental (plan de capacitación, plan de acción, plan de contingencias, plan de monitoreo, etc.)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latin typeface="Arial" charset="0"/>
                <a:cs typeface="Arial" charset="0"/>
              </a:rPr>
              <a:t>Instalación de campamentos</a:t>
            </a:r>
          </a:p>
          <a:p>
            <a:pPr marL="549275" indent="-4572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s-MX" altLang="es-A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630238" y="314325"/>
            <a:ext cx="8990012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9275" indent="-457200" algn="just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Planta asfáltica: efectuar un estudio ambiental para la localización adecuada. Uso de quemadores a gas para la misma. Reciclado de materiales del pavimento. Uso de tolvas compensadoras o de almacenamiento conectadas a la planta para minimizar paradas y puesta en marcha.</a:t>
            </a:r>
          </a:p>
          <a:p>
            <a:pPr marL="92075" algn="just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s-AR" altLang="es-AR" dirty="0">
              <a:latin typeface="Arial" charset="0"/>
              <a:cs typeface="Arial" charset="0"/>
            </a:endParaRPr>
          </a:p>
          <a:p>
            <a:pPr marL="549275" indent="-457200" algn="just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cs typeface="Arial" charset="0"/>
              </a:rPr>
              <a:t>Planta de materiales: cuando se encuentren cercanas a zonas urbanas, se deben respetar los horarios diurnos. Y además respetar los niveles de emisiones máximos establecidos por la normativa.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81" name="Rectangle 125"/>
          <p:cNvSpPr>
            <a:spLocks noChangeArrowheads="1"/>
          </p:cNvSpPr>
          <p:nvPr/>
        </p:nvSpPr>
        <p:spPr bwMode="auto">
          <a:xfrm>
            <a:off x="0" y="0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altLang="es-AR" sz="3200" b="1">
                <a:solidFill>
                  <a:srgbClr val="0000CC"/>
                </a:solidFill>
                <a:latin typeface="Arial Unicode MS" pitchFamily="34" charset="-128"/>
              </a:rPr>
              <a:t>IA DE LA ETAPA DE CONSTRUCCIÓN</a:t>
            </a:r>
            <a:endParaRPr lang="es-ES" altLang="es-AR" sz="3200" b="1">
              <a:solidFill>
                <a:srgbClr val="0000CC"/>
              </a:solidFill>
              <a:latin typeface="Arial Unicode MS" pitchFamily="34" charset="-128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2488"/>
            <a:ext cx="9906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"/>
            <a:ext cx="99377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5"/>
          <p:cNvSpPr>
            <a:spLocks noChangeArrowheads="1"/>
          </p:cNvSpPr>
          <p:nvPr/>
        </p:nvSpPr>
        <p:spPr bwMode="auto">
          <a:xfrm>
            <a:off x="0" y="0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altLang="es-AR" sz="3200" b="1">
                <a:solidFill>
                  <a:srgbClr val="0000CC"/>
                </a:solidFill>
                <a:latin typeface="Arial Unicode MS" pitchFamily="34" charset="-128"/>
              </a:rPr>
              <a:t>IA DE LA ETAPA DE CONSTRUCCIÓN</a:t>
            </a:r>
            <a:endParaRPr lang="es-ES" altLang="es-AR" sz="3200" b="1">
              <a:solidFill>
                <a:srgbClr val="0000CC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8950" y="333375"/>
            <a:ext cx="8991600" cy="6237288"/>
          </a:xfrm>
        </p:spPr>
        <p:txBody>
          <a:bodyPr/>
          <a:lstStyle/>
          <a:p>
            <a:pPr marL="92075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CA" altLang="es-AR" sz="2400" b="1" u="sng" dirty="0">
                <a:latin typeface="Arial" pitchFamily="34" charset="0"/>
                <a:ea typeface="+mj-ea"/>
                <a:cs typeface="+mj-cs"/>
              </a:rPr>
              <a:t>1- ESTUDIO DEL PROYECTO </a:t>
            </a:r>
          </a:p>
          <a:p>
            <a:pPr marL="92075" indent="0" eaLnBrk="1" hangingPunct="1">
              <a:buFontTx/>
              <a:buNone/>
              <a:defRPr/>
            </a:pPr>
            <a:endParaRPr lang="es-AR" altLang="es-AR" dirty="0">
              <a:solidFill>
                <a:srgbClr val="0000CC"/>
              </a:solidFill>
              <a:latin typeface="Arial" charset="0"/>
              <a:ea typeface="+mj-ea"/>
              <a:cs typeface="Arial" charset="0"/>
            </a:endParaRPr>
          </a:p>
          <a:p>
            <a:pPr marL="92075" indent="0" eaLnBrk="1" hangingPunct="1">
              <a:buFontTx/>
              <a:buNone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Memoria descriptiva de la obra completa. Incluye: </a:t>
            </a: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traza completa con indicación de los municipios y/o provincias involucradas</a:t>
            </a: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características propias de la obra, técnicas constructivas, volumen de tránsito estimado.</a:t>
            </a:r>
          </a:p>
          <a:p>
            <a:pPr marL="92075" indent="0" eaLnBrk="1" hangingPunct="1">
              <a:buFontTx/>
              <a:buNone/>
              <a:defRPr/>
            </a:pPr>
            <a:endParaRPr lang="es-AR" altLang="es-AR" dirty="0">
              <a:solidFill>
                <a:srgbClr val="0000CC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1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466725"/>
            <a:ext cx="7239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5"/>
          <p:cNvSpPr>
            <a:spLocks noChangeArrowheads="1"/>
          </p:cNvSpPr>
          <p:nvPr/>
        </p:nvSpPr>
        <p:spPr bwMode="auto">
          <a:xfrm>
            <a:off x="0" y="0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altLang="es-AR" sz="3200" b="1">
                <a:solidFill>
                  <a:srgbClr val="0000CC"/>
                </a:solidFill>
                <a:latin typeface="Arial Unicode MS" pitchFamily="34" charset="-128"/>
              </a:rPr>
              <a:t>IA DE LA ETAPA DE CONSTRUCCIÓN</a:t>
            </a:r>
            <a:endParaRPr lang="es-ES" altLang="es-AR" sz="3200" b="1">
              <a:solidFill>
                <a:srgbClr val="0000CC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906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3008784" y="116632"/>
            <a:ext cx="547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AR" b="1" dirty="0">
                <a:solidFill>
                  <a:srgbClr val="0000CC"/>
                </a:solidFill>
                <a:latin typeface="Arial Unicode MS" pitchFamily="34" charset="-128"/>
              </a:rPr>
              <a:t>ETAPA DE OPERACIÓN</a:t>
            </a:r>
            <a:endParaRPr lang="es-ES" altLang="es-AR" b="1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584553"/>
            <a:ext cx="8208912" cy="62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080792" y="260648"/>
            <a:ext cx="3633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AR" b="1" dirty="0">
                <a:solidFill>
                  <a:srgbClr val="0000CC"/>
                </a:solidFill>
                <a:latin typeface="Arial Unicode MS" pitchFamily="34" charset="-128"/>
              </a:rPr>
              <a:t>ETAPA DE OPERACIÓN</a:t>
            </a:r>
            <a:endParaRPr lang="es-ES" altLang="es-AR" b="1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7775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136316" y="319385"/>
            <a:ext cx="3633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b="1" dirty="0">
                <a:solidFill>
                  <a:srgbClr val="0000CC"/>
                </a:solidFill>
                <a:latin typeface="Arial Unicode MS" pitchFamily="34" charset="-128"/>
              </a:rPr>
              <a:t>ETAPA DE OPERACIÓN</a:t>
            </a:r>
            <a:endParaRPr lang="es-ES" altLang="es-AR" b="1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114425"/>
            <a:ext cx="98821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062593" y="204788"/>
            <a:ext cx="449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6- MEDIDAS DE MITIGACIÓN</a:t>
            </a:r>
            <a:endParaRPr lang="es-ES" altLang="es-AR" b="1" u="sng" dirty="0"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938"/>
            <a:ext cx="9906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1 Imagen" descr="barrera acustica alema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642938"/>
            <a:ext cx="8286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2975" y="0"/>
            <a:ext cx="5903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>
                <a:solidFill>
                  <a:srgbClr val="0000CC"/>
                </a:solidFill>
                <a:latin typeface="Arial Unicode MS" pitchFamily="34" charset="-128"/>
              </a:rPr>
              <a:t>Barrera acústica (Alemania)</a:t>
            </a:r>
            <a:endParaRPr lang="es-ES" altLang="es-AR" sz="3600" b="1">
              <a:solidFill>
                <a:srgbClr val="0000CC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25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10356"/>
            <a:ext cx="8991600" cy="6237288"/>
          </a:xfrm>
        </p:spPr>
        <p:txBody>
          <a:bodyPr/>
          <a:lstStyle/>
          <a:p>
            <a:pPr marL="92075" indent="0" algn="ctr" eaLnBrk="1" hangingPunct="1">
              <a:buFontTx/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2- MARCO LEGAL APLICABLE</a:t>
            </a:r>
          </a:p>
          <a:p>
            <a:pPr marL="92075" indent="0" algn="ctr" eaLnBrk="1" hangingPunct="1">
              <a:buFontTx/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Disposiciones específicas (DPV, DNV).</a:t>
            </a:r>
          </a:p>
          <a:p>
            <a:pPr marL="92075" indent="0" eaLnBrk="1" hangingPunct="1">
              <a:buNone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     -  La Resolución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1604/07 aprueba el “Manual de     	Evaluación y Gestión Ambiental de Obras Viales” 	(MEGA II / 2007), de aplicación obligatoria en el 	ámbito de la Dirección Nacional de Vialidad.</a:t>
            </a:r>
            <a:endParaRPr lang="es-AR" altLang="es-AR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endParaRPr lang="es-AR" altLang="es-AR" sz="1100" dirty="0">
              <a:latin typeface="Arial" charset="0"/>
              <a:ea typeface="+mj-ea"/>
              <a:cs typeface="Arial" charset="0"/>
            </a:endParaRP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Legislación ambiental aplicable (Mendoza)</a:t>
            </a:r>
          </a:p>
          <a:p>
            <a:pPr marL="92075" indent="0" eaLnBrk="1" hangingPunct="1">
              <a:buNone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          </a:t>
            </a:r>
            <a:r>
              <a:rPr lang="es-AR" altLang="es-AR" sz="2400" dirty="0">
                <a:latin typeface="Arial" charset="0"/>
                <a:ea typeface="+mj-ea"/>
                <a:cs typeface="Arial" charset="0"/>
              </a:rPr>
              <a:t>- 5.961 – Ley Gral. del ambiente</a:t>
            </a:r>
          </a:p>
          <a:p>
            <a:pPr marL="92075" indent="0" eaLnBrk="1" hangingPunct="1">
              <a:buNone/>
              <a:defRPr/>
            </a:pPr>
            <a:r>
              <a:rPr lang="es-ES_tradnl" altLang="es-AR" sz="2400" dirty="0">
                <a:latin typeface="Arial" charset="0"/>
                <a:ea typeface="+mj-ea"/>
                <a:cs typeface="Arial" charset="0"/>
              </a:rPr>
              <a:t>             - 5.917 – Res. Peligrosos</a:t>
            </a:r>
          </a:p>
          <a:p>
            <a:pPr marL="5492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Legislación de Áreas Naturales Protegidas (ANP).</a:t>
            </a:r>
          </a:p>
          <a:p>
            <a:pPr marL="92075" indent="0" eaLnBrk="1" hangingPunct="1">
              <a:buFontTx/>
              <a:buNone/>
              <a:defRPr/>
            </a:pPr>
            <a:endParaRPr lang="es-AR" altLang="es-AR" dirty="0">
              <a:solidFill>
                <a:srgbClr val="0000CC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16163" y="0"/>
            <a:ext cx="569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solidFill>
                  <a:srgbClr val="0000CC"/>
                </a:solidFill>
                <a:latin typeface="Arial Unicode MS" pitchFamily="34" charset="-128"/>
              </a:rPr>
              <a:t>Barrera acústica (Holanda)</a:t>
            </a:r>
            <a:endParaRPr lang="es-ES" altLang="es-AR" sz="3600" b="1" dirty="0">
              <a:solidFill>
                <a:srgbClr val="0000CC"/>
              </a:solidFill>
              <a:latin typeface="Arial Unicode MS" pitchFamily="34" charset="-128"/>
            </a:endParaRPr>
          </a:p>
        </p:txBody>
      </p:sp>
      <p:pic>
        <p:nvPicPr>
          <p:cNvPr id="45059" name="3 Imagen" descr="barrera acústica holande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09663"/>
            <a:ext cx="766445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515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062593" y="204788"/>
            <a:ext cx="449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8- MEDIDAS DE MITIGACIÓN</a:t>
            </a:r>
            <a:endParaRPr lang="es-ES" altLang="es-AR" b="1" u="sng" dirty="0"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8600"/>
            <a:ext cx="9906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0688"/>
            <a:ext cx="9906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A37AB2C-5948-A4B0-FA48-23092A74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736" y="404664"/>
            <a:ext cx="449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8- MEDIDAS DE MITIGACIÓN</a:t>
            </a:r>
            <a:endParaRPr lang="es-ES" altLang="es-AR" b="1" u="sng" dirty="0"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0"/>
            <a:ext cx="862012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4413"/>
            <a:ext cx="1012031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C7DAB4F-60E6-1F97-3E20-53183C53A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593" y="204788"/>
            <a:ext cx="449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8- MEDIDAS DE MITIGACIÓN</a:t>
            </a:r>
            <a:endParaRPr lang="es-ES" altLang="es-AR" b="1" u="sng" dirty="0"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2184400" y="204788"/>
            <a:ext cx="636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latin typeface="Arial Unicode MS" pitchFamily="34" charset="-128"/>
              </a:rPr>
              <a:t>ETAPA DE CONSTRUCCIÓN</a:t>
            </a:r>
          </a:p>
          <a:p>
            <a:r>
              <a:rPr lang="es-MX" altLang="es-AR" sz="3600" b="1" dirty="0" err="1">
                <a:latin typeface="Arial Unicode MS" pitchFamily="34" charset="-128"/>
              </a:rPr>
              <a:t>Pasafauna</a:t>
            </a:r>
            <a:r>
              <a:rPr lang="es-MX" altLang="es-AR" sz="3600" b="1" dirty="0">
                <a:latin typeface="Arial Unicode MS" pitchFamily="34" charset="-128"/>
              </a:rPr>
              <a:t> inferior</a:t>
            </a:r>
            <a:endParaRPr lang="es-ES" altLang="es-AR" sz="3600" b="1" dirty="0">
              <a:latin typeface="Arial Unicode MS" pitchFamily="34" charset="-128"/>
            </a:endParaRPr>
          </a:p>
        </p:txBody>
      </p:sp>
      <p:pic>
        <p:nvPicPr>
          <p:cNvPr id="37891" name="3 Imagen" descr="pasafauna inferi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606550"/>
            <a:ext cx="848518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2184400" y="204788"/>
            <a:ext cx="636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sz="3600" b="1" dirty="0">
                <a:latin typeface="Arial Unicode MS" pitchFamily="34" charset="-128"/>
              </a:rPr>
              <a:t>ETAPA DE CONSTRUCCIÓN</a:t>
            </a:r>
          </a:p>
          <a:p>
            <a:r>
              <a:rPr lang="es-MX" altLang="es-AR" sz="3600" b="1" dirty="0" err="1">
                <a:latin typeface="Arial Unicode MS" pitchFamily="34" charset="-128"/>
              </a:rPr>
              <a:t>Pasafauna</a:t>
            </a:r>
            <a:r>
              <a:rPr lang="es-MX" altLang="es-AR" sz="3600" b="1" dirty="0">
                <a:latin typeface="Arial Unicode MS" pitchFamily="34" charset="-128"/>
              </a:rPr>
              <a:t> superior</a:t>
            </a:r>
            <a:endParaRPr lang="es-ES" altLang="es-AR" sz="3600" b="1" dirty="0">
              <a:latin typeface="Arial Unicode MS" pitchFamily="34" charset="-128"/>
            </a:endParaRPr>
          </a:p>
        </p:txBody>
      </p:sp>
      <p:pic>
        <p:nvPicPr>
          <p:cNvPr id="38916" name="4 Imagen" descr="pasafauna superi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1644650"/>
            <a:ext cx="8637587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3425"/>
            <a:ext cx="9906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02C427A-764E-8955-D7D9-B2721DF88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593" y="204788"/>
            <a:ext cx="449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8- MEDIDAS DE MITIGACIÓN</a:t>
            </a:r>
            <a:endParaRPr lang="es-ES" altLang="es-AR" b="1" u="sng" dirty="0"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0" y="332656"/>
            <a:ext cx="9561513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s-AR" altLang="es-AR" b="1" u="sng" dirty="0">
                <a:latin typeface="Arial" pitchFamily="34" charset="0"/>
                <a:ea typeface="+mj-ea"/>
                <a:cs typeface="+mj-cs"/>
              </a:rPr>
              <a:t>3- ACCIONES DEL PROYECTO VIAL</a:t>
            </a:r>
          </a:p>
          <a:p>
            <a:pPr marL="92075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s-AR" altLang="es-AR" b="1" u="sng" dirty="0">
              <a:latin typeface="Arial" pitchFamily="34" charset="0"/>
              <a:ea typeface="+mj-ea"/>
              <a:cs typeface="+mj-cs"/>
            </a:endParaRP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Prefactibilidad.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Anteproyecto.</a:t>
            </a:r>
          </a:p>
          <a:p>
            <a:pPr marL="549275" indent="-457200" eaLnBrk="1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s-AR" altLang="es-AR" sz="3000" dirty="0">
                <a:latin typeface="Arial" charset="0"/>
                <a:ea typeface="+mj-ea"/>
                <a:cs typeface="Arial" charset="0"/>
              </a:rPr>
              <a:t>Proyecto de la Traza de la carretera: Compra y/o Expropiación de terrenos y servidumbres</a:t>
            </a:r>
            <a:r>
              <a:rPr lang="es-AR" altLang="es-AR" sz="3200" dirty="0">
                <a:latin typeface="Arial" charset="0"/>
                <a:ea typeface="+mj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8504" y="260648"/>
            <a:ext cx="8991600" cy="5949950"/>
          </a:xfrm>
        </p:spPr>
        <p:txBody>
          <a:bodyPr/>
          <a:lstStyle/>
          <a:p>
            <a:pPr marL="92075" indent="0" algn="ctr" eaLnBrk="1" hangingPunct="1"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4- ÁREA DE INFLUENCIA</a:t>
            </a: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  <a:p>
            <a:pPr marL="92075" indent="0" eaLnBrk="1" hangingPunct="1">
              <a:buFontTx/>
              <a:buNone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Hay que tener en cuenta:</a:t>
            </a:r>
          </a:p>
          <a:p>
            <a:pPr marL="92075" indent="0" eaLnBrk="1" hangingPunct="1">
              <a:buFont typeface="Wingdings" pitchFamily="2" charset="2"/>
              <a:buChar char="ü"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Obra de carácter lineal.</a:t>
            </a:r>
          </a:p>
          <a:p>
            <a:pPr marL="92075" indent="0" eaLnBrk="1" hangingPunct="1">
              <a:buFont typeface="Wingdings" pitchFamily="2" charset="2"/>
              <a:buChar char="ü"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Categoría del camino: volumen de tránsito diario de diseño, control de accesos y del número de trochas.</a:t>
            </a:r>
          </a:p>
          <a:p>
            <a:pPr marL="92075" indent="0" eaLnBrk="1" hangingPunct="1">
              <a:buFont typeface="Wingdings" pitchFamily="2" charset="2"/>
              <a:buChar char="ü"/>
              <a:defRPr/>
            </a:pPr>
            <a:r>
              <a:rPr lang="es-AR" altLang="es-AR" dirty="0">
                <a:latin typeface="Arial" charset="0"/>
                <a:ea typeface="+mj-ea"/>
                <a:cs typeface="Arial" charset="0"/>
              </a:rPr>
              <a:t>Topografía del lugar: llanura, ondulada o montañosa.</a:t>
            </a:r>
          </a:p>
          <a:p>
            <a:pPr marL="92075" indent="0" eaLnBrk="1" hangingPunct="1">
              <a:buFont typeface="Wingdings" pitchFamily="2" charset="2"/>
              <a:buChar char="ü"/>
              <a:defRPr/>
            </a:pPr>
            <a:r>
              <a:rPr lang="es-MX" altLang="es-AR" dirty="0">
                <a:latin typeface="Arial" charset="0"/>
                <a:ea typeface="+mj-ea"/>
                <a:cs typeface="Arial" charset="0"/>
              </a:rPr>
              <a:t>Área operativa.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0388" y="476250"/>
            <a:ext cx="8991600" cy="720502"/>
          </a:xfrm>
        </p:spPr>
        <p:txBody>
          <a:bodyPr/>
          <a:lstStyle/>
          <a:p>
            <a:pPr marL="92075" indent="0" algn="ctr" eaLnBrk="1" hangingPunct="1"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4- ÁREA DE INFLUENCIA</a:t>
            </a: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74E612-0075-9E94-4AD2-250D5D824C6C}"/>
              </a:ext>
            </a:extLst>
          </p:cNvPr>
          <p:cNvSpPr txBox="1"/>
          <p:nvPr/>
        </p:nvSpPr>
        <p:spPr>
          <a:xfrm>
            <a:off x="704528" y="1052736"/>
            <a:ext cx="8641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altLang="es-AR" sz="2400" dirty="0">
                <a:latin typeface="Arial Unicode MS" pitchFamily="34" charset="-128"/>
              </a:rPr>
              <a:t>AID caso gasoducto, oleoducto, ruta, ferrocarril, canal de riego: se adopta una franja cuyo ancho depende del tipo de obra y la longitud es la longitud de la traza.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4DA897-6F6A-AF55-FFF8-711767CEC78D}"/>
              </a:ext>
            </a:extLst>
          </p:cNvPr>
          <p:cNvSpPr txBox="1"/>
          <p:nvPr/>
        </p:nvSpPr>
        <p:spPr>
          <a:xfrm>
            <a:off x="1424608" y="2644170"/>
            <a:ext cx="4953000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NAG (153/06) . Norma Argentina para la protección ambiental en el transporte y la distribución del gas natural y otros gases por cañerías. </a:t>
            </a:r>
            <a:endParaRPr lang="es-AR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C2258C6-20CB-C3B8-B251-72E8B03BF758}"/>
              </a:ext>
            </a:extLst>
          </p:cNvPr>
          <p:cNvSpPr/>
          <p:nvPr/>
        </p:nvSpPr>
        <p:spPr bwMode="auto">
          <a:xfrm>
            <a:off x="992560" y="2564904"/>
            <a:ext cx="432048" cy="4086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6A0472-E3EA-3AF8-33E6-50A6E8D6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06" y="3065906"/>
            <a:ext cx="1912786" cy="11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1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0512" y="243044"/>
            <a:ext cx="8991600" cy="720502"/>
          </a:xfrm>
        </p:spPr>
        <p:txBody>
          <a:bodyPr/>
          <a:lstStyle/>
          <a:p>
            <a:pPr marL="92075" indent="0" algn="ctr" eaLnBrk="1" hangingPunct="1"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4- ÁREA DE INFLUENCIA</a:t>
            </a:r>
          </a:p>
          <a:p>
            <a:pPr marL="92075" indent="0" algn="ctr" eaLnBrk="1" hangingPunct="1"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AID</a:t>
            </a: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4329AF-7ACD-2B97-7D03-BC70D73E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94" y="1478679"/>
            <a:ext cx="8885212" cy="25725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77630B-75F9-DD11-2536-B7C9A0B7C610}"/>
              </a:ext>
            </a:extLst>
          </p:cNvPr>
          <p:cNvSpPr txBox="1"/>
          <p:nvPr/>
        </p:nvSpPr>
        <p:spPr>
          <a:xfrm>
            <a:off x="244252" y="4093031"/>
            <a:ext cx="9417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los fines del presente estudio se entenderá por área operativa aquella directamente afectada por la implantación y construcción del proyecto, incluyendo zona de camino, caminos auxiliares, áreas de préstamo, puntos de explotación de agua, obradores y campamentos, yacimientos y escombreras.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3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0388" y="476250"/>
            <a:ext cx="8991600" cy="720502"/>
          </a:xfrm>
        </p:spPr>
        <p:txBody>
          <a:bodyPr/>
          <a:lstStyle/>
          <a:p>
            <a:pPr marL="92075" indent="0" algn="ctr" eaLnBrk="1" hangingPunct="1">
              <a:buNone/>
              <a:defRPr/>
            </a:pPr>
            <a:r>
              <a:rPr lang="es-AR" altLang="es-AR" sz="2400" b="1" u="sng" dirty="0">
                <a:latin typeface="Arial" pitchFamily="34" charset="0"/>
                <a:ea typeface="+mj-ea"/>
                <a:cs typeface="+mj-cs"/>
              </a:rPr>
              <a:t>4- ÁREA DE INFLUENCIA</a:t>
            </a: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  <a:p>
            <a:pPr marL="92075" indent="0" algn="ctr" eaLnBrk="1" hangingPunct="1">
              <a:buNone/>
              <a:defRPr/>
            </a:pPr>
            <a:r>
              <a:rPr lang="es-AR" altLang="es-AR" sz="2400" b="1" dirty="0">
                <a:latin typeface="Arial" pitchFamily="34" charset="0"/>
                <a:ea typeface="+mj-ea"/>
                <a:cs typeface="+mj-cs"/>
              </a:rPr>
              <a:t>AII</a:t>
            </a:r>
          </a:p>
          <a:p>
            <a:pPr marL="92075" indent="0" algn="ctr" eaLnBrk="1" hangingPunct="1">
              <a:buNone/>
              <a:defRPr/>
            </a:pPr>
            <a:endParaRPr lang="es-AR" altLang="es-AR" sz="2400" b="1" u="sng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C9A6DB-B387-B6C8-2478-A7EF769F81E5}"/>
              </a:ext>
            </a:extLst>
          </p:cNvPr>
          <p:cNvSpPr txBox="1"/>
          <p:nvPr/>
        </p:nvSpPr>
        <p:spPr>
          <a:xfrm>
            <a:off x="344488" y="1916832"/>
            <a:ext cx="9207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entenderá por área de influencia indirecta aquella comprendida por todo el corredor de la Ruta Nacional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19. Los parámetros a emplear para describir esta área son demográficos y socioeconómicos (de carácter macroeconómicos), y atenderán la posible generación de impactos indirectos asociados al proyecto del corredor.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431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10499</TotalTime>
  <Words>1080</Words>
  <Application>Microsoft Office PowerPoint</Application>
  <PresentationFormat>A4 (210 x 297 mm)</PresentationFormat>
  <Paragraphs>223</Paragraphs>
  <Slides>47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2" baseType="lpstr">
      <vt:lpstr>Arial</vt:lpstr>
      <vt:lpstr>Arial Unicode MS</vt:lpstr>
      <vt:lpstr>Times New Roman</vt:lpstr>
      <vt:lpstr>Wingdings</vt:lpstr>
      <vt:lpstr>Presentación en blanco</vt:lpstr>
      <vt:lpstr>UNIDAD 5-A: IMPACTOS AMBIENTALES EN OBRAS VIALES</vt:lpstr>
      <vt:lpstr>UNIDAD 5.A: IMPACTOS AMBIENTALES EN OBRAS VIALES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Introducción a la Evaluación Ambiental</dc:title>
  <dc:creator>Inst. de Hidráulica U.N.C.</dc:creator>
  <cp:lastModifiedBy>Julieta Chini</cp:lastModifiedBy>
  <cp:revision>613</cp:revision>
  <cp:lastPrinted>2001-05-17T18:44:48Z</cp:lastPrinted>
  <dcterms:created xsi:type="dcterms:W3CDTF">2000-09-21T16:29:32Z</dcterms:created>
  <dcterms:modified xsi:type="dcterms:W3CDTF">2024-09-24T11:17:14Z</dcterms:modified>
</cp:coreProperties>
</file>