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62" r:id="rId4"/>
    <p:sldId id="259" r:id="rId5"/>
    <p:sldId id="260" r:id="rId6"/>
    <p:sldId id="263" r:id="rId7"/>
    <p:sldId id="264" r:id="rId8"/>
    <p:sldId id="265" r:id="rId9"/>
    <p:sldId id="266" r:id="rId10"/>
    <p:sldId id="267" r:id="rId11"/>
    <p:sldId id="268" r:id="rId12"/>
    <p:sldId id="269" r:id="rId13"/>
    <p:sldId id="270" r:id="rId14"/>
    <p:sldId id="271" r:id="rId15"/>
    <p:sldId id="272" r:id="rId16"/>
    <p:sldId id="299"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301" r:id="rId39"/>
    <p:sldId id="300" r:id="rId40"/>
    <p:sldId id="302" r:id="rId41"/>
    <p:sldId id="296" r:id="rId42"/>
    <p:sldId id="303" r:id="rId43"/>
    <p:sldId id="297" r:id="rId44"/>
    <p:sldId id="304" r:id="rId45"/>
    <p:sldId id="298" r:id="rId4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Dieguez" userId="fe6e7e7479d2ae01" providerId="LiveId" clId="{EC3D8712-D94C-402E-AE3B-400CAEB05B7E}"/>
    <pc:docChg chg="custSel addSld delSld modSld sldOrd">
      <pc:chgData name="Lilia Dieguez" userId="fe6e7e7479d2ae01" providerId="LiveId" clId="{EC3D8712-D94C-402E-AE3B-400CAEB05B7E}" dt="2025-05-26T01:13:24.410" v="41"/>
      <pc:docMkLst>
        <pc:docMk/>
      </pc:docMkLst>
      <pc:sldChg chg="delSp mod delAnim">
        <pc:chgData name="Lilia Dieguez" userId="fe6e7e7479d2ae01" providerId="LiveId" clId="{EC3D8712-D94C-402E-AE3B-400CAEB05B7E}" dt="2025-05-26T00:58:16.326" v="0" actId="478"/>
        <pc:sldMkLst>
          <pc:docMk/>
          <pc:sldMk cId="293637531" sldId="282"/>
        </pc:sldMkLst>
        <pc:picChg chg="del">
          <ac:chgData name="Lilia Dieguez" userId="fe6e7e7479d2ae01" providerId="LiveId" clId="{EC3D8712-D94C-402E-AE3B-400CAEB05B7E}" dt="2025-05-26T00:58:16.326" v="0" actId="478"/>
          <ac:picMkLst>
            <pc:docMk/>
            <pc:sldMk cId="293637531" sldId="282"/>
            <ac:picMk id="7" creationId="{53BC225B-BF18-4B53-9649-B265312E46D2}"/>
          </ac:picMkLst>
        </pc:picChg>
      </pc:sldChg>
      <pc:sldChg chg="delSp mod delAnim">
        <pc:chgData name="Lilia Dieguez" userId="fe6e7e7479d2ae01" providerId="LiveId" clId="{EC3D8712-D94C-402E-AE3B-400CAEB05B7E}" dt="2025-05-26T00:58:42.978" v="1" actId="478"/>
        <pc:sldMkLst>
          <pc:docMk/>
          <pc:sldMk cId="1487254579" sldId="284"/>
        </pc:sldMkLst>
        <pc:picChg chg="del">
          <ac:chgData name="Lilia Dieguez" userId="fe6e7e7479d2ae01" providerId="LiveId" clId="{EC3D8712-D94C-402E-AE3B-400CAEB05B7E}" dt="2025-05-26T00:58:42.978" v="1" actId="478"/>
          <ac:picMkLst>
            <pc:docMk/>
            <pc:sldMk cId="1487254579" sldId="284"/>
            <ac:picMk id="5" creationId="{8422BE5C-7489-4982-B3CE-6C222EAB5187}"/>
          </ac:picMkLst>
        </pc:picChg>
      </pc:sldChg>
      <pc:sldChg chg="delSp modSp del mod">
        <pc:chgData name="Lilia Dieguez" userId="fe6e7e7479d2ae01" providerId="LiveId" clId="{EC3D8712-D94C-402E-AE3B-400CAEB05B7E}" dt="2025-05-26T01:01:50.036" v="13" actId="47"/>
        <pc:sldMkLst>
          <pc:docMk/>
          <pc:sldMk cId="3544057143" sldId="295"/>
        </pc:sldMkLst>
        <pc:spChg chg="del mod">
          <ac:chgData name="Lilia Dieguez" userId="fe6e7e7479d2ae01" providerId="LiveId" clId="{EC3D8712-D94C-402E-AE3B-400CAEB05B7E}" dt="2025-05-26T01:01:34.595" v="11" actId="478"/>
          <ac:spMkLst>
            <pc:docMk/>
            <pc:sldMk cId="3544057143" sldId="295"/>
            <ac:spMk id="2" creationId="{411B08AD-1451-4EB5-9DCA-3212E3AD0CF9}"/>
          </ac:spMkLst>
        </pc:spChg>
        <pc:spChg chg="del mod">
          <ac:chgData name="Lilia Dieguez" userId="fe6e7e7479d2ae01" providerId="LiveId" clId="{EC3D8712-D94C-402E-AE3B-400CAEB05B7E}" dt="2025-05-26T01:01:07.569" v="4" actId="478"/>
          <ac:spMkLst>
            <pc:docMk/>
            <pc:sldMk cId="3544057143" sldId="295"/>
            <ac:spMk id="3" creationId="{00000000-0000-0000-0000-000000000000}"/>
          </ac:spMkLst>
        </pc:spChg>
        <pc:inkChg chg="del">
          <ac:chgData name="Lilia Dieguez" userId="fe6e7e7479d2ae01" providerId="LiveId" clId="{EC3D8712-D94C-402E-AE3B-400CAEB05B7E}" dt="2025-05-26T01:01:11.416" v="5" actId="478"/>
          <ac:inkMkLst>
            <pc:docMk/>
            <pc:sldMk cId="3544057143" sldId="295"/>
            <ac:inkMk id="4" creationId="{00000000-0000-0000-0000-000000000000}"/>
          </ac:inkMkLst>
        </pc:inkChg>
        <pc:inkChg chg="del">
          <ac:chgData name="Lilia Dieguez" userId="fe6e7e7479d2ae01" providerId="LiveId" clId="{EC3D8712-D94C-402E-AE3B-400CAEB05B7E}" dt="2025-05-26T01:01:16.801" v="6" actId="478"/>
          <ac:inkMkLst>
            <pc:docMk/>
            <pc:sldMk cId="3544057143" sldId="295"/>
            <ac:inkMk id="5" creationId="{00000000-0000-0000-0000-000000000000}"/>
          </ac:inkMkLst>
        </pc:inkChg>
        <pc:inkChg chg="del">
          <ac:chgData name="Lilia Dieguez" userId="fe6e7e7479d2ae01" providerId="LiveId" clId="{EC3D8712-D94C-402E-AE3B-400CAEB05B7E}" dt="2025-05-26T01:01:27.398" v="9" actId="478"/>
          <ac:inkMkLst>
            <pc:docMk/>
            <pc:sldMk cId="3544057143" sldId="295"/>
            <ac:inkMk id="6" creationId="{00000000-0000-0000-0000-000000000000}"/>
          </ac:inkMkLst>
        </pc:inkChg>
        <pc:inkChg chg="del">
          <ac:chgData name="Lilia Dieguez" userId="fe6e7e7479d2ae01" providerId="LiveId" clId="{EC3D8712-D94C-402E-AE3B-400CAEB05B7E}" dt="2025-05-26T01:01:19.556" v="7" actId="478"/>
          <ac:inkMkLst>
            <pc:docMk/>
            <pc:sldMk cId="3544057143" sldId="295"/>
            <ac:inkMk id="8" creationId="{00000000-0000-0000-0000-000000000000}"/>
          </ac:inkMkLst>
        </pc:inkChg>
        <pc:inkChg chg="del">
          <ac:chgData name="Lilia Dieguez" userId="fe6e7e7479d2ae01" providerId="LiveId" clId="{EC3D8712-D94C-402E-AE3B-400CAEB05B7E}" dt="2025-05-26T01:01:25.088" v="8" actId="478"/>
          <ac:inkMkLst>
            <pc:docMk/>
            <pc:sldMk cId="3544057143" sldId="295"/>
            <ac:inkMk id="11" creationId="{00000000-0000-0000-0000-000000000000}"/>
          </ac:inkMkLst>
        </pc:inkChg>
      </pc:sldChg>
      <pc:sldChg chg="modSp mod">
        <pc:chgData name="Lilia Dieguez" userId="fe6e7e7479d2ae01" providerId="LiveId" clId="{EC3D8712-D94C-402E-AE3B-400CAEB05B7E}" dt="2025-05-26T01:12:27.939" v="31" actId="1076"/>
        <pc:sldMkLst>
          <pc:docMk/>
          <pc:sldMk cId="1305014227" sldId="298"/>
        </pc:sldMkLst>
        <pc:spChg chg="mod">
          <ac:chgData name="Lilia Dieguez" userId="fe6e7e7479d2ae01" providerId="LiveId" clId="{EC3D8712-D94C-402E-AE3B-400CAEB05B7E}" dt="2025-05-26T01:12:27.939" v="31" actId="1076"/>
          <ac:spMkLst>
            <pc:docMk/>
            <pc:sldMk cId="1305014227" sldId="298"/>
            <ac:spMk id="3" creationId="{00000000-0000-0000-0000-000000000000}"/>
          </ac:spMkLst>
        </pc:spChg>
      </pc:sldChg>
      <pc:sldChg chg="add">
        <pc:chgData name="Lilia Dieguez" userId="fe6e7e7479d2ae01" providerId="LiveId" clId="{EC3D8712-D94C-402E-AE3B-400CAEB05B7E}" dt="2025-05-26T01:00:19.759" v="2" actId="2890"/>
        <pc:sldMkLst>
          <pc:docMk/>
          <pc:sldMk cId="2856013729" sldId="300"/>
        </pc:sldMkLst>
      </pc:sldChg>
      <pc:sldChg chg="delSp modSp new mod">
        <pc:chgData name="Lilia Dieguez" userId="fe6e7e7479d2ae01" providerId="LiveId" clId="{EC3D8712-D94C-402E-AE3B-400CAEB05B7E}" dt="2025-05-26T01:02:34.106" v="21" actId="13926"/>
        <pc:sldMkLst>
          <pc:docMk/>
          <pc:sldMk cId="1917847915" sldId="301"/>
        </pc:sldMkLst>
        <pc:spChg chg="del">
          <ac:chgData name="Lilia Dieguez" userId="fe6e7e7479d2ae01" providerId="LiveId" clId="{EC3D8712-D94C-402E-AE3B-400CAEB05B7E}" dt="2025-05-26T01:02:05.771" v="16" actId="478"/>
          <ac:spMkLst>
            <pc:docMk/>
            <pc:sldMk cId="1917847915" sldId="301"/>
            <ac:spMk id="2" creationId="{975AC4C9-1FDA-EA60-4746-9EEE49ECF36B}"/>
          </ac:spMkLst>
        </pc:spChg>
        <pc:spChg chg="mod">
          <ac:chgData name="Lilia Dieguez" userId="fe6e7e7479d2ae01" providerId="LiveId" clId="{EC3D8712-D94C-402E-AE3B-400CAEB05B7E}" dt="2025-05-26T01:02:34.106" v="21" actId="13926"/>
          <ac:spMkLst>
            <pc:docMk/>
            <pc:sldMk cId="1917847915" sldId="301"/>
            <ac:spMk id="3" creationId="{053BBF7A-095C-9ACA-32EE-F7A414161DD5}"/>
          </ac:spMkLst>
        </pc:spChg>
      </pc:sldChg>
      <pc:sldChg chg="modSp new mod ord">
        <pc:chgData name="Lilia Dieguez" userId="fe6e7e7479d2ae01" providerId="LiveId" clId="{EC3D8712-D94C-402E-AE3B-400CAEB05B7E}" dt="2025-05-26T01:13:24.410" v="41"/>
        <pc:sldMkLst>
          <pc:docMk/>
          <pc:sldMk cId="1133635929" sldId="302"/>
        </pc:sldMkLst>
        <pc:spChg chg="mod">
          <ac:chgData name="Lilia Dieguez" userId="fe6e7e7479d2ae01" providerId="LiveId" clId="{EC3D8712-D94C-402E-AE3B-400CAEB05B7E}" dt="2025-05-26T01:04:33.976" v="25" actId="1076"/>
          <ac:spMkLst>
            <pc:docMk/>
            <pc:sldMk cId="1133635929" sldId="302"/>
            <ac:spMk id="3" creationId="{15B86C1A-E78F-96C8-B10F-743650A25920}"/>
          </ac:spMkLst>
        </pc:spChg>
      </pc:sldChg>
      <pc:sldChg chg="delSp modSp new mod ord">
        <pc:chgData name="Lilia Dieguez" userId="fe6e7e7479d2ae01" providerId="LiveId" clId="{EC3D8712-D94C-402E-AE3B-400CAEB05B7E}" dt="2025-05-26T01:13:14.195" v="39"/>
        <pc:sldMkLst>
          <pc:docMk/>
          <pc:sldMk cId="3378108997" sldId="303"/>
        </pc:sldMkLst>
        <pc:spChg chg="del">
          <ac:chgData name="Lilia Dieguez" userId="fe6e7e7479d2ae01" providerId="LiveId" clId="{EC3D8712-D94C-402E-AE3B-400CAEB05B7E}" dt="2025-05-26T01:11:55.597" v="29" actId="478"/>
          <ac:spMkLst>
            <pc:docMk/>
            <pc:sldMk cId="3378108997" sldId="303"/>
            <ac:spMk id="2" creationId="{5F2325D6-C3B1-CA7F-3C7F-9C34DE1DAEBE}"/>
          </ac:spMkLst>
        </pc:spChg>
        <pc:spChg chg="mod">
          <ac:chgData name="Lilia Dieguez" userId="fe6e7e7479d2ae01" providerId="LiveId" clId="{EC3D8712-D94C-402E-AE3B-400CAEB05B7E}" dt="2025-05-26T01:11:58.604" v="30" actId="14100"/>
          <ac:spMkLst>
            <pc:docMk/>
            <pc:sldMk cId="3378108997" sldId="303"/>
            <ac:spMk id="3" creationId="{9828705F-9149-9757-F119-0AE6AE6508A1}"/>
          </ac:spMkLst>
        </pc:spChg>
      </pc:sldChg>
      <pc:sldChg chg="modSp new mod ord">
        <pc:chgData name="Lilia Dieguez" userId="fe6e7e7479d2ae01" providerId="LiveId" clId="{EC3D8712-D94C-402E-AE3B-400CAEB05B7E}" dt="2025-05-26T01:13:01.270" v="35"/>
        <pc:sldMkLst>
          <pc:docMk/>
          <pc:sldMk cId="4006879517" sldId="304"/>
        </pc:sldMkLst>
        <pc:spChg chg="mod">
          <ac:chgData name="Lilia Dieguez" userId="fe6e7e7479d2ae01" providerId="LiveId" clId="{EC3D8712-D94C-402E-AE3B-400CAEB05B7E}" dt="2025-05-26T01:13:01.270" v="35"/>
          <ac:spMkLst>
            <pc:docMk/>
            <pc:sldMk cId="4006879517" sldId="304"/>
            <ac:spMk id="3" creationId="{5E16C20B-1079-CC3A-A9B7-8614A556B986}"/>
          </ac:spMkLst>
        </pc:spChg>
      </pc:sldChg>
    </pc:docChg>
  </pc:docChgLst>
</pc:chgInfo>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28:32.7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3647 2530,'24'0,"26"0,-25 0,0 0,-1 0,1 0,0 0,0 0,0 0,-1 0,1 0,0 0,0 0,0 0,24 0,-24 0,0 0,0 0,0 0,-1 0,1 0,0 0,0 0,0 0,-1 0,1 0,0 0,0-25,0 25,-1 0,1 0,-25-25,25 25,0 0,0 0,-1 0,1-24,0 24,0 0,0 0,-1 0,1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31:17.97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20191 15528,'50'0,"-25"0,0 0,-1 0,1 0,0 0,25 0,-26 0,1 0,0 0,0 0,0 0,24 0,-24 0,0 0,0 0,-1 0,1 0,25 0,-25 0,24 0,-24 0,25 0,-25 0,-1 0,1 0,0 0,25 0,-26 0,1 0,0 0,0 0,0 0,-1 0,1 0,0 0,25 0,-26 0,1 0,0 0,0 0,0 0,-1 0,1 0,25 0,-25 0,-1 0,1 0,0 0,25 0,-26 0,1 0,0 0,0 0,0 0,-1 0,1 0,0 0,0 0,0 0,-1 0,1 0,0 0,0 0,0 0,0 0,-1 0,26 0,0 0,-26 0,1 0,0 0,0 0,0 0,-1 0,26 0,-25 0,0 0,-1 0,1 0,0 0,0 0,0 0,-1-25,26 25,-25 0,0 0,-1 0,1 0,0 0,25 0,-26 0,26 0,-25 0,24 0,-24 0,0 0,0 0,25 0,-1 0,-24 0,0 0,24 0,-24 0,0 0,25 0,-26 0,1 0,0 0,25 0,-26 0,26 0,0 0,-26 0,1 0,0 0,0 0,0 0,-1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43:10.5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4837 9823,'25'0,"-25"-25,25 25,-25-25,25 0,-1 25,1 0,0 0,0 0,0 0,0 0,24 0,-24 0,0 0,0 0,-1 0,1 0,0 0,0 0,0 0,-1 0,1 0,0 0,0 0,0 0,-1 25,1-25,0 0,0 0,0 0,-1 0,1 25,0-25,0 0,0 0,-1 0,26 0,-50 25,25-25,0 0,-1 0,1 0,0 0,0 24,0-24,-1 0,26 0,-25 0,0 0,-1 0,1 0,0 0,0 0,0 0,0 0,24 0,-24 0,0 0,0 0,-1 0,26 0,-25 0,0 0,-1 0,1 0,0 0,0 0,0 0,-1 0,1 0,0 0,0 0,24 0,-24 0,25 0,-25 0,24 0,-24 0,25 0,-26 0,1 0,0 0,25 0,-26 0,1 0,0 0,0 0,0 0,0 0,-1 0,1 0,25 0,-25 0,-1 0,1 0,0 0,0 0,0 0,-1 0,1 0,0 0,0 0,0 0,-1 0,1 0,0 0,0 0,0 0,-1 0,1 0,0 0,25 0,-26 0,1 0,0 0,0 0,0 0,-1 0,1 0,0 0,0 0,0 0,-1 0,26 0,-25 0,0 0,0 0,-1 0,1 0,0 0,0 0,0 0,-1 0,1 0,0 0,0 0,24 0,-24 0,0 0,0 0,0 0,-1 0,1 0,0 0,0 0,0 0,-1 0,1 0,0 0,0 0,0 0,-1 0,-24 25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43:19.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13841 9748,'25'0,"25"0,-25 0,24 0,-24 0,0 0,24 0,-24 0,0 0,0 0,24 0,-24 0,25 0,-25 0,-1 0,1 0,0 0,0 0,24 0,-24 0,0 0,0 0,0 0,24 0,-24 0,0 0,0 0,0 0,-1 0,1 0,0 0,0 0,0 0,-1 0,1 0,0 0,0 0,0 0,-1 0,1 25,0-25,0 0,0 0,24 0,-24 0,0 0,0 0,-1 0,1 0,0 0,0 0,0 0,-25 25</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45:08.7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6871 16594,'50'0,"-25"0,24 0,1 0,-25 0,24 25,-24-25,0 0,0 0,0 0,-1 25,1-25,0 25,25-25,-26 0,1 25,25-1,-25-24,-1 0,26 0,0 0,-26 25,1-25,25 25,-25-25,-1 0,1 0,0 0,0 0,24 25,-24-25,0 0,0 0,0 0,-1 0,26 25,-25-25,0 24,49-24,-49 0,25 25,-26-25,26 0,0 0,-1 0,-24 0,25 0,-1 0,26 0,-26 0,1 0,-25 0,24 0,1 0,-1 0,1 0,0 0,-1 0,26 0,-26 0,1 0,-1 0,26 0,-25 0,-1 0,-24 0,25 0,-1 0,1 0,-25 0,24 0,1 0,-1 0,26 0,-26 0,26 0,-1 0,-24 0,24 0,-24 0,-1 0,1 0,0 0,-1 0,26 0,-1 0,1 0,-1 0,25 0,25 0,0 0,-25 0,25 0,-24 0,-1 0,0 0,50 0,-25-25,25 25,24-24,-49 24,0 0,1-25,-51 25,0 0,-24 0,24 0,-24 0,0 0,24 0,0-25,1 25,24 0,-25 0,26-25,-1 25,50-25,-50 25,50 0,-50 0,0 0,-24-24,-1 24,-24-25,-1 25,-24 0,0 0,0 0,-1 0,1 0,0 0,0 0,49 0,-24 0,49-25,-24 0,24 25,0 0,-25 0,1-25,-26 25,-24 0,0-24,0 24,0 0,-1 0,1 0,74 0,100-25,-25 25,-26-25,-24 25,-24 0,-26 0,0 0,1-25,-26 25,26 0,-1 0,-24 0,49-25,-49 25,49 0,-25-24,-24 24,24 0,1-25,-26 25,51 0,-26 0,-24 0,24-25,0 25,26 0,-26-25,25 25,1-25,-26 25,0 0,1-25,-1 25,-24 0,-1 0,-24 0,0 0,0 0,0 0,-1 0,26 0,-25 0,24 0,1 0,0 0,24 0,-24 0,-1 0,1 0,-25 0,24 0,1 0,0 0,-1 0,26 0,-1 0,0 25,26-25,-26 0,0 25,1-25,-1 0,1 0,-1 0,1 25,24-25,-25 0,1 0,-1 0,25 0,-24 0,-1 0,-49 0,24 0,-24 0,25 0,-25 0,-1 0,1 0,0 0,0 25,25-25,-1 0,-24 0,25 0,-26 0,1 0,0 0,0 0,0 0,24 0,-24 0,0 25,24-25,-24 0,25 0,-25 0,24 0,-24 0,0 0,0 0,-1 0,1 0,0 0,0 0,0 0,-1 0,1 0,0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48:14.7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4986 5060,'25'0,"0"0,24 0,-24 0,0 0,25 0,-26 0,26 0,-25 0,24 0,-24 0,0 0,25 0,-26 0,26 0,-25 0,0 0,24 0,-24 0,25 0,-1 0,26 0,-1 0,0 0,1 0,-26 0,1 0,0 0,24 0,-49 0,25 0,-26 0,26 0,0 0,-26 0,1 0,0 0,0 0,0 0,-1 0,1 0,0 0,0 0,-25 25,25-25,-1 0,1 0,25 0,-25 0,-1 0,1 0,0 0,0 0,24 0,1 0,-25 0,0 0,-1 0,26 0,-25 25,0-25,0 0,-1 25,26-25,-25 0,0 0,-1 0,26 0,0 0,-26 0,1 0,25 24,-25-24,-1 0,26 25,0-25,-1 0,-24 0,25 0,-26 0,26 0,0 25,-26-25,1 0,25 25,-25-25,-1 0,1 0,0 0,0 0,25 0,-26 0,26 0,0 25,-26-25,1 0,25 0,-25 0,-1 0,1 0,50 0,-51 0,1 0,0 0,25 0,-26 0,1 0,25 0,-1 0,-24 0,0 0,25 0,-1 0,1 0,-1 0,26 0,-1 0,26 0,-26 0,0 0,-24 0,0 0,-1 0,1 0,-25 0,24 0,-24 0,0 0,0 0,123-25,76 0,-51 0,1 0,-25 1,-75 24,1-25,-26 25,1 0,-1 0,1 0,0-25,-26 25,26 0,-25 0,49 0,-49 0,25 0,-25 0,24 0,1 0,-25 0,-1 0,26 0,0 0,-26 0,26 0,-25 0,49 0,-49 0,25 0,-26 0,26 0,-25 0,24 0,-24 0,0 0,25 0,-26 0,1 0,25 0,-1 0,-24 0,0 0,25 0,-26 0,1 0,0 0,25 0,-25 0,-1 0,1 0,0 0,0 0,24 0,1 0,0 0,-26 0,26 0,0 0,-1 0,-24 0,25 0,-26 0,51 0,-50 0,24 0,1 25,24-25,-24 25,24-25,1 0,-26 0,1 0,-25 0,24 0,1 0,0 0,-26 0,1 0,25 0,-25 0,-1 24,26-24,-25 0,0 0,-1 0,26 0,-25 0,0 0,-1 0,51 0,-50 0,-1 0,1 0,25 0,-25 0,-1 0,26 0,0 0,-25 0,-1 0,26 0,-25 0,0 0,24 0,1 0,-1 0,1 0,0 0,-1 0,1 0,-1 0,1 0,24 0,-24 0,0 0,-1 0,1 0,-1 0,1 0,0 0,-26 0,1 0,25 0,-25 0,74 0,50 0,-25 25,25-25,-25 0,-25 0,-25 0,25 0,-24 0,-25 0,-1 0,26 0,-26 0,1 0,-1 0,26 0,-26 0,1 0,24 0,-24 0,24 0,1 0,-1 0,1 0,-26 0,26 0,-1 0,-24 0,-1 0,-24 0,25 0,-25 0,49 0,-49 0,24 0,1 0,0 0,-1 0,26 0,-26 0,1 0,-25 0,-1 0,26 0,0 0,-1 0,1 0,-25 0,24 0,-24 0,50 0,-51 0,26 0,-25 0,24 0,1 0,0 0,-26 0,26 0,0 0,-1 0,-24 0,25 0,-26 0,26 0,-25 0,0 0,24 0,-24 0,0 0,0 0,-1 0,1 0,0 0,25 0,-26 0,1 0,25 0,0-25,-26 25,1 0,0 0,25 0,-1 0,-24 0,0 0,0 0,24-24,1 24,-25 0,24 0,-24 0,25 0,-26 0,1 0,0 0,0-25,0 25,-1 0,1 0,0 0,0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48:47.30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10964 6474,'50'0,"-1"0,26 0,-26 0,1 0,-25 0,24 0,-24 0,50 0,-51 0,26 0,-25 0,24 0,1 0,-25 0,24 0,-24 0,25 0,-25 0,-1 0,26 0,-25 0,24 0,-24 0,0 0,25 0,-26 0,1 0,25 0,-25 0,-1 0,26 0,0 0,-26 0,26 0,-25 0,49 0,-24 0,0 0,-1 0,1 0,-25 0,24 0,26 0,-51 0,26 0,-25 0,24 0,1 0,-25 0,0 0,24 0,-24 0,0 0,0 0,24 0,-24 0,25 0,-26 0,26 0,-25 0,0 0,24 0,1 0,-25 0,0 0,-1 0,26 0,-25 0,0 0,-1 0,1 0,0 0,25 0,-26 0,1 0,0 0,0 0,0 0,-1 0,1 0,25 0,-25 0,24 0,-24 0,0 0,0 0,-1 0,1 0,0 0,0 0,0 0,-1 0,1 0,0 0,0 0,0 0,-1 0,1 0,0 0,0 0,-25 25</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49:07.08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12676 9103,'49'0,"-24"0,25 0,-26 0,1 0,0 0,25 0,-26 0,26 0,-25 0,24 0,-24 0,25 25,-25-25,24 0,1 0,-25 0,-1 0,1 0,0 0,0 0,0 0,-1 0,1 0,0 0,0 0,0 0,0 0,-1 0,1 0,0 0,0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49:51.09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13569 11832,'24'0,"26"0,0 0,-1 0,26 0,-1 25,0-25,1 0,-1 0,1 0,-1 0,-24 0,-1 24,-24-24,0 0,24 0,1 0,0 0,-25 0,24 0,1 25,-1-25,1 0,-25 0,24 0,1 25,0-25,-26 0,26 0,0 0,-1 0,1 0,-25 0,-1 0,26 0,0 0,-26 0,1 0,25 0,-25 0,-1 0,26 0,0 0,-26 0,1 0,0 0,25 0,-25 0,-1 0,26 0,0 0,-26 0,1 0,25 0,-25 0,-1 0,26 0,0 0,-26 0,1 0,0 0,25 0,-26 0,26 0,-25 0,24 0,26 0,-26 0,-24 0,25 0,-1 0,1 0,0 0,-25 0,-1 0,26 0,-25 0,24 0,-24 0,25 0,-25-25,-1 25,26 0,-25 0,0 0,-1 0,1 0,0 0,0 0,24 0,-24 0,0 0,0 0,24 0,-24 0,0 0,0 0,0 0,-1 0,1 0,25 0,-25 0,-1 0,1 0,0 0,0 0,0 0,0 0,-1 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49:56.56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18430 11881,'50'0,"-1"0,-24 0,25 0,-1 0,-24 0,0 0,0 0,24 0,1 0,-25 0,0 0,0 0,-1 0,1 0,25 0,-25 0,24 0,-24 0,0 0,0 0,-1 0,1 0,25 0,-25 0,24 0,-24 0,0 0,0 0,-1 0,1 0,25 0,-25 0,-1 0,1 0,0 0,0 0,0 0,-1 0,1 0,0 0,0 0,0 0,-1 0,1 0,0 0,0 0,0 0,0 0,-1 0,1 0,0 0,0 0,0 0,-1 0,1 0,0 0,0 0,0 0,-1 0,1 0,25 0,-1 0,-24 0,25 0,-25 0,49 0,-24 0,-26 0,1 0,25 0,-25 0,-1 0,1 0,0 0,0 0,0 0,24 0,1 0,-25 0,0 0,24-24,1 24,-25 0,-1 0,1 0,0 0,0 0,0 0,-1 0,1 0,0 0,0 0,0 0,-1 0,1 0,0 0,0 0,24 0,1 0,-25 0,0 0,24 0,-24 0,0 0,0 0,24 0,-24 0,0 0,24 0,1 0,-25 0,24 0,-24 0,25-25,-25 25,49-25,-49 25,25 0,-26 0,1 0,0 0,0 0,24 0,-24 0,0 0,0 0,0 0,-1 0,1 0,0 0,0 0,0 0,-1 0,1 0,0 0,0 0,0 0,-1 0,1 0,0 0,0 0,0 0,-1 0,1 0,0 0,0 0,0-25,-1 25,26 0,-25 0,0 0,0 0,-1 0,1 0,0 0,25 0,-26 0,1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1:38.431"/>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1811 3894,'25'0,"0"0,0 25,-1-25,1 0,25 0,-25 25,-1-25,1 0,0 0,0 0,24 0,-24 0,25 0,-25 0,-1 0,1 0,25 25,-25-25,-1 0,1 0,0 0,0 0,24 0,-24 0,25 0,-25 0,-1 0,1 0,0 0,0 0,0 0,-1 0,1 0,25 0,-25 0,-1 0,1 0,0 0,0 0,0 0,0 0,-1 0,26 0,-25 0,24 0,1 0,-25 0,0 0,-1 0,1 0,0 0,0 0,24 0,-24 0,0 0,0 0,0 0,24 0,-24 0,0 0,0 0,-1 0,1 0,0 0,0 0,0 0,-1 0,1 0,0 0,0 0,0 0,-1 0,1 0,0 0,25 0,-25 0,-1 0,1 0,0 0,0 0,0 0,-1 0,1 0,0 0,0 0,0 0,-25 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28:36.0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7144 2505,'25'0,"0"0,0 0,-1 0,1 0,0 0,0 0,0 0,-1 0,26 0,-25 0,0 0,-1 0,1 0,0 0,0 0,0 0,-1 0,1 0,0 0,0 0,0 0,-1 0,1 0,0 0,0 0,0 0,-1 0,1 0,0 0,0 0,0 0,-1 0,1 0,0 0,0 0,0 0,-1 0,1 0,0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2:18.15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17835 6524,'25'0,"-25"-25,25 25,-25-25,24 25,1 0,0 0,0 0,0 0,-1 0,1 0,0 0,0 0,0 0,24 0,-24 0,0 0,0 0,-1 0,1 0,0 0,0 0,0 0,-1 0,26 0,-25 0,0 0,-1 0,1 0,0 0,0 0,0 0,24 0,-24 0,0 0,0 0,-1 0,1 0,0 0,25 0,-1 0,-24 0,0 0,0 0,0 0,-1 0,26 0,-25 0,24 0,-24 0,25 25,-1-25,1 0,0 25,-26-25,26 0,-25 0,0 0,24 0,-24 0,0 0,0 0,24 0,-24 0,25 0,-26 0,1 0,0 24,0-24,0 0,24 0,1 0,-25 0,0 0,49 0,-49 0,0 0,24 0,-24 0,25 0,-26 0,1 25,0-25,0 0,0 25,-1-25,1 0,0 0,0 0,0 0,-1 0,1 0,0 0,-25 25</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3:20.425"/>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1637 10641,'25'0,"0"0,0 0,0 0,-1 0,1 0,0 0,0 0,0 0,24 0,-24 25,0-25,0 0,0 25,-1-25,1 0,0 0,0 0,0 0,-1 0,1 0,0 0,-25 25,25-25,0 0,-1 0,1 0,0 0,0 0,0 0,-1 0,1 0,0 0,0 0,0 0,-1 0,26 0,-50 24,25-24,0 0,-1 0,1 25,0-25,0 0,0 0,-1 0,26 0,-25 0,0 0,-1 0,1 0,0 0,25 0,-25 0,-1 0,1 0,0 0,0 0,0 0,-1 0,1 0,25 0,-1 0,-24 0,0 0,25 0,-26 0,26 0,-25 0,0 0,-1 0,1 0,0 25,25-25,-26 0,1 0,25 0,-25 0,-1 0,26 0,0 0,-26 0,1 0,0 0,25 0,-1 0,1 0,0 0,-26 0,26 0,0 0,-26 0,26 0,-25 0,0 0,-1 0,26 0,-25 0,0 0,-1 0,1 0,0 0,0 0,0 0,24 0,-24 0,25 0,-26 0,1 0,0 0,0 0,0 0,-1 0,26 0,-25 0,0 0,0 0,-1 0,1 0,0 0,0 0,0 0,-1 0,1 0,25 0,-25 0,24 0,-24 0,0 0,0 0,24 0,-24 0,0 0,0 0,24 0,-24 0,25 0,-1 0,-24 0,0 0,24 0,-24 0,0 0,25 0,-1 0,-24 0,0 0,24 0,-24 0,0 0,0 0,25 0,-26 0,1 0,0 0,25 0,-26 0,1 0,25 0,-1 0,-24 0,25 0,-1 0,1 0,24 0,1-25,-26 25,1 0,0 0,-26 0,26 0,0 0,-1 0,-24 0,25 0,-25 0,-1 0,1 0,0 0,0 0,0 0,-1 0,1 0,0 0,0 0,0 0,-1 0,1 0,0 0,0 0,-25-25</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3:26.30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20613 10716,'74'0,"26"0,-1 0,-25 0,1 0,-1 0,1 0,-51 0,26 0,-25 0,24 0,-24 0,0 0,0 0,24 0,1 0,-25 0,0 0,24 0,1 0,-25 0,-1 0,1 0,25 0,-25 0,-1 0,1 0,0 0,0 0,0 0,24 0,-24 0,25 0,-1 0,1 0,0 0,24-25,-24 25,24-25,-24 25,-1 0,-24 0,0 0,24 0,-24-25,0 25,0 0,0-25,-1 25,1 0,25 0,-25 0,-1 0,1 0,0 0,0 0,0 0,24 0,-24 0,25 0,-25 0,24 0,-24 0,0 0,0 0,-1 0,1 0,0 0,0 0,0 0,-1 0,1 0,0 0,0 0,0 0,-1 0,1 0</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3:34.35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20638 12005,'99'0,"0"0,25 0,-74 0,-25 0,0 0,24 0,-24 0,0 0,24 0,1 0,-25 0,0 0,-1 0,26 0,-25 0,0 0,24 0,-24 0,25 0,24 0,-49 0,24 0,-24 0,25 0,-25 0,-1 0,1 0,0 0,25 0,-26 0,1 0,0 0,0 0,25 0,-26 0,26 0,0 0,-1 0,1 0,-25 0,24 0,1 0,-25 0,-1 0,26 0,0 0,-1 0,-24 0,0 0,24 0,-24 0,0 0,0 0,0 0,24 0,-24 0,0 0,0 0,-1 0</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3:37.712"/>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1687 13395,'0'-25,"25"25,0-25,24 25,1 0,24-25,-24 25,0 0,-1 0,-24 0,49 0,-49 0,0 0,0 0,0 0,-1 0,1 0,0 0,25 0,-26 0,1 0,0 0,0 0,0 0,-1 0,1 0,0 0,0 0,0 0,-1 0,1 25,0-25,0 0,0 0,-1 0,1 0,0 0,0 0,0 0,-1 0,1 0,0 0,0 0,0 0,24 0,-24 25,0-25,25 0,-26 0,1 0,25 0,-1 0,-24 25,0-25,0 0,0 24,-1-24,1 0,0 0,0 0,0 0,-1 0,1 0,0 0,0 0,0 0,-1 0,1 0,0 0,0 0,0 0,-1 0,1 0,0 0,0 0,0 0,-1 0,1 0,0 0</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3:58.06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4812 13320,'25'0,"0"0,0 0,24 0,-24 0,0 0,0 0,0 0,0 0,-1 0,1 0,0 0,0 0,0 0,-1 0,1 25,0-25,0 0,0 0,-1 0,1 0,0 0,0 0,0 0,-1 0,1 0,0 0,-25 25,25-25,0 0,-1 0,1 0,0 0,0 0,0 0,-1 0,1 0,0 0,0 0,0 0,-1 0,26 0,-25 0,0 0,-1 0,1 0,0 0,-25 25,25-25,0 0,-1 0,1 0,0 0,0 0,0 0,24 0,-24 0,0 0,0 0,0 0,-1 0,1 0,0 0,0 0,24 0,1 0,-25 0,0 0,24 0,-24 0,0 0,0 0,-1 0,26 0,-25 0,0 0,-1 0,1 0,0 0,0 0,0 0,-1 0,1 0,25 0,-25 0,24 0,-24 0,0 0,0 0,0 0,24 0,-24 0,0 0,24 0,-24 0,0 0,0 0,0 0,24 0,-24 0,0 0,0 0,-1 0,1 0,0 0,0 0,0 0,-1 0,1 0,0 0,0 0,0 0,-1 0,1 0,0 0,25 0,-26 0,1 0,0 0,0 0,24 0,-24 0,0 0,0 0,0 0,0 0,-1 0,1 0,0 0,0 0,0 0,-1 0,1 0,0 0,0 0,0 0,-1 0,1 0,0 0,25 0,-26 0,1 0,0 0,0 0,0 0,-1 0,1 0,0 0,25 0,-26-25,1 25,0 0,0 0,0 0,-1 0,1-25,0 25,25 0,-26 0,1 0,0 0,0 0,0 0,-1 0,1 0,0 0,0 0,0 0,0 0,-1 0,1 0,-25-25</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4:30.84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9178 16173,'25'0,"0"0,-1 0,26 0,-25 0,25 0,-26 0,1 0,0 0,0 0,0 0,-1 0,26 0,0 0,-1 0,-24 0,0 0,0 0,24 0,-24 0,0 0,24 0,-24 0,25 0,-25 0,-1 0,1 0,0 0,0 0,0 0,-1 0,26 0,-25 0,0 0,-1 0,1 0,25 0,-25 0,0 0,-1 0,1 0,0 0,25 0,-26 0,26 0,-25 0,0 0,-1 0,1 0,0 0,25 0,-26 0,26 0,-25 0,0 0,-1 0,1 0,0-25,0 25,0 0,-1 0,1 0,25 0,-25 0,24 0,-24 0,0 0,0 0,-1 0,1 0,0 0,0-25,0 25,0 0,-1 0,1 0,0 0,0 0,0 0,-1 0,26 0,-25 0,-25-25,25 25,-1 0,1 0,0 0,0 0,0 0,-1 0,1 0,0 0</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5:39.6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1662 3274,'25'0,"25"0,-26 0,26 0,-25 0,25 0,-1 0,-24 0,0 0,0 0,-1 25,26-25,-25 0,0 0,-1 0,1 0,0 0,0 0,0 0,-1 0,1 0,0 0,0 0,0 0,24 0,-24 0,0 0,0 0,-1 0,1 0,25 25,-25-25,-1 0,1 0,25 0,-25 0,24 0,-24 0,0 0,0 0,-1 0,1 0,25 0,-25 0,24 0,-24 0,0 0,0 0,24 0,-24 0,0 0,25 0,-1 0,-24 0,0 0,24 0,-24 0,0 0,0 0,24 0,-24 0,0 0,25 0,-26 0,26 0,-25 0,0 0,-1 0,1 0,0 0,25 0,-26 0,1 0,0 0,0 0,0 0,24 0,-24 0,0 0,0 0,24-25,-24 25,25 0,-25 0,-1 0,26 0,0 0,-26-25,1 25,25 0,-25 0,-1 0,1 0,0 0,0 0,0 0,-1 0,26 0,-25 0,0 0,-1 0,1 0,0 0,25 0,-26 0,26 0,-50-25,50 25,-25 0,24 0,-24 0,0 0,0 0,-1 0,1 0,0 0,0 0,0 0,-1 0,1 0,0 0,0 0,0 0,24 0,-24 0,0 0,0 0,-1 0,1 0,0 0,0 0,0 0,-1 0,1 0,0 0,0 0,0 25,-1-25,1 0</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5:52.08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6326 3349,'24'0,"1"0,0 0,0 24,24-24,-24 0,25 0,-1 25,-24-25,25 0,-25 0,49 0,-49 0,0 0,-1 0,26 0,-25 0,0 0,24 0,-24 0,0 0,0 0,-1 0,1 0,0 0,0 0,0 0,0 0,-1 0,1 0,0 0,0 0,24 0,-24 0,0 0,0 0,0 0,-1 0,1 0,0 0,0 0,0 0,24 0,-24 0,0 0,0 0,-1 0,1 0,25 0,-25 0,-1 0,1 0,0 0,0 0,0 0,-1 0,26 0,-25 0,0 0,-1 0,1 0,0 0,25 0,-25 0,-1 0,1 0,0 0,0 0,0 0,-1 0,1 0,0 0,0 0,0 0,-1 0,1 0,0 0,0 0,0 0,-1 0,1-25,25 25,-25 0,-1 0,1 0,0 0,0 0,0 0,-1 0,1 0,0 0,0 0,0 0,-1 0,1 0,0 0,0 0,0 0,-1 0,1 0,0 0,0 0,0 0,-1 0,1 0,0 0</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6:10.35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19819 4440,'25'0,"25"25,-25-25,49 0,-24 25,-1-25,1 0,-25 24,49-24,-49 0,24 0,-24 0,25 0,-25 0,-1 0,26 0,0 0,-26 0,1 0,0 0,25 0,-1 25,-24-25,0 0,0 25,-1-25,1 0,25 0,-25 0,24 0,-24 0,25 0,-25 0,-1 0,26 0,0 0,-26 0,1 0,0 0,0 0,0 0,-1 0,26 0,0 0,-26 0,1 0,0 0,25 0,-1 0,-24 0,0 0,24 0,1 0,-25 0,24 0,-24 0,50 0,-51 0,26 0,-25 0,25 0,-26 0,1 0,0 0,25 0,-1 0,-24 0,0 0,24 0,-24 0,0 0,0 0,49 0,-49 0,0 0,0 0,24 0,-24 0,0 0,24 0,1 0,-25 0,0 0,24 0,1 0,-25 0,-1 0,26 0,0 0,-25 0,-1 0,26 0,0 0,-26 0,1 0,0 0,25 0,-1 0,-24 0,0 0,24 0,-24 0,0 0,25 0,-1 0,-24 0,0 0,0 0,-1 0,1 0,0 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28:41.8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14065 2505,'24'0,"1"0,0 0,0 0,0 0,24 0,-24 0,0 0,0 0,-1 0,1 0,25 0,-25 0,24 0,-24 0,0 0,0 0,0 0,-1 0,1 0,0 0,0 0,0 0,-1 0,1 0,0 0</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6:16.183"/>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1588 5928,'49'25,"-24"-25,25 0,-25 0,24 0,1 0,0 0,-1 0,1 0,-1 0,26 0,-50 0,24 0,-24 0,25 0,-1 0,1 0,-25 0,24 0,1 0,-1 0,-24 0,0 0,25 0,-1 0,-24 0,0 0,0 0,24 0,-24 0,25 0,-26 0,26 0,-25 0,0 0,24 0,-24 0,25 0,-25 0,24 0,-24 0,0 0,0 0,24 0,1 0,-25 0,-1 0,26 0,0 0,-26 0,26 0,-25 0,49 0,-49 0,0 0,0 0,24 0,-24 0,0 0,24 0,1 0,-25 0,0 0,24 0,-24 0,25 0,-25 0,24 0,1 0,-25 0,-1 0,1 0,25 0,-25 0,-1 0,26 0,0 0,-26 0,1 0,25 0,-1 0,-24 0,0 0,25 0,-1 0,-24 0,0 0,24 0,-24 0,0 0,0 0,0 0,0 0,-1 0,1 0,0 0,0 0,24 0,-24 0,0 0,0 0,0 0,-1 25,26-25,-25 0,0 0,24 0,-24 0,0 25,0-25,-1 0,1 0,25 0,-25 0,-1 0,1 0,0 0,25 0,-1 0,-24 0,25 0,-26 0,1 0,0 0,0 0,24 0,-24 0,25 0,-25 0,0 0,-1 0,1 0,25 25,-1-25,-24 0,0 0,0 0,0 0,24 0,-24 0,0 0,24 0,-24 0,0 0,25 0,-26 0,1 0,0 0,0 0,0 0,-1 0,26 0,-25 0,0 0,-1 0,26 0,-25 0,24 0,-24 0,0 0,0 0,0 0,0 0,24 0,-24 0,25 0,-26 0,1 0,25 0,-25 0,-1 0,1 0,25 0,-25 0,-1 0,1 0,0 0,0 0,24 0,-24 0,0 0,0 0,0 0,24 0,-24 0,0 0,0 0,-1 0,1 0,25 0,-25 0,-1 0,1 0,25 0,-25 0,0 0,-1 0,26 0,0 0,-1 0,-24 0,0 0,24 0,1 0,-25 0,0 0,24 0,-24 0,0 0,24 0,-24 0,0 0,0 0,24 0,-24 0,0 0,25 0,-26 0,1 0,0 0,0 0,24 0,-24 0,25 0,-25 0,-1 0,1 0,25 0,-25 0,24 0,-24 0,50 0,-51 0,26 0,0 0,-1 0,1 0,-1 0,1 0,0 0,-1 0,1 0,-1 0,26 0,-26 0,1 0,0 0,-26 0,26 0,0 0,-25 0,-1 0,26 0,-25 0,0 0,-1 0,26 0,0 0,-26 0,1 0,0-25,0 25,0 0,-1 0,1 0,25-25,-25 25,-1 0,26 0,-25 0,0 0,24 0,1 0,-25 0,24 0,-24 0,25 0,-1 0,1 0,-25 0,0 0,49 0,-49 0,0 0,-1 0,26 0,-25 0,0 0,24 0,1 0,-25-25,-1 25,26 0,0 0,-26 0,26 0,-25 0,24 0,-24 0,50 0,-51 0,1 0,25-25,-1 25,-24 0,0 0,0 0,24 0,-24 0,25 0,-25 0,49 0,-24 0,-1 0,1 0,-25 0,24 0,1 0,0 0,-26 0,1 0,25 0,-25 0,-1 0,26 0,-50 25,25-25,0 0,-1 0,1 0,0 0,25 0,-26 0,1 0,0 0,0 0,0 0,-1 25,1-25</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6:22.02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17066 5928,'0'-24,"25"24,0 0,-25-25,24 25,1 0,0 0,0 0,0 0,24 0,-24 0,25 0,-26 0,1 0,0 0,0 0,0 0,-1 0,1 0,0 0,0 0,0 0,-1 0,26 0,-25 0,0 0,0 0,-1 0,1 0,0 0,0 0,0 0,-1 0,1 0,0 0,0 0,-25 25,25-25,-1 0,1 0,0 0,0 0,0 0,-1 0,1 0,0 0,0 0,0 0,-1 0,1 0,0 0,0 0,0 0,24 0,1 0,-25 0,24 0,-24 0,0 0,0 0,-1 0,1 0,0 0,25 0,-26 0,26 0,-25 0,0 0,0 0,-1 0,1 0,25 0,-25 0,24 0,-24 0,0 0,0 0,-1 0,1 0,0 0,25 0,-26 0,1 0,0 0,0 24,0-24,-1 0,26 0,0 0,-26 0,1 0,0 0,0 0,0 0,-1 0,26 0,-25 0,24 0,-24 25,0-25,0 25,0-25,0 0,24 0,1 0,-25 0,-1 25,26-25,-25 0,0 0,-1 25,1-25,0 0,25 0,-1 0,-24 24,25-24,-1 0,1 0,-25 0,24 0,-24 0,25 0,-1 0,1 0,-25 0,24 0,1 0,24 0,1 0,-26 0,51 0,-26 0,0 0,1 0,-26 0,26 0,-26 0,1 0,-25 0,24 0,1 0,0 0,-1 0,1 0,-1 0,26 0,-25 0,-1 0,1 0,-1 0,1 0,-25 0,49 0,-24 0,-1 0,1 0,0 0,-1 0,1 0,24 0,1 0,-26 0,1-24,24 24,1 0,24 0,0 0,25-25,-49 25,24 0,-25-25,-24 25,-25-25,24 25,-24 0,0 0,0 0,-1 0,1 0,0 0,0 0,0 0</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6:24.351"/>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1613 7317,'24'0,"1"0,0 0,49 0,-49 0,25 0,0 0,-1 0,1 0,-1 0,1 0,-25 0,24 25,1-25,0 0,-26 0,26 0,-25 0,49 0,-49 0,25 0,-1 0,-24 0,49 0,-49 0,25 0,-25 0,24 0,-24 0,0 0,0 0,24 0,-24 0,0 0,0 0,24 0,-24 0,0 0,25 0,-26 0,1 0,25 0,-1 0,-24 0,0 0,0 0,0 0,-1 0,1 0,25 0,-25 0,-1 0,1 0,0 0,0 0</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6:42.93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16892 8706,'25'0,"0"0,0 0,0 0,-1 0,1 0,0 0,0 0,0 0,-1 0,1 0,0 0,0 0,0 0,-1 0,1 0,0 0,25 0,-26 0,1 0,0 0,0 0,0 0,-1 0,1 0,0 0,0 0,0 0,-1 0,1 0,0 0,0 0,0 0,0 0,-1 0,1 0,0 0,0 0,0 0,-1 0,1 0,0 0,0 0,0 0,-1 0,1 0,0 0,0 0,0 0,-1 0,1 0,0 0,0 0,0 0,-1 0,1 0</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6:47.2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18703 8731,'0'-25,"25"25,0 0,24-24,-24-1,0 25,0 0,0 0,-1 0,1 0,0 0,0 0,0 0,-1 0,1 0,0 0,0 0,0 0,-1 0,1 0,0 0,0 0,24 0,1 0,-25 0,0 0,-1 0,1 0,0 0,0 0,24 0,1 0,-25 0,0 0,24 0,-24 0,25 0,-1 0,-24 0,0 0,25 0,-26 0,1 0,0 0,0 0,0 0,24 0,-24 0,0 0,0 0,24 0,-24 0,0 0,24 0,-24 0,0 0,0 0,0 0,-1 0,26 0,-25 0,0 0,-1 0,26 0,0 0,-26 0,1 25,25-25,-25 0,-1 0,26 0,-25 0,0 0,0 0,24 0,-24 0,25 0,-26 0,26 0,-25 0,0 0,24 0,-24 0,0 0,24 24,-24-24,0 0,0 0,49 25,-49-25,0 0,0 0,49 0,-49 0,24 0,1 0,0 0,-1 0,1 0,-25 0,24 0,-24 0,25 0,-1 0,1 0,0 0,24 0,0 0,1 0,-1 0,1 0,-51 0,26 0,0 0,-26 0,1 0,25 0,24 0,1 0,-26 0,26 0,-26 0,-24 0,0 0,25 0,-26 0,1 0,0 0,0 0,0 0,-1 0,1 0,0 0,0 0</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7:05.52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6251 11460,'25'0,"25"0,-26 0,26 0,-25 0,49 0,-49 0,25 0,24 0,0 0,-24 0,0 0,24 0,0 0,-49 0,25 25,-25-25,24 0,-24 0,0 0,25 24,-26-24,26 25,-25-25,0 0,24 0,-24 0,25 0,-26 0,1 0,0 0,0 25,0-25,24 0,-24 25,25-25,-26 0,1 0,25 0,-1 0,-24 0,0 0,25 0,-26 0,26 0,-25 0,24 0,1 0,49 25,1-25,-51 0,50 0,-24 0,-26 0,1 0,0 0,-1 0,1 0,-1 0,-24 0,25 0,-25 0,49 0,-49 0,24 0,-24 24,25-24,-1 0,1 0,0 0,-1 0,1 0,0 0,-1 0,1 0,-25 0,24 0,1 0,-25 0,-1 0,26 0,0 0,-26 0,1 0,0 0,25 0,-1 0,1 0,-1 0,26 0,-1 0,1 0,24 0,-25 0,1 0,-1 0,1 0,-1 0,0 0,1 0,-1 0,25 0,-24 0,-1 0,1-24,-1 24,1-25,-26 25,1 0,24 0,-49 0,25 0,-26 0,51-25,-50 25,24 0,-24 0,25-25,-1 25,-24 0,25 0,-26 0,51 0,-26 0,1-25,0 25,-1 0,1 0,0 0,24 0,-24 0,-1 0,1-24,-1 24,1 0,0-25,-26 25,1 0,25 0,-25 0,24 0,-24 0,0 0,24 0,-24 0,0 0,0 0,0 0,-1 0,1 0,25 0,-1 0,-24 0,0 0,0 0,25 0,-26 0,1 0,0 0,0 0,0 0,24 0,-24 0,0 0,0 0,-1 0,1 0,0 0,0 0,24 0,-24 0,0 0,0 0,0 0,-1 0,1 0,0 0,0 0,-25-25</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7:32.2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6326 12750,'24'0,"1"0,0 0,0 0,0 0,-1 0,1 0,0 0,0 0,0 0,-1 0,1 0,0 0,0 0,0 0,-1 0,1 0,0 0,0 0,0 0,-1 0,1 0,0 0,0 0,0 0,-1 0,1 0,0 0,0 0,0 0,-1 0,1 0,0 0,0 0,0 0,0 0,-1 0,1 0,0 0,0 0,0 0,-1 0,1 0,0 0,0 0,0 0,-1 0,1 0,0 0,0 0,0 0,-1 0,1 0,0 0,0 0,0 0,-1 0,1 0,0 0,0 0,0 0,-1 0,1 0,0 0,0 0,0 0,-1 0,1 0,0 0,25 0,-26 0,26 0,-25 0,25 0,-26 0,1 0,0 0,0 0,0 0,-1 0,1 0,0 0,0 0,0 0,-1 0,1 24,0-24,0 0,0 0,-1 0,1 0,-25 25,50-25,-25 0,-1 0,1 0,0 0,0 0,0 25,-1-25,1 0,0 0,0 0,24 0,-24 0,0 0,-25 25,25-25,0 0,-1 0,1 0,0 0,0 0,0 0,24 0,-24 0,0 0,0 0,0 0,24 0,-24 0,0 0,0 0,24 0,1 0,-25 0,-1 0,26 0,0 0,-26 0,1 0,25 0,-1 0,-24 0,25 0,-25 0,-1 0,1 0,0 0,0 0,0 0,24 0,-24 0,0 0,0 0,-1 0,1 0,0 0,0 0,0 0,24 0,-24 0,0 0,0 0,0 0,-1 0,1 0,25 0,-25 0,-1 0,1 0,0 0,0 0,24 0,1 0,-25 0,0 0,24 0,-24 0,0 0,24 0,-24 0,25 0,-25 0,-1 0,1 0,25-25,-1 25,1 0,0 0,-25-25,-1 25,1 0,0 0,0 0,0 0,-1 0,1 0,0 0,0 0,0-25,-1 25,1 0,0 0,0 0,0 0,-1 0,1 0,0 0,0 0,0 0,-1 0,1 0,-25-24</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57:45.979"/>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1613 14139,'24'0,"26"0,-25 0,0 0,-1 0,1 0,0 0,25 0,-25 0,24 24,-24-24,0 0,0 0,-1 0,1 0,0 25,25-25,-26 0,26 0,-25 0,24 25,-24-25,0 0,0 0,0 0,-1 0,26 0,0 0,-26 0,1 0,0 0,0 0,0 0,-1 0,26 0,-25 0,24 0,-24 0,0 0,0 0,24 0,-24 0,0 0,0 0,0 0,0 0,-1 0,1 0,0 0,25 0,-26 0,26 0,-25 0,0 0,-1 0,1 0,25 0,-25 0,24 0,-24 0,0 0,24 0,-24 0,25 0,-25 0,24 0,-24 0,0 0,0 0,24 0,-24 0,0 0,0 0,-1 0,1 0,0 0,0 0,0 0,0 0,24 0,-24 0,25 0,-26 0,26 0,0 0,-26 0,1 0,25 0,-25 0,-1 0,1 0,25 0,-25 0,-1 25,1-25,0 0,0 0,0 0,-1 0,1 0,0 0,0 0,0 0,-1 25,1-25,0 0,25 0,-26 0,1 0,0 0,25 0,-25 0,-1 0,1 0,25 0,-25 0,-1 0,1 0,0 0,0 0,24 0,-24 0,25 0,-25 0,-1 0,1 0,0 0,0 0,24 0,1 0,-25 0,0 0,-1 0,1 0,50 0,-51 0,1 0,0 0,25 0,-26 0,1 0,25 0,-1 0,-24 0,0 0,25 0,-25 0,-1 0,26 0,0 0,-26 0,1 0,0 0,25 0,-26 0,26 0,-25 0,24 0,-24 0,0 0,0 0,24 0,1 0,-25 0,24 0,-24 0,0 0,0 0,0 0,-1 0,1 0,0 0,25 0,-26 0,1 0,25 0,-25 0,24 0,-24 0,25 0,-1 0,1 0,-25 0,24 0,1 0,0 0,-26 0,26 0,-25 0,24 0,-24 0,0 0,0 0,24 0,-24 0,0 0,0 24,24-24,1 0,0 0,-26 0,26 0,-25 0,25 0,-1 0,1 0,-25 0,24 0,1 0,24 0,1 0,-1 0,0 0,1 0,-1 0,1 0,-1 0,-24 0,-1 0,1 0,-25 0,24 0,1 0,0 0,-26 0,1 0,25 0,-25 0,-1 0,26 0,0 0,-26 0,26 0,0-24,-1 24,-24 0,25 0,-26 0,51-25,-50 25,24 0,-24 0,25 0,24 0,-24 0,24 0,-24 0,49 0,-25 0,1 0,-26 0,1 0,24 0,-49 0,50 0,-26 0,1 0,-1 0,1 0,0 0,-1 0,1 0,24 0,-24 0,0 0,-1 0,1 0,-1 0,1 0,24 0,-24 0,0 0,-1 0,1 0,-1 0,1 0,0 0,24 0,-49 0,24 0,1 0,-25 0,49 0,-49 0,0 0,0 0,24 0,-24 0,25 0,-25 0,-1 0,1 0,25 0,-25 0,-1 0,1 0,0 0,0 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28:45.1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17761 2431,'49'0,"1"-25,-1 25,26-25,-26 25,26-25,-26 25,-24 0,0 0,25 0,-1 0,-24 0,0 0,24 0,-24 0,0 0,25 0,-1 0,-24 0,25 0,-26 0,1 0,0 0,25 0,-26 0,1 0,0 0,0 0,0 0,0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28:59.75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8880 2604,'25'0,"0"0,0 0,0 0,24 0,-24 0,0 0,0 0,-1 0,1 0,0 0,0 0,0 0,-1 0,1 0,0 0,0 0,0 0,0 0,-1 0,1 0,0 0,0 0,0 0,-1 0,1 0,0 0,0 0,0 0,-1 0,1 0,0 0,0 0,0 0,-1 0,1 0,0 0,0 0,0 0,-1 0,26 0,-25 0,0 0,-1 0,1 0,0 0,0 0,0 0,-1 0,1 0,0 0,0 0,0 0,24 25,-24-25,0 0,0 0,0 0,-1 0,1 0,0 0,0 0,0 0,-1 0,1 0,0 0,0 0,0 0,-1 0,1 0,0 0,0 0,0 0,-1 0,1 0,0 0,0 0,0 0,-1 0,1 0,0 0,0 0,0 0,-1 0,1 0,0 0,0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30:01.47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6970 6375,'50'0,"-25"0,0 0,-1 0,1 0,0 0,0 0,0 0,0 0,-1 0,1 0,25 0,-25 0,-1 0,1 0,0 0,0 0,0 0,-1 0,1 0,25 0,-25 0,-1 0,1 0,0 0,0 0,0 0,-1 0,1 0,0 0,0 0,0 0,-1 0,1 0,0 0,0 0,0 0,-1 0,1 0,0 0,0 0,0 0,-1 0,1 0,0 0,0 0,0 0,0 0,-1 0,1 0,0 0,0 0,0 0,-1 0,1 0,0 0,0 0,0 0,-1 0,1 0,0 0,0 0,0 0,-1 0,1 0,0 0,0 0,0 0,-1 0,1 0,0 0,0 0,0 0,-1 0,1 0,0 0,0 0,0 0,-1 0,1 0,0 0,0 0,0 0,-1 0,1 0,0 0,0 0,0 0,-1 0,1 0,0 0,25 0,-25 0,-1 0,1 0,0 0,0 0,0 0,-1 0,1 0,0 0,0 0,0 0,-1 0,1 0,0 0,0 0,0 0,-1 0,1 0,0 0,0 0,0 0,-1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30:41.25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14139 6350,'25'0,"0"0,-1 0,-24 25,25-25,0 0,0 0,0 0,-1 0,1 25,0-25,0 0,0 0,-1 0,1 0,0 0,0 0,0 0,0 24,-1-24,1 0,0 0,0 0,0 0,-1 0,1 0,0 0,0 0,-25 25,25-25,-1 0,1 0,0 0,0 0,0 0,-1 0,1 0,0 0,0 0,0 0,-1 25,1-25,0 0,0 0,0 0,-1 0,1 0,0 0,0 0,24 0,-24 0,25 0,-25 0,-1 0,1 0,0 0,0 0,0 0,-1 0,1 0,0 0,0 0,0 0,0 0,-1 0,1 0,0 0,25 0,-26 0,1 0,0 0,0 0,0 0,24 0,-24 0,0 0,0 0,-1 0,1 0,0 0,0 0,0 0,-1 0,1 0,0 0,0 0,0 0,-1 0,1 0,0 0,0 0,0 0,-1 0,1 0,0 0,0 0,0 0,-1 0,1 0,0 0,0 0,0 0,0 0,-1 0,1 0,0 0,0 0,0 0,-1-25,1 25,0 0,0 0,0 0,-1 0,1 0,0 0,0 0,0 0,-1 0,1 0,0 0,0-25,24 25,-24 0,0 0,0 0,0 0,-1 0,1 0,25-24,-1 24,-24 0,0 0,0 0,0 0,-1 0,1 0,0 0,0 0,0 0,0 0,-25-25,24 25,1 0,0 0,0 0,0 0,-1 0,1 0,0 0,0 0,-25-25,0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30:48.32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20539 7541,'24'0,"1"0,25 0,-1 0,-24 0,0 0,0 0,0 0,-1 0,1 0,0 0,0 0,0 0,0 0,24 0,-24 0,0 0,0 0,-1 0,1 0,0 0,0 0,0 0,24 0,-24 0,0 0,0 0,-1 0,1 0,0 0,0 0,0 0,-1 0,1 0,0 0,0 0,0 0,-1 0,1 0,0 0,0 0,0 0,24 0,-24 0,0 0,0 0,-1 0,1 0,25 0,-25 0,-1 0,1 0,0 0,0 0,0 0,0 0,-1 0,1 0,0 0,0 0,0 0,-1 0,1 0,0 0,0 0,0 0,-1 0,1 0,0 0,0 0,0 0,-1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6-05T02:31:05.340"/>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6400 13171,'25'0,"0"0,-1 0,1 0,0 0,0 0,0 0,-1 0,1 0,0 0,25 0,-26 25,1-25,0 0,0 0,0 0,-1 0,1 0,0 0,25 0,-26 0,1 0,0 0,0 0,0 0,24 0,-24 0,25 0,-25 0,-1 0,1 0,0 0,0 0,0 0,-1 0,1 0,25 0,-25 0,-1 0,1 0,0 0,0 0,0 0,24 0,1 0,-25 0,-1 0,1 0,0 0,0 0,0 0,24 0,-24 0,0 0,0 0,-1 0,1 0,0 0,0 0,24 0,-24 0,25 0,-25 0,0 0,-1 0,1 0,0 0,0 0,0 0,-1 0,1 0,0 0,0 0,0 0,-1 0,1 0,0 0,0 0,0 0,-1 0,1 0,-25 25,25-25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D4B5BD2D-6BE3-40DD-BFF4-C8C498D6688C}" type="datetimeFigureOut">
              <a:rPr lang="es-AR" smtClean="0"/>
              <a:t>25/5/2025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297535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D4B5BD2D-6BE3-40DD-BFF4-C8C498D6688C}" type="datetimeFigureOut">
              <a:rPr lang="es-AR" smtClean="0"/>
              <a:t>25/5/2025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359416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D4B5BD2D-6BE3-40DD-BFF4-C8C498D6688C}" type="datetimeFigureOut">
              <a:rPr lang="es-AR" smtClean="0"/>
              <a:t>25/5/2025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269340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D4B5BD2D-6BE3-40DD-BFF4-C8C498D6688C}" type="datetimeFigureOut">
              <a:rPr lang="es-AR" smtClean="0"/>
              <a:t>25/5/2025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392502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4B5BD2D-6BE3-40DD-BFF4-C8C498D6688C}" type="datetimeFigureOut">
              <a:rPr lang="es-AR" smtClean="0"/>
              <a:t>25/5/2025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196836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D4B5BD2D-6BE3-40DD-BFF4-C8C498D6688C}" type="datetimeFigureOut">
              <a:rPr lang="es-AR" smtClean="0"/>
              <a:t>25/5/2025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227747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D4B5BD2D-6BE3-40DD-BFF4-C8C498D6688C}" type="datetimeFigureOut">
              <a:rPr lang="es-AR" smtClean="0"/>
              <a:t>25/5/2025</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167377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D4B5BD2D-6BE3-40DD-BFF4-C8C498D6688C}" type="datetimeFigureOut">
              <a:rPr lang="es-AR" smtClean="0"/>
              <a:t>25/5/2025</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92026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B5BD2D-6BE3-40DD-BFF4-C8C498D6688C}" type="datetimeFigureOut">
              <a:rPr lang="es-AR" smtClean="0"/>
              <a:t>25/5/2025</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319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4B5BD2D-6BE3-40DD-BFF4-C8C498D6688C}" type="datetimeFigureOut">
              <a:rPr lang="es-AR" smtClean="0"/>
              <a:t>25/5/2025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295799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4B5BD2D-6BE3-40DD-BFF4-C8C498D6688C}" type="datetimeFigureOut">
              <a:rPr lang="es-AR" smtClean="0"/>
              <a:t>25/5/2025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B53140F-0406-4F10-B2A1-372B6C645B0A}" type="slidenum">
              <a:rPr lang="es-AR" smtClean="0"/>
              <a:t>‹#›</a:t>
            </a:fld>
            <a:endParaRPr lang="es-AR"/>
          </a:p>
        </p:txBody>
      </p:sp>
    </p:spTree>
    <p:extLst>
      <p:ext uri="{BB962C8B-B14F-4D97-AF65-F5344CB8AC3E}">
        <p14:creationId xmlns:p14="http://schemas.microsoft.com/office/powerpoint/2010/main" val="81973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5BD2D-6BE3-40DD-BFF4-C8C498D6688C}" type="datetimeFigureOut">
              <a:rPr lang="es-AR" smtClean="0"/>
              <a:t>25/5/2025</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3140F-0406-4F10-B2A1-372B6C645B0A}" type="slidenum">
              <a:rPr lang="es-AR" smtClean="0"/>
              <a:t>‹#›</a:t>
            </a:fld>
            <a:endParaRPr lang="es-AR"/>
          </a:p>
        </p:txBody>
      </p:sp>
    </p:spTree>
    <p:extLst>
      <p:ext uri="{BB962C8B-B14F-4D97-AF65-F5344CB8AC3E}">
        <p14:creationId xmlns:p14="http://schemas.microsoft.com/office/powerpoint/2010/main" val="2668006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3.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28.png"/><Relationship Id="rId21" Type="http://schemas.openxmlformats.org/officeDocument/2006/relationships/image" Target="../media/image37.png"/><Relationship Id="rId7" Type="http://schemas.openxmlformats.org/officeDocument/2006/relationships/image" Target="../media/image30.png"/><Relationship Id="rId12" Type="http://schemas.openxmlformats.org/officeDocument/2006/relationships/customXml" Target="../ink/ink6.xml"/><Relationship Id="rId17" Type="http://schemas.openxmlformats.org/officeDocument/2006/relationships/image" Target="../media/image35.png"/><Relationship Id="rId25" Type="http://schemas.openxmlformats.org/officeDocument/2006/relationships/image" Target="../media/image39.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32.png"/><Relationship Id="rId24" Type="http://schemas.openxmlformats.org/officeDocument/2006/relationships/customXml" Target="../ink/ink12.xml"/><Relationship Id="rId5" Type="http://schemas.openxmlformats.org/officeDocument/2006/relationships/image" Target="../media/image29.png"/><Relationship Id="rId15" Type="http://schemas.openxmlformats.org/officeDocument/2006/relationships/image" Target="../media/image34.png"/><Relationship Id="rId23" Type="http://schemas.openxmlformats.org/officeDocument/2006/relationships/image" Target="../media/image38.png"/><Relationship Id="rId10" Type="http://schemas.openxmlformats.org/officeDocument/2006/relationships/customXml" Target="../ink/ink5.xml"/><Relationship Id="rId19" Type="http://schemas.openxmlformats.org/officeDocument/2006/relationships/image" Target="../media/image36.png"/><Relationship Id="rId4" Type="http://schemas.openxmlformats.org/officeDocument/2006/relationships/customXml" Target="../ink/ink2.xml"/><Relationship Id="rId9" Type="http://schemas.openxmlformats.org/officeDocument/2006/relationships/image" Target="../media/image31.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image" Target="../media/image53.emf"/><Relationship Id="rId3" Type="http://schemas.openxmlformats.org/officeDocument/2006/relationships/image" Target="../media/image48.emf"/><Relationship Id="rId17" Type="http://schemas.openxmlformats.org/officeDocument/2006/relationships/image" Target="../media/image55.emf"/><Relationship Id="rId2" Type="http://schemas.openxmlformats.org/officeDocument/2006/relationships/customXml" Target="../ink/ink14.xml"/><Relationship Id="rId16"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49.emf"/><Relationship Id="rId15" Type="http://schemas.openxmlformats.org/officeDocument/2006/relationships/image" Target="../media/image54.emf"/><Relationship Id="rId4" Type="http://schemas.openxmlformats.org/officeDocument/2006/relationships/customXml" Target="../ink/ink15.xml"/><Relationship Id="rId14" Type="http://schemas.openxmlformats.org/officeDocument/2006/relationships/customXml" Target="../ink/ink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8" Type="http://schemas.openxmlformats.org/officeDocument/2006/relationships/customXml" Target="../ink/ink23.xml"/><Relationship Id="rId3" Type="http://schemas.openxmlformats.org/officeDocument/2006/relationships/image" Target="../media/image56.emf"/><Relationship Id="rId21" Type="http://schemas.openxmlformats.org/officeDocument/2006/relationships/image" Target="../media/image65.emf"/><Relationship Id="rId17" Type="http://schemas.openxmlformats.org/officeDocument/2006/relationships/image" Target="../media/image63.emf"/><Relationship Id="rId25" Type="http://schemas.openxmlformats.org/officeDocument/2006/relationships/image" Target="../media/image67.emf"/><Relationship Id="rId2" Type="http://schemas.openxmlformats.org/officeDocument/2006/relationships/customXml" Target="../ink/ink19.xml"/><Relationship Id="rId16" Type="http://schemas.openxmlformats.org/officeDocument/2006/relationships/customXml" Target="../ink/ink22.xml"/><Relationship Id="rId20" Type="http://schemas.openxmlformats.org/officeDocument/2006/relationships/customXml" Target="../ink/ink24.xml"/><Relationship Id="rId1" Type="http://schemas.openxmlformats.org/officeDocument/2006/relationships/slideLayout" Target="../slideLayouts/slideLayout2.xml"/><Relationship Id="rId24" Type="http://schemas.openxmlformats.org/officeDocument/2006/relationships/customXml" Target="../ink/ink26.xml"/><Relationship Id="rId15" Type="http://schemas.openxmlformats.org/officeDocument/2006/relationships/image" Target="../media/image62.emf"/><Relationship Id="rId23" Type="http://schemas.openxmlformats.org/officeDocument/2006/relationships/image" Target="../media/image66.emf"/><Relationship Id="rId10" Type="http://schemas.openxmlformats.org/officeDocument/2006/relationships/customXml" Target="../ink/ink21.xml"/><Relationship Id="rId19" Type="http://schemas.openxmlformats.org/officeDocument/2006/relationships/image" Target="../media/image64.emf"/><Relationship Id="rId4" Type="http://schemas.openxmlformats.org/officeDocument/2006/relationships/customXml" Target="../ink/ink20.xml"/><Relationship Id="rId9" Type="http://schemas.openxmlformats.org/officeDocument/2006/relationships/image" Target="../media/image59.emf"/><Relationship Id="rId22" Type="http://schemas.openxmlformats.org/officeDocument/2006/relationships/customXml" Target="../ink/ink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customXml" Target="../ink/ink30.xml"/><Relationship Id="rId13" Type="http://schemas.openxmlformats.org/officeDocument/2006/relationships/image" Target="../media/image73.emf"/><Relationship Id="rId18" Type="http://schemas.openxmlformats.org/officeDocument/2006/relationships/customXml" Target="../ink/ink35.xml"/><Relationship Id="rId3" Type="http://schemas.openxmlformats.org/officeDocument/2006/relationships/image" Target="../media/image68.emf"/><Relationship Id="rId21" Type="http://schemas.openxmlformats.org/officeDocument/2006/relationships/image" Target="../media/image77.emf"/><Relationship Id="rId7" Type="http://schemas.openxmlformats.org/officeDocument/2006/relationships/image" Target="../media/image70.emf"/><Relationship Id="rId12" Type="http://schemas.openxmlformats.org/officeDocument/2006/relationships/customXml" Target="../ink/ink32.xml"/><Relationship Id="rId17" Type="http://schemas.openxmlformats.org/officeDocument/2006/relationships/image" Target="../media/image75.emf"/><Relationship Id="rId2" Type="http://schemas.openxmlformats.org/officeDocument/2006/relationships/customXml" Target="../ink/ink27.xml"/><Relationship Id="rId16" Type="http://schemas.openxmlformats.org/officeDocument/2006/relationships/customXml" Target="../ink/ink34.xml"/><Relationship Id="rId20" Type="http://schemas.openxmlformats.org/officeDocument/2006/relationships/customXml" Target="../ink/ink36.xml"/><Relationship Id="rId1" Type="http://schemas.openxmlformats.org/officeDocument/2006/relationships/slideLayout" Target="../slideLayouts/slideLayout2.xml"/><Relationship Id="rId6" Type="http://schemas.openxmlformats.org/officeDocument/2006/relationships/customXml" Target="../ink/ink29.xml"/><Relationship Id="rId11" Type="http://schemas.openxmlformats.org/officeDocument/2006/relationships/image" Target="../media/image72.emf"/><Relationship Id="rId5" Type="http://schemas.openxmlformats.org/officeDocument/2006/relationships/image" Target="../media/image69.emf"/><Relationship Id="rId15" Type="http://schemas.openxmlformats.org/officeDocument/2006/relationships/image" Target="../media/image74.emf"/><Relationship Id="rId23" Type="http://schemas.openxmlformats.org/officeDocument/2006/relationships/image" Target="../media/image78.emf"/><Relationship Id="rId10" Type="http://schemas.openxmlformats.org/officeDocument/2006/relationships/customXml" Target="../ink/ink31.xml"/><Relationship Id="rId19" Type="http://schemas.openxmlformats.org/officeDocument/2006/relationships/image" Target="../media/image76.emf"/><Relationship Id="rId4" Type="http://schemas.openxmlformats.org/officeDocument/2006/relationships/customXml" Target="../ink/ink28.xml"/><Relationship Id="rId9" Type="http://schemas.openxmlformats.org/officeDocument/2006/relationships/image" Target="../media/image71.emf"/><Relationship Id="rId14" Type="http://schemas.openxmlformats.org/officeDocument/2006/relationships/customXml" Target="../ink/ink33.xml"/><Relationship Id="rId22" Type="http://schemas.openxmlformats.org/officeDocument/2006/relationships/customXml" Target="../ink/ink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2"/>
            <a:ext cx="9144000" cy="3681649"/>
          </a:xfrm>
        </p:spPr>
        <p:txBody>
          <a:bodyPr anchor="ctr">
            <a:normAutofit/>
          </a:bodyPr>
          <a:lstStyle/>
          <a:p>
            <a:r>
              <a:rPr lang="es-AR" altLang="es-AR" sz="4000" b="1" dirty="0">
                <a:solidFill>
                  <a:schemeClr val="accent4">
                    <a:lumMod val="50000"/>
                  </a:schemeClr>
                </a:solidFill>
                <a:latin typeface="Arial Black" panose="020B0A04020102020204" pitchFamily="34" charset="0"/>
                <a:ea typeface="Times New Roman" panose="02020603050405020304" pitchFamily="18" charset="0"/>
              </a:rPr>
              <a:t>A</a:t>
            </a:r>
            <a:r>
              <a:rPr lang="es-AR" altLang="es-AR" sz="4000" b="1" dirty="0" bmk="">
                <a:solidFill>
                  <a:schemeClr val="accent4">
                    <a:lumMod val="50000"/>
                  </a:schemeClr>
                </a:solidFill>
                <a:latin typeface="Arial Black" panose="020B0A04020102020204" pitchFamily="34" charset="0"/>
                <a:ea typeface="Times New Roman" panose="02020603050405020304" pitchFamily="18" charset="0"/>
              </a:rPr>
              <a:t>LGUNAS EXPRESIONES CRÍTICAS PARA LA TRADUCCIÓN</a:t>
            </a:r>
            <a:endParaRPr lang="es-AR" sz="4000" dirty="0">
              <a:solidFill>
                <a:schemeClr val="accent4">
                  <a:lumMod val="50000"/>
                </a:schemeClr>
              </a:solidFill>
              <a:latin typeface="Arial Black" panose="020B0A04020102020204" pitchFamily="34" charset="0"/>
            </a:endParaRPr>
          </a:p>
        </p:txBody>
      </p:sp>
      <p:sp>
        <p:nvSpPr>
          <p:cNvPr id="3" name="Subtítulo 2"/>
          <p:cNvSpPr>
            <a:spLocks noGrp="1"/>
          </p:cNvSpPr>
          <p:nvPr>
            <p:ph type="subTitle" idx="1"/>
          </p:nvPr>
        </p:nvSpPr>
        <p:spPr>
          <a:xfrm>
            <a:off x="1524000" y="5186148"/>
            <a:ext cx="9144000" cy="71651"/>
          </a:xfrm>
        </p:spPr>
        <p:txBody>
          <a:bodyPr>
            <a:normAutofit fontScale="25000" lnSpcReduction="20000"/>
          </a:bodyPr>
          <a:lstStyle/>
          <a:p>
            <a:endParaRPr lang="es-AR" dirty="0"/>
          </a:p>
        </p:txBody>
      </p:sp>
    </p:spTree>
    <p:extLst>
      <p:ext uri="{BB962C8B-B14F-4D97-AF65-F5344CB8AC3E}">
        <p14:creationId xmlns:p14="http://schemas.microsoft.com/office/powerpoint/2010/main" val="69196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fontScale="90000"/>
          </a:bodyPr>
          <a:lstStyle/>
          <a:p>
            <a:r>
              <a:rPr lang="es-ES" dirty="0">
                <a:solidFill>
                  <a:schemeClr val="accent4">
                    <a:lumMod val="50000"/>
                  </a:schemeClr>
                </a:solidFill>
                <a:latin typeface="Arial Black" panose="020B0A04020102020204" pitchFamily="34" charset="0"/>
              </a:rPr>
              <a:t>Nexos y Conectores</a:t>
            </a:r>
            <a:endParaRPr lang="es-AR"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41117228"/>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970470254"/>
              </p:ext>
            </p:extLst>
          </p:nvPr>
        </p:nvGraphicFramePr>
        <p:xfrm>
          <a:off x="1152099" y="1797838"/>
          <a:ext cx="10515600" cy="436435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46143695"/>
                    </a:ext>
                  </a:extLst>
                </a:gridCol>
                <a:gridCol w="5257800">
                  <a:extLst>
                    <a:ext uri="{9D8B030D-6E8A-4147-A177-3AD203B41FA5}">
                      <a16:colId xmlns:a16="http://schemas.microsoft.com/office/drawing/2014/main" val="2154706231"/>
                    </a:ext>
                  </a:extLst>
                </a:gridCol>
              </a:tblGrid>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but</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 no haber sido por.../</a:t>
                      </a:r>
                      <a:endParaRPr lang="es-AR"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currently</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adv</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current</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adj</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actualmente / actual, de actualidad</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35437608"/>
                  </a:ext>
                </a:extLst>
              </a:tr>
              <a:tr h="417195">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due to</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debido a, a causa de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417195">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eithe</a:t>
                      </a: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 or</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 sea... o .../ o...o/cualquiera de los dos/ </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417195">
                <a:tc>
                  <a:txBody>
                    <a:bodyPr/>
                    <a:lstStyle/>
                    <a:p>
                      <a:pPr>
                        <a:spcAft>
                          <a:spcPts val="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para/ porque/ debido a  / pues / puesto que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r h="417195">
                <a:tc>
                  <a:txBody>
                    <a:bodyPr/>
                    <a:lstStyle/>
                    <a:p>
                      <a:pPr>
                        <a:spcAft>
                          <a:spcPts val="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too</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también.</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43451"/>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Ever</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2000" dirty="0">
                          <a:latin typeface="Times New Roman" panose="02020603050405020304" pitchFamily="18" charset="0"/>
                          <a:cs typeface="Times New Roman" panose="02020603050405020304" pitchFamily="18" charset="0"/>
                        </a:rPr>
                        <a:t>I </a:t>
                      </a:r>
                      <a:r>
                        <a:rPr lang="es-AR" sz="2000" dirty="0" err="1">
                          <a:latin typeface="Times New Roman" panose="02020603050405020304" pitchFamily="18" charset="0"/>
                          <a:cs typeface="Times New Roman" panose="02020603050405020304" pitchFamily="18" charset="0"/>
                        </a:rPr>
                        <a:t>have</a:t>
                      </a:r>
                      <a:r>
                        <a:rPr lang="es-AR" sz="2000" dirty="0">
                          <a:latin typeface="Times New Roman" panose="02020603050405020304" pitchFamily="18" charset="0"/>
                          <a:cs typeface="Times New Roman" panose="02020603050405020304" pitchFamily="18" charset="0"/>
                        </a:rPr>
                        <a:t> </a:t>
                      </a:r>
                      <a:r>
                        <a:rPr lang="es-AR" sz="2000" dirty="0" err="1">
                          <a:highlight>
                            <a:srgbClr val="FFFF00"/>
                          </a:highlight>
                          <a:latin typeface="Times New Roman" panose="02020603050405020304" pitchFamily="18" charset="0"/>
                          <a:cs typeface="Times New Roman" panose="02020603050405020304" pitchFamily="18" charset="0"/>
                        </a:rPr>
                        <a:t>never</a:t>
                      </a:r>
                      <a:r>
                        <a:rPr lang="es-AR" sz="2000" dirty="0">
                          <a:highlight>
                            <a:srgbClr val="FFFF00"/>
                          </a:highlight>
                          <a:latin typeface="Times New Roman" panose="02020603050405020304" pitchFamily="18" charset="0"/>
                          <a:cs typeface="Times New Roman" panose="02020603050405020304" pitchFamily="18" charset="0"/>
                        </a:rPr>
                        <a:t> </a:t>
                      </a:r>
                      <a:r>
                        <a:rPr lang="es-AR" sz="2000" dirty="0" err="1">
                          <a:highlight>
                            <a:srgbClr val="FFFF00"/>
                          </a:highlight>
                          <a:latin typeface="Times New Roman" panose="02020603050405020304" pitchFamily="18" charset="0"/>
                          <a:cs typeface="Times New Roman" panose="02020603050405020304" pitchFamily="18" charset="0"/>
                        </a:rPr>
                        <a:t>ever</a:t>
                      </a:r>
                      <a:r>
                        <a:rPr lang="es-AR" sz="2000" dirty="0">
                          <a:highlight>
                            <a:srgbClr val="FFFF00"/>
                          </a:highlight>
                          <a:latin typeface="Times New Roman" panose="02020603050405020304" pitchFamily="18" charset="0"/>
                          <a:cs typeface="Times New Roman" panose="02020603050405020304" pitchFamily="18" charset="0"/>
                        </a:rPr>
                        <a:t>  </a:t>
                      </a:r>
                    </a:p>
                    <a:p>
                      <a:pPr>
                        <a:spcAft>
                          <a:spcPts val="0"/>
                        </a:spcAft>
                      </a:pPr>
                      <a:r>
                        <a:rPr lang="es-AR" sz="2000" dirty="0">
                          <a:highlight>
                            <a:srgbClr val="FFFF00"/>
                          </a:highlight>
                          <a:latin typeface="Times New Roman" panose="02020603050405020304" pitchFamily="18" charset="0"/>
                          <a:cs typeface="Times New Roman" panose="02020603050405020304" pitchFamily="18" charset="0"/>
                        </a:rPr>
                        <a:t>                          </a:t>
                      </a:r>
                      <a:r>
                        <a:rPr lang="es-AR" sz="2000" dirty="0" err="1">
                          <a:latin typeface="Times New Roman" panose="02020603050405020304" pitchFamily="18" charset="0"/>
                          <a:cs typeface="Times New Roman" panose="02020603050405020304" pitchFamily="18" charset="0"/>
                        </a:rPr>
                        <a:t>cheated</a:t>
                      </a:r>
                      <a:r>
                        <a:rPr lang="es-AR" sz="2000" dirty="0">
                          <a:latin typeface="Times New Roman" panose="02020603050405020304" pitchFamily="18" charset="0"/>
                          <a:cs typeface="Times New Roman" panose="02020603050405020304" pitchFamily="18" charset="0"/>
                        </a:rPr>
                        <a:t> in </a:t>
                      </a:r>
                      <a:r>
                        <a:rPr lang="es-AR" sz="2000" dirty="0" err="1">
                          <a:latin typeface="Times New Roman" panose="02020603050405020304" pitchFamily="18" charset="0"/>
                          <a:cs typeface="Times New Roman" panose="02020603050405020304" pitchFamily="18" charset="0"/>
                        </a:rPr>
                        <a:t>an</a:t>
                      </a:r>
                      <a:r>
                        <a:rPr lang="es-AR" sz="2000" dirty="0">
                          <a:latin typeface="Times New Roman" panose="02020603050405020304" pitchFamily="18" charset="0"/>
                          <a:cs typeface="Times New Roman" panose="02020603050405020304" pitchFamily="18" charset="0"/>
                        </a:rPr>
                        <a:t> </a:t>
                      </a:r>
                      <a:r>
                        <a:rPr lang="es-AR" sz="2000" dirty="0" err="1">
                          <a:latin typeface="Times New Roman" panose="02020603050405020304" pitchFamily="18" charset="0"/>
                          <a:cs typeface="Times New Roman" panose="02020603050405020304" pitchFamily="18" charset="0"/>
                        </a:rPr>
                        <a:t>exam</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siempre, nunca (si el verbo es negativo) , si es sólo enfático, no se traduce </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183182"/>
                  </a:ext>
                </a:extLst>
              </a:tr>
              <a:tr h="417195">
                <a:tc>
                  <a:txBody>
                    <a:bodyPr/>
                    <a:lstStyle/>
                    <a:p>
                      <a:pPr>
                        <a:spcAft>
                          <a:spcPts val="0"/>
                        </a:spcAft>
                      </a:pP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order</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Para, a fin de, con miras a</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7273989"/>
                  </a:ext>
                </a:extLst>
              </a:tr>
              <a:tr h="417195">
                <a:tc>
                  <a:txBody>
                    <a:bodyPr/>
                    <a:lstStyle/>
                    <a:p>
                      <a:pPr>
                        <a:spcAft>
                          <a:spcPts val="0"/>
                        </a:spcAft>
                      </a:pP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order</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Para que, a fin de que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695833"/>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likely</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posible, posiblemente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645835"/>
                  </a:ext>
                </a:extLst>
              </a:tr>
            </a:tbl>
          </a:graphicData>
        </a:graphic>
      </p:graphicFrame>
    </p:spTree>
    <p:extLst>
      <p:ext uri="{BB962C8B-B14F-4D97-AF65-F5344CB8AC3E}">
        <p14:creationId xmlns:p14="http://schemas.microsoft.com/office/powerpoint/2010/main" val="93013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fontScale="90000"/>
          </a:bodyPr>
          <a:lstStyle/>
          <a:p>
            <a:r>
              <a:rPr lang="es-ES" dirty="0">
                <a:solidFill>
                  <a:schemeClr val="accent4">
                    <a:lumMod val="50000"/>
                  </a:schemeClr>
                </a:solidFill>
                <a:latin typeface="Arial Black" panose="020B0A04020102020204" pitchFamily="34" charset="0"/>
              </a:rPr>
              <a:t>Nexos y Conectores</a:t>
            </a:r>
            <a:endParaRPr lang="es-AR"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41117228"/>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91068480"/>
              </p:ext>
            </p:extLst>
          </p:nvPr>
        </p:nvGraphicFramePr>
        <p:xfrm>
          <a:off x="838200" y="1852430"/>
          <a:ext cx="10515600" cy="3947160"/>
        </p:xfrm>
        <a:graphic>
          <a:graphicData uri="http://schemas.openxmlformats.org/drawingml/2006/table">
            <a:tbl>
              <a:tblPr firstRow="1" bandRow="1">
                <a:tableStyleId>{5C22544A-7EE6-4342-B048-85BDC9FD1C3A}</a:tableStyleId>
              </a:tblPr>
              <a:tblGrid>
                <a:gridCol w="4675496">
                  <a:extLst>
                    <a:ext uri="{9D8B030D-6E8A-4147-A177-3AD203B41FA5}">
                      <a16:colId xmlns:a16="http://schemas.microsoft.com/office/drawing/2014/main" val="3246143695"/>
                    </a:ext>
                  </a:extLst>
                </a:gridCol>
                <a:gridCol w="5840104">
                  <a:extLst>
                    <a:ext uri="{9D8B030D-6E8A-4147-A177-3AD203B41FA5}">
                      <a16:colId xmlns:a16="http://schemas.microsoft.com/office/drawing/2014/main" val="2154706231"/>
                    </a:ext>
                  </a:extLst>
                </a:gridCol>
              </a:tblGrid>
              <a:tr h="417195">
                <a:tc>
                  <a:txBody>
                    <a:bodyPr/>
                    <a:lstStyle/>
                    <a:p>
                      <a:pPr>
                        <a:spcAft>
                          <a:spcPts val="0"/>
                        </a:spcAft>
                      </a:pP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longer</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 no</a:t>
                      </a:r>
                      <a:endParaRPr lang="es-AR"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only</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but</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also</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 sólo / no solamente... sino también</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01022"/>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salvo, excepto, aparte de, que no sea</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Owing</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 </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debido a, a causa de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s-AR" sz="2000"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Owing</a:t>
                      </a:r>
                      <a:r>
                        <a:rPr lang="es-AR" sz="2000"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to/</a:t>
                      </a:r>
                      <a:r>
                        <a:rPr lang="es-AR" sz="2000"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due</a:t>
                      </a:r>
                      <a:r>
                        <a:rPr lang="es-AR" sz="2000"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to  </a:t>
                      </a:r>
                      <a:r>
                        <a:rPr lang="es-AR" sz="2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es-AR"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pandemic</a:t>
                      </a:r>
                      <a:r>
                        <a:rPr lang="es-AR"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unemployment</a:t>
                      </a:r>
                      <a:r>
                        <a:rPr lang="es-AR"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es-AR"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a:t>
                      </a:r>
                      <a:endParaRPr lang="es-AR"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Rather</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antes que, más bien que, más que, en lugar de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417195">
                <a:tc>
                  <a:txBody>
                    <a:bodyPr/>
                    <a:lstStyle/>
                    <a:p>
                      <a:pPr>
                        <a:spcAft>
                          <a:spcPts val="0"/>
                        </a:spcAft>
                      </a:pPr>
                      <a:r>
                        <a:rPr lang="es-ES_tradnl"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s-ES_tradnl"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s-ES_tradnl"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 modo tal que, </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r h="417195">
                <a:tc>
                  <a:txBody>
                    <a:bodyPr/>
                    <a:lstStyle/>
                    <a:p>
                      <a:pPr>
                        <a:spcAft>
                          <a:spcPts val="0"/>
                        </a:spcAft>
                      </a:pPr>
                      <a:r>
                        <a:rPr lang="es-ES_tradnl"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so...that</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tan...que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43451"/>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Unlike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distinto de , diferente, diferente de, a diferencia de..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183182"/>
                  </a:ext>
                </a:extLst>
              </a:tr>
              <a:tr h="417195">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 </a:t>
                      </a:r>
                      <a:r>
                        <a:rPr lang="es-ES_tradn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 que</a:t>
                      </a:r>
                      <a:endParaRPr lang="es-AR"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00645835"/>
                  </a:ext>
                </a:extLst>
              </a:tr>
            </a:tbl>
          </a:graphicData>
        </a:graphic>
      </p:graphicFrame>
    </p:spTree>
    <p:extLst>
      <p:ext uri="{BB962C8B-B14F-4D97-AF65-F5344CB8AC3E}">
        <p14:creationId xmlns:p14="http://schemas.microsoft.com/office/powerpoint/2010/main" val="334020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fontScale="90000"/>
          </a:bodyPr>
          <a:lstStyle/>
          <a:p>
            <a:r>
              <a:rPr lang="es-ES" dirty="0">
                <a:solidFill>
                  <a:schemeClr val="accent4">
                    <a:lumMod val="50000"/>
                  </a:schemeClr>
                </a:solidFill>
                <a:latin typeface="Arial Black" panose="020B0A04020102020204" pitchFamily="34" charset="0"/>
              </a:rPr>
              <a:t>Verbos</a:t>
            </a:r>
            <a:endParaRPr lang="es-AR"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41117228"/>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79376583"/>
              </p:ext>
            </p:extLst>
          </p:nvPr>
        </p:nvGraphicFramePr>
        <p:xfrm>
          <a:off x="838200" y="1852430"/>
          <a:ext cx="10515600" cy="3947160"/>
        </p:xfrm>
        <a:graphic>
          <a:graphicData uri="http://schemas.openxmlformats.org/drawingml/2006/table">
            <a:tbl>
              <a:tblPr firstRow="1" bandRow="1">
                <a:tableStyleId>{5C22544A-7EE6-4342-B048-85BDC9FD1C3A}</a:tableStyleId>
              </a:tblPr>
              <a:tblGrid>
                <a:gridCol w="4620904">
                  <a:extLst>
                    <a:ext uri="{9D8B030D-6E8A-4147-A177-3AD203B41FA5}">
                      <a16:colId xmlns:a16="http://schemas.microsoft.com/office/drawing/2014/main" val="3246143695"/>
                    </a:ext>
                  </a:extLst>
                </a:gridCol>
                <a:gridCol w="5894696">
                  <a:extLst>
                    <a:ext uri="{9D8B030D-6E8A-4147-A177-3AD203B41FA5}">
                      <a16:colId xmlns:a16="http://schemas.microsoft.com/office/drawing/2014/main" val="2154706231"/>
                    </a:ext>
                  </a:extLst>
                </a:gridCol>
              </a:tblGrid>
              <a:tr h="417195">
                <a:tc>
                  <a:txBody>
                    <a:bodyPr/>
                    <a:lstStyle/>
                    <a:p>
                      <a:pPr>
                        <a:spcAft>
                          <a:spcPts val="0"/>
                        </a:spcAft>
                      </a:pP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 </a:t>
                      </a: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likely</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ser posible que</a:t>
                      </a:r>
                      <a:endParaRPr lang="es-AR"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417195">
                <a:tc>
                  <a:txBody>
                    <a:bodyPr/>
                    <a:lstStyle/>
                    <a:p>
                      <a:pPr>
                        <a:spcAft>
                          <a:spcPts val="0"/>
                        </a:spcAft>
                      </a:pPr>
                      <a:r>
                        <a:rPr lang="es-ES_tradnl"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fail</a:t>
                      </a:r>
                      <a:r>
                        <a:rPr lang="es-ES_tradnl"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  (v)</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01022"/>
                  </a:ext>
                </a:extLst>
              </a:tr>
              <a:tr h="417195">
                <a:tc>
                  <a:txBody>
                    <a:bodyPr/>
                    <a:lstStyle/>
                    <a:p>
                      <a:pPr>
                        <a:spcAft>
                          <a:spcPts val="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close (v) (prep) (adj)  </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cerrar/ cerca, al lado de, / estricto, minucioso</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417195">
                <a:tc>
                  <a:txBody>
                    <a:bodyPr/>
                    <a:lstStyle/>
                    <a:p>
                      <a:pPr>
                        <a:spcAft>
                          <a:spcPts val="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look for/check for/ investigate for</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 busca de, para comprobar, </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417195">
                <a:tc>
                  <a:txBody>
                    <a:bodyPr/>
                    <a:lstStyle/>
                    <a:p>
                      <a:pPr>
                        <a:spcAft>
                          <a:spcPts val="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operate</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funcionar</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417195">
                <a:tc>
                  <a:txBody>
                    <a:bodyPr/>
                    <a:lstStyle/>
                    <a:p>
                      <a:pPr>
                        <a:spcAft>
                          <a:spcPts val="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provide for</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proporcionar, dar</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r h="417195">
                <a:tc>
                  <a:txBody>
                    <a:bodyPr/>
                    <a:lstStyle/>
                    <a:p>
                      <a:pPr>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substitute for (substitute A for B)</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reemplazar, suplir (substituir B por A)</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43451"/>
                  </a:ext>
                </a:extLst>
              </a:tr>
              <a:tr h="417195">
                <a:tc>
                  <a:txBody>
                    <a:bodyPr/>
                    <a:lstStyle/>
                    <a:p>
                      <a:pPr>
                        <a:spcAft>
                          <a:spcPts val="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time (v)</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sincronizar</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183182"/>
                  </a:ext>
                </a:extLst>
              </a:tr>
              <a:tr h="417195">
                <a:tc>
                  <a:txBody>
                    <a:bodyPr/>
                    <a:lstStyle/>
                    <a:p>
                      <a:pPr>
                        <a:spcAft>
                          <a:spcPts val="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even (v)</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emparejar, alisar, igualar  // equilibrado, parejo, llano, igual (</a:t>
                      </a:r>
                      <a:r>
                        <a:rPr lang="es-ES_tradnl"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adj</a:t>
                      </a:r>
                      <a:r>
                        <a:rPr lang="es-ES_trad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645835"/>
                  </a:ext>
                </a:extLst>
              </a:tr>
            </a:tbl>
          </a:graphicData>
        </a:graphic>
      </p:graphicFrame>
    </p:spTree>
    <p:extLst>
      <p:ext uri="{BB962C8B-B14F-4D97-AF65-F5344CB8AC3E}">
        <p14:creationId xmlns:p14="http://schemas.microsoft.com/office/powerpoint/2010/main" val="132674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a:bodyPr>
          <a:lstStyle/>
          <a:p>
            <a:r>
              <a:rPr lang="es-ES" sz="3200" dirty="0">
                <a:solidFill>
                  <a:schemeClr val="accent4">
                    <a:lumMod val="50000"/>
                  </a:schemeClr>
                </a:solidFill>
                <a:latin typeface="Arial Black" panose="020B0A04020102020204" pitchFamily="34" charset="0"/>
              </a:rPr>
              <a:t>Sustantivos y Adjetivos Usados Como Verbos</a:t>
            </a:r>
            <a:endParaRPr lang="es-AR" sz="3200"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41117228"/>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61101476"/>
              </p:ext>
            </p:extLst>
          </p:nvPr>
        </p:nvGraphicFramePr>
        <p:xfrm>
          <a:off x="838200" y="1852430"/>
          <a:ext cx="10515601" cy="4533866"/>
        </p:xfrm>
        <a:graphic>
          <a:graphicData uri="http://schemas.openxmlformats.org/drawingml/2006/table">
            <a:tbl>
              <a:tblPr firstRow="1" bandRow="1">
                <a:tableStyleId>{5C22544A-7EE6-4342-B048-85BDC9FD1C3A}</a:tableStyleId>
              </a:tblPr>
              <a:tblGrid>
                <a:gridCol w="1195316">
                  <a:extLst>
                    <a:ext uri="{9D8B030D-6E8A-4147-A177-3AD203B41FA5}">
                      <a16:colId xmlns:a16="http://schemas.microsoft.com/office/drawing/2014/main" val="3246143695"/>
                    </a:ext>
                  </a:extLst>
                </a:gridCol>
                <a:gridCol w="4880514">
                  <a:extLst>
                    <a:ext uri="{9D8B030D-6E8A-4147-A177-3AD203B41FA5}">
                      <a16:colId xmlns:a16="http://schemas.microsoft.com/office/drawing/2014/main" val="2154706231"/>
                    </a:ext>
                  </a:extLst>
                </a:gridCol>
                <a:gridCol w="4439771">
                  <a:extLst>
                    <a:ext uri="{9D8B030D-6E8A-4147-A177-3AD203B41FA5}">
                      <a16:colId xmlns:a16="http://schemas.microsoft.com/office/drawing/2014/main" val="3460638108"/>
                    </a:ext>
                  </a:extLst>
                </a:gridCol>
              </a:tblGrid>
              <a:tr h="386438">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Blanket</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Frazada, capa de, (</a:t>
                      </a:r>
                      <a:r>
                        <a:rPr lang="es-ES" sz="2000" b="1" dirty="0" err="1">
                          <a:solidFill>
                            <a:schemeClr val="tx1"/>
                          </a:solidFill>
                          <a:latin typeface="Times New Roman" panose="02020603050405020304" pitchFamily="18" charset="0"/>
                          <a:cs typeface="Times New Roman" panose="02020603050405020304" pitchFamily="18" charset="0"/>
                        </a:rPr>
                        <a:t>adj</a:t>
                      </a:r>
                      <a:r>
                        <a:rPr lang="es-ES" sz="2000" b="1" dirty="0">
                          <a:solidFill>
                            <a:schemeClr val="tx1"/>
                          </a:solidFill>
                          <a:latin typeface="Times New Roman" panose="02020603050405020304" pitchFamily="18" charset="0"/>
                          <a:cs typeface="Times New Roman" panose="02020603050405020304" pitchFamily="18" charset="0"/>
                        </a:rPr>
                        <a:t>.) general, global</a:t>
                      </a:r>
                    </a:p>
                    <a:p>
                      <a:r>
                        <a:rPr lang="es-ES" sz="2000" b="1" dirty="0">
                          <a:solidFill>
                            <a:srgbClr val="C00000"/>
                          </a:solidFill>
                          <a:latin typeface="Times New Roman" panose="02020603050405020304" pitchFamily="18" charset="0"/>
                          <a:cs typeface="Times New Roman" panose="02020603050405020304" pitchFamily="18" charset="0"/>
                        </a:rPr>
                        <a:t>(</a:t>
                      </a:r>
                      <a:r>
                        <a:rPr lang="es-ES" sz="2000" b="1" dirty="0" err="1">
                          <a:solidFill>
                            <a:srgbClr val="C00000"/>
                          </a:solidFill>
                          <a:latin typeface="Times New Roman" panose="02020603050405020304" pitchFamily="18" charset="0"/>
                          <a:cs typeface="Times New Roman" panose="02020603050405020304" pitchFamily="18" charset="0"/>
                        </a:rPr>
                        <a:t>expr</a:t>
                      </a:r>
                      <a:r>
                        <a:rPr lang="es-ES" sz="2000" b="1" dirty="0">
                          <a:solidFill>
                            <a:srgbClr val="C00000"/>
                          </a:solidFill>
                          <a:latin typeface="Times New Roman" panose="02020603050405020304" pitchFamily="18" charset="0"/>
                          <a:cs typeface="Times New Roman" panose="02020603050405020304" pitchFamily="18" charset="0"/>
                        </a:rPr>
                        <a:t>.) </a:t>
                      </a:r>
                      <a:r>
                        <a:rPr lang="es-ES" sz="2000" b="1" dirty="0" err="1">
                          <a:solidFill>
                            <a:srgbClr val="C00000"/>
                          </a:solidFill>
                          <a:latin typeface="Times New Roman" panose="02020603050405020304" pitchFamily="18" charset="0"/>
                          <a:cs typeface="Times New Roman" panose="02020603050405020304" pitchFamily="18" charset="0"/>
                        </a:rPr>
                        <a:t>blanket</a:t>
                      </a:r>
                      <a:r>
                        <a:rPr lang="es-ES" sz="2000" b="1" dirty="0">
                          <a:solidFill>
                            <a:srgbClr val="C00000"/>
                          </a:solidFill>
                          <a:latin typeface="Times New Roman" panose="02020603050405020304" pitchFamily="18" charset="0"/>
                          <a:cs typeface="Times New Roman" panose="02020603050405020304" pitchFamily="18" charset="0"/>
                        </a:rPr>
                        <a:t> </a:t>
                      </a:r>
                      <a:r>
                        <a:rPr lang="es-ES" sz="2000" b="1" dirty="0" err="1">
                          <a:solidFill>
                            <a:srgbClr val="C00000"/>
                          </a:solidFill>
                          <a:latin typeface="Times New Roman" panose="02020603050405020304" pitchFamily="18" charset="0"/>
                          <a:cs typeface="Times New Roman" panose="02020603050405020304" pitchFamily="18" charset="0"/>
                        </a:rPr>
                        <a:t>ban</a:t>
                      </a:r>
                      <a:r>
                        <a:rPr lang="es-ES" sz="2000" b="1" dirty="0">
                          <a:solidFill>
                            <a:srgbClr val="C00000"/>
                          </a:solidFill>
                          <a:latin typeface="Times New Roman" panose="02020603050405020304" pitchFamily="18" charset="0"/>
                          <a:cs typeface="Times New Roman" panose="02020603050405020304" pitchFamily="18" charset="0"/>
                        </a:rPr>
                        <a:t>:</a:t>
                      </a:r>
                      <a:r>
                        <a:rPr lang="es-ES" sz="2000" b="1" baseline="0" dirty="0">
                          <a:solidFill>
                            <a:srgbClr val="C00000"/>
                          </a:solidFill>
                          <a:latin typeface="Times New Roman" panose="02020603050405020304" pitchFamily="18" charset="0"/>
                          <a:cs typeface="Times New Roman" panose="02020603050405020304" pitchFamily="18" charset="0"/>
                        </a:rPr>
                        <a:t> prohibición total</a:t>
                      </a:r>
                      <a:endParaRPr lang="es-AR" sz="2000" b="1" dirty="0">
                        <a:solidFill>
                          <a:srgbClr val="C00000"/>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Cubrir, envolver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386438">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Bracket</a:t>
                      </a:r>
                      <a:endParaRPr lang="es-AR"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Soporte, horquilla, brida, abrazadera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Asociar algo, unir, agrupar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848746"/>
                  </a:ext>
                </a:extLst>
              </a:tr>
              <a:tr h="386438">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Bridge</a:t>
                      </a:r>
                      <a:endParaRPr lang="es-AR"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Puente, pasarela, bridge (juego)</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Salvar, unir, superar, subsanar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01022"/>
                  </a:ext>
                </a:extLst>
              </a:tr>
              <a:tr h="386438">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Chair</a:t>
                      </a:r>
                      <a:endParaRPr lang="es-AR"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Silla, presidente, presidencia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presidir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564659">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Coat</a:t>
                      </a:r>
                      <a:endParaRPr lang="es-AR"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Capa, revestimiento, abrigo, pelaje, tapado</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Cubrir, revestir, bañar (con una capa de algo)</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386438">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Dwarf </a:t>
                      </a:r>
                      <a:endParaRPr lang="es-AR"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Enano, gnomo, (</a:t>
                      </a:r>
                      <a:r>
                        <a:rPr lang="es-ES" sz="2000" b="1" dirty="0" err="1">
                          <a:solidFill>
                            <a:schemeClr val="tx1"/>
                          </a:solidFill>
                          <a:latin typeface="Times New Roman" panose="02020603050405020304" pitchFamily="18" charset="0"/>
                          <a:cs typeface="Times New Roman" panose="02020603050405020304" pitchFamily="18" charset="0"/>
                        </a:rPr>
                        <a:t>adj</a:t>
                      </a:r>
                      <a:r>
                        <a:rPr lang="es-ES" sz="2000" b="1" dirty="0">
                          <a:solidFill>
                            <a:schemeClr val="tx1"/>
                          </a:solidFill>
                          <a:latin typeface="Times New Roman" panose="02020603050405020304" pitchFamily="18" charset="0"/>
                          <a:cs typeface="Times New Roman" panose="02020603050405020304" pitchFamily="18" charset="0"/>
                        </a:rPr>
                        <a:t>.) diminuto</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Achicar, empequeñecer, eclipsar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386438">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Engineer</a:t>
                      </a:r>
                      <a:endParaRPr lang="es-AR"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Ingeniero/a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Diseñar, idear, gestionar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r h="386438">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Even</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Llano, parejo, a</a:t>
                      </a:r>
                      <a:r>
                        <a:rPr lang="es-ES" sz="2000" b="1" baseline="0" dirty="0">
                          <a:solidFill>
                            <a:schemeClr val="tx1"/>
                          </a:solidFill>
                          <a:latin typeface="Times New Roman" panose="02020603050405020304" pitchFamily="18" charset="0"/>
                          <a:cs typeface="Times New Roman" panose="02020603050405020304" pitchFamily="18" charset="0"/>
                        </a:rPr>
                        <a:t> nivel, regular, homogéneo</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Aplanar, igualar, allanar, uniformar, alisar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43451"/>
                  </a:ext>
                </a:extLst>
              </a:tr>
              <a:tr h="564659">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Face</a:t>
                      </a:r>
                      <a:endParaRPr lang="es-AR"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Cara, lado, superficie, fachada, pared, fisonomía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Enfrentar, abordar, encarar,</a:t>
                      </a:r>
                      <a:r>
                        <a:rPr lang="es-ES" sz="2000" b="0" baseline="0" dirty="0">
                          <a:solidFill>
                            <a:schemeClr val="tx1"/>
                          </a:solidFill>
                          <a:latin typeface="Times New Roman" panose="02020603050405020304" pitchFamily="18" charset="0"/>
                          <a:cs typeface="Times New Roman" panose="02020603050405020304" pitchFamily="18" charset="0"/>
                        </a:rPr>
                        <a:t> soportar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183182"/>
                  </a:ext>
                </a:extLst>
              </a:tr>
              <a:tr h="386438">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Fork</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Horquilla, bifurcación, tenedor</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Bifurcarse, </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645835"/>
                  </a:ext>
                </a:extLst>
              </a:tr>
            </a:tbl>
          </a:graphicData>
        </a:graphic>
      </p:graphicFrame>
    </p:spTree>
    <p:extLst>
      <p:ext uri="{BB962C8B-B14F-4D97-AF65-F5344CB8AC3E}">
        <p14:creationId xmlns:p14="http://schemas.microsoft.com/office/powerpoint/2010/main" val="296639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a:bodyPr>
          <a:lstStyle/>
          <a:p>
            <a:r>
              <a:rPr lang="es-ES" sz="3200" dirty="0">
                <a:solidFill>
                  <a:schemeClr val="accent4">
                    <a:lumMod val="50000"/>
                  </a:schemeClr>
                </a:solidFill>
                <a:latin typeface="Arial Black" panose="020B0A04020102020204" pitchFamily="34" charset="0"/>
              </a:rPr>
              <a:t>Sustantivos y Adjetivos Usados Como Verbos</a:t>
            </a:r>
            <a:endParaRPr lang="es-AR" sz="3200"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41117228"/>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602348809"/>
              </p:ext>
            </p:extLst>
          </p:nvPr>
        </p:nvGraphicFramePr>
        <p:xfrm>
          <a:off x="838200" y="1852432"/>
          <a:ext cx="10515601" cy="4043401"/>
        </p:xfrm>
        <a:graphic>
          <a:graphicData uri="http://schemas.openxmlformats.org/drawingml/2006/table">
            <a:tbl>
              <a:tblPr firstRow="1" bandRow="1">
                <a:tableStyleId>{5C22544A-7EE6-4342-B048-85BDC9FD1C3A}</a:tableStyleId>
              </a:tblPr>
              <a:tblGrid>
                <a:gridCol w="1099782">
                  <a:extLst>
                    <a:ext uri="{9D8B030D-6E8A-4147-A177-3AD203B41FA5}">
                      <a16:colId xmlns:a16="http://schemas.microsoft.com/office/drawing/2014/main" val="3246143695"/>
                    </a:ext>
                  </a:extLst>
                </a:gridCol>
                <a:gridCol w="4708478">
                  <a:extLst>
                    <a:ext uri="{9D8B030D-6E8A-4147-A177-3AD203B41FA5}">
                      <a16:colId xmlns:a16="http://schemas.microsoft.com/office/drawing/2014/main" val="2154706231"/>
                    </a:ext>
                  </a:extLst>
                </a:gridCol>
                <a:gridCol w="4707341">
                  <a:extLst>
                    <a:ext uri="{9D8B030D-6E8A-4147-A177-3AD203B41FA5}">
                      <a16:colId xmlns:a16="http://schemas.microsoft.com/office/drawing/2014/main" val="902859772"/>
                    </a:ext>
                  </a:extLst>
                </a:gridCol>
              </a:tblGrid>
              <a:tr h="611419">
                <a:tc>
                  <a:txBody>
                    <a:bodyPr/>
                    <a:lstStyle/>
                    <a:p>
                      <a:pPr>
                        <a:spcAft>
                          <a:spcPts val="0"/>
                        </a:spcAft>
                      </a:pP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Fuel</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Combustible, carburante, gasolina, energía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Alimentar, reponer (combustible) provocar, exacerbar, estimular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611419">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House</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Casa, vivienda, domicilio, inmueble</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Albergar, alojar, guardar,</a:t>
                      </a:r>
                      <a:r>
                        <a:rPr lang="es-ES" sz="2000" b="0" baseline="0" dirty="0">
                          <a:solidFill>
                            <a:schemeClr val="tx1"/>
                          </a:solidFill>
                          <a:latin typeface="Times New Roman" panose="02020603050405020304" pitchFamily="18" charset="0"/>
                          <a:cs typeface="Times New Roman" panose="02020603050405020304" pitchFamily="18" charset="0"/>
                        </a:rPr>
                        <a:t> encajar, almacenar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848746"/>
                  </a:ext>
                </a:extLst>
              </a:tr>
              <a:tr h="611419">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Image</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Fotografía, diseño,</a:t>
                      </a:r>
                      <a:r>
                        <a:rPr lang="es-ES" sz="2000" b="1" baseline="0" dirty="0">
                          <a:solidFill>
                            <a:schemeClr val="tx1"/>
                          </a:solidFill>
                          <a:latin typeface="Times New Roman" panose="02020603050405020304" pitchFamily="18" charset="0"/>
                          <a:cs typeface="Times New Roman" panose="02020603050405020304" pitchFamily="18" charset="0"/>
                        </a:rPr>
                        <a:t> ilustración</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Representar, imaginar/se, hacer una imagen</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01022"/>
                  </a:ext>
                </a:extLst>
              </a:tr>
              <a:tr h="611419">
                <a:tc>
                  <a:txBody>
                    <a:bodyPr/>
                    <a:lstStyle/>
                    <a:p>
                      <a:pPr>
                        <a:spcAft>
                          <a:spcPts val="0"/>
                        </a:spcAft>
                      </a:pP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Jet</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Chorro, avión, jet, inyector</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Propulsar, empujar,</a:t>
                      </a:r>
                      <a:r>
                        <a:rPr lang="es-ES" sz="2000" b="0" baseline="0" dirty="0">
                          <a:solidFill>
                            <a:schemeClr val="tx1"/>
                          </a:solidFill>
                          <a:latin typeface="Times New Roman" panose="02020603050405020304" pitchFamily="18" charset="0"/>
                          <a:cs typeface="Times New Roman" panose="02020603050405020304" pitchFamily="18" charset="0"/>
                        </a:rPr>
                        <a:t> lanzar o echar en chorro</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374887">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Nivel, grado, medida, plano</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Nivelar, igualar,</a:t>
                      </a:r>
                      <a:r>
                        <a:rPr lang="es-ES" sz="2000" b="0" baseline="0" dirty="0">
                          <a:solidFill>
                            <a:schemeClr val="tx1"/>
                          </a:solidFill>
                          <a:latin typeface="Times New Roman" panose="02020603050405020304" pitchFamily="18" charset="0"/>
                          <a:cs typeface="Times New Roman" panose="02020603050405020304" pitchFamily="18" charset="0"/>
                        </a:rPr>
                        <a:t> estabilizar.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611419">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Lower</a:t>
                      </a:r>
                      <a:endParaRPr lang="es-A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Inferior, menor, más bajo</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Bajar, rebajar, disminuir, reducir, atenuar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611419">
                <a:tc>
                  <a:txBody>
                    <a:bodyPr/>
                    <a:lstStyle/>
                    <a:p>
                      <a:r>
                        <a:rPr lang="es-ES" sz="2000" b="1" dirty="0" err="1">
                          <a:latin typeface="Times New Roman" panose="02020603050405020304" pitchFamily="18" charset="0"/>
                          <a:cs typeface="Times New Roman" panose="02020603050405020304" pitchFamily="18" charset="0"/>
                        </a:rPr>
                        <a:t>P</a:t>
                      </a:r>
                      <a:r>
                        <a:rPr lang="es-ES" sz="2000" b="1">
                          <a:latin typeface="Times New Roman" panose="02020603050405020304" pitchFamily="18" charset="0"/>
                          <a:cs typeface="Times New Roman" panose="02020603050405020304" pitchFamily="18" charset="0"/>
                        </a:rPr>
                        <a:t>lug</a:t>
                      </a:r>
                      <a:endParaRPr lang="es-AR" sz="2000" b="1"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latin typeface="Times New Roman" panose="02020603050405020304" pitchFamily="18" charset="0"/>
                          <a:cs typeface="Times New Roman" panose="02020603050405020304" pitchFamily="18" charset="0"/>
                        </a:rPr>
                        <a:t>Enchufe, tapón, bujía, clavija, conector</a:t>
                      </a:r>
                      <a:endParaRPr lang="es-AR" sz="2000" b="1"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Tapar, llenar, introducir, (</a:t>
                      </a:r>
                      <a:r>
                        <a:rPr lang="es-ES" sz="2000" b="0" dirty="0" err="1">
                          <a:solidFill>
                            <a:schemeClr val="tx1"/>
                          </a:solidFill>
                          <a:latin typeface="Times New Roman" panose="02020603050405020304" pitchFamily="18" charset="0"/>
                          <a:cs typeface="Times New Roman" panose="02020603050405020304" pitchFamily="18" charset="0"/>
                        </a:rPr>
                        <a:t>plug</a:t>
                      </a:r>
                      <a:r>
                        <a:rPr lang="es-ES" sz="2000" b="0" dirty="0">
                          <a:solidFill>
                            <a:schemeClr val="tx1"/>
                          </a:solidFill>
                          <a:latin typeface="Times New Roman" panose="02020603050405020304" pitchFamily="18" charset="0"/>
                          <a:cs typeface="Times New Roman" panose="02020603050405020304" pitchFamily="18" charset="0"/>
                        </a:rPr>
                        <a:t> in) enchufar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bl>
          </a:graphicData>
        </a:graphic>
      </p:graphicFrame>
    </p:spTree>
    <p:extLst>
      <p:ext uri="{BB962C8B-B14F-4D97-AF65-F5344CB8AC3E}">
        <p14:creationId xmlns:p14="http://schemas.microsoft.com/office/powerpoint/2010/main" val="155212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a:bodyPr>
          <a:lstStyle/>
          <a:p>
            <a:r>
              <a:rPr lang="es-ES" sz="3200" dirty="0">
                <a:solidFill>
                  <a:schemeClr val="accent4">
                    <a:lumMod val="50000"/>
                  </a:schemeClr>
                </a:solidFill>
                <a:latin typeface="Arial Black" panose="020B0A04020102020204" pitchFamily="34" charset="0"/>
              </a:rPr>
              <a:t>Sustantivos y Adjetivos Usados Como Verbos</a:t>
            </a:r>
            <a:endParaRPr lang="es-AR" sz="3200"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41117228"/>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746448562"/>
              </p:ext>
            </p:extLst>
          </p:nvPr>
        </p:nvGraphicFramePr>
        <p:xfrm>
          <a:off x="838200" y="1852431"/>
          <a:ext cx="10515600" cy="4057051"/>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246143695"/>
                    </a:ext>
                  </a:extLst>
                </a:gridCol>
                <a:gridCol w="4533900">
                  <a:extLst>
                    <a:ext uri="{9D8B030D-6E8A-4147-A177-3AD203B41FA5}">
                      <a16:colId xmlns:a16="http://schemas.microsoft.com/office/drawing/2014/main" val="2154706231"/>
                    </a:ext>
                  </a:extLst>
                </a:gridCol>
                <a:gridCol w="4533900">
                  <a:extLst>
                    <a:ext uri="{9D8B030D-6E8A-4147-A177-3AD203B41FA5}">
                      <a16:colId xmlns:a16="http://schemas.microsoft.com/office/drawing/2014/main" val="3150838018"/>
                    </a:ext>
                  </a:extLst>
                </a:gridCol>
              </a:tblGrid>
              <a:tr h="662198">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Power</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Poder, potencia, energía,</a:t>
                      </a:r>
                      <a:r>
                        <a:rPr lang="es-ES" sz="2000" b="1" baseline="0" dirty="0">
                          <a:solidFill>
                            <a:schemeClr val="tx1"/>
                          </a:solidFill>
                          <a:latin typeface="Times New Roman" panose="02020603050405020304" pitchFamily="18" charset="0"/>
                          <a:cs typeface="Times New Roman" panose="02020603050405020304" pitchFamily="18" charset="0"/>
                        </a:rPr>
                        <a:t> luz</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Alimentar, impulsar, accionar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7041884"/>
                  </a:ext>
                </a:extLst>
              </a:tr>
              <a:tr h="662198">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Sandwich</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AR" sz="2000" b="1" dirty="0" err="1">
                          <a:solidFill>
                            <a:schemeClr val="tx1"/>
                          </a:solidFill>
                          <a:latin typeface="Times New Roman" panose="02020603050405020304" pitchFamily="18" charset="0"/>
                          <a:cs typeface="Times New Roman" panose="02020603050405020304" pitchFamily="18" charset="0"/>
                        </a:rPr>
                        <a:t>Sandwich</a:t>
                      </a:r>
                      <a:r>
                        <a:rPr lang="es-AR" sz="2000" b="1" dirty="0">
                          <a:solidFill>
                            <a:schemeClr val="tx1"/>
                          </a:solidFill>
                          <a:latin typeface="Times New Roman" panose="02020603050405020304" pitchFamily="18" charset="0"/>
                          <a:cs typeface="Times New Roman" panose="02020603050405020304" pitchFamily="18" charset="0"/>
                        </a:rPr>
                        <a:t>, sándwich, </a:t>
                      </a:r>
                      <a:r>
                        <a:rPr lang="es-AR" sz="2000" b="1" dirty="0" err="1">
                          <a:solidFill>
                            <a:schemeClr val="tx1"/>
                          </a:solidFill>
                          <a:latin typeface="Times New Roman" panose="02020603050405020304" pitchFamily="18" charset="0"/>
                          <a:cs typeface="Times New Roman" panose="02020603050405020304" pitchFamily="18" charset="0"/>
                        </a:rPr>
                        <a:t>sánguche</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Intercalar, encerrar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808192"/>
                  </a:ext>
                </a:extLst>
              </a:tr>
              <a:tr h="662198">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School</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AR" sz="2000" b="1" dirty="0">
                          <a:solidFill>
                            <a:schemeClr val="tx1"/>
                          </a:solidFill>
                          <a:latin typeface="Times New Roman" panose="02020603050405020304" pitchFamily="18" charset="0"/>
                          <a:cs typeface="Times New Roman" panose="02020603050405020304" pitchFamily="18" charset="0"/>
                        </a:rPr>
                        <a:t>Escuela, colegio, facultad,</a:t>
                      </a:r>
                      <a:r>
                        <a:rPr lang="es-AR" sz="2000" b="1" baseline="0" dirty="0">
                          <a:solidFill>
                            <a:schemeClr val="tx1"/>
                          </a:solidFill>
                          <a:latin typeface="Times New Roman" panose="02020603050405020304" pitchFamily="18" charset="0"/>
                          <a:cs typeface="Times New Roman" panose="02020603050405020304" pitchFamily="18" charset="0"/>
                        </a:rPr>
                        <a:t> academia, centro educativo/de enseñanza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educar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677120">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Shape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Forma, figura,</a:t>
                      </a:r>
                      <a:r>
                        <a:rPr lang="es-ES" sz="2000" b="1" baseline="0" dirty="0">
                          <a:solidFill>
                            <a:schemeClr val="tx1"/>
                          </a:solidFill>
                          <a:latin typeface="Times New Roman" panose="02020603050405020304" pitchFamily="18" charset="0"/>
                          <a:cs typeface="Times New Roman" panose="02020603050405020304" pitchFamily="18" charset="0"/>
                        </a:rPr>
                        <a:t> aspecto, condición, perfil</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Formar, moldear, determinar, configurar, trazar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928891">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Smooth</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Suave, liso, tranquilo, fluido</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Alisar, suavizar,</a:t>
                      </a:r>
                      <a:r>
                        <a:rPr lang="es-ES" sz="2000" b="0" baseline="0" dirty="0">
                          <a:solidFill>
                            <a:schemeClr val="tx1"/>
                          </a:solidFill>
                          <a:latin typeface="Times New Roman" panose="02020603050405020304" pitchFamily="18" charset="0"/>
                          <a:cs typeface="Times New Roman" panose="02020603050405020304" pitchFamily="18" charset="0"/>
                        </a:rPr>
                        <a:t> arreglar, pulir, allanar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464446">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Sort</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Tipo, especie, clase</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Organizar, arreglar, clasificar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bl>
          </a:graphicData>
        </a:graphic>
      </p:graphicFrame>
    </p:spTree>
    <p:extLst>
      <p:ext uri="{BB962C8B-B14F-4D97-AF65-F5344CB8AC3E}">
        <p14:creationId xmlns:p14="http://schemas.microsoft.com/office/powerpoint/2010/main" val="17824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a:bodyPr>
          <a:lstStyle/>
          <a:p>
            <a:r>
              <a:rPr lang="es-ES" sz="3200" dirty="0">
                <a:solidFill>
                  <a:schemeClr val="accent4">
                    <a:lumMod val="50000"/>
                  </a:schemeClr>
                </a:solidFill>
                <a:latin typeface="Arial Black" panose="020B0A04020102020204" pitchFamily="34" charset="0"/>
              </a:rPr>
              <a:t>Sustantivos y Adjetivos Usados Como Verbos</a:t>
            </a:r>
            <a:endParaRPr lang="es-AR" sz="3200"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41117228"/>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863308447"/>
              </p:ext>
            </p:extLst>
          </p:nvPr>
        </p:nvGraphicFramePr>
        <p:xfrm>
          <a:off x="838200" y="1556008"/>
          <a:ext cx="10515600" cy="444900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246143695"/>
                    </a:ext>
                  </a:extLst>
                </a:gridCol>
                <a:gridCol w="4533900">
                  <a:extLst>
                    <a:ext uri="{9D8B030D-6E8A-4147-A177-3AD203B41FA5}">
                      <a16:colId xmlns:a16="http://schemas.microsoft.com/office/drawing/2014/main" val="2154706231"/>
                    </a:ext>
                  </a:extLst>
                </a:gridCol>
                <a:gridCol w="4533900">
                  <a:extLst>
                    <a:ext uri="{9D8B030D-6E8A-4147-A177-3AD203B41FA5}">
                      <a16:colId xmlns:a16="http://schemas.microsoft.com/office/drawing/2014/main" val="3150838018"/>
                    </a:ext>
                  </a:extLst>
                </a:gridCol>
              </a:tblGrid>
              <a:tr h="747002">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Square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Cuadrado, plaza, escuadra, casilla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Cuadrar, encuadrarse</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747002">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Tailor</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Sastre, costurero/a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Adaptar, personalizar, confeccionar, ajustar, hacer a medida o a pedido</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747002">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Time</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Tiempo, momento, vez, hora, plazo</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Programar, cronometrar, calcular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747002">
                <a:tc>
                  <a:txBody>
                    <a:bodyPr/>
                    <a:lstStyle/>
                    <a:p>
                      <a:pPr>
                        <a:spcAft>
                          <a:spcPts val="0"/>
                        </a:spcAft>
                      </a:pP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Total, monto, suma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Sumar, totalizar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747002">
                <a:tc>
                  <a:txBody>
                    <a:bodyPr/>
                    <a:lstStyle/>
                    <a:p>
                      <a:pPr>
                        <a:spcAft>
                          <a:spcPts val="0"/>
                        </a:spcAft>
                      </a:pPr>
                      <a:r>
                        <a:rPr lang="es-E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Tune</a:t>
                      </a:r>
                      <a:endParaRPr lang="es-A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Canción, sintonía, tonada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Sintonizar, afinar, ajustar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r h="713998">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Update</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1" dirty="0">
                          <a:solidFill>
                            <a:schemeClr val="tx1"/>
                          </a:solidFill>
                          <a:latin typeface="Times New Roman" panose="02020603050405020304" pitchFamily="18" charset="0"/>
                          <a:cs typeface="Times New Roman" panose="02020603050405020304" pitchFamily="18" charset="0"/>
                        </a:rPr>
                        <a:t>Actualización, novedad, puesta al día</a:t>
                      </a:r>
                      <a:endParaRPr lang="es-AR" sz="2000" b="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000" b="0" dirty="0">
                          <a:solidFill>
                            <a:schemeClr val="tx1"/>
                          </a:solidFill>
                          <a:latin typeface="Times New Roman" panose="02020603050405020304" pitchFamily="18" charset="0"/>
                          <a:cs typeface="Times New Roman" panose="02020603050405020304" pitchFamily="18" charset="0"/>
                        </a:rPr>
                        <a:t>Actualizar, poner al día/al corriente, informar, modernizar</a:t>
                      </a:r>
                      <a:endParaRPr lang="es-AR"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43451"/>
                  </a:ext>
                </a:extLst>
              </a:tr>
            </a:tbl>
          </a:graphicData>
        </a:graphic>
      </p:graphicFrame>
    </p:spTree>
    <p:extLst>
      <p:ext uri="{BB962C8B-B14F-4D97-AF65-F5344CB8AC3E}">
        <p14:creationId xmlns:p14="http://schemas.microsoft.com/office/powerpoint/2010/main" val="325264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77" y="654908"/>
            <a:ext cx="3096290" cy="236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307" y="816195"/>
            <a:ext cx="4242456" cy="282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763" y="2622543"/>
            <a:ext cx="2432660" cy="243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AD038454-47C5-40B2-89CB-6E3BC810FFC6}"/>
              </a:ext>
            </a:extLst>
          </p:cNvPr>
          <p:cNvSpPr txBox="1"/>
          <p:nvPr/>
        </p:nvSpPr>
        <p:spPr>
          <a:xfrm>
            <a:off x="9908681" y="525443"/>
            <a:ext cx="1966162" cy="1200329"/>
          </a:xfrm>
          <a:prstGeom prst="rect">
            <a:avLst/>
          </a:prstGeom>
          <a:blipFill>
            <a:blip r:embed="rId5"/>
            <a:tile tx="0" ty="0" sx="100000" sy="100000" flip="none" algn="tl"/>
          </a:blipFill>
          <a:ln>
            <a:solidFill>
              <a:schemeClr val="accent6"/>
            </a:solidFill>
          </a:ln>
        </p:spPr>
        <p:txBody>
          <a:bodyPr wrap="square" rtlCol="0">
            <a:spAutoFit/>
          </a:bodyPr>
          <a:lstStyle/>
          <a:p>
            <a:r>
              <a:rPr lang="es-AR" b="1" dirty="0">
                <a:solidFill>
                  <a:srgbClr val="FF0000"/>
                </a:solidFill>
              </a:rPr>
              <a:t>Sustantivos y adjetivos que también son verbos</a:t>
            </a:r>
          </a:p>
        </p:txBody>
      </p:sp>
      <p:pic>
        <p:nvPicPr>
          <p:cNvPr id="4" name="Imagen 3">
            <a:extLst>
              <a:ext uri="{FF2B5EF4-FFF2-40B4-BE49-F238E27FC236}">
                <a16:creationId xmlns:a16="http://schemas.microsoft.com/office/drawing/2014/main" id="{F47A21DE-69DA-49B1-9BAA-2504AD5E8375}"/>
              </a:ext>
            </a:extLst>
          </p:cNvPr>
          <p:cNvPicPr>
            <a:picLocks noChangeAspect="1"/>
          </p:cNvPicPr>
          <p:nvPr/>
        </p:nvPicPr>
        <p:blipFill>
          <a:blip r:embed="rId6"/>
          <a:stretch>
            <a:fillRect/>
          </a:stretch>
        </p:blipFill>
        <p:spPr>
          <a:xfrm>
            <a:off x="978533" y="3429000"/>
            <a:ext cx="2113520" cy="2903492"/>
          </a:xfrm>
          <a:prstGeom prst="rect">
            <a:avLst/>
          </a:prstGeom>
        </p:spPr>
      </p:pic>
      <p:pic>
        <p:nvPicPr>
          <p:cNvPr id="6" name="Imagen 5">
            <a:extLst>
              <a:ext uri="{FF2B5EF4-FFF2-40B4-BE49-F238E27FC236}">
                <a16:creationId xmlns:a16="http://schemas.microsoft.com/office/drawing/2014/main" id="{9C1A7D24-04F2-4D53-BACD-817D9838FC4E}"/>
              </a:ext>
            </a:extLst>
          </p:cNvPr>
          <p:cNvPicPr>
            <a:picLocks noChangeAspect="1"/>
          </p:cNvPicPr>
          <p:nvPr/>
        </p:nvPicPr>
        <p:blipFill>
          <a:blip r:embed="rId7"/>
          <a:stretch>
            <a:fillRect/>
          </a:stretch>
        </p:blipFill>
        <p:spPr>
          <a:xfrm>
            <a:off x="5949590" y="4144264"/>
            <a:ext cx="1848108" cy="1486107"/>
          </a:xfrm>
          <a:prstGeom prst="rect">
            <a:avLst/>
          </a:prstGeom>
        </p:spPr>
      </p:pic>
      <p:pic>
        <p:nvPicPr>
          <p:cNvPr id="7" name="Imagen 6">
            <a:extLst>
              <a:ext uri="{FF2B5EF4-FFF2-40B4-BE49-F238E27FC236}">
                <a16:creationId xmlns:a16="http://schemas.microsoft.com/office/drawing/2014/main" id="{06A68421-7294-4FD8-9B79-D287805B6770}"/>
              </a:ext>
            </a:extLst>
          </p:cNvPr>
          <p:cNvPicPr>
            <a:picLocks noChangeAspect="1"/>
          </p:cNvPicPr>
          <p:nvPr/>
        </p:nvPicPr>
        <p:blipFill>
          <a:blip r:embed="rId8"/>
          <a:stretch>
            <a:fillRect/>
          </a:stretch>
        </p:blipFill>
        <p:spPr>
          <a:xfrm>
            <a:off x="2093268" y="3249979"/>
            <a:ext cx="2143424" cy="1448002"/>
          </a:xfrm>
          <a:prstGeom prst="rect">
            <a:avLst/>
          </a:prstGeom>
        </p:spPr>
      </p:pic>
      <p:pic>
        <p:nvPicPr>
          <p:cNvPr id="8" name="Imagen 7">
            <a:extLst>
              <a:ext uri="{FF2B5EF4-FFF2-40B4-BE49-F238E27FC236}">
                <a16:creationId xmlns:a16="http://schemas.microsoft.com/office/drawing/2014/main" id="{5630E9E8-1326-4F61-A6FB-FC93DD5E62FD}"/>
              </a:ext>
            </a:extLst>
          </p:cNvPr>
          <p:cNvPicPr>
            <a:picLocks noChangeAspect="1"/>
          </p:cNvPicPr>
          <p:nvPr/>
        </p:nvPicPr>
        <p:blipFill>
          <a:blip r:embed="rId9"/>
          <a:stretch>
            <a:fillRect/>
          </a:stretch>
        </p:blipFill>
        <p:spPr>
          <a:xfrm>
            <a:off x="3891479" y="5025671"/>
            <a:ext cx="2114845" cy="1276528"/>
          </a:xfrm>
          <a:prstGeom prst="rect">
            <a:avLst/>
          </a:prstGeom>
        </p:spPr>
      </p:pic>
      <p:sp>
        <p:nvSpPr>
          <p:cNvPr id="9" name="CuadroTexto 8">
            <a:extLst>
              <a:ext uri="{FF2B5EF4-FFF2-40B4-BE49-F238E27FC236}">
                <a16:creationId xmlns:a16="http://schemas.microsoft.com/office/drawing/2014/main" id="{84AC4B21-1466-47E9-BB35-FE3A23901DA0}"/>
              </a:ext>
            </a:extLst>
          </p:cNvPr>
          <p:cNvSpPr txBox="1"/>
          <p:nvPr/>
        </p:nvSpPr>
        <p:spPr>
          <a:xfrm>
            <a:off x="840259" y="816195"/>
            <a:ext cx="1099752" cy="369332"/>
          </a:xfrm>
          <a:prstGeom prst="rect">
            <a:avLst/>
          </a:prstGeom>
          <a:noFill/>
          <a:ln>
            <a:solidFill>
              <a:schemeClr val="accent6"/>
            </a:solidFill>
          </a:ln>
        </p:spPr>
        <p:txBody>
          <a:bodyPr wrap="square" rtlCol="0">
            <a:spAutoFit/>
          </a:bodyPr>
          <a:lstStyle/>
          <a:p>
            <a:r>
              <a:rPr lang="es-AR" dirty="0" err="1"/>
              <a:t>blanket</a:t>
            </a:r>
            <a:endParaRPr lang="es-AR" dirty="0"/>
          </a:p>
        </p:txBody>
      </p:sp>
      <p:sp>
        <p:nvSpPr>
          <p:cNvPr id="10" name="CuadroTexto 9">
            <a:extLst>
              <a:ext uri="{FF2B5EF4-FFF2-40B4-BE49-F238E27FC236}">
                <a16:creationId xmlns:a16="http://schemas.microsoft.com/office/drawing/2014/main" id="{6AF67AA1-5984-4B52-84E2-8126BB9782CF}"/>
              </a:ext>
            </a:extLst>
          </p:cNvPr>
          <p:cNvSpPr txBox="1"/>
          <p:nvPr/>
        </p:nvSpPr>
        <p:spPr>
          <a:xfrm>
            <a:off x="2409568" y="5055203"/>
            <a:ext cx="1108299" cy="369332"/>
          </a:xfrm>
          <a:prstGeom prst="rect">
            <a:avLst/>
          </a:prstGeom>
          <a:noFill/>
          <a:ln>
            <a:solidFill>
              <a:srgbClr val="FFFF00"/>
            </a:solidFill>
          </a:ln>
        </p:spPr>
        <p:txBody>
          <a:bodyPr wrap="square" rtlCol="0">
            <a:spAutoFit/>
          </a:bodyPr>
          <a:lstStyle/>
          <a:p>
            <a:r>
              <a:rPr lang="es-AR" dirty="0"/>
              <a:t>brackets</a:t>
            </a:r>
          </a:p>
        </p:txBody>
      </p:sp>
      <p:sp>
        <p:nvSpPr>
          <p:cNvPr id="11" name="CuadroTexto 10">
            <a:extLst>
              <a:ext uri="{FF2B5EF4-FFF2-40B4-BE49-F238E27FC236}">
                <a16:creationId xmlns:a16="http://schemas.microsoft.com/office/drawing/2014/main" id="{D6CCCF29-BBFC-4F13-AEEB-C1B91B775A4C}"/>
              </a:ext>
            </a:extLst>
          </p:cNvPr>
          <p:cNvSpPr txBox="1"/>
          <p:nvPr/>
        </p:nvSpPr>
        <p:spPr>
          <a:xfrm>
            <a:off x="5993027" y="297686"/>
            <a:ext cx="880617" cy="379446"/>
          </a:xfrm>
          <a:prstGeom prst="rect">
            <a:avLst/>
          </a:prstGeom>
          <a:noFill/>
          <a:ln>
            <a:solidFill>
              <a:schemeClr val="tx2">
                <a:lumMod val="60000"/>
                <a:lumOff val="40000"/>
              </a:schemeClr>
            </a:solidFill>
          </a:ln>
        </p:spPr>
        <p:txBody>
          <a:bodyPr wrap="square" rtlCol="0">
            <a:spAutoFit/>
          </a:bodyPr>
          <a:lstStyle/>
          <a:p>
            <a:r>
              <a:rPr lang="es-AR" dirty="0"/>
              <a:t>bridge</a:t>
            </a:r>
          </a:p>
        </p:txBody>
      </p:sp>
      <p:sp>
        <p:nvSpPr>
          <p:cNvPr id="12" name="CuadroTexto 11">
            <a:extLst>
              <a:ext uri="{FF2B5EF4-FFF2-40B4-BE49-F238E27FC236}">
                <a16:creationId xmlns:a16="http://schemas.microsoft.com/office/drawing/2014/main" id="{C7DDAB8B-75E8-45FF-A50C-011E1917A9F6}"/>
              </a:ext>
            </a:extLst>
          </p:cNvPr>
          <p:cNvSpPr txBox="1"/>
          <p:nvPr/>
        </p:nvSpPr>
        <p:spPr>
          <a:xfrm>
            <a:off x="9917745" y="5025671"/>
            <a:ext cx="661912" cy="369332"/>
          </a:xfrm>
          <a:prstGeom prst="rect">
            <a:avLst/>
          </a:prstGeom>
          <a:noFill/>
        </p:spPr>
        <p:txBody>
          <a:bodyPr wrap="square" rtlCol="0">
            <a:spAutoFit/>
          </a:bodyPr>
          <a:lstStyle/>
          <a:p>
            <a:r>
              <a:rPr lang="es-AR" dirty="0" err="1"/>
              <a:t>chair</a:t>
            </a:r>
            <a:endParaRPr lang="es-AR" dirty="0"/>
          </a:p>
        </p:txBody>
      </p:sp>
    </p:spTree>
    <p:extLst>
      <p:ext uri="{BB962C8B-B14F-4D97-AF65-F5344CB8AC3E}">
        <p14:creationId xmlns:p14="http://schemas.microsoft.com/office/powerpoint/2010/main" val="865865116"/>
      </p:ext>
    </p:extLst>
  </p:cSld>
  <p:clrMapOvr>
    <a:masterClrMapping/>
  </p:clrMapOvr>
  <mc:AlternateContent xmlns:mc="http://schemas.openxmlformats.org/markup-compatibility/2006" xmlns:p14="http://schemas.microsoft.com/office/powerpoint/2010/main">
    <mc:Choice Requires="p14">
      <p:transition spd="slow" p14:dur="2000" advTm="118781"/>
    </mc:Choice>
    <mc:Fallback xmlns="">
      <p:transition spd="slow" advTm="11878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6B5917C-7E62-46BF-94C8-4267980E6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148" y="849912"/>
            <a:ext cx="2276347" cy="227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78AB8C26-F0EC-4226-854E-FB638B743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614" y="904875"/>
            <a:ext cx="1809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4F260368-6A95-46D3-A276-04CB3D706CF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53483" y="904875"/>
            <a:ext cx="29622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00017FA1-E68B-4F58-9683-FDFBE5FA4A05}"/>
              </a:ext>
            </a:extLst>
          </p:cNvPr>
          <p:cNvSpPr txBox="1"/>
          <p:nvPr/>
        </p:nvSpPr>
        <p:spPr>
          <a:xfrm>
            <a:off x="1569309" y="3429000"/>
            <a:ext cx="716692" cy="369332"/>
          </a:xfrm>
          <a:prstGeom prst="rect">
            <a:avLst/>
          </a:prstGeom>
          <a:noFill/>
          <a:ln>
            <a:solidFill>
              <a:schemeClr val="tx2">
                <a:lumMod val="60000"/>
                <a:lumOff val="40000"/>
              </a:schemeClr>
            </a:solidFill>
          </a:ln>
        </p:spPr>
        <p:txBody>
          <a:bodyPr wrap="square" rtlCol="0">
            <a:spAutoFit/>
          </a:bodyPr>
          <a:lstStyle/>
          <a:p>
            <a:r>
              <a:rPr lang="es-AR" dirty="0" err="1"/>
              <a:t>coat</a:t>
            </a:r>
            <a:endParaRPr lang="es-AR" dirty="0"/>
          </a:p>
        </p:txBody>
      </p:sp>
      <p:sp>
        <p:nvSpPr>
          <p:cNvPr id="8" name="CuadroTexto 7">
            <a:extLst>
              <a:ext uri="{FF2B5EF4-FFF2-40B4-BE49-F238E27FC236}">
                <a16:creationId xmlns:a16="http://schemas.microsoft.com/office/drawing/2014/main" id="{93CE16B3-F70B-4B22-825A-E9417904D402}"/>
              </a:ext>
            </a:extLst>
          </p:cNvPr>
          <p:cNvSpPr txBox="1"/>
          <p:nvPr/>
        </p:nvSpPr>
        <p:spPr>
          <a:xfrm>
            <a:off x="5276335" y="481914"/>
            <a:ext cx="819665" cy="367998"/>
          </a:xfrm>
          <a:prstGeom prst="rect">
            <a:avLst/>
          </a:prstGeom>
          <a:noFill/>
          <a:ln>
            <a:solidFill>
              <a:schemeClr val="tx2">
                <a:lumMod val="60000"/>
                <a:lumOff val="40000"/>
              </a:schemeClr>
            </a:solidFill>
          </a:ln>
        </p:spPr>
        <p:txBody>
          <a:bodyPr wrap="square" rtlCol="0">
            <a:spAutoFit/>
          </a:bodyPr>
          <a:lstStyle/>
          <a:p>
            <a:r>
              <a:rPr lang="es-AR" dirty="0" err="1"/>
              <a:t>dwarf</a:t>
            </a:r>
            <a:endParaRPr lang="es-AR" dirty="0"/>
          </a:p>
        </p:txBody>
      </p:sp>
      <p:sp>
        <p:nvSpPr>
          <p:cNvPr id="9" name="CuadroTexto 8">
            <a:extLst>
              <a:ext uri="{FF2B5EF4-FFF2-40B4-BE49-F238E27FC236}">
                <a16:creationId xmlns:a16="http://schemas.microsoft.com/office/drawing/2014/main" id="{6441C790-5B56-4BBD-A407-C592D20AB96E}"/>
              </a:ext>
            </a:extLst>
          </p:cNvPr>
          <p:cNvSpPr txBox="1"/>
          <p:nvPr/>
        </p:nvSpPr>
        <p:spPr>
          <a:xfrm>
            <a:off x="8526162" y="3006039"/>
            <a:ext cx="1050324" cy="369332"/>
          </a:xfrm>
          <a:prstGeom prst="rect">
            <a:avLst/>
          </a:prstGeom>
          <a:noFill/>
          <a:ln>
            <a:solidFill>
              <a:schemeClr val="tx2">
                <a:lumMod val="60000"/>
                <a:lumOff val="40000"/>
              </a:schemeClr>
            </a:solidFill>
          </a:ln>
        </p:spPr>
        <p:txBody>
          <a:bodyPr wrap="square" rtlCol="0">
            <a:spAutoFit/>
          </a:bodyPr>
          <a:lstStyle/>
          <a:p>
            <a:r>
              <a:rPr lang="es-AR" dirty="0" err="1"/>
              <a:t>engineer</a:t>
            </a:r>
            <a:endParaRPr lang="es-AR" dirty="0"/>
          </a:p>
        </p:txBody>
      </p:sp>
      <p:pic>
        <p:nvPicPr>
          <p:cNvPr id="10" name="Picture 9">
            <a:extLst>
              <a:ext uri="{FF2B5EF4-FFF2-40B4-BE49-F238E27FC236}">
                <a16:creationId xmlns:a16="http://schemas.microsoft.com/office/drawing/2014/main" id="{DE716BE7-6839-4E17-93B4-6A8E459CB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655" y="438124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uadroTexto 10">
            <a:extLst>
              <a:ext uri="{FF2B5EF4-FFF2-40B4-BE49-F238E27FC236}">
                <a16:creationId xmlns:a16="http://schemas.microsoft.com/office/drawing/2014/main" id="{C2C722B7-0D30-4D0F-AFA6-6CD515843068}"/>
              </a:ext>
            </a:extLst>
          </p:cNvPr>
          <p:cNvSpPr txBox="1"/>
          <p:nvPr/>
        </p:nvSpPr>
        <p:spPr>
          <a:xfrm>
            <a:off x="4201297" y="4917989"/>
            <a:ext cx="691979" cy="369332"/>
          </a:xfrm>
          <a:prstGeom prst="rect">
            <a:avLst/>
          </a:prstGeom>
          <a:noFill/>
          <a:ln>
            <a:solidFill>
              <a:schemeClr val="accent2">
                <a:lumMod val="20000"/>
                <a:lumOff val="80000"/>
              </a:schemeClr>
            </a:solidFill>
          </a:ln>
        </p:spPr>
        <p:txBody>
          <a:bodyPr wrap="square" rtlCol="0">
            <a:spAutoFit/>
          </a:bodyPr>
          <a:lstStyle/>
          <a:p>
            <a:r>
              <a:rPr lang="es-AR" dirty="0" err="1"/>
              <a:t>face</a:t>
            </a:r>
            <a:endParaRPr lang="es-AR" dirty="0"/>
          </a:p>
        </p:txBody>
      </p:sp>
      <p:pic>
        <p:nvPicPr>
          <p:cNvPr id="12" name="Picture 10">
            <a:extLst>
              <a:ext uri="{FF2B5EF4-FFF2-40B4-BE49-F238E27FC236}">
                <a16:creationId xmlns:a16="http://schemas.microsoft.com/office/drawing/2014/main" id="{5C3EDEB0-3EF4-4381-8FFB-95F2D65EC1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437" y="403109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37795EB8-0736-4B05-B856-6DB02CF803E5}"/>
              </a:ext>
            </a:extLst>
          </p:cNvPr>
          <p:cNvSpPr txBox="1"/>
          <p:nvPr/>
        </p:nvSpPr>
        <p:spPr>
          <a:xfrm>
            <a:off x="6709719" y="3613666"/>
            <a:ext cx="716692" cy="369332"/>
          </a:xfrm>
          <a:prstGeom prst="rect">
            <a:avLst/>
          </a:prstGeom>
          <a:noFill/>
          <a:ln>
            <a:solidFill>
              <a:schemeClr val="accent3">
                <a:lumMod val="75000"/>
              </a:schemeClr>
            </a:solidFill>
          </a:ln>
        </p:spPr>
        <p:txBody>
          <a:bodyPr wrap="square" rtlCol="0">
            <a:spAutoFit/>
          </a:bodyPr>
          <a:lstStyle/>
          <a:p>
            <a:r>
              <a:rPr lang="es-AR" dirty="0" err="1"/>
              <a:t>fork</a:t>
            </a:r>
            <a:endParaRPr lang="es-AR" dirty="0"/>
          </a:p>
        </p:txBody>
      </p:sp>
      <p:pic>
        <p:nvPicPr>
          <p:cNvPr id="14" name="Picture 11">
            <a:extLst>
              <a:ext uri="{FF2B5EF4-FFF2-40B4-BE49-F238E27FC236}">
                <a16:creationId xmlns:a16="http://schemas.microsoft.com/office/drawing/2014/main" id="{2D6C6F07-2937-408D-BBF1-87BC996C56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0199" y="462413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a:extLst>
              <a:ext uri="{FF2B5EF4-FFF2-40B4-BE49-F238E27FC236}">
                <a16:creationId xmlns:a16="http://schemas.microsoft.com/office/drawing/2014/main" id="{151FA9D1-82B6-42BC-B5E9-3A456137AB53}"/>
              </a:ext>
            </a:extLst>
          </p:cNvPr>
          <p:cNvSpPr txBox="1"/>
          <p:nvPr/>
        </p:nvSpPr>
        <p:spPr>
          <a:xfrm>
            <a:off x="10416747" y="4381243"/>
            <a:ext cx="617838" cy="369332"/>
          </a:xfrm>
          <a:prstGeom prst="rect">
            <a:avLst/>
          </a:prstGeom>
          <a:noFill/>
          <a:ln>
            <a:solidFill>
              <a:srgbClr val="FF0000"/>
            </a:solidFill>
          </a:ln>
        </p:spPr>
        <p:txBody>
          <a:bodyPr wrap="square" rtlCol="0">
            <a:spAutoFit/>
          </a:bodyPr>
          <a:lstStyle/>
          <a:p>
            <a:r>
              <a:rPr lang="es-AR" dirty="0"/>
              <a:t>fuel</a:t>
            </a:r>
          </a:p>
        </p:txBody>
      </p:sp>
    </p:spTree>
    <p:extLst>
      <p:ext uri="{BB962C8B-B14F-4D97-AF65-F5344CB8AC3E}">
        <p14:creationId xmlns:p14="http://schemas.microsoft.com/office/powerpoint/2010/main" val="3985842770"/>
      </p:ext>
    </p:extLst>
  </p:cSld>
  <p:clrMapOvr>
    <a:masterClrMapping/>
  </p:clrMapOvr>
  <mc:AlternateContent xmlns:mc="http://schemas.openxmlformats.org/markup-compatibility/2006" xmlns:p14="http://schemas.microsoft.com/office/powerpoint/2010/main">
    <mc:Choice Requires="p14">
      <p:transition spd="slow" p14:dur="2000" advTm="68818"/>
    </mc:Choice>
    <mc:Fallback xmlns="">
      <p:transition spd="slow" advTm="6881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923" y="570609"/>
            <a:ext cx="365713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070" y="500863"/>
            <a:ext cx="3397601"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876" y="3021339"/>
            <a:ext cx="2515811" cy="2618731"/>
          </a:xfrm>
          <a:prstGeom prst="rect">
            <a:avLst/>
          </a:prstGeom>
          <a:noFill/>
          <a:ln w="38100">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608" y="4797152"/>
            <a:ext cx="3512913" cy="1980988"/>
          </a:xfrm>
          <a:prstGeom prst="rect">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1521" y="2545279"/>
            <a:ext cx="3512913" cy="2081281"/>
          </a:xfrm>
          <a:prstGeom prst="rect">
            <a:avLst/>
          </a:prstGeom>
          <a:noFill/>
          <a:ln w="2857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8501" y="4162425"/>
            <a:ext cx="2619375" cy="17430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2165A224-0FB9-4EF6-92FA-38E74A7C5735}"/>
              </a:ext>
            </a:extLst>
          </p:cNvPr>
          <p:cNvSpPr txBox="1"/>
          <p:nvPr/>
        </p:nvSpPr>
        <p:spPr>
          <a:xfrm>
            <a:off x="8241958" y="670013"/>
            <a:ext cx="580768" cy="369332"/>
          </a:xfrm>
          <a:prstGeom prst="rect">
            <a:avLst/>
          </a:prstGeom>
          <a:solidFill>
            <a:schemeClr val="bg1"/>
          </a:solidFill>
        </p:spPr>
        <p:txBody>
          <a:bodyPr wrap="square" rtlCol="0">
            <a:spAutoFit/>
          </a:bodyPr>
          <a:lstStyle/>
          <a:p>
            <a:r>
              <a:rPr lang="es-AR" dirty="0"/>
              <a:t>jet</a:t>
            </a:r>
          </a:p>
        </p:txBody>
      </p:sp>
      <p:sp>
        <p:nvSpPr>
          <p:cNvPr id="4" name="CuadroTexto 3">
            <a:extLst>
              <a:ext uri="{FF2B5EF4-FFF2-40B4-BE49-F238E27FC236}">
                <a16:creationId xmlns:a16="http://schemas.microsoft.com/office/drawing/2014/main" id="{619854DB-5C4D-49A1-B7D4-20F1E1D58B39}"/>
              </a:ext>
            </a:extLst>
          </p:cNvPr>
          <p:cNvSpPr txBox="1"/>
          <p:nvPr/>
        </p:nvSpPr>
        <p:spPr>
          <a:xfrm flipH="1">
            <a:off x="1571415" y="670013"/>
            <a:ext cx="816166" cy="369332"/>
          </a:xfrm>
          <a:prstGeom prst="rect">
            <a:avLst/>
          </a:prstGeom>
          <a:solidFill>
            <a:schemeClr val="bg1"/>
          </a:solidFill>
        </p:spPr>
        <p:txBody>
          <a:bodyPr wrap="square" rtlCol="0">
            <a:spAutoFit/>
          </a:bodyPr>
          <a:lstStyle/>
          <a:p>
            <a:r>
              <a:rPr lang="es-AR" dirty="0" err="1"/>
              <a:t>house</a:t>
            </a:r>
            <a:endParaRPr lang="es-AR" dirty="0"/>
          </a:p>
        </p:txBody>
      </p:sp>
      <p:sp>
        <p:nvSpPr>
          <p:cNvPr id="5" name="CuadroTexto 4">
            <a:extLst>
              <a:ext uri="{FF2B5EF4-FFF2-40B4-BE49-F238E27FC236}">
                <a16:creationId xmlns:a16="http://schemas.microsoft.com/office/drawing/2014/main" id="{DC3F5E79-6DAC-4C44-B23F-45C41E1801D9}"/>
              </a:ext>
            </a:extLst>
          </p:cNvPr>
          <p:cNvSpPr txBox="1"/>
          <p:nvPr/>
        </p:nvSpPr>
        <p:spPr>
          <a:xfrm>
            <a:off x="7949490" y="2656491"/>
            <a:ext cx="742979" cy="369332"/>
          </a:xfrm>
          <a:prstGeom prst="rect">
            <a:avLst/>
          </a:prstGeom>
          <a:solidFill>
            <a:schemeClr val="bg1"/>
          </a:solidFill>
        </p:spPr>
        <p:txBody>
          <a:bodyPr wrap="square" rtlCol="0">
            <a:spAutoFit/>
          </a:bodyPr>
          <a:lstStyle/>
          <a:p>
            <a:r>
              <a:rPr lang="es-AR" dirty="0" err="1"/>
              <a:t>tailor</a:t>
            </a:r>
            <a:endParaRPr lang="es-AR" dirty="0"/>
          </a:p>
        </p:txBody>
      </p:sp>
      <p:pic>
        <p:nvPicPr>
          <p:cNvPr id="6" name="Imagen 5">
            <a:extLst>
              <a:ext uri="{FF2B5EF4-FFF2-40B4-BE49-F238E27FC236}">
                <a16:creationId xmlns:a16="http://schemas.microsoft.com/office/drawing/2014/main" id="{FFB5FF45-A5EC-45F5-9F2E-AAEAB0A631B3}"/>
              </a:ext>
            </a:extLst>
          </p:cNvPr>
          <p:cNvPicPr>
            <a:picLocks noChangeAspect="1"/>
          </p:cNvPicPr>
          <p:nvPr/>
        </p:nvPicPr>
        <p:blipFill>
          <a:blip r:embed="rId10"/>
          <a:stretch>
            <a:fillRect/>
          </a:stretch>
        </p:blipFill>
        <p:spPr>
          <a:xfrm>
            <a:off x="3769409" y="2181315"/>
            <a:ext cx="3683524" cy="2517516"/>
          </a:xfrm>
          <a:prstGeom prst="rect">
            <a:avLst/>
          </a:prstGeom>
        </p:spPr>
      </p:pic>
      <p:sp>
        <p:nvSpPr>
          <p:cNvPr id="9" name="CuadroTexto 8">
            <a:extLst>
              <a:ext uri="{FF2B5EF4-FFF2-40B4-BE49-F238E27FC236}">
                <a16:creationId xmlns:a16="http://schemas.microsoft.com/office/drawing/2014/main" id="{AFFD1D4E-0887-43B8-BCAD-F99B1E0A8A83}"/>
              </a:ext>
            </a:extLst>
          </p:cNvPr>
          <p:cNvSpPr txBox="1"/>
          <p:nvPr/>
        </p:nvSpPr>
        <p:spPr>
          <a:xfrm>
            <a:off x="3957312" y="5941541"/>
            <a:ext cx="688829" cy="646331"/>
          </a:xfrm>
          <a:prstGeom prst="rect">
            <a:avLst/>
          </a:prstGeom>
          <a:solidFill>
            <a:srgbClr val="92D050"/>
          </a:solidFill>
          <a:ln>
            <a:solidFill>
              <a:srgbClr val="00B050"/>
            </a:solidFill>
          </a:ln>
        </p:spPr>
        <p:txBody>
          <a:bodyPr wrap="square" rtlCol="0">
            <a:spAutoFit/>
          </a:bodyPr>
          <a:lstStyle/>
          <a:p>
            <a:endParaRPr lang="es-AR" dirty="0"/>
          </a:p>
          <a:p>
            <a:endParaRPr lang="es-AR" dirty="0"/>
          </a:p>
        </p:txBody>
      </p:sp>
      <p:sp>
        <p:nvSpPr>
          <p:cNvPr id="10" name="CuadroTexto 9">
            <a:extLst>
              <a:ext uri="{FF2B5EF4-FFF2-40B4-BE49-F238E27FC236}">
                <a16:creationId xmlns:a16="http://schemas.microsoft.com/office/drawing/2014/main" id="{EE40C8F5-014D-444B-BD10-34077B224FC4}"/>
              </a:ext>
            </a:extLst>
          </p:cNvPr>
          <p:cNvSpPr txBox="1"/>
          <p:nvPr/>
        </p:nvSpPr>
        <p:spPr>
          <a:xfrm>
            <a:off x="3657600" y="5103341"/>
            <a:ext cx="889686" cy="369332"/>
          </a:xfrm>
          <a:prstGeom prst="rect">
            <a:avLst/>
          </a:prstGeom>
          <a:solidFill>
            <a:schemeClr val="bg1"/>
          </a:solidFill>
        </p:spPr>
        <p:txBody>
          <a:bodyPr wrap="square" rtlCol="0">
            <a:spAutoFit/>
          </a:bodyPr>
          <a:lstStyle/>
          <a:p>
            <a:r>
              <a:rPr lang="es-AR" dirty="0" err="1"/>
              <a:t>square</a:t>
            </a:r>
            <a:endParaRPr lang="es-AR" dirty="0"/>
          </a:p>
        </p:txBody>
      </p:sp>
      <p:sp>
        <p:nvSpPr>
          <p:cNvPr id="11" name="CuadroTexto 10">
            <a:extLst>
              <a:ext uri="{FF2B5EF4-FFF2-40B4-BE49-F238E27FC236}">
                <a16:creationId xmlns:a16="http://schemas.microsoft.com/office/drawing/2014/main" id="{64119806-B071-4A69-8D8F-02748D1B45A3}"/>
              </a:ext>
            </a:extLst>
          </p:cNvPr>
          <p:cNvSpPr txBox="1"/>
          <p:nvPr/>
        </p:nvSpPr>
        <p:spPr>
          <a:xfrm>
            <a:off x="6474941" y="2656491"/>
            <a:ext cx="1223318" cy="369332"/>
          </a:xfrm>
          <a:prstGeom prst="rect">
            <a:avLst/>
          </a:prstGeom>
          <a:solidFill>
            <a:schemeClr val="bg2">
              <a:lumMod val="50000"/>
            </a:schemeClr>
          </a:solidFill>
          <a:ln>
            <a:solidFill>
              <a:srgbClr val="FFC000"/>
            </a:solidFill>
          </a:ln>
        </p:spPr>
        <p:txBody>
          <a:bodyPr wrap="square" rtlCol="0">
            <a:spAutoFit/>
          </a:bodyPr>
          <a:lstStyle/>
          <a:p>
            <a:r>
              <a:rPr lang="es-AR" b="1" dirty="0" err="1">
                <a:solidFill>
                  <a:schemeClr val="bg1"/>
                </a:solidFill>
              </a:rPr>
              <a:t>sandwich</a:t>
            </a:r>
            <a:endParaRPr lang="es-AR" b="1" dirty="0">
              <a:solidFill>
                <a:schemeClr val="bg1"/>
              </a:solidFill>
            </a:endParaRPr>
          </a:p>
        </p:txBody>
      </p:sp>
      <p:pic>
        <p:nvPicPr>
          <p:cNvPr id="12" name="Audio 11">
            <a:hlinkClick r:id="" action="ppaction://media"/>
            <a:extLst>
              <a:ext uri="{FF2B5EF4-FFF2-40B4-BE49-F238E27FC236}">
                <a16:creationId xmlns:a16="http://schemas.microsoft.com/office/drawing/2014/main" id="{9643B8C1-E9B0-4206-941B-2D0E901355E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80579978"/>
      </p:ext>
    </p:extLst>
  </p:cSld>
  <p:clrMapOvr>
    <a:masterClrMapping/>
  </p:clrMapOvr>
  <mc:AlternateContent xmlns:mc="http://schemas.openxmlformats.org/markup-compatibility/2006" xmlns:p14="http://schemas.microsoft.com/office/powerpoint/2010/main">
    <mc:Choice Requires="p14">
      <p:transition spd="slow" p14:dur="2000" advTm="122631"/>
    </mc:Choice>
    <mc:Fallback xmlns="">
      <p:transition spd="slow" advTm="122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956"/>
          </a:xfrm>
        </p:spPr>
        <p:txBody>
          <a:bodyPr>
            <a:normAutofit fontScale="90000"/>
          </a:bodyPr>
          <a:lstStyle/>
          <a:p>
            <a:endParaRPr lang="es-AR" dirty="0"/>
          </a:p>
        </p:txBody>
      </p:sp>
      <p:sp>
        <p:nvSpPr>
          <p:cNvPr id="3" name="Marcador de contenido 2"/>
          <p:cNvSpPr>
            <a:spLocks noGrp="1"/>
          </p:cNvSpPr>
          <p:nvPr>
            <p:ph idx="1"/>
          </p:nvPr>
        </p:nvSpPr>
        <p:spPr>
          <a:xfrm>
            <a:off x="838200" y="586854"/>
            <a:ext cx="10515600" cy="5590109"/>
          </a:xfrm>
        </p:spPr>
        <p:txBody>
          <a:bodyPr>
            <a:normAutofit/>
          </a:bodyPr>
          <a:lstStyle/>
          <a:p>
            <a:pPr>
              <a:lnSpc>
                <a:spcPct val="150000"/>
              </a:lnSpc>
            </a:pPr>
            <a:r>
              <a:rPr lang="es-ES" dirty="0"/>
              <a:t>Hay palabras y grupos de palabras en inglés que necesitan una traducción especial, no literal, para que el significado sea realmente equivalente al español.</a:t>
            </a:r>
          </a:p>
          <a:p>
            <a:pPr marL="0" indent="0">
              <a:lnSpc>
                <a:spcPct val="150000"/>
              </a:lnSpc>
              <a:buNone/>
            </a:pPr>
            <a:endParaRPr lang="es-ES" dirty="0"/>
          </a:p>
          <a:p>
            <a:pPr lvl="0">
              <a:lnSpc>
                <a:spcPct val="150000"/>
              </a:lnSpc>
            </a:pPr>
            <a:r>
              <a:rPr lang="es-ES" dirty="0"/>
              <a:t>Este grupo al que llamamos de “expresiones críticas” incluye sustantivos, adjetivos, verbos comunes, verbos preposicionales, verbos con partícula adverbial, y conectores.</a:t>
            </a:r>
          </a:p>
          <a:p>
            <a:pPr marL="0" lvl="0" indent="0">
              <a:lnSpc>
                <a:spcPct val="150000"/>
              </a:lnSpc>
              <a:buNone/>
            </a:pPr>
            <a:endParaRPr lang="es-AR" dirty="0"/>
          </a:p>
        </p:txBody>
      </p:sp>
    </p:spTree>
    <p:extLst>
      <p:ext uri="{BB962C8B-B14F-4D97-AF65-F5344CB8AC3E}">
        <p14:creationId xmlns:p14="http://schemas.microsoft.com/office/powerpoint/2010/main" val="214521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79A2B9B-0DCB-4628-92E2-A7E43F5CCC24}"/>
              </a:ext>
            </a:extLst>
          </p:cNvPr>
          <p:cNvSpPr/>
          <p:nvPr/>
        </p:nvSpPr>
        <p:spPr>
          <a:xfrm>
            <a:off x="1099751" y="1000897"/>
            <a:ext cx="9823622" cy="5262979"/>
          </a:xfrm>
          <a:prstGeom prst="rect">
            <a:avLst/>
          </a:prstGeom>
          <a:ln w="57150">
            <a:solidFill>
              <a:srgbClr val="FFC000"/>
            </a:solidFill>
          </a:ln>
        </p:spPr>
        <p:txBody>
          <a:bodyPr wrap="square">
            <a:spAutoFit/>
          </a:bodyPr>
          <a:lstStyle/>
          <a:p>
            <a:r>
              <a:rPr lang="en-US" sz="2800" dirty="0"/>
              <a:t>33. An adequate wedge should be inserted </a:t>
            </a:r>
            <a:r>
              <a:rPr lang="en-US" sz="2800" b="1" dirty="0"/>
              <a:t>to even up </a:t>
            </a:r>
            <a:r>
              <a:rPr lang="en-US" sz="2800" dirty="0"/>
              <a:t>surfaces.</a:t>
            </a:r>
          </a:p>
          <a:p>
            <a:endParaRPr lang="en-US" sz="2800" dirty="0"/>
          </a:p>
          <a:p>
            <a:r>
              <a:rPr lang="en-US" sz="2800" dirty="0"/>
              <a:t>34. His statement about oil production </a:t>
            </a:r>
            <a:r>
              <a:rPr lang="en-US" sz="2800" b="1" dirty="0"/>
              <a:t>does not square </a:t>
            </a:r>
            <a:r>
              <a:rPr lang="en-US" sz="2800" dirty="0"/>
              <a:t>with the facts.</a:t>
            </a:r>
          </a:p>
          <a:p>
            <a:endParaRPr lang="en-US" sz="2800" dirty="0"/>
          </a:p>
          <a:p>
            <a:r>
              <a:rPr lang="en-US" sz="2800" dirty="0"/>
              <a:t>35. The huge equipment was </a:t>
            </a:r>
            <a:r>
              <a:rPr lang="en-US" sz="2800" b="1" dirty="0"/>
              <a:t>housed </a:t>
            </a:r>
            <a:r>
              <a:rPr lang="en-US" sz="2800" dirty="0"/>
              <a:t>to prevent rusting.</a:t>
            </a:r>
          </a:p>
          <a:p>
            <a:endParaRPr lang="en-US" sz="2800" dirty="0"/>
          </a:p>
          <a:p>
            <a:r>
              <a:rPr lang="en-US" sz="2800" dirty="0"/>
              <a:t>36. The insulation material is </a:t>
            </a:r>
            <a:r>
              <a:rPr lang="en-US" sz="2800" b="1" dirty="0"/>
              <a:t>sandwiched </a:t>
            </a:r>
            <a:r>
              <a:rPr lang="en-US" sz="2800" dirty="0"/>
              <a:t>between two steel sheets.</a:t>
            </a:r>
          </a:p>
          <a:p>
            <a:endParaRPr lang="en-US" sz="2800" dirty="0"/>
          </a:p>
          <a:p>
            <a:r>
              <a:rPr lang="en-US" sz="2800" dirty="0"/>
              <a:t>37. A layer of carbon monoxide from the extinguisher </a:t>
            </a:r>
            <a:r>
              <a:rPr lang="en-US" sz="2800" b="1" dirty="0"/>
              <a:t>blankets </a:t>
            </a:r>
            <a:r>
              <a:rPr lang="en-US" sz="2800" dirty="0"/>
              <a:t>the flames.</a:t>
            </a:r>
          </a:p>
        </p:txBody>
      </p:sp>
    </p:spTree>
    <p:extLst>
      <p:ext uri="{BB962C8B-B14F-4D97-AF65-F5344CB8AC3E}">
        <p14:creationId xmlns:p14="http://schemas.microsoft.com/office/powerpoint/2010/main" val="1653231394"/>
      </p:ext>
    </p:extLst>
  </p:cSld>
  <p:clrMapOvr>
    <a:masterClrMapping/>
  </p:clrMapOvr>
  <mc:AlternateContent xmlns:mc="http://schemas.openxmlformats.org/markup-compatibility/2006" xmlns:p14="http://schemas.microsoft.com/office/powerpoint/2010/main">
    <mc:Choice Requires="p14">
      <p:transition spd="slow" p14:dur="2000" advTm="63940"/>
    </mc:Choice>
    <mc:Fallback xmlns="">
      <p:transition spd="slow" advTm="639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16442" y="803190"/>
            <a:ext cx="8402595" cy="4789000"/>
          </a:xfrm>
          <a:ln w="38100">
            <a:solidFill>
              <a:srgbClr val="FFC000"/>
            </a:solidFill>
          </a:ln>
        </p:spPr>
        <p:txBody>
          <a:bodyPr>
            <a:normAutofit/>
          </a:bodyPr>
          <a:lstStyle/>
          <a:p>
            <a:pPr marL="0" indent="0">
              <a:buNone/>
            </a:pPr>
            <a:r>
              <a:rPr lang="en-US" dirty="0"/>
              <a:t>38. The engine </a:t>
            </a:r>
            <a:r>
              <a:rPr lang="en-US" b="1" dirty="0"/>
              <a:t>is powered </a:t>
            </a:r>
            <a:r>
              <a:rPr lang="en-US" dirty="0"/>
              <a:t>by fuel.</a:t>
            </a:r>
          </a:p>
          <a:p>
            <a:pPr marL="0" indent="0">
              <a:buNone/>
            </a:pPr>
            <a:r>
              <a:rPr lang="en-US" dirty="0"/>
              <a:t>39. </a:t>
            </a:r>
            <a:r>
              <a:rPr lang="en-US" b="1" dirty="0"/>
              <a:t>Coat </a:t>
            </a:r>
            <a:r>
              <a:rPr lang="en-US" dirty="0"/>
              <a:t>the case with lubricant.</a:t>
            </a:r>
          </a:p>
          <a:p>
            <a:pPr marL="0" indent="0">
              <a:buNone/>
            </a:pPr>
            <a:r>
              <a:rPr lang="en-US" dirty="0"/>
              <a:t>40. The road </a:t>
            </a:r>
            <a:r>
              <a:rPr lang="en-US" b="1" dirty="0"/>
              <a:t>forks </a:t>
            </a:r>
            <a:r>
              <a:rPr lang="en-US" dirty="0"/>
              <a:t>into a central section and two ramps.</a:t>
            </a:r>
          </a:p>
          <a:p>
            <a:pPr marL="0" indent="0">
              <a:buNone/>
            </a:pPr>
            <a:r>
              <a:rPr lang="en-US" dirty="0"/>
              <a:t>41. The mechanism </a:t>
            </a:r>
            <a:r>
              <a:rPr lang="en-US" b="1" dirty="0"/>
              <a:t>was timed </a:t>
            </a:r>
            <a:r>
              <a:rPr lang="en-US" dirty="0"/>
              <a:t>to operate at the proper moment.</a:t>
            </a:r>
          </a:p>
          <a:p>
            <a:pPr marL="0" indent="0">
              <a:buNone/>
            </a:pPr>
            <a:r>
              <a:rPr lang="en-US" dirty="0"/>
              <a:t>42. These additives show ability </a:t>
            </a:r>
            <a:r>
              <a:rPr lang="en-US" b="1" dirty="0"/>
              <a:t>to lower </a:t>
            </a:r>
            <a:r>
              <a:rPr lang="en-US" dirty="0"/>
              <a:t>resin costs.</a:t>
            </a:r>
          </a:p>
          <a:p>
            <a:pPr marL="0" indent="0">
              <a:buNone/>
            </a:pPr>
            <a:r>
              <a:rPr lang="en-US" dirty="0"/>
              <a:t>43. You </a:t>
            </a:r>
            <a:r>
              <a:rPr lang="en-US" b="1" dirty="0"/>
              <a:t>can tailor </a:t>
            </a:r>
            <a:r>
              <a:rPr lang="en-US" dirty="0"/>
              <a:t>your voltage starter to your needs.</a:t>
            </a:r>
            <a:endParaRPr lang="es-AR" dirty="0"/>
          </a:p>
        </p:txBody>
      </p:sp>
    </p:spTree>
    <p:extLst>
      <p:ext uri="{BB962C8B-B14F-4D97-AF65-F5344CB8AC3E}">
        <p14:creationId xmlns:p14="http://schemas.microsoft.com/office/powerpoint/2010/main" val="2150316252"/>
      </p:ext>
    </p:extLst>
  </p:cSld>
  <p:clrMapOvr>
    <a:masterClrMapping/>
  </p:clrMapOvr>
  <mc:AlternateContent xmlns:mc="http://schemas.openxmlformats.org/markup-compatibility/2006" xmlns:p14="http://schemas.microsoft.com/office/powerpoint/2010/main">
    <mc:Choice Requires="p14">
      <p:transition spd="slow" p14:dur="2000" advTm="72675"/>
    </mc:Choice>
    <mc:Fallback xmlns="">
      <p:transition spd="slow" advTm="7267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1643449" y="1365937"/>
            <a:ext cx="8760939" cy="4911296"/>
          </a:xfrm>
        </p:spPr>
        <p:txBody>
          <a:bodyPr>
            <a:normAutofit/>
          </a:bodyPr>
          <a:lstStyle/>
          <a:p>
            <a:pPr marL="609600" indent="-609600">
              <a:buFontTx/>
              <a:buAutoNum type="arabicPeriod"/>
            </a:pPr>
            <a:r>
              <a:rPr lang="en-US" sz="2900" dirty="0">
                <a:solidFill>
                  <a:schemeClr val="tx2"/>
                </a:solidFill>
              </a:rPr>
              <a:t>The machine will operate properly </a:t>
            </a:r>
            <a:r>
              <a:rPr lang="en-US" sz="2900" b="1" dirty="0">
                <a:solidFill>
                  <a:schemeClr val="tx2"/>
                </a:solidFill>
              </a:rPr>
              <a:t>as long as</a:t>
            </a:r>
            <a:r>
              <a:rPr lang="en-US" sz="2900" dirty="0">
                <a:solidFill>
                  <a:schemeClr val="tx2"/>
                </a:solidFill>
              </a:rPr>
              <a:t> the maintenance is kept.</a:t>
            </a:r>
          </a:p>
          <a:p>
            <a:pPr marL="609600" indent="-609600">
              <a:buFontTx/>
              <a:buAutoNum type="arabicPeriod"/>
            </a:pPr>
            <a:endParaRPr lang="en-US" sz="2900" dirty="0">
              <a:solidFill>
                <a:schemeClr val="tx2"/>
              </a:solidFill>
            </a:endParaRPr>
          </a:p>
          <a:p>
            <a:pPr marL="609600" indent="-609600">
              <a:buFontTx/>
              <a:buAutoNum type="arabicPeriod"/>
            </a:pPr>
            <a:endParaRPr lang="en-US" sz="2900" dirty="0">
              <a:solidFill>
                <a:schemeClr val="tx2"/>
              </a:solidFill>
            </a:endParaRPr>
          </a:p>
          <a:p>
            <a:pPr marL="609600" indent="-609600">
              <a:buFontTx/>
              <a:buAutoNum type="arabicPeriod"/>
            </a:pPr>
            <a:r>
              <a:rPr lang="en-US" sz="2900" dirty="0">
                <a:solidFill>
                  <a:schemeClr val="tx2"/>
                </a:solidFill>
              </a:rPr>
              <a:t>The method is </a:t>
            </a:r>
            <a:r>
              <a:rPr lang="en-US" sz="2900" b="1" dirty="0">
                <a:solidFill>
                  <a:schemeClr val="tx2"/>
                </a:solidFill>
              </a:rPr>
              <a:t>no longer</a:t>
            </a:r>
            <a:r>
              <a:rPr lang="en-US" sz="2900" dirty="0">
                <a:solidFill>
                  <a:schemeClr val="tx2"/>
                </a:solidFill>
              </a:rPr>
              <a:t> used in industry.</a:t>
            </a:r>
          </a:p>
          <a:p>
            <a:pPr marL="609600" indent="-609600">
              <a:buFontTx/>
              <a:buAutoNum type="arabicPeriod"/>
            </a:pPr>
            <a:r>
              <a:rPr lang="en-US" sz="2900" dirty="0">
                <a:solidFill>
                  <a:schemeClr val="tx2"/>
                </a:solidFill>
              </a:rPr>
              <a:t>The above instructions </a:t>
            </a:r>
            <a:r>
              <a:rPr lang="en-US" sz="2900" b="1" dirty="0">
                <a:solidFill>
                  <a:schemeClr val="tx2"/>
                </a:solidFill>
              </a:rPr>
              <a:t>no longer</a:t>
            </a:r>
            <a:r>
              <a:rPr lang="en-US" sz="2900" dirty="0">
                <a:solidFill>
                  <a:schemeClr val="tx2"/>
                </a:solidFill>
              </a:rPr>
              <a:t> apply in this case.</a:t>
            </a:r>
          </a:p>
          <a:p>
            <a:pPr marL="609600" indent="-609600">
              <a:buFontTx/>
              <a:buAutoNum type="arabicPeriod"/>
            </a:pPr>
            <a:r>
              <a:rPr lang="en-US" sz="2800" dirty="0"/>
              <a:t>When solids plug the discharge port of a </a:t>
            </a:r>
            <a:r>
              <a:rPr lang="en-US" sz="2800" dirty="0" err="1"/>
              <a:t>desilter</a:t>
            </a:r>
            <a:r>
              <a:rPr lang="en-US" sz="2800" dirty="0"/>
              <a:t>, that </a:t>
            </a:r>
            <a:r>
              <a:rPr lang="en-US" sz="2800" dirty="0" err="1"/>
              <a:t>desilter</a:t>
            </a:r>
            <a:r>
              <a:rPr lang="en-US" sz="2800" dirty="0"/>
              <a:t> </a:t>
            </a:r>
            <a:r>
              <a:rPr lang="en-US" sz="2800" dirty="0">
                <a:effectLst>
                  <a:outerShdw blurRad="38100" dist="38100" dir="2700000" algn="tl">
                    <a:srgbClr val="000000">
                      <a:alpha val="43137"/>
                    </a:srgbClr>
                  </a:outerShdw>
                </a:effectLst>
              </a:rPr>
              <a:t>no longer </a:t>
            </a:r>
            <a:r>
              <a:rPr lang="en-US" sz="2800" dirty="0"/>
              <a:t>removes solids.</a:t>
            </a:r>
          </a:p>
          <a:p>
            <a:pPr marL="0" indent="0">
              <a:buNone/>
            </a:pPr>
            <a:endParaRPr lang="en-US" sz="2900" dirty="0"/>
          </a:p>
        </p:txBody>
      </p:sp>
      <p:sp>
        <p:nvSpPr>
          <p:cNvPr id="2" name="CuadroTexto 1">
            <a:extLst>
              <a:ext uri="{FF2B5EF4-FFF2-40B4-BE49-F238E27FC236}">
                <a16:creationId xmlns:a16="http://schemas.microsoft.com/office/drawing/2014/main" id="{D5865B8F-EAA2-413F-99AA-EA311EE7D36A}"/>
              </a:ext>
            </a:extLst>
          </p:cNvPr>
          <p:cNvSpPr txBox="1"/>
          <p:nvPr/>
        </p:nvSpPr>
        <p:spPr>
          <a:xfrm>
            <a:off x="1977081" y="345989"/>
            <a:ext cx="8106033" cy="523220"/>
          </a:xfrm>
          <a:prstGeom prst="rect">
            <a:avLst/>
          </a:prstGeom>
          <a:blipFill>
            <a:blip r:embed="rId2"/>
            <a:tile tx="0" ty="0" sx="100000" sy="100000" flip="none" algn="tl"/>
          </a:blipFill>
        </p:spPr>
        <p:txBody>
          <a:bodyPr wrap="square" rtlCol="0">
            <a:spAutoFit/>
          </a:bodyPr>
          <a:lstStyle/>
          <a:p>
            <a:r>
              <a:rPr lang="es-AR" sz="2800" b="1" dirty="0">
                <a:solidFill>
                  <a:srgbClr val="FF0000"/>
                </a:solidFill>
              </a:rPr>
              <a:t>AS LONG AS : Siempre que    /     NO LONGER:  Ya no</a:t>
            </a:r>
          </a:p>
        </p:txBody>
      </p:sp>
    </p:spTree>
    <p:extLst>
      <p:ext uri="{BB962C8B-B14F-4D97-AF65-F5344CB8AC3E}">
        <p14:creationId xmlns:p14="http://schemas.microsoft.com/office/powerpoint/2010/main" val="2714672732"/>
      </p:ext>
    </p:extLst>
  </p:cSld>
  <p:clrMapOvr>
    <a:masterClrMapping/>
  </p:clrMapOvr>
  <mc:AlternateContent xmlns:mc="http://schemas.openxmlformats.org/markup-compatibility/2006" xmlns:p14="http://schemas.microsoft.com/office/powerpoint/2010/main">
    <mc:Choice Requires="p14">
      <p:transition spd="slow" p14:dur="2000" advTm="85387"/>
    </mc:Choice>
    <mc:Fallback xmlns="">
      <p:transition spd="slow" advTm="853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73B88B-6F5C-4CC9-8450-05815ABBE2A4}"/>
              </a:ext>
            </a:extLst>
          </p:cNvPr>
          <p:cNvSpPr>
            <a:spLocks noGrp="1"/>
          </p:cNvSpPr>
          <p:nvPr>
            <p:ph idx="1"/>
          </p:nvPr>
        </p:nvSpPr>
        <p:spPr>
          <a:xfrm>
            <a:off x="1458096" y="1600201"/>
            <a:ext cx="9131645" cy="4525963"/>
          </a:xfrm>
        </p:spPr>
        <p:txBody>
          <a:bodyPr/>
          <a:lstStyle/>
          <a:p>
            <a:pPr marL="609600" indent="-609600">
              <a:buFontTx/>
              <a:buAutoNum type="arabicPeriod"/>
            </a:pPr>
            <a:r>
              <a:rPr lang="en-US" dirty="0">
                <a:solidFill>
                  <a:schemeClr val="tx2"/>
                </a:solidFill>
              </a:rPr>
              <a:t>Tubes made of usual materials </a:t>
            </a:r>
            <a:r>
              <a:rPr lang="en-US" b="1" dirty="0">
                <a:solidFill>
                  <a:schemeClr val="tx2"/>
                </a:solidFill>
              </a:rPr>
              <a:t>other than</a:t>
            </a:r>
            <a:r>
              <a:rPr lang="en-US" dirty="0">
                <a:solidFill>
                  <a:schemeClr val="tx2"/>
                </a:solidFill>
              </a:rPr>
              <a:t> glass do not break when first bent.</a:t>
            </a:r>
          </a:p>
          <a:p>
            <a:pPr marL="609600" indent="-609600">
              <a:buFontTx/>
              <a:buAutoNum type="arabicPeriod"/>
            </a:pPr>
            <a:r>
              <a:rPr lang="en-US" dirty="0">
                <a:solidFill>
                  <a:schemeClr val="tx2"/>
                </a:solidFill>
              </a:rPr>
              <a:t>The joint is considered unsafe for </a:t>
            </a:r>
            <a:r>
              <a:rPr lang="en-US" b="1" dirty="0">
                <a:solidFill>
                  <a:schemeClr val="tx2"/>
                </a:solidFill>
              </a:rPr>
              <a:t>other than</a:t>
            </a:r>
            <a:r>
              <a:rPr lang="en-US" dirty="0">
                <a:solidFill>
                  <a:schemeClr val="tx2"/>
                </a:solidFill>
              </a:rPr>
              <a:t> very low pressure.</a:t>
            </a:r>
          </a:p>
          <a:p>
            <a:endParaRPr lang="es-AR" dirty="0"/>
          </a:p>
        </p:txBody>
      </p:sp>
      <p:sp>
        <p:nvSpPr>
          <p:cNvPr id="4" name="CuadroTexto 3">
            <a:extLst>
              <a:ext uri="{FF2B5EF4-FFF2-40B4-BE49-F238E27FC236}">
                <a16:creationId xmlns:a16="http://schemas.microsoft.com/office/drawing/2014/main" id="{DE2148DA-4B6A-47B8-A34E-CA51B0AE717B}"/>
              </a:ext>
            </a:extLst>
          </p:cNvPr>
          <p:cNvSpPr txBox="1"/>
          <p:nvPr/>
        </p:nvSpPr>
        <p:spPr>
          <a:xfrm>
            <a:off x="1285103" y="543697"/>
            <a:ext cx="9514702" cy="584775"/>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OTHER THAN: salvo, excepto, aparte de, que no sea…</a:t>
            </a:r>
          </a:p>
        </p:txBody>
      </p:sp>
    </p:spTree>
    <p:extLst>
      <p:ext uri="{BB962C8B-B14F-4D97-AF65-F5344CB8AC3E}">
        <p14:creationId xmlns:p14="http://schemas.microsoft.com/office/powerpoint/2010/main" val="296915289"/>
      </p:ext>
    </p:extLst>
  </p:cSld>
  <p:clrMapOvr>
    <a:masterClrMapping/>
  </p:clrMapOvr>
  <mc:AlternateContent xmlns:mc="http://schemas.openxmlformats.org/markup-compatibility/2006" xmlns:p14="http://schemas.microsoft.com/office/powerpoint/2010/main">
    <mc:Choice Requires="p14">
      <p:transition spd="slow" p14:dur="2000" advTm="30459"/>
    </mc:Choice>
    <mc:Fallback xmlns="">
      <p:transition spd="slow" advTm="3045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55805" y="2421923"/>
            <a:ext cx="9131644" cy="3892379"/>
          </a:xfrm>
          <a:ln w="57150">
            <a:solidFill>
              <a:srgbClr val="FFC000"/>
            </a:solidFill>
          </a:ln>
        </p:spPr>
        <p:txBody>
          <a:bodyPr>
            <a:normAutofit/>
          </a:bodyPr>
          <a:lstStyle/>
          <a:p>
            <a:pPr marL="0" indent="0">
              <a:buNone/>
            </a:pPr>
            <a:r>
              <a:rPr lang="en-US" dirty="0"/>
              <a:t>8. They predict a steady </a:t>
            </a:r>
            <a:r>
              <a:rPr lang="en-US" b="1" dirty="0"/>
              <a:t>rather than </a:t>
            </a:r>
            <a:r>
              <a:rPr lang="en-US" dirty="0"/>
              <a:t>spectacular growth in this industry.</a:t>
            </a:r>
          </a:p>
          <a:p>
            <a:pPr marL="0" indent="0">
              <a:buNone/>
            </a:pPr>
            <a:r>
              <a:rPr lang="en-US" dirty="0"/>
              <a:t>9. This operation is </a:t>
            </a:r>
            <a:r>
              <a:rPr lang="en-US" b="1" dirty="0"/>
              <a:t>rather </a:t>
            </a:r>
            <a:r>
              <a:rPr lang="en-US" dirty="0"/>
              <a:t>difficult to perform. (</a:t>
            </a:r>
            <a:r>
              <a:rPr lang="en-US" dirty="0" err="1"/>
              <a:t>cuantificador</a:t>
            </a:r>
            <a:r>
              <a:rPr lang="en-US" dirty="0"/>
              <a:t> del </a:t>
            </a:r>
            <a:r>
              <a:rPr lang="en-US" dirty="0" err="1"/>
              <a:t>adjetivo</a:t>
            </a:r>
            <a:r>
              <a:rPr lang="en-US" dirty="0"/>
              <a:t>)</a:t>
            </a:r>
          </a:p>
          <a:p>
            <a:pPr marL="0" indent="0">
              <a:buNone/>
            </a:pPr>
            <a:r>
              <a:rPr lang="en-US" dirty="0"/>
              <a:t>10. This is not a complicated process; </a:t>
            </a:r>
            <a:r>
              <a:rPr lang="en-US" b="1" dirty="0"/>
              <a:t>rather</a:t>
            </a:r>
            <a:r>
              <a:rPr lang="en-US" dirty="0"/>
              <a:t>, it is easy to understand and simple to use.</a:t>
            </a:r>
          </a:p>
          <a:p>
            <a:pPr marL="0" indent="0">
              <a:buNone/>
            </a:pPr>
            <a:r>
              <a:rPr lang="es-AR" dirty="0"/>
              <a:t>(conector)</a:t>
            </a:r>
          </a:p>
        </p:txBody>
      </p:sp>
      <p:sp>
        <p:nvSpPr>
          <p:cNvPr id="4" name="CuadroTexto 3">
            <a:extLst>
              <a:ext uri="{FF2B5EF4-FFF2-40B4-BE49-F238E27FC236}">
                <a16:creationId xmlns:a16="http://schemas.microsoft.com/office/drawing/2014/main" id="{FFF450C3-0247-4DFC-B258-AEB83E168243}"/>
              </a:ext>
            </a:extLst>
          </p:cNvPr>
          <p:cNvSpPr txBox="1"/>
          <p:nvPr/>
        </p:nvSpPr>
        <p:spPr>
          <a:xfrm>
            <a:off x="1754659" y="580769"/>
            <a:ext cx="9032790" cy="1569660"/>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RATHER THAN: más que…, en lugar de…</a:t>
            </a:r>
          </a:p>
          <a:p>
            <a:r>
              <a:rPr lang="es-AR" sz="3200" b="1" dirty="0">
                <a:solidFill>
                  <a:srgbClr val="FF0000"/>
                </a:solidFill>
              </a:rPr>
              <a:t>RATHER: bastante, hasta cierto punto    </a:t>
            </a:r>
          </a:p>
          <a:p>
            <a:r>
              <a:rPr lang="es-AR" sz="3200" b="1" dirty="0">
                <a:solidFill>
                  <a:srgbClr val="FF0000"/>
                </a:solidFill>
              </a:rPr>
              <a:t>RATHER, (conector) más bien</a:t>
            </a:r>
          </a:p>
        </p:txBody>
      </p:sp>
    </p:spTree>
    <p:extLst>
      <p:ext uri="{BB962C8B-B14F-4D97-AF65-F5344CB8AC3E}">
        <p14:creationId xmlns:p14="http://schemas.microsoft.com/office/powerpoint/2010/main" val="1238480573"/>
      </p:ext>
    </p:extLst>
  </p:cSld>
  <p:clrMapOvr>
    <a:masterClrMapping/>
  </p:clrMapOvr>
  <mc:AlternateContent xmlns:mc="http://schemas.openxmlformats.org/markup-compatibility/2006" xmlns:p14="http://schemas.microsoft.com/office/powerpoint/2010/main">
    <mc:Choice Requires="p14">
      <p:transition spd="slow" p14:dur="2000" advTm="45362"/>
    </mc:Choice>
    <mc:Fallback xmlns="">
      <p:transition spd="slow" advTm="4536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097373C-D6EB-4901-9F2D-50A7FE3ACD80}"/>
              </a:ext>
            </a:extLst>
          </p:cNvPr>
          <p:cNvSpPr txBox="1"/>
          <p:nvPr/>
        </p:nvSpPr>
        <p:spPr>
          <a:xfrm>
            <a:off x="1754659" y="370704"/>
            <a:ext cx="9032790" cy="1077218"/>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OWING TO: debido a, por causa de </a:t>
            </a:r>
          </a:p>
          <a:p>
            <a:r>
              <a:rPr lang="es-AR" sz="3200" b="1" dirty="0">
                <a:solidFill>
                  <a:srgbClr val="FF0000"/>
                </a:solidFill>
              </a:rPr>
              <a:t> DUE TO: debido a, a causa de  </a:t>
            </a:r>
          </a:p>
        </p:txBody>
      </p:sp>
      <p:sp>
        <p:nvSpPr>
          <p:cNvPr id="5" name="Rectángulo 4">
            <a:extLst>
              <a:ext uri="{FF2B5EF4-FFF2-40B4-BE49-F238E27FC236}">
                <a16:creationId xmlns:a16="http://schemas.microsoft.com/office/drawing/2014/main" id="{A28F3688-5FB7-4B0E-98FF-8EBC1004158D}"/>
              </a:ext>
            </a:extLst>
          </p:cNvPr>
          <p:cNvSpPr/>
          <p:nvPr/>
        </p:nvSpPr>
        <p:spPr>
          <a:xfrm>
            <a:off x="1186248" y="1791730"/>
            <a:ext cx="9885405" cy="4647426"/>
          </a:xfrm>
          <a:prstGeom prst="rect">
            <a:avLst/>
          </a:prstGeom>
          <a:ln w="38100">
            <a:solidFill>
              <a:srgbClr val="FFC000"/>
            </a:solidFill>
          </a:ln>
        </p:spPr>
        <p:txBody>
          <a:bodyPr wrap="square">
            <a:spAutoFit/>
          </a:bodyPr>
          <a:lstStyle/>
          <a:p>
            <a:pPr marL="342900" lvl="0" indent="-342900">
              <a:spcAft>
                <a:spcPts val="0"/>
              </a:spcAft>
              <a:buFont typeface="+mj-lt"/>
              <a:buAutoNum type="arabicPeriod"/>
              <a:tabLst>
                <a:tab pos="342900" algn="l"/>
              </a:tabLst>
            </a:pPr>
            <a:r>
              <a:rPr lang="en-US" sz="2800" dirty="0">
                <a:latin typeface="Times New Roman" panose="02020603050405020304" pitchFamily="18" charset="0"/>
                <a:ea typeface="Times New Roman" panose="02020603050405020304" pitchFamily="18" charset="0"/>
              </a:rPr>
              <a:t>There are, however,  a number of differences between one system and the other </a:t>
            </a:r>
            <a:r>
              <a:rPr lang="en-US" sz="2800" b="1" dirty="0">
                <a:latin typeface="Times New Roman" panose="02020603050405020304" pitchFamily="18" charset="0"/>
                <a:ea typeface="Times New Roman" panose="02020603050405020304" pitchFamily="18" charset="0"/>
              </a:rPr>
              <a:t>owing to </a:t>
            </a:r>
            <a:r>
              <a:rPr lang="en-US" sz="2800" dirty="0">
                <a:latin typeface="Times New Roman" panose="02020603050405020304" pitchFamily="18" charset="0"/>
                <a:ea typeface="Times New Roman" panose="02020603050405020304" pitchFamily="18" charset="0"/>
              </a:rPr>
              <a:t>their type and the environment in which they operate.</a:t>
            </a:r>
          </a:p>
          <a:p>
            <a:pPr marL="342900" lvl="0" indent="-342900">
              <a:spcAft>
                <a:spcPts val="0"/>
              </a:spcAft>
              <a:buFont typeface="+mj-lt"/>
              <a:buAutoNum type="arabicPeriod"/>
              <a:tabLst>
                <a:tab pos="342900" algn="l"/>
              </a:tabLst>
            </a:pPr>
            <a:endParaRPr lang="en-US" sz="10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342900" algn="l"/>
              </a:tabLst>
            </a:pPr>
            <a:r>
              <a:rPr lang="en-US" sz="2800" b="1" dirty="0"/>
              <a:t>Due to</a:t>
            </a:r>
            <a:r>
              <a:rPr lang="en-US" sz="2800" dirty="0"/>
              <a:t> their different existing network infrastructures and operation policies, the telephone and cable TV industries propose different technologies. </a:t>
            </a:r>
            <a:r>
              <a:rPr lang="es-AR" sz="1400" dirty="0"/>
              <a:t>Debido a sus diferentes infraestructuras de red existentes y a las políticas de operación, las industrias de la telefonía y la televisión por cable proponen diferentes tecnologías.</a:t>
            </a:r>
            <a:endParaRPr lang="en-US" sz="1400" dirty="0">
              <a:latin typeface="Times New Roman" panose="02020603050405020304" pitchFamily="18" charset="0"/>
            </a:endParaRPr>
          </a:p>
          <a:p>
            <a:pPr marL="342900" indent="-342900">
              <a:buFont typeface="+mj-lt"/>
              <a:buAutoNum type="arabicPeriod"/>
              <a:tabLst>
                <a:tab pos="342900" algn="l"/>
              </a:tabLst>
            </a:pPr>
            <a:endParaRPr lang="en-US" sz="1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342900" algn="l"/>
              </a:tabLst>
            </a:pPr>
            <a:r>
              <a:rPr lang="en-US" sz="2800" i="1" dirty="0"/>
              <a:t>His accident was </a:t>
            </a:r>
            <a:r>
              <a:rPr lang="en-US" sz="2800" b="1" i="1" dirty="0"/>
              <a:t>due to </a:t>
            </a:r>
            <a:r>
              <a:rPr lang="en-US" sz="2800" i="1" dirty="0"/>
              <a:t>excessive alcohol consumption.</a:t>
            </a:r>
          </a:p>
          <a:p>
            <a:pPr marL="342900" lvl="0" indent="-342900">
              <a:spcAft>
                <a:spcPts val="0"/>
              </a:spcAft>
              <a:buFont typeface="+mj-lt"/>
              <a:buAutoNum type="arabicPeriod"/>
              <a:tabLst>
                <a:tab pos="342900" algn="l"/>
              </a:tabLst>
            </a:pPr>
            <a:endParaRPr lang="en-US" sz="1000" i="1" dirty="0"/>
          </a:p>
          <a:p>
            <a:pPr marL="342900" lvl="0" indent="-342900">
              <a:spcAft>
                <a:spcPts val="0"/>
              </a:spcAft>
              <a:buFont typeface="+mj-lt"/>
              <a:buAutoNum type="arabicPeriod"/>
              <a:tabLst>
                <a:tab pos="342900" algn="l"/>
              </a:tabLst>
            </a:pPr>
            <a:r>
              <a:rPr lang="en-US" sz="2800" i="1" dirty="0"/>
              <a:t>His accident occurred </a:t>
            </a:r>
            <a:r>
              <a:rPr lang="en-US" sz="2800" b="1" i="1" dirty="0"/>
              <a:t>owing to </a:t>
            </a:r>
            <a:r>
              <a:rPr lang="en-US" sz="2800" i="1" dirty="0"/>
              <a:t>the fact that he was talking on his cell phone.</a:t>
            </a:r>
            <a:endParaRPr lang="es-AR"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637531"/>
      </p:ext>
    </p:extLst>
  </p:cSld>
  <p:clrMapOvr>
    <a:masterClrMapping/>
  </p:clrMapOvr>
  <mc:AlternateContent xmlns:mc="http://schemas.openxmlformats.org/markup-compatibility/2006" xmlns:p14="http://schemas.microsoft.com/office/powerpoint/2010/main">
    <mc:Choice Requires="p14">
      <p:transition spd="slow" p14:dur="2000" advTm="76975"/>
    </mc:Choice>
    <mc:Fallback xmlns="">
      <p:transition spd="slow" advTm="7697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1682" y="1902940"/>
            <a:ext cx="9032790" cy="3837969"/>
          </a:xfrm>
          <a:ln w="57150">
            <a:solidFill>
              <a:schemeClr val="tx2">
                <a:lumMod val="20000"/>
                <a:lumOff val="80000"/>
              </a:schemeClr>
            </a:solidFill>
          </a:ln>
        </p:spPr>
        <p:txBody>
          <a:bodyPr>
            <a:normAutofit/>
          </a:bodyPr>
          <a:lstStyle/>
          <a:p>
            <a:pPr marL="0" indent="0">
              <a:buNone/>
            </a:pPr>
            <a:endParaRPr lang="en-US" dirty="0"/>
          </a:p>
          <a:p>
            <a:pPr marL="0" indent="0">
              <a:buNone/>
            </a:pPr>
            <a:r>
              <a:rPr lang="en-US" dirty="0"/>
              <a:t>13. Water quality was poor </a:t>
            </a:r>
            <a:r>
              <a:rPr lang="en-US" b="1" dirty="0"/>
              <a:t>because of </a:t>
            </a:r>
            <a:r>
              <a:rPr lang="en-US" dirty="0"/>
              <a:t>high turbidity.</a:t>
            </a:r>
          </a:p>
          <a:p>
            <a:pPr marL="0" indent="0">
              <a:buNone/>
            </a:pPr>
            <a:endParaRPr lang="en-US" dirty="0"/>
          </a:p>
          <a:p>
            <a:pPr marL="0" indent="0">
              <a:buNone/>
            </a:pPr>
            <a:r>
              <a:rPr lang="en-US" dirty="0"/>
              <a:t>14. Water quality was poor </a:t>
            </a:r>
            <a:r>
              <a:rPr lang="en-US" b="1" dirty="0"/>
              <a:t>because </a:t>
            </a:r>
            <a:r>
              <a:rPr lang="en-US" dirty="0"/>
              <a:t>it was very turbid.</a:t>
            </a:r>
            <a:endParaRPr lang="es-AR" dirty="0"/>
          </a:p>
        </p:txBody>
      </p:sp>
      <p:sp>
        <p:nvSpPr>
          <p:cNvPr id="4" name="CuadroTexto 3">
            <a:extLst>
              <a:ext uri="{FF2B5EF4-FFF2-40B4-BE49-F238E27FC236}">
                <a16:creationId xmlns:a16="http://schemas.microsoft.com/office/drawing/2014/main" id="{69F407CC-16AD-4AE6-9997-163D95C77B36}"/>
              </a:ext>
            </a:extLst>
          </p:cNvPr>
          <p:cNvSpPr txBox="1"/>
          <p:nvPr/>
        </p:nvSpPr>
        <p:spPr>
          <a:xfrm>
            <a:off x="1311682" y="593152"/>
            <a:ext cx="9032790" cy="1077218"/>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BECAUSE: porque</a:t>
            </a:r>
          </a:p>
          <a:p>
            <a:r>
              <a:rPr lang="es-AR" sz="3200" b="1" dirty="0">
                <a:solidFill>
                  <a:srgbClr val="FF0000"/>
                </a:solidFill>
              </a:rPr>
              <a:t>BECAUSE OF: debido a, a causa de </a:t>
            </a:r>
          </a:p>
        </p:txBody>
      </p:sp>
      <p:pic>
        <p:nvPicPr>
          <p:cNvPr id="2" name="Imagen 1">
            <a:extLst>
              <a:ext uri="{FF2B5EF4-FFF2-40B4-BE49-F238E27FC236}">
                <a16:creationId xmlns:a16="http://schemas.microsoft.com/office/drawing/2014/main" id="{E6377BF3-751D-4693-ADCE-3C98F21C3BC3}"/>
              </a:ext>
            </a:extLst>
          </p:cNvPr>
          <p:cNvPicPr>
            <a:picLocks noChangeAspect="1"/>
          </p:cNvPicPr>
          <p:nvPr/>
        </p:nvPicPr>
        <p:blipFill>
          <a:blip r:embed="rId3"/>
          <a:stretch>
            <a:fillRect/>
          </a:stretch>
        </p:blipFill>
        <p:spPr>
          <a:xfrm>
            <a:off x="9543188" y="3821924"/>
            <a:ext cx="2029108" cy="2448267"/>
          </a:xfrm>
          <a:prstGeom prst="rect">
            <a:avLst/>
          </a:prstGeom>
        </p:spPr>
      </p:pic>
    </p:spTree>
    <p:extLst>
      <p:ext uri="{BB962C8B-B14F-4D97-AF65-F5344CB8AC3E}">
        <p14:creationId xmlns:p14="http://schemas.microsoft.com/office/powerpoint/2010/main" val="2791973102"/>
      </p:ext>
    </p:extLst>
  </p:cSld>
  <p:clrMapOvr>
    <a:masterClrMapping/>
  </p:clrMapOvr>
  <mc:AlternateContent xmlns:mc="http://schemas.openxmlformats.org/markup-compatibility/2006" xmlns:p14="http://schemas.microsoft.com/office/powerpoint/2010/main">
    <mc:Choice Requires="p14">
      <p:transition spd="slow" p14:dur="2000" advTm="90762"/>
    </mc:Choice>
    <mc:Fallback xmlns="">
      <p:transition spd="slow" advTm="9076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1681" y="2224215"/>
            <a:ext cx="9735260" cy="4313485"/>
          </a:xfrm>
          <a:ln w="38100">
            <a:solidFill>
              <a:srgbClr val="FF0000"/>
            </a:solidFill>
          </a:ln>
        </p:spPr>
        <p:txBody>
          <a:bodyPr>
            <a:normAutofit/>
          </a:bodyPr>
          <a:lstStyle/>
          <a:p>
            <a:pPr marL="0" indent="0">
              <a:buNone/>
            </a:pPr>
            <a:r>
              <a:rPr lang="en-US" dirty="0"/>
              <a:t>15. The mixture reacted </a:t>
            </a:r>
            <a:r>
              <a:rPr lang="en-US" b="1" dirty="0"/>
              <a:t>as </a:t>
            </a:r>
            <a:r>
              <a:rPr lang="en-US" dirty="0"/>
              <a:t>boiling oil. </a:t>
            </a:r>
            <a:r>
              <a:rPr lang="en-US" sz="2400" dirty="0"/>
              <a:t>(</a:t>
            </a:r>
            <a:r>
              <a:rPr lang="en-US" sz="2400" dirty="0" err="1"/>
              <a:t>conjunción</a:t>
            </a:r>
            <a:r>
              <a:rPr lang="en-US" sz="2400" dirty="0"/>
              <a:t> </a:t>
            </a:r>
            <a:r>
              <a:rPr lang="en-US" sz="2400" dirty="0" err="1"/>
              <a:t>comparativa</a:t>
            </a:r>
            <a:r>
              <a:rPr lang="en-US" sz="2400" dirty="0"/>
              <a:t>)</a:t>
            </a:r>
          </a:p>
          <a:p>
            <a:pPr marL="0" indent="0">
              <a:buNone/>
            </a:pPr>
            <a:endParaRPr lang="en-US" dirty="0"/>
          </a:p>
          <a:p>
            <a:pPr marL="0" indent="0">
              <a:buNone/>
            </a:pPr>
            <a:r>
              <a:rPr lang="en-US" dirty="0"/>
              <a:t>16. The reaction appeared </a:t>
            </a:r>
            <a:r>
              <a:rPr lang="en-US" b="1" dirty="0"/>
              <a:t>as </a:t>
            </a:r>
            <a:r>
              <a:rPr lang="en-US" dirty="0"/>
              <a:t>one substance began to dissolve.</a:t>
            </a:r>
          </a:p>
          <a:p>
            <a:pPr marL="0" indent="0">
              <a:buNone/>
            </a:pPr>
            <a:endParaRPr lang="en-US" dirty="0"/>
          </a:p>
          <a:p>
            <a:pPr marL="0" indent="0">
              <a:buNone/>
            </a:pPr>
            <a:r>
              <a:rPr lang="en-US" dirty="0"/>
              <a:t>17. </a:t>
            </a:r>
            <a:r>
              <a:rPr lang="en-US" b="1" dirty="0"/>
              <a:t>As </a:t>
            </a:r>
            <a:r>
              <a:rPr lang="en-US" dirty="0"/>
              <a:t>the reaction was not the one expected, the experiment was repeated.</a:t>
            </a:r>
          </a:p>
          <a:p>
            <a:pPr marL="0" indent="0">
              <a:buNone/>
            </a:pPr>
            <a:endParaRPr lang="en-US" dirty="0"/>
          </a:p>
        </p:txBody>
      </p:sp>
      <p:sp>
        <p:nvSpPr>
          <p:cNvPr id="4" name="CuadroTexto 3">
            <a:extLst>
              <a:ext uri="{FF2B5EF4-FFF2-40B4-BE49-F238E27FC236}">
                <a16:creationId xmlns:a16="http://schemas.microsoft.com/office/drawing/2014/main" id="{AF1F40D2-A553-46A7-B699-AEFBD436A136}"/>
              </a:ext>
            </a:extLst>
          </p:cNvPr>
          <p:cNvSpPr txBox="1"/>
          <p:nvPr/>
        </p:nvSpPr>
        <p:spPr>
          <a:xfrm>
            <a:off x="1311681" y="593152"/>
            <a:ext cx="9735260" cy="1569660"/>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AS: como (comparación) </a:t>
            </a:r>
          </a:p>
          <a:p>
            <a:r>
              <a:rPr lang="es-AR" sz="3200" b="1" dirty="0">
                <a:solidFill>
                  <a:srgbClr val="FF0000"/>
                </a:solidFill>
              </a:rPr>
              <a:t>AS: cuando, a medida que (tiempo)</a:t>
            </a:r>
          </a:p>
          <a:p>
            <a:r>
              <a:rPr lang="es-AR" sz="3200" b="1" dirty="0">
                <a:solidFill>
                  <a:srgbClr val="FF0000"/>
                </a:solidFill>
              </a:rPr>
              <a:t>AS: debido a que, como (causa-consecuencia)</a:t>
            </a:r>
          </a:p>
        </p:txBody>
      </p:sp>
    </p:spTree>
    <p:extLst>
      <p:ext uri="{BB962C8B-B14F-4D97-AF65-F5344CB8AC3E}">
        <p14:creationId xmlns:p14="http://schemas.microsoft.com/office/powerpoint/2010/main" val="1487254579"/>
      </p:ext>
    </p:extLst>
  </p:cSld>
  <p:clrMapOvr>
    <a:masterClrMapping/>
  </p:clrMapOvr>
  <mc:AlternateContent xmlns:mc="http://schemas.openxmlformats.org/markup-compatibility/2006" xmlns:p14="http://schemas.microsoft.com/office/powerpoint/2010/main">
    <mc:Choice Requires="p14">
      <p:transition spd="slow" p14:dur="2000" advTm="33651"/>
    </mc:Choice>
    <mc:Fallback xmlns="">
      <p:transition spd="slow" advTm="3365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263FD7B-B79C-432D-81B0-6644BF8D5A91}"/>
              </a:ext>
            </a:extLst>
          </p:cNvPr>
          <p:cNvSpPr>
            <a:spLocks noGrp="1"/>
          </p:cNvSpPr>
          <p:nvPr>
            <p:ph idx="1"/>
          </p:nvPr>
        </p:nvSpPr>
        <p:spPr>
          <a:xfrm>
            <a:off x="609600" y="3002692"/>
            <a:ext cx="10972800" cy="3123472"/>
          </a:xfrm>
        </p:spPr>
        <p:txBody>
          <a:bodyPr/>
          <a:lstStyle/>
          <a:p>
            <a:pPr marL="0" indent="0">
              <a:buNone/>
            </a:pPr>
            <a:r>
              <a:rPr lang="en-US" dirty="0"/>
              <a:t>18. The problem was complicated, </a:t>
            </a:r>
            <a:r>
              <a:rPr lang="en-US" b="1" dirty="0"/>
              <a:t>so that </a:t>
            </a:r>
            <a:r>
              <a:rPr lang="en-US" dirty="0"/>
              <a:t>it was useless to insist.</a:t>
            </a:r>
          </a:p>
          <a:p>
            <a:pPr marL="0" indent="0">
              <a:buNone/>
            </a:pPr>
            <a:endParaRPr lang="en-US" dirty="0"/>
          </a:p>
          <a:p>
            <a:pPr marL="0" indent="0">
              <a:buNone/>
            </a:pPr>
            <a:r>
              <a:rPr lang="en-US" dirty="0"/>
              <a:t>19. The problem was </a:t>
            </a:r>
            <a:r>
              <a:rPr lang="en-US" b="1" dirty="0"/>
              <a:t>so </a:t>
            </a:r>
            <a:r>
              <a:rPr lang="en-US" dirty="0"/>
              <a:t>complicated </a:t>
            </a:r>
            <a:r>
              <a:rPr lang="en-US" b="1" dirty="0"/>
              <a:t>that </a:t>
            </a:r>
            <a:r>
              <a:rPr lang="en-US" dirty="0"/>
              <a:t>we decided to use a different device.</a:t>
            </a:r>
            <a:endParaRPr lang="es-AR" dirty="0"/>
          </a:p>
          <a:p>
            <a:endParaRPr lang="es-AR" dirty="0"/>
          </a:p>
        </p:txBody>
      </p:sp>
      <p:sp>
        <p:nvSpPr>
          <p:cNvPr id="4" name="CuadroTexto 3">
            <a:extLst>
              <a:ext uri="{FF2B5EF4-FFF2-40B4-BE49-F238E27FC236}">
                <a16:creationId xmlns:a16="http://schemas.microsoft.com/office/drawing/2014/main" id="{A6DF60C6-2FF9-4757-80CE-07E6AA1C9718}"/>
              </a:ext>
            </a:extLst>
          </p:cNvPr>
          <p:cNvSpPr txBox="1"/>
          <p:nvPr/>
        </p:nvSpPr>
        <p:spPr>
          <a:xfrm>
            <a:off x="1324037" y="432515"/>
            <a:ext cx="9735260" cy="1077218"/>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SO THAT: de modo tal que </a:t>
            </a:r>
          </a:p>
          <a:p>
            <a:r>
              <a:rPr lang="es-AR" sz="3200" b="1" dirty="0">
                <a:solidFill>
                  <a:srgbClr val="FF0000"/>
                </a:solidFill>
              </a:rPr>
              <a:t>SO… THAT…: tan… que…</a:t>
            </a:r>
          </a:p>
        </p:txBody>
      </p:sp>
    </p:spTree>
    <p:extLst>
      <p:ext uri="{BB962C8B-B14F-4D97-AF65-F5344CB8AC3E}">
        <p14:creationId xmlns:p14="http://schemas.microsoft.com/office/powerpoint/2010/main" val="1134907775"/>
      </p:ext>
    </p:extLst>
  </p:cSld>
  <p:clrMapOvr>
    <a:masterClrMapping/>
  </p:clrMapOvr>
  <mc:AlternateContent xmlns:mc="http://schemas.openxmlformats.org/markup-compatibility/2006" xmlns:p14="http://schemas.microsoft.com/office/powerpoint/2010/main">
    <mc:Choice Requires="p14">
      <p:transition spd="slow" p14:dur="2000" advTm="26587"/>
    </mc:Choice>
    <mc:Fallback xmlns="">
      <p:transition spd="slow" advTm="2658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87394" y="1600201"/>
            <a:ext cx="10070757" cy="4525963"/>
          </a:xfrm>
        </p:spPr>
        <p:txBody>
          <a:bodyPr/>
          <a:lstStyle/>
          <a:p>
            <a:pPr marL="0" indent="0">
              <a:buNone/>
            </a:pPr>
            <a:r>
              <a:rPr lang="en-US" dirty="0"/>
              <a:t>20. We couldn´t determine the responsibilities of the participants. The cause of the accident was difficult to determine, </a:t>
            </a:r>
            <a:r>
              <a:rPr lang="en-US" b="1" dirty="0"/>
              <a:t>too</a:t>
            </a:r>
            <a:r>
              <a:rPr lang="en-US" dirty="0"/>
              <a:t>. (</a:t>
            </a:r>
            <a:r>
              <a:rPr lang="en-US" dirty="0" err="1"/>
              <a:t>conector</a:t>
            </a:r>
            <a:r>
              <a:rPr lang="en-US" dirty="0"/>
              <a:t>)</a:t>
            </a:r>
          </a:p>
          <a:p>
            <a:pPr marL="0" indent="0">
              <a:buNone/>
            </a:pPr>
            <a:endParaRPr lang="en-US" dirty="0"/>
          </a:p>
          <a:p>
            <a:pPr marL="0" indent="0">
              <a:buNone/>
            </a:pPr>
            <a:r>
              <a:rPr lang="en-US" dirty="0"/>
              <a:t>21. The cause of the accident was </a:t>
            </a:r>
            <a:r>
              <a:rPr lang="en-US" b="1" dirty="0"/>
              <a:t>too </a:t>
            </a:r>
            <a:r>
              <a:rPr lang="en-US" dirty="0"/>
              <a:t>difficult to determine. (</a:t>
            </a:r>
            <a:r>
              <a:rPr lang="en-US" dirty="0" err="1"/>
              <a:t>intensificador</a:t>
            </a:r>
            <a:r>
              <a:rPr lang="en-US" dirty="0"/>
              <a:t> del </a:t>
            </a:r>
            <a:r>
              <a:rPr lang="en-US" dirty="0" err="1"/>
              <a:t>adjetivo</a:t>
            </a:r>
            <a:r>
              <a:rPr lang="en-US" dirty="0"/>
              <a:t>)</a:t>
            </a:r>
          </a:p>
          <a:p>
            <a:pPr marL="0" indent="0">
              <a:buNone/>
            </a:pPr>
            <a:endParaRPr lang="en-US" dirty="0"/>
          </a:p>
        </p:txBody>
      </p:sp>
      <p:sp>
        <p:nvSpPr>
          <p:cNvPr id="4" name="CuadroTexto 3">
            <a:extLst>
              <a:ext uri="{FF2B5EF4-FFF2-40B4-BE49-F238E27FC236}">
                <a16:creationId xmlns:a16="http://schemas.microsoft.com/office/drawing/2014/main" id="{1F074B13-7291-4AA3-8276-EC7FDAA4D9F1}"/>
              </a:ext>
            </a:extLst>
          </p:cNvPr>
          <p:cNvSpPr txBox="1"/>
          <p:nvPr/>
        </p:nvSpPr>
        <p:spPr>
          <a:xfrm>
            <a:off x="1324037" y="469585"/>
            <a:ext cx="9735260" cy="584775"/>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TOO:  también    /    TOO: demasiado</a:t>
            </a:r>
          </a:p>
        </p:txBody>
      </p:sp>
    </p:spTree>
    <p:extLst>
      <p:ext uri="{BB962C8B-B14F-4D97-AF65-F5344CB8AC3E}">
        <p14:creationId xmlns:p14="http://schemas.microsoft.com/office/powerpoint/2010/main" val="2662930908"/>
      </p:ext>
    </p:extLst>
  </p:cSld>
  <p:clrMapOvr>
    <a:masterClrMapping/>
  </p:clrMapOvr>
  <mc:AlternateContent xmlns:mc="http://schemas.openxmlformats.org/markup-compatibility/2006" xmlns:p14="http://schemas.microsoft.com/office/powerpoint/2010/main">
    <mc:Choice Requires="p14">
      <p:transition spd="slow" p14:dur="2000" advTm="55529"/>
    </mc:Choice>
    <mc:Fallback xmlns="">
      <p:transition spd="slow" advTm="555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956"/>
          </a:xfrm>
        </p:spPr>
        <p:txBody>
          <a:bodyPr>
            <a:normAutofit fontScale="90000"/>
          </a:bodyPr>
          <a:lstStyle/>
          <a:p>
            <a:endParaRPr lang="es-AR" dirty="0"/>
          </a:p>
        </p:txBody>
      </p:sp>
      <p:sp>
        <p:nvSpPr>
          <p:cNvPr id="3" name="Marcador de contenido 2"/>
          <p:cNvSpPr>
            <a:spLocks noGrp="1"/>
          </p:cNvSpPr>
          <p:nvPr>
            <p:ph idx="1"/>
          </p:nvPr>
        </p:nvSpPr>
        <p:spPr>
          <a:xfrm>
            <a:off x="838200" y="559558"/>
            <a:ext cx="10515600" cy="5617405"/>
          </a:xfrm>
        </p:spPr>
        <p:txBody>
          <a:bodyPr anchor="ctr"/>
          <a:lstStyle/>
          <a:p>
            <a:pPr>
              <a:lnSpc>
                <a:spcPct val="150000"/>
              </a:lnSpc>
            </a:pPr>
            <a:r>
              <a:rPr lang="es-ES" dirty="0"/>
              <a:t>La lista que sigue incluye sólo las expresiones de aparición más frecuente, y sólo algunos conectores, ya que los restantes se pueden consultar en el </a:t>
            </a:r>
            <a:r>
              <a:rPr lang="es-ES" i="1" dirty="0"/>
              <a:t>Listado de conectores</a:t>
            </a:r>
            <a:endParaRPr lang="es-AR" dirty="0"/>
          </a:p>
          <a:p>
            <a:endParaRPr lang="es-AR" dirty="0"/>
          </a:p>
        </p:txBody>
      </p:sp>
    </p:spTree>
    <p:extLst>
      <p:ext uri="{BB962C8B-B14F-4D97-AF65-F5344CB8AC3E}">
        <p14:creationId xmlns:p14="http://schemas.microsoft.com/office/powerpoint/2010/main" val="310465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9687" y="1791730"/>
            <a:ext cx="10330248" cy="4589598"/>
          </a:xfrm>
          <a:ln w="76200">
            <a:solidFill>
              <a:srgbClr val="FF0000"/>
            </a:solidFill>
          </a:ln>
        </p:spPr>
        <p:txBody>
          <a:bodyPr>
            <a:normAutofit/>
          </a:bodyPr>
          <a:lstStyle/>
          <a:p>
            <a:pPr marL="0" indent="0">
              <a:lnSpc>
                <a:spcPts val="4100"/>
              </a:lnSpc>
              <a:buNone/>
            </a:pPr>
            <a:r>
              <a:rPr lang="en-US" sz="3100" dirty="0"/>
              <a:t>22. This condition is important </a:t>
            </a:r>
            <a:r>
              <a:rPr lang="en-US" sz="3100" b="1" dirty="0"/>
              <a:t>for </a:t>
            </a:r>
            <a:r>
              <a:rPr lang="en-US" sz="3100" dirty="0"/>
              <a:t>a correct welding operation</a:t>
            </a:r>
          </a:p>
          <a:p>
            <a:pPr marL="0" indent="0">
              <a:lnSpc>
                <a:spcPts val="4100"/>
              </a:lnSpc>
              <a:buNone/>
            </a:pPr>
            <a:r>
              <a:rPr lang="en-US" sz="3100" dirty="0"/>
              <a:t>23. The material must be </a:t>
            </a:r>
            <a:r>
              <a:rPr lang="en-US" sz="3100" b="1" dirty="0"/>
              <a:t>checked for </a:t>
            </a:r>
            <a:r>
              <a:rPr lang="en-US" sz="3100" dirty="0"/>
              <a:t>possible defects.</a:t>
            </a:r>
          </a:p>
          <a:p>
            <a:pPr marL="0" indent="0">
              <a:lnSpc>
                <a:spcPts val="4100"/>
              </a:lnSpc>
              <a:buNone/>
            </a:pPr>
            <a:r>
              <a:rPr lang="en-US" sz="3100" dirty="0"/>
              <a:t>24. Lubricated metal parts wear slowly, </a:t>
            </a:r>
            <a:r>
              <a:rPr lang="en-US" sz="3100" b="1" dirty="0"/>
              <a:t>for </a:t>
            </a:r>
            <a:r>
              <a:rPr lang="en-US" sz="3100" dirty="0"/>
              <a:t>a film of the lubricant protects them all the time.</a:t>
            </a:r>
          </a:p>
          <a:p>
            <a:pPr marL="0" indent="0">
              <a:lnSpc>
                <a:spcPts val="4100"/>
              </a:lnSpc>
              <a:buNone/>
            </a:pPr>
            <a:r>
              <a:rPr lang="en-US" sz="3100" dirty="0"/>
              <a:t>25. The device must be </a:t>
            </a:r>
            <a:r>
              <a:rPr lang="en-US" sz="3100" b="1" dirty="0"/>
              <a:t>checked for </a:t>
            </a:r>
            <a:r>
              <a:rPr lang="en-US" sz="3100" dirty="0"/>
              <a:t>humidity every other day.</a:t>
            </a:r>
          </a:p>
          <a:p>
            <a:pPr marL="0" indent="0">
              <a:lnSpc>
                <a:spcPts val="4100"/>
              </a:lnSpc>
              <a:buNone/>
            </a:pPr>
            <a:r>
              <a:rPr lang="en-US" sz="3100" dirty="0"/>
              <a:t>26. </a:t>
            </a:r>
            <a:r>
              <a:rPr lang="en-US" sz="3100" b="1" dirty="0"/>
              <a:t>Check for </a:t>
            </a:r>
            <a:r>
              <a:rPr lang="en-US" sz="3100" dirty="0"/>
              <a:t>holes in screens. Wash screens during a connection for this examination.</a:t>
            </a:r>
            <a:endParaRPr lang="es-AR" sz="3100" dirty="0"/>
          </a:p>
        </p:txBody>
      </p:sp>
      <p:sp>
        <p:nvSpPr>
          <p:cNvPr id="5" name="CuadroTexto 4">
            <a:extLst>
              <a:ext uri="{FF2B5EF4-FFF2-40B4-BE49-F238E27FC236}">
                <a16:creationId xmlns:a16="http://schemas.microsoft.com/office/drawing/2014/main" id="{F7CA09DE-D3F5-4704-B0B3-E0E900E4BE3A}"/>
              </a:ext>
            </a:extLst>
          </p:cNvPr>
          <p:cNvSpPr txBox="1"/>
          <p:nvPr/>
        </p:nvSpPr>
        <p:spPr>
          <a:xfrm>
            <a:off x="1099751" y="476672"/>
            <a:ext cx="9735260" cy="1077218"/>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FOR: </a:t>
            </a:r>
            <a:r>
              <a:rPr lang="es-AR" sz="3200" b="1" dirty="0" err="1">
                <a:solidFill>
                  <a:srgbClr val="FF0000"/>
                </a:solidFill>
              </a:rPr>
              <a:t>preposicion</a:t>
            </a:r>
            <a:r>
              <a:rPr lang="es-AR" sz="3200" b="1" dirty="0">
                <a:solidFill>
                  <a:srgbClr val="FF0000"/>
                </a:solidFill>
              </a:rPr>
              <a:t>: para/por; conector: porque, debido a</a:t>
            </a:r>
          </a:p>
          <a:p>
            <a:r>
              <a:rPr lang="es-AR" sz="3200" b="1" dirty="0">
                <a:solidFill>
                  <a:srgbClr val="FF0000"/>
                </a:solidFill>
              </a:rPr>
              <a:t>CHECK FOR: controlar para verificar que haya/no haya…</a:t>
            </a:r>
          </a:p>
        </p:txBody>
      </p:sp>
    </p:spTree>
    <p:extLst>
      <p:ext uri="{BB962C8B-B14F-4D97-AF65-F5344CB8AC3E}">
        <p14:creationId xmlns:p14="http://schemas.microsoft.com/office/powerpoint/2010/main" val="809405497"/>
      </p:ext>
    </p:extLst>
  </p:cSld>
  <p:clrMapOvr>
    <a:masterClrMapping/>
  </p:clrMapOvr>
  <mc:AlternateContent xmlns:mc="http://schemas.openxmlformats.org/markup-compatibility/2006" xmlns:p14="http://schemas.microsoft.com/office/powerpoint/2010/main">
    <mc:Choice Requires="p14">
      <p:transition spd="slow" p14:dur="2000" advTm="152583"/>
    </mc:Choice>
    <mc:Fallback xmlns="">
      <p:transition spd="slow" advTm="15258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3787" y="546517"/>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244" y="2483715"/>
            <a:ext cx="4320480" cy="392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60A6A9C4-A0AA-4C23-8AF0-D2106858BF86}"/>
              </a:ext>
            </a:extLst>
          </p:cNvPr>
          <p:cNvSpPr txBox="1"/>
          <p:nvPr/>
        </p:nvSpPr>
        <p:spPr>
          <a:xfrm>
            <a:off x="6240019" y="568411"/>
            <a:ext cx="4104454" cy="1200329"/>
          </a:xfrm>
          <a:prstGeom prst="rect">
            <a:avLst/>
          </a:prstGeom>
          <a:blipFill>
            <a:blip r:embed="rId4"/>
            <a:tile tx="0" ty="0" sx="100000" sy="100000" flip="none" algn="tl"/>
          </a:blipFill>
        </p:spPr>
        <p:txBody>
          <a:bodyPr wrap="square" rtlCol="0">
            <a:spAutoFit/>
          </a:bodyPr>
          <a:lstStyle/>
          <a:p>
            <a:r>
              <a:rPr lang="es-AR" sz="2400" b="1" dirty="0">
                <a:solidFill>
                  <a:srgbClr val="FF0000"/>
                </a:solidFill>
              </a:rPr>
              <a:t>FAIL: fallar, fracasar, desaprobar.</a:t>
            </a:r>
          </a:p>
          <a:p>
            <a:r>
              <a:rPr lang="es-AR" sz="2400" b="1" dirty="0">
                <a:solidFill>
                  <a:srgbClr val="FF0000"/>
                </a:solidFill>
              </a:rPr>
              <a:t>FAIL TO + VERBO:  NO+VERBO</a:t>
            </a:r>
          </a:p>
        </p:txBody>
      </p:sp>
      <p:sp>
        <p:nvSpPr>
          <p:cNvPr id="4" name="CuadroTexto 3">
            <a:extLst>
              <a:ext uri="{FF2B5EF4-FFF2-40B4-BE49-F238E27FC236}">
                <a16:creationId xmlns:a16="http://schemas.microsoft.com/office/drawing/2014/main" id="{36FB2D95-085C-482C-9BE4-61E819EEE2BC}"/>
              </a:ext>
            </a:extLst>
          </p:cNvPr>
          <p:cNvSpPr txBox="1"/>
          <p:nvPr/>
        </p:nvSpPr>
        <p:spPr>
          <a:xfrm>
            <a:off x="943787" y="4897580"/>
            <a:ext cx="3636740" cy="646331"/>
          </a:xfrm>
          <a:prstGeom prst="rect">
            <a:avLst/>
          </a:prstGeom>
          <a:solidFill>
            <a:schemeClr val="bg2">
              <a:lumMod val="90000"/>
            </a:schemeClr>
          </a:solidFill>
        </p:spPr>
        <p:txBody>
          <a:bodyPr wrap="square" rtlCol="0">
            <a:spAutoFit/>
          </a:bodyPr>
          <a:lstStyle/>
          <a:p>
            <a:r>
              <a:rPr lang="es-AR" b="1" dirty="0"/>
              <a:t>Si no planificas, (en realidad) estás planeando fracasar. </a:t>
            </a:r>
          </a:p>
        </p:txBody>
      </p:sp>
      <p:sp>
        <p:nvSpPr>
          <p:cNvPr id="5" name="Rectángulo 4">
            <a:extLst>
              <a:ext uri="{FF2B5EF4-FFF2-40B4-BE49-F238E27FC236}">
                <a16:creationId xmlns:a16="http://schemas.microsoft.com/office/drawing/2014/main" id="{AF52BD5F-A7FA-4863-912C-04AEEF4D1BD0}"/>
              </a:ext>
            </a:extLst>
          </p:cNvPr>
          <p:cNvSpPr/>
          <p:nvPr/>
        </p:nvSpPr>
        <p:spPr>
          <a:xfrm flipH="1">
            <a:off x="9918602" y="2483715"/>
            <a:ext cx="1964724" cy="2031325"/>
          </a:xfrm>
          <a:prstGeom prst="rect">
            <a:avLst/>
          </a:prstGeom>
          <a:solidFill>
            <a:schemeClr val="accent4">
              <a:lumMod val="60000"/>
              <a:lumOff val="40000"/>
            </a:schemeClr>
          </a:solidFill>
        </p:spPr>
        <p:txBody>
          <a:bodyPr wrap="square">
            <a:spAutoFit/>
          </a:bodyPr>
          <a:lstStyle/>
          <a:p>
            <a:r>
              <a:rPr lang="es-AR" dirty="0">
                <a:solidFill>
                  <a:schemeClr val="bg1"/>
                </a:solidFill>
              </a:rPr>
              <a:t>Los fracasos son producidos sólo por aquellos que no se atreven, no por aquellos que se atreven a fracasar.</a:t>
            </a:r>
          </a:p>
        </p:txBody>
      </p:sp>
    </p:spTree>
    <p:extLst>
      <p:ext uri="{BB962C8B-B14F-4D97-AF65-F5344CB8AC3E}">
        <p14:creationId xmlns:p14="http://schemas.microsoft.com/office/powerpoint/2010/main" val="3788999278"/>
      </p:ext>
    </p:extLst>
  </p:cSld>
  <p:clrMapOvr>
    <a:masterClrMapping/>
  </p:clrMapOvr>
  <mc:AlternateContent xmlns:mc="http://schemas.openxmlformats.org/markup-compatibility/2006" xmlns:p14="http://schemas.microsoft.com/office/powerpoint/2010/main">
    <mc:Choice Requires="p14">
      <p:transition spd="slow" p14:dur="2000" advTm="74485"/>
    </mc:Choice>
    <mc:Fallback xmlns="">
      <p:transition spd="slow" advTm="7448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06130" y="1620459"/>
            <a:ext cx="8357287" cy="4597282"/>
          </a:xfrm>
          <a:ln w="76200">
            <a:solidFill>
              <a:srgbClr val="00B0F0"/>
            </a:solidFill>
          </a:ln>
        </p:spPr>
        <p:txBody>
          <a:bodyPr>
            <a:normAutofit/>
          </a:bodyPr>
          <a:lstStyle/>
          <a:p>
            <a:pPr marL="0" indent="0">
              <a:buNone/>
            </a:pPr>
            <a:r>
              <a:rPr lang="en-US" dirty="0"/>
              <a:t>27. The instrument might be damaged if you </a:t>
            </a:r>
            <a:r>
              <a:rPr lang="en-US" b="1" dirty="0"/>
              <a:t>fail to </a:t>
            </a:r>
            <a:r>
              <a:rPr lang="en-US" dirty="0"/>
              <a:t>observe the above instructions.</a:t>
            </a:r>
          </a:p>
          <a:p>
            <a:pPr marL="0" indent="0">
              <a:buNone/>
            </a:pPr>
            <a:endParaRPr lang="en-US" dirty="0"/>
          </a:p>
          <a:p>
            <a:pPr marL="0" indent="0">
              <a:buNone/>
            </a:pPr>
            <a:r>
              <a:rPr lang="en-US" dirty="0"/>
              <a:t>28. The new device </a:t>
            </a:r>
            <a:r>
              <a:rPr lang="en-US" b="1" dirty="0"/>
              <a:t>has failed to </a:t>
            </a:r>
            <a:r>
              <a:rPr lang="en-US" dirty="0"/>
              <a:t>reduce the flow and transfer of heat.</a:t>
            </a:r>
          </a:p>
          <a:p>
            <a:pPr marL="0" indent="0">
              <a:buNone/>
            </a:pPr>
            <a:endParaRPr lang="en-US" dirty="0"/>
          </a:p>
          <a:p>
            <a:pPr marL="0" indent="0">
              <a:buNone/>
            </a:pPr>
            <a:r>
              <a:rPr lang="en-US" dirty="0"/>
              <a:t>29. The problem with this equation is that it </a:t>
            </a:r>
            <a:r>
              <a:rPr lang="en-US" b="1" dirty="0"/>
              <a:t>fails to account for </a:t>
            </a:r>
            <a:r>
              <a:rPr lang="en-US" dirty="0"/>
              <a:t>other rheological variables.</a:t>
            </a:r>
            <a:endParaRPr lang="es-AR" dirty="0"/>
          </a:p>
        </p:txBody>
      </p:sp>
      <p:sp>
        <p:nvSpPr>
          <p:cNvPr id="4" name="CuadroTexto 3">
            <a:extLst>
              <a:ext uri="{FF2B5EF4-FFF2-40B4-BE49-F238E27FC236}">
                <a16:creationId xmlns:a16="http://schemas.microsoft.com/office/drawing/2014/main" id="{F5F65FF8-D222-492F-8A4A-B6D4FE26D539}"/>
              </a:ext>
            </a:extLst>
          </p:cNvPr>
          <p:cNvSpPr txBox="1"/>
          <p:nvPr/>
        </p:nvSpPr>
        <p:spPr>
          <a:xfrm>
            <a:off x="765974" y="481913"/>
            <a:ext cx="5424759" cy="830997"/>
          </a:xfrm>
          <a:prstGeom prst="rect">
            <a:avLst/>
          </a:prstGeom>
          <a:blipFill>
            <a:blip r:embed="rId2"/>
            <a:tile tx="0" ty="0" sx="100000" sy="100000" flip="none" algn="tl"/>
          </a:blipFill>
        </p:spPr>
        <p:txBody>
          <a:bodyPr wrap="square" rtlCol="0">
            <a:spAutoFit/>
          </a:bodyPr>
          <a:lstStyle/>
          <a:p>
            <a:r>
              <a:rPr lang="es-AR" sz="2400" b="1" dirty="0">
                <a:solidFill>
                  <a:srgbClr val="FF0000"/>
                </a:solidFill>
              </a:rPr>
              <a:t>FAIL: fallar, fracasar, desaprobar.</a:t>
            </a:r>
          </a:p>
          <a:p>
            <a:r>
              <a:rPr lang="es-AR" sz="2400" b="1" dirty="0">
                <a:solidFill>
                  <a:srgbClr val="FF0000"/>
                </a:solidFill>
              </a:rPr>
              <a:t>FAIL TO + VERBO:  NO+VERBO</a:t>
            </a:r>
          </a:p>
        </p:txBody>
      </p:sp>
    </p:spTree>
    <p:extLst>
      <p:ext uri="{BB962C8B-B14F-4D97-AF65-F5344CB8AC3E}">
        <p14:creationId xmlns:p14="http://schemas.microsoft.com/office/powerpoint/2010/main" val="1635406727"/>
      </p:ext>
    </p:extLst>
  </p:cSld>
  <p:clrMapOvr>
    <a:masterClrMapping/>
  </p:clrMapOvr>
  <mc:AlternateContent xmlns:mc="http://schemas.openxmlformats.org/markup-compatibility/2006" xmlns:p14="http://schemas.microsoft.com/office/powerpoint/2010/main">
    <mc:Choice Requires="p14">
      <p:transition spd="slow" p14:dur="2000" advTm="38874"/>
    </mc:Choice>
    <mc:Fallback xmlns="">
      <p:transition spd="slow" advTm="3887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60389" y="1507523"/>
            <a:ext cx="9378779" cy="4618641"/>
          </a:xfrm>
          <a:ln w="76200">
            <a:solidFill>
              <a:srgbClr val="00B050"/>
            </a:solidFill>
          </a:ln>
        </p:spPr>
        <p:txBody>
          <a:bodyPr/>
          <a:lstStyle/>
          <a:p>
            <a:pPr marL="0" indent="0">
              <a:buNone/>
            </a:pPr>
            <a:endParaRPr lang="en-US" sz="900" dirty="0"/>
          </a:p>
          <a:p>
            <a:pPr marL="0" indent="0">
              <a:buNone/>
            </a:pPr>
            <a:r>
              <a:rPr lang="en-US" dirty="0"/>
              <a:t>30. Other forms of energy must be </a:t>
            </a:r>
            <a:r>
              <a:rPr lang="en-US" b="1" dirty="0"/>
              <a:t>substituted for </a:t>
            </a:r>
            <a:r>
              <a:rPr lang="en-US" dirty="0"/>
              <a:t>oil in the near future.</a:t>
            </a:r>
          </a:p>
          <a:p>
            <a:pPr marL="0" indent="0">
              <a:buNone/>
            </a:pPr>
            <a:endParaRPr lang="en-US" dirty="0"/>
          </a:p>
          <a:p>
            <a:pPr marL="0" indent="0">
              <a:buNone/>
            </a:pPr>
            <a:r>
              <a:rPr lang="en-US" dirty="0"/>
              <a:t>31. Democracy is the </a:t>
            </a:r>
            <a:r>
              <a:rPr lang="en-US" b="1" dirty="0"/>
              <a:t>substitution </a:t>
            </a:r>
            <a:r>
              <a:rPr lang="en-US" dirty="0"/>
              <a:t>of ballots </a:t>
            </a:r>
            <a:r>
              <a:rPr lang="en-US" b="1" dirty="0"/>
              <a:t>for </a:t>
            </a:r>
            <a:r>
              <a:rPr lang="en-US" dirty="0"/>
              <a:t>bullets.</a:t>
            </a:r>
          </a:p>
          <a:p>
            <a:pPr marL="0" indent="0">
              <a:buNone/>
            </a:pPr>
            <a:endParaRPr lang="en-US" dirty="0"/>
          </a:p>
          <a:p>
            <a:pPr marL="0" indent="0">
              <a:buNone/>
            </a:pPr>
            <a:r>
              <a:rPr lang="en-US" dirty="0"/>
              <a:t>32. Engineers will </a:t>
            </a:r>
            <a:r>
              <a:rPr lang="en-US" b="1" dirty="0"/>
              <a:t>substitute </a:t>
            </a:r>
            <a:r>
              <a:rPr lang="en-US" dirty="0"/>
              <a:t>a new metal structure </a:t>
            </a:r>
            <a:r>
              <a:rPr lang="en-US" b="1" dirty="0"/>
              <a:t>for </a:t>
            </a:r>
            <a:r>
              <a:rPr lang="en-US" dirty="0"/>
              <a:t>the old wooden frame.</a:t>
            </a:r>
            <a:endParaRPr lang="es-AR" dirty="0"/>
          </a:p>
        </p:txBody>
      </p:sp>
      <p:sp>
        <p:nvSpPr>
          <p:cNvPr id="5" name="CuadroTexto 4">
            <a:extLst>
              <a:ext uri="{FF2B5EF4-FFF2-40B4-BE49-F238E27FC236}">
                <a16:creationId xmlns:a16="http://schemas.microsoft.com/office/drawing/2014/main" id="{62CD41D4-D53D-40F4-B72F-4A392A0BCF0A}"/>
              </a:ext>
            </a:extLst>
          </p:cNvPr>
          <p:cNvSpPr txBox="1"/>
          <p:nvPr/>
        </p:nvSpPr>
        <p:spPr>
          <a:xfrm>
            <a:off x="3853249" y="193227"/>
            <a:ext cx="3597876" cy="1077218"/>
          </a:xfrm>
          <a:prstGeom prst="rect">
            <a:avLst/>
          </a:prstGeom>
          <a:solidFill>
            <a:schemeClr val="accent3"/>
          </a:solidFill>
        </p:spPr>
        <p:txBody>
          <a:bodyPr wrap="square" rtlCol="0">
            <a:spAutoFit/>
          </a:bodyPr>
          <a:lstStyle/>
          <a:p>
            <a:r>
              <a:rPr lang="es-AR" sz="3200" b="1" dirty="0">
                <a:solidFill>
                  <a:schemeClr val="bg1"/>
                </a:solidFill>
                <a:effectLst>
                  <a:outerShdw blurRad="38100" dist="38100" dir="2700000" algn="tl">
                    <a:srgbClr val="000000">
                      <a:alpha val="43137"/>
                    </a:srgbClr>
                  </a:outerShdw>
                </a:effectLst>
              </a:rPr>
              <a:t>SUBSTITUTE FOR </a:t>
            </a:r>
          </a:p>
          <a:p>
            <a:r>
              <a:rPr lang="es-AR" sz="3200" b="1" dirty="0">
                <a:solidFill>
                  <a:schemeClr val="bg1"/>
                </a:solidFill>
                <a:effectLst>
                  <a:outerShdw blurRad="38100" dist="38100" dir="2700000" algn="tl">
                    <a:srgbClr val="000000">
                      <a:alpha val="43137"/>
                    </a:srgbClr>
                  </a:outerShdw>
                </a:effectLst>
              </a:rPr>
              <a:t>SUBSTITUTION FOR</a:t>
            </a:r>
          </a:p>
        </p:txBody>
      </p:sp>
    </p:spTree>
    <p:extLst>
      <p:ext uri="{BB962C8B-B14F-4D97-AF65-F5344CB8AC3E}">
        <p14:creationId xmlns:p14="http://schemas.microsoft.com/office/powerpoint/2010/main" val="2651267630"/>
      </p:ext>
    </p:extLst>
  </p:cSld>
  <p:clrMapOvr>
    <a:masterClrMapping/>
  </p:clrMapOvr>
  <mc:AlternateContent xmlns:mc="http://schemas.openxmlformats.org/markup-compatibility/2006" xmlns:p14="http://schemas.microsoft.com/office/powerpoint/2010/main">
    <mc:Choice Requires="p14">
      <p:transition spd="slow" p14:dur="2000" advTm="187971"/>
    </mc:Choice>
    <mc:Fallback xmlns="">
      <p:transition spd="slow" advTm="18797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828800"/>
            <a:ext cx="8229600" cy="4297364"/>
          </a:xfrm>
          <a:ln w="76200">
            <a:solidFill>
              <a:srgbClr val="FFFF00"/>
            </a:solidFill>
          </a:ln>
        </p:spPr>
        <p:txBody>
          <a:bodyPr>
            <a:normAutofit/>
          </a:bodyPr>
          <a:lstStyle/>
          <a:p>
            <a:pPr marL="0" indent="0">
              <a:buNone/>
            </a:pPr>
            <a:endParaRPr lang="en-US" dirty="0"/>
          </a:p>
          <a:p>
            <a:pPr marL="0" indent="0">
              <a:buNone/>
            </a:pPr>
            <a:r>
              <a:rPr lang="en-US" dirty="0"/>
              <a:t>47. You will find the fire extinguisher </a:t>
            </a:r>
            <a:r>
              <a:rPr lang="en-US" b="1" u="sng" dirty="0"/>
              <a:t>close to </a:t>
            </a:r>
            <a:r>
              <a:rPr lang="en-US" dirty="0"/>
              <a:t>the door. (</a:t>
            </a:r>
            <a:r>
              <a:rPr lang="en-US" dirty="0" err="1"/>
              <a:t>preposición</a:t>
            </a:r>
            <a:r>
              <a:rPr lang="en-US" dirty="0"/>
              <a:t> de </a:t>
            </a:r>
            <a:r>
              <a:rPr lang="en-US" dirty="0" err="1"/>
              <a:t>lugar</a:t>
            </a:r>
            <a:r>
              <a:rPr lang="en-US" dirty="0"/>
              <a:t>)</a:t>
            </a:r>
          </a:p>
          <a:p>
            <a:pPr marL="0" indent="0">
              <a:buNone/>
            </a:pPr>
            <a:endParaRPr lang="en-US" dirty="0"/>
          </a:p>
          <a:p>
            <a:pPr marL="0" indent="0">
              <a:buNone/>
            </a:pPr>
            <a:r>
              <a:rPr lang="en-US" dirty="0"/>
              <a:t>48. Be sure </a:t>
            </a:r>
            <a:r>
              <a:rPr lang="en-US" u="sng" dirty="0"/>
              <a:t>to </a:t>
            </a:r>
            <a:r>
              <a:rPr lang="en-US" b="1" u="sng" dirty="0"/>
              <a:t>close </a:t>
            </a:r>
            <a:r>
              <a:rPr lang="en-US" dirty="0"/>
              <a:t>the door behind you.(</a:t>
            </a:r>
            <a:r>
              <a:rPr lang="en-US" dirty="0" err="1"/>
              <a:t>verbo</a:t>
            </a:r>
            <a:r>
              <a:rPr lang="en-US" dirty="0"/>
              <a:t>)</a:t>
            </a:r>
          </a:p>
          <a:p>
            <a:pPr marL="0" indent="0">
              <a:buNone/>
            </a:pPr>
            <a:endParaRPr lang="en-US" dirty="0"/>
          </a:p>
          <a:p>
            <a:pPr marL="0" indent="0">
              <a:buNone/>
            </a:pPr>
            <a:r>
              <a:rPr lang="en-US" dirty="0"/>
              <a:t>49. They should make </a:t>
            </a:r>
            <a:r>
              <a:rPr lang="en-US" i="1" u="sng" dirty="0"/>
              <a:t>a </a:t>
            </a:r>
            <a:r>
              <a:rPr lang="en-US" b="1" i="1" u="sng" dirty="0"/>
              <a:t>close </a:t>
            </a:r>
            <a:r>
              <a:rPr lang="en-US" i="1" u="sng" dirty="0"/>
              <a:t>inspection </a:t>
            </a:r>
            <a:r>
              <a:rPr lang="en-US" dirty="0"/>
              <a:t>of the area. (</a:t>
            </a:r>
            <a:r>
              <a:rPr lang="en-US" dirty="0" err="1"/>
              <a:t>adjetivo</a:t>
            </a:r>
            <a:r>
              <a:rPr lang="en-US" dirty="0"/>
              <a:t>)</a:t>
            </a:r>
            <a:endParaRPr lang="es-AR" dirty="0"/>
          </a:p>
        </p:txBody>
      </p:sp>
      <p:sp>
        <p:nvSpPr>
          <p:cNvPr id="4" name="CuadroTexto 3">
            <a:extLst>
              <a:ext uri="{FF2B5EF4-FFF2-40B4-BE49-F238E27FC236}">
                <a16:creationId xmlns:a16="http://schemas.microsoft.com/office/drawing/2014/main" id="{6D851476-EDF1-45F5-9139-BB9E349E3B55}"/>
              </a:ext>
            </a:extLst>
          </p:cNvPr>
          <p:cNvSpPr txBox="1"/>
          <p:nvPr/>
        </p:nvSpPr>
        <p:spPr>
          <a:xfrm>
            <a:off x="1099751" y="476672"/>
            <a:ext cx="9735260" cy="1077218"/>
          </a:xfrm>
          <a:prstGeom prst="rect">
            <a:avLst/>
          </a:prstGeom>
          <a:blipFill>
            <a:blip r:embed="rId2"/>
            <a:tile tx="0" ty="0" sx="100000" sy="100000" flip="none" algn="tl"/>
          </a:blipFill>
        </p:spPr>
        <p:txBody>
          <a:bodyPr wrap="square" rtlCol="0">
            <a:spAutoFit/>
          </a:bodyPr>
          <a:lstStyle/>
          <a:p>
            <a:r>
              <a:rPr lang="es-AR" sz="3200" b="1" dirty="0">
                <a:solidFill>
                  <a:srgbClr val="FF0000"/>
                </a:solidFill>
              </a:rPr>
              <a:t>CLOSE: verbo: cerrar; adjetivo: minucioso, detallado,  CLOSE TO: cerca;  </a:t>
            </a:r>
          </a:p>
        </p:txBody>
      </p:sp>
    </p:spTree>
    <p:extLst>
      <p:ext uri="{BB962C8B-B14F-4D97-AF65-F5344CB8AC3E}">
        <p14:creationId xmlns:p14="http://schemas.microsoft.com/office/powerpoint/2010/main" val="3832282671"/>
      </p:ext>
    </p:extLst>
  </p:cSld>
  <p:clrMapOvr>
    <a:masterClrMapping/>
  </p:clrMapOvr>
  <mc:AlternateContent xmlns:mc="http://schemas.openxmlformats.org/markup-compatibility/2006" xmlns:p14="http://schemas.microsoft.com/office/powerpoint/2010/main">
    <mc:Choice Requires="p14">
      <p:transition spd="slow" p14:dur="2000" advTm="29281"/>
    </mc:Choice>
    <mc:Fallback xmlns="">
      <p:transition spd="slow" advTm="2928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199" y="620688"/>
            <a:ext cx="8979243" cy="5904656"/>
          </a:xfrm>
          <a:ln w="76200">
            <a:solidFill>
              <a:schemeClr val="accent2">
                <a:lumMod val="60000"/>
                <a:lumOff val="40000"/>
              </a:schemeClr>
            </a:solidFill>
          </a:ln>
        </p:spPr>
        <p:txBody>
          <a:bodyPr>
            <a:normAutofit/>
          </a:bodyPr>
          <a:lstStyle/>
          <a:p>
            <a:pPr marL="0" indent="0">
              <a:buNone/>
            </a:pPr>
            <a:r>
              <a:rPr lang="en-US" dirty="0"/>
              <a:t>50. The new engine was </a:t>
            </a:r>
            <a:r>
              <a:rPr lang="en-US" b="1" u="sng" dirty="0"/>
              <a:t>four times as </a:t>
            </a:r>
            <a:r>
              <a:rPr lang="en-US" u="sng" dirty="0"/>
              <a:t>efficient as </a:t>
            </a:r>
            <a:r>
              <a:rPr lang="en-US" dirty="0"/>
              <a:t>the old one.</a:t>
            </a:r>
          </a:p>
          <a:p>
            <a:pPr marL="0" indent="0">
              <a:buNone/>
            </a:pPr>
            <a:endParaRPr lang="en-US" dirty="0"/>
          </a:p>
          <a:p>
            <a:pPr marL="0" indent="0">
              <a:buNone/>
            </a:pPr>
            <a:r>
              <a:rPr lang="en-US" dirty="0"/>
              <a:t>51. Although they become colloidal, they are still </a:t>
            </a:r>
            <a:r>
              <a:rPr lang="en-US" b="1" u="sng" dirty="0"/>
              <a:t>1000 times larger </a:t>
            </a:r>
            <a:r>
              <a:rPr lang="en-US" dirty="0"/>
              <a:t>than bentonite platelets.</a:t>
            </a:r>
          </a:p>
          <a:p>
            <a:pPr marL="0" indent="0">
              <a:buNone/>
            </a:pPr>
            <a:endParaRPr lang="en-US" dirty="0"/>
          </a:p>
          <a:p>
            <a:pPr marL="0" indent="0">
              <a:buNone/>
            </a:pPr>
            <a:r>
              <a:rPr lang="en-US" dirty="0"/>
              <a:t>52. Conductivity. Measure of the quantity of electricity transferred across unit area per unit potential </a:t>
            </a:r>
            <a:r>
              <a:rPr lang="es-AR" dirty="0"/>
              <a:t>per </a:t>
            </a:r>
            <a:r>
              <a:rPr lang="es-AR" b="1" dirty="0" err="1"/>
              <a:t>unit</a:t>
            </a:r>
            <a:r>
              <a:rPr lang="es-AR" b="1" dirty="0"/>
              <a:t> time.</a:t>
            </a:r>
          </a:p>
        </p:txBody>
      </p:sp>
    </p:spTree>
    <p:extLst>
      <p:ext uri="{BB962C8B-B14F-4D97-AF65-F5344CB8AC3E}">
        <p14:creationId xmlns:p14="http://schemas.microsoft.com/office/powerpoint/2010/main" val="476305925"/>
      </p:ext>
    </p:extLst>
  </p:cSld>
  <p:clrMapOvr>
    <a:masterClrMapping/>
  </p:clrMapOvr>
  <mc:AlternateContent xmlns:mc="http://schemas.openxmlformats.org/markup-compatibility/2006" xmlns:p14="http://schemas.microsoft.com/office/powerpoint/2010/main">
    <mc:Choice Requires="p14">
      <p:transition spd="slow" p14:dur="2000" advTm="191106"/>
    </mc:Choice>
    <mc:Fallback xmlns="">
      <p:transition spd="slow" advTm="19110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548681"/>
            <a:ext cx="8229600" cy="5577483"/>
          </a:xfrm>
          <a:ln w="76200">
            <a:solidFill>
              <a:schemeClr val="tx2">
                <a:lumMod val="60000"/>
                <a:lumOff val="40000"/>
              </a:schemeClr>
            </a:solidFill>
          </a:ln>
        </p:spPr>
        <p:txBody>
          <a:bodyPr>
            <a:normAutofit/>
          </a:bodyPr>
          <a:lstStyle/>
          <a:p>
            <a:pPr marL="0" indent="0">
              <a:buNone/>
            </a:pPr>
            <a:r>
              <a:rPr lang="en-US" dirty="0"/>
              <a:t>54. This car costs </a:t>
            </a:r>
            <a:r>
              <a:rPr lang="en-US" b="1" dirty="0"/>
              <a:t>twice as much as </a:t>
            </a:r>
            <a:r>
              <a:rPr lang="en-US" dirty="0"/>
              <a:t>the other one.</a:t>
            </a:r>
          </a:p>
          <a:p>
            <a:pPr marL="0" indent="0">
              <a:buNone/>
            </a:pPr>
            <a:r>
              <a:rPr lang="en-US" dirty="0"/>
              <a:t>55. Today, there are </a:t>
            </a:r>
            <a:r>
              <a:rPr lang="en-US" b="1" dirty="0"/>
              <a:t>three times as many </a:t>
            </a:r>
            <a:r>
              <a:rPr lang="en-US" dirty="0"/>
              <a:t>new industries </a:t>
            </a:r>
            <a:r>
              <a:rPr lang="en-US" b="1" dirty="0"/>
              <a:t>as </a:t>
            </a:r>
            <a:r>
              <a:rPr lang="en-US" dirty="0"/>
              <a:t>at the end of the last century.</a:t>
            </a:r>
          </a:p>
          <a:p>
            <a:pPr marL="0" indent="0">
              <a:buNone/>
            </a:pPr>
            <a:r>
              <a:rPr lang="en-US" dirty="0"/>
              <a:t>56. Our company has </a:t>
            </a:r>
            <a:r>
              <a:rPr lang="en-US" b="1" dirty="0"/>
              <a:t>half as much </a:t>
            </a:r>
            <a:r>
              <a:rPr lang="en-US" dirty="0"/>
              <a:t>capital as our competitors.</a:t>
            </a:r>
          </a:p>
          <a:p>
            <a:pPr marL="0" indent="0">
              <a:buNone/>
            </a:pPr>
            <a:r>
              <a:rPr lang="en-US" dirty="0"/>
              <a:t>57. The action inside the </a:t>
            </a:r>
            <a:r>
              <a:rPr lang="en-US" dirty="0" err="1"/>
              <a:t>hydrocyclone</a:t>
            </a:r>
            <a:r>
              <a:rPr lang="en-US" dirty="0"/>
              <a:t> can multiply gravitational force by </a:t>
            </a:r>
            <a:r>
              <a:rPr lang="en-US" b="1" dirty="0"/>
              <a:t>as much as </a:t>
            </a:r>
            <a:r>
              <a:rPr lang="en-US" dirty="0"/>
              <a:t>200 times.</a:t>
            </a:r>
          </a:p>
          <a:p>
            <a:pPr marL="0" indent="0">
              <a:buNone/>
            </a:pPr>
            <a:r>
              <a:rPr lang="en-US" dirty="0"/>
              <a:t>58. Eight </a:t>
            </a:r>
            <a:r>
              <a:rPr lang="en-US" b="1" dirty="0"/>
              <a:t>out of every </a:t>
            </a:r>
            <a:r>
              <a:rPr lang="en-US" dirty="0"/>
              <a:t>ten glass factory workers suffer from this disease.</a:t>
            </a:r>
            <a:endParaRPr lang="es-AR" dirty="0"/>
          </a:p>
        </p:txBody>
      </p:sp>
    </p:spTree>
    <p:extLst>
      <p:ext uri="{BB962C8B-B14F-4D97-AF65-F5344CB8AC3E}">
        <p14:creationId xmlns:p14="http://schemas.microsoft.com/office/powerpoint/2010/main" val="1542376913"/>
      </p:ext>
    </p:extLst>
  </p:cSld>
  <p:clrMapOvr>
    <a:masterClrMapping/>
  </p:clrMapOvr>
  <mc:AlternateContent xmlns:mc="http://schemas.openxmlformats.org/markup-compatibility/2006" xmlns:p14="http://schemas.microsoft.com/office/powerpoint/2010/main">
    <mc:Choice Requires="p14">
      <p:transition spd="slow" p14:dur="2000" advTm="75936"/>
    </mc:Choice>
    <mc:Fallback xmlns="">
      <p:transition spd="slow" advTm="7593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672" y="836713"/>
            <a:ext cx="6048672" cy="508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822B5976-AB4E-4CAE-A734-1A074ED9D8B9}"/>
              </a:ext>
            </a:extLst>
          </p:cNvPr>
          <p:cNvSpPr txBox="1"/>
          <p:nvPr/>
        </p:nvSpPr>
        <p:spPr>
          <a:xfrm>
            <a:off x="8649730" y="1828800"/>
            <a:ext cx="2829697" cy="369332"/>
          </a:xfrm>
          <a:prstGeom prst="rect">
            <a:avLst/>
          </a:prstGeom>
          <a:solidFill>
            <a:schemeClr val="tx2">
              <a:lumMod val="20000"/>
              <a:lumOff val="80000"/>
            </a:schemeClr>
          </a:solidFill>
        </p:spPr>
        <p:txBody>
          <a:bodyPr wrap="square" rtlCol="0">
            <a:spAutoFit/>
          </a:bodyPr>
          <a:lstStyle/>
          <a:p>
            <a:r>
              <a:rPr lang="es-AR" b="1" dirty="0">
                <a:solidFill>
                  <a:srgbClr val="FF0000"/>
                </a:solidFill>
              </a:rPr>
              <a:t>EL DOBLE DE GRANDE?</a:t>
            </a:r>
          </a:p>
        </p:txBody>
      </p:sp>
    </p:spTree>
    <p:extLst>
      <p:ext uri="{BB962C8B-B14F-4D97-AF65-F5344CB8AC3E}">
        <p14:creationId xmlns:p14="http://schemas.microsoft.com/office/powerpoint/2010/main" val="1894372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BBF7A-095C-9ACA-32EE-F7A414161DD5}"/>
              </a:ext>
            </a:extLst>
          </p:cNvPr>
          <p:cNvSpPr>
            <a:spLocks noGrp="1"/>
          </p:cNvSpPr>
          <p:nvPr>
            <p:ph idx="1"/>
          </p:nvPr>
        </p:nvSpPr>
        <p:spPr>
          <a:xfrm>
            <a:off x="529936" y="758536"/>
            <a:ext cx="11035146" cy="5953991"/>
          </a:xfrm>
        </p:spPr>
        <p:txBody>
          <a:bodyPr>
            <a:normAutofit/>
          </a:bodyPr>
          <a:lstStyle/>
          <a:p>
            <a:pPr marL="0" indent="0">
              <a:buNone/>
            </a:pPr>
            <a:r>
              <a:rPr lang="en-GB" b="1" dirty="0"/>
              <a:t>Finding Leaking Tubes Quickly &amp; Easily</a:t>
            </a:r>
            <a:endParaRPr lang="es-AR" dirty="0"/>
          </a:p>
          <a:p>
            <a:pPr marL="0" indent="0">
              <a:buNone/>
            </a:pPr>
            <a:r>
              <a:rPr lang="en-GB" b="1" dirty="0"/>
              <a:t> </a:t>
            </a:r>
            <a:endParaRPr lang="es-AR" dirty="0"/>
          </a:p>
          <a:p>
            <a:pPr marL="0" indent="0">
              <a:buNone/>
            </a:pPr>
            <a:r>
              <a:rPr lang="en-GB" dirty="0"/>
              <a:t>Tubes within vessels need to be regularly checked for leaks for several reasons. Although vessels undergo hydrostatic or eddy current testing after fabrication to ensure that proper construction and quality standards have been met, this does not guarantee the vessel won’t develop leaks. Vessels that are in use should be tested when problems are suspected, either from unusual occurrences or decreased efficiency. Vessels in use should also be tested during routine maintenance periods in order to maintain high efficiency and safety standards.</a:t>
            </a:r>
            <a:endParaRPr lang="es-AR" dirty="0"/>
          </a:p>
          <a:p>
            <a:endParaRPr lang="es-AR" dirty="0"/>
          </a:p>
          <a:p>
            <a:endParaRPr lang="es-AR" dirty="0"/>
          </a:p>
        </p:txBody>
      </p:sp>
    </p:spTree>
    <p:extLst>
      <p:ext uri="{BB962C8B-B14F-4D97-AF65-F5344CB8AC3E}">
        <p14:creationId xmlns:p14="http://schemas.microsoft.com/office/powerpoint/2010/main" val="1917847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039A7-2563-0B84-B748-311AD5DF0664}"/>
            </a:ext>
          </a:extLst>
        </p:cNvPr>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50DDDA3A-9EC7-BC10-A49B-9ED826217B9B}"/>
              </a:ext>
            </a:extLst>
          </p:cNvPr>
          <p:cNvSpPr>
            <a:spLocks noGrp="1"/>
          </p:cNvSpPr>
          <p:nvPr>
            <p:ph idx="1"/>
          </p:nvPr>
        </p:nvSpPr>
        <p:spPr>
          <a:xfrm>
            <a:off x="688440" y="556952"/>
            <a:ext cx="8229600" cy="5904656"/>
          </a:xfrm>
        </p:spPr>
        <p:txBody>
          <a:bodyPr>
            <a:normAutofit/>
          </a:bodyPr>
          <a:lstStyle/>
          <a:p>
            <a:pPr marL="0" indent="0">
              <a:buNone/>
            </a:pPr>
            <a:r>
              <a:rPr lang="en-GB" b="1" dirty="0"/>
              <a:t>Find</a:t>
            </a:r>
            <a:r>
              <a:rPr lang="en-GB" b="1" dirty="0">
                <a:highlight>
                  <a:srgbClr val="FFFF00"/>
                </a:highlight>
              </a:rPr>
              <a:t>ing</a:t>
            </a:r>
            <a:r>
              <a:rPr lang="en-GB" b="1" dirty="0"/>
              <a:t> Leak</a:t>
            </a:r>
            <a:r>
              <a:rPr lang="en-GB" b="1" dirty="0">
                <a:highlight>
                  <a:srgbClr val="FFFF00"/>
                </a:highlight>
              </a:rPr>
              <a:t>ing</a:t>
            </a:r>
            <a:r>
              <a:rPr lang="en-GB" b="1" dirty="0"/>
              <a:t> Tubes Quic</a:t>
            </a:r>
            <a:r>
              <a:rPr lang="en-GB" b="1" dirty="0">
                <a:highlight>
                  <a:srgbClr val="FFFF00"/>
                </a:highlight>
              </a:rPr>
              <a:t>kly</a:t>
            </a:r>
            <a:r>
              <a:rPr lang="en-GB" b="1" dirty="0"/>
              <a:t> &amp; Easi</a:t>
            </a:r>
            <a:r>
              <a:rPr lang="en-GB" b="1" dirty="0">
                <a:highlight>
                  <a:srgbClr val="FFFF00"/>
                </a:highlight>
              </a:rPr>
              <a:t>ly</a:t>
            </a:r>
            <a:endParaRPr lang="es-AR" dirty="0">
              <a:highlight>
                <a:srgbClr val="FFFF00"/>
              </a:highlight>
            </a:endParaRPr>
          </a:p>
          <a:p>
            <a:pPr marL="0" indent="0">
              <a:buNone/>
            </a:pPr>
            <a:r>
              <a:rPr lang="en-GB" b="1" dirty="0"/>
              <a:t> </a:t>
            </a:r>
            <a:endParaRPr lang="es-AR" dirty="0"/>
          </a:p>
          <a:p>
            <a:pPr marL="0" indent="0">
              <a:buNone/>
            </a:pPr>
            <a:r>
              <a:rPr lang="en-GB" dirty="0"/>
              <a:t>Tubes within vessels need to be </a:t>
            </a:r>
            <a:r>
              <a:rPr lang="en-GB" dirty="0">
                <a:highlight>
                  <a:srgbClr val="F8F9BD"/>
                </a:highlight>
              </a:rPr>
              <a:t>regularly checked for leaks</a:t>
            </a:r>
            <a:r>
              <a:rPr lang="en-GB" dirty="0"/>
              <a:t> for several reasons</a:t>
            </a:r>
            <a:r>
              <a:rPr lang="en-GB" dirty="0">
                <a:highlight>
                  <a:srgbClr val="00FF00"/>
                </a:highlight>
              </a:rPr>
              <a:t>. Although </a:t>
            </a:r>
            <a:r>
              <a:rPr lang="en-GB" dirty="0"/>
              <a:t>vessels undergo hydrostatic or eddy current testing</a:t>
            </a:r>
            <a:r>
              <a:rPr lang="en-GB" dirty="0">
                <a:highlight>
                  <a:srgbClr val="00FF00"/>
                </a:highlight>
              </a:rPr>
              <a:t> after </a:t>
            </a:r>
            <a:r>
              <a:rPr lang="en-GB" dirty="0"/>
              <a:t>fabrication to ensure that proper construction and quality standards have been met, this does not guarantee the vessel won’t develop leaks. Vessels that are in use should be tested when problems are suspected,</a:t>
            </a:r>
            <a:r>
              <a:rPr lang="en-GB" dirty="0">
                <a:highlight>
                  <a:srgbClr val="00FF00"/>
                </a:highlight>
              </a:rPr>
              <a:t> either </a:t>
            </a:r>
            <a:r>
              <a:rPr lang="en-GB" dirty="0"/>
              <a:t>from unusual occurrences or decreased efficiency. Vessels in use should also be tested during routine maintenance periods </a:t>
            </a:r>
            <a:r>
              <a:rPr lang="en-GB" dirty="0">
                <a:highlight>
                  <a:srgbClr val="00FF00"/>
                </a:highlight>
              </a:rPr>
              <a:t>in order to</a:t>
            </a:r>
            <a:r>
              <a:rPr lang="en-GB" dirty="0"/>
              <a:t> maintain high efficiency and safety standards.</a:t>
            </a:r>
            <a:endParaRPr lang="es-AR" dirty="0"/>
          </a:p>
          <a:p>
            <a:endParaRPr lang="es-AR" dirty="0"/>
          </a:p>
        </p:txBody>
      </p:sp>
      <mc:AlternateContent xmlns:mc="http://schemas.openxmlformats.org/markup-compatibility/2006">
        <mc:Choice xmlns:p14="http://schemas.microsoft.com/office/powerpoint/2010/main" Requires="p14">
          <p:contentPart p14:bwMode="auto" r:id="rId2">
            <p14:nvContentPartPr>
              <p14:cNvPr id="4" name="3 Entrada de lápiz">
                <a:extLst>
                  <a:ext uri="{FF2B5EF4-FFF2-40B4-BE49-F238E27FC236}">
                    <a16:creationId xmlns:a16="http://schemas.microsoft.com/office/drawing/2014/main" id="{231ED1FF-B487-9336-2307-8041B0C4CFBA}"/>
                  </a:ext>
                </a:extLst>
              </p14:cNvPr>
              <p14:cNvContentPartPr/>
              <p14:nvPr/>
            </p14:nvContentPartPr>
            <p14:xfrm>
              <a:off x="1586640" y="871774"/>
              <a:ext cx="384120" cy="27000"/>
            </p14:xfrm>
          </p:contentPart>
        </mc:Choice>
        <mc:Fallback>
          <p:pic>
            <p:nvPicPr>
              <p:cNvPr id="4" name="3 Entrada de lápiz">
                <a:extLst>
                  <a:ext uri="{FF2B5EF4-FFF2-40B4-BE49-F238E27FC236}">
                    <a16:creationId xmlns:a16="http://schemas.microsoft.com/office/drawing/2014/main" id="{231ED1FF-B487-9336-2307-8041B0C4CFBA}"/>
                  </a:ext>
                </a:extLst>
              </p:cNvPr>
              <p:cNvPicPr/>
              <p:nvPr/>
            </p:nvPicPr>
            <p:blipFill>
              <a:blip r:embed="rId3"/>
              <a:stretch>
                <a:fillRect/>
              </a:stretch>
            </p:blipFill>
            <p:spPr>
              <a:xfrm>
                <a:off x="1570800" y="808414"/>
                <a:ext cx="415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4 Entrada de lápiz">
                <a:extLst>
                  <a:ext uri="{FF2B5EF4-FFF2-40B4-BE49-F238E27FC236}">
                    <a16:creationId xmlns:a16="http://schemas.microsoft.com/office/drawing/2014/main" id="{DE7C9A72-3F89-DDE9-88C1-3297B4435830}"/>
                  </a:ext>
                </a:extLst>
              </p14:cNvPr>
              <p14:cNvContentPartPr/>
              <p14:nvPr/>
            </p14:nvContentPartPr>
            <p14:xfrm>
              <a:off x="2736280" y="898774"/>
              <a:ext cx="366480" cy="360"/>
            </p14:xfrm>
          </p:contentPart>
        </mc:Choice>
        <mc:Fallback>
          <p:pic>
            <p:nvPicPr>
              <p:cNvPr id="5" name="4 Entrada de lápiz">
                <a:extLst>
                  <a:ext uri="{FF2B5EF4-FFF2-40B4-BE49-F238E27FC236}">
                    <a16:creationId xmlns:a16="http://schemas.microsoft.com/office/drawing/2014/main" id="{DE7C9A72-3F89-DDE9-88C1-3297B4435830}"/>
                  </a:ext>
                </a:extLst>
              </p:cNvPr>
              <p:cNvPicPr/>
              <p:nvPr/>
            </p:nvPicPr>
            <p:blipFill>
              <a:blip r:embed="rId5"/>
              <a:stretch>
                <a:fillRect/>
              </a:stretch>
            </p:blipFill>
            <p:spPr>
              <a:xfrm>
                <a:off x="2720440" y="835414"/>
                <a:ext cx="397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5 Entrada de lápiz">
                <a:extLst>
                  <a:ext uri="{FF2B5EF4-FFF2-40B4-BE49-F238E27FC236}">
                    <a16:creationId xmlns:a16="http://schemas.microsoft.com/office/drawing/2014/main" id="{3D30F371-66B5-A2C1-47EC-CE79AB251435}"/>
                  </a:ext>
                </a:extLst>
              </p14:cNvPr>
              <p14:cNvContentPartPr/>
              <p14:nvPr/>
            </p14:nvContentPartPr>
            <p14:xfrm>
              <a:off x="5215800" y="908134"/>
              <a:ext cx="259200" cy="360"/>
            </p14:xfrm>
          </p:contentPart>
        </mc:Choice>
        <mc:Fallback>
          <p:pic>
            <p:nvPicPr>
              <p:cNvPr id="6" name="5 Entrada de lápiz">
                <a:extLst>
                  <a:ext uri="{FF2B5EF4-FFF2-40B4-BE49-F238E27FC236}">
                    <a16:creationId xmlns:a16="http://schemas.microsoft.com/office/drawing/2014/main" id="{3D30F371-66B5-A2C1-47EC-CE79AB251435}"/>
                  </a:ext>
                </a:extLst>
              </p:cNvPr>
              <p:cNvPicPr/>
              <p:nvPr/>
            </p:nvPicPr>
            <p:blipFill>
              <a:blip r:embed="rId7"/>
              <a:stretch>
                <a:fillRect/>
              </a:stretch>
            </p:blipFill>
            <p:spPr>
              <a:xfrm>
                <a:off x="5199960" y="844774"/>
                <a:ext cx="290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6 Entrada de lápiz">
                <a:extLst>
                  <a:ext uri="{FF2B5EF4-FFF2-40B4-BE49-F238E27FC236}">
                    <a16:creationId xmlns:a16="http://schemas.microsoft.com/office/drawing/2014/main" id="{C758CDA9-B125-244F-4135-35C2E9D40E30}"/>
                  </a:ext>
                </a:extLst>
              </p14:cNvPr>
              <p14:cNvContentPartPr/>
              <p14:nvPr/>
            </p14:nvContentPartPr>
            <p14:xfrm>
              <a:off x="6265560" y="908134"/>
              <a:ext cx="411120" cy="27360"/>
            </p14:xfrm>
          </p:contentPart>
        </mc:Choice>
        <mc:Fallback>
          <p:pic>
            <p:nvPicPr>
              <p:cNvPr id="7" name="6 Entrada de lápiz">
                <a:extLst>
                  <a:ext uri="{FF2B5EF4-FFF2-40B4-BE49-F238E27FC236}">
                    <a16:creationId xmlns:a16="http://schemas.microsoft.com/office/drawing/2014/main" id="{C758CDA9-B125-244F-4135-35C2E9D40E30}"/>
                  </a:ext>
                </a:extLst>
              </p:cNvPr>
              <p:cNvPicPr/>
              <p:nvPr/>
            </p:nvPicPr>
            <p:blipFill>
              <a:blip r:embed="rId9"/>
              <a:stretch>
                <a:fillRect/>
              </a:stretch>
            </p:blipFill>
            <p:spPr>
              <a:xfrm>
                <a:off x="6249720" y="844774"/>
                <a:ext cx="442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7 Entrada de lápiz">
                <a:extLst>
                  <a:ext uri="{FF2B5EF4-FFF2-40B4-BE49-F238E27FC236}">
                    <a16:creationId xmlns:a16="http://schemas.microsoft.com/office/drawing/2014/main" id="{1597649A-2322-846D-A02C-8A4F6F12D503}"/>
                  </a:ext>
                </a:extLst>
              </p14:cNvPr>
              <p14:cNvContentPartPr/>
              <p14:nvPr/>
            </p14:nvContentPartPr>
            <p14:xfrm>
              <a:off x="3434700" y="898774"/>
              <a:ext cx="804240" cy="9360"/>
            </p14:xfrm>
          </p:contentPart>
        </mc:Choice>
        <mc:Fallback>
          <p:pic>
            <p:nvPicPr>
              <p:cNvPr id="8" name="7 Entrada de lápiz">
                <a:extLst>
                  <a:ext uri="{FF2B5EF4-FFF2-40B4-BE49-F238E27FC236}">
                    <a16:creationId xmlns:a16="http://schemas.microsoft.com/office/drawing/2014/main" id="{1597649A-2322-846D-A02C-8A4F6F12D503}"/>
                  </a:ext>
                </a:extLst>
              </p:cNvPr>
              <p:cNvPicPr/>
              <p:nvPr/>
            </p:nvPicPr>
            <p:blipFill>
              <a:blip r:embed="rId11"/>
              <a:stretch>
                <a:fillRect/>
              </a:stretch>
            </p:blipFill>
            <p:spPr>
              <a:xfrm>
                <a:off x="3418860" y="835414"/>
                <a:ext cx="835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10 Entrada de lápiz">
                <a:extLst>
                  <a:ext uri="{FF2B5EF4-FFF2-40B4-BE49-F238E27FC236}">
                    <a16:creationId xmlns:a16="http://schemas.microsoft.com/office/drawing/2014/main" id="{4F526CEC-0811-9389-2B99-E119B320AAD9}"/>
                  </a:ext>
                </a:extLst>
              </p14:cNvPr>
              <p14:cNvContentPartPr/>
              <p14:nvPr/>
            </p14:nvContentPartPr>
            <p14:xfrm>
              <a:off x="2782740" y="2330640"/>
              <a:ext cx="1054080" cy="360"/>
            </p14:xfrm>
          </p:contentPart>
        </mc:Choice>
        <mc:Fallback>
          <p:pic>
            <p:nvPicPr>
              <p:cNvPr id="11" name="10 Entrada de lápiz">
                <a:extLst>
                  <a:ext uri="{FF2B5EF4-FFF2-40B4-BE49-F238E27FC236}">
                    <a16:creationId xmlns:a16="http://schemas.microsoft.com/office/drawing/2014/main" id="{4F526CEC-0811-9389-2B99-E119B320AAD9}"/>
                  </a:ext>
                </a:extLst>
              </p:cNvPr>
              <p:cNvPicPr/>
              <p:nvPr/>
            </p:nvPicPr>
            <p:blipFill>
              <a:blip r:embed="rId13"/>
              <a:stretch>
                <a:fillRect/>
              </a:stretch>
            </p:blipFill>
            <p:spPr>
              <a:xfrm>
                <a:off x="2766900" y="2267280"/>
                <a:ext cx="1085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11 Entrada de lápiz">
                <a:extLst>
                  <a:ext uri="{FF2B5EF4-FFF2-40B4-BE49-F238E27FC236}">
                    <a16:creationId xmlns:a16="http://schemas.microsoft.com/office/drawing/2014/main" id="{952A8CB1-BE1B-AA79-8779-EA7E11D8F265}"/>
                  </a:ext>
                </a:extLst>
              </p14:cNvPr>
              <p14:cNvContentPartPr/>
              <p14:nvPr/>
            </p14:nvContentPartPr>
            <p14:xfrm>
              <a:off x="5345400" y="2308320"/>
              <a:ext cx="1384560" cy="54000"/>
            </p14:xfrm>
          </p:contentPart>
        </mc:Choice>
        <mc:Fallback>
          <p:pic>
            <p:nvPicPr>
              <p:cNvPr id="12" name="11 Entrada de lápiz">
                <a:extLst>
                  <a:ext uri="{FF2B5EF4-FFF2-40B4-BE49-F238E27FC236}">
                    <a16:creationId xmlns:a16="http://schemas.microsoft.com/office/drawing/2014/main" id="{952A8CB1-BE1B-AA79-8779-EA7E11D8F265}"/>
                  </a:ext>
                </a:extLst>
              </p:cNvPr>
              <p:cNvPicPr/>
              <p:nvPr/>
            </p:nvPicPr>
            <p:blipFill>
              <a:blip r:embed="rId15"/>
              <a:stretch>
                <a:fillRect/>
              </a:stretch>
            </p:blipFill>
            <p:spPr>
              <a:xfrm>
                <a:off x="5329560" y="2244960"/>
                <a:ext cx="1415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12 Entrada de lápiz">
                <a:extLst>
                  <a:ext uri="{FF2B5EF4-FFF2-40B4-BE49-F238E27FC236}">
                    <a16:creationId xmlns:a16="http://schemas.microsoft.com/office/drawing/2014/main" id="{F1BE6CE3-FA51-CE27-B194-F266BD73E2EC}"/>
                  </a:ext>
                </a:extLst>
              </p14:cNvPr>
              <p14:cNvContentPartPr/>
              <p14:nvPr/>
            </p14:nvContentPartPr>
            <p14:xfrm>
              <a:off x="7657651" y="2727117"/>
              <a:ext cx="696600" cy="360"/>
            </p14:xfrm>
          </p:contentPart>
        </mc:Choice>
        <mc:Fallback>
          <p:pic>
            <p:nvPicPr>
              <p:cNvPr id="13" name="12 Entrada de lápiz">
                <a:extLst>
                  <a:ext uri="{FF2B5EF4-FFF2-40B4-BE49-F238E27FC236}">
                    <a16:creationId xmlns:a16="http://schemas.microsoft.com/office/drawing/2014/main" id="{F1BE6CE3-FA51-CE27-B194-F266BD73E2EC}"/>
                  </a:ext>
                </a:extLst>
              </p:cNvPr>
              <p:cNvPicPr/>
              <p:nvPr/>
            </p:nvPicPr>
            <p:blipFill>
              <a:blip r:embed="rId17"/>
              <a:stretch>
                <a:fillRect/>
              </a:stretch>
            </p:blipFill>
            <p:spPr>
              <a:xfrm>
                <a:off x="7641811" y="2663757"/>
                <a:ext cx="727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13 Entrada de lápiz">
                <a:extLst>
                  <a:ext uri="{FF2B5EF4-FFF2-40B4-BE49-F238E27FC236}">
                    <a16:creationId xmlns:a16="http://schemas.microsoft.com/office/drawing/2014/main" id="{0F0735F2-E9EA-5354-85B3-A221693C98BE}"/>
                  </a:ext>
                </a:extLst>
              </p14:cNvPr>
              <p14:cNvContentPartPr/>
              <p14:nvPr/>
            </p14:nvContentPartPr>
            <p14:xfrm>
              <a:off x="2898840" y="4790987"/>
              <a:ext cx="821880" cy="18360"/>
            </p14:xfrm>
          </p:contentPart>
        </mc:Choice>
        <mc:Fallback>
          <p:pic>
            <p:nvPicPr>
              <p:cNvPr id="14" name="13 Entrada de lápiz">
                <a:extLst>
                  <a:ext uri="{FF2B5EF4-FFF2-40B4-BE49-F238E27FC236}">
                    <a16:creationId xmlns:a16="http://schemas.microsoft.com/office/drawing/2014/main" id="{0F0735F2-E9EA-5354-85B3-A221693C98BE}"/>
                  </a:ext>
                </a:extLst>
              </p:cNvPr>
              <p:cNvPicPr/>
              <p:nvPr/>
            </p:nvPicPr>
            <p:blipFill>
              <a:blip r:embed="rId19"/>
              <a:stretch>
                <a:fillRect/>
              </a:stretch>
            </p:blipFill>
            <p:spPr>
              <a:xfrm>
                <a:off x="2883000" y="4727627"/>
                <a:ext cx="853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14 Entrada de lápiz">
                <a:extLst>
                  <a:ext uri="{FF2B5EF4-FFF2-40B4-BE49-F238E27FC236}">
                    <a16:creationId xmlns:a16="http://schemas.microsoft.com/office/drawing/2014/main" id="{294086A9-AB05-B0DA-7A51-9B89C24DECB9}"/>
                  </a:ext>
                </a:extLst>
              </p14:cNvPr>
              <p14:cNvContentPartPr/>
              <p14:nvPr/>
            </p14:nvContentPartPr>
            <p14:xfrm>
              <a:off x="7575438" y="5544042"/>
              <a:ext cx="1277280" cy="9360"/>
            </p14:xfrm>
          </p:contentPart>
        </mc:Choice>
        <mc:Fallback>
          <p:pic>
            <p:nvPicPr>
              <p:cNvPr id="15" name="14 Entrada de lápiz">
                <a:extLst>
                  <a:ext uri="{FF2B5EF4-FFF2-40B4-BE49-F238E27FC236}">
                    <a16:creationId xmlns:a16="http://schemas.microsoft.com/office/drawing/2014/main" id="{294086A9-AB05-B0DA-7A51-9B89C24DECB9}"/>
                  </a:ext>
                </a:extLst>
              </p:cNvPr>
              <p:cNvPicPr/>
              <p:nvPr/>
            </p:nvPicPr>
            <p:blipFill>
              <a:blip r:embed="rId21"/>
              <a:stretch>
                <a:fillRect/>
              </a:stretch>
            </p:blipFill>
            <p:spPr>
              <a:xfrm>
                <a:off x="7559598" y="5480682"/>
                <a:ext cx="1308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16 Entrada de lápiz">
                <a:extLst>
                  <a:ext uri="{FF2B5EF4-FFF2-40B4-BE49-F238E27FC236}">
                    <a16:creationId xmlns:a16="http://schemas.microsoft.com/office/drawing/2014/main" id="{FAA9AB4F-6909-57C8-4907-7A219A2ECD93}"/>
                  </a:ext>
                </a:extLst>
              </p14:cNvPr>
              <p14:cNvContentPartPr/>
              <p14:nvPr/>
            </p14:nvContentPartPr>
            <p14:xfrm>
              <a:off x="3889560" y="3522600"/>
              <a:ext cx="1455840" cy="45000"/>
            </p14:xfrm>
          </p:contentPart>
        </mc:Choice>
        <mc:Fallback>
          <p:pic>
            <p:nvPicPr>
              <p:cNvPr id="17" name="16 Entrada de lápiz">
                <a:extLst>
                  <a:ext uri="{FF2B5EF4-FFF2-40B4-BE49-F238E27FC236}">
                    <a16:creationId xmlns:a16="http://schemas.microsoft.com/office/drawing/2014/main" id="{FAA9AB4F-6909-57C8-4907-7A219A2ECD93}"/>
                  </a:ext>
                </a:extLst>
              </p:cNvPr>
              <p:cNvPicPr/>
              <p:nvPr/>
            </p:nvPicPr>
            <p:blipFill>
              <a:blip r:embed="rId23"/>
              <a:stretch>
                <a:fillRect/>
              </a:stretch>
            </p:blipFill>
            <p:spPr>
              <a:xfrm>
                <a:off x="3873720" y="3459240"/>
                <a:ext cx="1487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17 Entrada de lápiz">
                <a:extLst>
                  <a:ext uri="{FF2B5EF4-FFF2-40B4-BE49-F238E27FC236}">
                    <a16:creationId xmlns:a16="http://schemas.microsoft.com/office/drawing/2014/main" id="{D173C890-03B3-65E6-47EA-069B4FD06D37}"/>
                  </a:ext>
                </a:extLst>
              </p14:cNvPr>
              <p14:cNvContentPartPr/>
              <p14:nvPr/>
            </p14:nvContentPartPr>
            <p14:xfrm>
              <a:off x="5997360" y="3509280"/>
              <a:ext cx="536400" cy="18360"/>
            </p14:xfrm>
          </p:contentPart>
        </mc:Choice>
        <mc:Fallback>
          <p:pic>
            <p:nvPicPr>
              <p:cNvPr id="18" name="17 Entrada de lápiz">
                <a:extLst>
                  <a:ext uri="{FF2B5EF4-FFF2-40B4-BE49-F238E27FC236}">
                    <a16:creationId xmlns:a16="http://schemas.microsoft.com/office/drawing/2014/main" id="{D173C890-03B3-65E6-47EA-069B4FD06D37}"/>
                  </a:ext>
                </a:extLst>
              </p:cNvPr>
              <p:cNvPicPr/>
              <p:nvPr/>
            </p:nvPicPr>
            <p:blipFill>
              <a:blip r:embed="rId25"/>
              <a:stretch>
                <a:fillRect/>
              </a:stretch>
            </p:blipFill>
            <p:spPr>
              <a:xfrm>
                <a:off x="5981520" y="3445920"/>
                <a:ext cx="567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18 Entrada de lápiz">
                <a:extLst>
                  <a:ext uri="{FF2B5EF4-FFF2-40B4-BE49-F238E27FC236}">
                    <a16:creationId xmlns:a16="http://schemas.microsoft.com/office/drawing/2014/main" id="{62A42769-C8C7-231E-50C6-D2D57B7BA1BC}"/>
                  </a:ext>
                </a:extLst>
              </p14:cNvPr>
              <p14:cNvContentPartPr/>
              <p14:nvPr/>
            </p14:nvContentPartPr>
            <p14:xfrm>
              <a:off x="3102760" y="5909045"/>
              <a:ext cx="5358240" cy="196920"/>
            </p14:xfrm>
          </p:contentPart>
        </mc:Choice>
        <mc:Fallback>
          <p:pic>
            <p:nvPicPr>
              <p:cNvPr id="19" name="18 Entrada de lápiz">
                <a:extLst>
                  <a:ext uri="{FF2B5EF4-FFF2-40B4-BE49-F238E27FC236}">
                    <a16:creationId xmlns:a16="http://schemas.microsoft.com/office/drawing/2014/main" id="{62A42769-C8C7-231E-50C6-D2D57B7BA1BC}"/>
                  </a:ext>
                </a:extLst>
              </p:cNvPr>
              <p:cNvPicPr/>
              <p:nvPr/>
            </p:nvPicPr>
            <p:blipFill>
              <a:blip r:embed="rId27"/>
              <a:stretch>
                <a:fillRect/>
              </a:stretch>
            </p:blipFill>
            <p:spPr>
              <a:xfrm>
                <a:off x="3086920" y="5845685"/>
                <a:ext cx="5389560" cy="323640"/>
              </a:xfrm>
              <a:prstGeom prst="rect">
                <a:avLst/>
              </a:prstGeom>
            </p:spPr>
          </p:pic>
        </mc:Fallback>
      </mc:AlternateContent>
      <p:sp>
        <p:nvSpPr>
          <p:cNvPr id="2" name="Rectángulo 1">
            <a:extLst>
              <a:ext uri="{FF2B5EF4-FFF2-40B4-BE49-F238E27FC236}">
                <a16:creationId xmlns:a16="http://schemas.microsoft.com/office/drawing/2014/main" id="{16BF1B20-5105-ED62-80C0-89595E93B3D2}"/>
              </a:ext>
            </a:extLst>
          </p:cNvPr>
          <p:cNvSpPr/>
          <p:nvPr/>
        </p:nvSpPr>
        <p:spPr>
          <a:xfrm>
            <a:off x="8756580" y="255565"/>
            <a:ext cx="3282300" cy="6740307"/>
          </a:xfrm>
          <a:prstGeom prst="rect">
            <a:avLst/>
          </a:prstGeom>
        </p:spPr>
        <p:txBody>
          <a:bodyPr wrap="square">
            <a:spAutoFit/>
          </a:bodyPr>
          <a:lstStyle/>
          <a:p>
            <a:r>
              <a:rPr lang="es-AR" sz="1600" dirty="0">
                <a:effectLst>
                  <a:outerShdw blurRad="38100" dist="38100" dir="2700000" algn="tl">
                    <a:srgbClr val="000000">
                      <a:alpha val="43137"/>
                    </a:srgbClr>
                  </a:outerShdw>
                </a:effectLst>
              </a:rPr>
              <a:t>Cómo encontrar tuberías con fugas/que tienen pérdidas,  </a:t>
            </a:r>
            <a:r>
              <a:rPr lang="es-AR" sz="1600" dirty="0"/>
              <a:t>rápida y fácilmente.</a:t>
            </a:r>
          </a:p>
          <a:p>
            <a:r>
              <a:rPr lang="es-AR" sz="1600" dirty="0"/>
              <a:t>Las tuberías  dentro de los tanques cisterna necesitan ser revisados regularmente para detectar fugas/para verificar que  no hayan pérdidas por varias razones. </a:t>
            </a:r>
            <a:r>
              <a:rPr lang="es-AR" sz="1600" dirty="0">
                <a:effectLst>
                  <a:outerShdw blurRad="38100" dist="38100" dir="2700000" algn="tl">
                    <a:srgbClr val="000000">
                      <a:alpha val="43137"/>
                    </a:srgbClr>
                  </a:outerShdw>
                </a:effectLst>
              </a:rPr>
              <a:t>Aunque </a:t>
            </a:r>
            <a:r>
              <a:rPr lang="es-AR" sz="1600" dirty="0"/>
              <a:t>las cisternas se someten a pruebas hidrostáticas o de corrientes parásitas después de la fabricación para asegurar que se han cumplido las normas de construcción y de calidad adecuadas, esto no garantiza que la cisterna no desarrolle pérdidas/ fugas. Las cisternas que están en uso deben ser examinadas/ probadas cuando se sospeche que hay problemas, ya sea por ocurrencias/eventos inusuales o por eficiencia disminuida. Los tanques/cisternas en uso deben ser probados/examinados también durante los períodos de mantenimiento de rutina a fin de mantener altos niveles de eficiencia y seguridad.</a:t>
            </a:r>
          </a:p>
        </p:txBody>
      </p:sp>
    </p:spTree>
    <p:extLst>
      <p:ext uri="{BB962C8B-B14F-4D97-AF65-F5344CB8AC3E}">
        <p14:creationId xmlns:p14="http://schemas.microsoft.com/office/powerpoint/2010/main" val="285601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956"/>
          </a:xfrm>
        </p:spPr>
        <p:txBody>
          <a:bodyPr>
            <a:normAutofit fontScale="90000"/>
          </a:bodyPr>
          <a:lstStyle/>
          <a:p>
            <a:endParaRPr lang="es-AR" dirty="0"/>
          </a:p>
        </p:txBody>
      </p:sp>
      <p:sp>
        <p:nvSpPr>
          <p:cNvPr id="3" name="Marcador de contenido 2"/>
          <p:cNvSpPr>
            <a:spLocks noGrp="1"/>
          </p:cNvSpPr>
          <p:nvPr>
            <p:ph idx="1"/>
          </p:nvPr>
        </p:nvSpPr>
        <p:spPr>
          <a:xfrm>
            <a:off x="838200" y="559558"/>
            <a:ext cx="10515600" cy="5617405"/>
          </a:xfrm>
        </p:spPr>
        <p:txBody>
          <a:bodyPr anchor="ctr"/>
          <a:lstStyle/>
          <a:p>
            <a:pPr marL="0" indent="0">
              <a:lnSpc>
                <a:spcPct val="150000"/>
              </a:lnSpc>
              <a:buNone/>
            </a:pPr>
            <a:r>
              <a:rPr lang="es-ES" dirty="0"/>
              <a:t>Además, se debe tener en cuenta que muchos </a:t>
            </a:r>
            <a:r>
              <a:rPr lang="es-ES" b="1" dirty="0"/>
              <a:t>sustantivos y adjetivos son usados como verbos</a:t>
            </a:r>
            <a:r>
              <a:rPr lang="es-ES" dirty="0"/>
              <a:t> en inglés, por lo tanto debe considerarse la función gramatical de la palabra antes de realizar la búsqueda en el diccionario. En muchas ocasiones ambas funciones, sustantivo y verbo </a:t>
            </a:r>
            <a:r>
              <a:rPr lang="es-ES" i="1" dirty="0"/>
              <a:t>(s, n, </a:t>
            </a:r>
            <a:r>
              <a:rPr lang="es-ES" i="1" dirty="0" err="1"/>
              <a:t>ó</a:t>
            </a:r>
            <a:r>
              <a:rPr lang="es-ES" i="1" dirty="0"/>
              <a:t> v, </a:t>
            </a:r>
            <a:r>
              <a:rPr lang="es-ES" i="1" dirty="0" err="1"/>
              <a:t>vt</a:t>
            </a:r>
            <a:r>
              <a:rPr lang="es-ES" i="1" dirty="0"/>
              <a:t>, v </a:t>
            </a:r>
            <a:r>
              <a:rPr lang="es-ES" i="1" dirty="0" err="1"/>
              <a:t>intr</a:t>
            </a:r>
            <a:r>
              <a:rPr lang="es-ES" i="1" dirty="0"/>
              <a:t>, </a:t>
            </a:r>
            <a:r>
              <a:rPr lang="es-ES" i="1" dirty="0" err="1"/>
              <a:t>tr</a:t>
            </a:r>
            <a:r>
              <a:rPr lang="es-ES" i="1" dirty="0"/>
              <a:t>, intr.)</a:t>
            </a:r>
            <a:r>
              <a:rPr lang="es-ES" dirty="0"/>
              <a:t>  aparecen en el diccionario, pero cuando esto no ocurre, debe transformarse el significado que da el diccionario en la palabra con la función deseada</a:t>
            </a:r>
            <a:endParaRPr lang="es-AR" dirty="0"/>
          </a:p>
        </p:txBody>
      </p:sp>
    </p:spTree>
    <p:extLst>
      <p:ext uri="{BB962C8B-B14F-4D97-AF65-F5344CB8AC3E}">
        <p14:creationId xmlns:p14="http://schemas.microsoft.com/office/powerpoint/2010/main" val="487281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A46-4D20-735B-9CA2-60A99E445AEC}"/>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15B86C1A-E78F-96C8-B10F-743650A25920}"/>
              </a:ext>
            </a:extLst>
          </p:cNvPr>
          <p:cNvSpPr>
            <a:spLocks noGrp="1"/>
          </p:cNvSpPr>
          <p:nvPr>
            <p:ph idx="1"/>
          </p:nvPr>
        </p:nvSpPr>
        <p:spPr>
          <a:xfrm>
            <a:off x="1004455" y="1856798"/>
            <a:ext cx="10515600" cy="4351338"/>
          </a:xfrm>
        </p:spPr>
        <p:txBody>
          <a:bodyPr/>
          <a:lstStyle/>
          <a:p>
            <a:r>
              <a:rPr lang="en-US" dirty="0"/>
              <a:t>One of the most overlooked best practices for finding tube leaks is to clean the tubes before testing. If the tube is not clean, it is possible for a tube leak to exist, but be covered up by hard deposits or scale. This can result in decreased vessel efficiency later on. Therefore, in order to get accurate test results, make sure the tubes are thoroughly cleaned before testing for leaks.</a:t>
            </a:r>
          </a:p>
          <a:p>
            <a:endParaRPr lang="es-AR" dirty="0"/>
          </a:p>
        </p:txBody>
      </p:sp>
    </p:spTree>
    <p:extLst>
      <p:ext uri="{BB962C8B-B14F-4D97-AF65-F5344CB8AC3E}">
        <p14:creationId xmlns:p14="http://schemas.microsoft.com/office/powerpoint/2010/main" val="1133635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0040" y="1241915"/>
            <a:ext cx="8229600" cy="4785395"/>
          </a:xfrm>
        </p:spPr>
        <p:txBody>
          <a:bodyPr/>
          <a:lstStyle/>
          <a:p>
            <a:pPr marL="0" indent="0">
              <a:buNone/>
            </a:pPr>
            <a:r>
              <a:rPr lang="en-GB" dirty="0"/>
              <a:t>One of the most overlooked best practices for finding tube leaks is to clean the tubes before testing. If the tube is not clean</a:t>
            </a:r>
            <a:r>
              <a:rPr lang="en-GB" dirty="0">
                <a:highlight>
                  <a:srgbClr val="F8F9BD"/>
                </a:highlight>
              </a:rPr>
              <a:t>, it is possible for a tube leak to exist</a:t>
            </a:r>
            <a:r>
              <a:rPr lang="en-GB" dirty="0"/>
              <a:t>, </a:t>
            </a:r>
            <a:r>
              <a:rPr lang="en-GB" dirty="0">
                <a:highlight>
                  <a:srgbClr val="F8F9BD"/>
                </a:highlight>
              </a:rPr>
              <a:t>but be covered up by hard deposits or scale</a:t>
            </a:r>
            <a:r>
              <a:rPr lang="en-GB" dirty="0"/>
              <a:t>. This can result in decreased vessel efficiency later on. Therefore, in order to get accurate test results, make sure the tubes are thoroughly cleaned before </a:t>
            </a:r>
            <a:r>
              <a:rPr lang="en-GB" dirty="0">
                <a:highlight>
                  <a:srgbClr val="FFFF00"/>
                </a:highlight>
              </a:rPr>
              <a:t>testing for </a:t>
            </a:r>
            <a:r>
              <a:rPr lang="en-GB" dirty="0"/>
              <a:t>leaks.</a:t>
            </a:r>
            <a:endParaRPr lang="es-AR" dirty="0"/>
          </a:p>
          <a:p>
            <a:endParaRPr lang="es-AR" dirty="0"/>
          </a:p>
        </p:txBody>
      </p:sp>
      <mc:AlternateContent xmlns:mc="http://schemas.openxmlformats.org/markup-compatibility/2006" xmlns:p14="http://schemas.microsoft.com/office/powerpoint/2010/main">
        <mc:Choice Requires="p14">
          <p:contentPart p14:bwMode="auto" r:id="rId2">
            <p14:nvContentPartPr>
              <p14:cNvPr id="4" name="3 Entrada de lápiz"/>
              <p14:cNvContentPartPr/>
              <p14:nvPr/>
            </p14:nvContentPartPr>
            <p14:xfrm>
              <a:off x="2291880" y="1676721"/>
              <a:ext cx="5635080" cy="72000"/>
            </p14:xfrm>
          </p:contentPart>
        </mc:Choice>
        <mc:Fallback xmlns="">
          <p:pic>
            <p:nvPicPr>
              <p:cNvPr id="4" name="3 Entrada de lápiz"/>
              <p:cNvPicPr/>
              <p:nvPr/>
            </p:nvPicPr>
            <p:blipFill>
              <a:blip r:embed="rId3"/>
              <a:stretch>
                <a:fillRect/>
              </a:stretch>
            </p:blipFill>
            <p:spPr>
              <a:xfrm>
                <a:off x="2276040" y="1613361"/>
                <a:ext cx="5666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4 Entrada de lápiz"/>
              <p14:cNvContentPartPr/>
              <p14:nvPr/>
            </p14:nvContentPartPr>
            <p14:xfrm>
              <a:off x="4271700" y="2174167"/>
              <a:ext cx="1286280" cy="9360"/>
            </p14:xfrm>
          </p:contentPart>
        </mc:Choice>
        <mc:Fallback xmlns="">
          <p:pic>
            <p:nvPicPr>
              <p:cNvPr id="5" name="4 Entrada de lápiz"/>
              <p:cNvPicPr/>
              <p:nvPr/>
            </p:nvPicPr>
            <p:blipFill>
              <a:blip r:embed="rId5"/>
              <a:stretch>
                <a:fillRect/>
              </a:stretch>
            </p:blipFill>
            <p:spPr>
              <a:xfrm>
                <a:off x="4255860" y="2110807"/>
                <a:ext cx="1317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8 Entrada de lápiz"/>
              <p14:cNvContentPartPr/>
              <p14:nvPr/>
            </p14:nvContentPartPr>
            <p14:xfrm>
              <a:off x="7323036" y="3241080"/>
              <a:ext cx="357480" cy="9360"/>
            </p14:xfrm>
          </p:contentPart>
        </mc:Choice>
        <mc:Fallback xmlns="">
          <p:pic>
            <p:nvPicPr>
              <p:cNvPr id="9" name="8 Entrada de lápiz"/>
              <p:cNvPicPr/>
              <p:nvPr/>
            </p:nvPicPr>
            <p:blipFill>
              <a:blip r:embed="rId13"/>
              <a:stretch>
                <a:fillRect/>
              </a:stretch>
            </p:blipFill>
            <p:spPr>
              <a:xfrm>
                <a:off x="7307196" y="3177720"/>
                <a:ext cx="388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9 Entrada de lápiz"/>
              <p14:cNvContentPartPr/>
              <p14:nvPr/>
            </p14:nvContentPartPr>
            <p14:xfrm>
              <a:off x="5109420" y="4087418"/>
              <a:ext cx="1518120" cy="36000"/>
            </p14:xfrm>
          </p:contentPart>
        </mc:Choice>
        <mc:Fallback xmlns="">
          <p:pic>
            <p:nvPicPr>
              <p:cNvPr id="10" name="9 Entrada de lápiz"/>
              <p:cNvPicPr/>
              <p:nvPr/>
            </p:nvPicPr>
            <p:blipFill>
              <a:blip r:embed="rId15"/>
              <a:stretch>
                <a:fillRect/>
              </a:stretch>
            </p:blipFill>
            <p:spPr>
              <a:xfrm>
                <a:off x="5093580" y="4024058"/>
                <a:ext cx="1549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10 Entrada de lápiz"/>
              <p14:cNvContentPartPr/>
              <p14:nvPr/>
            </p14:nvContentPartPr>
            <p14:xfrm>
              <a:off x="6985531" y="4123418"/>
              <a:ext cx="1741680" cy="36000"/>
            </p14:xfrm>
          </p:contentPart>
        </mc:Choice>
        <mc:Fallback xmlns="">
          <p:pic>
            <p:nvPicPr>
              <p:cNvPr id="11" name="10 Entrada de lápiz"/>
              <p:cNvPicPr/>
              <p:nvPr/>
            </p:nvPicPr>
            <p:blipFill>
              <a:blip r:embed="rId17"/>
              <a:stretch>
                <a:fillRect/>
              </a:stretch>
            </p:blipFill>
            <p:spPr>
              <a:xfrm>
                <a:off x="6969691" y="4060058"/>
                <a:ext cx="1773000" cy="162720"/>
              </a:xfrm>
              <a:prstGeom prst="rect">
                <a:avLst/>
              </a:prstGeom>
            </p:spPr>
          </p:pic>
        </mc:Fallback>
      </mc:AlternateContent>
      <p:sp>
        <p:nvSpPr>
          <p:cNvPr id="2" name="Rectángulo 1">
            <a:extLst>
              <a:ext uri="{FF2B5EF4-FFF2-40B4-BE49-F238E27FC236}">
                <a16:creationId xmlns:a16="http://schemas.microsoft.com/office/drawing/2014/main" id="{14572852-2C96-4E60-BE06-2D005F7B5B56}"/>
              </a:ext>
            </a:extLst>
          </p:cNvPr>
          <p:cNvSpPr/>
          <p:nvPr/>
        </p:nvSpPr>
        <p:spPr>
          <a:xfrm>
            <a:off x="8884692" y="849783"/>
            <a:ext cx="2929808" cy="5355312"/>
          </a:xfrm>
          <a:prstGeom prst="rect">
            <a:avLst/>
          </a:prstGeom>
        </p:spPr>
        <p:txBody>
          <a:bodyPr wrap="square">
            <a:spAutoFit/>
          </a:bodyPr>
          <a:lstStyle/>
          <a:p>
            <a:r>
              <a:rPr lang="es-AR" dirty="0"/>
              <a:t>Una de las mejores prácticas, aunque más pasada por alto,  para encontrar fugas en los tuberías es limpiar las tuberías antes de probarlas. Si la tubería no está limpia, </a:t>
            </a:r>
            <a:r>
              <a:rPr lang="es-AR" dirty="0">
                <a:effectLst>
                  <a:outerShdw blurRad="38100" dist="38100" dir="2700000" algn="tl">
                    <a:srgbClr val="000000">
                      <a:alpha val="43137"/>
                    </a:srgbClr>
                  </a:outerShdw>
                </a:effectLst>
              </a:rPr>
              <a:t>es posible que </a:t>
            </a:r>
            <a:r>
              <a:rPr lang="es-AR" dirty="0"/>
              <a:t>exista una fuga en la tubería, pero que esté cubierta por depósitos duros o incrustaciones. Esto puede resultar en/dar lugar a una  eficiencia reducida de la cisterna más adelante. Por lo tanto, para obtener resultados precisos de la prueba, asegúrese de que las tuberías/cañerías se limpien a fondo antes de probar para verificar si hay pérdidas.</a:t>
            </a:r>
          </a:p>
        </p:txBody>
      </p:sp>
    </p:spTree>
    <p:extLst>
      <p:ext uri="{BB962C8B-B14F-4D97-AF65-F5344CB8AC3E}">
        <p14:creationId xmlns:p14="http://schemas.microsoft.com/office/powerpoint/2010/main" val="479780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8705F-9149-9757-F119-0AE6AE6508A1}"/>
              </a:ext>
            </a:extLst>
          </p:cNvPr>
          <p:cNvSpPr>
            <a:spLocks noGrp="1"/>
          </p:cNvSpPr>
          <p:nvPr>
            <p:ph idx="1"/>
          </p:nvPr>
        </p:nvSpPr>
        <p:spPr>
          <a:xfrm>
            <a:off x="685800" y="384464"/>
            <a:ext cx="10668000" cy="5792499"/>
          </a:xfrm>
        </p:spPr>
        <p:txBody>
          <a:bodyPr/>
          <a:lstStyle/>
          <a:p>
            <a:r>
              <a:rPr lang="en-US" dirty="0"/>
              <a:t>While tube leaks can occur for numerous reasons, one of the most common causes is the formation of holes. Holes can form within a tube as a result of deposit build-up, corrosion, improper cleaning heads being used, and more. In addition to holes, tube leaks can occur due to joint failures and incomplete expansions. As a result, abiding by installation best practices could potentially reduce the amount of tube leaks that occur within a vessel. </a:t>
            </a:r>
          </a:p>
          <a:p>
            <a:endParaRPr lang="es-AR" dirty="0"/>
          </a:p>
        </p:txBody>
      </p:sp>
    </p:spTree>
    <p:extLst>
      <p:ext uri="{BB962C8B-B14F-4D97-AF65-F5344CB8AC3E}">
        <p14:creationId xmlns:p14="http://schemas.microsoft.com/office/powerpoint/2010/main" val="3378108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3340" y="820278"/>
            <a:ext cx="8319514" cy="5217443"/>
          </a:xfrm>
        </p:spPr>
        <p:txBody>
          <a:bodyPr>
            <a:normAutofit/>
          </a:bodyPr>
          <a:lstStyle/>
          <a:p>
            <a:pPr marL="0" indent="0">
              <a:buNone/>
            </a:pPr>
            <a:r>
              <a:rPr lang="en-GB" dirty="0">
                <a:highlight>
                  <a:srgbClr val="00FF00"/>
                </a:highlight>
              </a:rPr>
              <a:t>While</a:t>
            </a:r>
            <a:r>
              <a:rPr lang="en-GB" dirty="0"/>
              <a:t> tube leaks can occur for numerous reasons, one of the most common causes is the formation of holes. Holes can form</a:t>
            </a:r>
            <a:r>
              <a:rPr lang="en-GB" dirty="0">
                <a:highlight>
                  <a:srgbClr val="00FFFF"/>
                </a:highlight>
              </a:rPr>
              <a:t> within </a:t>
            </a:r>
            <a:r>
              <a:rPr lang="en-GB" dirty="0"/>
              <a:t>a tube </a:t>
            </a:r>
            <a:r>
              <a:rPr lang="en-GB" dirty="0">
                <a:highlight>
                  <a:srgbClr val="F8F9BD"/>
                </a:highlight>
              </a:rPr>
              <a:t>as a result of </a:t>
            </a:r>
            <a:r>
              <a:rPr lang="en-GB" dirty="0"/>
              <a:t>deposit build-up, corrosion, </a:t>
            </a:r>
            <a:r>
              <a:rPr lang="en-GB" dirty="0">
                <a:highlight>
                  <a:srgbClr val="00FFFF"/>
                </a:highlight>
              </a:rPr>
              <a:t>improper cleaning heads being used</a:t>
            </a:r>
            <a:r>
              <a:rPr lang="en-GB" dirty="0"/>
              <a:t>, and more. </a:t>
            </a:r>
            <a:r>
              <a:rPr lang="en-GB" dirty="0">
                <a:highlight>
                  <a:srgbClr val="00FF00"/>
                </a:highlight>
              </a:rPr>
              <a:t>In addition to </a:t>
            </a:r>
            <a:r>
              <a:rPr lang="en-GB" dirty="0"/>
              <a:t>holes, tube leaks can occur </a:t>
            </a:r>
            <a:r>
              <a:rPr lang="en-GB" dirty="0">
                <a:highlight>
                  <a:srgbClr val="00FF00"/>
                </a:highlight>
              </a:rPr>
              <a:t>due to </a:t>
            </a:r>
            <a:r>
              <a:rPr lang="en-GB" dirty="0"/>
              <a:t>joint failures and incomplete expansions. </a:t>
            </a:r>
            <a:r>
              <a:rPr lang="en-GB" dirty="0">
                <a:highlight>
                  <a:srgbClr val="00FF00"/>
                </a:highlight>
              </a:rPr>
              <a:t>As a result</a:t>
            </a:r>
            <a:r>
              <a:rPr lang="en-GB" dirty="0"/>
              <a:t>, abiding by installation best practices could potentially reduce the amount of tube leaks that occur within a vessel. </a:t>
            </a:r>
            <a:endParaRPr lang="es-AR" dirty="0"/>
          </a:p>
          <a:p>
            <a:endParaRPr lang="es-AR" dirty="0"/>
          </a:p>
        </p:txBody>
      </p:sp>
      <mc:AlternateContent xmlns:mc="http://schemas.openxmlformats.org/markup-compatibility/2006" xmlns:p14="http://schemas.microsoft.com/office/powerpoint/2010/main">
        <mc:Choice Requires="p14">
          <p:contentPart p14:bwMode="auto" r:id="rId2">
            <p14:nvContentPartPr>
              <p14:cNvPr id="4" name="3 Entrada de lápiz"/>
              <p14:cNvContentPartPr/>
              <p14:nvPr/>
            </p14:nvContentPartPr>
            <p14:xfrm>
              <a:off x="1100922" y="1290629"/>
              <a:ext cx="893520" cy="36360"/>
            </p14:xfrm>
          </p:contentPart>
        </mc:Choice>
        <mc:Fallback xmlns="">
          <p:pic>
            <p:nvPicPr>
              <p:cNvPr id="4" name="3 Entrada de lápiz"/>
              <p:cNvPicPr/>
              <p:nvPr/>
            </p:nvPicPr>
            <p:blipFill>
              <a:blip r:embed="rId3"/>
              <a:stretch>
                <a:fillRect/>
              </a:stretch>
            </p:blipFill>
            <p:spPr>
              <a:xfrm>
                <a:off x="1085082" y="1227269"/>
                <a:ext cx="924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6 Entrada de lápiz"/>
              <p14:cNvContentPartPr/>
              <p14:nvPr/>
            </p14:nvContentPartPr>
            <p14:xfrm>
              <a:off x="6971160" y="2324034"/>
              <a:ext cx="1000440" cy="54000"/>
            </p14:xfrm>
          </p:contentPart>
        </mc:Choice>
        <mc:Fallback xmlns="">
          <p:pic>
            <p:nvPicPr>
              <p:cNvPr id="7" name="6 Entrada de lápiz"/>
              <p:cNvPicPr/>
              <p:nvPr/>
            </p:nvPicPr>
            <p:blipFill>
              <a:blip r:embed="rId9"/>
              <a:stretch>
                <a:fillRect/>
              </a:stretch>
            </p:blipFill>
            <p:spPr>
              <a:xfrm>
                <a:off x="6955320" y="2260674"/>
                <a:ext cx="1031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9 Entrada de lápiz"/>
              <p14:cNvContentPartPr/>
              <p14:nvPr/>
            </p14:nvContentPartPr>
            <p14:xfrm>
              <a:off x="904260" y="3714120"/>
              <a:ext cx="2134800" cy="54000"/>
            </p14:xfrm>
          </p:contentPart>
        </mc:Choice>
        <mc:Fallback xmlns="">
          <p:pic>
            <p:nvPicPr>
              <p:cNvPr id="10" name="9 Entrada de lápiz"/>
              <p:cNvPicPr/>
              <p:nvPr/>
            </p:nvPicPr>
            <p:blipFill>
              <a:blip r:embed="rId15"/>
              <a:stretch>
                <a:fillRect/>
              </a:stretch>
            </p:blipFill>
            <p:spPr>
              <a:xfrm>
                <a:off x="888420" y="3650760"/>
                <a:ext cx="2166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10 Entrada de lápiz"/>
              <p14:cNvContentPartPr/>
              <p14:nvPr/>
            </p14:nvContentPartPr>
            <p14:xfrm>
              <a:off x="7905450" y="3693639"/>
              <a:ext cx="1045080" cy="36360"/>
            </p14:xfrm>
          </p:contentPart>
        </mc:Choice>
        <mc:Fallback xmlns="">
          <p:pic>
            <p:nvPicPr>
              <p:cNvPr id="11" name="10 Entrada de lápiz"/>
              <p:cNvPicPr/>
              <p:nvPr/>
            </p:nvPicPr>
            <p:blipFill>
              <a:blip r:embed="rId17"/>
              <a:stretch>
                <a:fillRect/>
              </a:stretch>
            </p:blipFill>
            <p:spPr>
              <a:xfrm>
                <a:off x="7889610" y="3630279"/>
                <a:ext cx="1076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11 Entrada de lápiz"/>
              <p14:cNvContentPartPr/>
              <p14:nvPr/>
            </p14:nvContentPartPr>
            <p14:xfrm>
              <a:off x="7905450" y="4207697"/>
              <a:ext cx="839520" cy="360"/>
            </p14:xfrm>
          </p:contentPart>
        </mc:Choice>
        <mc:Fallback xmlns="">
          <p:pic>
            <p:nvPicPr>
              <p:cNvPr id="12" name="11 Entrada de lápiz"/>
              <p:cNvPicPr/>
              <p:nvPr/>
            </p:nvPicPr>
            <p:blipFill>
              <a:blip r:embed="rId19"/>
              <a:stretch>
                <a:fillRect/>
              </a:stretch>
            </p:blipFill>
            <p:spPr>
              <a:xfrm>
                <a:off x="7889610" y="4144337"/>
                <a:ext cx="870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12 Entrada de lápiz"/>
              <p14:cNvContentPartPr/>
              <p14:nvPr/>
            </p14:nvContentPartPr>
            <p14:xfrm>
              <a:off x="1098503" y="4733442"/>
              <a:ext cx="821880" cy="36000"/>
            </p14:xfrm>
          </p:contentPart>
        </mc:Choice>
        <mc:Fallback xmlns="">
          <p:pic>
            <p:nvPicPr>
              <p:cNvPr id="13" name="12 Entrada de lápiz"/>
              <p:cNvPicPr/>
              <p:nvPr/>
            </p:nvPicPr>
            <p:blipFill>
              <a:blip r:embed="rId21"/>
              <a:stretch>
                <a:fillRect/>
              </a:stretch>
            </p:blipFill>
            <p:spPr>
              <a:xfrm>
                <a:off x="1082663" y="4670082"/>
                <a:ext cx="853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13 Entrada de lápiz"/>
              <p14:cNvContentPartPr/>
              <p14:nvPr/>
            </p14:nvContentPartPr>
            <p14:xfrm>
              <a:off x="2195400" y="4708184"/>
              <a:ext cx="1661400" cy="27360"/>
            </p14:xfrm>
          </p:contentPart>
        </mc:Choice>
        <mc:Fallback xmlns="">
          <p:pic>
            <p:nvPicPr>
              <p:cNvPr id="14" name="13 Entrada de lápiz"/>
              <p:cNvPicPr/>
              <p:nvPr/>
            </p:nvPicPr>
            <p:blipFill>
              <a:blip r:embed="rId23"/>
              <a:stretch>
                <a:fillRect/>
              </a:stretch>
            </p:blipFill>
            <p:spPr>
              <a:xfrm>
                <a:off x="2179560" y="4644824"/>
                <a:ext cx="1692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14 Entrada de lápiz"/>
              <p14:cNvContentPartPr/>
              <p14:nvPr/>
            </p14:nvContentPartPr>
            <p14:xfrm>
              <a:off x="3728329" y="5675608"/>
              <a:ext cx="964800" cy="27360"/>
            </p14:xfrm>
          </p:contentPart>
        </mc:Choice>
        <mc:Fallback xmlns="">
          <p:pic>
            <p:nvPicPr>
              <p:cNvPr id="15" name="14 Entrada de lápiz"/>
              <p:cNvPicPr/>
              <p:nvPr/>
            </p:nvPicPr>
            <p:blipFill>
              <a:blip r:embed="rId25"/>
              <a:stretch>
                <a:fillRect/>
              </a:stretch>
            </p:blipFill>
            <p:spPr>
              <a:xfrm>
                <a:off x="3712489" y="5612248"/>
                <a:ext cx="996120" cy="154080"/>
              </a:xfrm>
              <a:prstGeom prst="rect">
                <a:avLst/>
              </a:prstGeom>
            </p:spPr>
          </p:pic>
        </mc:Fallback>
      </mc:AlternateContent>
      <p:sp>
        <p:nvSpPr>
          <p:cNvPr id="2" name="Rectángulo 1">
            <a:extLst>
              <a:ext uri="{FF2B5EF4-FFF2-40B4-BE49-F238E27FC236}">
                <a16:creationId xmlns:a16="http://schemas.microsoft.com/office/drawing/2014/main" id="{A6670B52-9884-41C3-BD32-BE3523E67E4E}"/>
              </a:ext>
            </a:extLst>
          </p:cNvPr>
          <p:cNvSpPr/>
          <p:nvPr/>
        </p:nvSpPr>
        <p:spPr>
          <a:xfrm>
            <a:off x="9050354" y="117693"/>
            <a:ext cx="2929119" cy="6740307"/>
          </a:xfrm>
          <a:prstGeom prst="rect">
            <a:avLst/>
          </a:prstGeom>
        </p:spPr>
        <p:txBody>
          <a:bodyPr wrap="square">
            <a:spAutoFit/>
          </a:bodyPr>
          <a:lstStyle/>
          <a:p>
            <a:r>
              <a:rPr lang="es-AR" b="1" dirty="0"/>
              <a:t>Si bien/mientras </a:t>
            </a:r>
            <a:r>
              <a:rPr lang="es-AR" dirty="0"/>
              <a:t>las fugas de las tuberías pueden ocurrir por numerosas razones, una de las causas más comunes es la formación de agujeros. Los agujeros pueden formarse </a:t>
            </a:r>
            <a:r>
              <a:rPr lang="es-AR" dirty="0">
                <a:effectLst>
                  <a:outerShdw blurRad="38100" dist="38100" dir="2700000" algn="tl">
                    <a:srgbClr val="000000">
                      <a:alpha val="43137"/>
                    </a:srgbClr>
                  </a:outerShdw>
                </a:effectLst>
              </a:rPr>
              <a:t>dentro de </a:t>
            </a:r>
            <a:r>
              <a:rPr lang="es-AR" dirty="0"/>
              <a:t>una tubería </a:t>
            </a:r>
            <a:r>
              <a:rPr lang="es-AR" dirty="0">
                <a:effectLst>
                  <a:outerShdw blurRad="38100" dist="38100" dir="2700000" algn="tl">
                    <a:srgbClr val="000000">
                      <a:alpha val="43137"/>
                    </a:srgbClr>
                  </a:outerShdw>
                </a:effectLst>
              </a:rPr>
              <a:t>como resultado de </a:t>
            </a:r>
            <a:r>
              <a:rPr lang="es-AR" dirty="0"/>
              <a:t>la acumulación de depósitos, la corrosión, cabezales de limpieza inadecuados que se estén usando, y más. </a:t>
            </a:r>
            <a:r>
              <a:rPr lang="es-AR" dirty="0">
                <a:effectLst>
                  <a:outerShdw blurRad="38100" dist="38100" dir="2700000" algn="tl">
                    <a:srgbClr val="000000">
                      <a:alpha val="43137"/>
                    </a:srgbClr>
                  </a:outerShdw>
                </a:effectLst>
              </a:rPr>
              <a:t>Además de </a:t>
            </a:r>
            <a:r>
              <a:rPr lang="es-AR" dirty="0"/>
              <a:t>los agujeros, las fugas en las tuberías pueden ocurrir </a:t>
            </a:r>
            <a:r>
              <a:rPr lang="es-AR" dirty="0">
                <a:effectLst>
                  <a:outerShdw blurRad="38100" dist="38100" dir="2700000" algn="tl">
                    <a:srgbClr val="000000">
                      <a:alpha val="43137"/>
                    </a:srgbClr>
                  </a:outerShdw>
                </a:effectLst>
              </a:rPr>
              <a:t>debido a</a:t>
            </a:r>
            <a:r>
              <a:rPr lang="es-AR" dirty="0"/>
              <a:t> fallas en las uniones y expansiones incompletas. </a:t>
            </a:r>
            <a:r>
              <a:rPr lang="es-AR" dirty="0">
                <a:effectLst>
                  <a:outerShdw blurRad="38100" dist="38100" dir="2700000" algn="tl">
                    <a:srgbClr val="000000">
                      <a:alpha val="43137"/>
                    </a:srgbClr>
                  </a:outerShdw>
                </a:effectLst>
              </a:rPr>
              <a:t>Como resultado</a:t>
            </a:r>
            <a:r>
              <a:rPr lang="es-AR" dirty="0"/>
              <a:t>, </a:t>
            </a:r>
            <a:r>
              <a:rPr lang="es-AR" dirty="0">
                <a:effectLst>
                  <a:outerShdw blurRad="38100" dist="38100" dir="2700000" algn="tl">
                    <a:srgbClr val="000000">
                      <a:alpha val="43137"/>
                    </a:srgbClr>
                  </a:outerShdw>
                </a:effectLst>
              </a:rPr>
              <a:t>el cumplimiento de/ cumplir con</a:t>
            </a:r>
            <a:r>
              <a:rPr lang="es-AR" dirty="0"/>
              <a:t>  las mejores prácticas de instalación podría potencialmente reducir la cantidad de fugas de tuberías que se producen dentro de una cisterna. </a:t>
            </a:r>
          </a:p>
        </p:txBody>
      </p:sp>
    </p:spTree>
    <p:extLst>
      <p:ext uri="{BB962C8B-B14F-4D97-AF65-F5344CB8AC3E}">
        <p14:creationId xmlns:p14="http://schemas.microsoft.com/office/powerpoint/2010/main" val="367383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B887-755D-DEBD-C6AB-4133A00BBB17}"/>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5E16C20B-1079-CC3A-A9B7-8614A556B986}"/>
              </a:ext>
            </a:extLst>
          </p:cNvPr>
          <p:cNvSpPr>
            <a:spLocks noGrp="1"/>
          </p:cNvSpPr>
          <p:nvPr>
            <p:ph idx="1"/>
          </p:nvPr>
        </p:nvSpPr>
        <p:spPr/>
        <p:txBody>
          <a:bodyPr/>
          <a:lstStyle/>
          <a:p>
            <a:r>
              <a:rPr lang="en-US" dirty="0"/>
              <a:t>There are several methods of checking for tube leaks. Some small-scale options involve Pressure or Vacuum Leak Test Guns. These handheld test guns are a quick &amp; economical option to detect tube leaks that may be occurring out in the field. Hydrostatic Testing or Eddy Current Testing methods, on the other hand, are usually preferred when testing new vessels in a fabrication environment.   </a:t>
            </a:r>
          </a:p>
          <a:p>
            <a:endParaRPr lang="es-AR" dirty="0"/>
          </a:p>
        </p:txBody>
      </p:sp>
    </p:spTree>
    <p:extLst>
      <p:ext uri="{BB962C8B-B14F-4D97-AF65-F5344CB8AC3E}">
        <p14:creationId xmlns:p14="http://schemas.microsoft.com/office/powerpoint/2010/main" val="4006879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46543" y="712266"/>
            <a:ext cx="8229600" cy="5433467"/>
          </a:xfrm>
        </p:spPr>
        <p:txBody>
          <a:bodyPr/>
          <a:lstStyle/>
          <a:p>
            <a:pPr marL="0" indent="0">
              <a:buNone/>
            </a:pPr>
            <a:r>
              <a:rPr lang="en-GB" dirty="0">
                <a:highlight>
                  <a:srgbClr val="FFFF00"/>
                </a:highlight>
              </a:rPr>
              <a:t>There are </a:t>
            </a:r>
            <a:r>
              <a:rPr lang="en-GB" dirty="0"/>
              <a:t>several methods </a:t>
            </a:r>
            <a:r>
              <a:rPr lang="en-GB" dirty="0">
                <a:highlight>
                  <a:srgbClr val="C0C0C0"/>
                </a:highlight>
              </a:rPr>
              <a:t>of </a:t>
            </a:r>
            <a:r>
              <a:rPr lang="en-GB" dirty="0">
                <a:effectLst>
                  <a:outerShdw blurRad="38100" dist="38100" dir="2700000" algn="tl">
                    <a:srgbClr val="000000">
                      <a:alpha val="43137"/>
                    </a:srgbClr>
                  </a:outerShdw>
                </a:effectLst>
                <a:highlight>
                  <a:srgbClr val="C0C0C0"/>
                </a:highlight>
              </a:rPr>
              <a:t>checking for </a:t>
            </a:r>
            <a:r>
              <a:rPr lang="en-GB" dirty="0"/>
              <a:t>tube leaks. Some small-scale options involve Pressure or Vacuum Leak Test Guns. These handheld test guns are a quick &amp; economical option to detect tube leaks that may be occurring out in the field. Hydrostatic Testing or Eddy Current Testing methods, </a:t>
            </a:r>
            <a:r>
              <a:rPr lang="en-GB" dirty="0">
                <a:highlight>
                  <a:srgbClr val="00FF00"/>
                </a:highlight>
              </a:rPr>
              <a:t>on the other hand</a:t>
            </a:r>
            <a:r>
              <a:rPr lang="en-GB" dirty="0"/>
              <a:t>, are usually preferred </a:t>
            </a:r>
            <a:r>
              <a:rPr lang="en-GB" dirty="0">
                <a:highlight>
                  <a:srgbClr val="FFFF00"/>
                </a:highlight>
              </a:rPr>
              <a:t>when testing </a:t>
            </a:r>
            <a:r>
              <a:rPr lang="en-GB" dirty="0"/>
              <a:t>new vessels in a fabrication environment.   </a:t>
            </a:r>
            <a:endParaRPr lang="es-AR" dirty="0"/>
          </a:p>
          <a:p>
            <a:endParaRPr lang="es-AR" dirty="0"/>
          </a:p>
        </p:txBody>
      </p:sp>
      <mc:AlternateContent xmlns:mc="http://schemas.openxmlformats.org/markup-compatibility/2006" xmlns:p14="http://schemas.microsoft.com/office/powerpoint/2010/main">
        <mc:Choice Requires="p14">
          <p:contentPart p14:bwMode="auto" r:id="rId2">
            <p14:nvContentPartPr>
              <p14:cNvPr id="4" name="3 Entrada de lápiz"/>
              <p14:cNvContentPartPr/>
              <p14:nvPr/>
            </p14:nvContentPartPr>
            <p14:xfrm>
              <a:off x="769409" y="1146960"/>
              <a:ext cx="1509480" cy="27360"/>
            </p14:xfrm>
          </p:contentPart>
        </mc:Choice>
        <mc:Fallback xmlns="">
          <p:pic>
            <p:nvPicPr>
              <p:cNvPr id="4" name="3 Entrada de lápiz"/>
              <p:cNvPicPr/>
              <p:nvPr/>
            </p:nvPicPr>
            <p:blipFill>
              <a:blip r:embed="rId3"/>
              <a:stretch>
                <a:fillRect/>
              </a:stretch>
            </p:blipFill>
            <p:spPr>
              <a:xfrm>
                <a:off x="753569" y="1083600"/>
                <a:ext cx="1540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4 Entrada de lápiz"/>
              <p14:cNvContentPartPr/>
              <p14:nvPr/>
            </p14:nvContentPartPr>
            <p14:xfrm>
              <a:off x="2553327" y="1174320"/>
              <a:ext cx="1071720" cy="18000"/>
            </p14:xfrm>
          </p:contentPart>
        </mc:Choice>
        <mc:Fallback xmlns="">
          <p:pic>
            <p:nvPicPr>
              <p:cNvPr id="5" name="4 Entrada de lápiz"/>
              <p:cNvPicPr/>
              <p:nvPr/>
            </p:nvPicPr>
            <p:blipFill>
              <a:blip r:embed="rId5"/>
              <a:stretch>
                <a:fillRect/>
              </a:stretch>
            </p:blipFill>
            <p:spPr>
              <a:xfrm>
                <a:off x="2537487" y="1110960"/>
                <a:ext cx="1103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5 Entrada de lápiz"/>
              <p14:cNvContentPartPr/>
              <p14:nvPr/>
            </p14:nvContentPartPr>
            <p14:xfrm>
              <a:off x="5904300" y="1609200"/>
              <a:ext cx="1438200" cy="45000"/>
            </p14:xfrm>
          </p:contentPart>
        </mc:Choice>
        <mc:Fallback xmlns="">
          <p:pic>
            <p:nvPicPr>
              <p:cNvPr id="6" name="5 Entrada de lápiz"/>
              <p:cNvPicPr/>
              <p:nvPr/>
            </p:nvPicPr>
            <p:blipFill>
              <a:blip r:embed="rId7"/>
              <a:stretch>
                <a:fillRect/>
              </a:stretch>
            </p:blipFill>
            <p:spPr>
              <a:xfrm>
                <a:off x="5888460" y="1545840"/>
                <a:ext cx="1469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6 Entrada de lápiz"/>
              <p14:cNvContentPartPr/>
              <p14:nvPr/>
            </p14:nvContentPartPr>
            <p14:xfrm>
              <a:off x="769409" y="2133720"/>
              <a:ext cx="4277520" cy="36360"/>
            </p14:xfrm>
          </p:contentPart>
        </mc:Choice>
        <mc:Fallback xmlns="">
          <p:pic>
            <p:nvPicPr>
              <p:cNvPr id="7" name="6 Entrada de lápiz"/>
              <p:cNvPicPr/>
              <p:nvPr/>
            </p:nvPicPr>
            <p:blipFill>
              <a:blip r:embed="rId9"/>
              <a:stretch>
                <a:fillRect/>
              </a:stretch>
            </p:blipFill>
            <p:spPr>
              <a:xfrm>
                <a:off x="753569" y="2070360"/>
                <a:ext cx="4308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7 Entrada de lápiz"/>
              <p14:cNvContentPartPr/>
              <p14:nvPr/>
            </p14:nvContentPartPr>
            <p14:xfrm>
              <a:off x="6446820" y="2129580"/>
              <a:ext cx="2482920" cy="62640"/>
            </p14:xfrm>
          </p:contentPart>
        </mc:Choice>
        <mc:Fallback xmlns="">
          <p:pic>
            <p:nvPicPr>
              <p:cNvPr id="8" name="7 Entrada de lápiz"/>
              <p:cNvPicPr/>
              <p:nvPr/>
            </p:nvPicPr>
            <p:blipFill>
              <a:blip r:embed="rId11"/>
              <a:stretch>
                <a:fillRect/>
              </a:stretch>
            </p:blipFill>
            <p:spPr>
              <a:xfrm>
                <a:off x="6430980" y="2066220"/>
                <a:ext cx="2514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8 Entrada de lápiz"/>
              <p14:cNvContentPartPr/>
              <p14:nvPr/>
            </p14:nvContentPartPr>
            <p14:xfrm>
              <a:off x="811725" y="2636327"/>
              <a:ext cx="723600" cy="9360"/>
            </p14:xfrm>
          </p:contentPart>
        </mc:Choice>
        <mc:Fallback xmlns="">
          <p:pic>
            <p:nvPicPr>
              <p:cNvPr id="9" name="8 Entrada de lápiz"/>
              <p:cNvPicPr/>
              <p:nvPr/>
            </p:nvPicPr>
            <p:blipFill>
              <a:blip r:embed="rId13"/>
              <a:stretch>
                <a:fillRect/>
              </a:stretch>
            </p:blipFill>
            <p:spPr>
              <a:xfrm>
                <a:off x="795885" y="2572967"/>
                <a:ext cx="754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9 Entrada de lápiz"/>
              <p14:cNvContentPartPr/>
              <p14:nvPr/>
            </p14:nvContentPartPr>
            <p14:xfrm>
              <a:off x="3451157" y="3129120"/>
              <a:ext cx="509400" cy="360"/>
            </p14:xfrm>
          </p:contentPart>
        </mc:Choice>
        <mc:Fallback xmlns="">
          <p:pic>
            <p:nvPicPr>
              <p:cNvPr id="10" name="9 Entrada de lápiz"/>
              <p:cNvPicPr/>
              <p:nvPr/>
            </p:nvPicPr>
            <p:blipFill>
              <a:blip r:embed="rId15"/>
              <a:stretch>
                <a:fillRect/>
              </a:stretch>
            </p:blipFill>
            <p:spPr>
              <a:xfrm>
                <a:off x="3435317" y="3065760"/>
                <a:ext cx="540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10 Entrada de lápiz"/>
              <p14:cNvContentPartPr/>
              <p14:nvPr/>
            </p14:nvContentPartPr>
            <p14:xfrm>
              <a:off x="4122480" y="3129300"/>
              <a:ext cx="1706040" cy="27000"/>
            </p14:xfrm>
          </p:contentPart>
        </mc:Choice>
        <mc:Fallback xmlns="">
          <p:pic>
            <p:nvPicPr>
              <p:cNvPr id="11" name="10 Entrada de lápiz"/>
              <p:cNvPicPr/>
              <p:nvPr/>
            </p:nvPicPr>
            <p:blipFill>
              <a:blip r:embed="rId17"/>
              <a:stretch>
                <a:fillRect/>
              </a:stretch>
            </p:blipFill>
            <p:spPr>
              <a:xfrm>
                <a:off x="4106640" y="3065940"/>
                <a:ext cx="1737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11 Entrada de lápiz"/>
              <p14:cNvContentPartPr/>
              <p14:nvPr/>
            </p14:nvContentPartPr>
            <p14:xfrm>
              <a:off x="2376840" y="4052246"/>
              <a:ext cx="2849040" cy="71640"/>
            </p14:xfrm>
          </p:contentPart>
        </mc:Choice>
        <mc:Fallback xmlns="">
          <p:pic>
            <p:nvPicPr>
              <p:cNvPr id="12" name="11 Entrada de lápiz"/>
              <p:cNvPicPr/>
              <p:nvPr/>
            </p:nvPicPr>
            <p:blipFill>
              <a:blip r:embed="rId19"/>
              <a:stretch>
                <a:fillRect/>
              </a:stretch>
            </p:blipFill>
            <p:spPr>
              <a:xfrm>
                <a:off x="2361000" y="3988886"/>
                <a:ext cx="2880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12 Entrada de lápiz"/>
              <p14:cNvContentPartPr/>
              <p14:nvPr/>
            </p14:nvContentPartPr>
            <p14:xfrm>
              <a:off x="2376840" y="4569114"/>
              <a:ext cx="2027160" cy="36000"/>
            </p14:xfrm>
          </p:contentPart>
        </mc:Choice>
        <mc:Fallback xmlns="">
          <p:pic>
            <p:nvPicPr>
              <p:cNvPr id="13" name="12 Entrada de lápiz"/>
              <p:cNvPicPr/>
              <p:nvPr/>
            </p:nvPicPr>
            <p:blipFill>
              <a:blip r:embed="rId21"/>
              <a:stretch>
                <a:fillRect/>
              </a:stretch>
            </p:blipFill>
            <p:spPr>
              <a:xfrm>
                <a:off x="2361000" y="4505754"/>
                <a:ext cx="2058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13 Entrada de lápiz"/>
              <p14:cNvContentPartPr/>
              <p14:nvPr/>
            </p14:nvContentPartPr>
            <p14:xfrm>
              <a:off x="787260" y="5081169"/>
              <a:ext cx="4027680" cy="53640"/>
            </p14:xfrm>
          </p:contentPart>
        </mc:Choice>
        <mc:Fallback xmlns="">
          <p:pic>
            <p:nvPicPr>
              <p:cNvPr id="14" name="13 Entrada de lápiz"/>
              <p:cNvPicPr/>
              <p:nvPr/>
            </p:nvPicPr>
            <p:blipFill>
              <a:blip r:embed="rId23"/>
              <a:stretch>
                <a:fillRect/>
              </a:stretch>
            </p:blipFill>
            <p:spPr>
              <a:xfrm>
                <a:off x="771420" y="5017809"/>
                <a:ext cx="4059000" cy="180360"/>
              </a:xfrm>
              <a:prstGeom prst="rect">
                <a:avLst/>
              </a:prstGeom>
            </p:spPr>
          </p:pic>
        </mc:Fallback>
      </mc:AlternateContent>
      <p:sp>
        <p:nvSpPr>
          <p:cNvPr id="2" name="Rectángulo 1">
            <a:extLst>
              <a:ext uri="{FF2B5EF4-FFF2-40B4-BE49-F238E27FC236}">
                <a16:creationId xmlns:a16="http://schemas.microsoft.com/office/drawing/2014/main" id="{EEE83237-8BB5-48D7-93BB-059C2EBB23D7}"/>
              </a:ext>
            </a:extLst>
          </p:cNvPr>
          <p:cNvSpPr/>
          <p:nvPr/>
        </p:nvSpPr>
        <p:spPr>
          <a:xfrm>
            <a:off x="8829207" y="576811"/>
            <a:ext cx="3100337" cy="5078313"/>
          </a:xfrm>
          <a:prstGeom prst="rect">
            <a:avLst/>
          </a:prstGeom>
        </p:spPr>
        <p:txBody>
          <a:bodyPr wrap="square">
            <a:spAutoFit/>
          </a:bodyPr>
          <a:lstStyle/>
          <a:p>
            <a:r>
              <a:rPr lang="es-AR" dirty="0"/>
              <a:t>Hay </a:t>
            </a:r>
            <a:r>
              <a:rPr lang="es-AR" dirty="0">
                <a:effectLst>
                  <a:outerShdw blurRad="38100" dist="38100" dir="2700000" algn="tl">
                    <a:srgbClr val="000000">
                      <a:alpha val="43137"/>
                    </a:srgbClr>
                  </a:outerShdw>
                </a:effectLst>
              </a:rPr>
              <a:t>varios</a:t>
            </a:r>
            <a:r>
              <a:rPr lang="es-AR" dirty="0"/>
              <a:t> métodos para </a:t>
            </a:r>
            <a:r>
              <a:rPr lang="es-AR" dirty="0">
                <a:effectLst>
                  <a:outerShdw blurRad="38100" dist="38100" dir="2700000" algn="tl">
                    <a:srgbClr val="000000">
                      <a:alpha val="43137"/>
                    </a:srgbClr>
                  </a:outerShdw>
                </a:effectLst>
              </a:rPr>
              <a:t>comprobar</a:t>
            </a:r>
            <a:r>
              <a:rPr lang="es-AR" dirty="0"/>
              <a:t> si hay fugas en las tuberías. Algunas opciones a pequeña escala incluyen pistolas de prueba de fugas de presión o de vacío. Estas pistolas de prueba de mano son una opción rápida y económica </a:t>
            </a:r>
            <a:r>
              <a:rPr lang="es-AR" dirty="0">
                <a:effectLst>
                  <a:outerShdw blurRad="38100" dist="38100" dir="2700000" algn="tl">
                    <a:srgbClr val="000000">
                      <a:alpha val="43137"/>
                    </a:srgbClr>
                  </a:outerShdw>
                </a:effectLst>
              </a:rPr>
              <a:t>para</a:t>
            </a:r>
            <a:r>
              <a:rPr lang="es-AR" dirty="0"/>
              <a:t> detectar fugas en las tuberías que pueden estar ocurriendo en el campo. </a:t>
            </a:r>
            <a:r>
              <a:rPr lang="es-AR" dirty="0">
                <a:effectLst>
                  <a:outerShdw blurRad="38100" dist="38100" dir="2700000" algn="tl">
                    <a:srgbClr val="000000">
                      <a:alpha val="43137"/>
                    </a:srgbClr>
                  </a:outerShdw>
                </a:effectLst>
              </a:rPr>
              <a:t>L</a:t>
            </a:r>
            <a:r>
              <a:rPr lang="es-AR" dirty="0"/>
              <a:t>os métodos de prueba hidrostática o de corrientes parásitas, </a:t>
            </a:r>
            <a:r>
              <a:rPr lang="es-AR" dirty="0">
                <a:effectLst>
                  <a:outerShdw blurRad="38100" dist="38100" dir="2700000" algn="tl">
                    <a:srgbClr val="000000">
                      <a:alpha val="43137"/>
                    </a:srgbClr>
                  </a:outerShdw>
                </a:effectLst>
              </a:rPr>
              <a:t>por otro lado</a:t>
            </a:r>
            <a:r>
              <a:rPr lang="es-AR" dirty="0"/>
              <a:t>,  se prefieren generalmente  </a:t>
            </a:r>
            <a:r>
              <a:rPr lang="es-AR" dirty="0">
                <a:effectLst>
                  <a:outerShdw blurRad="38100" dist="38100" dir="2700000" algn="tl">
                    <a:srgbClr val="000000">
                      <a:alpha val="43137"/>
                    </a:srgbClr>
                  </a:outerShdw>
                </a:effectLst>
              </a:rPr>
              <a:t>cuando se prueban</a:t>
            </a:r>
            <a:r>
              <a:rPr lang="es-AR" dirty="0"/>
              <a:t> cisternas nuevas en un entorno de fabricación.  </a:t>
            </a:r>
          </a:p>
        </p:txBody>
      </p:sp>
    </p:spTree>
    <p:extLst>
      <p:ext uri="{BB962C8B-B14F-4D97-AF65-F5344CB8AC3E}">
        <p14:creationId xmlns:p14="http://schemas.microsoft.com/office/powerpoint/2010/main" val="130501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fontScale="90000"/>
          </a:bodyPr>
          <a:lstStyle/>
          <a:p>
            <a:r>
              <a:rPr lang="es-ES" dirty="0">
                <a:solidFill>
                  <a:schemeClr val="accent4">
                    <a:lumMod val="50000"/>
                  </a:schemeClr>
                </a:solidFill>
                <a:latin typeface="Arial Black" panose="020B0A04020102020204" pitchFamily="34" charset="0"/>
              </a:rPr>
              <a:t>Cuantificadores</a:t>
            </a:r>
            <a:endParaRPr lang="es-AR"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30415092"/>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325911487"/>
              </p:ext>
            </p:extLst>
          </p:nvPr>
        </p:nvGraphicFramePr>
        <p:xfrm>
          <a:off x="838200" y="1856098"/>
          <a:ext cx="10515600" cy="4497669"/>
        </p:xfrm>
        <a:graphic>
          <a:graphicData uri="http://schemas.openxmlformats.org/drawingml/2006/table">
            <a:tbl>
              <a:tblPr firstRow="1" bandRow="1">
                <a:tableStyleId>{5C22544A-7EE6-4342-B048-85BDC9FD1C3A}</a:tableStyleId>
              </a:tblPr>
              <a:tblGrid>
                <a:gridCol w="5480713">
                  <a:extLst>
                    <a:ext uri="{9D8B030D-6E8A-4147-A177-3AD203B41FA5}">
                      <a16:colId xmlns:a16="http://schemas.microsoft.com/office/drawing/2014/main" val="3246143695"/>
                    </a:ext>
                  </a:extLst>
                </a:gridCol>
                <a:gridCol w="5034887">
                  <a:extLst>
                    <a:ext uri="{9D8B030D-6E8A-4147-A177-3AD203B41FA5}">
                      <a16:colId xmlns:a16="http://schemas.microsoft.com/office/drawing/2014/main" val="2154706231"/>
                    </a:ext>
                  </a:extLst>
                </a:gridCol>
              </a:tblGrid>
              <a:tr h="839092">
                <a:tc>
                  <a:txBody>
                    <a:bodyPr/>
                    <a:lstStyle/>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any</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(en oraciones afirmativas)</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s-E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any</a:t>
                      </a: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(en oraciones interrogativas y negativas)</a:t>
                      </a:r>
                      <a:endParaRPr lang="es-A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cualquiera ( no importa cual) </a:t>
                      </a:r>
                      <a:r>
                        <a:rPr lang="es-AR" sz="2000" dirty="0" err="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Any</a:t>
                      </a:r>
                      <a:r>
                        <a:rPr lang="es-AR"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colour</a:t>
                      </a:r>
                      <a:r>
                        <a:rPr lang="es-AR"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a:t>
                      </a:r>
                      <a:r>
                        <a:rPr lang="es-AR"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s-AR"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s-E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algo de, algún/ a, ningún/a</a:t>
                      </a:r>
                      <a:endParaRPr lang="es-AR"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559395">
                <a:tc>
                  <a:txBody>
                    <a:bodyPr/>
                    <a:lstStyle/>
                    <a:p>
                      <a:pPr>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both</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ambos, los dos, tanto...como...( a veces no se traduce)</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559395">
                <a:tc>
                  <a:txBody>
                    <a:bodyPr/>
                    <a:lstStyle/>
                    <a:p>
                      <a:pPr>
                        <a:spcAft>
                          <a:spcPts val="0"/>
                        </a:spcAft>
                      </a:pPr>
                      <a:r>
                        <a:rPr lang="es-ES" sz="2000" b="1" dirty="0" err="1">
                          <a:effectLst/>
                          <a:latin typeface="Times New Roman" panose="02020603050405020304" pitchFamily="18" charset="0"/>
                          <a:ea typeface="Times New Roman" panose="02020603050405020304" pitchFamily="18" charset="0"/>
                          <a:cs typeface="Times New Roman" panose="02020603050405020304" pitchFamily="18" charset="0"/>
                        </a:rPr>
                        <a:t>every</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todos, cada     </a:t>
                      </a:r>
                      <a:r>
                        <a:rPr lang="es-AR" sz="2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r>
                        <a:rPr lang="es-AR"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students</a:t>
                      </a:r>
                      <a:r>
                        <a:rPr lang="es-AR"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are </a:t>
                      </a:r>
                      <a:r>
                        <a:rPr lang="es-AR" sz="2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a:t>
                      </a:r>
                      <a:r>
                        <a:rPr lang="es-AR"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s-AR" sz="2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r>
                        <a:rPr lang="es-AR"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Mary and Peter, are </a:t>
                      </a:r>
                      <a:r>
                        <a:rPr lang="es-AR" sz="2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559395">
                <a:tc>
                  <a:txBody>
                    <a:bodyPr/>
                    <a:lstStyle/>
                    <a:p>
                      <a:r>
                        <a:rPr lang="es-ES" sz="2000" b="1" dirty="0" err="1">
                          <a:effectLst/>
                          <a:latin typeface="Times New Roman" panose="02020603050405020304" pitchFamily="18" charset="0"/>
                          <a:ea typeface="Times New Roman" panose="02020603050405020304" pitchFamily="18" charset="0"/>
                          <a:cs typeface="Times New Roman" panose="02020603050405020304" pitchFamily="18" charset="0"/>
                        </a:rPr>
                        <a:t>First</a:t>
                      </a:r>
                      <a:r>
                        <a:rPr lang="es-E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first</a:t>
                      </a:r>
                      <a:r>
                        <a:rPr lang="es-AR" sz="2000" dirty="0">
                          <a:solidFill>
                            <a:srgbClr val="0070C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notice</a:t>
                      </a:r>
                      <a:r>
                        <a:rPr lang="es-AR" sz="2000" dirty="0">
                          <a:solidFill>
                            <a:srgbClr val="0070C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es-AR" sz="2000" b="1" dirty="0" err="1">
                          <a:solidFill>
                            <a:schemeClr val="tx1"/>
                          </a:solidFill>
                          <a:effectLst/>
                          <a:latin typeface="Times New Roman" panose="02020603050405020304" pitchFamily="18" charset="0"/>
                          <a:cs typeface="Times New Roman" panose="02020603050405020304" pitchFamily="18" charset="0"/>
                        </a:rPr>
                        <a:t>Last</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last</a:t>
                      </a:r>
                      <a:r>
                        <a:rPr lang="es-AR" sz="2000" dirty="0">
                          <a:solidFill>
                            <a:srgbClr val="0070C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go</a:t>
                      </a:r>
                      <a:r>
                        <a:rPr lang="es-AR" sz="2000" dirty="0">
                          <a:solidFill>
                            <a:srgbClr val="0070C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mountains</a:t>
                      </a:r>
                      <a:r>
                        <a:rPr lang="es-AR"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primero/primer... /por primera vez(cuando acompaña al verbo)</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310208">
                <a:tc>
                  <a:txBody>
                    <a:bodyPr/>
                    <a:lstStyle/>
                    <a:p>
                      <a:pPr>
                        <a:spcAft>
                          <a:spcPts val="0"/>
                        </a:spcAft>
                      </a:pPr>
                      <a:r>
                        <a:rPr lang="es-E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neither</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ninguno, ninguno de los dos</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r h="310208">
                <a:tc>
                  <a:txBody>
                    <a:bodyPr/>
                    <a:lstStyle/>
                    <a:p>
                      <a:pPr>
                        <a:spcAft>
                          <a:spcPts val="0"/>
                        </a:spcAft>
                      </a:pPr>
                      <a:r>
                        <a:rPr lang="es-ES" sz="20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A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ninguno-a, nada de...          </a:t>
                      </a:r>
                      <a:r>
                        <a:rPr lang="es-AR" sz="2000" dirty="0">
                          <a:solidFill>
                            <a:srgbClr val="EC1246"/>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no </a:t>
                      </a:r>
                      <a:r>
                        <a:rPr lang="es-AR" sz="2000" dirty="0" err="1">
                          <a:solidFill>
                            <a:srgbClr val="EC1246"/>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sugar</a:t>
                      </a:r>
                      <a:r>
                        <a:rPr lang="es-AR" sz="2000" dirty="0">
                          <a:solidFill>
                            <a:srgbClr val="EC12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000" dirty="0" err="1">
                          <a:solidFill>
                            <a:srgbClr val="EC12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please</a:t>
                      </a:r>
                      <a:endParaRPr lang="es-AR" sz="2000" dirty="0">
                        <a:solidFill>
                          <a:srgbClr val="EC12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43451"/>
                  </a:ext>
                </a:extLst>
              </a:tr>
              <a:tr h="310208">
                <a:tc>
                  <a:txBody>
                    <a:bodyPr/>
                    <a:lstStyle/>
                    <a:p>
                      <a:pPr>
                        <a:spcAft>
                          <a:spcPts val="0"/>
                        </a:spcAft>
                      </a:pPr>
                      <a:r>
                        <a:rPr lang="es-ES" sz="2000" b="1">
                          <a:effectLst/>
                          <a:latin typeface="Times New Roman" panose="02020603050405020304" pitchFamily="18" charset="0"/>
                          <a:ea typeface="Times New Roman" panose="02020603050405020304" pitchFamily="18" charset="0"/>
                          <a:cs typeface="Times New Roman" panose="02020603050405020304" pitchFamily="18" charset="0"/>
                        </a:rPr>
                        <a:t>rather</a:t>
                      </a:r>
                      <a:endParaRPr lang="es-A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algo, bastante</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183182"/>
                  </a:ext>
                </a:extLst>
              </a:tr>
              <a:tr h="513637">
                <a:tc>
                  <a:txBody>
                    <a:bodyPr/>
                    <a:lstStyle/>
                    <a:p>
                      <a:pPr>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cantidad</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out of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cantidad</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three out of every 10)</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(tres)  de cada (10)</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645835"/>
                  </a:ext>
                </a:extLst>
              </a:tr>
              <a:tr h="310208">
                <a:tc>
                  <a:txBody>
                    <a:bodyPr/>
                    <a:lstStyle/>
                    <a:p>
                      <a:pPr>
                        <a:spcAft>
                          <a:spcPts val="0"/>
                        </a:spcAft>
                      </a:pPr>
                      <a:r>
                        <a:rPr lang="en-US" sz="2000" b="1">
                          <a:effectLst/>
                          <a:latin typeface="Times New Roman" panose="02020603050405020304" pitchFamily="18" charset="0"/>
                          <a:ea typeface="Times New Roman" panose="02020603050405020304" pitchFamily="18" charset="0"/>
                        </a:rPr>
                        <a:t>(cantidad) as much ...as / as many... as</a:t>
                      </a:r>
                      <a:endParaRPr lang="es-AR"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000" dirty="0">
                          <a:effectLst/>
                          <a:latin typeface="Times New Roman" panose="02020603050405020304" pitchFamily="18" charset="0"/>
                          <a:ea typeface="Times New Roman" panose="02020603050405020304" pitchFamily="18" charset="0"/>
                        </a:rPr>
                        <a:t>(cantidad) veces más que...</a:t>
                      </a:r>
                      <a:endParaRPr lang="es-A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42674"/>
                  </a:ext>
                </a:extLst>
              </a:tr>
            </a:tbl>
          </a:graphicData>
        </a:graphic>
      </p:graphicFrame>
    </p:spTree>
    <p:extLst>
      <p:ext uri="{BB962C8B-B14F-4D97-AF65-F5344CB8AC3E}">
        <p14:creationId xmlns:p14="http://schemas.microsoft.com/office/powerpoint/2010/main" val="184463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fontScale="90000"/>
          </a:bodyPr>
          <a:lstStyle/>
          <a:p>
            <a:r>
              <a:rPr lang="es-ES" dirty="0">
                <a:solidFill>
                  <a:schemeClr val="accent4">
                    <a:lumMod val="50000"/>
                  </a:schemeClr>
                </a:solidFill>
                <a:latin typeface="Arial Black" panose="020B0A04020102020204" pitchFamily="34" charset="0"/>
              </a:rPr>
              <a:t>Intensificadores</a:t>
            </a:r>
            <a:endParaRPr lang="es-AR"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748278688"/>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945692092"/>
              </p:ext>
            </p:extLst>
          </p:nvPr>
        </p:nvGraphicFramePr>
        <p:xfrm>
          <a:off x="764274" y="1842448"/>
          <a:ext cx="10589526" cy="3961348"/>
        </p:xfrm>
        <a:graphic>
          <a:graphicData uri="http://schemas.openxmlformats.org/drawingml/2006/table">
            <a:tbl>
              <a:tblPr firstRow="1" bandRow="1">
                <a:tableStyleId>{5C22544A-7EE6-4342-B048-85BDC9FD1C3A}</a:tableStyleId>
              </a:tblPr>
              <a:tblGrid>
                <a:gridCol w="5294763">
                  <a:extLst>
                    <a:ext uri="{9D8B030D-6E8A-4147-A177-3AD203B41FA5}">
                      <a16:colId xmlns:a16="http://schemas.microsoft.com/office/drawing/2014/main" val="3246143695"/>
                    </a:ext>
                  </a:extLst>
                </a:gridCol>
                <a:gridCol w="5294763">
                  <a:extLst>
                    <a:ext uri="{9D8B030D-6E8A-4147-A177-3AD203B41FA5}">
                      <a16:colId xmlns:a16="http://schemas.microsoft.com/office/drawing/2014/main" val="2154706231"/>
                    </a:ext>
                  </a:extLst>
                </a:gridCol>
              </a:tblGrid>
              <a:tr h="669508">
                <a:tc>
                  <a:txBody>
                    <a:bodyPr/>
                    <a:lstStyle/>
                    <a:p>
                      <a:pPr>
                        <a:spcAft>
                          <a:spcPts val="0"/>
                        </a:spcAft>
                      </a:pPr>
                      <a:r>
                        <a:rPr lang="es-ES" sz="2400" b="1" dirty="0" err="1">
                          <a:solidFill>
                            <a:schemeClr val="tx1"/>
                          </a:solidFill>
                          <a:effectLst/>
                          <a:latin typeface="Times New Roman" panose="02020603050405020304" pitchFamily="18" charset="0"/>
                          <a:ea typeface="Times New Roman" panose="02020603050405020304" pitchFamily="18" charset="0"/>
                        </a:rPr>
                        <a:t>Even</a:t>
                      </a:r>
                      <a:endParaRPr lang="es-AR" sz="2400" b="1" dirty="0">
                        <a:solidFill>
                          <a:schemeClr val="tx1"/>
                        </a:solidFill>
                        <a:effectLst/>
                        <a:latin typeface="Times New Roman" panose="02020603050405020304" pitchFamily="18" charset="0"/>
                        <a:ea typeface="Times New Roman" panose="02020603050405020304" pitchFamily="18" charset="0"/>
                      </a:endParaRPr>
                    </a:p>
                    <a:p>
                      <a:pPr>
                        <a:spcAft>
                          <a:spcPts val="0"/>
                        </a:spcAft>
                      </a:pPr>
                      <a:r>
                        <a:rPr lang="es-ES" sz="2400" b="1" dirty="0" err="1">
                          <a:solidFill>
                            <a:schemeClr val="tx1"/>
                          </a:solidFill>
                          <a:effectLst/>
                          <a:latin typeface="Times New Roman" panose="02020603050405020304" pitchFamily="18" charset="0"/>
                          <a:ea typeface="Times New Roman" panose="02020603050405020304" pitchFamily="18" charset="0"/>
                        </a:rPr>
                        <a:t>Not</a:t>
                      </a:r>
                      <a:r>
                        <a:rPr lang="es-ES" sz="2400" b="1" dirty="0">
                          <a:solidFill>
                            <a:schemeClr val="tx1"/>
                          </a:solidFill>
                          <a:effectLst/>
                          <a:latin typeface="Times New Roman" panose="02020603050405020304" pitchFamily="18" charset="0"/>
                          <a:ea typeface="Times New Roman" panose="02020603050405020304" pitchFamily="18" charset="0"/>
                        </a:rPr>
                        <a:t> </a:t>
                      </a:r>
                      <a:r>
                        <a:rPr lang="es-ES" sz="2400" b="1" dirty="0" err="1">
                          <a:solidFill>
                            <a:schemeClr val="tx1"/>
                          </a:solidFill>
                          <a:effectLst/>
                          <a:latin typeface="Times New Roman" panose="02020603050405020304" pitchFamily="18" charset="0"/>
                          <a:ea typeface="Times New Roman" panose="02020603050405020304" pitchFamily="18" charset="0"/>
                        </a:rPr>
                        <a:t>even</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b="0" dirty="0">
                          <a:solidFill>
                            <a:schemeClr val="tx1"/>
                          </a:solidFill>
                          <a:effectLst/>
                          <a:latin typeface="Times New Roman" panose="02020603050405020304" pitchFamily="18" charset="0"/>
                          <a:ea typeface="Times New Roman" panose="02020603050405020304" pitchFamily="18" charset="0"/>
                        </a:rPr>
                        <a:t>aún, incluso</a:t>
                      </a:r>
                    </a:p>
                    <a:p>
                      <a:pPr>
                        <a:spcAft>
                          <a:spcPts val="0"/>
                        </a:spcAft>
                      </a:pPr>
                      <a:r>
                        <a:rPr lang="es-ES" sz="2400" b="0" dirty="0">
                          <a:solidFill>
                            <a:schemeClr val="tx1"/>
                          </a:solidFill>
                          <a:effectLst/>
                          <a:latin typeface="Times New Roman" panose="02020603050405020304" pitchFamily="18" charset="0"/>
                          <a:ea typeface="Times New Roman" panose="02020603050405020304" pitchFamily="18" charset="0"/>
                        </a:rPr>
                        <a:t>Ni siquiera</a:t>
                      </a:r>
                      <a:endParaRPr lang="es-AR"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669508">
                <a:tc>
                  <a:txBody>
                    <a:bodyPr/>
                    <a:lstStyle/>
                    <a:p>
                      <a:pPr>
                        <a:spcAft>
                          <a:spcPts val="0"/>
                        </a:spcAft>
                      </a:pPr>
                      <a:r>
                        <a:rPr lang="es-ES" sz="2400" b="1" dirty="0" err="1">
                          <a:solidFill>
                            <a:schemeClr val="tx1"/>
                          </a:solidFill>
                          <a:effectLst/>
                          <a:latin typeface="Times New Roman" panose="02020603050405020304" pitchFamily="18" charset="0"/>
                          <a:ea typeface="Times New Roman" panose="02020603050405020304" pitchFamily="18" charset="0"/>
                        </a:rPr>
                        <a:t>far</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solidFill>
                            <a:schemeClr val="tx1"/>
                          </a:solidFill>
                          <a:effectLst/>
                          <a:latin typeface="Times New Roman" panose="02020603050405020304" pitchFamily="18" charset="0"/>
                          <a:ea typeface="Times New Roman" panose="02020603050405020304" pitchFamily="18" charset="0"/>
                        </a:rPr>
                        <a:t>lejos, distante, mucho más (intensificador)</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669508">
                <a:tc>
                  <a:txBody>
                    <a:bodyPr/>
                    <a:lstStyle/>
                    <a:p>
                      <a:pPr>
                        <a:spcAft>
                          <a:spcPts val="0"/>
                        </a:spcAft>
                      </a:pPr>
                      <a:r>
                        <a:rPr lang="es-ES" sz="2400" b="1" dirty="0" err="1">
                          <a:effectLst/>
                          <a:latin typeface="Times New Roman" panose="02020603050405020304" pitchFamily="18" charset="0"/>
                          <a:ea typeface="Times New Roman" panose="02020603050405020304" pitchFamily="18" charset="0"/>
                        </a:rPr>
                        <a:t>further</a:t>
                      </a:r>
                      <a:endParaRPr lang="es-AR"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effectLst/>
                          <a:latin typeface="Times New Roman" panose="02020603050405020304" pitchFamily="18" charset="0"/>
                          <a:ea typeface="Times New Roman" panose="02020603050405020304" pitchFamily="18" charset="0"/>
                        </a:rPr>
                        <a:t>extra, ulterior, adicional, nuevo</a:t>
                      </a:r>
                      <a:endParaRPr lang="es-AR"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669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Too                     </a:t>
                      </a:r>
                      <a:r>
                        <a:rPr lang="es-A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a:t>
                      </a:r>
                      <a:r>
                        <a:rPr lang="es-A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a:t>
                      </a:r>
                      <a:r>
                        <a:rPr lang="es-A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400"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too</a:t>
                      </a:r>
                      <a:r>
                        <a:rPr lang="es-AR" sz="2400"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s-AR" sz="2400"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difficult</a:t>
                      </a:r>
                      <a:r>
                        <a:rPr lang="es-A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A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a:t>
                      </a:r>
                      <a:r>
                        <a:rPr lang="es-A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es-A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a:t>
                      </a:r>
                      <a:r>
                        <a:rPr lang="es-A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difficult</a:t>
                      </a:r>
                      <a:r>
                        <a:rPr lang="es-AR" sz="2400"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s-AR" sz="2400"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too</a:t>
                      </a:r>
                      <a:endParaRPr lang="es-AR" sz="2400"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400" dirty="0">
                          <a:effectLst/>
                          <a:latin typeface="Times New Roman" panose="02020603050405020304" pitchFamily="18" charset="0"/>
                          <a:ea typeface="Times New Roman" panose="02020603050405020304" pitchFamily="18" charset="0"/>
                        </a:rPr>
                        <a:t>demasiado (delante de un sustantivo)</a:t>
                      </a:r>
                      <a:endParaRPr lang="es-AR"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669508">
                <a:tc>
                  <a:txBody>
                    <a:bodyPr/>
                    <a:lstStyle/>
                    <a:p>
                      <a:pPr>
                        <a:spcAft>
                          <a:spcPts val="0"/>
                        </a:spcAft>
                      </a:pPr>
                      <a:r>
                        <a:rPr lang="es-ES_tradnl" sz="2400" b="1" dirty="0" err="1">
                          <a:effectLst/>
                          <a:latin typeface="Times New Roman" panose="02020603050405020304" pitchFamily="18" charset="0"/>
                          <a:ea typeface="Times New Roman" panose="02020603050405020304" pitchFamily="18" charset="0"/>
                        </a:rPr>
                        <a:t>rather</a:t>
                      </a:r>
                      <a:endParaRPr lang="es-AR" sz="2400" b="1" dirty="0">
                        <a:effectLst/>
                        <a:latin typeface="Times New Roman" panose="02020603050405020304" pitchFamily="18" charset="0"/>
                        <a:ea typeface="Times New Roman" panose="02020603050405020304" pitchFamily="18" charset="0"/>
                      </a:endParaRPr>
                    </a:p>
                    <a:p>
                      <a:pPr>
                        <a:spcAft>
                          <a:spcPts val="0"/>
                        </a:spcAft>
                      </a:pPr>
                      <a:endParaRPr lang="es-AR" sz="2400" b="1" dirty="0">
                        <a:effectLst/>
                        <a:latin typeface="Times New Roman" panose="02020603050405020304" pitchFamily="18" charset="0"/>
                        <a:ea typeface="Times New Roman" panose="02020603050405020304" pitchFamily="18" charset="0"/>
                      </a:endParaRPr>
                    </a:p>
                    <a:p>
                      <a:pPr>
                        <a:spcAft>
                          <a:spcPts val="0"/>
                        </a:spcAft>
                      </a:pPr>
                      <a:r>
                        <a:rPr lang="es-AR" sz="2400" b="1" dirty="0" err="1">
                          <a:effectLst/>
                          <a:latin typeface="Times New Roman" panose="02020603050405020304" pitchFamily="18" charset="0"/>
                          <a:ea typeface="Times New Roman" panose="02020603050405020304" pitchFamily="18" charset="0"/>
                        </a:rPr>
                        <a:t>Rather</a:t>
                      </a:r>
                      <a:r>
                        <a:rPr lang="es-AR" sz="2400" b="1" dirty="0">
                          <a:effectLst/>
                          <a:latin typeface="Times New Roman" panose="02020603050405020304" pitchFamily="18" charset="0"/>
                          <a:ea typeface="Times New Roman" panose="02020603050405020304" pitchFamily="18" charset="0"/>
                        </a:rPr>
                        <a:t> </a:t>
                      </a:r>
                      <a:r>
                        <a:rPr lang="es-AR" sz="2400" b="1" dirty="0" err="1">
                          <a:effectLst/>
                          <a:latin typeface="Times New Roman" panose="02020603050405020304" pitchFamily="18" charset="0"/>
                          <a:ea typeface="Times New Roman" panose="02020603050405020304" pitchFamily="18" charset="0"/>
                        </a:rPr>
                        <a:t>than</a:t>
                      </a:r>
                      <a:endParaRPr lang="es-AR"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400" dirty="0">
                          <a:effectLst/>
                          <a:latin typeface="Times New Roman" panose="02020603050405020304" pitchFamily="18" charset="0"/>
                          <a:ea typeface="Times New Roman" panose="02020603050405020304" pitchFamily="18" charset="0"/>
                        </a:rPr>
                        <a:t>bastante</a:t>
                      </a:r>
                    </a:p>
                    <a:p>
                      <a:pPr>
                        <a:spcAft>
                          <a:spcPts val="0"/>
                        </a:spcAft>
                      </a:pPr>
                      <a:r>
                        <a:rPr lang="es-ES_tradnl" sz="2400" dirty="0">
                          <a:effectLst/>
                          <a:latin typeface="Times New Roman" panose="02020603050405020304" pitchFamily="18" charset="0"/>
                          <a:ea typeface="Times New Roman" panose="02020603050405020304" pitchFamily="18" charset="0"/>
                        </a:rPr>
                        <a:t>antes que, más bien que,  más que, en lugar 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bl>
          </a:graphicData>
        </a:graphic>
      </p:graphicFrame>
    </p:spTree>
    <p:extLst>
      <p:ext uri="{BB962C8B-B14F-4D97-AF65-F5344CB8AC3E}">
        <p14:creationId xmlns:p14="http://schemas.microsoft.com/office/powerpoint/2010/main" val="232966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fontScale="90000"/>
          </a:bodyPr>
          <a:lstStyle/>
          <a:p>
            <a:r>
              <a:rPr lang="es-ES" dirty="0">
                <a:solidFill>
                  <a:schemeClr val="accent4">
                    <a:lumMod val="50000"/>
                  </a:schemeClr>
                </a:solidFill>
                <a:latin typeface="Arial Black" panose="020B0A04020102020204" pitchFamily="34" charset="0"/>
              </a:rPr>
              <a:t>Sustantivos</a:t>
            </a:r>
            <a:endParaRPr lang="es-AR"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48587452"/>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269494872"/>
              </p:ext>
            </p:extLst>
          </p:nvPr>
        </p:nvGraphicFramePr>
        <p:xfrm>
          <a:off x="838200" y="1852430"/>
          <a:ext cx="10515600" cy="43586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46143695"/>
                    </a:ext>
                  </a:extLst>
                </a:gridCol>
                <a:gridCol w="5257800">
                  <a:extLst>
                    <a:ext uri="{9D8B030D-6E8A-4147-A177-3AD203B41FA5}">
                      <a16:colId xmlns:a16="http://schemas.microsoft.com/office/drawing/2014/main" val="2154706231"/>
                    </a:ext>
                  </a:extLst>
                </a:gridCol>
              </a:tblGrid>
              <a:tr h="1112520">
                <a:tc>
                  <a:txBody>
                    <a:bodyPr/>
                    <a:lstStyle/>
                    <a:p>
                      <a:r>
                        <a:rPr lang="en-US" sz="2800" b="1" dirty="0">
                          <a:solidFill>
                            <a:schemeClr val="tx1"/>
                          </a:solidFill>
                          <a:effectLst/>
                          <a:latin typeface="Times New Roman" panose="02020603050405020304" pitchFamily="18" charset="0"/>
                          <a:ea typeface="Times New Roman" panose="02020603050405020304" pitchFamily="18" charset="0"/>
                        </a:rPr>
                        <a:t>Time    </a:t>
                      </a:r>
                    </a:p>
                    <a:p>
                      <a:r>
                        <a:rPr lang="es-AR" sz="2800" dirty="0" err="1">
                          <a:solidFill>
                            <a:schemeClr val="accent2">
                              <a:lumMod val="50000"/>
                            </a:schemeClr>
                          </a:solidFill>
                        </a:rPr>
                        <a:t>How</a:t>
                      </a:r>
                      <a:r>
                        <a:rPr lang="es-AR" sz="2800" dirty="0">
                          <a:solidFill>
                            <a:schemeClr val="accent2">
                              <a:lumMod val="50000"/>
                            </a:schemeClr>
                          </a:solidFill>
                        </a:rPr>
                        <a:t> </a:t>
                      </a:r>
                      <a:r>
                        <a:rPr lang="es-AR" sz="2800" dirty="0" err="1">
                          <a:solidFill>
                            <a:schemeClr val="accent2">
                              <a:lumMod val="50000"/>
                            </a:schemeClr>
                          </a:solidFill>
                        </a:rPr>
                        <a:t>many</a:t>
                      </a:r>
                      <a:r>
                        <a:rPr lang="es-AR" sz="2800" dirty="0">
                          <a:solidFill>
                            <a:schemeClr val="accent2">
                              <a:lumMod val="50000"/>
                            </a:schemeClr>
                          </a:solidFill>
                        </a:rPr>
                        <a:t> times </a:t>
                      </a:r>
                      <a:r>
                        <a:rPr lang="es-AR" sz="2800" dirty="0" err="1">
                          <a:solidFill>
                            <a:schemeClr val="accent2">
                              <a:lumMod val="50000"/>
                            </a:schemeClr>
                          </a:solidFill>
                        </a:rPr>
                        <a:t>have</a:t>
                      </a:r>
                      <a:r>
                        <a:rPr lang="es-AR" sz="2800" dirty="0">
                          <a:solidFill>
                            <a:schemeClr val="accent2">
                              <a:lumMod val="50000"/>
                            </a:schemeClr>
                          </a:solidFill>
                        </a:rPr>
                        <a:t> </a:t>
                      </a:r>
                      <a:r>
                        <a:rPr lang="es-AR" sz="2800" dirty="0" err="1">
                          <a:solidFill>
                            <a:schemeClr val="accent2">
                              <a:lumMod val="50000"/>
                            </a:schemeClr>
                          </a:solidFill>
                        </a:rPr>
                        <a:t>you</a:t>
                      </a:r>
                      <a:r>
                        <a:rPr lang="es-AR" sz="2800" dirty="0">
                          <a:solidFill>
                            <a:schemeClr val="accent2">
                              <a:lumMod val="50000"/>
                            </a:schemeClr>
                          </a:solidFill>
                        </a:rPr>
                        <a:t>   done </a:t>
                      </a:r>
                      <a:r>
                        <a:rPr lang="es-AR" sz="2800" dirty="0" err="1">
                          <a:solidFill>
                            <a:schemeClr val="accent2">
                              <a:lumMod val="50000"/>
                            </a:schemeClr>
                          </a:solidFill>
                        </a:rPr>
                        <a:t>the</a:t>
                      </a:r>
                      <a:r>
                        <a:rPr lang="es-AR" sz="2800" dirty="0">
                          <a:solidFill>
                            <a:schemeClr val="accent2">
                              <a:lumMod val="50000"/>
                            </a:schemeClr>
                          </a:solidFill>
                        </a:rPr>
                        <a:t> …</a:t>
                      </a:r>
                    </a:p>
                    <a:p>
                      <a:r>
                        <a:rPr lang="es-AR" sz="2800" dirty="0" err="1">
                          <a:solidFill>
                            <a:schemeClr val="accent2">
                              <a:lumMod val="50000"/>
                            </a:schemeClr>
                          </a:solidFill>
                        </a:rPr>
                        <a:t>They</a:t>
                      </a:r>
                      <a:r>
                        <a:rPr lang="es-AR" sz="2800" dirty="0">
                          <a:solidFill>
                            <a:schemeClr val="accent2">
                              <a:lumMod val="50000"/>
                            </a:schemeClr>
                          </a:solidFill>
                        </a:rPr>
                        <a:t> </a:t>
                      </a:r>
                      <a:r>
                        <a:rPr lang="es-AR" sz="2800" dirty="0" err="1">
                          <a:solidFill>
                            <a:schemeClr val="accent2">
                              <a:lumMod val="50000"/>
                            </a:schemeClr>
                          </a:solidFill>
                        </a:rPr>
                        <a:t>timed</a:t>
                      </a:r>
                      <a:r>
                        <a:rPr lang="es-AR" sz="2800" dirty="0">
                          <a:solidFill>
                            <a:schemeClr val="accent2">
                              <a:lumMod val="50000"/>
                            </a:schemeClr>
                          </a:solidFill>
                        </a:rPr>
                        <a:t> </a:t>
                      </a:r>
                      <a:r>
                        <a:rPr lang="es-AR" sz="2800" dirty="0" err="1">
                          <a:solidFill>
                            <a:schemeClr val="accent2">
                              <a:lumMod val="50000"/>
                            </a:schemeClr>
                          </a:solidFill>
                        </a:rPr>
                        <a:t>the</a:t>
                      </a:r>
                      <a:r>
                        <a:rPr lang="es-AR" sz="2800" dirty="0">
                          <a:solidFill>
                            <a:schemeClr val="accent2">
                              <a:lumMod val="50000"/>
                            </a:schemeClr>
                          </a:solidFill>
                        </a:rPr>
                        <a:t> cars </a:t>
                      </a:r>
                      <a:r>
                        <a:rPr lang="es-AR" sz="2800" dirty="0" err="1">
                          <a:solidFill>
                            <a:schemeClr val="accent2">
                              <a:lumMod val="50000"/>
                            </a:schemeClr>
                          </a:solidFill>
                        </a:rPr>
                        <a:t>during</a:t>
                      </a:r>
                      <a:r>
                        <a:rPr lang="es-AR" sz="2800" dirty="0">
                          <a:solidFill>
                            <a:schemeClr val="accent2">
                              <a:lumMod val="50000"/>
                            </a:schemeClr>
                          </a:solidFill>
                        </a:rPr>
                        <a:t> </a:t>
                      </a:r>
                      <a:r>
                        <a:rPr lang="es-AR" sz="2800" dirty="0" err="1">
                          <a:solidFill>
                            <a:schemeClr val="accent2">
                              <a:lumMod val="50000"/>
                            </a:schemeClr>
                          </a:solidFill>
                        </a:rPr>
                        <a:t>the</a:t>
                      </a:r>
                      <a:r>
                        <a:rPr lang="es-AR" sz="2800" dirty="0">
                          <a:solidFill>
                            <a:schemeClr val="accent2">
                              <a:lumMod val="50000"/>
                            </a:schemeClr>
                          </a:solidFill>
                        </a:rPr>
                        <a:t> </a:t>
                      </a:r>
                      <a:r>
                        <a:rPr lang="es-AR" sz="2800" dirty="0" err="1">
                          <a:solidFill>
                            <a:schemeClr val="accent2">
                              <a:lumMod val="50000"/>
                            </a:schemeClr>
                          </a:solidFill>
                        </a:rPr>
                        <a:t>race</a:t>
                      </a:r>
                      <a:endParaRPr lang="es-AR" sz="2800" dirty="0">
                        <a:solidFill>
                          <a:schemeClr val="accent2">
                            <a:lumMod val="50000"/>
                          </a:schemeClr>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800" b="0" dirty="0">
                          <a:solidFill>
                            <a:schemeClr val="tx1"/>
                          </a:solidFill>
                          <a:effectLst/>
                          <a:latin typeface="Times New Roman" panose="02020603050405020304" pitchFamily="18" charset="0"/>
                          <a:ea typeface="Times New Roman" panose="02020603050405020304" pitchFamily="18" charset="0"/>
                        </a:rPr>
                        <a:t>tiempo/  vez/ hora,  sincronizar, medir el tiempo (v)</a:t>
                      </a:r>
                      <a:endParaRPr lang="es-AR" sz="2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1112520">
                <a:tc>
                  <a:txBody>
                    <a:bodyPr/>
                    <a:lstStyle/>
                    <a:p>
                      <a:pPr>
                        <a:spcAft>
                          <a:spcPts val="0"/>
                        </a:spcAft>
                      </a:pPr>
                      <a:r>
                        <a:rPr lang="en-US" sz="2800" b="1" dirty="0">
                          <a:solidFill>
                            <a:schemeClr val="tx1"/>
                          </a:solidFill>
                          <a:effectLst/>
                          <a:latin typeface="Times New Roman" panose="02020603050405020304" pitchFamily="18" charset="0"/>
                          <a:ea typeface="Times New Roman" panose="02020603050405020304" pitchFamily="18" charset="0"/>
                        </a:rPr>
                        <a:t>way</a:t>
                      </a:r>
                      <a:endParaRPr lang="es-AR"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800" dirty="0">
                          <a:solidFill>
                            <a:schemeClr val="tx1"/>
                          </a:solidFill>
                          <a:effectLst/>
                          <a:latin typeface="Times New Roman" panose="02020603050405020304" pitchFamily="18" charset="0"/>
                          <a:ea typeface="Times New Roman" panose="02020603050405020304" pitchFamily="18" charset="0"/>
                        </a:rPr>
                        <a:t>manera, modo , camino</a:t>
                      </a:r>
                      <a:endParaRPr lang="es-AR"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1112520">
                <a:tc>
                  <a:txBody>
                    <a:bodyPr/>
                    <a:lstStyle/>
                    <a:p>
                      <a:pPr>
                        <a:spcAft>
                          <a:spcPts val="0"/>
                        </a:spcAft>
                      </a:pPr>
                      <a:r>
                        <a:rPr lang="en-US" sz="2800" b="1" dirty="0">
                          <a:effectLst/>
                          <a:latin typeface="Times New Roman" panose="02020603050405020304" pitchFamily="18" charset="0"/>
                          <a:ea typeface="Times New Roman" panose="02020603050405020304" pitchFamily="18" charset="0"/>
                        </a:rPr>
                        <a:t>oil</a:t>
                      </a:r>
                      <a:endParaRPr lang="es-AR"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800" dirty="0">
                          <a:effectLst/>
                          <a:latin typeface="Times New Roman" panose="02020603050405020304" pitchFamily="18" charset="0"/>
                          <a:ea typeface="Times New Roman" panose="02020603050405020304" pitchFamily="18" charset="0"/>
                        </a:rPr>
                        <a:t>petróleo o aceite</a:t>
                      </a:r>
                      <a:endParaRPr lang="es-AR"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bl>
          </a:graphicData>
        </a:graphic>
      </p:graphicFrame>
    </p:spTree>
    <p:extLst>
      <p:ext uri="{BB962C8B-B14F-4D97-AF65-F5344CB8AC3E}">
        <p14:creationId xmlns:p14="http://schemas.microsoft.com/office/powerpoint/2010/main" val="52650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fontScale="90000"/>
          </a:bodyPr>
          <a:lstStyle/>
          <a:p>
            <a:r>
              <a:rPr lang="es-ES" dirty="0">
                <a:solidFill>
                  <a:schemeClr val="accent4">
                    <a:lumMod val="50000"/>
                  </a:schemeClr>
                </a:solidFill>
                <a:latin typeface="Arial Black" panose="020B0A04020102020204" pitchFamily="34" charset="0"/>
              </a:rPr>
              <a:t>Preposiciones</a:t>
            </a:r>
            <a:endParaRPr lang="es-AR"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20646933"/>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464479640"/>
              </p:ext>
            </p:extLst>
          </p:nvPr>
        </p:nvGraphicFramePr>
        <p:xfrm>
          <a:off x="838200" y="1852430"/>
          <a:ext cx="10515600" cy="3337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46143695"/>
                    </a:ext>
                  </a:extLst>
                </a:gridCol>
                <a:gridCol w="5257800">
                  <a:extLst>
                    <a:ext uri="{9D8B030D-6E8A-4147-A177-3AD203B41FA5}">
                      <a16:colId xmlns:a16="http://schemas.microsoft.com/office/drawing/2014/main" val="2154706231"/>
                    </a:ext>
                  </a:extLst>
                </a:gridCol>
              </a:tblGrid>
              <a:tr h="667512">
                <a:tc>
                  <a:txBody>
                    <a:bodyPr/>
                    <a:lstStyle/>
                    <a:p>
                      <a:pPr>
                        <a:spcAft>
                          <a:spcPts val="0"/>
                        </a:spcAft>
                      </a:pPr>
                      <a:r>
                        <a:rPr lang="en-US" sz="2800" b="1" dirty="0">
                          <a:solidFill>
                            <a:schemeClr val="tx1"/>
                          </a:solidFill>
                          <a:effectLst/>
                          <a:latin typeface="Times New Roman" panose="02020603050405020304" pitchFamily="18" charset="0"/>
                          <a:ea typeface="Times New Roman" panose="02020603050405020304" pitchFamily="18" charset="0"/>
                        </a:rPr>
                        <a:t>for</a:t>
                      </a:r>
                      <a:endParaRPr lang="es-AR"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800" b="0" dirty="0">
                          <a:solidFill>
                            <a:schemeClr val="tx1"/>
                          </a:solidFill>
                          <a:effectLst/>
                          <a:latin typeface="Times New Roman" panose="02020603050405020304" pitchFamily="18" charset="0"/>
                          <a:ea typeface="Times New Roman" panose="02020603050405020304" pitchFamily="18" charset="0"/>
                        </a:rPr>
                        <a:t>para (rara vez se traduce </a:t>
                      </a:r>
                      <a:r>
                        <a:rPr lang="es-ES_tradnl" sz="2800" b="0" i="1" dirty="0">
                          <a:solidFill>
                            <a:schemeClr val="tx1"/>
                          </a:solidFill>
                          <a:effectLst/>
                          <a:latin typeface="Times New Roman" panose="02020603050405020304" pitchFamily="18" charset="0"/>
                          <a:ea typeface="Times New Roman" panose="02020603050405020304" pitchFamily="18" charset="0"/>
                        </a:rPr>
                        <a:t>por)</a:t>
                      </a:r>
                      <a:endParaRPr lang="es-AR" sz="2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644848"/>
                  </a:ext>
                </a:extLst>
              </a:tr>
              <a:tr h="667512">
                <a:tc>
                  <a:txBody>
                    <a:bodyPr/>
                    <a:lstStyle/>
                    <a:p>
                      <a:pPr>
                        <a:spcAft>
                          <a:spcPts val="0"/>
                        </a:spcAft>
                      </a:pPr>
                      <a:r>
                        <a:rPr lang="en-US" sz="2800" b="1">
                          <a:solidFill>
                            <a:schemeClr val="tx1"/>
                          </a:solidFill>
                          <a:effectLst/>
                          <a:latin typeface="Times New Roman" panose="02020603050405020304" pitchFamily="18" charset="0"/>
                          <a:ea typeface="Times New Roman" panose="02020603050405020304" pitchFamily="18" charset="0"/>
                        </a:rPr>
                        <a:t>up to</a:t>
                      </a:r>
                      <a:endParaRPr lang="es-AR" sz="2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800" dirty="0">
                          <a:solidFill>
                            <a:schemeClr val="tx1"/>
                          </a:solidFill>
                          <a:effectLst/>
                          <a:latin typeface="Times New Roman" panose="02020603050405020304" pitchFamily="18" charset="0"/>
                          <a:ea typeface="Times New Roman" panose="02020603050405020304" pitchFamily="18" charset="0"/>
                        </a:rPr>
                        <a:t>hasta</a:t>
                      </a:r>
                      <a:endParaRPr lang="es-AR"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667512">
                <a:tc>
                  <a:txBody>
                    <a:bodyPr/>
                    <a:lstStyle/>
                    <a:p>
                      <a:pPr>
                        <a:spcAft>
                          <a:spcPts val="0"/>
                        </a:spcAft>
                      </a:pPr>
                      <a:r>
                        <a:rPr lang="en-US" sz="2800" b="1">
                          <a:solidFill>
                            <a:schemeClr val="tx1"/>
                          </a:solidFill>
                          <a:effectLst/>
                          <a:latin typeface="Times New Roman" panose="02020603050405020304" pitchFamily="18" charset="0"/>
                          <a:ea typeface="Times New Roman" panose="02020603050405020304" pitchFamily="18" charset="0"/>
                        </a:rPr>
                        <a:t>Down to </a:t>
                      </a:r>
                      <a:endParaRPr lang="es-AR" sz="2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800" dirty="0">
                          <a:solidFill>
                            <a:schemeClr val="tx1"/>
                          </a:solidFill>
                          <a:effectLst/>
                          <a:latin typeface="Times New Roman" panose="02020603050405020304" pitchFamily="18" charset="0"/>
                          <a:ea typeface="Times New Roman" panose="02020603050405020304" pitchFamily="18" charset="0"/>
                        </a:rPr>
                        <a:t>hasta</a:t>
                      </a:r>
                      <a:endParaRPr lang="es-AR"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667512">
                <a:tc>
                  <a:txBody>
                    <a:bodyPr/>
                    <a:lstStyle/>
                    <a:p>
                      <a:pPr>
                        <a:spcAft>
                          <a:spcPts val="0"/>
                        </a:spcAft>
                      </a:pPr>
                      <a:r>
                        <a:rPr lang="en-US" sz="2800" b="1">
                          <a:solidFill>
                            <a:schemeClr val="tx1"/>
                          </a:solidFill>
                          <a:effectLst/>
                          <a:latin typeface="Times New Roman" panose="02020603050405020304" pitchFamily="18" charset="0"/>
                          <a:ea typeface="Times New Roman" panose="02020603050405020304" pitchFamily="18" charset="0"/>
                        </a:rPr>
                        <a:t>within</a:t>
                      </a:r>
                      <a:endParaRPr lang="es-AR" sz="2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800" dirty="0">
                          <a:solidFill>
                            <a:schemeClr val="tx1"/>
                          </a:solidFill>
                          <a:effectLst/>
                          <a:latin typeface="Times New Roman" panose="02020603050405020304" pitchFamily="18" charset="0"/>
                          <a:ea typeface="Times New Roman" panose="02020603050405020304" pitchFamily="18" charset="0"/>
                        </a:rPr>
                        <a:t>dentro, dentro de, </a:t>
                      </a:r>
                      <a:endParaRPr lang="es-AR"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667512">
                <a:tc>
                  <a:txBody>
                    <a:bodyPr/>
                    <a:lstStyle/>
                    <a:p>
                      <a:pPr>
                        <a:spcAft>
                          <a:spcPts val="0"/>
                        </a:spcAft>
                      </a:pPr>
                      <a:r>
                        <a:rPr lang="en-US" sz="2800" b="1" dirty="0">
                          <a:solidFill>
                            <a:schemeClr val="tx1"/>
                          </a:solidFill>
                          <a:effectLst/>
                          <a:latin typeface="Times New Roman" panose="02020603050405020304" pitchFamily="18" charset="0"/>
                          <a:ea typeface="Times New Roman" panose="02020603050405020304" pitchFamily="18" charset="0"/>
                        </a:rPr>
                        <a:t>without</a:t>
                      </a:r>
                      <a:endParaRPr lang="es-AR"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_tradnl" sz="2800" dirty="0">
                          <a:solidFill>
                            <a:schemeClr val="tx1"/>
                          </a:solidFill>
                          <a:effectLst/>
                          <a:latin typeface="Times New Roman" panose="02020603050405020304" pitchFamily="18" charset="0"/>
                          <a:ea typeface="Times New Roman" panose="02020603050405020304" pitchFamily="18" charset="0"/>
                        </a:rPr>
                        <a:t>sin</a:t>
                      </a:r>
                      <a:endParaRPr lang="es-AR"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bl>
          </a:graphicData>
        </a:graphic>
      </p:graphicFrame>
    </p:spTree>
    <p:extLst>
      <p:ext uri="{BB962C8B-B14F-4D97-AF65-F5344CB8AC3E}">
        <p14:creationId xmlns:p14="http://schemas.microsoft.com/office/powerpoint/2010/main" val="280840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6570"/>
          </a:xfrm>
        </p:spPr>
        <p:txBody>
          <a:bodyPr>
            <a:normAutofit fontScale="90000"/>
          </a:bodyPr>
          <a:lstStyle/>
          <a:p>
            <a:r>
              <a:rPr lang="es-ES" dirty="0">
                <a:solidFill>
                  <a:schemeClr val="accent4">
                    <a:lumMod val="50000"/>
                  </a:schemeClr>
                </a:solidFill>
                <a:latin typeface="Arial Black" panose="020B0A04020102020204" pitchFamily="34" charset="0"/>
              </a:rPr>
              <a:t>Nexos y Conectores</a:t>
            </a:r>
            <a:endParaRPr lang="es-AR" dirty="0">
              <a:solidFill>
                <a:schemeClr val="accent4">
                  <a:lumMod val="50000"/>
                </a:schemeClr>
              </a:solidFill>
              <a:latin typeface="Arial Black" panose="020B0A040201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67607336"/>
              </p:ext>
            </p:extLst>
          </p:nvPr>
        </p:nvGraphicFramePr>
        <p:xfrm>
          <a:off x="838200" y="1065213"/>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828713127"/>
                    </a:ext>
                  </a:extLst>
                </a:gridCol>
              </a:tblGrid>
              <a:tr h="370840">
                <a:tc>
                  <a:txBody>
                    <a:bodyPr/>
                    <a:lstStyle/>
                    <a:p>
                      <a:endParaRPr lang="es-AR" dirty="0"/>
                    </a:p>
                  </a:txBody>
                  <a:tcPr>
                    <a:solidFill>
                      <a:schemeClr val="accent2">
                        <a:lumMod val="60000"/>
                        <a:lumOff val="40000"/>
                      </a:schemeClr>
                    </a:solidFill>
                  </a:tcPr>
                </a:tc>
                <a:extLst>
                  <a:ext uri="{0D108BD9-81ED-4DB2-BD59-A6C34878D82A}">
                    <a16:rowId xmlns:a16="http://schemas.microsoft.com/office/drawing/2014/main" val="11066537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42891155"/>
              </p:ext>
            </p:extLst>
          </p:nvPr>
        </p:nvGraphicFramePr>
        <p:xfrm>
          <a:off x="838200" y="1962575"/>
          <a:ext cx="10515600" cy="35417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46143695"/>
                    </a:ext>
                  </a:extLst>
                </a:gridCol>
                <a:gridCol w="5257800">
                  <a:extLst>
                    <a:ext uri="{9D8B030D-6E8A-4147-A177-3AD203B41FA5}">
                      <a16:colId xmlns:a16="http://schemas.microsoft.com/office/drawing/2014/main" val="2154706231"/>
                    </a:ext>
                  </a:extLst>
                </a:gridCol>
              </a:tblGrid>
              <a:tr h="401460">
                <a:tc>
                  <a:txBody>
                    <a:bodyPr/>
                    <a:lstStyle/>
                    <a:p>
                      <a:pPr>
                        <a:spcAft>
                          <a:spcPts val="0"/>
                        </a:spcAft>
                      </a:pPr>
                      <a:r>
                        <a:rPr lang="en-US" sz="2400" b="1" dirty="0">
                          <a:solidFill>
                            <a:schemeClr val="tx1"/>
                          </a:solidFill>
                          <a:effectLst/>
                          <a:latin typeface="Times New Roman" panose="02020603050405020304" pitchFamily="18" charset="0"/>
                          <a:ea typeface="Times New Roman" panose="02020603050405020304" pitchFamily="18" charset="0"/>
                        </a:rPr>
                        <a:t>actually (</a:t>
                      </a:r>
                      <a:r>
                        <a:rPr lang="en-US" sz="2400" b="1" dirty="0" err="1">
                          <a:solidFill>
                            <a:schemeClr val="tx1"/>
                          </a:solidFill>
                          <a:effectLst/>
                          <a:latin typeface="Times New Roman" panose="02020603050405020304" pitchFamily="18" charset="0"/>
                          <a:ea typeface="Times New Roman" panose="02020603050405020304" pitchFamily="18" charset="0"/>
                        </a:rPr>
                        <a:t>adv</a:t>
                      </a:r>
                      <a:r>
                        <a:rPr lang="en-US" sz="2400" b="1" dirty="0">
                          <a:solidFill>
                            <a:schemeClr val="tx1"/>
                          </a:solidFill>
                          <a:effectLst/>
                          <a:latin typeface="Times New Roman" panose="02020603050405020304" pitchFamily="18" charset="0"/>
                          <a:ea typeface="Times New Roman" panose="02020603050405020304" pitchFamily="18" charset="0"/>
                        </a:rPr>
                        <a:t>) ,/  actual (</a:t>
                      </a:r>
                      <a:r>
                        <a:rPr lang="en-US" sz="2400" b="1" dirty="0" err="1">
                          <a:solidFill>
                            <a:schemeClr val="tx1"/>
                          </a:solidFill>
                          <a:effectLst/>
                          <a:latin typeface="Times New Roman" panose="02020603050405020304" pitchFamily="18" charset="0"/>
                          <a:ea typeface="Times New Roman" panose="02020603050405020304" pitchFamily="18" charset="0"/>
                        </a:rPr>
                        <a:t>adj</a:t>
                      </a:r>
                      <a:r>
                        <a:rPr lang="en-US" sz="2400" b="1" dirty="0">
                          <a:solidFill>
                            <a:schemeClr val="tx1"/>
                          </a:solidFill>
                          <a:effectLst/>
                          <a:latin typeface="Times New Roman" panose="02020603050405020304" pitchFamily="18" charset="0"/>
                          <a:ea typeface="Times New Roman" panose="02020603050405020304" pitchFamily="18" charset="0"/>
                        </a:rPr>
                        <a:t>)</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es-ES_tradnl" sz="2400" b="0" dirty="0">
                          <a:solidFill>
                            <a:schemeClr val="tx1"/>
                          </a:solidFill>
                          <a:effectLst/>
                          <a:latin typeface="Times New Roman" panose="02020603050405020304" pitchFamily="18" charset="0"/>
                          <a:ea typeface="Times New Roman" panose="02020603050405020304" pitchFamily="18" charset="0"/>
                        </a:rPr>
                        <a:t>en realidad, /real </a:t>
                      </a:r>
                      <a:endParaRPr lang="es-AR"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97644848"/>
                  </a:ext>
                </a:extLst>
              </a:tr>
              <a:tr h="703930">
                <a:tc>
                  <a:txBody>
                    <a:bodyPr/>
                    <a:lstStyle/>
                    <a:p>
                      <a:pPr>
                        <a:spcAft>
                          <a:spcPts val="0"/>
                        </a:spcAft>
                      </a:pPr>
                      <a:r>
                        <a:rPr lang="es-ES" sz="2400" b="1">
                          <a:solidFill>
                            <a:schemeClr val="tx1"/>
                          </a:solidFill>
                          <a:effectLst/>
                          <a:latin typeface="Times New Roman" panose="02020603050405020304" pitchFamily="18" charset="0"/>
                          <a:ea typeface="Times New Roman" panose="02020603050405020304" pitchFamily="18" charset="0"/>
                        </a:rPr>
                        <a:t>as (</a:t>
                      </a:r>
                      <a:r>
                        <a:rPr lang="es-ES" sz="2400">
                          <a:solidFill>
                            <a:schemeClr val="tx1"/>
                          </a:solidFill>
                          <a:effectLst/>
                          <a:latin typeface="Times New Roman" panose="02020603050405020304" pitchFamily="18" charset="0"/>
                          <a:ea typeface="Times New Roman" panose="02020603050405020304" pitchFamily="18" charset="0"/>
                        </a:rPr>
                        <a:t>comparativo, temporal, causa-consecuencia)</a:t>
                      </a:r>
                      <a:endParaRPr lang="es-AR"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solidFill>
                            <a:schemeClr val="tx1"/>
                          </a:solidFill>
                          <a:effectLst/>
                          <a:latin typeface="Times New Roman" panose="02020603050405020304" pitchFamily="18" charset="0"/>
                          <a:ea typeface="Times New Roman" panose="02020603050405020304" pitchFamily="18" charset="0"/>
                        </a:rPr>
                        <a:t>como, a medida que, mientras, cuando, dado que,  porque</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437608"/>
                  </a:ext>
                </a:extLst>
              </a:tr>
              <a:tr h="401460">
                <a:tc>
                  <a:txBody>
                    <a:bodyPr/>
                    <a:lstStyle/>
                    <a:p>
                      <a:pPr>
                        <a:spcAft>
                          <a:spcPts val="0"/>
                        </a:spcAft>
                      </a:pPr>
                      <a:r>
                        <a:rPr lang="en-US" sz="2400" b="1">
                          <a:solidFill>
                            <a:schemeClr val="tx1"/>
                          </a:solidFill>
                          <a:effectLst/>
                          <a:latin typeface="Times New Roman" panose="02020603050405020304" pitchFamily="18" charset="0"/>
                          <a:ea typeface="Times New Roman" panose="02020603050405020304" pitchFamily="18" charset="0"/>
                        </a:rPr>
                        <a:t>as...as</a:t>
                      </a:r>
                      <a:endParaRPr lang="es-AR"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solidFill>
                            <a:schemeClr val="tx1"/>
                          </a:solidFill>
                          <a:effectLst/>
                          <a:latin typeface="Times New Roman" panose="02020603050405020304" pitchFamily="18" charset="0"/>
                          <a:ea typeface="Times New Roman" panose="02020603050405020304" pitchFamily="18" charset="0"/>
                        </a:rPr>
                        <a:t>tan...como</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786484"/>
                  </a:ext>
                </a:extLst>
              </a:tr>
              <a:tr h="401460">
                <a:tc>
                  <a:txBody>
                    <a:bodyPr/>
                    <a:lstStyle/>
                    <a:p>
                      <a:pPr>
                        <a:spcAft>
                          <a:spcPts val="0"/>
                        </a:spcAft>
                      </a:pPr>
                      <a:r>
                        <a:rPr lang="en-US" sz="2400" b="1">
                          <a:solidFill>
                            <a:schemeClr val="tx1"/>
                          </a:solidFill>
                          <a:effectLst/>
                          <a:latin typeface="Times New Roman" panose="02020603050405020304" pitchFamily="18" charset="0"/>
                          <a:ea typeface="Times New Roman" panose="02020603050405020304" pitchFamily="18" charset="0"/>
                        </a:rPr>
                        <a:t>as long as</a:t>
                      </a:r>
                      <a:endParaRPr lang="es-AR"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solidFill>
                            <a:schemeClr val="tx1"/>
                          </a:solidFill>
                          <a:effectLst/>
                          <a:latin typeface="Times New Roman" panose="02020603050405020304" pitchFamily="18" charset="0"/>
                          <a:ea typeface="Times New Roman" panose="02020603050405020304" pitchFamily="18" charset="0"/>
                        </a:rPr>
                        <a:t>con tal de que, siempre que</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837073"/>
                  </a:ext>
                </a:extLst>
              </a:tr>
              <a:tr h="401460">
                <a:tc>
                  <a:txBody>
                    <a:bodyPr/>
                    <a:lstStyle/>
                    <a:p>
                      <a:pPr>
                        <a:spcAft>
                          <a:spcPts val="0"/>
                        </a:spcAft>
                      </a:pPr>
                      <a:r>
                        <a:rPr lang="es-ES" sz="2400" b="1">
                          <a:solidFill>
                            <a:schemeClr val="tx1"/>
                          </a:solidFill>
                          <a:effectLst/>
                          <a:latin typeface="Times New Roman" panose="02020603050405020304" pitchFamily="18" charset="0"/>
                          <a:ea typeface="Times New Roman" panose="02020603050405020304" pitchFamily="18" charset="0"/>
                        </a:rPr>
                        <a:t>As many …as </a:t>
                      </a:r>
                      <a:endParaRPr lang="es-AR"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solidFill>
                            <a:schemeClr val="tx1"/>
                          </a:solidFill>
                          <a:effectLst/>
                          <a:latin typeface="Times New Roman" panose="02020603050405020304" pitchFamily="18" charset="0"/>
                          <a:ea typeface="Times New Roman" panose="02020603050405020304" pitchFamily="18" charset="0"/>
                        </a:rPr>
                        <a:t>Tantos como</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152969"/>
                  </a:ext>
                </a:extLst>
              </a:tr>
              <a:tr h="401460">
                <a:tc>
                  <a:txBody>
                    <a:bodyPr/>
                    <a:lstStyle/>
                    <a:p>
                      <a:pPr>
                        <a:spcAft>
                          <a:spcPts val="0"/>
                        </a:spcAft>
                      </a:pPr>
                      <a:r>
                        <a:rPr lang="es-ES" sz="2400" b="1">
                          <a:solidFill>
                            <a:schemeClr val="tx1"/>
                          </a:solidFill>
                          <a:effectLst/>
                          <a:latin typeface="Times New Roman" panose="02020603050405020304" pitchFamily="18" charset="0"/>
                          <a:ea typeface="Times New Roman" panose="02020603050405020304" pitchFamily="18" charset="0"/>
                        </a:rPr>
                        <a:t>As much …as</a:t>
                      </a:r>
                      <a:endParaRPr lang="es-AR"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solidFill>
                            <a:schemeClr val="tx1"/>
                          </a:solidFill>
                          <a:effectLst/>
                          <a:latin typeface="Times New Roman" panose="02020603050405020304" pitchFamily="18" charset="0"/>
                          <a:ea typeface="Times New Roman" panose="02020603050405020304" pitchFamily="18" charset="0"/>
                        </a:rPr>
                        <a:t>Tanto…como - hasta</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43451"/>
                  </a:ext>
                </a:extLst>
              </a:tr>
              <a:tr h="401460">
                <a:tc>
                  <a:txBody>
                    <a:bodyPr/>
                    <a:lstStyle/>
                    <a:p>
                      <a:pPr>
                        <a:spcAft>
                          <a:spcPts val="0"/>
                        </a:spcAft>
                      </a:pPr>
                      <a:r>
                        <a:rPr lang="es-ES" sz="2400" b="1">
                          <a:solidFill>
                            <a:schemeClr val="tx1"/>
                          </a:solidFill>
                          <a:effectLst/>
                          <a:latin typeface="Times New Roman" panose="02020603050405020304" pitchFamily="18" charset="0"/>
                          <a:ea typeface="Times New Roman" panose="02020603050405020304" pitchFamily="18" charset="0"/>
                        </a:rPr>
                        <a:t>because / </a:t>
                      </a:r>
                      <a:endParaRPr lang="es-AR"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solidFill>
                            <a:schemeClr val="tx1"/>
                          </a:solidFill>
                          <a:effectLst/>
                          <a:latin typeface="Times New Roman" panose="02020603050405020304" pitchFamily="18" charset="0"/>
                          <a:ea typeface="Times New Roman" panose="02020603050405020304" pitchFamily="18" charset="0"/>
                        </a:rPr>
                        <a:t>porque (+ oración) </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183182"/>
                  </a:ext>
                </a:extLst>
              </a:tr>
              <a:tr h="401460">
                <a:tc>
                  <a:txBody>
                    <a:bodyPr/>
                    <a:lstStyle/>
                    <a:p>
                      <a:pPr>
                        <a:spcAft>
                          <a:spcPts val="0"/>
                        </a:spcAft>
                      </a:pPr>
                      <a:r>
                        <a:rPr lang="es-ES" sz="2400" b="1" dirty="0" err="1">
                          <a:solidFill>
                            <a:schemeClr val="tx1"/>
                          </a:solidFill>
                          <a:effectLst/>
                          <a:latin typeface="Times New Roman" panose="02020603050405020304" pitchFamily="18" charset="0"/>
                          <a:ea typeface="Times New Roman" panose="02020603050405020304" pitchFamily="18" charset="0"/>
                        </a:rPr>
                        <a:t>because</a:t>
                      </a:r>
                      <a:r>
                        <a:rPr lang="es-ES" sz="2400" b="1" dirty="0">
                          <a:solidFill>
                            <a:schemeClr val="tx1"/>
                          </a:solidFill>
                          <a:effectLst/>
                          <a:latin typeface="Times New Roman" panose="02020603050405020304" pitchFamily="18" charset="0"/>
                          <a:ea typeface="Times New Roman" panose="02020603050405020304" pitchFamily="18" charset="0"/>
                        </a:rPr>
                        <a:t> of</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2400" dirty="0">
                          <a:solidFill>
                            <a:schemeClr val="tx1"/>
                          </a:solidFill>
                          <a:effectLst/>
                          <a:latin typeface="Times New Roman" panose="02020603050405020304" pitchFamily="18" charset="0"/>
                          <a:ea typeface="Times New Roman" panose="02020603050405020304" pitchFamily="18" charset="0"/>
                        </a:rPr>
                        <a:t>debido a  (+ sustantivo)</a:t>
                      </a:r>
                      <a:endParaRPr lang="es-A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645835"/>
                  </a:ext>
                </a:extLst>
              </a:tr>
            </a:tbl>
          </a:graphicData>
        </a:graphic>
      </p:graphicFrame>
    </p:spTree>
    <p:extLst>
      <p:ext uri="{BB962C8B-B14F-4D97-AF65-F5344CB8AC3E}">
        <p14:creationId xmlns:p14="http://schemas.microsoft.com/office/powerpoint/2010/main" val="30276777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3552</Words>
  <Application>Microsoft Office PowerPoint</Application>
  <PresentationFormat>Widescreen</PresentationFormat>
  <Paragraphs>378</Paragraphs>
  <Slides>45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Black</vt:lpstr>
      <vt:lpstr>Calibri</vt:lpstr>
      <vt:lpstr>Calibri Light</vt:lpstr>
      <vt:lpstr>Times New Roman</vt:lpstr>
      <vt:lpstr>Tema de Office</vt:lpstr>
      <vt:lpstr>ALGUNAS EXPRESIONES CRÍTICAS PARA LA TRADUCCIÓN</vt:lpstr>
      <vt:lpstr>PowerPoint Presentation</vt:lpstr>
      <vt:lpstr>PowerPoint Presentation</vt:lpstr>
      <vt:lpstr>PowerPoint Presentation</vt:lpstr>
      <vt:lpstr>Cuantificadores</vt:lpstr>
      <vt:lpstr>Intensificadores</vt:lpstr>
      <vt:lpstr>Sustantivos</vt:lpstr>
      <vt:lpstr>Preposiciones</vt:lpstr>
      <vt:lpstr>Nexos y Conectores</vt:lpstr>
      <vt:lpstr>Nexos y Conectores</vt:lpstr>
      <vt:lpstr>Nexos y Conectores</vt:lpstr>
      <vt:lpstr>Verbos</vt:lpstr>
      <vt:lpstr>Sustantivos y Adjetivos Usados Como Verbos</vt:lpstr>
      <vt:lpstr>Sustantivos y Adjetivos Usados Como Verbos</vt:lpstr>
      <vt:lpstr>Sustantivos y Adjetivos Usados Como Verbos</vt:lpstr>
      <vt:lpstr>Sustantivos y Adjetivos Usados Como Verbos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ALGUNAS EXPRESIONES CRÍTICAS PARA LA TRADUCCIÓN</dc:title>
  <dc:creator>Stella Pellicer</dc:creator>
  <cp:lastModifiedBy>Lilia Dieguez</cp:lastModifiedBy>
  <cp:revision>31</cp:revision>
  <dcterms:created xsi:type="dcterms:W3CDTF">2023-05-22T23:46:16Z</dcterms:created>
  <dcterms:modified xsi:type="dcterms:W3CDTF">2025-05-26T01:13:30Z</dcterms:modified>
</cp:coreProperties>
</file>