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7" r:id="rId10"/>
    <p:sldId id="298" r:id="rId11"/>
    <p:sldId id="264" r:id="rId12"/>
    <p:sldId id="265" r:id="rId13"/>
    <p:sldId id="266" r:id="rId14"/>
    <p:sldId id="313" r:id="rId15"/>
    <p:sldId id="268" r:id="rId16"/>
    <p:sldId id="271" r:id="rId17"/>
    <p:sldId id="267" r:id="rId18"/>
    <p:sldId id="269" r:id="rId19"/>
    <p:sldId id="315" r:id="rId20"/>
    <p:sldId id="270" r:id="rId21"/>
    <p:sldId id="305" r:id="rId22"/>
    <p:sldId id="272" r:id="rId23"/>
    <p:sldId id="306" r:id="rId24"/>
    <p:sldId id="316" r:id="rId25"/>
    <p:sldId id="300" r:id="rId26"/>
    <p:sldId id="318" r:id="rId27"/>
    <p:sldId id="314" r:id="rId28"/>
    <p:sldId id="319" r:id="rId29"/>
    <p:sldId id="301" r:id="rId30"/>
    <p:sldId id="273" r:id="rId31"/>
    <p:sldId id="274" r:id="rId32"/>
    <p:sldId id="275" r:id="rId33"/>
    <p:sldId id="304" r:id="rId34"/>
    <p:sldId id="303" r:id="rId35"/>
    <p:sldId id="302" r:id="rId36"/>
    <p:sldId id="276" r:id="rId37"/>
    <p:sldId id="277" r:id="rId38"/>
    <p:sldId id="317" r:id="rId39"/>
    <p:sldId id="279" r:id="rId40"/>
    <p:sldId id="309" r:id="rId41"/>
    <p:sldId id="280" r:id="rId42"/>
    <p:sldId id="278" r:id="rId43"/>
    <p:sldId id="281" r:id="rId44"/>
    <p:sldId id="282" r:id="rId45"/>
    <p:sldId id="283" r:id="rId46"/>
    <p:sldId id="284" r:id="rId47"/>
    <p:sldId id="285" r:id="rId48"/>
    <p:sldId id="286" r:id="rId49"/>
    <p:sldId id="310" r:id="rId50"/>
    <p:sldId id="289" r:id="rId51"/>
    <p:sldId id="288" r:id="rId52"/>
    <p:sldId id="287" r:id="rId53"/>
    <p:sldId id="290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CC99FF"/>
    <a:srgbClr val="008080"/>
    <a:srgbClr val="FF5050"/>
    <a:srgbClr val="FF33CC"/>
    <a:srgbClr val="FF6699"/>
    <a:srgbClr val="FFCC99"/>
    <a:srgbClr val="FFCCCC"/>
    <a:srgbClr val="CC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2T00:07:31.5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1478 739 0,'-1'29'0,"0"0"0,-2 0 0,-1 0 0,-1-1 0,-1 1 0,-2-1 0,0-1 0,-2 1 0,0-1 0,-2-1 0,-1 0 0,0 0 0,-2-1 0,-1 0 0,0-2 0,-2 1 0,0-2 0,-1 0 0,-1-1 0,-1-1 0,-1-1 0,0-1 0,-2 0 0,1-2 0,-2 0 0,0-1 0,-1-2 0,0 0 0,0-1 0,-1-2 0,-1 0 0,1-2 0,-1 0 0,-1-2 0,1-1 0,-1-1 0,0-1 0,0-2 0,0 0 0,0-2 0,0 0 0,0-2 0,0-1 0,1-1 0,-1-1 0,1-2 0,1 0 0,-1-2 0,1 0 0,1-2 0,0-1 0,0 0 0,1-2 0,0-1 0,2 0 0,-1-2 0,2 0 0,0-1 0,1-1 0,1-1 0,1-1 0,1 0 0,0-2 0,2 1 0,0-2 0,1 0 0,2-1 0,0 0 0,1 0 0,2-1 0,0-1 0,2 1 0,0-1 0,2-1 0,1 1 0,1-1 0,1 0 0,2 0 0,0 0 0,2 0 0,0 0 0,2 0 0,1 0 0,1 1 0,1-1 0,2 1 0,0 1 0,2-1 0,0 1 0,2 1 0,1 0 0,0 0 0,2 1 0,1 0 0,0 2 0,2-1 0,0 2 0,1 0 0,1 1 0,1 1 0,1 1 0,0 1 0,2 0 0,-1 2 0,2 0 0,0 1 0,1 2 0,0 0 0,0 1 0,1 2 0,1 0 0,-1 2 0,1 0 0,1 2 0,-1 1 0,1 1 0,0 1 0,0 2 0,0 0 0,0 2 0,0 0 0,0 2 0,0 1 0,-1 1 0,1 1 0,-1 2 0,-1 0 0,1 2 0,-1 0 0,-1 2 0,1 1 0,-2 0 0,0 2 0,0 1 0,-2 0 0,1 2 0,-2 0 0,0 1 0,-1 1 0,-1 1 0,-1 1 0,-1 0 0,0 2 0,-2-1 0,0 2 0,-1 0 0,-2 1 0,0 0 0,-1 0 0,-2 1 0,0 1 0,-2-1 0,0 1 0,-2 1 0,-1-1 0,-1 1 0,-1 0 0,-2 0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22T00:09:34.2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1367 1134,'2'0,"0"-1,-1 1,1-1,-1 0,1 1,-1-1,1 0,-1 0,1 0,-1 0,0 0,0 0,1 0,-1 0,0-1,0 1,0 0,0-1,0 1,0-1,-1 1,1-1,-1 1,1-1,-1 0,1 1,-1-3,10-50,-9 49,7-116,-9-149,-2 103,3 164,1-22,-2 1,0-1,-7-32,5 48,1 0,-2 0,1 0,-1 1,0-1,-1 1,0 0,0 0,-1 1,0-1,0 1,-9-7,-14-10,-1 1,0 1,-2 1,-1 2,0 2,-1 0,-1 3,-48-14,30 13,-1 3,-1 3,0 2,0 2,-62 3,99 1,0 2,0 0,0 1,0 1,1 0,0 2,-1 0,1 0,1 2,-1 0,-23 15,2 2,1 2,1 1,1 2,-60 65,80-76,1 0,1 0,1 1,0 1,2 0,0 0,1 1,1 0,1 1,1 0,-5 41,7-41,2 1,1 0,1 0,1-1,1 1,0 0,2-1,1 0,1 0,0 0,2 0,1-1,0-1,13 21,126 210,-132-220,-1 0,-2 1,11 35,23 57,-32-93,0-1,2-1,31 40,-40-59,1 0,-1-1,2 0,-1-1,2 0,-1-1,1 0,0 0,0-1,0 0,1-1,19 5,2-2,0-2,0-2,56 1,108-12,-47 0,-99 7,-18 0,56-5,-77 3,-1-1,0 1,1-2,-1 1,0-2,-1 0,1 0,15-11,-15 10,0-1,0-1,-1 0,0 0,-1-1,0 0,0-1,-1 0,0 0,-1-1,0 0,-1 0,0-1,-1 0,8-22,-9 16,30-134,-30 129,-1 0,-1 0,-2 0,-2-38,1 55,0 0,0 1,-1-1,1 0,-1 1,0-1,-1 1,1 0,-1 0,0 0,-1 0,1 0,-1 1,0-1,0 1,-6-5,0 2,0 0,-1 2,1-1,-1 1,0 1,-22-6,-15-3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22T00:14:13.99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1523 1403,'1'-1,"1"1,-1 0,1-1,-1 1,0-1,1 0,-1 1,0-1,1 0,-1 0,0 0,0 0,0 0,0 0,0 0,0 0,0 0,0-1,0 1,-1 0,1-1,0 1,-1 0,1-1,-1 1,1-3,8-44,-8 44,1-31,-2-50,-2 61,2 0,0 0,2 0,0 0,7-24,22-27,-23 62,-2-1,0 0,0-1,5-24,-5-11,-3 0,-4-91,-2 58,2 62,-2 1,0-1,-1 1,-1 0,-1 0,-1 0,-1 1,0 0,-2 0,0 1,-1 0,-1 1,0 0,-1 1,-1 1,-1 0,-22-18,12 12,-1 1,-1 1,-1 1,-1 2,0 1,-1 1,-1 2,0 1,0 1,-46-8,-31 7,0 4,-158 11,57 1,195-5,-10 0,0 0,1 2,-39 6,53-5,1-1,-1 2,1-1,-1 1,1 0,1 1,-1 0,1 0,-1 0,1 1,1 0,-12 14,-1 5,1 2,-27 56,16-30,22-38,0 0,1 1,1-1,0 1,1 0,1 0,0 1,0 17,6 140,1-79,-5 31,-1-50,3 1,18 120,-17-183,1-1,1 1,0-1,1 0,0 0,1-1,1 1,0-1,1-1,0 1,0-1,18 16,-13-16,0 0,1-1,1 0,0-1,0-1,1-1,0 0,0-1,32 8,8-2,1-3,99 4,122-14,-105-2,-161 3,36 1,0-2,1-2,-1-3,53-12,-82 13,7-1,0-1,48-22,-68 26,1 0,-1-1,1 0,-1 0,0-1,-1 1,1-1,-1 0,0-1,0 0,-1 1,0-1,0-1,0 1,5-13,0-4,-1-1,-1-1,-2 1,0-1,-1 0,0-36,-4 58,0 1,-1-1,1 1,-1 0,1-1,-1 1,0 0,0-1,0 1,0 0,0 0,-1 0,1 0,-1 0,1 0,-1 0,0 0,0 1,0-1,0 1,0-1,0 1,-3-2,-21-5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2T00:14:20.161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1336 668 0,'-1'26'0,"0"0"0,-2 0 0,0 0 0,-2 0 0,0-1 0,-2 1 0,-1-1 0,0 0 0,-2-1 0,0 0 0,-2 0 0,0-1 0,-1-1 0,-2 0 0,0 0 0,0-1 0,-2-1 0,0 0 0,-2-2 0,0 1 0,0-2 0,-1 0 0,-1-1 0,-1-1 0,0-1 0,-1-1 0,0-1 0,0 0 0,-1-2 0,-1 0 0,0-2 0,0 0 0,0-1 0,-1-2 0,1 0 0,-1-2 0,-1 0 0,1-2 0,0 0 0,0-2 0,0 0 0,-1-2 0,2 0 0,-1-2 0,0 0 0,1-2 0,0-1 0,0 0 0,0-2 0,1 0 0,1-2 0,0 0 0,0-1 0,1-1 0,0-1 0,1-1 0,1-1 0,1 0 0,0-2 0,0 1 0,2-2 0,0 0 0,2-1 0,0-1 0,0 0 0,2 0 0,1-1 0,0-1 0,2 0 0,0 0 0,2-1 0,0 0 0,1-1 0,2 1 0,0-1 0,2 0 0,0 0 0,2 0 0,0 0 0,2-1 0,0 1 0,2 0 0,0 0 0,2 0 0,0 1 0,2-1 0,1 1 0,0 0 0,2 1 0,0 0 0,2 0 0,0 1 0,1 1 0,2 0 0,0 0 0,0 1 0,2 1 0,0 0 0,2 2 0,0-1 0,0 2 0,1 0 0,1 1 0,1 1 0,0 1 0,1 1 0,0 1 0,0 0 0,1 2 0,1 0 0,0 2 0,0 0 0,0 1 0,1 2 0,0 0 0,-1 2 0,2 0 0,-1 2 0,0 0 0,0 2 0,0 0 0,1 2 0,-1 0 0,-1 2 0,1 0 0,-1 2 0,0 1 0,0 0 0,0 2 0,-1 0 0,-1 2 0,0 0 0,0 1 0,-1 1 0,0 1 0,-1 1 0,-1 1 0,-1 0 0,0 2 0,0-1 0,-2 2 0,0 0 0,-2 1 0,0 1 0,0 0 0,-2 0 0,-1 1 0,0 1 0,-2 0 0,0 0 0,-2 1 0,0 0 0,-1 1 0,-2-1 0,0 1 0,-2 0 0,0 0 0,-2 0 0,0 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2T00:25:32.064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1442 721 0,'-1'28'0,"0"1"0,-2-1 0,-1 0 0,-1 0 0,-1-1 0,-1 1 0,-1-1 0,-2 0 0,0-1 0,-1 0 0,-2-1 0,0 0 0,-1 0 0,-2-1 0,0-1 0,-1-1 0,-1 0 0,-1-1 0,0 0 0,-2-2 0,0 0 0,-1-1 0,0-1 0,-1-1 0,-1 0 0,-1-2 0,0-1 0,0 0 0,-1-2 0,0-1 0,-1 0 0,0-2 0,-1-1 0,1-1 0,-1-1 0,0-1 0,0-1 0,-1-2 0,1 0 0,0-2 0,-1 0 0,1-2 0,0-1 0,0-1 0,1-1 0,-1-1 0,1-1 0,0-2 0,1 0 0,0-1 0,1-2 0,0 0 0,0-1 0,1-2 0,1 0 0,1-1 0,0-1 0,1-1 0,0 0 0,2-2 0,0 0 0,1-1 0,1 0 0,1-1 0,0-1 0,2-1 0,1 0 0,0 0 0,2-1 0,1 0 0,0-1 0,2 0 0,1-1 0,1 1 0,1-1 0,1 0 0,1 0 0,2-1 0,0 1 0,2 0 0,0-1 0,2 1 0,1 0 0,1 0 0,1 1 0,1-1 0,1 1 0,2 0 0,0 1 0,1 0 0,2 1 0,0 0 0,1 0 0,2 1 0,0 1 0,1 1 0,1 0 0,1 1 0,0 0 0,2 2 0,0 0 0,1 1 0,0 1 0,1 1 0,1 0 0,1 2 0,0 1 0,0 0 0,1 2 0,0 1 0,1 0 0,0 2 0,1 1 0,-1 1 0,1 1 0,0 1 0,0 1 0,1 2 0,-1 0 0,0 2 0,1 0 0,-1 2 0,0 1 0,0 1 0,-1 1 0,1 1 0,-1 1 0,0 2 0,-1 0 0,0 1 0,-1 2 0,0 0 0,0 1 0,-1 2 0,-1 0 0,-1 1 0,0 1 0,-1 1 0,0 0 0,-2 2 0,0 0 0,-1 1 0,-1 0 0,-1 1 0,0 1 0,-2 1 0,-1 0 0,0 0 0,-2 1 0,-1 0 0,0 1 0,-2 0 0,-1 1 0,-1-1 0,-1 1 0,-1 0 0,-1 0 0,-2 1 0,0-1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008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312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489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4414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506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1178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3915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382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53725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911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858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567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389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1556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795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847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645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090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FDE4A04-26AD-4E2A-9504-8E34C434AC1C}" type="datetimeFigureOut">
              <a:rPr lang="es-AR" smtClean="0"/>
              <a:t>1/9/2025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3692DC7-BA95-448F-BDEE-375D3DF13FF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432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jim.rochester.edu/senior-design-day/biochar-bricks-for-building-material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customXml" Target="../ink/ink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1749173"/>
          </a:xfrm>
        </p:spPr>
        <p:txBody>
          <a:bodyPr anchor="ctr">
            <a:normAutofit/>
          </a:bodyPr>
          <a:lstStyle/>
          <a:p>
            <a:r>
              <a:rPr lang="es-AR" sz="4400" b="1" dirty="0">
                <a:solidFill>
                  <a:srgbClr val="9900CC"/>
                </a:solidFill>
                <a:latin typeface="Arial Black" panose="020B0A04020102020204" pitchFamily="34" charset="0"/>
              </a:rPr>
              <a:t>TRABAJO PRÁCTICO </a:t>
            </a:r>
            <a:r>
              <a:rPr lang="es-AR" sz="44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N°</a:t>
            </a:r>
            <a:r>
              <a:rPr lang="es-AR" sz="4400" b="1" dirty="0">
                <a:solidFill>
                  <a:srgbClr val="9900CC"/>
                </a:solidFill>
                <a:latin typeface="Arial Black" panose="020B0A04020102020204" pitchFamily="34" charset="0"/>
              </a:rPr>
              <a:t> 2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2094271"/>
            <a:ext cx="8637072" cy="2414555"/>
          </a:xfrm>
        </p:spPr>
        <p:txBody>
          <a:bodyPr>
            <a:normAutofit fontScale="85000" lnSpcReduction="10000"/>
          </a:bodyPr>
          <a:lstStyle/>
          <a:p>
            <a:r>
              <a:rPr lang="es-AR" sz="3200" b="1" dirty="0">
                <a:solidFill>
                  <a:srgbClr val="9900CC"/>
                </a:solidFill>
                <a:latin typeface="Arial Black" panose="020B0A04020102020204" pitchFamily="34" charset="0"/>
              </a:rPr>
              <a:t>PARTE A: estructuras y vocabulario.</a:t>
            </a:r>
          </a:p>
          <a:p>
            <a:pPr lvl="0" algn="l"/>
            <a:r>
              <a:rPr lang="es-AR" sz="2800" b="1" dirty="0">
                <a:solidFill>
                  <a:srgbClr val="9900CC"/>
                </a:solidFill>
              </a:rPr>
              <a:t>Frase Verbal:</a:t>
            </a:r>
            <a:r>
              <a:rPr lang="es-AR" sz="2800" dirty="0">
                <a:solidFill>
                  <a:srgbClr val="9900CC"/>
                </a:solidFill>
              </a:rPr>
              <a:t> </a:t>
            </a:r>
            <a:r>
              <a:rPr lang="es-AR" sz="2800" dirty="0"/>
              <a:t>tiempos verbales simples, continuos y perfectos, futuro perifrástico </a:t>
            </a:r>
            <a:r>
              <a:rPr lang="es-AR" sz="2800" i="1" dirty="0" err="1"/>
              <a:t>going</a:t>
            </a:r>
            <a:r>
              <a:rPr lang="es-AR" sz="2800" i="1" dirty="0"/>
              <a:t> to</a:t>
            </a:r>
            <a:r>
              <a:rPr lang="es-AR" sz="2800" dirty="0"/>
              <a:t>, modales simples, continuos y perfectos, imperativo, voz activa y pasiva común.</a:t>
            </a:r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56112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089718"/>
          </a:xfr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/>
          <a:p>
            <a:endParaRPr lang="es-AR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88697"/>
              </p:ext>
            </p:extLst>
          </p:nvPr>
        </p:nvGraphicFramePr>
        <p:xfrm>
          <a:off x="1524000" y="1927782"/>
          <a:ext cx="9005205" cy="2168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6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1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30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20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57971">
                <a:tc gridSpan="2"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400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2</a:t>
                      </a: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000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570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000" dirty="0"/>
                    </a:p>
                  </a:txBody>
                  <a:tcPr marL="0" marR="0" marT="0" marB="0"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AR" sz="2000" b="1" dirty="0" err="1">
                          <a:latin typeface="Century Gothic" panose="020B0502020202020204" pitchFamily="34" charset="0"/>
                        </a:rPr>
                        <a:t>There</a:t>
                      </a:r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000" b="1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should</a:t>
                      </a:r>
                      <a:r>
                        <a:rPr lang="es-AR" sz="2000" b="1" baseline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000" b="1" baseline="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not</a:t>
                      </a:r>
                      <a:r>
                        <a:rPr lang="es-AR" sz="2000" b="1" baseline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000" b="1" baseline="0" dirty="0" err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have</a:t>
                      </a:r>
                      <a:endParaRPr lang="es-AR" sz="20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AR" sz="2000" b="1" dirty="0" err="1">
                          <a:latin typeface="Century Gothic" panose="020B0502020202020204" pitchFamily="34" charset="0"/>
                        </a:rPr>
                        <a:t>been</a:t>
                      </a:r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2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any accidents at the plant</a:t>
                      </a:r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 marL="36000" marR="36000"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2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000" dirty="0">
                        <a:latin typeface="Century Gothic" panose="020B0502020202020204" pitchFamily="34" charset="0"/>
                      </a:endParaRPr>
                    </a:p>
                  </a:txBody>
                  <a:tcPr marL="36000" marR="36000"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530">
                <a:tc gridSpan="2">
                  <a:txBody>
                    <a:bodyPr/>
                    <a:lstStyle/>
                    <a:p>
                      <a:pPr algn="ctr"/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0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No debería haber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AR" sz="2000" b="1" dirty="0">
                          <a:latin typeface="Century Gothic" panose="020B0502020202020204" pitchFamily="34" charset="0"/>
                        </a:rPr>
                        <a:t>habido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2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ningún accidente en la planta</a:t>
                      </a:r>
                    </a:p>
                  </a:txBody>
                  <a:tcPr marL="36000" marR="36000">
                    <a:lnL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275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5. There will be a thousand humanoid tesla </a:t>
            </a:r>
            <a:r>
              <a:rPr lang="en-US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optimus</a:t>
            </a: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robots by the end of this year.</a:t>
            </a:r>
          </a:p>
          <a:p>
            <a:pPr algn="l"/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There could have been 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There ought to be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There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be</a:t>
            </a:r>
          </a:p>
          <a:p>
            <a:pPr algn="l"/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There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must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1204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r>
              <a:rPr lang="es-AR" sz="3200" b="1" dirty="0">
                <a:solidFill>
                  <a:srgbClr val="9900CC"/>
                </a:solidFill>
                <a:latin typeface="Arial Black" panose="020B0A04020102020204" pitchFamily="34" charset="0"/>
              </a:rPr>
              <a:t>B. </a:t>
            </a:r>
            <a:r>
              <a:rPr lang="es-AR" sz="3200" b="1" u="sng" dirty="0">
                <a:solidFill>
                  <a:srgbClr val="9900CC"/>
                </a:solidFill>
                <a:latin typeface="Arial Black" panose="020B0A04020102020204" pitchFamily="34" charset="0"/>
              </a:rPr>
              <a:t>Traduzca las siguientes oraciones.</a:t>
            </a:r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033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noFill/>
          </a:ln>
        </p:spPr>
        <p:txBody>
          <a:bodyPr/>
          <a:lstStyle/>
          <a:p>
            <a:endParaRPr lang="es-AR" dirty="0"/>
          </a:p>
        </p:txBody>
      </p:sp>
      <p:sp>
        <p:nvSpPr>
          <p:cNvPr id="5" name="Rectángulo 4"/>
          <p:cNvSpPr/>
          <p:nvPr/>
        </p:nvSpPr>
        <p:spPr>
          <a:xfrm>
            <a:off x="1524000" y="1233020"/>
            <a:ext cx="9144000" cy="359168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54013" indent="-354013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seems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be a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great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deal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sophisticated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intricate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behaviors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living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organisms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54013" indent="-354013">
              <a:lnSpc>
                <a:spcPct val="107000"/>
              </a:lnSpc>
              <a:spcAft>
                <a:spcPts val="800"/>
              </a:spcAft>
            </a:pPr>
            <a:endParaRPr lang="es-AR" sz="2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indent="-354013">
              <a:lnSpc>
                <a:spcPct val="107000"/>
              </a:lnSpc>
              <a:spcAft>
                <a:spcPts val="800"/>
              </a:spcAft>
            </a:pP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occasions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re-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covering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roof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terne-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coated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stainless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steel</a:t>
            </a:r>
            <a:r>
              <a:rPr lang="es-AR" sz="28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54013" indent="-354013">
              <a:lnSpc>
                <a:spcPct val="107000"/>
              </a:lnSpc>
              <a:spcAft>
                <a:spcPts val="800"/>
              </a:spcAft>
            </a:pPr>
            <a:endParaRPr lang="es-AR" sz="2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37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AED92-DA64-0F09-B7A2-788FBA6DF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88B714-1E7F-9B00-7928-E09A33B182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5676"/>
            <a:ext cx="10363826" cy="5035524"/>
          </a:xfrm>
        </p:spPr>
        <p:txBody>
          <a:bodyPr anchor="ctr"/>
          <a:lstStyle/>
          <a:p>
            <a:pPr marL="354013" indent="-354013">
              <a:buNone/>
            </a:pP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3.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There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could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soon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be a new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generation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of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airplanes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more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environmentally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friendly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than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their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predecessors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.</a:t>
            </a:r>
          </a:p>
          <a:p>
            <a:pPr marL="354013" indent="-354013">
              <a:buNone/>
            </a:pPr>
            <a:endParaRPr lang="es-AR" sz="2800" cap="none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54013" indent="-354013">
              <a:buNone/>
            </a:pPr>
            <a:r>
              <a:rPr lang="en-GB" sz="2800" cap="none" dirty="0">
                <a:latin typeface="Century Gothic" panose="020B0502020202020204" pitchFamily="34" charset="0"/>
              </a:rPr>
              <a:t>4. There will be some additional carbon emissions in manufacturing and transport of the aluminium.</a:t>
            </a:r>
          </a:p>
        </p:txBody>
      </p:sp>
    </p:spTree>
    <p:extLst>
      <p:ext uri="{BB962C8B-B14F-4D97-AF65-F5344CB8AC3E}">
        <p14:creationId xmlns:p14="http://schemas.microsoft.com/office/powerpoint/2010/main" val="2139723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72418"/>
            <a:ext cx="9144000" cy="4113164"/>
          </a:xfrm>
          <a:ln w="76200">
            <a:noFill/>
          </a:ln>
        </p:spPr>
        <p:txBody>
          <a:bodyPr anchor="ctr">
            <a:normAutofit/>
          </a:bodyPr>
          <a:lstStyle/>
          <a:p>
            <a:pPr marL="352425" indent="-352425" algn="l"/>
            <a:r>
              <a:rPr lang="en-GB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5. </a:t>
            </a:r>
            <a:r>
              <a:rPr lang="en-GB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There have been some reports of audio distortion at lower volume.</a:t>
            </a:r>
          </a:p>
          <a:p>
            <a:pPr marL="352425" indent="-352425" algn="l"/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52425" indent="-352425" algn="l"/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6.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There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various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interesting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out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-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-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-box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discoveries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architecture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based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this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technique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0012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r>
              <a:rPr lang="es-AR" sz="3200" b="1" spc="-10" dirty="0">
                <a:solidFill>
                  <a:srgbClr val="9900C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s-AR" sz="3200" b="1" u="sng" spc="-10" dirty="0">
                <a:solidFill>
                  <a:srgbClr val="9900C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Lea y t</a:t>
            </a:r>
            <a:r>
              <a:rPr lang="es-AR" sz="3200" b="1" u="sng" dirty="0">
                <a:solidFill>
                  <a:srgbClr val="9900C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raduzca</a:t>
            </a:r>
            <a:r>
              <a:rPr lang="es-AR" sz="3200" b="1" u="sng" spc="-10" dirty="0">
                <a:solidFill>
                  <a:srgbClr val="9900CC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siguiente código de seguridad</a:t>
            </a:r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652863" y="3244334"/>
            <a:ext cx="244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spc="-1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09721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s-AR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User</a:t>
            </a:r>
            <a:r>
              <a:rPr lang="es-AR" dirty="0">
                <a:solidFill>
                  <a:schemeClr val="tx1"/>
                </a:solidFill>
                <a:latin typeface="Century Gothic" panose="020B0502020202020204" pitchFamily="34" charset="0"/>
              </a:rPr>
              <a:t> manual </a:t>
            </a:r>
          </a:p>
          <a:p>
            <a:pPr algn="l">
              <a:lnSpc>
                <a:spcPct val="100000"/>
              </a:lnSpc>
            </a:pPr>
            <a:r>
              <a:rPr lang="es-AR" dirty="0">
                <a:solidFill>
                  <a:schemeClr val="tx1"/>
                </a:solidFill>
                <a:latin typeface="Century Gothic" panose="020B0502020202020204" pitchFamily="34" charset="0"/>
              </a:rPr>
              <a:t>FOR BATTERIES FROM WS TECHNICALS </a:t>
            </a:r>
          </a:p>
          <a:p>
            <a:pPr algn="l">
              <a:lnSpc>
                <a:spcPct val="100000"/>
              </a:lnSpc>
            </a:pPr>
            <a:r>
              <a:rPr lang="es-AR" dirty="0">
                <a:solidFill>
                  <a:schemeClr val="tx1"/>
                </a:solidFill>
                <a:latin typeface="Century Gothic" panose="020B0502020202020204" pitchFamily="34" charset="0"/>
              </a:rPr>
              <a:t>Safety </a:t>
            </a:r>
            <a:r>
              <a:rPr lang="es-AR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guidelines</a:t>
            </a:r>
            <a:endParaRPr lang="es-AR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s-AR" dirty="0"/>
          </a:p>
          <a:p>
            <a:pPr algn="l"/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949101"/>
              </p:ext>
            </p:extLst>
          </p:nvPr>
        </p:nvGraphicFramePr>
        <p:xfrm>
          <a:off x="1703754" y="2478128"/>
          <a:ext cx="8892000" cy="2597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2000">
                  <a:extLst>
                    <a:ext uri="{9D8B030D-6E8A-4147-A177-3AD203B41FA5}">
                      <a16:colId xmlns:a16="http://schemas.microsoft.com/office/drawing/2014/main" val="2606519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b="1" dirty="0">
                          <a:solidFill>
                            <a:schemeClr val="tx1"/>
                          </a:solidFill>
                        </a:rPr>
                        <a:t>DO NOT USE THE BATTERY IF IT HAS BEEN DROPPED, EXCESSIVELY HANDLED OR DAMAGED IN ANY WAY!</a:t>
                      </a:r>
                      <a:endParaRPr lang="es-A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445239"/>
                  </a:ext>
                </a:extLst>
              </a:tr>
              <a:tr h="13178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401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AR" sz="2400" kern="1200" dirty="0">
                          <a:solidFill>
                            <a:schemeClr val="dk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General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118492"/>
                  </a:ext>
                </a:extLst>
              </a:tr>
            </a:tbl>
          </a:graphicData>
        </a:graphic>
      </p:graphicFrame>
      <p:pic>
        <p:nvPicPr>
          <p:cNvPr id="5" name="Imagen 4" descr="⚠️ Advertencia Emoji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53" y="3295755"/>
            <a:ext cx="1401324" cy="12762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652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1"/>
            <a:ext cx="9144000" cy="5443733"/>
          </a:xfrm>
          <a:ln w="76200">
            <a:solidFill>
              <a:srgbClr val="9900CC"/>
            </a:solidFill>
          </a:ln>
        </p:spPr>
        <p:txBody>
          <a:bodyPr>
            <a:normAutofit fontScale="85000" lnSpcReduction="20000"/>
          </a:bodyPr>
          <a:lstStyle/>
          <a:p>
            <a:endParaRPr lang="es-AR" dirty="0"/>
          </a:p>
          <a:p>
            <a:pPr algn="l"/>
            <a:endParaRPr lang="es-AR" dirty="0"/>
          </a:p>
          <a:p>
            <a:pPr marL="187325" indent="-187325" algn="l"/>
            <a:r>
              <a:rPr lang="es-AR" sz="2800" dirty="0">
                <a:latin typeface="Century Gothic" panose="020B0502020202020204" pitchFamily="34" charset="0"/>
              </a:rPr>
              <a:t>•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Let’s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maintain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battery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voltage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so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BMS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enter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protective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erroneous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mode</a:t>
            </a:r>
            <a:endParaRPr lang="es-AR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187325" indent="-187325" algn="l"/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• Do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serial-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connect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parallel-connect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batteries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unless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told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otherwise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WS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Technicals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authorized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dealer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marL="187325" indent="-187325" algn="l"/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• Do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short-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circuit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battery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marL="187325" indent="-187325" algn="l"/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• Do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dismantle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repair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modify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crush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puncture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open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shred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battery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marL="187325" indent="-187325" algn="l"/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• Do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expose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battery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to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heat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fire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Avoid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exposure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to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direct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sunlight</a:t>
            </a:r>
            <a:r>
              <a:rPr lang="es-A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781908" y="1404573"/>
            <a:ext cx="8628184" cy="46166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s-AR" sz="2400" dirty="0">
                <a:solidFill>
                  <a:schemeClr val="dk1"/>
                </a:solidFill>
                <a:latin typeface="Arial Black" panose="020B0A04020102020204" pitchFamily="34" charset="0"/>
              </a:rPr>
              <a:t>General</a:t>
            </a:r>
            <a:r>
              <a:rPr lang="es-AR" dirty="0">
                <a:solidFill>
                  <a:schemeClr val="dk1"/>
                </a:solidFill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042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D5F96-3636-12F4-AA9B-067CDD44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0FD9BF-A408-7AB0-11A1-1AE4FD63D8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856882"/>
            <a:ext cx="10363826" cy="4934318"/>
          </a:xfrm>
          <a:ln w="57150">
            <a:solidFill>
              <a:srgbClr val="9900CC"/>
            </a:solidFill>
          </a:ln>
        </p:spPr>
        <p:txBody>
          <a:bodyPr/>
          <a:lstStyle/>
          <a:p>
            <a:pPr marL="265113" indent="-265113">
              <a:buNone/>
            </a:pPr>
            <a:r>
              <a:rPr lang="es-AR" dirty="0">
                <a:latin typeface="Century Gothic" panose="020B0502020202020204" pitchFamily="34" charset="0"/>
              </a:rPr>
              <a:t>• </a:t>
            </a:r>
            <a:r>
              <a:rPr lang="es-AR" sz="2400" dirty="0">
                <a:latin typeface="Century Gothic" panose="020B0502020202020204" pitchFamily="34" charset="0"/>
              </a:rPr>
              <a:t>Do </a:t>
            </a:r>
            <a:r>
              <a:rPr lang="es-AR" sz="2400" dirty="0" err="1">
                <a:latin typeface="Century Gothic" panose="020B0502020202020204" pitchFamily="34" charset="0"/>
              </a:rPr>
              <a:t>not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remove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the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battery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from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its</a:t>
            </a:r>
            <a:r>
              <a:rPr lang="es-AR" sz="2400" dirty="0">
                <a:latin typeface="Century Gothic" panose="020B0502020202020204" pitchFamily="34" charset="0"/>
              </a:rPr>
              <a:t> original </a:t>
            </a:r>
            <a:r>
              <a:rPr lang="es-AR" sz="2400" dirty="0" err="1">
                <a:latin typeface="Century Gothic" panose="020B0502020202020204" pitchFamily="34" charset="0"/>
              </a:rPr>
              <a:t>packaging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until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required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for</a:t>
            </a:r>
            <a:r>
              <a:rPr lang="es-AR" sz="2400" dirty="0">
                <a:latin typeface="Century Gothic" panose="020B0502020202020204" pitchFamily="34" charset="0"/>
              </a:rPr>
              <a:t> use. </a:t>
            </a:r>
          </a:p>
          <a:p>
            <a:pPr marL="265113" indent="-265113">
              <a:buNone/>
            </a:pPr>
            <a:r>
              <a:rPr lang="es-AR" sz="2400" dirty="0">
                <a:latin typeface="Century Gothic" panose="020B0502020202020204" pitchFamily="34" charset="0"/>
              </a:rPr>
              <a:t>• Use a </a:t>
            </a:r>
            <a:r>
              <a:rPr lang="es-AR" sz="2400" dirty="0" err="1">
                <a:latin typeface="Century Gothic" panose="020B0502020202020204" pitchFamily="34" charset="0"/>
              </a:rPr>
              <a:t>battery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charger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approved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by</a:t>
            </a:r>
            <a:r>
              <a:rPr lang="es-AR" sz="2400" dirty="0">
                <a:latin typeface="Century Gothic" panose="020B0502020202020204" pitchFamily="34" charset="0"/>
              </a:rPr>
              <a:t> WS </a:t>
            </a:r>
            <a:r>
              <a:rPr lang="es-AR" sz="2400" dirty="0" err="1">
                <a:latin typeface="Century Gothic" panose="020B0502020202020204" pitchFamily="34" charset="0"/>
              </a:rPr>
              <a:t>Technicals</a:t>
            </a:r>
            <a:r>
              <a:rPr lang="es-AR" sz="2400" dirty="0">
                <a:latin typeface="Century Gothic" panose="020B0502020202020204" pitchFamily="34" charset="0"/>
              </a:rPr>
              <a:t>.</a:t>
            </a:r>
          </a:p>
          <a:p>
            <a:pPr marL="265113" indent="-265113">
              <a:buNone/>
            </a:pPr>
            <a:r>
              <a:rPr lang="es-AR" sz="2400" dirty="0">
                <a:latin typeface="Century Gothic" panose="020B0502020202020204" pitchFamily="34" charset="0"/>
              </a:rPr>
              <a:t>• Observe </a:t>
            </a:r>
            <a:r>
              <a:rPr lang="es-AR" sz="2400" dirty="0" err="1">
                <a:latin typeface="Century Gothic" panose="020B0502020202020204" pitchFamily="34" charset="0"/>
              </a:rPr>
              <a:t>the</a:t>
            </a:r>
            <a:r>
              <a:rPr lang="es-AR" sz="2400" dirty="0">
                <a:latin typeface="Century Gothic" panose="020B0502020202020204" pitchFamily="34" charset="0"/>
              </a:rPr>
              <a:t> plus (+) and </a:t>
            </a:r>
            <a:r>
              <a:rPr lang="es-AR" sz="2400" dirty="0" err="1">
                <a:latin typeface="Century Gothic" panose="020B0502020202020204" pitchFamily="34" charset="0"/>
              </a:rPr>
              <a:t>minus</a:t>
            </a:r>
            <a:r>
              <a:rPr lang="es-AR" sz="2400" dirty="0">
                <a:latin typeface="Century Gothic" panose="020B0502020202020204" pitchFamily="34" charset="0"/>
              </a:rPr>
              <a:t> (–) </a:t>
            </a:r>
            <a:r>
              <a:rPr lang="es-AR" sz="2400" dirty="0" err="1">
                <a:latin typeface="Century Gothic" panose="020B0502020202020204" pitchFamily="34" charset="0"/>
              </a:rPr>
              <a:t>marks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on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the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battery</a:t>
            </a:r>
            <a:r>
              <a:rPr lang="es-AR" sz="2400" dirty="0">
                <a:latin typeface="Century Gothic" panose="020B0502020202020204" pitchFamily="34" charset="0"/>
              </a:rPr>
              <a:t> and </a:t>
            </a:r>
            <a:r>
              <a:rPr lang="es-AR" sz="2400" dirty="0" err="1">
                <a:latin typeface="Century Gothic" panose="020B0502020202020204" pitchFamily="34" charset="0"/>
              </a:rPr>
              <a:t>equipment</a:t>
            </a:r>
            <a:r>
              <a:rPr lang="es-AR" sz="2400" dirty="0">
                <a:latin typeface="Century Gothic" panose="020B0502020202020204" pitchFamily="34" charset="0"/>
              </a:rPr>
              <a:t> and </a:t>
            </a:r>
            <a:r>
              <a:rPr lang="es-AR" sz="2400" dirty="0" err="1">
                <a:latin typeface="Century Gothic" panose="020B0502020202020204" pitchFamily="34" charset="0"/>
              </a:rPr>
              <a:t>ensure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correct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polarity</a:t>
            </a:r>
            <a:r>
              <a:rPr lang="es-AR" sz="2400" dirty="0">
                <a:latin typeface="Century Gothic" panose="020B0502020202020204" pitchFamily="34" charset="0"/>
              </a:rPr>
              <a:t>. </a:t>
            </a:r>
          </a:p>
          <a:p>
            <a:pPr marL="265113" indent="-265113">
              <a:buNone/>
            </a:pPr>
            <a:r>
              <a:rPr lang="es-AR" sz="2400" dirty="0">
                <a:latin typeface="Century Gothic" panose="020B0502020202020204" pitchFamily="34" charset="0"/>
              </a:rPr>
              <a:t>• Do </a:t>
            </a:r>
            <a:r>
              <a:rPr lang="es-AR" sz="2400" dirty="0" err="1">
                <a:latin typeface="Century Gothic" panose="020B0502020202020204" pitchFamily="34" charset="0"/>
              </a:rPr>
              <a:t>not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mix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batteries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of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different</a:t>
            </a:r>
            <a:r>
              <a:rPr lang="es-AR" sz="2400" dirty="0">
                <a:latin typeface="Century Gothic" panose="020B0502020202020204" pitchFamily="34" charset="0"/>
              </a:rPr>
              <a:t> manufacture, </a:t>
            </a:r>
            <a:r>
              <a:rPr lang="es-AR" sz="2400" dirty="0" err="1">
                <a:latin typeface="Century Gothic" panose="020B0502020202020204" pitchFamily="34" charset="0"/>
              </a:rPr>
              <a:t>capacity</a:t>
            </a:r>
            <a:r>
              <a:rPr lang="es-AR" sz="2400" dirty="0">
                <a:latin typeface="Century Gothic" panose="020B0502020202020204" pitchFamily="34" charset="0"/>
              </a:rPr>
              <a:t>, </a:t>
            </a:r>
            <a:r>
              <a:rPr lang="es-AR" sz="2400" dirty="0" err="1">
                <a:latin typeface="Century Gothic" panose="020B0502020202020204" pitchFamily="34" charset="0"/>
              </a:rPr>
              <a:t>size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or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type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within</a:t>
            </a:r>
            <a:r>
              <a:rPr lang="es-AR" sz="2400" dirty="0">
                <a:latin typeface="Century Gothic" panose="020B0502020202020204" pitchFamily="34" charset="0"/>
              </a:rPr>
              <a:t> a </a:t>
            </a:r>
            <a:r>
              <a:rPr lang="es-AR" sz="2400" dirty="0" err="1">
                <a:latin typeface="Century Gothic" panose="020B0502020202020204" pitchFamily="34" charset="0"/>
              </a:rPr>
              <a:t>device</a:t>
            </a:r>
            <a:r>
              <a:rPr lang="es-AR" sz="2400" dirty="0">
                <a:latin typeface="Century Gothic" panose="020B0502020202020204" pitchFamily="34" charset="0"/>
              </a:rPr>
              <a:t>.</a:t>
            </a:r>
          </a:p>
          <a:p>
            <a:pPr marL="265113" indent="-265113">
              <a:buNone/>
            </a:pPr>
            <a:r>
              <a:rPr lang="es-AR" sz="2400" dirty="0">
                <a:latin typeface="Century Gothic" panose="020B0502020202020204" pitchFamily="34" charset="0"/>
              </a:rPr>
              <a:t>• </a:t>
            </a:r>
            <a:r>
              <a:rPr lang="es-AR" sz="2400" dirty="0" err="1">
                <a:latin typeface="Century Gothic" panose="020B0502020202020204" pitchFamily="34" charset="0"/>
              </a:rPr>
              <a:t>Keep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the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battery</a:t>
            </a:r>
            <a:r>
              <a:rPr lang="es-AR" sz="2400" dirty="0">
                <a:latin typeface="Century Gothic" panose="020B0502020202020204" pitchFamily="34" charset="0"/>
              </a:rPr>
              <a:t> </a:t>
            </a:r>
            <a:r>
              <a:rPr lang="es-AR" sz="2400" dirty="0" err="1">
                <a:latin typeface="Century Gothic" panose="020B0502020202020204" pitchFamily="34" charset="0"/>
              </a:rPr>
              <a:t>clean</a:t>
            </a:r>
            <a:r>
              <a:rPr lang="es-AR" sz="2400" dirty="0">
                <a:latin typeface="Century Gothic" panose="020B0502020202020204" pitchFamily="34" charset="0"/>
              </a:rPr>
              <a:t> and </a:t>
            </a:r>
            <a:r>
              <a:rPr lang="es-AR" sz="2400" dirty="0" err="1">
                <a:latin typeface="Century Gothic" panose="020B0502020202020204" pitchFamily="34" charset="0"/>
              </a:rPr>
              <a:t>dry</a:t>
            </a:r>
            <a:r>
              <a:rPr lang="es-AR" sz="2400" dirty="0">
                <a:latin typeface="Century Gothic" panose="020B0502020202020204" pitchFamily="34" charset="0"/>
              </a:rPr>
              <a:t>. </a:t>
            </a:r>
          </a:p>
          <a:p>
            <a:pPr marL="265113" indent="-265113">
              <a:buNone/>
            </a:pPr>
            <a:endParaRPr lang="es-AR" sz="24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A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1591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solidFill>
            <a:srgbClr val="7030A0"/>
          </a:solidFill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s-ES" sz="5400" dirty="0">
                <a:solidFill>
                  <a:schemeClr val="bg1"/>
                </a:solidFill>
                <a:latin typeface="Arial Black" panose="020B0A04020102020204" pitchFamily="34" charset="0"/>
              </a:rPr>
              <a:t>VOZ ACTIVA</a:t>
            </a:r>
            <a:endParaRPr lang="es-AR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801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/>
          </a:bodyPr>
          <a:lstStyle/>
          <a:p>
            <a:pPr marL="257175" indent="-257175" algn="l"/>
            <a:r>
              <a:rPr lang="es-AR" sz="4400" dirty="0">
                <a:latin typeface="Century Gothic" panose="020B0502020202020204" pitchFamily="34" charset="0"/>
              </a:rPr>
              <a:t> 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FDFC4A2F-208B-776F-02B3-6FA2B700D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159240"/>
              </p:ext>
            </p:extLst>
          </p:nvPr>
        </p:nvGraphicFramePr>
        <p:xfrm>
          <a:off x="1622323" y="1213800"/>
          <a:ext cx="9045676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5676">
                  <a:extLst>
                    <a:ext uri="{9D8B030D-6E8A-4147-A177-3AD203B41FA5}">
                      <a16:colId xmlns:a16="http://schemas.microsoft.com/office/drawing/2014/main" val="3887021095"/>
                    </a:ext>
                  </a:extLst>
                </a:gridCol>
              </a:tblGrid>
              <a:tr h="1541679">
                <a:tc>
                  <a:txBody>
                    <a:bodyPr/>
                    <a:lstStyle/>
                    <a:p>
                      <a:pPr marL="257175" indent="-257175" algn="l"/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When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storing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battery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must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be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recharged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at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least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voltage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equivalent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40%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SoC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every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6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months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257175" indent="-257175" algn="l"/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•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Retain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original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product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documentation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for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future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reference</a:t>
                      </a:r>
                      <a:endParaRPr lang="es-AR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186008"/>
                  </a:ext>
                </a:extLst>
              </a:tr>
              <a:tr h="362748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98691"/>
                  </a:ext>
                </a:extLst>
              </a:tr>
              <a:tr h="513893">
                <a:tc>
                  <a:txBody>
                    <a:bodyPr/>
                    <a:lstStyle/>
                    <a:p>
                      <a:r>
                        <a:rPr lang="es-AR" sz="2800" dirty="0" err="1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</a:rPr>
                        <a:t>Disposal</a:t>
                      </a:r>
                      <a:endParaRPr lang="es-AR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392776"/>
                  </a:ext>
                </a:extLst>
              </a:tr>
              <a:tr h="362748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59585"/>
                  </a:ext>
                </a:extLst>
              </a:tr>
              <a:tr h="1178931">
                <a:tc>
                  <a:txBody>
                    <a:bodyPr/>
                    <a:lstStyle/>
                    <a:p>
                      <a:pPr marL="257175" indent="-257175" algn="l"/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Let’s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act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in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accordance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all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applicable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laws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</a:t>
                      </a:r>
                    </a:p>
                    <a:p>
                      <a:pPr marL="187325" indent="-187325" algn="l"/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regulations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Batteries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may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be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returned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reseller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or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WS</a:t>
                      </a:r>
                    </a:p>
                    <a:p>
                      <a:pPr marL="187325" indent="-187325" algn="l"/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Technicals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at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expense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s-AR" sz="2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user</a:t>
                      </a:r>
                      <a:endParaRPr lang="es-AR" sz="2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42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124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64992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23833"/>
            <a:ext cx="9144000" cy="3933967"/>
          </a:xfrm>
        </p:spPr>
        <p:txBody>
          <a:bodyPr/>
          <a:lstStyle/>
          <a:p>
            <a:r>
              <a:rPr lang="es-ES" sz="2800" b="1" dirty="0">
                <a:solidFill>
                  <a:srgbClr val="FF6600"/>
                </a:solidFill>
                <a:latin typeface="Arial Black" panose="020B0A04020102020204" pitchFamily="34" charset="0"/>
              </a:rPr>
              <a:t>LET’S</a:t>
            </a:r>
          </a:p>
          <a:p>
            <a:r>
              <a:rPr lang="es-ES" dirty="0">
                <a:solidFill>
                  <a:schemeClr val="tx1"/>
                </a:solidFill>
                <a:latin typeface="Century Gothic" panose="020B0502020202020204" pitchFamily="34" charset="0"/>
              </a:rPr>
              <a:t>Se traduce por la primera  persona del plural del Imperativo (terminación –amos/ -</a:t>
            </a:r>
            <a:r>
              <a:rPr lang="es-ES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emos</a:t>
            </a:r>
            <a:r>
              <a:rPr lang="es-ES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  <a:endParaRPr lang="es-AR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46367"/>
              </p:ext>
            </p:extLst>
          </p:nvPr>
        </p:nvGraphicFramePr>
        <p:xfrm>
          <a:off x="2031999" y="2833527"/>
          <a:ext cx="8218128" cy="3136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532">
                  <a:extLst>
                    <a:ext uri="{9D8B030D-6E8A-4147-A177-3AD203B41FA5}">
                      <a16:colId xmlns:a16="http://schemas.microsoft.com/office/drawing/2014/main" val="2354817683"/>
                    </a:ext>
                  </a:extLst>
                </a:gridCol>
                <a:gridCol w="2054532">
                  <a:extLst>
                    <a:ext uri="{9D8B030D-6E8A-4147-A177-3AD203B41FA5}">
                      <a16:colId xmlns:a16="http://schemas.microsoft.com/office/drawing/2014/main" val="110881248"/>
                    </a:ext>
                  </a:extLst>
                </a:gridCol>
                <a:gridCol w="2054532">
                  <a:extLst>
                    <a:ext uri="{9D8B030D-6E8A-4147-A177-3AD203B41FA5}">
                      <a16:colId xmlns:a16="http://schemas.microsoft.com/office/drawing/2014/main" val="3562323960"/>
                    </a:ext>
                  </a:extLst>
                </a:gridCol>
                <a:gridCol w="2054532">
                  <a:extLst>
                    <a:ext uri="{9D8B030D-6E8A-4147-A177-3AD203B41FA5}">
                      <a16:colId xmlns:a16="http://schemas.microsoft.com/office/drawing/2014/main" val="3148700362"/>
                    </a:ext>
                  </a:extLst>
                </a:gridCol>
              </a:tblGrid>
              <a:tr h="513559"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Read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Leer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Let’s</a:t>
                      </a:r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read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Leamos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779166"/>
                  </a:ext>
                </a:extLst>
              </a:tr>
              <a:tr h="941525"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Trabajar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Let’s</a:t>
                      </a:r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Trabajemos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50197"/>
                  </a:ext>
                </a:extLst>
              </a:tr>
              <a:tr h="513559"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Write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Escribir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Let´s</a:t>
                      </a:r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write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Escribamos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47663"/>
                  </a:ext>
                </a:extLst>
              </a:tr>
              <a:tr h="513559"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Tener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Let´s</a:t>
                      </a:r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have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Tengamos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937869"/>
                  </a:ext>
                </a:extLst>
              </a:tr>
              <a:tr h="513559"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Use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Usar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 err="1">
                          <a:solidFill>
                            <a:schemeClr val="tx1"/>
                          </a:solidFill>
                        </a:rPr>
                        <a:t>Let´s</a:t>
                      </a:r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 use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3000" b="1" baseline="0" dirty="0">
                          <a:solidFill>
                            <a:schemeClr val="tx1"/>
                          </a:solidFill>
                        </a:rPr>
                        <a:t>Usemos</a:t>
                      </a:r>
                      <a:endParaRPr lang="es-AR" sz="3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33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667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solidFill>
            <a:srgbClr val="9900CC"/>
          </a:solidFill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Arial Black" panose="020B0A04020102020204" pitchFamily="34" charset="0"/>
              </a:rPr>
              <a:t>VOZ PASIVA</a:t>
            </a:r>
            <a:endParaRPr lang="es-AR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47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450376"/>
            <a:ext cx="9144000" cy="2130591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general la voz pasiva admite doble traducción (literal y con “Se”)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1170" y="2757948"/>
            <a:ext cx="9126830" cy="3649674"/>
          </a:xfrm>
        </p:spPr>
        <p:txBody>
          <a:bodyPr>
            <a:normAutofit/>
          </a:bodyPr>
          <a:lstStyle/>
          <a:p>
            <a:pPr algn="l"/>
            <a:endParaRPr lang="es-E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s-AR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calculations</a:t>
            </a:r>
            <a:r>
              <a:rPr lang="es-AR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will</a:t>
            </a:r>
            <a:r>
              <a:rPr lang="es-AR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be done </a:t>
            </a:r>
            <a:r>
              <a:rPr lang="es-AR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using</a:t>
            </a:r>
            <a:r>
              <a:rPr lang="es-AR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these</a:t>
            </a:r>
            <a:r>
              <a:rPr lang="es-AR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formulas </a:t>
            </a:r>
            <a:endParaRPr lang="es-ES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Los cálculos serán hechos usando estas fórmulas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Los cálculos se harán usando estas fórmulas</a:t>
            </a:r>
          </a:p>
          <a:p>
            <a:pPr algn="l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1999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623EA-FB8B-114F-5304-8EDA4A847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3741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Esto no es así si la oración en voz pasiva va seguida por “</a:t>
            </a:r>
            <a:r>
              <a:rPr lang="es-E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E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más el complemento agente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4A7932-23AE-D50F-D9F1-371DED77EEC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cap="none" dirty="0">
                <a:latin typeface="Century Gothic" panose="020B0502020202020204" pitchFamily="34" charset="0"/>
              </a:rPr>
              <a:t>The results of battery tests were performed by the battery team.</a:t>
            </a:r>
          </a:p>
          <a:p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El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resultado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de las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pruebas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de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batería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fue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realizado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por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el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equipo</a:t>
            </a:r>
            <a:r>
              <a:rPr lang="en-US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de </a:t>
            </a:r>
            <a:r>
              <a:rPr lang="en-US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batería</a:t>
            </a:r>
            <a:endParaRPr lang="en-US" sz="2800" cap="none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El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resultado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de las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pruebas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de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batería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se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realizó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por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el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equipo</a:t>
            </a:r>
            <a:r>
              <a:rPr lang="en-US" sz="2800" strike="dblStrike" cap="none" dirty="0">
                <a:solidFill>
                  <a:srgbClr val="FF3300"/>
                </a:solidFill>
                <a:latin typeface="Century Gothic" panose="020B0502020202020204" pitchFamily="34" charset="0"/>
              </a:rPr>
              <a:t> de </a:t>
            </a:r>
            <a:r>
              <a:rPr lang="en-US" sz="2800" strike="dblStrike" cap="none" dirty="0" err="1">
                <a:solidFill>
                  <a:srgbClr val="FF3300"/>
                </a:solidFill>
                <a:latin typeface="Century Gothic" panose="020B0502020202020204" pitchFamily="34" charset="0"/>
              </a:rPr>
              <a:t>batería</a:t>
            </a:r>
            <a:endParaRPr lang="es-AR" sz="2800" strike="dblStrike" cap="none" dirty="0">
              <a:solidFill>
                <a:srgbClr val="FF3300"/>
              </a:solidFill>
              <a:latin typeface="Century Gothic" panose="020B0502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96965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988143"/>
            <a:ext cx="9144000" cy="927012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preposición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no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siempre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introduce un complement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agente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indicar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medio de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transporte</a:t>
            </a:r>
            <a:r>
              <a:rPr lang="en-US" sz="20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0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tiempo</a:t>
            </a:r>
            <a:endParaRPr lang="es-AR" sz="20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915154"/>
            <a:ext cx="9144000" cy="3342645"/>
          </a:xfrm>
          <a:ln w="76200">
            <a:noFill/>
          </a:ln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Aptly named the 15-minute city, the urban planning model was developed by </a:t>
            </a:r>
            <a:r>
              <a:rPr lang="en-GB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french-colombian</a:t>
            </a:r>
            <a:r>
              <a:rPr lang="en-GB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scientist Carlos Moreno </a:t>
            </a:r>
            <a:r>
              <a:rPr lang="en-GB" sz="2400" u="sng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(</a:t>
            </a:r>
            <a:r>
              <a:rPr lang="en-GB" sz="2400" u="sng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Agente</a:t>
            </a:r>
            <a:r>
              <a:rPr lang="en-GB" sz="2400" u="sng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357188" algn="l" fontAlgn="base"/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Apropiadamente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llamada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la Ciudad de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los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15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Minutos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,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el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modelo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de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planemiento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urbano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,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fue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desarrollado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por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el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científico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4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colombiano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 Carlos Moreno.</a:t>
            </a:r>
            <a:endParaRPr lang="es-AR" sz="2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pPr algn="l"/>
            <a:endParaRPr lang="en-GB" sz="2400" u="sng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2418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20DDC-D020-B6D6-9C78-20E2204D5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8090E-1AB5-9347-00D3-F73826CFC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92791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8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preposición</a:t>
            </a:r>
            <a:r>
              <a:rPr lang="en-US" sz="28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by…</a:t>
            </a:r>
            <a:endParaRPr lang="es-AR" sz="2800" dirty="0"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49D3B0-3A5B-40A1-7D75-58EBFB2A2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15154"/>
            <a:ext cx="9144000" cy="3342645"/>
          </a:xfrm>
          <a:ln w="76200">
            <a:noFill/>
          </a:ln>
        </p:spPr>
        <p:txBody>
          <a:bodyPr anchor="ctr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New urban plans are identified by their quarter-mile circles. (</a:t>
            </a:r>
            <a:r>
              <a:rPr lang="en-GB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Instrumento</a:t>
            </a:r>
            <a:r>
              <a:rPr lang="en-GB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342900" indent="14288" algn="l"/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Los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nuevos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planes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urbanos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están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identificados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/ se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identifican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por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sus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círculos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de un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cuarto</a:t>
            </a:r>
            <a:r>
              <a:rPr lang="en-GB" sz="2800" dirty="0">
                <a:solidFill>
                  <a:srgbClr val="7030A0"/>
                </a:solidFill>
                <a:latin typeface="Century Gothic" panose="020B0502020202020204" pitchFamily="34" charset="0"/>
              </a:rPr>
              <a:t> de </a:t>
            </a:r>
            <a:r>
              <a:rPr lang="en-GB" sz="2800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milla</a:t>
            </a:r>
            <a:r>
              <a:rPr lang="en-GB" sz="2400" dirty="0">
                <a:solidFill>
                  <a:srgbClr val="7030A0"/>
                </a:solidFill>
                <a:latin typeface="Century Gothic" panose="020B0502020202020204" pitchFamily="34" charset="0"/>
              </a:rPr>
              <a:t>.</a:t>
            </a:r>
            <a:endParaRPr lang="en-GB" sz="24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245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150A9-79E9-0AE5-D4CA-A994FD853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6874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preposición</a:t>
            </a:r>
            <a:r>
              <a:rPr lang="en-US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endParaRPr lang="es-AR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F725B0-43B2-DE66-C030-082FE22267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87263"/>
            <a:ext cx="10363826" cy="4403936"/>
          </a:xfrm>
        </p:spPr>
        <p:txBody>
          <a:bodyPr>
            <a:noAutofit/>
          </a:bodyPr>
          <a:lstStyle/>
          <a:p>
            <a:pPr marL="265113" indent="-265113">
              <a:lnSpc>
                <a:spcPct val="110000"/>
              </a:lnSpc>
              <a:spcBef>
                <a:spcPts val="0"/>
              </a:spcBef>
            </a:pPr>
            <a:r>
              <a:rPr lang="es-AR" sz="2600" cap="none" dirty="0" err="1">
                <a:latin typeface="Century Gothic" panose="020B0502020202020204" pitchFamily="34" charset="0"/>
              </a:rPr>
              <a:t>The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newly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developed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carbon</a:t>
            </a:r>
            <a:r>
              <a:rPr lang="es-AR" sz="2600" cap="none" dirty="0">
                <a:latin typeface="Century Gothic" panose="020B0502020202020204" pitchFamily="34" charset="0"/>
              </a:rPr>
              <a:t> material </a:t>
            </a:r>
            <a:r>
              <a:rPr lang="es-AR" sz="2600" cap="none" dirty="0" err="1">
                <a:latin typeface="Century Gothic" panose="020B0502020202020204" pitchFamily="34" charset="0"/>
              </a:rPr>
              <a:t>was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synthesized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by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the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employment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of</a:t>
            </a:r>
            <a:r>
              <a:rPr lang="es-AR" sz="2600" cap="none" dirty="0">
                <a:latin typeface="Century Gothic" panose="020B0502020202020204" pitchFamily="34" charset="0"/>
              </a:rPr>
              <a:t> a </a:t>
            </a:r>
            <a:r>
              <a:rPr lang="es-AR" sz="2600" cap="none" dirty="0" err="1">
                <a:latin typeface="Century Gothic" panose="020B0502020202020204" pitchFamily="34" charset="0"/>
              </a:rPr>
              <a:t>thermal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reduction</a:t>
            </a:r>
            <a:r>
              <a:rPr lang="es-AR" sz="2600" cap="none" dirty="0">
                <a:latin typeface="Century Gothic" panose="020B0502020202020204" pitchFamily="34" charset="0"/>
              </a:rPr>
              <a:t> </a:t>
            </a:r>
            <a:r>
              <a:rPr lang="es-AR" sz="2600" cap="none" dirty="0" err="1">
                <a:latin typeface="Century Gothic" panose="020B0502020202020204" pitchFamily="34" charset="0"/>
              </a:rPr>
              <a:t>method</a:t>
            </a:r>
            <a:r>
              <a:rPr lang="es-AR" sz="2600" cap="none" dirty="0">
                <a:latin typeface="Century Gothic" panose="020B0502020202020204" pitchFamily="34" charset="0"/>
              </a:rPr>
              <a:t>. (Método)</a:t>
            </a:r>
          </a:p>
          <a:p>
            <a:pPr marL="26828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AR" sz="26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El material de carbono recientemente desarrollado fue sintetizado con el empleo de un método de reducción termal</a:t>
            </a:r>
          </a:p>
          <a:p>
            <a:pPr marL="265113" indent="-265113">
              <a:lnSpc>
                <a:spcPct val="110000"/>
              </a:lnSpc>
              <a:spcBef>
                <a:spcPts val="0"/>
              </a:spcBef>
            </a:pPr>
            <a:endParaRPr lang="es-AR" sz="2600" cap="none" dirty="0">
              <a:latin typeface="Century Gothic" panose="020B0502020202020204" pitchFamily="34" charset="0"/>
            </a:endParaRPr>
          </a:p>
          <a:p>
            <a:pPr marL="265113" indent="-265113">
              <a:lnSpc>
                <a:spcPct val="110000"/>
              </a:lnSpc>
              <a:spcBef>
                <a:spcPts val="0"/>
              </a:spcBef>
            </a:pPr>
            <a:r>
              <a:rPr lang="en-GB" sz="2600" cap="none" dirty="0">
                <a:latin typeface="Century Gothic" panose="020B0502020202020204" pitchFamily="34" charset="0"/>
              </a:rPr>
              <a:t>Commuter transit stops are accessed by car (</a:t>
            </a:r>
            <a:r>
              <a:rPr lang="en-GB" sz="2600" cap="none" dirty="0" err="1">
                <a:latin typeface="Century Gothic" panose="020B0502020202020204" pitchFamily="34" charset="0"/>
              </a:rPr>
              <a:t>transporte</a:t>
            </a:r>
            <a:r>
              <a:rPr lang="en-GB" sz="2600" cap="none" dirty="0">
                <a:latin typeface="Century Gothic" panose="020B0502020202020204" pitchFamily="34" charset="0"/>
              </a:rPr>
              <a:t>)</a:t>
            </a:r>
          </a:p>
          <a:p>
            <a:pPr marL="26828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AR" sz="26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Las paradas del tránsito de </a:t>
            </a:r>
            <a:r>
              <a:rPr lang="es-AR" sz="2600" i="1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conmutación</a:t>
            </a:r>
            <a:r>
              <a:rPr lang="es-AR" sz="26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son </a:t>
            </a:r>
            <a:r>
              <a:rPr lang="es-AR" sz="26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accesadas</a:t>
            </a:r>
            <a:r>
              <a:rPr lang="es-AR" sz="26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en auto.</a:t>
            </a:r>
          </a:p>
          <a:p>
            <a:pPr marL="268288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AR" sz="2600" b="1" cap="none" dirty="0">
                <a:solidFill>
                  <a:srgbClr val="0070C0"/>
                </a:solidFill>
                <a:latin typeface="Century Gothic" panose="020B0502020202020204" pitchFamily="34" charset="0"/>
              </a:rPr>
              <a:t>Conmutación</a:t>
            </a:r>
            <a:r>
              <a:rPr lang="es-AR" sz="2600" cap="none" dirty="0">
                <a:solidFill>
                  <a:srgbClr val="0070C0"/>
                </a:solidFill>
                <a:latin typeface="Century Gothic" panose="020B0502020202020204" pitchFamily="34" charset="0"/>
              </a:rPr>
              <a:t>: viaje de la casa al trabajo y viceversa.</a:t>
            </a:r>
            <a:endParaRPr lang="en-GB" sz="2600" cap="none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1471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F8224-5EB1-0832-22D3-864C1CB9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9D069-814C-87CE-50EA-B232D610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9176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800" b="1" dirty="0" err="1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preposición</a:t>
            </a:r>
            <a:r>
              <a:rPr lang="en-US" sz="2800" b="1" dirty="0">
                <a:solidFill>
                  <a:srgbClr val="7030A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by… </a:t>
            </a:r>
            <a:endParaRPr lang="es-AR" sz="2800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280FB2-460B-47AC-2F57-95516E2825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10283"/>
            <a:ext cx="10363826" cy="4580916"/>
          </a:xfrm>
        </p:spPr>
        <p:txBody>
          <a:bodyPr anchor="ctr">
            <a:normAutofit/>
          </a:bodyPr>
          <a:lstStyle/>
          <a:p>
            <a:pPr marL="265113" indent="-265113">
              <a:lnSpc>
                <a:spcPct val="100000"/>
              </a:lnSpc>
              <a:spcBef>
                <a:spcPts val="0"/>
              </a:spcBef>
            </a:pPr>
            <a:r>
              <a:rPr lang="es-AR" sz="2800" cap="none" dirty="0" err="1">
                <a:latin typeface="Century Gothic" panose="020B0502020202020204" pitchFamily="34" charset="0"/>
              </a:rPr>
              <a:t>This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complemented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recent</a:t>
            </a:r>
            <a:r>
              <a:rPr lang="es-AR" sz="2800" cap="none" dirty="0"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latin typeface="Century Gothic" panose="020B0502020202020204" pitchFamily="34" charset="0"/>
              </a:rPr>
              <a:t>progressive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policy</a:t>
            </a:r>
            <a:r>
              <a:rPr lang="es-AR" sz="2800" cap="none" dirty="0"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latin typeface="Century Gothic" panose="020B0502020202020204" pitchFamily="34" charset="0"/>
              </a:rPr>
              <a:t>changes</a:t>
            </a:r>
            <a:r>
              <a:rPr lang="es-AR" sz="2800" cap="none" dirty="0">
                <a:latin typeface="Century Gothic" panose="020B0502020202020204" pitchFamily="34" charset="0"/>
              </a:rPr>
              <a:t>, (tema)</a:t>
            </a:r>
          </a:p>
          <a:p>
            <a:pPr marL="26511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AR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Esto se complementa con cambios progresivos recientes de la política</a:t>
            </a:r>
          </a:p>
          <a:p>
            <a:pPr marL="265113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8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GB" sz="2800" cap="none" dirty="0">
                <a:latin typeface="Century Gothic" panose="020B0502020202020204" pitchFamily="34" charset="0"/>
              </a:rPr>
              <a:t>The overnight train service from Paris would be started by 2024.</a:t>
            </a:r>
          </a:p>
          <a:p>
            <a:pPr marL="265113" indent="0">
              <a:spcBef>
                <a:spcPts val="0"/>
              </a:spcBef>
              <a:buNone/>
            </a:pP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El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servicio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de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tren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nocturno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desde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Paris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sería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r>
              <a:rPr lang="en-GB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iniciado</a:t>
            </a:r>
            <a:r>
              <a:rPr lang="en-GB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para 2024.</a:t>
            </a:r>
            <a:endParaRPr lang="es-AR" sz="2800" cap="none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94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3391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95754"/>
            <a:ext cx="9144000" cy="4062046"/>
          </a:xfrm>
          <a:ln w="76200">
            <a:noFill/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2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800" b="1" dirty="0" err="1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preposición</a:t>
            </a:r>
            <a:r>
              <a:rPr lang="en-US" sz="2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</a:p>
          <a:p>
            <a:pPr marL="354013" indent="-354013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Converting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total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organic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wastes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landfills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biochar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, 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methane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would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be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reduced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11%. (Cantidad)</a:t>
            </a:r>
          </a:p>
          <a:p>
            <a:pPr marL="354013" algn="l">
              <a:lnSpc>
                <a:spcPct val="100000"/>
              </a:lnSpc>
            </a:pPr>
            <a:r>
              <a:rPr lang="es-AR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Convirtiendo el </a:t>
            </a:r>
            <a:r>
              <a:rPr lang="es-AR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totalde</a:t>
            </a:r>
            <a:r>
              <a:rPr lang="es-AR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residuos orgánicos en vertederos a </a:t>
            </a:r>
            <a:r>
              <a:rPr lang="es-AR" sz="2800" cap="none" dirty="0" err="1">
                <a:solidFill>
                  <a:srgbClr val="7030A0"/>
                </a:solidFill>
                <a:latin typeface="Century Gothic" panose="020B0502020202020204" pitchFamily="34" charset="0"/>
              </a:rPr>
              <a:t>biocarbón</a:t>
            </a:r>
            <a:r>
              <a:rPr lang="es-AR" sz="2800" cap="none" dirty="0">
                <a:solidFill>
                  <a:srgbClr val="7030A0"/>
                </a:solidFill>
                <a:latin typeface="Century Gothic" panose="020B0502020202020204" pitchFamily="34" charset="0"/>
              </a:rPr>
              <a:t> (carbón vegetal), las emisiones de metano se reducirían en un 11%.</a:t>
            </a:r>
          </a:p>
          <a:p>
            <a:pPr algn="l">
              <a:lnSpc>
                <a:spcPct val="100000"/>
              </a:lnSpc>
            </a:pP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69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/>
          <a:lstStyle/>
          <a:p>
            <a:endParaRPr lang="es-AR" sz="3600" b="1" dirty="0">
              <a:latin typeface="Arial Black" panose="020B0A04020102020204" pitchFamily="34" charset="0"/>
            </a:endParaRPr>
          </a:p>
          <a:p>
            <a:endParaRPr lang="es-AR" sz="3600" b="1" dirty="0">
              <a:latin typeface="Arial Black" panose="020B0A04020102020204" pitchFamily="34" charset="0"/>
            </a:endParaRPr>
          </a:p>
          <a:p>
            <a:r>
              <a:rPr lang="es-AR" sz="3600" b="1" dirty="0">
                <a:solidFill>
                  <a:srgbClr val="9900CC"/>
                </a:solidFill>
                <a:latin typeface="Arial Black" panose="020B0A04020102020204" pitchFamily="34" charset="0"/>
              </a:rPr>
              <a:t>A.</a:t>
            </a:r>
            <a:r>
              <a:rPr lang="es-AR" sz="3600" b="1" u="sng" dirty="0">
                <a:solidFill>
                  <a:srgbClr val="9900CC"/>
                </a:solidFill>
                <a:latin typeface="Arial Black" panose="020B0A04020102020204" pitchFamily="34" charset="0"/>
              </a:rPr>
              <a:t> Lea y traduzca las siguientes oraciones y sus variantes</a:t>
            </a:r>
            <a:endParaRPr lang="es-AR" sz="3600" dirty="0">
              <a:solidFill>
                <a:srgbClr val="9900CC"/>
              </a:solidFill>
              <a:latin typeface="Arial Black" panose="020B0A040201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14016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/>
          <a:lstStyle/>
          <a:p>
            <a:r>
              <a:rPr lang="es-ES" u="sng" dirty="0">
                <a:solidFill>
                  <a:srgbClr val="9900CC"/>
                </a:solidFill>
                <a:latin typeface="Arial Black" panose="020B0A04020102020204" pitchFamily="34" charset="0"/>
              </a:rPr>
              <a:t>Traduzca todas las variantes de la oración</a:t>
            </a:r>
            <a:endParaRPr lang="es-AR" u="sng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776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56492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890955"/>
            <a:ext cx="9144000" cy="5416060"/>
          </a:xfrm>
          <a:ln w="76200">
            <a:solidFill>
              <a:srgbClr val="9900CC"/>
            </a:solidFill>
          </a:ln>
        </p:spPr>
        <p:txBody>
          <a:bodyPr>
            <a:normAutofit fontScale="77500" lnSpcReduction="20000"/>
          </a:bodyPr>
          <a:lstStyle/>
          <a:p>
            <a:pPr algn="l"/>
            <a:r>
              <a:rPr lang="en-US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Computer algorithms have been used to predict chemical structures and their functions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will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were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being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 are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going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to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would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may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should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are to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could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			  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3000" dirty="0">
                <a:solidFill>
                  <a:schemeClr val="tx1"/>
                </a:solidFill>
                <a:latin typeface="Century Gothic" panose="020B0502020202020204" pitchFamily="34" charset="0"/>
              </a:rPr>
              <a:t> to be </a:t>
            </a:r>
            <a:r>
              <a:rPr lang="es-AR" sz="3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endParaRPr lang="es-A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951122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971843"/>
              </p:ext>
            </p:extLst>
          </p:nvPr>
        </p:nvGraphicFramePr>
        <p:xfrm>
          <a:off x="1587689" y="1233884"/>
          <a:ext cx="9016621" cy="3981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16621">
                  <a:extLst>
                    <a:ext uri="{9D8B030D-6E8A-4147-A177-3AD203B41FA5}">
                      <a16:colId xmlns:a16="http://schemas.microsoft.com/office/drawing/2014/main" val="913585447"/>
                    </a:ext>
                  </a:extLst>
                </a:gridCol>
              </a:tblGrid>
              <a:tr h="3981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s-AR" sz="32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Posición de la partícula “se” con los verbos modales: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s-AR" sz="2800" b="1" dirty="0">
                          <a:solidFill>
                            <a:schemeClr val="tx1"/>
                          </a:solidFill>
                          <a:effectLst/>
                        </a:rPr>
                        <a:t>Sea una oración en pasiva traducida con se o un verbo intransitivo con se, esta partícula puede ir antes de la frase verbal (antes del verbo modal) o al final del verbo principal como una partícula inseparable.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s-AR" sz="2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es-AR" sz="24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755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610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3758760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242789"/>
              </p:ext>
            </p:extLst>
          </p:nvPr>
        </p:nvGraphicFramePr>
        <p:xfrm>
          <a:off x="1578591" y="1218662"/>
          <a:ext cx="9034817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4817">
                  <a:extLst>
                    <a:ext uri="{9D8B030D-6E8A-4147-A177-3AD203B41FA5}">
                      <a16:colId xmlns:a16="http://schemas.microsoft.com/office/drawing/2014/main" val="913585447"/>
                    </a:ext>
                  </a:extLst>
                </a:gridCol>
              </a:tblGrid>
              <a:tr h="3535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Oración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en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Voz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Pasiva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All these elements must be integrated into the scene.</a:t>
                      </a:r>
                      <a:endParaRPr lang="es-A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effectLst/>
                        </a:rPr>
                        <a:t> 		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Traducción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literal) 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Todos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elementos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deben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ser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integrados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una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escena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effectLst/>
                        </a:rPr>
                        <a:t>	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Traducción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con </a:t>
                      </a:r>
                      <a:r>
                        <a:rPr lang="en-US" sz="2400" i="1" dirty="0">
                          <a:solidFill>
                            <a:srgbClr val="7030A0"/>
                          </a:solidFill>
                          <a:effectLst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)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Todos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elementos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deben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integrar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una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escena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effectLst/>
                        </a:rPr>
                        <a:t>	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Traducción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con </a:t>
                      </a:r>
                      <a:r>
                        <a:rPr lang="en-US" sz="2400" i="1" dirty="0">
                          <a:solidFill>
                            <a:srgbClr val="7030A0"/>
                          </a:solidFill>
                          <a:effectLst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)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Todos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elementos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deben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integrar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una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escena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es-AR" sz="24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7553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84CAA0CD-083C-0675-5880-9226C415A3AC}"/>
                  </a:ext>
                </a:extLst>
              </p14:cNvPr>
              <p14:cNvContentPartPr/>
              <p14:nvPr/>
            </p14:nvContentPartPr>
            <p14:xfrm>
              <a:off x="7141831" y="3016568"/>
              <a:ext cx="532440" cy="53244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84CAA0CD-083C-0675-5880-9226C415A3A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87831" y="2908568"/>
                <a:ext cx="640080" cy="74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9254F719-38DD-3B58-0E64-6246AFF3B7E5}"/>
                  </a:ext>
                </a:extLst>
              </p14:cNvPr>
              <p14:cNvContentPartPr/>
              <p14:nvPr/>
            </p14:nvContentPartPr>
            <p14:xfrm>
              <a:off x="8956600" y="3638693"/>
              <a:ext cx="574200" cy="61740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9254F719-38DD-3B58-0E64-6246AFF3B7E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02960" y="3530693"/>
                <a:ext cx="681840" cy="83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7165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102898"/>
              </p:ext>
            </p:extLst>
          </p:nvPr>
        </p:nvGraphicFramePr>
        <p:xfrm>
          <a:off x="1594513" y="1286256"/>
          <a:ext cx="9002973" cy="3876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2973">
                  <a:extLst>
                    <a:ext uri="{9D8B030D-6E8A-4147-A177-3AD203B41FA5}">
                      <a16:colId xmlns:a16="http://schemas.microsoft.com/office/drawing/2014/main" val="913585447"/>
                    </a:ext>
                  </a:extLst>
                </a:gridCol>
              </a:tblGrid>
              <a:tr h="3876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Verbo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intransitivo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con </a:t>
                      </a:r>
                      <a:r>
                        <a:rPr lang="en-US" sz="2400" i="1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se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Natural elastomers could melt with heat.</a:t>
                      </a:r>
                      <a:endParaRPr lang="es-A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Traducción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con </a:t>
                      </a:r>
                      <a:r>
                        <a:rPr lang="en-US" sz="2400" i="1" dirty="0">
                          <a:solidFill>
                            <a:srgbClr val="7030A0"/>
                          </a:solidFill>
                          <a:effectLst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)  Los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elastómetros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naturales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podrían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fundir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 con</a:t>
                      </a:r>
                      <a:r>
                        <a:rPr lang="en-US" sz="2400" baseline="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el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calor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    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Traducción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con </a:t>
                      </a:r>
                      <a:r>
                        <a:rPr lang="en-US" sz="2400" i="1" dirty="0">
                          <a:solidFill>
                            <a:srgbClr val="7030A0"/>
                          </a:solidFill>
                          <a:effectLst/>
                        </a:rPr>
                        <a:t>se)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Los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elastómetros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naturales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podrían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fundir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se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con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                                      el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calor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s-A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7553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4FC118BD-98B5-327A-D835-FB51EAFC9BDE}"/>
                  </a:ext>
                </a:extLst>
              </p14:cNvPr>
              <p14:cNvContentPartPr/>
              <p14:nvPr/>
            </p14:nvContentPartPr>
            <p14:xfrm>
              <a:off x="7695871" y="2680688"/>
              <a:ext cx="594720" cy="53640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4FC118BD-98B5-327A-D835-FB51EAFC9B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41871" y="2572688"/>
                <a:ext cx="702360" cy="75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8862D40B-8D2C-CFA5-4D04-F1D973BCEAAC}"/>
                  </a:ext>
                </a:extLst>
              </p14:cNvPr>
              <p14:cNvContentPartPr/>
              <p14:nvPr/>
            </p14:nvContentPartPr>
            <p14:xfrm>
              <a:off x="9575071" y="3452528"/>
              <a:ext cx="481320" cy="48096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8862D40B-8D2C-CFA5-4D04-F1D973BCEAA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521071" y="3344528"/>
                <a:ext cx="588960" cy="69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12967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r>
              <a:rPr lang="es-AR" sz="3200" b="1" dirty="0">
                <a:solidFill>
                  <a:srgbClr val="9900CC"/>
                </a:solidFill>
                <a:latin typeface="Arial Black" panose="020B0A04020102020204" pitchFamily="34" charset="0"/>
              </a:rPr>
              <a:t>B. </a:t>
            </a:r>
            <a:r>
              <a:rPr lang="es-AR" sz="3200" b="1" u="sng" dirty="0">
                <a:solidFill>
                  <a:srgbClr val="9900CC"/>
                </a:solidFill>
                <a:latin typeface="Arial Black" panose="020B0A04020102020204" pitchFamily="34" charset="0"/>
              </a:rPr>
              <a:t>Identifique la frase verbal en voz pasiva. </a:t>
            </a:r>
            <a:r>
              <a:rPr lang="en-GB" sz="3200" b="1" u="sng" dirty="0" err="1">
                <a:solidFill>
                  <a:srgbClr val="9900CC"/>
                </a:solidFill>
                <a:latin typeface="Arial Black" panose="020B0A04020102020204" pitchFamily="34" charset="0"/>
              </a:rPr>
              <a:t>Traduzca</a:t>
            </a:r>
            <a:r>
              <a:rPr lang="en-GB" sz="3200" b="1" u="sng" dirty="0">
                <a:solidFill>
                  <a:srgbClr val="9900CC"/>
                </a:solidFill>
                <a:latin typeface="Arial Black" panose="020B0A04020102020204" pitchFamily="34" charset="0"/>
              </a:rPr>
              <a:t> las </a:t>
            </a:r>
            <a:r>
              <a:rPr lang="en-GB" sz="3200" b="1" u="sng" dirty="0" err="1">
                <a:solidFill>
                  <a:srgbClr val="9900CC"/>
                </a:solidFill>
                <a:latin typeface="Arial Black" panose="020B0A04020102020204" pitchFamily="34" charset="0"/>
              </a:rPr>
              <a:t>oraciones</a:t>
            </a:r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2102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marL="257175" indent="-257175" algn="l" fontAlgn="base"/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1.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idea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of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15-minute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city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adopted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by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several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cities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around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world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marL="257175" indent="-257175" algn="l" fontAlgn="base"/>
            <a:endParaRPr lang="es-AR" sz="24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 algn="l" fontAlgn="base"/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2. Gold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nanoparticles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are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being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used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for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purposes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of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detecting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nucleic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sequences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marL="257175" indent="-257175" algn="l" fontAlgn="base"/>
            <a:endParaRPr lang="es-AR" sz="24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57175" indent="-257175" algn="l"/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3.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strength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of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supports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would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marginal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even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without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fatal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change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in </a:t>
            </a:r>
            <a:r>
              <a:rPr lang="es-AR" sz="2400" cap="none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design</a:t>
            </a:r>
            <a:r>
              <a:rPr lang="es-AR" sz="24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94351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1"/>
            <a:ext cx="9144000" cy="5021703"/>
          </a:xfrm>
          <a:ln w="76200">
            <a:solidFill>
              <a:srgbClr val="9900CC"/>
            </a:solidFill>
          </a:ln>
        </p:spPr>
        <p:txBody>
          <a:bodyPr anchor="ctr">
            <a:noAutofit/>
          </a:bodyPr>
          <a:lstStyle/>
          <a:p>
            <a:pPr marL="352425" indent="-352425" algn="l">
              <a:lnSpc>
                <a:spcPct val="100000"/>
              </a:lnSpc>
            </a:pP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surface-removal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technique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conjunction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x-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ray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800" cap="none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measurements</a:t>
            </a:r>
            <a:r>
              <a:rPr lang="es-AR" sz="28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52425" indent="-352425" algn="l">
              <a:lnSpc>
                <a:spcPct val="100000"/>
              </a:lnSpc>
            </a:pP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2425" indent="-352425" algn="l">
              <a:lnSpc>
                <a:spcPct val="100000"/>
              </a:lnSpc>
            </a:pP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5. Silica aerogel is going to be used by aerospace engineers.</a:t>
            </a:r>
          </a:p>
          <a:p>
            <a:pPr marL="352425" indent="-352425" algn="l">
              <a:lnSpc>
                <a:spcPct val="100000"/>
              </a:lnSpc>
            </a:pP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9154954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0FA5A-472B-D08E-8B8E-857808A5B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D2059-6FB0-6649-2AD4-B680EAAE1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29093D-DB78-CC00-9870-6F3B2A90F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8081"/>
            <a:ext cx="9144000" cy="5021703"/>
          </a:xfrm>
          <a:ln w="76200">
            <a:solidFill>
              <a:srgbClr val="9900CC"/>
            </a:solidFill>
          </a:ln>
        </p:spPr>
        <p:txBody>
          <a:bodyPr anchor="ctr">
            <a:noAutofit/>
          </a:bodyPr>
          <a:lstStyle/>
          <a:p>
            <a:pPr marL="352425" indent="-352425" algn="l">
              <a:lnSpc>
                <a:spcPct val="100000"/>
              </a:lnSpc>
            </a:pP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6. A robot dog was to be used in the army to transport heavy things on foot.</a:t>
            </a:r>
          </a:p>
          <a:p>
            <a:pPr marL="352425" indent="-352425" algn="l">
              <a:lnSpc>
                <a:spcPct val="100000"/>
              </a:lnSpc>
            </a:pP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52425" indent="-352425" algn="l">
              <a:lnSpc>
                <a:spcPct val="100000"/>
              </a:lnSpc>
            </a:pP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7. Memory foam was developed in the late 1960s to cushion pilots and passengers during takeoff and landing.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668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r>
              <a:rPr lang="es-AR" sz="3200" b="1" dirty="0">
                <a:solidFill>
                  <a:srgbClr val="9900CC"/>
                </a:solidFill>
                <a:latin typeface="Arial Black" panose="020B0A04020102020204" pitchFamily="34" charset="0"/>
              </a:rPr>
              <a:t>C.</a:t>
            </a:r>
            <a:r>
              <a:rPr lang="es-AR" sz="3200" b="1" u="sng" dirty="0">
                <a:solidFill>
                  <a:srgbClr val="9900CC"/>
                </a:solidFill>
                <a:latin typeface="Arial Black" panose="020B0A04020102020204" pitchFamily="34" charset="0"/>
              </a:rPr>
              <a:t> Traduzcan el segmento de texto correspondiente a cada grupo.</a:t>
            </a:r>
            <a:endParaRPr lang="es-AR" sz="3200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9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lnSpcReduction="10000"/>
          </a:bodyPr>
          <a:lstStyle/>
          <a:p>
            <a:r>
              <a:rPr lang="es-AR" sz="3200" b="1" dirty="0">
                <a:solidFill>
                  <a:srgbClr val="9900CC"/>
                </a:solidFill>
              </a:rPr>
              <a:t>El objetivo de este ejercicio es practicar los tiempos verbales, por lo que se traduce sólo la primera oración completa y en luego sólo el verbo que se indica, coordinando la terminación del tiempo verbal con el sujeto de la oración rectora.</a:t>
            </a:r>
          </a:p>
        </p:txBody>
      </p:sp>
    </p:spTree>
    <p:extLst>
      <p:ext uri="{BB962C8B-B14F-4D97-AF65-F5344CB8AC3E}">
        <p14:creationId xmlns:p14="http://schemas.microsoft.com/office/powerpoint/2010/main" val="23557095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59524"/>
            <a:ext cx="10515601" cy="664592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sz="4400" dirty="0">
                <a:solidFill>
                  <a:srgbClr val="FFFF00"/>
                </a:solidFill>
                <a:latin typeface="Arial Black" panose="020B0A04020102020204" pitchFamily="34" charset="0"/>
              </a:rPr>
              <a:t>NEXO: AS</a:t>
            </a:r>
            <a:endParaRPr lang="es-AR" sz="44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224226"/>
              </p:ext>
            </p:extLst>
          </p:nvPr>
        </p:nvGraphicFramePr>
        <p:xfrm>
          <a:off x="838199" y="1224117"/>
          <a:ext cx="10515601" cy="5494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1">
                  <a:extLst>
                    <a:ext uri="{9D8B030D-6E8A-4147-A177-3AD203B41FA5}">
                      <a16:colId xmlns:a16="http://schemas.microsoft.com/office/drawing/2014/main" val="2524345782"/>
                    </a:ext>
                  </a:extLst>
                </a:gridCol>
              </a:tblGrid>
              <a:tr h="5235677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AS: como (comparación)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AS: cuando, a medida que (tiempo)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AS: debido a que, como (causa-consecuencia)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The mixture reacted as boiling oil. (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conjunción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 comparative: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como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s-AR" sz="2400" dirty="0">
                        <a:solidFill>
                          <a:srgbClr val="FFFF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6213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La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mezcla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reaccionó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como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como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si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fuera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aceite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hirviendo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The reaction appeared as the substance began to dissolve. (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tiempo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: a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medida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 que)</a:t>
                      </a:r>
                    </a:p>
                    <a:p>
                      <a:pPr marL="265113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La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racción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apareció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medida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que la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sustancia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comenzó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disolverse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s-AR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As the reaction was not the one expected, the experiment was repeated. (causa-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consecuencia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: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ya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 que,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porque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debido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Century Gothic" panose="020B0502020202020204" pitchFamily="34" charset="0"/>
                        </a:rPr>
                        <a:t> a)</a:t>
                      </a:r>
                    </a:p>
                    <a:p>
                      <a:pPr marL="265113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Debido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a que/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Porque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la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reacción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no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fue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la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esperada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, se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repitió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</a:t>
                      </a:r>
                      <a:r>
                        <a:rPr lang="en-US" sz="24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experiment.</a:t>
                      </a:r>
                      <a:endParaRPr lang="es-AR" sz="24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</a:rPr>
                        <a:t> 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122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9447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s-ES" dirty="0">
                <a:solidFill>
                  <a:srgbClr val="9900CC"/>
                </a:solidFill>
                <a:latin typeface="Arial Black" panose="020B0A04020102020204" pitchFamily="34" charset="0"/>
              </a:rPr>
              <a:t>INDUSTRIAL Y PETRÓLEOS</a:t>
            </a:r>
          </a:p>
          <a:p>
            <a:r>
              <a:rPr lang="es-AR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endParaRPr lang="es-AR" sz="4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most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abundant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element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solar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system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but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naturally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occurs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only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compound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form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earth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Therefore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must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be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molecules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contain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such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as 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hydrocarbons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through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specific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processes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including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thermo-chemical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conversion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biochemical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conversion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 </a:t>
            </a:r>
          </a:p>
          <a:p>
            <a:pPr algn="l"/>
            <a:endParaRPr lang="es-AR" dirty="0">
              <a:solidFill>
                <a:srgbClr val="9900CC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1EF5403B-5FCB-EEB8-35A0-8DF6E66B349B}"/>
                  </a:ext>
                </a:extLst>
              </p14:cNvPr>
              <p14:cNvContentPartPr/>
              <p14:nvPr/>
            </p14:nvContentPartPr>
            <p14:xfrm>
              <a:off x="6516441" y="3584508"/>
              <a:ext cx="519480" cy="51948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1EF5403B-5FCB-EEB8-35A0-8DF6E66B349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62441" y="3476508"/>
                <a:ext cx="627120" cy="73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84329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algn="l"/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colors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are crucial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transition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because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each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pathway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generates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different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amounts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greenhouse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gas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results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different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costs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Today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(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green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)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2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3 times more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expensive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than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fossil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fuels</a:t>
            </a:r>
            <a:endParaRPr lang="es-AR" sz="2800" cap="none" dirty="0">
              <a:solidFill>
                <a:srgbClr val="008080"/>
              </a:solidFill>
              <a:latin typeface="Century Gothic" panose="020B0502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218201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85000" lnSpcReduction="10000"/>
          </a:bodyPr>
          <a:lstStyle/>
          <a:p>
            <a:pPr algn="l"/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However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these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costs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will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decrease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over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time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thanks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innovation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economies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scale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and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pricing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policies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Furthermore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world’s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dependence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grey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has a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high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cost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A shift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blue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would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halve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Although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fossil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fuel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plants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utilizing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capture and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storage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(CCS) are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well-suited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mitigate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only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adopting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at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scale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zero-carbon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impact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would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fully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address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concerns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associated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consumption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09223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fontScale="85000" lnSpcReduction="20000"/>
          </a:bodyPr>
          <a:lstStyle/>
          <a:p>
            <a:pPr algn="l"/>
            <a:r>
              <a:rPr lang="es-AR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General </a:t>
            </a:r>
            <a:r>
              <a:rPr lang="es-AR" sz="4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definitions</a:t>
            </a:r>
            <a:endParaRPr lang="es-AR" sz="40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2800" b="1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Low-</a:t>
            </a:r>
            <a:r>
              <a:rPr lang="es-AR" sz="2800" b="1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b="1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b="1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b="1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 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refers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sources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nonrenewable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origin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footprint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below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defined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threshold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such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as blue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</a:t>
            </a:r>
          </a:p>
          <a:p>
            <a:pPr algn="l"/>
            <a:r>
              <a:rPr lang="es-AR" sz="2800" b="1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Clean</a:t>
            </a:r>
            <a:r>
              <a:rPr lang="es-AR" sz="2800" b="1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b="1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 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refers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low-carbon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important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note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while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burns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cleanly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as fuel at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its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point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use,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fossil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fuels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simply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relocates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one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site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008080"/>
                </a:solidFill>
                <a:latin typeface="Century Gothic" panose="020B0502020202020204" pitchFamily="34" charset="0"/>
              </a:rPr>
              <a:t>another</a:t>
            </a:r>
            <a:r>
              <a:rPr lang="es-AR" sz="2800" cap="none" dirty="0">
                <a:solidFill>
                  <a:srgbClr val="008080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265679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22363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85000" lnSpcReduction="10000"/>
          </a:bodyPr>
          <a:lstStyle/>
          <a:p>
            <a:pPr algn="l"/>
            <a:endParaRPr lang="es-ES" dirty="0">
              <a:solidFill>
                <a:srgbClr val="9900CC"/>
              </a:solidFill>
              <a:latin typeface="Arial Black" panose="020B0A04020102020204" pitchFamily="34" charset="0"/>
            </a:endParaRPr>
          </a:p>
          <a:p>
            <a:pPr algn="l"/>
            <a:r>
              <a:rPr lang="es-ES" dirty="0">
                <a:solidFill>
                  <a:srgbClr val="9900CC"/>
                </a:solidFill>
                <a:latin typeface="Arial Black" panose="020B0A04020102020204" pitchFamily="34" charset="0"/>
              </a:rPr>
              <a:t>CIVIL Y ARQUITECTURA</a:t>
            </a:r>
            <a:endParaRPr lang="es-AR" dirty="0">
              <a:solidFill>
                <a:srgbClr val="9900CC"/>
              </a:solidFill>
              <a:latin typeface="Arial Black" panose="020B0A04020102020204" pitchFamily="34" charset="0"/>
            </a:endParaRPr>
          </a:p>
          <a:p>
            <a:pPr algn="l"/>
            <a:r>
              <a:rPr lang="es-A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hydrogen</a:t>
            </a:r>
            <a:endParaRPr lang="es-A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Black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or</a:t>
            </a:r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brown</a:t>
            </a:r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dirty="0">
                <a:solidFill>
                  <a:srgbClr val="9900CC"/>
                </a:solidFill>
              </a:rPr>
              <a:t> 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refers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to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coal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gasification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black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and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brown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colors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sometimes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indicate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coal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type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: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bituminous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(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black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) and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lignite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(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brown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).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This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process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generates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significant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CO2 </a:t>
            </a:r>
            <a:r>
              <a:rPr lang="es-AR" sz="33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33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(19 tco2/th2).</a:t>
            </a:r>
            <a:endParaRPr lang="es-AR" sz="3300" dirty="0">
              <a:solidFill>
                <a:srgbClr val="9900CC"/>
              </a:solidFill>
              <a:latin typeface="Century Gothic" panose="020B0502020202020204" pitchFamily="34" charset="0"/>
            </a:endParaRPr>
          </a:p>
          <a:p>
            <a:pPr algn="l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2467259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lnSpcReduction="10000"/>
          </a:bodyPr>
          <a:lstStyle/>
          <a:p>
            <a:pPr algn="l"/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Blue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b="1" dirty="0">
                <a:solidFill>
                  <a:srgbClr val="9900CC"/>
                </a:solidFill>
              </a:rPr>
              <a:t> 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mainly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natural gas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steam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gas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reforming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paired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capture and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storage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(CCS). Blue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has a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much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lower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intensity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grey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estimates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ranging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1-4 tco2 /th2.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Although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using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CCS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increases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costs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blue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remains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cheapest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“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clean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” alternative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grey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</a:t>
            </a:r>
            <a:endParaRPr lang="es-AR" sz="2800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69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92500" lnSpcReduction="10000"/>
          </a:bodyPr>
          <a:lstStyle/>
          <a:p>
            <a:pPr algn="l"/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Green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or</a:t>
            </a:r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renewable</a:t>
            </a:r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dirty="0">
                <a:solidFill>
                  <a:srgbClr val="9900CC"/>
                </a:solidFill>
              </a:rPr>
              <a:t> 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sources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like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wind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and solar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through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process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known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as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where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electrolyzer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splits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molecules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into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oxygen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No CO2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are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generated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during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process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Today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green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costs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are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significantly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more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those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grey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accounts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for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less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0.1%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world’s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</a:t>
            </a:r>
            <a:endParaRPr lang="es-AR" sz="2800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968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92500"/>
          </a:bodyPr>
          <a:lstStyle/>
          <a:p>
            <a:pPr algn="l"/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Yellow</a:t>
            </a:r>
            <a:r>
              <a:rPr lang="es-AR" sz="2800" b="1" dirty="0">
                <a:solidFill>
                  <a:srgbClr val="9900CC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rgbClr val="9900CC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b="1" dirty="0">
                <a:solidFill>
                  <a:srgbClr val="9900CC"/>
                </a:solidFill>
              </a:rPr>
              <a:t> 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refers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green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solar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does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generate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CO2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Estimates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suggest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yellow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may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become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cheapest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form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medium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term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 Pink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powered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nuclear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power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a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clean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but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non-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source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does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generate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CO2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 </a:t>
            </a:r>
            <a:endParaRPr lang="es-AR" sz="2800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1171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815D6-E44B-55D3-5780-F28E1E8BF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C919E-620B-DE07-DD84-6B917EDB7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1B0270-219A-7B3F-1D82-F54CB3C64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algn="l"/>
            <a:r>
              <a:rPr lang="es-AR" sz="2800" b="1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Pink </a:t>
            </a:r>
            <a:r>
              <a:rPr lang="es-AR" sz="2800" b="1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powered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nuclear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power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, a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clean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but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non-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renewable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source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does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not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generate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 CO2 </a:t>
            </a:r>
            <a:r>
              <a:rPr lang="es-AR" sz="2800" cap="none" dirty="0" err="1">
                <a:solidFill>
                  <a:srgbClr val="9900CC"/>
                </a:solidFill>
                <a:latin typeface="Century Gothic" panose="020B0502020202020204" pitchFamily="34" charset="0"/>
              </a:rPr>
              <a:t>emissions</a:t>
            </a:r>
            <a:r>
              <a:rPr lang="es-AR" sz="2800" cap="none" dirty="0">
                <a:solidFill>
                  <a:srgbClr val="9900CC"/>
                </a:solidFill>
                <a:latin typeface="Century Gothic" panose="020B0502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22800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fontScale="92500" lnSpcReduction="20000"/>
          </a:bodyPr>
          <a:lstStyle/>
          <a:p>
            <a:endParaRPr lang="es-AR" dirty="0"/>
          </a:p>
          <a:p>
            <a:pPr marL="514350" indent="-514350" algn="l">
              <a:buAutoNum type="arabicPeriod"/>
            </a:pP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Pressures had been changing rapidly at the aquifer/reservoir interface.</a:t>
            </a:r>
          </a:p>
          <a:p>
            <a:pPr algn="l"/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		 changed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		 will have changed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		 are changing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		 had changed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885289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92500" lnSpcReduction="20000"/>
          </a:bodyPr>
          <a:lstStyle/>
          <a:p>
            <a:pPr algn="l"/>
            <a:r>
              <a:rPr lang="es-ES" dirty="0">
                <a:solidFill>
                  <a:schemeClr val="accent4"/>
                </a:solidFill>
                <a:latin typeface="Arial Black" panose="020B0A04020102020204" pitchFamily="34" charset="0"/>
              </a:rPr>
              <a:t>MECATRÓNICA Y LCC</a:t>
            </a:r>
          </a:p>
          <a:p>
            <a:pPr algn="l"/>
            <a:r>
              <a:rPr lang="es-AR" sz="2800" b="1" dirty="0" err="1">
                <a:solidFill>
                  <a:schemeClr val="accent4"/>
                </a:solidFill>
                <a:latin typeface="Arial Black" panose="020B0A04020102020204" pitchFamily="34" charset="0"/>
              </a:rPr>
              <a:t>Purple</a:t>
            </a:r>
            <a:r>
              <a:rPr lang="es-AR" sz="2800" b="1" dirty="0">
                <a:solidFill>
                  <a:schemeClr val="accent4"/>
                </a:solidFill>
                <a:latin typeface="Arial Black" panose="020B0A04020102020204" pitchFamily="34" charset="0"/>
              </a:rPr>
              <a:t> </a:t>
            </a:r>
            <a:r>
              <a:rPr lang="es-AR" sz="2800" b="1" dirty="0" err="1">
                <a:solidFill>
                  <a:schemeClr val="accent4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b="1" dirty="0">
                <a:solidFill>
                  <a:schemeClr val="accent4"/>
                </a:solidFill>
              </a:rPr>
              <a:t> 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using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nuclear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power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heat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</a:t>
            </a:r>
          </a:p>
          <a:p>
            <a:pPr algn="l"/>
            <a:r>
              <a:rPr lang="es-AR" sz="2800" dirty="0">
                <a:solidFill>
                  <a:schemeClr val="accent4"/>
                </a:solidFill>
              </a:rPr>
              <a:t> </a:t>
            </a:r>
          </a:p>
          <a:p>
            <a:pPr algn="l"/>
            <a:r>
              <a:rPr lang="es-AR" sz="2800" b="1" dirty="0">
                <a:solidFill>
                  <a:schemeClr val="accent4"/>
                </a:solidFill>
                <a:latin typeface="Arial Black" panose="020B0A04020102020204" pitchFamily="34" charset="0"/>
              </a:rPr>
              <a:t>Red </a:t>
            </a:r>
            <a:r>
              <a:rPr lang="es-AR" sz="2800" b="1" dirty="0" err="1">
                <a:solidFill>
                  <a:schemeClr val="accent4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dirty="0">
                <a:solidFill>
                  <a:schemeClr val="accent4"/>
                </a:solidFill>
              </a:rPr>
              <a:t> 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by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high-temperature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catalytic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splitting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of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using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heat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steam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generated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nuclear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plants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process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requires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much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less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electricity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than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traditional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electrolysis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 </a:t>
            </a:r>
            <a:endParaRPr lang="es-AR" sz="28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581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algn="l"/>
            <a:r>
              <a:rPr lang="es-AR" sz="2800" b="1" dirty="0" err="1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Turquoise</a:t>
            </a:r>
            <a:r>
              <a:rPr lang="es-AR" sz="28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AR" sz="2800" b="1" dirty="0" err="1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produced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from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natural gas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under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process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known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as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methane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pyrolysis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In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process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natural gas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decomposed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into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solid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carbon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at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high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temperatures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Currently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turquoise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still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early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development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stage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</a:t>
            </a:r>
            <a:endParaRPr lang="es-AR" sz="28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419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 fontScale="92500"/>
          </a:bodyPr>
          <a:lstStyle/>
          <a:p>
            <a:pPr algn="l"/>
            <a:r>
              <a:rPr lang="es-AR" sz="2800" b="1" dirty="0">
                <a:solidFill>
                  <a:schemeClr val="accent4"/>
                </a:solidFill>
                <a:latin typeface="Arial Black" panose="020B0A04020102020204" pitchFamily="34" charset="0"/>
              </a:rPr>
              <a:t>Orange </a:t>
            </a:r>
            <a:r>
              <a:rPr lang="es-AR" sz="2800" b="1" dirty="0" err="1">
                <a:solidFill>
                  <a:schemeClr val="accent4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dirty="0">
                <a:solidFill>
                  <a:schemeClr val="accent4"/>
                </a:solidFill>
              </a:rPr>
              <a:t> 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refers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emerging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processes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that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produce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using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plastic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waste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as a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feedstock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may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offer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solution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both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clean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energy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problem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issues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surrounding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plastic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waste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disposal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Orange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remains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in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early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development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stages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various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technologies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production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processes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including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pyrolysis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microwave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catalysis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photo-reforming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under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evaluation</a:t>
            </a:r>
            <a:endParaRPr lang="es-AR" sz="28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80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>
            <a:normAutofit/>
          </a:bodyPr>
          <a:lstStyle/>
          <a:p>
            <a:pPr algn="l"/>
            <a:r>
              <a:rPr lang="es-AR" sz="2800" b="1" dirty="0">
                <a:solidFill>
                  <a:schemeClr val="accent4"/>
                </a:solidFill>
                <a:latin typeface="Arial Black" panose="020B0A04020102020204" pitchFamily="34" charset="0"/>
              </a:rPr>
              <a:t>White </a:t>
            </a:r>
            <a:r>
              <a:rPr lang="es-AR" sz="2800" b="1" dirty="0" err="1">
                <a:solidFill>
                  <a:schemeClr val="accent4"/>
                </a:solidFill>
                <a:latin typeface="Arial Black" panose="020B0A04020102020204" pitchFamily="34" charset="0"/>
              </a:rPr>
              <a:t>hydrogen</a:t>
            </a:r>
            <a:r>
              <a:rPr lang="es-AR" sz="2800" b="1" dirty="0">
                <a:solidFill>
                  <a:schemeClr val="accent4"/>
                </a:solidFill>
              </a:rPr>
              <a:t>,</a:t>
            </a:r>
            <a:r>
              <a:rPr lang="es-AR" sz="2800" dirty="0">
                <a:solidFill>
                  <a:schemeClr val="accent4"/>
                </a:solidFill>
              </a:rPr>
              <a:t> 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also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known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as natural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naturally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generated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within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earth’s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crust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through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interactions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between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molecules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iron-rich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minerals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at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high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temperatures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and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pressures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. As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water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reacts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with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these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minerals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,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it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releases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gas.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There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are no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strategies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to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exploit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this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hydrogen</a:t>
            </a:r>
            <a:r>
              <a:rPr lang="es-AR" sz="2800" cap="none" dirty="0">
                <a:solidFill>
                  <a:schemeClr val="accent4"/>
                </a:solidFill>
                <a:latin typeface="Century Gothic" panose="020B0502020202020204" pitchFamily="34" charset="0"/>
              </a:rPr>
              <a:t> at </a:t>
            </a:r>
            <a:r>
              <a:rPr lang="es-AR" sz="2800" cap="none" dirty="0" err="1">
                <a:solidFill>
                  <a:schemeClr val="accent4"/>
                </a:solidFill>
                <a:latin typeface="Century Gothic" panose="020B0502020202020204" pitchFamily="34" charset="0"/>
              </a:rPr>
              <a:t>present</a:t>
            </a:r>
            <a:endParaRPr lang="es-AR" sz="2800" dirty="0">
              <a:solidFill>
                <a:schemeClr val="accent4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1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endParaRPr lang="en-US" dirty="0"/>
          </a:p>
          <a:p>
            <a:pPr algn="l"/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2. </a:t>
            </a: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3D printing the building might be a new technological advance.</a:t>
            </a:r>
          </a:p>
          <a:p>
            <a:pPr algn="l"/>
            <a:endParaRPr lang="es-AR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    				   </a:t>
            </a:r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can be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   				   should be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    				   was to be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sz="2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     				   must be</a:t>
            </a:r>
            <a:endParaRPr lang="es-AR" sz="28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170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72418"/>
            <a:ext cx="9144000" cy="4113164"/>
          </a:xfrm>
          <a:ln w="76200">
            <a:solidFill>
              <a:srgbClr val="9900CC"/>
            </a:solidFill>
          </a:ln>
        </p:spPr>
        <p:txBody>
          <a:bodyPr>
            <a:normAutofit fontScale="92500" lnSpcReduction="10000"/>
          </a:bodyPr>
          <a:lstStyle/>
          <a:p>
            <a:endParaRPr lang="es-ES" dirty="0"/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3.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Cyber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threat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intelligence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(CTI)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methodology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would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help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broaden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its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base.</a:t>
            </a:r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							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helps</a:t>
            </a:r>
            <a:endParaRPr lang="es-AR" sz="2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							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was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helping</a:t>
            </a:r>
            <a:endParaRPr lang="es-AR" sz="2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							 has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changed</a:t>
            </a:r>
            <a:endParaRPr lang="es-AR" sz="26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 					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would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have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been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AR" sz="2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helping</a:t>
            </a:r>
            <a:r>
              <a:rPr lang="es-A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290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113164"/>
          </a:xfrm>
          <a:ln w="76200">
            <a:solidFill>
              <a:srgbClr val="9900CC"/>
            </a:solidFill>
          </a:ln>
        </p:spPr>
        <p:txBody>
          <a:bodyPr anchor="ctr"/>
          <a:lstStyle/>
          <a:p>
            <a:pPr algn="l"/>
            <a:r>
              <a:rPr lang="en-US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4. We're going to have to design replicating machines.</a:t>
            </a:r>
            <a:endParaRPr lang="es-AR" sz="2800" cap="none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algn="l"/>
            <a:r>
              <a:rPr lang="en-US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	may design</a:t>
            </a:r>
            <a:endParaRPr lang="es-AR" sz="2800" cap="none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algn="l"/>
            <a:r>
              <a:rPr lang="en-US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	are able to design</a:t>
            </a:r>
          </a:p>
          <a:p>
            <a:pPr algn="l"/>
            <a:r>
              <a:rPr lang="en-US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	ought to design</a:t>
            </a:r>
            <a:endParaRPr lang="es-AR" sz="2800" cap="none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algn="l"/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	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could</a:t>
            </a:r>
            <a:r>
              <a:rPr lang="es-AR" sz="2800" cap="none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r>
              <a:rPr lang="es-AR" sz="2800" cap="none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design</a:t>
            </a:r>
            <a:endParaRPr lang="es-AR" cap="none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6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68082"/>
            <a:ext cx="9144000" cy="4089718"/>
          </a:xfrm>
          <a:solidFill>
            <a:srgbClr val="FFCC99"/>
          </a:solidFill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l"/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expresión </a:t>
            </a:r>
            <a:r>
              <a:rPr lang="es-AR" sz="3100" b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+ BE 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significa </a:t>
            </a:r>
            <a:r>
              <a:rPr lang="es-AR" sz="3100" b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HABER</a:t>
            </a:r>
            <a:r>
              <a:rPr lang="es-AR" sz="3100" b="1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 una expresión impersonal y</a:t>
            </a:r>
            <a:r>
              <a:rPr lang="es-AR" sz="3100" b="1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pesar de que en inglés tiene un singular y un plural, como todas las expresiones impersonales en español se traduce SÓLO en singula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s-AR" sz="3100" b="1" i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 habido</a:t>
            </a:r>
            <a:r>
              <a:rPr lang="es-AR" sz="3100" b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no </a:t>
            </a:r>
            <a:r>
              <a:rPr lang="es-AR" sz="3100" b="1" i="1" strike="dblStrike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 habido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La traducción en los tiempos simples no presenta mayores dificultades, pero cuando se combinan con modales en tiempos perfectos, la traducción suele complicarse, por lo que sugerimos comenzar a traducir los verbos que están entre </a:t>
            </a:r>
            <a:r>
              <a:rPr lang="es-AR" sz="3100" b="1" i="1" cap="none" dirty="0" err="1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es-AR" sz="3100" i="1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AR" sz="3100" b="1" i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es-AR" sz="3100" b="1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primero y luego el verbo </a:t>
            </a:r>
            <a:r>
              <a:rPr lang="es-AR" sz="3100" b="1" i="1" cap="none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haber</a:t>
            </a:r>
            <a:r>
              <a:rPr lang="es-AR" sz="3100" cap="none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la forma que exija la traducción anterior.</a:t>
            </a:r>
          </a:p>
          <a:p>
            <a:endParaRPr lang="es-AR" sz="3100" cap="none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02117790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Violet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575</TotalTime>
  <Words>2472</Words>
  <Application>Microsoft Office PowerPoint</Application>
  <PresentationFormat>Panorámica</PresentationFormat>
  <Paragraphs>223</Paragraphs>
  <Slides>53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53</vt:i4>
      </vt:variant>
    </vt:vector>
  </HeadingPairs>
  <TitlesOfParts>
    <vt:vector size="61" baseType="lpstr">
      <vt:lpstr>Arial</vt:lpstr>
      <vt:lpstr>Arial Black</vt:lpstr>
      <vt:lpstr>Calibri</vt:lpstr>
      <vt:lpstr>Century Gothic</vt:lpstr>
      <vt:lpstr>Symbol</vt:lpstr>
      <vt:lpstr>Times New Roman</vt:lpstr>
      <vt:lpstr>Tw Cen MT</vt:lpstr>
      <vt:lpstr>Gota</vt:lpstr>
      <vt:lpstr>TRABAJO PRÁCTICO N° 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 general la voz pasiva admite doble traducción (literal y con “Se”)</vt:lpstr>
      <vt:lpstr>Esto no es así si la oración en voz pasiva va seguida por “by” más el complemento agente</vt:lpstr>
      <vt:lpstr>La preposición by no siempre introduce un complement agente, puede indicar método, tema, instrumento, medio de transporte o tiempo</vt:lpstr>
      <vt:lpstr>La preposición by…</vt:lpstr>
      <vt:lpstr>La preposición by </vt:lpstr>
      <vt:lpstr>La preposición by…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NEXO: 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N° 2</dc:title>
  <dc:creator>Stella Pellicer</dc:creator>
  <cp:lastModifiedBy>Stella Pellicer</cp:lastModifiedBy>
  <cp:revision>30</cp:revision>
  <dcterms:created xsi:type="dcterms:W3CDTF">2025-03-25T15:01:14Z</dcterms:created>
  <dcterms:modified xsi:type="dcterms:W3CDTF">2025-09-01T19:28:44Z</dcterms:modified>
</cp:coreProperties>
</file>