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66"/>
  </p:notesMasterIdLst>
  <p:sldIdLst>
    <p:sldId id="256" r:id="rId2"/>
    <p:sldId id="260" r:id="rId3"/>
    <p:sldId id="259" r:id="rId4"/>
    <p:sldId id="261" r:id="rId5"/>
    <p:sldId id="301" r:id="rId6"/>
    <p:sldId id="303" r:id="rId7"/>
    <p:sldId id="302" r:id="rId8"/>
    <p:sldId id="305" r:id="rId9"/>
    <p:sldId id="339" r:id="rId10"/>
    <p:sldId id="306" r:id="rId11"/>
    <p:sldId id="340" r:id="rId12"/>
    <p:sldId id="307" r:id="rId13"/>
    <p:sldId id="308" r:id="rId14"/>
    <p:sldId id="341" r:id="rId15"/>
    <p:sldId id="342" r:id="rId16"/>
    <p:sldId id="343" r:id="rId17"/>
    <p:sldId id="309" r:id="rId18"/>
    <p:sldId id="310" r:id="rId19"/>
    <p:sldId id="287" r:id="rId20"/>
    <p:sldId id="289" r:id="rId21"/>
    <p:sldId id="312" r:id="rId22"/>
    <p:sldId id="311" r:id="rId23"/>
    <p:sldId id="313" r:id="rId24"/>
    <p:sldId id="314" r:id="rId25"/>
    <p:sldId id="304" r:id="rId26"/>
    <p:sldId id="316" r:id="rId27"/>
    <p:sldId id="315" r:id="rId28"/>
    <p:sldId id="317" r:id="rId29"/>
    <p:sldId id="318" r:id="rId30"/>
    <p:sldId id="319" r:id="rId31"/>
    <p:sldId id="322" r:id="rId32"/>
    <p:sldId id="290" r:id="rId33"/>
    <p:sldId id="323" r:id="rId34"/>
    <p:sldId id="324" r:id="rId35"/>
    <p:sldId id="326" r:id="rId36"/>
    <p:sldId id="327" r:id="rId37"/>
    <p:sldId id="329" r:id="rId38"/>
    <p:sldId id="321" r:id="rId39"/>
    <p:sldId id="325" r:id="rId40"/>
    <p:sldId id="328" r:id="rId41"/>
    <p:sldId id="332" r:id="rId42"/>
    <p:sldId id="300" r:id="rId43"/>
    <p:sldId id="330" r:id="rId44"/>
    <p:sldId id="331" r:id="rId45"/>
    <p:sldId id="292" r:id="rId46"/>
    <p:sldId id="291" r:id="rId47"/>
    <p:sldId id="336" r:id="rId48"/>
    <p:sldId id="345" r:id="rId49"/>
    <p:sldId id="347" r:id="rId50"/>
    <p:sldId id="349" r:id="rId51"/>
    <p:sldId id="350" r:id="rId52"/>
    <p:sldId id="351" r:id="rId53"/>
    <p:sldId id="352" r:id="rId54"/>
    <p:sldId id="353" r:id="rId55"/>
    <p:sldId id="335" r:id="rId56"/>
    <p:sldId id="299" r:id="rId57"/>
    <p:sldId id="346" r:id="rId58"/>
    <p:sldId id="354" r:id="rId59"/>
    <p:sldId id="344" r:id="rId60"/>
    <p:sldId id="337" r:id="rId61"/>
    <p:sldId id="355" r:id="rId62"/>
    <p:sldId id="294" r:id="rId63"/>
    <p:sldId id="298" r:id="rId64"/>
    <p:sldId id="266" r:id="rId65"/>
  </p:sldIdLst>
  <p:sldSz cx="9144000" cy="5143500" type="screen16x9"/>
  <p:notesSz cx="6858000" cy="9144000"/>
  <p:embeddedFontLst>
    <p:embeddedFont>
      <p:font typeface="Calibri" panose="020F0502020204030204" pitchFamily="34" charset="0"/>
      <p:regular r:id="rId67"/>
      <p:bold r:id="rId68"/>
      <p:italic r:id="rId69"/>
      <p:boldItalic r:id="rId70"/>
    </p:embeddedFont>
    <p:embeddedFont>
      <p:font typeface="Lora" pitchFamily="2" charset="0"/>
      <p:regular r:id="rId71"/>
      <p:bold r:id="rId72"/>
      <p:italic r:id="rId73"/>
      <p:boldItalic r:id="rId74"/>
    </p:embeddedFont>
    <p:embeddedFont>
      <p:font typeface="Quattrocento Sans" panose="020B0502050000020003"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C9D0509-2618-4D40-AAFC-3DCBBFC5FB70}">
  <a:tblStyle styleId="{2C9D0509-2618-4D40-AAFC-3DCBBFC5FB7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0" d="100"/>
          <a:sy n="90" d="100"/>
        </p:scale>
        <p:origin x="816"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8.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7402087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774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331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00266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2578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44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35965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378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7215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57351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6422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143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1864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51412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135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827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8751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2194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783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58690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934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679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6981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2800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52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5720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45576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56390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75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74488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34318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7335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5463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1841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96500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34566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10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19887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68406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0534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7528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099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008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73265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193726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1686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4209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36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72750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9036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2453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371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96630" y="2003888"/>
            <a:ext cx="4523700" cy="1159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cxnSp>
        <p:nvCxnSpPr>
          <p:cNvPr id="11" name="Google Shape;11;p2"/>
          <p:cNvCxnSpPr/>
          <p:nvPr/>
        </p:nvCxnSpPr>
        <p:spPr>
          <a:xfrm>
            <a:off x="-6025" y="3676512"/>
            <a:ext cx="9162000" cy="0"/>
          </a:xfrm>
          <a:prstGeom prst="straightConnector1">
            <a:avLst/>
          </a:prstGeom>
          <a:noFill/>
          <a:ln w="9525" cap="flat" cmpd="sng">
            <a:solidFill>
              <a:srgbClr val="000000"/>
            </a:solidFill>
            <a:prstDash val="solid"/>
            <a:round/>
            <a:headEnd type="none" w="med" len="med"/>
            <a:tailEnd type="none" w="med" len="med"/>
          </a:ln>
        </p:spPr>
      </p:cxnSp>
      <p:sp>
        <p:nvSpPr>
          <p:cNvPr id="12" name="Google Shape;12;p2"/>
          <p:cNvSpPr/>
          <p:nvPr/>
        </p:nvSpPr>
        <p:spPr>
          <a:xfrm>
            <a:off x="1117950" y="3393000"/>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0000"/>
              </a:buClr>
              <a:buSzPts val="1400"/>
              <a:buNone/>
              <a:defRPr sz="1400">
                <a:highlight>
                  <a:schemeClr val="accent1"/>
                </a:highlight>
              </a:defRPr>
            </a:lvl1pPr>
            <a:lvl2pPr lvl="1" rtl="0">
              <a:spcBef>
                <a:spcPts val="0"/>
              </a:spcBef>
              <a:spcAft>
                <a:spcPts val="0"/>
              </a:spcAft>
              <a:buClr>
                <a:schemeClr val="dk2"/>
              </a:buClr>
              <a:buSzPts val="1400"/>
              <a:buNone/>
              <a:defRPr sz="1400">
                <a:solidFill>
                  <a:schemeClr val="dk2"/>
                </a:solidFill>
                <a:highlight>
                  <a:schemeClr val="accent1"/>
                </a:highlight>
              </a:defRPr>
            </a:lvl2pPr>
            <a:lvl3pPr lvl="2" rtl="0">
              <a:spcBef>
                <a:spcPts val="0"/>
              </a:spcBef>
              <a:spcAft>
                <a:spcPts val="0"/>
              </a:spcAft>
              <a:buClr>
                <a:schemeClr val="dk2"/>
              </a:buClr>
              <a:buSzPts val="1400"/>
              <a:buNone/>
              <a:defRPr sz="1400">
                <a:solidFill>
                  <a:schemeClr val="dk2"/>
                </a:solidFill>
                <a:highlight>
                  <a:schemeClr val="accent1"/>
                </a:highlight>
              </a:defRPr>
            </a:lvl3pPr>
            <a:lvl4pPr lvl="3" rtl="0">
              <a:spcBef>
                <a:spcPts val="0"/>
              </a:spcBef>
              <a:spcAft>
                <a:spcPts val="0"/>
              </a:spcAft>
              <a:buClr>
                <a:schemeClr val="dk2"/>
              </a:buClr>
              <a:buSzPts val="1400"/>
              <a:buNone/>
              <a:defRPr sz="1400">
                <a:solidFill>
                  <a:schemeClr val="dk2"/>
                </a:solidFill>
                <a:highlight>
                  <a:schemeClr val="accent1"/>
                </a:highlight>
              </a:defRPr>
            </a:lvl4pPr>
            <a:lvl5pPr lvl="4" rtl="0">
              <a:spcBef>
                <a:spcPts val="0"/>
              </a:spcBef>
              <a:spcAft>
                <a:spcPts val="0"/>
              </a:spcAft>
              <a:buClr>
                <a:schemeClr val="dk2"/>
              </a:buClr>
              <a:buSzPts val="1400"/>
              <a:buNone/>
              <a:defRPr sz="1400">
                <a:solidFill>
                  <a:schemeClr val="dk2"/>
                </a:solidFill>
                <a:highlight>
                  <a:schemeClr val="accent1"/>
                </a:highlight>
              </a:defRPr>
            </a:lvl5pPr>
            <a:lvl6pPr lvl="5" rtl="0">
              <a:spcBef>
                <a:spcPts val="0"/>
              </a:spcBef>
              <a:spcAft>
                <a:spcPts val="0"/>
              </a:spcAft>
              <a:buClr>
                <a:schemeClr val="dk2"/>
              </a:buClr>
              <a:buSzPts val="1400"/>
              <a:buNone/>
              <a:defRPr sz="1400">
                <a:solidFill>
                  <a:schemeClr val="dk2"/>
                </a:solidFill>
                <a:highlight>
                  <a:schemeClr val="accent1"/>
                </a:highlight>
              </a:defRPr>
            </a:lvl6pPr>
            <a:lvl7pPr lvl="6" rtl="0">
              <a:spcBef>
                <a:spcPts val="0"/>
              </a:spcBef>
              <a:spcAft>
                <a:spcPts val="0"/>
              </a:spcAft>
              <a:buClr>
                <a:schemeClr val="dk2"/>
              </a:buClr>
              <a:buSzPts val="1400"/>
              <a:buNone/>
              <a:defRPr sz="1400">
                <a:solidFill>
                  <a:schemeClr val="dk2"/>
                </a:solidFill>
                <a:highlight>
                  <a:schemeClr val="accent1"/>
                </a:highlight>
              </a:defRPr>
            </a:lvl7pPr>
            <a:lvl8pPr lvl="7" rtl="0">
              <a:spcBef>
                <a:spcPts val="0"/>
              </a:spcBef>
              <a:spcAft>
                <a:spcPts val="0"/>
              </a:spcAft>
              <a:buClr>
                <a:schemeClr val="dk2"/>
              </a:buClr>
              <a:buSzPts val="1400"/>
              <a:buNone/>
              <a:defRPr sz="1400">
                <a:solidFill>
                  <a:schemeClr val="dk2"/>
                </a:solidFill>
                <a:highlight>
                  <a:schemeClr val="accent1"/>
                </a:highlight>
              </a:defRPr>
            </a:lvl8pPr>
            <a:lvl9pPr lvl="8" rtl="0">
              <a:spcBef>
                <a:spcPts val="0"/>
              </a:spcBef>
              <a:spcAft>
                <a:spcPts val="0"/>
              </a:spcAft>
              <a:buClr>
                <a:schemeClr val="dk2"/>
              </a:buClr>
              <a:buSzPts val="1400"/>
              <a:buNone/>
              <a:defRPr sz="1400">
                <a:solidFill>
                  <a:schemeClr val="dk2"/>
                </a:solidFill>
                <a:highlight>
                  <a:schemeClr val="accent1"/>
                </a:highlight>
              </a:defRPr>
            </a:lvl9pPr>
          </a:lstStyle>
          <a:p>
            <a:endParaRPr/>
          </a:p>
        </p:txBody>
      </p:sp>
      <p:cxnSp>
        <p:nvCxnSpPr>
          <p:cNvPr id="15" name="Google Shape;15;p3"/>
          <p:cNvCxnSpPr/>
          <p:nvPr/>
        </p:nvCxnSpPr>
        <p:spPr>
          <a:xfrm>
            <a:off x="-6025" y="2571762"/>
            <a:ext cx="1984500" cy="0"/>
          </a:xfrm>
          <a:prstGeom prst="straightConnector1">
            <a:avLst/>
          </a:prstGeom>
          <a:noFill/>
          <a:ln w="9525" cap="flat" cmpd="sng">
            <a:solidFill>
              <a:srgbClr val="CCCCCC"/>
            </a:solidFill>
            <a:prstDash val="solid"/>
            <a:round/>
            <a:headEnd type="none" w="med" len="med"/>
            <a:tailEnd type="none" w="med" len="med"/>
          </a:ln>
        </p:spPr>
      </p:cxnSp>
      <p:sp>
        <p:nvSpPr>
          <p:cNvPr id="16" name="Google Shape;16;p3"/>
          <p:cNvSpPr/>
          <p:nvPr/>
        </p:nvSpPr>
        <p:spPr>
          <a:xfrm>
            <a:off x="1117950" y="2288250"/>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cxnSp>
        <p:nvCxnSpPr>
          <p:cNvPr id="18" name="Google Shape;18;p3"/>
          <p:cNvCxnSpPr/>
          <p:nvPr/>
        </p:nvCxnSpPr>
        <p:spPr>
          <a:xfrm>
            <a:off x="5898975" y="2571750"/>
            <a:ext cx="3251100" cy="0"/>
          </a:xfrm>
          <a:prstGeom prst="straightConnector1">
            <a:avLst/>
          </a:prstGeom>
          <a:noFill/>
          <a:ln w="9525" cap="flat" cmpd="sng">
            <a:solidFill>
              <a:srgbClr val="CCCCCC"/>
            </a:solidFill>
            <a:prstDash val="solid"/>
            <a:round/>
            <a:headEnd type="none" w="med" len="med"/>
            <a:tailEnd type="none" w="med" len="med"/>
          </a:ln>
        </p:spPr>
      </p:cxnSp>
      <p:sp>
        <p:nvSpPr>
          <p:cNvPr id="19" name="Google Shape;19;p3"/>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2105050" y="2238000"/>
            <a:ext cx="4933800" cy="819900"/>
          </a:xfrm>
          <a:prstGeom prst="rect">
            <a:avLst/>
          </a:prstGeom>
        </p:spPr>
        <p:txBody>
          <a:bodyPr spcFirstLastPara="1" wrap="square" lIns="91425" tIns="91425" rIns="91425" bIns="91425" anchor="b" anchorCtr="0">
            <a:noAutofit/>
          </a:bodyPr>
          <a:lstStyle>
            <a:lvl1pPr marL="457200" lvl="0" indent="-381000" algn="ctr" rtl="0">
              <a:spcBef>
                <a:spcPts val="600"/>
              </a:spcBef>
              <a:spcAft>
                <a:spcPts val="0"/>
              </a:spcAft>
              <a:buSzPts val="2400"/>
              <a:buFont typeface="Lora"/>
              <a:buChar char="◉"/>
              <a:defRPr sz="2400" i="1">
                <a:latin typeface="Lora"/>
                <a:ea typeface="Lora"/>
                <a:cs typeface="Lora"/>
                <a:sym typeface="Lora"/>
              </a:defRPr>
            </a:lvl1pPr>
            <a:lvl2pPr marL="914400" lvl="1" indent="-355600" algn="ctr" rtl="0">
              <a:spcBef>
                <a:spcPts val="0"/>
              </a:spcBef>
              <a:spcAft>
                <a:spcPts val="0"/>
              </a:spcAft>
              <a:buSzPts val="2000"/>
              <a:buFont typeface="Lora"/>
              <a:buChar char="○"/>
              <a:defRPr i="1">
                <a:latin typeface="Lora"/>
                <a:ea typeface="Lora"/>
                <a:cs typeface="Lora"/>
                <a:sym typeface="Lora"/>
              </a:defRPr>
            </a:lvl2pPr>
            <a:lvl3pPr marL="1371600" lvl="2" indent="-355600" algn="ctr" rtl="0">
              <a:spcBef>
                <a:spcPts val="0"/>
              </a:spcBef>
              <a:spcAft>
                <a:spcPts val="0"/>
              </a:spcAft>
              <a:buSzPts val="2000"/>
              <a:buFont typeface="Lora"/>
              <a:buChar char="■"/>
              <a:defRPr i="1">
                <a:latin typeface="Lora"/>
                <a:ea typeface="Lora"/>
                <a:cs typeface="Lora"/>
                <a:sym typeface="Lora"/>
              </a:defRPr>
            </a:lvl3pPr>
            <a:lvl4pPr marL="1828800" lvl="3" indent="-381000" algn="ctr" rtl="0">
              <a:spcBef>
                <a:spcPts val="0"/>
              </a:spcBef>
              <a:spcAft>
                <a:spcPts val="0"/>
              </a:spcAft>
              <a:buSzPts val="2400"/>
              <a:buFont typeface="Lora"/>
              <a:buChar char="●"/>
              <a:defRPr sz="2400" i="1">
                <a:latin typeface="Lora"/>
                <a:ea typeface="Lora"/>
                <a:cs typeface="Lora"/>
                <a:sym typeface="Lora"/>
              </a:defRPr>
            </a:lvl4pPr>
            <a:lvl5pPr marL="2286000" lvl="4" indent="-381000" algn="ctr" rtl="0">
              <a:spcBef>
                <a:spcPts val="0"/>
              </a:spcBef>
              <a:spcAft>
                <a:spcPts val="0"/>
              </a:spcAft>
              <a:buSzPts val="2400"/>
              <a:buFont typeface="Lora"/>
              <a:buChar char="○"/>
              <a:defRPr sz="2400" i="1">
                <a:latin typeface="Lora"/>
                <a:ea typeface="Lora"/>
                <a:cs typeface="Lora"/>
                <a:sym typeface="Lora"/>
              </a:defRPr>
            </a:lvl5pPr>
            <a:lvl6pPr marL="2743200" lvl="5" indent="-381000" algn="ctr" rtl="0">
              <a:spcBef>
                <a:spcPts val="0"/>
              </a:spcBef>
              <a:spcAft>
                <a:spcPts val="0"/>
              </a:spcAft>
              <a:buSzPts val="2400"/>
              <a:buFont typeface="Lora"/>
              <a:buChar char="■"/>
              <a:defRPr sz="2400" i="1">
                <a:latin typeface="Lora"/>
                <a:ea typeface="Lora"/>
                <a:cs typeface="Lora"/>
                <a:sym typeface="Lora"/>
              </a:defRPr>
            </a:lvl6pPr>
            <a:lvl7pPr marL="3200400" lvl="6" indent="-381000" algn="ctr" rtl="0">
              <a:spcBef>
                <a:spcPts val="0"/>
              </a:spcBef>
              <a:spcAft>
                <a:spcPts val="0"/>
              </a:spcAft>
              <a:buSzPts val="2400"/>
              <a:buFont typeface="Lora"/>
              <a:buChar char="●"/>
              <a:defRPr sz="2400" i="1">
                <a:latin typeface="Lora"/>
                <a:ea typeface="Lora"/>
                <a:cs typeface="Lora"/>
                <a:sym typeface="Lora"/>
              </a:defRPr>
            </a:lvl7pPr>
            <a:lvl8pPr marL="3657600" lvl="7" indent="-381000" algn="ctr" rtl="0">
              <a:spcBef>
                <a:spcPts val="0"/>
              </a:spcBef>
              <a:spcAft>
                <a:spcPts val="0"/>
              </a:spcAft>
              <a:buSzPts val="2400"/>
              <a:buFont typeface="Lora"/>
              <a:buChar char="○"/>
              <a:defRPr sz="2400" i="1">
                <a:latin typeface="Lora"/>
                <a:ea typeface="Lora"/>
                <a:cs typeface="Lora"/>
                <a:sym typeface="Lora"/>
              </a:defRPr>
            </a:lvl8pPr>
            <a:lvl9pPr marL="4114800" lvl="8" indent="-381000" algn="ctr">
              <a:spcBef>
                <a:spcPts val="0"/>
              </a:spcBef>
              <a:spcAft>
                <a:spcPts val="0"/>
              </a:spcAft>
              <a:buSzPts val="2400"/>
              <a:buFont typeface="Lora"/>
              <a:buChar char="■"/>
              <a:defRPr sz="2400" i="1">
                <a:latin typeface="Lora"/>
                <a:ea typeface="Lora"/>
                <a:cs typeface="Lora"/>
                <a:sym typeface="Lora"/>
              </a:defRPr>
            </a:lvl9pPr>
          </a:lstStyle>
          <a:p>
            <a:endParaRPr/>
          </a:p>
        </p:txBody>
      </p:sp>
      <p:cxnSp>
        <p:nvCxnSpPr>
          <p:cNvPr id="22" name="Google Shape;22;p4"/>
          <p:cNvCxnSpPr/>
          <p:nvPr/>
        </p:nvCxnSpPr>
        <p:spPr>
          <a:xfrm>
            <a:off x="4584075" y="3676500"/>
            <a:ext cx="0" cy="1480500"/>
          </a:xfrm>
          <a:prstGeom prst="straightConnector1">
            <a:avLst/>
          </a:prstGeom>
          <a:noFill/>
          <a:ln w="9525" cap="flat" cmpd="sng">
            <a:solidFill>
              <a:srgbClr val="CCCCCC"/>
            </a:solidFill>
            <a:prstDash val="solid"/>
            <a:round/>
            <a:headEnd type="none" w="med" len="med"/>
            <a:tailEnd type="none" w="med" len="med"/>
          </a:ln>
        </p:spPr>
      </p:cxnSp>
      <p:sp>
        <p:nvSpPr>
          <p:cNvPr id="23" name="Google Shape;23;p4"/>
          <p:cNvSpPr/>
          <p:nvPr/>
        </p:nvSpPr>
        <p:spPr>
          <a:xfrm>
            <a:off x="4288500" y="3393000"/>
            <a:ext cx="567000" cy="567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txBox="1"/>
          <p:nvPr/>
        </p:nvSpPr>
        <p:spPr>
          <a:xfrm>
            <a:off x="3593400" y="3412652"/>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latin typeface="Lora"/>
                <a:ea typeface="Lora"/>
                <a:cs typeface="Lora"/>
                <a:sym typeface="Lora"/>
              </a:rPr>
              <a:t>“</a:t>
            </a:r>
            <a:endParaRPr sz="3600" b="1">
              <a:latin typeface="Lora"/>
              <a:ea typeface="Lora"/>
              <a:cs typeface="Lora"/>
              <a:sym typeface="Lora"/>
            </a:endParaRPr>
          </a:p>
        </p:txBody>
      </p:sp>
      <p:sp>
        <p:nvSpPr>
          <p:cNvPr id="25" name="Google Shape;25;p4"/>
          <p:cNvSpPr txBox="1">
            <a:spLocks noGrp="1"/>
          </p:cNvSpPr>
          <p:nvPr>
            <p:ph type="sldNum" idx="12"/>
          </p:nvPr>
        </p:nvSpPr>
        <p:spPr>
          <a:xfrm>
            <a:off x="4297650" y="1"/>
            <a:ext cx="548700" cy="393600"/>
          </a:xfrm>
          <a:prstGeom prst="rect">
            <a:avLst/>
          </a:prstGeom>
        </p:spPr>
        <p:txBody>
          <a:bodyPr spcFirstLastPara="1" wrap="square" lIns="91425" tIns="91425" rIns="91425" bIns="91425" anchor="t"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6"/>
        <p:cNvGrpSpPr/>
        <p:nvPr/>
      </p:nvGrpSpPr>
      <p:grpSpPr>
        <a:xfrm>
          <a:off x="0" y="0"/>
          <a:ext cx="0" cy="0"/>
          <a:chOff x="0" y="0"/>
          <a:chExt cx="0" cy="0"/>
        </a:xfrm>
      </p:grpSpPr>
      <p:cxnSp>
        <p:nvCxnSpPr>
          <p:cNvPr id="27" name="Google Shape;27;p5"/>
          <p:cNvCxnSpPr/>
          <p:nvPr/>
        </p:nvCxnSpPr>
        <p:spPr>
          <a:xfrm>
            <a:off x="0" y="1131725"/>
            <a:ext cx="1375800" cy="0"/>
          </a:xfrm>
          <a:prstGeom prst="straightConnector1">
            <a:avLst/>
          </a:prstGeom>
          <a:noFill/>
          <a:ln w="9525" cap="flat" cmpd="sng">
            <a:solidFill>
              <a:srgbClr val="CCCCCC"/>
            </a:solidFill>
            <a:prstDash val="solid"/>
            <a:round/>
            <a:headEnd type="none" w="med" len="med"/>
            <a:tailEnd type="none" w="med" len="med"/>
          </a:ln>
        </p:spPr>
      </p:cxnSp>
      <p:sp>
        <p:nvSpPr>
          <p:cNvPr id="28" name="Google Shape;28;p5"/>
          <p:cNvSpPr/>
          <p:nvPr/>
        </p:nvSpPr>
        <p:spPr>
          <a:xfrm>
            <a:off x="817475" y="928767"/>
            <a:ext cx="405900" cy="405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5"/>
          <p:cNvSpPr txBox="1">
            <a:spLocks noGrp="1"/>
          </p:cNvSpPr>
          <p:nvPr>
            <p:ph type="title"/>
          </p:nvPr>
        </p:nvSpPr>
        <p:spPr>
          <a:xfrm>
            <a:off x="1381250" y="922668"/>
            <a:ext cx="3878400" cy="435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Font typeface="Lora"/>
              <a:buNone/>
              <a:defRPr sz="2000" b="1">
                <a:latin typeface="Lora"/>
                <a:ea typeface="Lora"/>
                <a:cs typeface="Lora"/>
                <a:sym typeface="Lora"/>
              </a:defRPr>
            </a:lvl1pPr>
            <a:lvl2pPr lvl="1" rtl="0">
              <a:spcBef>
                <a:spcPts val="0"/>
              </a:spcBef>
              <a:spcAft>
                <a:spcPts val="0"/>
              </a:spcAft>
              <a:buSzPts val="2000"/>
              <a:buFont typeface="Lora"/>
              <a:buNone/>
              <a:defRPr sz="2000" b="1">
                <a:highlight>
                  <a:srgbClr val="FFFFFF"/>
                </a:highlight>
                <a:latin typeface="Lora"/>
                <a:ea typeface="Lora"/>
                <a:cs typeface="Lora"/>
                <a:sym typeface="Lora"/>
              </a:defRPr>
            </a:lvl2pPr>
            <a:lvl3pPr lvl="2" rtl="0">
              <a:spcBef>
                <a:spcPts val="0"/>
              </a:spcBef>
              <a:spcAft>
                <a:spcPts val="0"/>
              </a:spcAft>
              <a:buSzPts val="2000"/>
              <a:buFont typeface="Lora"/>
              <a:buNone/>
              <a:defRPr sz="2000" b="1">
                <a:highlight>
                  <a:srgbClr val="FFFFFF"/>
                </a:highlight>
                <a:latin typeface="Lora"/>
                <a:ea typeface="Lora"/>
                <a:cs typeface="Lora"/>
                <a:sym typeface="Lora"/>
              </a:defRPr>
            </a:lvl3pPr>
            <a:lvl4pPr lvl="3" rtl="0">
              <a:spcBef>
                <a:spcPts val="0"/>
              </a:spcBef>
              <a:spcAft>
                <a:spcPts val="0"/>
              </a:spcAft>
              <a:buSzPts val="2000"/>
              <a:buFont typeface="Lora"/>
              <a:buNone/>
              <a:defRPr sz="2000" b="1">
                <a:highlight>
                  <a:srgbClr val="FFFFFF"/>
                </a:highlight>
                <a:latin typeface="Lora"/>
                <a:ea typeface="Lora"/>
                <a:cs typeface="Lora"/>
                <a:sym typeface="Lora"/>
              </a:defRPr>
            </a:lvl4pPr>
            <a:lvl5pPr lvl="4" rtl="0">
              <a:spcBef>
                <a:spcPts val="0"/>
              </a:spcBef>
              <a:spcAft>
                <a:spcPts val="0"/>
              </a:spcAft>
              <a:buSzPts val="2000"/>
              <a:buFont typeface="Lora"/>
              <a:buNone/>
              <a:defRPr sz="2000" b="1">
                <a:highlight>
                  <a:srgbClr val="FFFFFF"/>
                </a:highlight>
                <a:latin typeface="Lora"/>
                <a:ea typeface="Lora"/>
                <a:cs typeface="Lora"/>
                <a:sym typeface="Lora"/>
              </a:defRPr>
            </a:lvl5pPr>
            <a:lvl6pPr lvl="5" rtl="0">
              <a:spcBef>
                <a:spcPts val="0"/>
              </a:spcBef>
              <a:spcAft>
                <a:spcPts val="0"/>
              </a:spcAft>
              <a:buSzPts val="2000"/>
              <a:buFont typeface="Lora"/>
              <a:buNone/>
              <a:defRPr sz="2000" b="1">
                <a:highlight>
                  <a:srgbClr val="FFFFFF"/>
                </a:highlight>
                <a:latin typeface="Lora"/>
                <a:ea typeface="Lora"/>
                <a:cs typeface="Lora"/>
                <a:sym typeface="Lora"/>
              </a:defRPr>
            </a:lvl6pPr>
            <a:lvl7pPr lvl="6" rtl="0">
              <a:spcBef>
                <a:spcPts val="0"/>
              </a:spcBef>
              <a:spcAft>
                <a:spcPts val="0"/>
              </a:spcAft>
              <a:buSzPts val="2000"/>
              <a:buFont typeface="Lora"/>
              <a:buNone/>
              <a:defRPr sz="2000" b="1">
                <a:highlight>
                  <a:srgbClr val="FFFFFF"/>
                </a:highlight>
                <a:latin typeface="Lora"/>
                <a:ea typeface="Lora"/>
                <a:cs typeface="Lora"/>
                <a:sym typeface="Lora"/>
              </a:defRPr>
            </a:lvl7pPr>
            <a:lvl8pPr lvl="7" rtl="0">
              <a:spcBef>
                <a:spcPts val="0"/>
              </a:spcBef>
              <a:spcAft>
                <a:spcPts val="0"/>
              </a:spcAft>
              <a:buSzPts val="2000"/>
              <a:buFont typeface="Lora"/>
              <a:buNone/>
              <a:defRPr sz="2000" b="1">
                <a:highlight>
                  <a:srgbClr val="FFFFFF"/>
                </a:highlight>
                <a:latin typeface="Lora"/>
                <a:ea typeface="Lora"/>
                <a:cs typeface="Lora"/>
                <a:sym typeface="Lora"/>
              </a:defRPr>
            </a:lvl8pPr>
            <a:lvl9pPr lvl="8" rtl="0">
              <a:spcBef>
                <a:spcPts val="0"/>
              </a:spcBef>
              <a:spcAft>
                <a:spcPts val="0"/>
              </a:spcAft>
              <a:buSzPts val="2000"/>
              <a:buFont typeface="Lora"/>
              <a:buNone/>
              <a:defRPr sz="2000" b="1">
                <a:highlight>
                  <a:srgbClr val="FFFFFF"/>
                </a:highlight>
                <a:latin typeface="Lora"/>
                <a:ea typeface="Lora"/>
                <a:cs typeface="Lora"/>
                <a:sym typeface="Lora"/>
              </a:defRPr>
            </a:lvl9pPr>
          </a:lstStyle>
          <a:p>
            <a:endParaRPr/>
          </a:p>
        </p:txBody>
      </p:sp>
      <p:sp>
        <p:nvSpPr>
          <p:cNvPr id="30" name="Google Shape;30;p5"/>
          <p:cNvSpPr txBox="1">
            <a:spLocks noGrp="1"/>
          </p:cNvSpPr>
          <p:nvPr>
            <p:ph type="body" idx="1"/>
          </p:nvPr>
        </p:nvSpPr>
        <p:spPr>
          <a:xfrm>
            <a:off x="1381250" y="1616470"/>
            <a:ext cx="6809700" cy="3112200"/>
          </a:xfrm>
          <a:prstGeom prst="rect">
            <a:avLst/>
          </a:prstGeom>
        </p:spPr>
        <p:txBody>
          <a:bodyPr spcFirstLastPara="1" wrap="square" lIns="91425" tIns="91425" rIns="91425" bIns="91425" anchor="t" anchorCtr="0">
            <a:noAutofit/>
          </a:bodyPr>
          <a:lstStyle>
            <a:lvl1pPr marL="457200" lvl="0" indent="-3810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cxnSp>
        <p:nvCxnSpPr>
          <p:cNvPr id="31" name="Google Shape;31;p5"/>
          <p:cNvCxnSpPr/>
          <p:nvPr/>
        </p:nvCxnSpPr>
        <p:spPr>
          <a:xfrm>
            <a:off x="5265650" y="1131725"/>
            <a:ext cx="3878400" cy="0"/>
          </a:xfrm>
          <a:prstGeom prst="straightConnector1">
            <a:avLst/>
          </a:prstGeom>
          <a:noFill/>
          <a:ln w="9525" cap="flat" cmpd="sng">
            <a:solidFill>
              <a:srgbClr val="CCCCCC"/>
            </a:solidFill>
            <a:prstDash val="solid"/>
            <a:round/>
            <a:headEnd type="none" w="med" len="med"/>
            <a:tailEnd type="none" w="med" len="med"/>
          </a:ln>
        </p:spPr>
      </p:cxnSp>
      <p:sp>
        <p:nvSpPr>
          <p:cNvPr id="32" name="Google Shape;32;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9"/>
          <p:cNvSpPr txBox="1">
            <a:spLocks noGrp="1"/>
          </p:cNvSpPr>
          <p:nvPr>
            <p:ph type="body" idx="1"/>
          </p:nvPr>
        </p:nvSpPr>
        <p:spPr>
          <a:xfrm>
            <a:off x="1990450" y="4037375"/>
            <a:ext cx="5163000" cy="519600"/>
          </a:xfrm>
          <a:prstGeom prst="rect">
            <a:avLst/>
          </a:prstGeom>
        </p:spPr>
        <p:txBody>
          <a:bodyPr spcFirstLastPara="1" wrap="square" lIns="91425" tIns="91425" rIns="91425" bIns="91425" anchor="b" anchorCtr="0">
            <a:noAutofit/>
          </a:bodyPr>
          <a:lstStyle>
            <a:lvl1pPr marL="457200" lvl="0" indent="-228600" algn="ctr">
              <a:spcBef>
                <a:spcPts val="360"/>
              </a:spcBef>
              <a:spcAft>
                <a:spcPts val="0"/>
              </a:spcAft>
              <a:buSzPts val="1400"/>
              <a:buFont typeface="Lora"/>
              <a:buNone/>
              <a:defRPr sz="1400" i="1">
                <a:latin typeface="Lora"/>
                <a:ea typeface="Lora"/>
                <a:cs typeface="Lora"/>
                <a:sym typeface="Lora"/>
              </a:defRPr>
            </a:lvl1pPr>
          </a:lstStyle>
          <a:p>
            <a:endParaRPr/>
          </a:p>
        </p:txBody>
      </p:sp>
      <p:cxnSp>
        <p:nvCxnSpPr>
          <p:cNvPr id="58" name="Google Shape;58;p9"/>
          <p:cNvCxnSpPr/>
          <p:nvPr/>
        </p:nvCxnSpPr>
        <p:spPr>
          <a:xfrm>
            <a:off x="-6025" y="4666129"/>
            <a:ext cx="9162000" cy="0"/>
          </a:xfrm>
          <a:prstGeom prst="straightConnector1">
            <a:avLst/>
          </a:prstGeom>
          <a:noFill/>
          <a:ln w="9525" cap="flat" cmpd="sng">
            <a:solidFill>
              <a:srgbClr val="CCCCCC"/>
            </a:solidFill>
            <a:prstDash val="solid"/>
            <a:round/>
            <a:headEnd type="none" w="med" len="med"/>
            <a:tailEnd type="none" w="med" len="med"/>
          </a:ln>
        </p:spPr>
      </p:cxnSp>
      <p:sp>
        <p:nvSpPr>
          <p:cNvPr id="59" name="Google Shape;59;p9"/>
          <p:cNvSpPr/>
          <p:nvPr/>
        </p:nvSpPr>
        <p:spPr>
          <a:xfrm>
            <a:off x="4457400" y="4551496"/>
            <a:ext cx="229200" cy="229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9"/>
          <p:cNvSpPr txBox="1">
            <a:spLocks noGrp="1"/>
          </p:cNvSpPr>
          <p:nvPr>
            <p:ph type="sldNum" idx="12"/>
          </p:nvPr>
        </p:nvSpPr>
        <p:spPr>
          <a:xfrm>
            <a:off x="4297650" y="4780700"/>
            <a:ext cx="548700" cy="362700"/>
          </a:xfrm>
          <a:prstGeom prst="rect">
            <a:avLst/>
          </a:prstGeom>
        </p:spPr>
        <p:txBody>
          <a:bodyPr spcFirstLastPara="1" wrap="square" lIns="91425" tIns="91425" rIns="91425" bIns="91425" anchor="ctr"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cxnSp>
        <p:nvCxnSpPr>
          <p:cNvPr id="62" name="Google Shape;62;p10"/>
          <p:cNvCxnSpPr/>
          <p:nvPr/>
        </p:nvCxnSpPr>
        <p:spPr>
          <a:xfrm>
            <a:off x="-6025" y="4513729"/>
            <a:ext cx="9162000" cy="0"/>
          </a:xfrm>
          <a:prstGeom prst="straightConnector1">
            <a:avLst/>
          </a:prstGeom>
          <a:noFill/>
          <a:ln w="9525" cap="flat" cmpd="sng">
            <a:solidFill>
              <a:srgbClr val="CCCCCC"/>
            </a:solidFill>
            <a:prstDash val="solid"/>
            <a:round/>
            <a:headEnd type="none" w="med" len="med"/>
            <a:tailEnd type="none" w="med" len="med"/>
          </a:ln>
        </p:spPr>
      </p:cxnSp>
      <p:sp>
        <p:nvSpPr>
          <p:cNvPr id="63" name="Google Shape;63;p10"/>
          <p:cNvSpPr/>
          <p:nvPr/>
        </p:nvSpPr>
        <p:spPr>
          <a:xfrm>
            <a:off x="4293700" y="4235405"/>
            <a:ext cx="556500" cy="556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0"/>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lvl1pPr lvl="0" algn="ctr" rtl="0">
              <a:buNone/>
              <a:defRPr>
                <a:latin typeface="Lora"/>
                <a:ea typeface="Lora"/>
                <a:cs typeface="Lora"/>
                <a:sym typeface="Lora"/>
              </a:defRPr>
            </a:lvl1pPr>
            <a:lvl2pPr lvl="1" algn="ctr" rtl="0">
              <a:buNone/>
              <a:defRPr>
                <a:latin typeface="Lora"/>
                <a:ea typeface="Lora"/>
                <a:cs typeface="Lora"/>
                <a:sym typeface="Lora"/>
              </a:defRPr>
            </a:lvl2pPr>
            <a:lvl3pPr lvl="2" algn="ctr" rtl="0">
              <a:buNone/>
              <a:defRPr>
                <a:latin typeface="Lora"/>
                <a:ea typeface="Lora"/>
                <a:cs typeface="Lora"/>
                <a:sym typeface="Lora"/>
              </a:defRPr>
            </a:lvl3pPr>
            <a:lvl4pPr lvl="3" algn="ctr" rtl="0">
              <a:buNone/>
              <a:defRPr>
                <a:latin typeface="Lora"/>
                <a:ea typeface="Lora"/>
                <a:cs typeface="Lora"/>
                <a:sym typeface="Lora"/>
              </a:defRPr>
            </a:lvl4pPr>
            <a:lvl5pPr lvl="4" algn="ctr" rtl="0">
              <a:buNone/>
              <a:defRPr>
                <a:latin typeface="Lora"/>
                <a:ea typeface="Lora"/>
                <a:cs typeface="Lora"/>
                <a:sym typeface="Lora"/>
              </a:defRPr>
            </a:lvl5pPr>
            <a:lvl6pPr lvl="5" algn="ctr" rtl="0">
              <a:buNone/>
              <a:defRPr>
                <a:latin typeface="Lora"/>
                <a:ea typeface="Lora"/>
                <a:cs typeface="Lora"/>
                <a:sym typeface="Lora"/>
              </a:defRPr>
            </a:lvl6pPr>
            <a:lvl7pPr lvl="6" algn="ctr" rtl="0">
              <a:buNone/>
              <a:defRPr>
                <a:latin typeface="Lora"/>
                <a:ea typeface="Lora"/>
                <a:cs typeface="Lora"/>
                <a:sym typeface="Lora"/>
              </a:defRPr>
            </a:lvl7pPr>
            <a:lvl8pPr lvl="7" algn="ctr" rtl="0">
              <a:buNone/>
              <a:defRPr>
                <a:latin typeface="Lora"/>
                <a:ea typeface="Lora"/>
                <a:cs typeface="Lora"/>
                <a:sym typeface="Lora"/>
              </a:defRPr>
            </a:lvl8pPr>
            <a:lvl9pPr lvl="8" algn="ctr" rtl="0">
              <a:buNone/>
              <a:defRPr>
                <a:latin typeface="Lora"/>
                <a:ea typeface="Lora"/>
                <a:cs typeface="Lora"/>
                <a:sym typeface="Lora"/>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1381250" y="1616470"/>
            <a:ext cx="6809700" cy="31122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chemeClr val="accent1"/>
              </a:buClr>
              <a:buSzPts val="2400"/>
              <a:buFont typeface="Quattrocento Sans"/>
              <a:buChar char="◉"/>
              <a:defRPr sz="2400">
                <a:solidFill>
                  <a:schemeClr val="dk1"/>
                </a:solidFill>
                <a:latin typeface="Quattrocento Sans"/>
                <a:ea typeface="Quattrocento Sans"/>
                <a:cs typeface="Quattrocento Sans"/>
                <a:sym typeface="Quattrocento Sans"/>
              </a:defRPr>
            </a:lvl1pPr>
            <a:lvl2pPr marL="914400" lvl="1" indent="-355600">
              <a:spcBef>
                <a:spcPts val="0"/>
              </a:spcBef>
              <a:spcAft>
                <a:spcPts val="0"/>
              </a:spcAft>
              <a:buClr>
                <a:schemeClr val="accent1"/>
              </a:buClr>
              <a:buSzPts val="2000"/>
              <a:buFont typeface="Quattrocento Sans"/>
              <a:buChar char="○"/>
              <a:defRPr sz="2000">
                <a:solidFill>
                  <a:schemeClr val="dk1"/>
                </a:solidFill>
                <a:latin typeface="Quattrocento Sans"/>
                <a:ea typeface="Quattrocento Sans"/>
                <a:cs typeface="Quattrocento Sans"/>
                <a:sym typeface="Quattrocento Sans"/>
              </a:defRPr>
            </a:lvl2pPr>
            <a:lvl3pPr marL="1371600" lvl="2" indent="-355600">
              <a:spcBef>
                <a:spcPts val="0"/>
              </a:spcBef>
              <a:spcAft>
                <a:spcPts val="0"/>
              </a:spcAft>
              <a:buClr>
                <a:schemeClr val="accent1"/>
              </a:buClr>
              <a:buSzPts val="2000"/>
              <a:buFont typeface="Quattrocento Sans"/>
              <a:buChar char="■"/>
              <a:defRPr sz="2000">
                <a:solidFill>
                  <a:schemeClr val="dk1"/>
                </a:solidFill>
                <a:latin typeface="Quattrocento Sans"/>
                <a:ea typeface="Quattrocento Sans"/>
                <a:cs typeface="Quattrocento Sans"/>
                <a:sym typeface="Quattrocento Sans"/>
              </a:defRPr>
            </a:lvl3pPr>
            <a:lvl4pPr marL="1828800" lvl="3" indent="-342900">
              <a:spcBef>
                <a:spcPts val="0"/>
              </a:spcBef>
              <a:spcAft>
                <a:spcPts val="0"/>
              </a:spcAft>
              <a:buClr>
                <a:schemeClr val="accent1"/>
              </a:buClr>
              <a:buSzPts val="1800"/>
              <a:buFont typeface="Quattrocento Sans"/>
              <a:buChar char="●"/>
              <a:defRPr sz="1800">
                <a:solidFill>
                  <a:schemeClr val="dk1"/>
                </a:solidFill>
                <a:latin typeface="Quattrocento Sans"/>
                <a:ea typeface="Quattrocento Sans"/>
                <a:cs typeface="Quattrocento Sans"/>
                <a:sym typeface="Quattrocento Sans"/>
              </a:defRPr>
            </a:lvl4pPr>
            <a:lvl5pPr marL="2286000" lvl="4"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5pPr>
            <a:lvl6pPr marL="2743200" lvl="5"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6pPr>
            <a:lvl7pPr marL="3200400" lvl="6"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7pPr>
            <a:lvl8pPr marL="3657600" lvl="7"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8pPr>
            <a:lvl9pPr marL="4114800" lvl="8" indent="-342900">
              <a:spcBef>
                <a:spcPts val="0"/>
              </a:spcBef>
              <a:spcAft>
                <a:spcPts val="0"/>
              </a:spcAft>
              <a:buClr>
                <a:schemeClr val="dk1"/>
              </a:buClr>
              <a:buSzPts val="1800"/>
              <a:buFont typeface="Quattrocento Sans"/>
              <a:buChar char="■"/>
              <a:defRPr sz="1800">
                <a:solidFill>
                  <a:schemeClr val="dk1"/>
                </a:solidFill>
                <a:latin typeface="Quattrocento Sans"/>
                <a:ea typeface="Quattrocento Sans"/>
                <a:cs typeface="Quattrocento Sans"/>
                <a:sym typeface="Quattrocento Sans"/>
              </a:defRPr>
            </a:lvl9pPr>
          </a:lstStyle>
          <a:p>
            <a:endParaRPr/>
          </a:p>
        </p:txBody>
      </p:sp>
      <p:sp>
        <p:nvSpPr>
          <p:cNvPr id="7" name="Google Shape;7;p1"/>
          <p:cNvSpPr txBox="1">
            <a:spLocks noGrp="1"/>
          </p:cNvSpPr>
          <p:nvPr>
            <p:ph type="title"/>
          </p:nvPr>
        </p:nvSpPr>
        <p:spPr>
          <a:xfrm>
            <a:off x="1381250" y="937117"/>
            <a:ext cx="6809700" cy="435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000"/>
              <a:buFont typeface="Lora"/>
              <a:buNone/>
              <a:defRPr sz="2000" b="1">
                <a:solidFill>
                  <a:schemeClr val="dk1"/>
                </a:solidFill>
                <a:latin typeface="Lora"/>
                <a:ea typeface="Lora"/>
                <a:cs typeface="Lora"/>
                <a:sym typeface="Lora"/>
              </a:defRPr>
            </a:lvl1pPr>
            <a:lvl2pPr lvl="1">
              <a:spcBef>
                <a:spcPts val="0"/>
              </a:spcBef>
              <a:spcAft>
                <a:spcPts val="0"/>
              </a:spcAft>
              <a:buClr>
                <a:schemeClr val="dk1"/>
              </a:buClr>
              <a:buSzPts val="2000"/>
              <a:buFont typeface="Lora"/>
              <a:buNone/>
              <a:defRPr sz="2000" b="1">
                <a:solidFill>
                  <a:schemeClr val="dk1"/>
                </a:solidFill>
                <a:latin typeface="Lora"/>
                <a:ea typeface="Lora"/>
                <a:cs typeface="Lora"/>
                <a:sym typeface="Lora"/>
              </a:defRPr>
            </a:lvl2pPr>
            <a:lvl3pPr lvl="2">
              <a:spcBef>
                <a:spcPts val="0"/>
              </a:spcBef>
              <a:spcAft>
                <a:spcPts val="0"/>
              </a:spcAft>
              <a:buClr>
                <a:schemeClr val="dk1"/>
              </a:buClr>
              <a:buSzPts val="2000"/>
              <a:buFont typeface="Lora"/>
              <a:buNone/>
              <a:defRPr sz="2000" b="1">
                <a:solidFill>
                  <a:schemeClr val="dk1"/>
                </a:solidFill>
                <a:latin typeface="Lora"/>
                <a:ea typeface="Lora"/>
                <a:cs typeface="Lora"/>
                <a:sym typeface="Lora"/>
              </a:defRPr>
            </a:lvl3pPr>
            <a:lvl4pPr lvl="3">
              <a:spcBef>
                <a:spcPts val="0"/>
              </a:spcBef>
              <a:spcAft>
                <a:spcPts val="0"/>
              </a:spcAft>
              <a:buClr>
                <a:schemeClr val="dk1"/>
              </a:buClr>
              <a:buSzPts val="2000"/>
              <a:buFont typeface="Lora"/>
              <a:buNone/>
              <a:defRPr sz="2000" b="1">
                <a:solidFill>
                  <a:schemeClr val="dk1"/>
                </a:solidFill>
                <a:latin typeface="Lora"/>
                <a:ea typeface="Lora"/>
                <a:cs typeface="Lora"/>
                <a:sym typeface="Lora"/>
              </a:defRPr>
            </a:lvl4pPr>
            <a:lvl5pPr lvl="4">
              <a:spcBef>
                <a:spcPts val="0"/>
              </a:spcBef>
              <a:spcAft>
                <a:spcPts val="0"/>
              </a:spcAft>
              <a:buClr>
                <a:schemeClr val="dk1"/>
              </a:buClr>
              <a:buSzPts val="2000"/>
              <a:buFont typeface="Lora"/>
              <a:buNone/>
              <a:defRPr sz="2000" b="1">
                <a:solidFill>
                  <a:schemeClr val="dk1"/>
                </a:solidFill>
                <a:latin typeface="Lora"/>
                <a:ea typeface="Lora"/>
                <a:cs typeface="Lora"/>
                <a:sym typeface="Lora"/>
              </a:defRPr>
            </a:lvl5pPr>
            <a:lvl6pPr lvl="5">
              <a:spcBef>
                <a:spcPts val="0"/>
              </a:spcBef>
              <a:spcAft>
                <a:spcPts val="0"/>
              </a:spcAft>
              <a:buClr>
                <a:schemeClr val="dk1"/>
              </a:buClr>
              <a:buSzPts val="2000"/>
              <a:buFont typeface="Lora"/>
              <a:buNone/>
              <a:defRPr sz="2000" b="1">
                <a:solidFill>
                  <a:schemeClr val="dk1"/>
                </a:solidFill>
                <a:latin typeface="Lora"/>
                <a:ea typeface="Lora"/>
                <a:cs typeface="Lora"/>
                <a:sym typeface="Lora"/>
              </a:defRPr>
            </a:lvl6pPr>
            <a:lvl7pPr lvl="6">
              <a:spcBef>
                <a:spcPts val="0"/>
              </a:spcBef>
              <a:spcAft>
                <a:spcPts val="0"/>
              </a:spcAft>
              <a:buClr>
                <a:schemeClr val="dk1"/>
              </a:buClr>
              <a:buSzPts val="2000"/>
              <a:buFont typeface="Lora"/>
              <a:buNone/>
              <a:defRPr sz="2000" b="1">
                <a:solidFill>
                  <a:schemeClr val="dk1"/>
                </a:solidFill>
                <a:latin typeface="Lora"/>
                <a:ea typeface="Lora"/>
                <a:cs typeface="Lora"/>
                <a:sym typeface="Lora"/>
              </a:defRPr>
            </a:lvl7pPr>
            <a:lvl8pPr lvl="7">
              <a:spcBef>
                <a:spcPts val="0"/>
              </a:spcBef>
              <a:spcAft>
                <a:spcPts val="0"/>
              </a:spcAft>
              <a:buClr>
                <a:schemeClr val="dk1"/>
              </a:buClr>
              <a:buSzPts val="2000"/>
              <a:buFont typeface="Lora"/>
              <a:buNone/>
              <a:defRPr sz="2000" b="1">
                <a:solidFill>
                  <a:schemeClr val="dk1"/>
                </a:solidFill>
                <a:latin typeface="Lora"/>
                <a:ea typeface="Lora"/>
                <a:cs typeface="Lora"/>
                <a:sym typeface="Lora"/>
              </a:defRPr>
            </a:lvl8pPr>
            <a:lvl9pPr lvl="8">
              <a:spcBef>
                <a:spcPts val="0"/>
              </a:spcBef>
              <a:spcAft>
                <a:spcPts val="0"/>
              </a:spcAft>
              <a:buClr>
                <a:schemeClr val="dk1"/>
              </a:buClr>
              <a:buSzPts val="2000"/>
              <a:buFont typeface="Lora"/>
              <a:buNone/>
              <a:defRPr sz="2000" b="1">
                <a:solidFill>
                  <a:schemeClr val="dk1"/>
                </a:solidFill>
                <a:latin typeface="Lora"/>
                <a:ea typeface="Lora"/>
                <a:cs typeface="Lora"/>
                <a:sym typeface="Lor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000">
                <a:solidFill>
                  <a:srgbClr val="1D1D1B"/>
                </a:solidFill>
                <a:latin typeface="Lora"/>
                <a:ea typeface="Lora"/>
                <a:cs typeface="Lora"/>
                <a:sym typeface="Lora"/>
              </a:defRPr>
            </a:lvl1pPr>
            <a:lvl2pPr lvl="1" algn="r">
              <a:buNone/>
              <a:defRPr sz="1000">
                <a:solidFill>
                  <a:srgbClr val="1D1D1B"/>
                </a:solidFill>
                <a:latin typeface="Lora"/>
                <a:ea typeface="Lora"/>
                <a:cs typeface="Lora"/>
                <a:sym typeface="Lora"/>
              </a:defRPr>
            </a:lvl2pPr>
            <a:lvl3pPr lvl="2" algn="r">
              <a:buNone/>
              <a:defRPr sz="1000">
                <a:solidFill>
                  <a:srgbClr val="1D1D1B"/>
                </a:solidFill>
                <a:latin typeface="Lora"/>
                <a:ea typeface="Lora"/>
                <a:cs typeface="Lora"/>
                <a:sym typeface="Lora"/>
              </a:defRPr>
            </a:lvl3pPr>
            <a:lvl4pPr lvl="3" algn="r">
              <a:buNone/>
              <a:defRPr sz="1000">
                <a:solidFill>
                  <a:srgbClr val="1D1D1B"/>
                </a:solidFill>
                <a:latin typeface="Lora"/>
                <a:ea typeface="Lora"/>
                <a:cs typeface="Lora"/>
                <a:sym typeface="Lora"/>
              </a:defRPr>
            </a:lvl4pPr>
            <a:lvl5pPr lvl="4" algn="r">
              <a:buNone/>
              <a:defRPr sz="1000">
                <a:solidFill>
                  <a:srgbClr val="1D1D1B"/>
                </a:solidFill>
                <a:latin typeface="Lora"/>
                <a:ea typeface="Lora"/>
                <a:cs typeface="Lora"/>
                <a:sym typeface="Lora"/>
              </a:defRPr>
            </a:lvl5pPr>
            <a:lvl6pPr lvl="5" algn="r">
              <a:buNone/>
              <a:defRPr sz="1000">
                <a:solidFill>
                  <a:srgbClr val="1D1D1B"/>
                </a:solidFill>
                <a:latin typeface="Lora"/>
                <a:ea typeface="Lora"/>
                <a:cs typeface="Lora"/>
                <a:sym typeface="Lora"/>
              </a:defRPr>
            </a:lvl6pPr>
            <a:lvl7pPr lvl="6" algn="r">
              <a:buNone/>
              <a:defRPr sz="1000">
                <a:solidFill>
                  <a:srgbClr val="1D1D1B"/>
                </a:solidFill>
                <a:latin typeface="Lora"/>
                <a:ea typeface="Lora"/>
                <a:cs typeface="Lora"/>
                <a:sym typeface="Lora"/>
              </a:defRPr>
            </a:lvl7pPr>
            <a:lvl8pPr lvl="7" algn="r">
              <a:buNone/>
              <a:defRPr sz="1000">
                <a:solidFill>
                  <a:srgbClr val="1D1D1B"/>
                </a:solidFill>
                <a:latin typeface="Lora"/>
                <a:ea typeface="Lora"/>
                <a:cs typeface="Lora"/>
                <a:sym typeface="Lora"/>
              </a:defRPr>
            </a:lvl8pPr>
            <a:lvl9pPr lvl="8" algn="r">
              <a:buNone/>
              <a:defRPr sz="1000">
                <a:solidFill>
                  <a:srgbClr val="1D1D1B"/>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6"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microsoft.com/office/2007/relationships/hdphoto" Target="../media/hdphoto5.wdp"/><Relationship Id="rId5" Type="http://schemas.openxmlformats.org/officeDocument/2006/relationships/image" Target="../media/image8.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0.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2"/>
          <p:cNvSpPr txBox="1">
            <a:spLocks noGrp="1"/>
          </p:cNvSpPr>
          <p:nvPr>
            <p:ph type="ctrTitle"/>
          </p:nvPr>
        </p:nvSpPr>
        <p:spPr>
          <a:xfrm>
            <a:off x="996630" y="2003888"/>
            <a:ext cx="45237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Unidad 4 </a:t>
            </a:r>
            <a:r>
              <a:rPr lang="en" dirty="0">
                <a:highlight>
                  <a:srgbClr val="FFCD00"/>
                </a:highlight>
              </a:rPr>
              <a:t>electricidad</a:t>
            </a:r>
            <a:endParaRPr dirty="0"/>
          </a:p>
        </p:txBody>
      </p:sp>
      <p:grpSp>
        <p:nvGrpSpPr>
          <p:cNvPr id="72" name="Google Shape;72;p12"/>
          <p:cNvGrpSpPr/>
          <p:nvPr/>
        </p:nvGrpSpPr>
        <p:grpSpPr>
          <a:xfrm>
            <a:off x="1299165" y="3511424"/>
            <a:ext cx="215966" cy="342399"/>
            <a:chOff x="6718575" y="2318625"/>
            <a:chExt cx="256950" cy="407375"/>
          </a:xfrm>
        </p:grpSpPr>
        <p:sp>
          <p:nvSpPr>
            <p:cNvPr id="73" name="Google Shape;73;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2"/>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3777513"/>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3"/>
            </a:pPr>
            <a:r>
              <a:rPr lang="es-AR" sz="2000" dirty="0"/>
              <a:t>Campo Eléctrico</a:t>
            </a:r>
          </a:p>
          <a:p>
            <a:pPr marL="76200" lvl="0" indent="0" algn="l" rtl="0">
              <a:spcBef>
                <a:spcPts val="0"/>
              </a:spcBef>
              <a:spcAft>
                <a:spcPts val="0"/>
              </a:spcAft>
              <a:buSzPts val="2400"/>
              <a:buNone/>
            </a:pPr>
            <a:endParaRPr lang="es-AR" sz="2000" dirty="0"/>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El campo eléctrico se produce debido a la presencia de una carga </a:t>
            </a:r>
            <a:r>
              <a:rPr lang="es-AR" sz="1600" dirty="0">
                <a:latin typeface="Calibri" panose="020F0502020204030204" pitchFamily="34" charset="0"/>
                <a:ea typeface="Calibri" panose="020F0502020204030204" pitchFamily="34" charset="0"/>
                <a:cs typeface="Times New Roman" panose="02020603050405020304" pitchFamily="18" charset="0"/>
              </a:rPr>
              <a:t>l</a:t>
            </a:r>
            <a:r>
              <a:rPr lang="es-AR" sz="1600" dirty="0">
                <a:effectLst/>
                <a:latin typeface="Calibri" panose="020F0502020204030204" pitchFamily="34" charset="0"/>
                <a:ea typeface="Calibri" panose="020F0502020204030204" pitchFamily="34" charset="0"/>
                <a:cs typeface="Times New Roman" panose="02020603050405020304" pitchFamily="18" charset="0"/>
              </a:rPr>
              <a:t>a cual produce una alteración del espacio que la rodea. Esto hace que una carga de prueba experimente una fuerza eléctrica. </a:t>
            </a:r>
          </a:p>
          <a:p>
            <a:pPr indent="180340" algn="just">
              <a:lnSpc>
                <a:spcPct val="115000"/>
              </a:lnSpc>
              <a:spcAft>
                <a:spcPts val="1200"/>
              </a:spcAft>
            </a:pPr>
            <a:r>
              <a:rPr lang="es-AR" sz="1600" dirty="0">
                <a:latin typeface="Calibri" panose="020F0502020204030204" pitchFamily="34" charset="0"/>
                <a:ea typeface="Calibri" panose="020F0502020204030204" pitchFamily="34" charset="0"/>
                <a:cs typeface="Times New Roman" panose="02020603050405020304" pitchFamily="18" charset="0"/>
              </a:rPr>
              <a:t>Las fuerzas eléctricas son fuerzas que actúan a distancia al igual que las fuerza gravitacional.</a:t>
            </a:r>
          </a:p>
          <a:p>
            <a:pPr indent="180340" algn="just">
              <a:lnSpc>
                <a:spcPct val="115000"/>
              </a:lnSpc>
              <a:spcAft>
                <a:spcPts val="1200"/>
              </a:spcAft>
            </a:pPr>
            <a:r>
              <a:rPr lang="es-AR" sz="1600" dirty="0">
                <a:latin typeface="Calibri" panose="020F0502020204030204" pitchFamily="34" charset="0"/>
                <a:ea typeface="Calibri" panose="020F0502020204030204" pitchFamily="34" charset="0"/>
                <a:cs typeface="Times New Roman" panose="02020603050405020304" pitchFamily="18" charset="0"/>
              </a:rPr>
              <a:t>La dirección del campo eléctrico será la misma en la que se movería una carga de prueba positiva al colocarla en un punto del espacio afectada por el mismo y su intensidad variará según la siguiente fórmula</a:t>
            </a:r>
            <a:r>
              <a:rPr lang="es-AR" sz="1500" dirty="0">
                <a:latin typeface="Calibri" panose="020F0502020204030204" pitchFamily="34" charset="0"/>
                <a:ea typeface="Calibri" panose="020F0502020204030204" pitchFamily="34" charset="0"/>
                <a:cs typeface="Times New Roman" panose="02020603050405020304" pitchFamily="18" charset="0"/>
              </a:rPr>
              <a:t>:</a:t>
            </a:r>
          </a:p>
          <a:p>
            <a:pPr indent="180340" algn="just">
              <a:lnSpc>
                <a:spcPct val="115000"/>
              </a:lnSpc>
              <a:spcAft>
                <a:spcPts val="1200"/>
              </a:spcAft>
            </a:pPr>
            <a:endParaRPr lang="es-AR" sz="15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lang="es-AR" sz="15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lang="es-AR" sz="18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lang="es-AR" sz="18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r>
              <a:rPr lang="es-AR" sz="1400" dirty="0">
                <a:effectLst/>
                <a:latin typeface="Calibri" panose="020F0502020204030204" pitchFamily="34" charset="0"/>
                <a:ea typeface="Calibri" panose="020F0502020204030204" pitchFamily="34" charset="0"/>
                <a:cs typeface="Times New Roman" panose="02020603050405020304" pitchFamily="18" charset="0"/>
              </a:rPr>
              <a:t>En términos matemáticos, la magnitud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F</a:t>
            </a:r>
            <a:r>
              <a:rPr lang="es-AR" sz="1400" dirty="0">
                <a:effectLst/>
                <a:latin typeface="Calibri" panose="020F0502020204030204" pitchFamily="34" charset="0"/>
                <a:ea typeface="Calibri" panose="020F0502020204030204" pitchFamily="34" charset="0"/>
                <a:cs typeface="Times New Roman" panose="02020603050405020304" pitchFamily="18" charset="0"/>
              </a:rPr>
              <a:t>) de la fuerza que cada una de las dos cargas puntuales,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q</a:t>
            </a:r>
            <a:r>
              <a:rPr lang="es-AR" sz="1400" b="1" baseline="-25000" dirty="0">
                <a:effectLst/>
                <a:latin typeface="Calibri" panose="020F0502020204030204" pitchFamily="34" charset="0"/>
                <a:ea typeface="Calibri" panose="020F0502020204030204" pitchFamily="34" charset="0"/>
                <a:cs typeface="Times New Roman" panose="02020603050405020304" pitchFamily="18" charset="0"/>
              </a:rPr>
              <a:t>1</a:t>
            </a:r>
            <a:r>
              <a:rPr lang="es-AR" sz="1400" dirty="0">
                <a:effectLst/>
                <a:latin typeface="Calibri" panose="020F0502020204030204" pitchFamily="34" charset="0"/>
                <a:ea typeface="Calibri" panose="020F0502020204030204" pitchFamily="34" charset="0"/>
                <a:cs typeface="Times New Roman" panose="02020603050405020304" pitchFamily="18" charset="0"/>
              </a:rPr>
              <a:t> y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q</a:t>
            </a:r>
            <a:r>
              <a:rPr lang="es-AR" sz="1400" b="1"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s-AR" sz="1400" dirty="0">
                <a:effectLst/>
                <a:latin typeface="Calibri" panose="020F0502020204030204" pitchFamily="34" charset="0"/>
                <a:ea typeface="Calibri" panose="020F0502020204030204" pitchFamily="34" charset="0"/>
                <a:cs typeface="Times New Roman" panose="02020603050405020304" pitchFamily="18" charset="0"/>
              </a:rPr>
              <a:t>, separadas una distancia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r</a:t>
            </a:r>
            <a:r>
              <a:rPr lang="es-AR" sz="1400" dirty="0">
                <a:effectLst/>
                <a:latin typeface="Calibri" panose="020F0502020204030204" pitchFamily="34" charset="0"/>
                <a:ea typeface="Calibri" panose="020F0502020204030204" pitchFamily="34" charset="0"/>
                <a:cs typeface="Times New Roman" panose="02020603050405020304" pitchFamily="18" charset="0"/>
              </a:rPr>
              <a:t>), ejerce sobre la otra se expresa como:</a:t>
            </a:r>
          </a:p>
          <a:p>
            <a:pPr indent="180340" algn="just">
              <a:lnSpc>
                <a:spcPct val="115000"/>
              </a:lnSpc>
              <a:spcAft>
                <a:spcPts val="1200"/>
              </a:spcAft>
            </a:pPr>
            <a:endParaRPr sz="20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3" name="Imagen 2">
            <a:extLst>
              <a:ext uri="{FF2B5EF4-FFF2-40B4-BE49-F238E27FC236}">
                <a16:creationId xmlns:a16="http://schemas.microsoft.com/office/drawing/2014/main" id="{44935F4F-AD97-9D97-AF9A-1AB0A6F1D594}"/>
              </a:ext>
            </a:extLst>
          </p:cNvPr>
          <p:cNvPicPr>
            <a:picLocks noChangeAspect="1"/>
          </p:cNvPicPr>
          <p:nvPr/>
        </p:nvPicPr>
        <p:blipFill>
          <a:blip r:embed="rId3"/>
          <a:stretch>
            <a:fillRect/>
          </a:stretch>
        </p:blipFill>
        <p:spPr>
          <a:xfrm>
            <a:off x="3476675" y="3740206"/>
            <a:ext cx="1066800" cy="609600"/>
          </a:xfrm>
          <a:prstGeom prst="rect">
            <a:avLst/>
          </a:prstGeom>
        </p:spPr>
      </p:pic>
    </p:spTree>
    <p:extLst>
      <p:ext uri="{BB962C8B-B14F-4D97-AF65-F5344CB8AC3E}">
        <p14:creationId xmlns:p14="http://schemas.microsoft.com/office/powerpoint/2010/main" val="1184243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3777513"/>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3"/>
            </a:pPr>
            <a:r>
              <a:rPr lang="es-AR" sz="2000" dirty="0"/>
              <a:t>Campo Eléctrico</a:t>
            </a:r>
          </a:p>
          <a:p>
            <a:pPr marL="76200" lvl="0" indent="0" algn="l" rtl="0">
              <a:spcBef>
                <a:spcPts val="0"/>
              </a:spcBef>
              <a:spcAft>
                <a:spcPts val="0"/>
              </a:spcAft>
              <a:buSzPts val="2400"/>
              <a:buNone/>
            </a:pPr>
            <a:endParaRPr lang="es-AR" sz="2000" dirty="0"/>
          </a:p>
          <a:p>
            <a:pPr indent="180340" algn="just">
              <a:lnSpc>
                <a:spcPct val="115000"/>
              </a:lnSpc>
              <a:spcAft>
                <a:spcPts val="1200"/>
              </a:spcAft>
            </a:pPr>
            <a:r>
              <a:rPr lang="es-AR" sz="1500" dirty="0">
                <a:latin typeface="Calibri" panose="020F0502020204030204" pitchFamily="34" charset="0"/>
                <a:ea typeface="Calibri" panose="020F0502020204030204" pitchFamily="34" charset="0"/>
                <a:cs typeface="Times New Roman" panose="02020603050405020304" pitchFamily="18" charset="0"/>
              </a:rPr>
              <a:t> Campo Eléctrico:</a:t>
            </a:r>
          </a:p>
          <a:p>
            <a:pPr indent="180340" algn="just">
              <a:lnSpc>
                <a:spcPct val="115000"/>
              </a:lnSpc>
              <a:spcAft>
                <a:spcPts val="1200"/>
              </a:spcAft>
            </a:pPr>
            <a:endParaRPr lang="es-AR" sz="15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lang="es-AR" sz="15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lang="es-AR" sz="15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lang="es-AR" sz="18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lang="es-AR" sz="18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15000"/>
              </a:lnSpc>
              <a:spcAft>
                <a:spcPts val="1200"/>
              </a:spcAft>
              <a:buNone/>
            </a:pP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sz="20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3" name="Imagen 2">
            <a:extLst>
              <a:ext uri="{FF2B5EF4-FFF2-40B4-BE49-F238E27FC236}">
                <a16:creationId xmlns:a16="http://schemas.microsoft.com/office/drawing/2014/main" id="{44935F4F-AD97-9D97-AF9A-1AB0A6F1D594}"/>
              </a:ext>
            </a:extLst>
          </p:cNvPr>
          <p:cNvPicPr>
            <a:picLocks noChangeAspect="1"/>
          </p:cNvPicPr>
          <p:nvPr/>
        </p:nvPicPr>
        <p:blipFill>
          <a:blip r:embed="rId3"/>
          <a:stretch>
            <a:fillRect/>
          </a:stretch>
        </p:blipFill>
        <p:spPr>
          <a:xfrm>
            <a:off x="2627784" y="915566"/>
            <a:ext cx="1066800" cy="609600"/>
          </a:xfrm>
          <a:prstGeom prst="rect">
            <a:avLst/>
          </a:prstGeom>
        </p:spPr>
      </p:pic>
      <p:pic>
        <p:nvPicPr>
          <p:cNvPr id="4" name="Imagen 3">
            <a:extLst>
              <a:ext uri="{FF2B5EF4-FFF2-40B4-BE49-F238E27FC236}">
                <a16:creationId xmlns:a16="http://schemas.microsoft.com/office/drawing/2014/main" id="{B38320F8-463B-3D81-F0E9-D763821AF6D5}"/>
              </a:ext>
            </a:extLst>
          </p:cNvPr>
          <p:cNvPicPr>
            <a:picLocks noChangeAspect="1"/>
          </p:cNvPicPr>
          <p:nvPr/>
        </p:nvPicPr>
        <p:blipFill>
          <a:blip r:embed="rId4"/>
          <a:stretch>
            <a:fillRect/>
          </a:stretch>
        </p:blipFill>
        <p:spPr>
          <a:xfrm>
            <a:off x="3841427" y="1132360"/>
            <a:ext cx="4701800" cy="3674254"/>
          </a:xfrm>
          <a:prstGeom prst="rect">
            <a:avLst/>
          </a:prstGeom>
        </p:spPr>
      </p:pic>
    </p:spTree>
    <p:extLst>
      <p:ext uri="{BB962C8B-B14F-4D97-AF65-F5344CB8AC3E}">
        <p14:creationId xmlns:p14="http://schemas.microsoft.com/office/powerpoint/2010/main" val="2098281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467544" y="267493"/>
            <a:ext cx="8424936" cy="2304257"/>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  Líneas de Campo Eléctrico</a:t>
            </a:r>
          </a:p>
          <a:p>
            <a:pPr marL="76200" lvl="0" indent="0" algn="l" rtl="0">
              <a:spcBef>
                <a:spcPts val="0"/>
              </a:spcBef>
              <a:spcAft>
                <a:spcPts val="0"/>
              </a:spcAft>
              <a:buSzPts val="2400"/>
              <a:buNone/>
            </a:pPr>
            <a:endParaRPr lang="es-AR" sz="2000" dirty="0"/>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Las líneas de campo eléctrico son líneas imaginarias trazadas de tal manera que dirección en cualquier punto es la misma que la dirección del campo en ese punto.</a:t>
            </a:r>
          </a:p>
          <a:p>
            <a:pPr indent="180340" algn="just">
              <a:lnSpc>
                <a:spcPct val="115000"/>
              </a:lnSpc>
              <a:spcAft>
                <a:spcPts val="1200"/>
              </a:spcAft>
            </a:pPr>
            <a:r>
              <a:rPr lang="es-AR" sz="1600" dirty="0">
                <a:latin typeface="Calibri" panose="020F0502020204030204" pitchFamily="34" charset="0"/>
                <a:ea typeface="Calibri" panose="020F0502020204030204" pitchFamily="34" charset="0"/>
                <a:cs typeface="Times New Roman" panose="02020603050405020304" pitchFamily="18" charset="0"/>
              </a:rPr>
              <a:t>La densidad de las líneas en cualquier región del espacio es una medida de la magnitud de la intensidad del campo en esa región</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3" name="Imagen 2">
            <a:extLst>
              <a:ext uri="{FF2B5EF4-FFF2-40B4-BE49-F238E27FC236}">
                <a16:creationId xmlns:a16="http://schemas.microsoft.com/office/drawing/2014/main" id="{A37279F9-1FDC-3A6D-14CF-5073E0B92A8A}"/>
              </a:ext>
            </a:extLst>
          </p:cNvPr>
          <p:cNvPicPr>
            <a:picLocks noChangeAspect="1"/>
          </p:cNvPicPr>
          <p:nvPr/>
        </p:nvPicPr>
        <p:blipFill>
          <a:blip r:embed="rId3"/>
          <a:stretch>
            <a:fillRect/>
          </a:stretch>
        </p:blipFill>
        <p:spPr>
          <a:xfrm>
            <a:off x="4272700" y="2754440"/>
            <a:ext cx="4577138" cy="1770316"/>
          </a:xfrm>
          <a:prstGeom prst="rect">
            <a:avLst/>
          </a:prstGeom>
        </p:spPr>
      </p:pic>
      <p:pic>
        <p:nvPicPr>
          <p:cNvPr id="5" name="Imagen 4">
            <a:extLst>
              <a:ext uri="{FF2B5EF4-FFF2-40B4-BE49-F238E27FC236}">
                <a16:creationId xmlns:a16="http://schemas.microsoft.com/office/drawing/2014/main" id="{5C65150C-4059-4BD9-2B27-341D8FC5848F}"/>
              </a:ext>
            </a:extLst>
          </p:cNvPr>
          <p:cNvPicPr>
            <a:picLocks noChangeAspect="1"/>
          </p:cNvPicPr>
          <p:nvPr/>
        </p:nvPicPr>
        <p:blipFill>
          <a:blip r:embed="rId4"/>
          <a:stretch>
            <a:fillRect/>
          </a:stretch>
        </p:blipFill>
        <p:spPr>
          <a:xfrm>
            <a:off x="117537" y="2847182"/>
            <a:ext cx="4022415" cy="1788673"/>
          </a:xfrm>
          <a:prstGeom prst="rect">
            <a:avLst/>
          </a:prstGeom>
        </p:spPr>
      </p:pic>
    </p:spTree>
    <p:extLst>
      <p:ext uri="{BB962C8B-B14F-4D97-AF65-F5344CB8AC3E}">
        <p14:creationId xmlns:p14="http://schemas.microsoft.com/office/powerpoint/2010/main" val="1682245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323528" y="267493"/>
            <a:ext cx="8568952" cy="3777513"/>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4"/>
            </a:pPr>
            <a:r>
              <a:rPr lang="es-AR" sz="2000" dirty="0"/>
              <a:t>Energía Potencial Eléctrica</a:t>
            </a:r>
          </a:p>
          <a:p>
            <a:pPr marL="76200" lvl="0" indent="0" algn="l" rtl="0">
              <a:spcBef>
                <a:spcPts val="0"/>
              </a:spcBef>
              <a:spcAft>
                <a:spcPts val="0"/>
              </a:spcAft>
              <a:buSzPts val="2400"/>
              <a:buNone/>
            </a:pPr>
            <a:endParaRPr lang="es-AR" sz="1600" dirty="0"/>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Se define como el trabajo realizado contra el campo eléctrico para mover una carga de un punto 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a:t>
            </a:r>
            <a:r>
              <a:rPr lang="es-AR" sz="1600" dirty="0">
                <a:effectLst/>
                <a:latin typeface="Calibri" panose="020F0502020204030204" pitchFamily="34" charset="0"/>
                <a:ea typeface="Calibri" panose="020F0502020204030204" pitchFamily="34" charset="0"/>
                <a:cs typeface="Times New Roman" panose="02020603050405020304" pitchFamily="18" charset="0"/>
              </a:rPr>
              <a:t> un punto B, siendo la fuerza que realiza trabajo </a:t>
            </a:r>
            <a:r>
              <a:rPr lang="es-AR" sz="1600" i="1" dirty="0" err="1">
                <a:effectLst/>
                <a:latin typeface="Calibri" panose="020F0502020204030204" pitchFamily="34" charset="0"/>
                <a:ea typeface="Calibri" panose="020F0502020204030204" pitchFamily="34" charset="0"/>
                <a:cs typeface="Times New Roman" panose="02020603050405020304" pitchFamily="18" charset="0"/>
              </a:rPr>
              <a:t>q.E</a:t>
            </a:r>
            <a:r>
              <a:rPr lang="es-AR" sz="1600" i="1" dirty="0">
                <a:effectLst/>
                <a:latin typeface="Calibri" panose="020F0502020204030204" pitchFamily="34" charset="0"/>
                <a:ea typeface="Calibri" panose="020F0502020204030204" pitchFamily="34" charset="0"/>
                <a:cs typeface="Times New Roman" panose="02020603050405020304" pitchFamily="18" charset="0"/>
              </a:rPr>
              <a:t> </a:t>
            </a:r>
            <a:r>
              <a:rPr lang="es-AR" sz="1600" dirty="0">
                <a:effectLst/>
                <a:latin typeface="Calibri" panose="020F0502020204030204" pitchFamily="34" charset="0"/>
                <a:ea typeface="Calibri" panose="020F0502020204030204" pitchFamily="34" charset="0"/>
                <a:cs typeface="Times New Roman" panose="02020603050405020304" pitchFamily="18" charset="0"/>
              </a:rPr>
              <a:t>y la distancia de 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a:t>
            </a:r>
            <a:r>
              <a:rPr lang="es-AR" sz="1600" dirty="0">
                <a:effectLst/>
                <a:latin typeface="Calibri" panose="020F0502020204030204" pitchFamily="34" charset="0"/>
                <a:ea typeface="Calibri" panose="020F0502020204030204" pitchFamily="34" charset="0"/>
                <a:cs typeface="Times New Roman" panose="02020603050405020304" pitchFamily="18" charset="0"/>
              </a:rPr>
              <a:t> B </a:t>
            </a:r>
            <a:r>
              <a:rPr lang="es-AR" sz="1600" i="1" dirty="0">
                <a:effectLst/>
                <a:latin typeface="Calibri" panose="020F0502020204030204" pitchFamily="34" charset="0"/>
                <a:ea typeface="Calibri" panose="020F0502020204030204" pitchFamily="34" charset="0"/>
                <a:cs typeface="Times New Roman" panose="02020603050405020304" pitchFamily="18" charset="0"/>
              </a:rPr>
              <a:t>d:</a:t>
            </a:r>
          </a:p>
          <a:p>
            <a:pPr indent="0" algn="just">
              <a:lnSpc>
                <a:spcPct val="115000"/>
              </a:lnSpc>
              <a:spcAft>
                <a:spcPts val="1200"/>
              </a:spcAft>
              <a:buNone/>
            </a:pP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Cuando una carga que está en un campo eléctrico con cierta energía potencial</a:t>
            </a:r>
            <a:r>
              <a:rPr lang="es-AR" sz="1600" dirty="0">
                <a:latin typeface="Calibri" panose="020F0502020204030204" pitchFamily="34" charset="0"/>
                <a:ea typeface="Calibri" panose="020F0502020204030204" pitchFamily="34" charset="0"/>
                <a:cs typeface="Times New Roman" panose="02020603050405020304" pitchFamily="18" charset="0"/>
              </a:rPr>
              <a:t> </a:t>
            </a:r>
            <a:r>
              <a:rPr lang="es-AR" sz="1600" dirty="0">
                <a:effectLst/>
                <a:latin typeface="Calibri" panose="020F0502020204030204" pitchFamily="34" charset="0"/>
                <a:ea typeface="Calibri" panose="020F0502020204030204" pitchFamily="34" charset="0"/>
                <a:cs typeface="Times New Roman" panose="02020603050405020304" pitchFamily="18" charset="0"/>
              </a:rPr>
              <a:t>se libera, el campo eléctrico realizará trabajo sobre ella y ésta tendrá una energía cinética igual a:</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9" name="Google Shape;125;p17">
            <a:extLst>
              <a:ext uri="{FF2B5EF4-FFF2-40B4-BE49-F238E27FC236}">
                <a16:creationId xmlns:a16="http://schemas.microsoft.com/office/drawing/2014/main" id="{D4336DC5-D88D-3469-C810-1FD7F9A1479A}"/>
              </a:ext>
            </a:extLst>
          </p:cNvPr>
          <p:cNvSpPr txBox="1">
            <a:spLocks/>
          </p:cNvSpPr>
          <p:nvPr/>
        </p:nvSpPr>
        <p:spPr>
          <a:xfrm>
            <a:off x="971600" y="4227934"/>
            <a:ext cx="7920880" cy="8047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marL="76200" indent="0">
              <a:spcBef>
                <a:spcPts val="0"/>
              </a:spcBef>
              <a:buNone/>
            </a:pPr>
            <a:r>
              <a:rPr lang="es-AR" sz="1400" dirty="0">
                <a:effectLst/>
                <a:latin typeface="Calibri" panose="020F0502020204030204" pitchFamily="34" charset="0"/>
                <a:ea typeface="Calibri" panose="020F0502020204030204" pitchFamily="34" charset="0"/>
                <a:cs typeface="Times New Roman" panose="02020603050405020304" pitchFamily="18" charset="0"/>
              </a:rPr>
              <a:t>Siempre que una carga positiva se mueva en contra del campo eléctrico, la energía potencial aumenta y siempre que una carga negativa se mueva en contra del campo eléctrico , la energía potencial disminuye</a:t>
            </a:r>
            <a:endParaRPr lang="es-ES" sz="1400" dirty="0"/>
          </a:p>
        </p:txBody>
      </p:sp>
      <p:sp>
        <p:nvSpPr>
          <p:cNvPr id="13" name="5 Flecha derecha">
            <a:extLst>
              <a:ext uri="{FF2B5EF4-FFF2-40B4-BE49-F238E27FC236}">
                <a16:creationId xmlns:a16="http://schemas.microsoft.com/office/drawing/2014/main" id="{29B21FAC-4C06-130A-1D66-35F06193E54F}"/>
              </a:ext>
            </a:extLst>
          </p:cNvPr>
          <p:cNvSpPr/>
          <p:nvPr/>
        </p:nvSpPr>
        <p:spPr>
          <a:xfrm>
            <a:off x="460425" y="4453129"/>
            <a:ext cx="511175" cy="177165"/>
          </a:xfrm>
          <a:prstGeom prst="rightArrow">
            <a:avLst>
              <a:gd name="adj1" fmla="val 50000"/>
              <a:gd name="adj2" fmla="val 111627"/>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a:p>
        </p:txBody>
      </p:sp>
      <p:pic>
        <p:nvPicPr>
          <p:cNvPr id="5" name="Imagen 4">
            <a:extLst>
              <a:ext uri="{FF2B5EF4-FFF2-40B4-BE49-F238E27FC236}">
                <a16:creationId xmlns:a16="http://schemas.microsoft.com/office/drawing/2014/main" id="{9C99C4B2-F813-D220-659F-FB8D4DA724D3}"/>
              </a:ext>
            </a:extLst>
          </p:cNvPr>
          <p:cNvPicPr>
            <a:picLocks noChangeAspect="1"/>
          </p:cNvPicPr>
          <p:nvPr/>
        </p:nvPicPr>
        <p:blipFill>
          <a:blip r:embed="rId3"/>
          <a:stretch>
            <a:fillRect/>
          </a:stretch>
        </p:blipFill>
        <p:spPr>
          <a:xfrm>
            <a:off x="3478142" y="1612629"/>
            <a:ext cx="1066800" cy="381000"/>
          </a:xfrm>
          <a:prstGeom prst="rect">
            <a:avLst/>
          </a:prstGeom>
        </p:spPr>
      </p:pic>
      <p:pic>
        <p:nvPicPr>
          <p:cNvPr id="10" name="Imagen 9">
            <a:extLst>
              <a:ext uri="{FF2B5EF4-FFF2-40B4-BE49-F238E27FC236}">
                <a16:creationId xmlns:a16="http://schemas.microsoft.com/office/drawing/2014/main" id="{5BD4CDA4-CB21-5BB1-E112-613B7430486B}"/>
              </a:ext>
            </a:extLst>
          </p:cNvPr>
          <p:cNvPicPr>
            <a:picLocks noChangeAspect="1"/>
          </p:cNvPicPr>
          <p:nvPr/>
        </p:nvPicPr>
        <p:blipFill>
          <a:blip r:embed="rId4"/>
          <a:stretch>
            <a:fillRect/>
          </a:stretch>
        </p:blipFill>
        <p:spPr>
          <a:xfrm>
            <a:off x="3061019" y="3237336"/>
            <a:ext cx="1847850" cy="609600"/>
          </a:xfrm>
          <a:prstGeom prst="rect">
            <a:avLst/>
          </a:prstGeom>
        </p:spPr>
      </p:pic>
    </p:spTree>
    <p:extLst>
      <p:ext uri="{BB962C8B-B14F-4D97-AF65-F5344CB8AC3E}">
        <p14:creationId xmlns:p14="http://schemas.microsoft.com/office/powerpoint/2010/main" val="2204303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323528" y="267493"/>
            <a:ext cx="8568952" cy="3777513"/>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4"/>
            </a:pPr>
            <a:r>
              <a:rPr lang="es-AR" sz="2000" dirty="0"/>
              <a:t>Energía Potencial Eléctrica</a:t>
            </a:r>
          </a:p>
          <a:p>
            <a:pPr marL="76200" lvl="0" indent="0" algn="l" rtl="0">
              <a:spcBef>
                <a:spcPts val="0"/>
              </a:spcBef>
              <a:spcAft>
                <a:spcPts val="0"/>
              </a:spcAft>
              <a:buSzPts val="2400"/>
              <a:buNone/>
            </a:pPr>
            <a:endParaRPr lang="es-AR" sz="16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3" name="Imagen 2">
            <a:extLst>
              <a:ext uri="{FF2B5EF4-FFF2-40B4-BE49-F238E27FC236}">
                <a16:creationId xmlns:a16="http://schemas.microsoft.com/office/drawing/2014/main" id="{F330C28D-2E73-F455-C644-5A0123843B4F}"/>
              </a:ext>
            </a:extLst>
          </p:cNvPr>
          <p:cNvPicPr>
            <a:picLocks noChangeAspect="1"/>
          </p:cNvPicPr>
          <p:nvPr/>
        </p:nvPicPr>
        <p:blipFill>
          <a:blip r:embed="rId3"/>
          <a:stretch>
            <a:fillRect/>
          </a:stretch>
        </p:blipFill>
        <p:spPr>
          <a:xfrm>
            <a:off x="1187624" y="1093182"/>
            <a:ext cx="7086600" cy="3352800"/>
          </a:xfrm>
          <a:prstGeom prst="rect">
            <a:avLst/>
          </a:prstGeom>
        </p:spPr>
      </p:pic>
    </p:spTree>
    <p:extLst>
      <p:ext uri="{BB962C8B-B14F-4D97-AF65-F5344CB8AC3E}">
        <p14:creationId xmlns:p14="http://schemas.microsoft.com/office/powerpoint/2010/main" val="970000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sp>
        <p:nvSpPr>
          <p:cNvPr id="2" name="Google Shape;125;p17">
            <a:extLst>
              <a:ext uri="{FF2B5EF4-FFF2-40B4-BE49-F238E27FC236}">
                <a16:creationId xmlns:a16="http://schemas.microsoft.com/office/drawing/2014/main" id="{C24AA218-97A9-3FB4-E5EF-77AF12510B45}"/>
              </a:ext>
            </a:extLst>
          </p:cNvPr>
          <p:cNvSpPr txBox="1">
            <a:spLocks/>
          </p:cNvSpPr>
          <p:nvPr/>
        </p:nvSpPr>
        <p:spPr>
          <a:xfrm>
            <a:off x="287524" y="1275606"/>
            <a:ext cx="8568952" cy="3777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marL="533400" indent="-457200">
              <a:spcBef>
                <a:spcPts val="0"/>
              </a:spcBef>
              <a:buFont typeface="+mj-lt"/>
              <a:buAutoNum type="arabicPeriod" startAt="4"/>
            </a:pPr>
            <a:r>
              <a:rPr lang="es-AR" sz="2000" dirty="0"/>
              <a:t>Energía Potencial Eléctrica</a:t>
            </a:r>
          </a:p>
          <a:p>
            <a:pPr marL="76200" indent="0">
              <a:spcBef>
                <a:spcPts val="0"/>
              </a:spcBef>
              <a:buFont typeface="Quattrocento Sans"/>
              <a:buNone/>
            </a:pPr>
            <a:endParaRPr lang="es-AR" sz="1600" dirty="0"/>
          </a:p>
          <a:p>
            <a:pPr indent="180340" algn="just">
              <a:lnSpc>
                <a:spcPct val="115000"/>
              </a:lnSpc>
              <a:spcAft>
                <a:spcPts val="1200"/>
              </a:spcAft>
            </a:pPr>
            <a:r>
              <a:rPr lang="es-AR" sz="1600" dirty="0">
                <a:latin typeface="Calibri" panose="020F0502020204030204" pitchFamily="34" charset="0"/>
                <a:ea typeface="Calibri" panose="020F0502020204030204" pitchFamily="34" charset="0"/>
                <a:cs typeface="Times New Roman" panose="02020603050405020304" pitchFamily="18" charset="0"/>
              </a:rPr>
              <a:t>Podemos definir la Energía Potencial Eléctrica de forma más general de la siguiente manera:</a:t>
            </a:r>
            <a:endParaRPr lang="es-AR" sz="1600" i="1"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15000"/>
              </a:lnSpc>
              <a:spcAft>
                <a:spcPts val="1200"/>
              </a:spcAft>
              <a:buFont typeface="Quattrocento Sans"/>
              <a:buNone/>
            </a:pPr>
            <a:endParaRPr lang="es-AR" sz="16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15000"/>
              </a:lnSpc>
              <a:spcAft>
                <a:spcPts val="1200"/>
              </a:spcAft>
              <a:buFont typeface="Quattrocento Sans"/>
              <a:buNone/>
            </a:pPr>
            <a:endParaRPr lang="es-AR" sz="1600" dirty="0">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15000"/>
              </a:lnSpc>
              <a:spcAft>
                <a:spcPts val="1200"/>
              </a:spcAft>
              <a:buFont typeface="Quattrocento Sans"/>
              <a:buNone/>
            </a:pPr>
            <a:r>
              <a:rPr lang="es-AR" sz="1600" dirty="0">
                <a:latin typeface="Calibri" panose="020F0502020204030204" pitchFamily="34" charset="0"/>
                <a:ea typeface="Calibri" panose="020F0502020204030204" pitchFamily="34" charset="0"/>
                <a:cs typeface="Times New Roman" panose="02020603050405020304" pitchFamily="18" charset="0"/>
              </a:rPr>
              <a:t>En esta expresión podemos definir la energía potencial como el trabajo realizado en contra de las fuerzas eléctricas para llevar una carga +q desde el infinito (donde se considera la energía potencial nula) hasta ese punto.</a:t>
            </a:r>
          </a:p>
        </p:txBody>
      </p:sp>
      <p:pic>
        <p:nvPicPr>
          <p:cNvPr id="5" name="Imagen 4">
            <a:extLst>
              <a:ext uri="{FF2B5EF4-FFF2-40B4-BE49-F238E27FC236}">
                <a16:creationId xmlns:a16="http://schemas.microsoft.com/office/drawing/2014/main" id="{044451EE-4CF4-F7A6-E01F-88804502F432}"/>
              </a:ext>
            </a:extLst>
          </p:cNvPr>
          <p:cNvPicPr>
            <a:picLocks noChangeAspect="1"/>
          </p:cNvPicPr>
          <p:nvPr/>
        </p:nvPicPr>
        <p:blipFill>
          <a:blip r:embed="rId3"/>
          <a:stretch>
            <a:fillRect/>
          </a:stretch>
        </p:blipFill>
        <p:spPr>
          <a:xfrm>
            <a:off x="3520263" y="2355726"/>
            <a:ext cx="1104900" cy="666750"/>
          </a:xfrm>
          <a:prstGeom prst="rect">
            <a:avLst/>
          </a:prstGeom>
        </p:spPr>
      </p:pic>
    </p:spTree>
    <p:extLst>
      <p:ext uri="{BB962C8B-B14F-4D97-AF65-F5344CB8AC3E}">
        <p14:creationId xmlns:p14="http://schemas.microsoft.com/office/powerpoint/2010/main" val="182593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sp>
        <p:nvSpPr>
          <p:cNvPr id="2" name="Google Shape;125;p17">
            <a:extLst>
              <a:ext uri="{FF2B5EF4-FFF2-40B4-BE49-F238E27FC236}">
                <a16:creationId xmlns:a16="http://schemas.microsoft.com/office/drawing/2014/main" id="{C24AA218-97A9-3FB4-E5EF-77AF12510B45}"/>
              </a:ext>
            </a:extLst>
          </p:cNvPr>
          <p:cNvSpPr txBox="1">
            <a:spLocks/>
          </p:cNvSpPr>
          <p:nvPr/>
        </p:nvSpPr>
        <p:spPr>
          <a:xfrm>
            <a:off x="395536" y="411510"/>
            <a:ext cx="8568952" cy="37775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marL="533400" indent="-457200">
              <a:spcBef>
                <a:spcPts val="0"/>
              </a:spcBef>
              <a:buFont typeface="+mj-lt"/>
              <a:buAutoNum type="arabicPeriod" startAt="4"/>
            </a:pPr>
            <a:r>
              <a:rPr lang="es-AR" sz="2000" dirty="0"/>
              <a:t>Energía Potencial Eléctrica</a:t>
            </a:r>
          </a:p>
          <a:p>
            <a:pPr marL="76200" indent="0">
              <a:spcBef>
                <a:spcPts val="0"/>
              </a:spcBef>
              <a:buFont typeface="Quattrocento Sans"/>
              <a:buNone/>
            </a:pPr>
            <a:endParaRPr lang="es-AR" sz="1600" dirty="0"/>
          </a:p>
        </p:txBody>
      </p:sp>
      <p:pic>
        <p:nvPicPr>
          <p:cNvPr id="7" name="Imagen 6">
            <a:extLst>
              <a:ext uri="{FF2B5EF4-FFF2-40B4-BE49-F238E27FC236}">
                <a16:creationId xmlns:a16="http://schemas.microsoft.com/office/drawing/2014/main" id="{6DCA9C38-650D-F803-86D0-255604D6DF3F}"/>
              </a:ext>
            </a:extLst>
          </p:cNvPr>
          <p:cNvPicPr>
            <a:picLocks noChangeAspect="1"/>
          </p:cNvPicPr>
          <p:nvPr/>
        </p:nvPicPr>
        <p:blipFill>
          <a:blip r:embed="rId3"/>
          <a:stretch>
            <a:fillRect/>
          </a:stretch>
        </p:blipFill>
        <p:spPr>
          <a:xfrm>
            <a:off x="899592" y="1485154"/>
            <a:ext cx="6984776" cy="3658297"/>
          </a:xfrm>
          <a:prstGeom prst="rect">
            <a:avLst/>
          </a:prstGeom>
        </p:spPr>
      </p:pic>
    </p:spTree>
    <p:extLst>
      <p:ext uri="{BB962C8B-B14F-4D97-AF65-F5344CB8AC3E}">
        <p14:creationId xmlns:p14="http://schemas.microsoft.com/office/powerpoint/2010/main" val="859787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3777513"/>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5"/>
            </a:pPr>
            <a:r>
              <a:rPr lang="es-AR" sz="2000" dirty="0"/>
              <a:t>Potencial Eléctrico</a:t>
            </a:r>
          </a:p>
          <a:p>
            <a:pPr marL="76200" lvl="0" indent="0" algn="l" rtl="0">
              <a:spcBef>
                <a:spcPts val="0"/>
              </a:spcBef>
              <a:spcAft>
                <a:spcPts val="0"/>
              </a:spcAft>
              <a:buSzPts val="2400"/>
              <a:buNone/>
            </a:pPr>
            <a:endParaRPr lang="es-AR" sz="2000" dirty="0"/>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El Potencial Eléctrico V en un punto situado a una distancia r de la carga Q es igual al trabajo por unidad de carga realizado en contra de las fuerzas eléctricas para transportar una carga q positiva desde el infinito hasta dicho punto. Es una cantidad escalar que se define como:</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4" name="Imagen 3">
            <a:extLst>
              <a:ext uri="{FF2B5EF4-FFF2-40B4-BE49-F238E27FC236}">
                <a16:creationId xmlns:a16="http://schemas.microsoft.com/office/drawing/2014/main" id="{36E0F67A-3677-D237-C1BF-26824921E747}"/>
              </a:ext>
            </a:extLst>
          </p:cNvPr>
          <p:cNvPicPr>
            <a:picLocks noChangeAspect="1"/>
          </p:cNvPicPr>
          <p:nvPr/>
        </p:nvPicPr>
        <p:blipFill>
          <a:blip r:embed="rId3"/>
          <a:stretch>
            <a:fillRect/>
          </a:stretch>
        </p:blipFill>
        <p:spPr>
          <a:xfrm>
            <a:off x="3635896" y="1916910"/>
            <a:ext cx="3400561" cy="2861529"/>
          </a:xfrm>
          <a:prstGeom prst="rect">
            <a:avLst/>
          </a:prstGeom>
        </p:spPr>
      </p:pic>
      <p:pic>
        <p:nvPicPr>
          <p:cNvPr id="7" name="Imagen 6">
            <a:extLst>
              <a:ext uri="{FF2B5EF4-FFF2-40B4-BE49-F238E27FC236}">
                <a16:creationId xmlns:a16="http://schemas.microsoft.com/office/drawing/2014/main" id="{87B3F729-7A09-B208-E937-AF5AC872B767}"/>
              </a:ext>
            </a:extLst>
          </p:cNvPr>
          <p:cNvPicPr>
            <a:picLocks noChangeAspect="1"/>
          </p:cNvPicPr>
          <p:nvPr/>
        </p:nvPicPr>
        <p:blipFill>
          <a:blip r:embed="rId4"/>
          <a:stretch>
            <a:fillRect/>
          </a:stretch>
        </p:blipFill>
        <p:spPr>
          <a:xfrm>
            <a:off x="2032688" y="1968715"/>
            <a:ext cx="1409700" cy="571500"/>
          </a:xfrm>
          <a:prstGeom prst="rect">
            <a:avLst/>
          </a:prstGeom>
        </p:spPr>
      </p:pic>
      <p:pic>
        <p:nvPicPr>
          <p:cNvPr id="10" name="Imagen 9">
            <a:extLst>
              <a:ext uri="{FF2B5EF4-FFF2-40B4-BE49-F238E27FC236}">
                <a16:creationId xmlns:a16="http://schemas.microsoft.com/office/drawing/2014/main" id="{B039C819-90CC-138D-3635-6D0D690CE8D1}"/>
              </a:ext>
            </a:extLst>
          </p:cNvPr>
          <p:cNvPicPr>
            <a:picLocks noChangeAspect="1"/>
          </p:cNvPicPr>
          <p:nvPr/>
        </p:nvPicPr>
        <p:blipFill>
          <a:blip r:embed="rId5"/>
          <a:stretch>
            <a:fillRect/>
          </a:stretch>
        </p:blipFill>
        <p:spPr>
          <a:xfrm>
            <a:off x="2129126" y="2740160"/>
            <a:ext cx="942975" cy="552450"/>
          </a:xfrm>
          <a:prstGeom prst="rect">
            <a:avLst/>
          </a:prstGeom>
        </p:spPr>
      </p:pic>
    </p:spTree>
    <p:extLst>
      <p:ext uri="{BB962C8B-B14F-4D97-AF65-F5344CB8AC3E}">
        <p14:creationId xmlns:p14="http://schemas.microsoft.com/office/powerpoint/2010/main" val="611536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3777513"/>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Diferencia de Potencial Eléctrico</a:t>
            </a:r>
          </a:p>
          <a:p>
            <a:pPr marL="76200" lvl="0" indent="0" algn="l" rtl="0">
              <a:spcBef>
                <a:spcPts val="0"/>
              </a:spcBef>
              <a:spcAft>
                <a:spcPts val="0"/>
              </a:spcAft>
              <a:buSzPts val="2400"/>
              <a:buNone/>
            </a:pPr>
            <a:endParaRPr lang="es-AR" sz="2000" dirty="0"/>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La diferencia de potencial entre dos puntos es el trabajo por unida de carga positiva que realizan las fuerza eléctricas para mover una pequeña carga de prueba desde un punto de mayor potencial a otro de menor potencial. </a:t>
            </a:r>
            <a:r>
              <a:rPr lang="es-AR" sz="1600" dirty="0">
                <a:latin typeface="Calibri" panose="020F0502020204030204" pitchFamily="34" charset="0"/>
                <a:ea typeface="Calibri" panose="020F0502020204030204" pitchFamily="34" charset="0"/>
                <a:cs typeface="Times New Roman" panose="02020603050405020304" pitchFamily="18" charset="0"/>
              </a:rPr>
              <a:t>En otras palabras, la diferencia de potencial entre dos puntos es la diferencia de potenciales en esos dos puntos.</a:t>
            </a:r>
          </a:p>
          <a:p>
            <a:pPr indent="180340" algn="just">
              <a:lnSpc>
                <a:spcPct val="115000"/>
              </a:lnSpc>
              <a:spcAft>
                <a:spcPts val="1200"/>
              </a:spcAft>
            </a:pP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15000"/>
              </a:lnSpc>
              <a:spcAft>
                <a:spcPts val="1200"/>
              </a:spcAft>
              <a:buNone/>
            </a:pPr>
            <a:r>
              <a:rPr lang="es-AR" sz="1600" dirty="0">
                <a:effectLst/>
                <a:latin typeface="Calibri" panose="020F0502020204030204" pitchFamily="34" charset="0"/>
                <a:ea typeface="Calibri" panose="020F0502020204030204" pitchFamily="34" charset="0"/>
                <a:cs typeface="Times New Roman" panose="02020603050405020304" pitchFamily="18" charset="0"/>
              </a:rPr>
              <a:t>Esto quiere decir que los 60 J de trabajo serán realizados por el campo por cada COULOMB de carga positiva que se desplaza de A </a:t>
            </a:r>
            <a:r>
              <a:rPr lang="es-AR" sz="1600" dirty="0" err="1">
                <a:effectLst/>
                <a:latin typeface="Calibri" panose="020F0502020204030204" pitchFamily="34" charset="0"/>
                <a:ea typeface="Calibri" panose="020F0502020204030204" pitchFamily="34" charset="0"/>
                <a:cs typeface="Times New Roman" panose="02020603050405020304" pitchFamily="18" charset="0"/>
              </a:rPr>
              <a:t>a</a:t>
            </a:r>
            <a:r>
              <a:rPr lang="es-AR" sz="1600" dirty="0">
                <a:effectLst/>
                <a:latin typeface="Calibri" panose="020F0502020204030204" pitchFamily="34" charset="0"/>
                <a:ea typeface="Calibri" panose="020F0502020204030204" pitchFamily="34" charset="0"/>
                <a:cs typeface="Times New Roman" panose="02020603050405020304" pitchFamily="18" charset="0"/>
              </a:rPr>
              <a:t> B. </a:t>
            </a:r>
            <a:r>
              <a:rPr lang="es-AR" sz="15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4" name="Imagen 3">
            <a:extLst>
              <a:ext uri="{FF2B5EF4-FFF2-40B4-BE49-F238E27FC236}">
                <a16:creationId xmlns:a16="http://schemas.microsoft.com/office/drawing/2014/main" id="{840D4080-4737-593E-84E8-3C5884CA9BC2}"/>
              </a:ext>
            </a:extLst>
          </p:cNvPr>
          <p:cNvPicPr>
            <a:picLocks noChangeAspect="1"/>
          </p:cNvPicPr>
          <p:nvPr/>
        </p:nvPicPr>
        <p:blipFill>
          <a:blip r:embed="rId3"/>
          <a:stretch>
            <a:fillRect/>
          </a:stretch>
        </p:blipFill>
        <p:spPr>
          <a:xfrm>
            <a:off x="2627784" y="2211710"/>
            <a:ext cx="3060340" cy="360040"/>
          </a:xfrm>
          <a:prstGeom prst="rect">
            <a:avLst/>
          </a:prstGeom>
        </p:spPr>
      </p:pic>
    </p:spTree>
    <p:extLst>
      <p:ext uri="{BB962C8B-B14F-4D97-AF65-F5344CB8AC3E}">
        <p14:creationId xmlns:p14="http://schemas.microsoft.com/office/powerpoint/2010/main" val="737109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AR" dirty="0"/>
              <a:t>D</a:t>
            </a:r>
            <a:r>
              <a:rPr lang="en" dirty="0"/>
              <a:t>el potencial a la corriente</a:t>
            </a:r>
            <a:endParaRPr dirty="0"/>
          </a:p>
        </p:txBody>
      </p:sp>
      <p:sp>
        <p:nvSpPr>
          <p:cNvPr id="111" name="Google Shape;111;p15"/>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Aproximaciones al circuito eléctrico</a:t>
            </a:r>
            <a:endParaRPr dirty="0"/>
          </a:p>
        </p:txBody>
      </p:sp>
      <p:sp>
        <p:nvSpPr>
          <p:cNvPr id="112" name="Google Shape;112;p15"/>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AR" sz="2400" dirty="0">
                <a:latin typeface="Lora"/>
                <a:ea typeface="Lora"/>
                <a:cs typeface="Lora"/>
                <a:sym typeface="Lora"/>
              </a:rPr>
              <a:t>2</a:t>
            </a:r>
            <a:endParaRPr sz="2400" dirty="0">
              <a:latin typeface="Lora"/>
              <a:ea typeface="Lora"/>
              <a:cs typeface="Lora"/>
              <a:sym typeface="Lora"/>
            </a:endParaRPr>
          </a:p>
        </p:txBody>
      </p:sp>
      <p:sp>
        <p:nvSpPr>
          <p:cNvPr id="113" name="Google Shape;11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Tree>
    <p:extLst>
      <p:ext uri="{BB962C8B-B14F-4D97-AF65-F5344CB8AC3E}">
        <p14:creationId xmlns:p14="http://schemas.microsoft.com/office/powerpoint/2010/main" val="3448657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026" name="Picture 2" descr="Transporte de la electricidad y las subestaci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98" y="0"/>
            <a:ext cx="9161197" cy="5143501"/>
          </a:xfrm>
          <a:prstGeom prst="rect">
            <a:avLst/>
          </a:prstGeom>
          <a:noFill/>
          <a:extLst>
            <a:ext uri="{909E8E84-426E-40DD-AFC4-6F175D3DCCD1}">
              <a14:hiddenFill xmlns:a14="http://schemas.microsoft.com/office/drawing/2010/main">
                <a:solidFill>
                  <a:srgbClr val="FFFFFF"/>
                </a:solidFill>
              </a14:hiddenFill>
            </a:ext>
          </a:extLst>
        </p:spPr>
      </p:pic>
      <p:sp>
        <p:nvSpPr>
          <p:cNvPr id="118" name="Google Shape;118;p16"/>
          <p:cNvSpPr txBox="1">
            <a:spLocks noGrp="1"/>
          </p:cNvSpPr>
          <p:nvPr>
            <p:ph type="body" idx="1"/>
          </p:nvPr>
        </p:nvSpPr>
        <p:spPr>
          <a:xfrm>
            <a:off x="2105050" y="555526"/>
            <a:ext cx="4933800" cy="2016224"/>
          </a:xfrm>
          <a:prstGeom prst="rect">
            <a:avLst/>
          </a:prstGeom>
        </p:spPr>
        <p:txBody>
          <a:bodyPr spcFirstLastPara="1" wrap="square" lIns="91425" tIns="91425" rIns="91425" bIns="91425" anchor="b" anchorCtr="0">
            <a:noAutofit/>
          </a:bodyPr>
          <a:lstStyle/>
          <a:p>
            <a:pPr marL="0" lvl="0" indent="0" algn="ctr" rtl="0">
              <a:spcBef>
                <a:spcPts val="600"/>
              </a:spcBef>
              <a:spcAft>
                <a:spcPts val="0"/>
              </a:spcAft>
              <a:buNone/>
            </a:pPr>
            <a:r>
              <a:rPr lang="es-AR" dirty="0"/>
              <a:t>F</a:t>
            </a:r>
            <a:r>
              <a:rPr lang="en" dirty="0"/>
              <a:t>enómenos vinculados al movimiento de </a:t>
            </a:r>
            <a:r>
              <a:rPr lang="en" dirty="0">
                <a:highlight>
                  <a:srgbClr val="FFCD00"/>
                </a:highlight>
              </a:rPr>
              <a:t>cargas eléctricas </a:t>
            </a:r>
            <a:r>
              <a:rPr lang="en" dirty="0"/>
              <a:t>que permiten el transporte y la transformación de energía</a:t>
            </a:r>
            <a:endParaRPr dirty="0"/>
          </a:p>
        </p:txBody>
      </p:sp>
      <p:sp>
        <p:nvSpPr>
          <p:cNvPr id="119" name="Google Shape;119;p16"/>
          <p:cNvSpPr txBox="1">
            <a:spLocks noGrp="1"/>
          </p:cNvSpPr>
          <p:nvPr>
            <p:ph type="sldNum" idx="12"/>
          </p:nvPr>
        </p:nvSpPr>
        <p:spPr>
          <a:xfrm>
            <a:off x="4297650" y="1"/>
            <a:ext cx="5487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381250" y="922668"/>
            <a:ext cx="5927054"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Aproximaciones al </a:t>
            </a:r>
            <a:r>
              <a:rPr lang="en" dirty="0">
                <a:highlight>
                  <a:srgbClr val="FFCD00"/>
                </a:highlight>
              </a:rPr>
              <a:t>circuito eléctrico</a:t>
            </a:r>
            <a:endParaRPr dirty="0">
              <a:highlight>
                <a:srgbClr val="FFCD00"/>
              </a:highlight>
            </a:endParaRPr>
          </a:p>
        </p:txBody>
      </p:sp>
      <p:sp>
        <p:nvSpPr>
          <p:cNvPr id="125" name="Google Shape;125;p17"/>
          <p:cNvSpPr txBox="1">
            <a:spLocks noGrp="1"/>
          </p:cNvSpPr>
          <p:nvPr>
            <p:ph type="body" idx="1"/>
          </p:nvPr>
        </p:nvSpPr>
        <p:spPr>
          <a:xfrm>
            <a:off x="251520" y="1347614"/>
            <a:ext cx="7939430" cy="3672408"/>
          </a:xfrm>
          <a:prstGeom prst="rect">
            <a:avLst/>
          </a:prstGeom>
        </p:spPr>
        <p:txBody>
          <a:bodyPr spcFirstLastPara="1" wrap="square" lIns="91425" tIns="91425" rIns="91425" bIns="91425" anchor="t" anchorCtr="0">
            <a:noAutofit/>
          </a:bodyPr>
          <a:lstStyle/>
          <a:p>
            <a:pPr marL="533400" indent="-457200">
              <a:spcBef>
                <a:spcPts val="0"/>
              </a:spcBef>
              <a:buFont typeface="+mj-lt"/>
              <a:buAutoNum type="arabicPeriod"/>
            </a:pPr>
            <a:r>
              <a:rPr lang="es-AR" sz="2000" dirty="0"/>
              <a:t>Corriente eléctrica</a:t>
            </a:r>
          </a:p>
          <a:p>
            <a:pPr marL="533400" lvl="0" indent="-457200" algn="l" rtl="0">
              <a:spcBef>
                <a:spcPts val="0"/>
              </a:spcBef>
              <a:spcAft>
                <a:spcPts val="0"/>
              </a:spcAft>
              <a:buSzPts val="2400"/>
              <a:buFont typeface="+mj-lt"/>
              <a:buAutoNum type="arabicPeriod"/>
            </a:pPr>
            <a:r>
              <a:rPr lang="es-AR" sz="2000" dirty="0"/>
              <a:t>Fuerza electro-motriz</a:t>
            </a:r>
          </a:p>
          <a:p>
            <a:pPr marL="533400" lvl="0" indent="-457200" algn="l" rtl="0">
              <a:spcBef>
                <a:spcPts val="0"/>
              </a:spcBef>
              <a:spcAft>
                <a:spcPts val="0"/>
              </a:spcAft>
              <a:buSzPts val="2400"/>
              <a:buFont typeface="+mj-lt"/>
              <a:buAutoNum type="arabicPeriod"/>
            </a:pPr>
            <a:r>
              <a:rPr lang="es-AR" sz="2000" dirty="0"/>
              <a:t>Resistencia y resistividad</a:t>
            </a:r>
            <a:endParaRPr sz="2000" dirty="0"/>
          </a:p>
          <a:p>
            <a:pPr marL="533400" lvl="0" indent="-457200" algn="l" rtl="0">
              <a:spcBef>
                <a:spcPts val="0"/>
              </a:spcBef>
              <a:spcAft>
                <a:spcPts val="0"/>
              </a:spcAft>
              <a:buSzPts val="2400"/>
              <a:buFont typeface="+mj-lt"/>
              <a:buAutoNum type="arabicPeriod"/>
            </a:pPr>
            <a:r>
              <a:rPr lang="es-AR" sz="2000" dirty="0"/>
              <a:t>Ley de Ohm</a:t>
            </a:r>
          </a:p>
          <a:p>
            <a:pPr marL="533400" lvl="0" indent="-457200" algn="l" rtl="0">
              <a:spcBef>
                <a:spcPts val="0"/>
              </a:spcBef>
              <a:spcAft>
                <a:spcPts val="0"/>
              </a:spcAft>
              <a:buSzPts val="2400"/>
              <a:buFont typeface="+mj-lt"/>
              <a:buAutoNum type="arabicPeriod"/>
            </a:pPr>
            <a:r>
              <a:rPr lang="es-AR" sz="2000" dirty="0"/>
              <a:t>Circuito de resistencia</a:t>
            </a:r>
          </a:p>
          <a:p>
            <a:pPr marL="0" lvl="0" indent="0" algn="l" rtl="0">
              <a:spcBef>
                <a:spcPts val="600"/>
              </a:spcBef>
              <a:spcAft>
                <a:spcPts val="0"/>
              </a:spcAft>
              <a:buClr>
                <a:schemeClr val="dk1"/>
              </a:buClr>
              <a:buSzPts val="1100"/>
              <a:buFont typeface="Arial"/>
              <a:buNone/>
            </a:pPr>
            <a:endParaRPr lang="es-AR" sz="2000" dirty="0"/>
          </a:p>
          <a:p>
            <a:pPr marL="0" lvl="0" indent="0" algn="l" rtl="0">
              <a:spcBef>
                <a:spcPts val="600"/>
              </a:spcBef>
              <a:spcAft>
                <a:spcPts val="0"/>
              </a:spcAft>
              <a:buClr>
                <a:schemeClr val="dk1"/>
              </a:buClr>
              <a:buSzPts val="1100"/>
              <a:buFont typeface="Arial"/>
              <a:buNone/>
            </a:pPr>
            <a:endParaRPr lang="es-AR" sz="2000" dirty="0"/>
          </a:p>
          <a:p>
            <a:pPr marL="0" lvl="0" indent="0" algn="l" rtl="0">
              <a:spcBef>
                <a:spcPts val="600"/>
              </a:spcBef>
              <a:spcAft>
                <a:spcPts val="0"/>
              </a:spcAft>
              <a:buClr>
                <a:schemeClr val="dk1"/>
              </a:buClr>
              <a:buSzPts val="1100"/>
              <a:buFont typeface="Arial"/>
              <a:buNone/>
            </a:pPr>
            <a:endParaRPr sz="2000" dirty="0"/>
          </a:p>
          <a:p>
            <a:pPr marL="0" lvl="0" indent="0" algn="l" rtl="0">
              <a:spcBef>
                <a:spcPts val="600"/>
              </a:spcBef>
              <a:spcAft>
                <a:spcPts val="0"/>
              </a:spcAft>
              <a:buClr>
                <a:schemeClr val="dk1"/>
              </a:buClr>
              <a:buSzPts val="1100"/>
              <a:buFont typeface="Arial"/>
              <a:buNone/>
            </a:pPr>
            <a:r>
              <a:rPr lang="en" sz="2000" dirty="0"/>
              <a:t>Estos conceptos nos permiten acercarnos a los circuitos eléctricos. </a:t>
            </a:r>
            <a:endParaRPr sz="2000" dirty="0"/>
          </a:p>
          <a:p>
            <a:pPr marL="0" lvl="0" indent="0" algn="l" rtl="0">
              <a:spcBef>
                <a:spcPts val="600"/>
              </a:spcBef>
              <a:spcAft>
                <a:spcPts val="0"/>
              </a:spcAft>
              <a:buNone/>
            </a:pPr>
            <a:endParaRPr sz="2000" dirty="0"/>
          </a:p>
        </p:txBody>
      </p:sp>
      <p:grpSp>
        <p:nvGrpSpPr>
          <p:cNvPr id="126" name="Google Shape;126;p17"/>
          <p:cNvGrpSpPr/>
          <p:nvPr/>
        </p:nvGrpSpPr>
        <p:grpSpPr>
          <a:xfrm>
            <a:off x="916458" y="1019750"/>
            <a:ext cx="214625" cy="214625"/>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Tree>
    <p:extLst>
      <p:ext uri="{BB962C8B-B14F-4D97-AF65-F5344CB8AC3E}">
        <p14:creationId xmlns:p14="http://schemas.microsoft.com/office/powerpoint/2010/main" val="1183769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3777513"/>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a:pPr>
            <a:r>
              <a:rPr lang="es-AR" sz="2000" dirty="0"/>
              <a:t>Corriente eléctrica</a:t>
            </a:r>
          </a:p>
          <a:p>
            <a:pPr marL="76200" lvl="0" indent="0" algn="l" rtl="0">
              <a:spcBef>
                <a:spcPts val="0"/>
              </a:spcBef>
              <a:spcAft>
                <a:spcPts val="0"/>
              </a:spcAft>
              <a:buSzPts val="2400"/>
              <a:buNone/>
            </a:pPr>
            <a:endParaRPr lang="es-AR" sz="2000" dirty="0"/>
          </a:p>
          <a:p>
            <a:pPr marL="19050" marR="19050" algn="just">
              <a:spcBef>
                <a:spcPts val="225"/>
              </a:spcBef>
              <a:spcAft>
                <a:spcPts val="300"/>
              </a:spcAft>
            </a:pPr>
            <a:r>
              <a:rPr lang="es-AR" sz="1600" dirty="0">
                <a:effectLst/>
                <a:latin typeface="Calibri" panose="020F0502020204030204" pitchFamily="34" charset="0"/>
                <a:ea typeface="Calibri" panose="020F0502020204030204" pitchFamily="34" charset="0"/>
                <a:cs typeface="Calibri" panose="020F0502020204030204" pitchFamily="34" charset="0"/>
              </a:rPr>
              <a:t>Cada vez que se mueven cargas eléctricas del mismo signo se dice que existe una </a:t>
            </a:r>
            <a:r>
              <a:rPr lang="es-AR" sz="1600" b="1" u="sng" dirty="0">
                <a:effectLst/>
                <a:latin typeface="Calibri" panose="020F0502020204030204" pitchFamily="34" charset="0"/>
                <a:ea typeface="Calibri" panose="020F0502020204030204" pitchFamily="34" charset="0"/>
                <a:cs typeface="Calibri" panose="020F0502020204030204" pitchFamily="34" charset="0"/>
              </a:rPr>
              <a:t>corriente. </a:t>
            </a:r>
            <a:endParaRPr lang="es-AR" sz="1600" dirty="0">
              <a:effectLst/>
              <a:latin typeface="Calibri" panose="020F0502020204030204" pitchFamily="34" charset="0"/>
              <a:ea typeface="Calibri" panose="020F0502020204030204" pitchFamily="34" charset="0"/>
              <a:cs typeface="Calibri" panose="020F0502020204030204" pitchFamily="34" charset="0"/>
            </a:endParaRPr>
          </a:p>
          <a:p>
            <a:pPr marL="76200" indent="0">
              <a:buNone/>
            </a:pPr>
            <a:r>
              <a:rPr lang="es-ES" sz="1600" dirty="0">
                <a:effectLst/>
                <a:latin typeface="Calibri" panose="020F0502020204030204" pitchFamily="34" charset="0"/>
                <a:ea typeface="Calibri" panose="020F0502020204030204" pitchFamily="34" charset="0"/>
                <a:cs typeface="Calibri" panose="020F0502020204030204" pitchFamily="34" charset="0"/>
              </a:rPr>
              <a:t>El flujo de carga que recorre un cable se denomina intensidad de corriente (</a:t>
            </a:r>
            <a:r>
              <a:rPr lang="es-ES" sz="1600" b="1" dirty="0">
                <a:effectLst/>
                <a:latin typeface="Calibri" panose="020F0502020204030204" pitchFamily="34" charset="0"/>
                <a:ea typeface="Calibri" panose="020F0502020204030204" pitchFamily="34" charset="0"/>
                <a:cs typeface="Calibri" panose="020F0502020204030204" pitchFamily="34" charset="0"/>
              </a:rPr>
              <a:t>i</a:t>
            </a:r>
            <a:r>
              <a:rPr lang="es-ES" sz="1600" dirty="0">
                <a:effectLst/>
                <a:latin typeface="Calibri" panose="020F0502020204030204" pitchFamily="34" charset="0"/>
                <a:ea typeface="Calibri" panose="020F0502020204030204" pitchFamily="34" charset="0"/>
                <a:cs typeface="Calibri" panose="020F0502020204030204" pitchFamily="34" charset="0"/>
              </a:rPr>
              <a:t>),y es la cantidad de </a:t>
            </a:r>
            <a:r>
              <a:rPr lang="es-ES" sz="1600" dirty="0" err="1">
                <a:effectLst/>
                <a:latin typeface="Calibri" panose="020F0502020204030204" pitchFamily="34" charset="0"/>
                <a:ea typeface="Calibri" panose="020F0502020204030204" pitchFamily="34" charset="0"/>
                <a:cs typeface="Calibri" panose="020F0502020204030204" pitchFamily="34" charset="0"/>
              </a:rPr>
              <a:t>coulombs</a:t>
            </a:r>
            <a:r>
              <a:rPr lang="es-ES" sz="1600" dirty="0">
                <a:effectLst/>
                <a:latin typeface="Calibri" panose="020F0502020204030204" pitchFamily="34" charset="0"/>
                <a:ea typeface="Calibri" panose="020F0502020204030204" pitchFamily="34" charset="0"/>
                <a:cs typeface="Calibri" panose="020F0502020204030204" pitchFamily="34" charset="0"/>
              </a:rPr>
              <a:t> que pasan en un segundo por una sección determinada del cable</a:t>
            </a:r>
            <a:endParaRPr lang="es-A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pic>
        <p:nvPicPr>
          <p:cNvPr id="12" name="Imagen 11">
            <a:extLst>
              <a:ext uri="{FF2B5EF4-FFF2-40B4-BE49-F238E27FC236}">
                <a16:creationId xmlns:a16="http://schemas.microsoft.com/office/drawing/2014/main" id="{B1C1FE37-AA3C-6D85-AE0D-767427E001C1}"/>
              </a:ext>
            </a:extLst>
          </p:cNvPr>
          <p:cNvPicPr>
            <a:picLocks noChangeAspect="1"/>
          </p:cNvPicPr>
          <p:nvPr/>
        </p:nvPicPr>
        <p:blipFill>
          <a:blip r:embed="rId3"/>
          <a:stretch>
            <a:fillRect/>
          </a:stretch>
        </p:blipFill>
        <p:spPr>
          <a:xfrm>
            <a:off x="586744" y="1910270"/>
            <a:ext cx="6348682" cy="586252"/>
          </a:xfrm>
          <a:prstGeom prst="rect">
            <a:avLst/>
          </a:prstGeom>
        </p:spPr>
      </p:pic>
      <p:pic>
        <p:nvPicPr>
          <p:cNvPr id="14" name="Imagen 13">
            <a:extLst>
              <a:ext uri="{FF2B5EF4-FFF2-40B4-BE49-F238E27FC236}">
                <a16:creationId xmlns:a16="http://schemas.microsoft.com/office/drawing/2014/main" id="{397D6020-349A-1EF5-F299-4895B1AE403F}"/>
              </a:ext>
            </a:extLst>
          </p:cNvPr>
          <p:cNvPicPr>
            <a:picLocks noChangeAspect="1"/>
          </p:cNvPicPr>
          <p:nvPr/>
        </p:nvPicPr>
        <p:blipFill>
          <a:blip r:embed="rId4"/>
          <a:stretch>
            <a:fillRect/>
          </a:stretch>
        </p:blipFill>
        <p:spPr>
          <a:xfrm>
            <a:off x="3491880" y="2409775"/>
            <a:ext cx="4714875" cy="2733675"/>
          </a:xfrm>
          <a:prstGeom prst="rect">
            <a:avLst/>
          </a:prstGeom>
        </p:spPr>
      </p:pic>
      <p:pic>
        <p:nvPicPr>
          <p:cNvPr id="4" name="Imagen 3">
            <a:extLst>
              <a:ext uri="{FF2B5EF4-FFF2-40B4-BE49-F238E27FC236}">
                <a16:creationId xmlns:a16="http://schemas.microsoft.com/office/drawing/2014/main" id="{28A7E56B-80A7-0A55-C105-BCDFD0CA9F20}"/>
              </a:ext>
            </a:extLst>
          </p:cNvPr>
          <p:cNvPicPr>
            <a:picLocks noChangeAspect="1"/>
          </p:cNvPicPr>
          <p:nvPr/>
        </p:nvPicPr>
        <p:blipFill>
          <a:blip r:embed="rId5"/>
          <a:stretch>
            <a:fillRect/>
          </a:stretch>
        </p:blipFill>
        <p:spPr>
          <a:xfrm>
            <a:off x="1421808" y="2646979"/>
            <a:ext cx="797764" cy="617624"/>
          </a:xfrm>
          <a:prstGeom prst="rect">
            <a:avLst/>
          </a:prstGeom>
        </p:spPr>
      </p:pic>
      <p:pic>
        <p:nvPicPr>
          <p:cNvPr id="7" name="Imagen 6">
            <a:extLst>
              <a:ext uri="{FF2B5EF4-FFF2-40B4-BE49-F238E27FC236}">
                <a16:creationId xmlns:a16="http://schemas.microsoft.com/office/drawing/2014/main" id="{B52050BC-FEA4-22D6-AA12-6093549BC8D2}"/>
              </a:ext>
            </a:extLst>
          </p:cNvPr>
          <p:cNvPicPr>
            <a:picLocks noChangeAspect="1"/>
          </p:cNvPicPr>
          <p:nvPr/>
        </p:nvPicPr>
        <p:blipFill>
          <a:blip r:embed="rId6"/>
          <a:stretch>
            <a:fillRect/>
          </a:stretch>
        </p:blipFill>
        <p:spPr>
          <a:xfrm>
            <a:off x="1400971" y="3483486"/>
            <a:ext cx="1109125" cy="586252"/>
          </a:xfrm>
          <a:prstGeom prst="rect">
            <a:avLst/>
          </a:prstGeom>
        </p:spPr>
      </p:pic>
    </p:spTree>
    <p:extLst>
      <p:ext uri="{BB962C8B-B14F-4D97-AF65-F5344CB8AC3E}">
        <p14:creationId xmlns:p14="http://schemas.microsoft.com/office/powerpoint/2010/main" val="3443093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640960" cy="4752529"/>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Movimiento de cargas y corriente eléctrica</a:t>
            </a:r>
          </a:p>
          <a:p>
            <a:pPr marL="76200" lvl="0" indent="0" algn="l" rtl="0">
              <a:spcBef>
                <a:spcPts val="0"/>
              </a:spcBef>
              <a:spcAft>
                <a:spcPts val="0"/>
              </a:spcAft>
              <a:buSzPts val="2400"/>
              <a:buNone/>
            </a:pPr>
            <a:endParaRPr lang="es-AR" sz="2000" dirty="0"/>
          </a:p>
          <a:p>
            <a:pPr indent="180340" algn="just">
              <a:lnSpc>
                <a:spcPct val="115000"/>
              </a:lnSpc>
              <a:spcAft>
                <a:spcPts val="12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La presencia de un campo eléctrico permanente en el seno de un conductor es la causa del movimiento continuado de las cargas libres. En términos de potencial puede decirse que para que se mantenga una corriente eléctrica es necesario que exista una diferencia de potencial (también llamada tensión) constante entre los extremos del conductor. </a:t>
            </a: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15000"/>
              </a:lnSpc>
              <a:spcAft>
                <a:spcPts val="1200"/>
              </a:spcAft>
              <a:buNone/>
            </a:pPr>
            <a:r>
              <a:rPr lang="es-ES" sz="1600" dirty="0">
                <a:effectLst/>
                <a:latin typeface="Calibri" panose="020F0502020204030204" pitchFamily="34" charset="0"/>
                <a:ea typeface="Calibri" panose="020F0502020204030204" pitchFamily="34" charset="0"/>
                <a:cs typeface="Times New Roman" panose="02020603050405020304" pitchFamily="18" charset="0"/>
              </a:rPr>
              <a:t>En un conductor metálico los portadores de carga son los electrones (-), por lo que su desplazamiento se producirá del extremo del conductor a menor potencial hacia el extremo a mayor potencial, o en términos de signos desde el polo negativo hacia el positivo. </a:t>
            </a:r>
          </a:p>
          <a:p>
            <a:pPr indent="0" algn="just">
              <a:lnSpc>
                <a:spcPct val="115000"/>
              </a:lnSpc>
              <a:spcAft>
                <a:spcPts val="1200"/>
              </a:spcAft>
              <a:buNone/>
            </a:pPr>
            <a:r>
              <a:rPr lang="es-ES" sz="1600" dirty="0">
                <a:effectLst/>
                <a:latin typeface="Calibri" panose="020F0502020204030204" pitchFamily="34" charset="0"/>
                <a:ea typeface="Calibri" panose="020F0502020204030204" pitchFamily="34" charset="0"/>
                <a:cs typeface="Times New Roman" panose="02020603050405020304" pitchFamily="18" charset="0"/>
              </a:rPr>
              <a:t>En una disolución salina los portadores de carga son iones tanto positivos como negativos por lo que se generarán movimientos de carga de sentidos opuestos; las cargas positivas se desplazarán al extremo de mayor potencial al de menor potencial, o lo que es lo mismo, del polo positivo de la pila al polo negativo, y las negativas en sentido contrario</a:t>
            </a:r>
            <a:r>
              <a:rPr lang="es-AR" sz="1600" dirty="0">
                <a:effectLst/>
                <a:latin typeface="Calibri" panose="020F0502020204030204" pitchFamily="34" charset="0"/>
                <a:ea typeface="Calibri" panose="020F0502020204030204" pitchFamily="34" charset="0"/>
                <a:cs typeface="Times New Roman" panose="02020603050405020304" pitchFamily="18" charset="0"/>
              </a:rPr>
              <a:t> </a:t>
            </a:r>
            <a:r>
              <a:rPr lang="es-AR" sz="15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Tree>
    <p:extLst>
      <p:ext uri="{BB962C8B-B14F-4D97-AF65-F5344CB8AC3E}">
        <p14:creationId xmlns:p14="http://schemas.microsoft.com/office/powerpoint/2010/main" val="2762809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640960" cy="4752529"/>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Movimiento de cargas y corriente eléctrica</a:t>
            </a:r>
          </a:p>
          <a:p>
            <a:pPr marL="76200" lvl="0" indent="0" algn="l" rtl="0">
              <a:spcBef>
                <a:spcPts val="0"/>
              </a:spcBef>
              <a:spcAft>
                <a:spcPts val="0"/>
              </a:spcAft>
              <a:buSzPts val="2400"/>
              <a:buNone/>
            </a:pPr>
            <a:endParaRPr lang="es-AR" sz="2000" dirty="0"/>
          </a:p>
          <a:p>
            <a:pPr indent="180340" algn="just">
              <a:lnSpc>
                <a:spcPct val="115000"/>
              </a:lnSpc>
              <a:spcAft>
                <a:spcPts val="1200"/>
              </a:spcAft>
            </a:pPr>
            <a:r>
              <a:rPr lang="es-ES" sz="1600" dirty="0">
                <a:latin typeface="Calibri" panose="020F0502020204030204" pitchFamily="34" charset="0"/>
                <a:ea typeface="Calibri" panose="020F0502020204030204" pitchFamily="34" charset="0"/>
                <a:cs typeface="Times New Roman" panose="02020603050405020304" pitchFamily="18" charset="0"/>
              </a:rPr>
              <a:t>Al principio se</a:t>
            </a:r>
            <a:r>
              <a:rPr lang="es-ES" sz="1600" dirty="0">
                <a:effectLst/>
                <a:latin typeface="Calibri" panose="020F0502020204030204" pitchFamily="34" charset="0"/>
                <a:ea typeface="Calibri" panose="020F0502020204030204" pitchFamily="34" charset="0"/>
                <a:cs typeface="Times New Roman" panose="02020603050405020304" pitchFamily="18" charset="0"/>
              </a:rPr>
              <a:t> supuso que era la electricidad positiva la que se desplazaba por el interior del conductor. Según dicha suposición, la corriente eléctrica circularía del polo positivo al negativo. </a:t>
            </a:r>
          </a:p>
          <a:p>
            <a:pPr indent="180340" algn="just">
              <a:lnSpc>
                <a:spcPct val="115000"/>
              </a:lnSpc>
              <a:spcAft>
                <a:spcPts val="1200"/>
              </a:spcAft>
            </a:pPr>
            <a:r>
              <a:rPr lang="es-ES" sz="1600" dirty="0">
                <a:effectLst/>
                <a:latin typeface="Calibri" panose="020F0502020204030204" pitchFamily="34" charset="0"/>
                <a:ea typeface="Calibri" panose="020F0502020204030204" pitchFamily="34" charset="0"/>
                <a:cs typeface="Times New Roman" panose="02020603050405020304" pitchFamily="18" charset="0"/>
              </a:rPr>
              <a:t>Luego se supo que los electrones son los portadores de carga en los metales, de modo que el sentido real de la corriente resulta es justamente el opuesto. Por razones históricas y dado que en la electrocinética el sentido de circulación de la corriente no tiene mayor trascendencia, se sigue aceptando como </a:t>
            </a:r>
            <a:r>
              <a:rPr lang="es-AR" sz="1600" i="1" dirty="0">
                <a:effectLst/>
                <a:latin typeface="Calibri" panose="020F0502020204030204" pitchFamily="34" charset="0"/>
                <a:ea typeface="Calibri" panose="020F0502020204030204" pitchFamily="34" charset="0"/>
                <a:cs typeface="Times New Roman" panose="02020603050405020304" pitchFamily="18" charset="0"/>
              </a:rPr>
              <a:t>sentido convencional</a:t>
            </a:r>
            <a:r>
              <a:rPr lang="es-ES" sz="1600" dirty="0">
                <a:effectLst/>
                <a:latin typeface="Calibri" panose="020F0502020204030204" pitchFamily="34" charset="0"/>
                <a:ea typeface="Calibri" panose="020F0502020204030204" pitchFamily="34" charset="0"/>
                <a:cs typeface="Times New Roman" panose="02020603050405020304" pitchFamily="18" charset="0"/>
              </a:rPr>
              <a:t> de la corriente  la que circula del polo positivo al negativo</a:t>
            </a:r>
            <a:r>
              <a:rPr lang="es-ES" sz="1800" dirty="0">
                <a:effectLst/>
                <a:latin typeface="Calibri" panose="020F0502020204030204" pitchFamily="34" charset="0"/>
                <a:ea typeface="Calibri" panose="020F0502020204030204" pitchFamily="34" charset="0"/>
                <a:cs typeface="Times New Roman" panose="02020603050405020304" pitchFamily="18" charset="0"/>
              </a:rPr>
              <a:t>.</a:t>
            </a:r>
            <a:endParaRPr lang="es-AR" sz="15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3" name="Imagen 2">
            <a:extLst>
              <a:ext uri="{FF2B5EF4-FFF2-40B4-BE49-F238E27FC236}">
                <a16:creationId xmlns:a16="http://schemas.microsoft.com/office/drawing/2014/main" id="{B0517AF8-BD11-BBBC-6B7C-848E0EE45C28}"/>
              </a:ext>
            </a:extLst>
          </p:cNvPr>
          <p:cNvPicPr>
            <a:picLocks noChangeAspect="1"/>
          </p:cNvPicPr>
          <p:nvPr/>
        </p:nvPicPr>
        <p:blipFill>
          <a:blip r:embed="rId3"/>
          <a:stretch>
            <a:fillRect/>
          </a:stretch>
        </p:blipFill>
        <p:spPr>
          <a:xfrm>
            <a:off x="2699792" y="3813218"/>
            <a:ext cx="2905125" cy="1238250"/>
          </a:xfrm>
          <a:prstGeom prst="rect">
            <a:avLst/>
          </a:prstGeom>
        </p:spPr>
      </p:pic>
    </p:spTree>
    <p:extLst>
      <p:ext uri="{BB962C8B-B14F-4D97-AF65-F5344CB8AC3E}">
        <p14:creationId xmlns:p14="http://schemas.microsoft.com/office/powerpoint/2010/main" val="1284545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640960" cy="4752529"/>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Movimiento de cargas y corriente eléctrica</a:t>
            </a:r>
          </a:p>
          <a:p>
            <a:pPr marL="76200" lvl="0" indent="0" algn="l" rtl="0">
              <a:spcBef>
                <a:spcPts val="0"/>
              </a:spcBef>
              <a:spcAft>
                <a:spcPts val="0"/>
              </a:spcAft>
              <a:buSzPts val="2400"/>
              <a:buNone/>
            </a:pPr>
            <a:endParaRPr lang="es-AR" sz="20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4" name="Imagen 3">
            <a:extLst>
              <a:ext uri="{FF2B5EF4-FFF2-40B4-BE49-F238E27FC236}">
                <a16:creationId xmlns:a16="http://schemas.microsoft.com/office/drawing/2014/main" id="{071F7434-F2B6-577E-CF5C-E428B76FC1BC}"/>
              </a:ext>
            </a:extLst>
          </p:cNvPr>
          <p:cNvPicPr>
            <a:picLocks noChangeAspect="1"/>
          </p:cNvPicPr>
          <p:nvPr/>
        </p:nvPicPr>
        <p:blipFill>
          <a:blip r:embed="rId3"/>
          <a:stretch>
            <a:fillRect/>
          </a:stretch>
        </p:blipFill>
        <p:spPr>
          <a:xfrm>
            <a:off x="1259632" y="1275606"/>
            <a:ext cx="6243371" cy="3024336"/>
          </a:xfrm>
          <a:prstGeom prst="rect">
            <a:avLst/>
          </a:prstGeom>
        </p:spPr>
      </p:pic>
    </p:spTree>
    <p:extLst>
      <p:ext uri="{BB962C8B-B14F-4D97-AF65-F5344CB8AC3E}">
        <p14:creationId xmlns:p14="http://schemas.microsoft.com/office/powerpoint/2010/main" val="2763006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251520" y="267494"/>
            <a:ext cx="8496944" cy="4752528"/>
          </a:xfrm>
          <a:prstGeom prst="rect">
            <a:avLst/>
          </a:prstGeom>
        </p:spPr>
        <p:txBody>
          <a:bodyPr spcFirstLastPara="1" wrap="square" lIns="91425" tIns="91425" rIns="91425" bIns="91425" anchor="t" anchorCtr="0">
            <a:noAutofit/>
          </a:bodyPr>
          <a:lstStyle/>
          <a:p>
            <a:pPr indent="0" algn="just">
              <a:lnSpc>
                <a:spcPct val="115000"/>
              </a:lnSpc>
              <a:spcAft>
                <a:spcPts val="1200"/>
              </a:spcAft>
              <a:buNone/>
            </a:pPr>
            <a:r>
              <a:rPr lang="es-MX" sz="1600" b="1" dirty="0">
                <a:effectLst/>
                <a:latin typeface="Calibri" panose="020F0502020204030204" pitchFamily="34" charset="0"/>
                <a:ea typeface="Calibri" panose="020F0502020204030204" pitchFamily="34" charset="0"/>
                <a:cs typeface="Calibri" panose="020F0502020204030204" pitchFamily="34" charset="0"/>
              </a:rPr>
              <a:t>AISLANTES Y CONDUCTORES</a:t>
            </a:r>
            <a:endParaRPr lang="es-MX" sz="1600" b="1"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Los </a:t>
            </a:r>
            <a:r>
              <a:rPr lang="es-AR" sz="1600" b="1" i="1" dirty="0">
                <a:effectLst/>
                <a:latin typeface="Calibri" panose="020F0502020204030204" pitchFamily="34" charset="0"/>
                <a:ea typeface="Calibri" panose="020F0502020204030204" pitchFamily="34" charset="0"/>
                <a:cs typeface="Times New Roman" panose="02020603050405020304" pitchFamily="18" charset="0"/>
              </a:rPr>
              <a:t>conductores</a:t>
            </a:r>
            <a:r>
              <a:rPr lang="es-AR" sz="1600" dirty="0">
                <a:effectLst/>
                <a:latin typeface="Calibri" panose="020F0502020204030204" pitchFamily="34" charset="0"/>
                <a:ea typeface="Calibri" panose="020F0502020204030204" pitchFamily="34" charset="0"/>
                <a:cs typeface="Times New Roman" panose="02020603050405020304" pitchFamily="18" charset="0"/>
              </a:rPr>
              <a:t> permiten el movimiento fácil de las cargas a través de ellos. Ejemplos: Metales</a:t>
            </a:r>
            <a:r>
              <a:rPr lang="es-AR" sz="1600" dirty="0">
                <a:latin typeface="Calibri" panose="020F0502020204030204" pitchFamily="34" charset="0"/>
                <a:ea typeface="Calibri" panose="020F0502020204030204" pitchFamily="34" charset="0"/>
                <a:cs typeface="Times New Roman" panose="02020603050405020304" pitchFamily="18" charset="0"/>
              </a:rPr>
              <a:t> </a:t>
            </a:r>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 Los </a:t>
            </a:r>
            <a:r>
              <a:rPr lang="es-AR" sz="1600" b="1" i="1" dirty="0">
                <a:effectLst/>
                <a:latin typeface="Calibri" panose="020F0502020204030204" pitchFamily="34" charset="0"/>
                <a:ea typeface="Calibri" panose="020F0502020204030204" pitchFamily="34" charset="0"/>
                <a:cs typeface="Times New Roman" panose="02020603050405020304" pitchFamily="18" charset="0"/>
              </a:rPr>
              <a:t>aislantes </a:t>
            </a:r>
            <a:r>
              <a:rPr lang="es-AR" sz="1600" dirty="0">
                <a:effectLst/>
                <a:latin typeface="Calibri" panose="020F0502020204030204" pitchFamily="34" charset="0"/>
                <a:ea typeface="Calibri" panose="020F0502020204030204" pitchFamily="34" charset="0"/>
                <a:cs typeface="Times New Roman" panose="02020603050405020304" pitchFamily="18" charset="0"/>
              </a:rPr>
              <a:t>son materiales que se resisten a que pase un flujo de carga a través de ellos. Ejemplo: Plástico, vidrio, aire, etc.</a:t>
            </a:r>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Algunos materiales se denominan </a:t>
            </a:r>
            <a:r>
              <a:rPr lang="es-AR" sz="1600" b="1" i="1" dirty="0">
                <a:effectLst/>
                <a:latin typeface="Calibri" panose="020F0502020204030204" pitchFamily="34" charset="0"/>
                <a:ea typeface="Calibri" panose="020F0502020204030204" pitchFamily="34" charset="0"/>
                <a:cs typeface="Times New Roman" panose="02020603050405020304" pitchFamily="18" charset="0"/>
              </a:rPr>
              <a:t>semiconductores</a:t>
            </a:r>
            <a:r>
              <a:rPr lang="es-AR" sz="1600" dirty="0">
                <a:effectLst/>
                <a:latin typeface="Calibri" panose="020F0502020204030204" pitchFamily="34" charset="0"/>
                <a:ea typeface="Calibri" panose="020F0502020204030204" pitchFamily="34" charset="0"/>
                <a:cs typeface="Times New Roman" panose="02020603050405020304" pitchFamily="18" charset="0"/>
              </a:rPr>
              <a:t> porque tienen propiedades intermedias entre las de buenos conductores y buenos aislantes. </a:t>
            </a:r>
            <a:endParaRPr lang="es-AR" sz="16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Además, a temperaturas extremadamente bajas, algunos cerámicos son </a:t>
            </a:r>
            <a:r>
              <a:rPr lang="es-AR" sz="1600" b="1" i="1" dirty="0">
                <a:effectLst/>
                <a:latin typeface="Calibri" panose="020F0502020204030204" pitchFamily="34" charset="0"/>
                <a:ea typeface="Calibri" panose="020F0502020204030204" pitchFamily="34" charset="0"/>
                <a:cs typeface="Times New Roman" panose="02020603050405020304" pitchFamily="18" charset="0"/>
              </a:rPr>
              <a:t>superconductores</a:t>
            </a:r>
            <a:r>
              <a:rPr lang="es-AR" sz="1600" dirty="0">
                <a:effectLst/>
                <a:latin typeface="Calibri" panose="020F0502020204030204" pitchFamily="34" charset="0"/>
                <a:ea typeface="Calibri" panose="020F0502020204030204" pitchFamily="34" charset="0"/>
                <a:cs typeface="Times New Roman" panose="02020603050405020304" pitchFamily="18" charset="0"/>
              </a:rPr>
              <a:t>. Se denomina superconductividad a la capacidad de ciertos materiales cerámicos de </a:t>
            </a:r>
            <a:r>
              <a:rPr lang="es-AR" sz="1600" u="sng" dirty="0">
                <a:effectLst/>
                <a:latin typeface="Calibri" panose="020F0502020204030204" pitchFamily="34" charset="0"/>
                <a:ea typeface="Calibri" panose="020F0502020204030204" pitchFamily="34" charset="0"/>
                <a:cs typeface="Times New Roman" panose="02020603050405020304" pitchFamily="18" charset="0"/>
              </a:rPr>
              <a:t>conducir corriente eléctrica sin resistencia y sin pérdida de energía</a:t>
            </a:r>
            <a:r>
              <a:rPr lang="es-AR" sz="1600" dirty="0">
                <a:effectLst/>
                <a:latin typeface="Calibri" panose="020F0502020204030204" pitchFamily="34" charset="0"/>
                <a:ea typeface="Calibri" panose="020F0502020204030204" pitchFamily="34" charset="0"/>
                <a:cs typeface="Times New Roman" panose="02020603050405020304" pitchFamily="18" charset="0"/>
              </a:rPr>
              <a:t>. Esta propiedad se aprovecha en computación, entre otras aplicaciones.</a:t>
            </a:r>
          </a:p>
          <a:p>
            <a:pPr indent="180340" algn="just">
              <a:lnSpc>
                <a:spcPct val="115000"/>
              </a:lnSpc>
              <a:spcAft>
                <a:spcPts val="1200"/>
              </a:spcAft>
            </a:pPr>
            <a:endParaRPr sz="20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Tree>
    <p:extLst>
      <p:ext uri="{BB962C8B-B14F-4D97-AF65-F5344CB8AC3E}">
        <p14:creationId xmlns:p14="http://schemas.microsoft.com/office/powerpoint/2010/main" val="123825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2"/>
            </a:pPr>
            <a:r>
              <a:rPr lang="es-AR" sz="2000" dirty="0"/>
              <a:t>Fuente de fuerza electromotriz</a:t>
            </a:r>
          </a:p>
          <a:p>
            <a:pPr marL="76200" lvl="0" indent="0" algn="l" rtl="0">
              <a:spcBef>
                <a:spcPts val="0"/>
              </a:spcBef>
              <a:spcAft>
                <a:spcPts val="0"/>
              </a:spcAft>
              <a:buSzPts val="2400"/>
              <a:buNone/>
            </a:pPr>
            <a:endParaRPr lang="es-AR" sz="2000" dirty="0"/>
          </a:p>
          <a:p>
            <a:pPr marL="19050" marR="19050" algn="just">
              <a:spcBef>
                <a:spcPts val="225"/>
              </a:spcBef>
              <a:spcAft>
                <a:spcPts val="300"/>
              </a:spcAft>
            </a:pPr>
            <a:r>
              <a:rPr lang="es-ES" sz="1600" dirty="0">
                <a:effectLst/>
                <a:latin typeface="Calibri" panose="020F0502020204030204" pitchFamily="34" charset="0"/>
                <a:ea typeface="Calibri" panose="020F0502020204030204" pitchFamily="34" charset="0"/>
                <a:cs typeface="Calibri" panose="020F0502020204030204" pitchFamily="34" charset="0"/>
              </a:rPr>
              <a:t>Para mantener una corriente continua en un conductor se requiere que a los electrones se le suministren en forma continua energía para reemplazar la energía perdida por la carga en el circuito externo. De este modo, se mantiene una diferencia de potencial que permite un flujo de carga continuo. </a:t>
            </a:r>
          </a:p>
          <a:p>
            <a:pPr marL="19050" marR="19050" algn="just">
              <a:spcBef>
                <a:spcPts val="225"/>
              </a:spcBef>
              <a:spcAft>
                <a:spcPts val="300"/>
              </a:spcAft>
            </a:pPr>
            <a:r>
              <a:rPr lang="es-ES" sz="1600" dirty="0">
                <a:effectLst/>
                <a:latin typeface="Calibri" panose="020F0502020204030204" pitchFamily="34" charset="0"/>
                <a:ea typeface="Calibri" panose="020F0502020204030204" pitchFamily="34" charset="0"/>
                <a:cs typeface="Calibri" panose="020F0502020204030204" pitchFamily="34" charset="0"/>
              </a:rPr>
              <a:t>Un dispositivo que tiene la capacidad de mantener la diferencia de potencial entre dos puntos se llama una fuente de fuerza electromotriz (</a:t>
            </a:r>
            <a:r>
              <a:rPr lang="es-ES" sz="1600" dirty="0" err="1">
                <a:effectLst/>
                <a:latin typeface="Calibri" panose="020F0502020204030204" pitchFamily="34" charset="0"/>
                <a:ea typeface="Calibri" panose="020F0502020204030204" pitchFamily="34" charset="0"/>
                <a:cs typeface="Calibri" panose="020F0502020204030204" pitchFamily="34" charset="0"/>
              </a:rPr>
              <a:t>fem</a:t>
            </a:r>
            <a:r>
              <a:rPr lang="es-ES" sz="1600" dirty="0">
                <a:effectLst/>
                <a:latin typeface="Calibri" panose="020F0502020204030204" pitchFamily="34" charset="0"/>
                <a:ea typeface="Calibri" panose="020F0502020204030204" pitchFamily="34" charset="0"/>
                <a:cs typeface="Calibri" panose="020F0502020204030204" pitchFamily="34" charset="0"/>
              </a:rPr>
              <a:t>). Las fuentes de </a:t>
            </a:r>
            <a:r>
              <a:rPr lang="es-ES" sz="1600" dirty="0" err="1">
                <a:effectLst/>
                <a:latin typeface="Calibri" panose="020F0502020204030204" pitchFamily="34" charset="0"/>
                <a:ea typeface="Calibri" panose="020F0502020204030204" pitchFamily="34" charset="0"/>
                <a:cs typeface="Calibri" panose="020F0502020204030204" pitchFamily="34" charset="0"/>
              </a:rPr>
              <a:t>fem</a:t>
            </a:r>
            <a:r>
              <a:rPr lang="es-ES" sz="1600" dirty="0">
                <a:effectLst/>
                <a:latin typeface="Calibri" panose="020F0502020204030204" pitchFamily="34" charset="0"/>
                <a:ea typeface="Calibri" panose="020F0502020204030204" pitchFamily="34" charset="0"/>
                <a:cs typeface="Calibri" panose="020F0502020204030204" pitchFamily="34" charset="0"/>
              </a:rPr>
              <a:t> más conocidas son la batería y el generador. La batería convierte la energía química en energía eléctrica, y el generador transforma la energía mecánica en energía eléctrica. </a:t>
            </a:r>
          </a:p>
          <a:p>
            <a:pPr marL="0" marR="19050" indent="0" algn="just">
              <a:spcBef>
                <a:spcPts val="225"/>
              </a:spcBef>
              <a:spcAft>
                <a:spcPts val="300"/>
              </a:spcAft>
              <a:buNone/>
            </a:pPr>
            <a:r>
              <a:rPr lang="es-ES" sz="1600" dirty="0">
                <a:effectLst/>
                <a:latin typeface="Calibri" panose="020F0502020204030204" pitchFamily="34" charset="0"/>
                <a:ea typeface="Calibri" panose="020F0502020204030204" pitchFamily="34" charset="0"/>
                <a:cs typeface="Calibri" panose="020F0502020204030204" pitchFamily="34" charset="0"/>
              </a:rPr>
              <a:t>En otras palabras:</a:t>
            </a:r>
          </a:p>
          <a:p>
            <a:pPr marL="0" marR="19050" indent="0" algn="just">
              <a:spcBef>
                <a:spcPts val="225"/>
              </a:spcBef>
              <a:spcAft>
                <a:spcPts val="300"/>
              </a:spcAft>
              <a:buNone/>
            </a:pPr>
            <a:endParaRPr lang="es-ES" sz="1600" dirty="0">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r>
              <a:rPr lang="es-ES" sz="1600" dirty="0">
                <a:latin typeface="Calibri" panose="020F0502020204030204" pitchFamily="34" charset="0"/>
                <a:ea typeface="Calibri" panose="020F0502020204030204" pitchFamily="34" charset="0"/>
                <a:cs typeface="Times New Roman" panose="02020603050405020304" pitchFamily="18" charset="0"/>
              </a:rPr>
              <a:t>Puesto que la </a:t>
            </a:r>
            <a:r>
              <a:rPr lang="es-ES" sz="1600" dirty="0" err="1">
                <a:latin typeface="Calibri" panose="020F0502020204030204" pitchFamily="34" charset="0"/>
                <a:ea typeface="Calibri" panose="020F0502020204030204" pitchFamily="34" charset="0"/>
                <a:cs typeface="Times New Roman" panose="02020603050405020304" pitchFamily="18" charset="0"/>
              </a:rPr>
              <a:t>fem</a:t>
            </a:r>
            <a:r>
              <a:rPr lang="es-ES" sz="1600" dirty="0">
                <a:latin typeface="Calibri" panose="020F0502020204030204" pitchFamily="34" charset="0"/>
                <a:ea typeface="Calibri" panose="020F0502020204030204" pitchFamily="34" charset="0"/>
                <a:cs typeface="Times New Roman" panose="02020603050405020304" pitchFamily="18" charset="0"/>
              </a:rPr>
              <a:t> es trabajo por unidad de carga, se expresa en la misma unidad que la diferencia de potencial: el joule por coulomb, o volt. Una fuente de </a:t>
            </a:r>
            <a:r>
              <a:rPr lang="es-ES" sz="1600" dirty="0" err="1">
                <a:latin typeface="Calibri" panose="020F0502020204030204" pitchFamily="34" charset="0"/>
                <a:ea typeface="Calibri" panose="020F0502020204030204" pitchFamily="34" charset="0"/>
                <a:cs typeface="Times New Roman" panose="02020603050405020304" pitchFamily="18" charset="0"/>
              </a:rPr>
              <a:t>fem</a:t>
            </a:r>
            <a:r>
              <a:rPr lang="es-ES" sz="1600" dirty="0">
                <a:latin typeface="Calibri" panose="020F0502020204030204" pitchFamily="34" charset="0"/>
                <a:ea typeface="Calibri" panose="020F0502020204030204" pitchFamily="34" charset="0"/>
                <a:cs typeface="Times New Roman" panose="02020603050405020304" pitchFamily="18" charset="0"/>
              </a:rPr>
              <a:t> de 1 volt realizará un joule de trabajo sobre cada coulomb de carga que pasa a través de ella.</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19050" indent="0" algn="just">
              <a:spcBef>
                <a:spcPts val="225"/>
              </a:spcBef>
              <a:spcAft>
                <a:spcPts val="300"/>
              </a:spcAft>
              <a:buNone/>
            </a:pPr>
            <a:endParaRPr lang="es-A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3" name="Imagen 2">
            <a:extLst>
              <a:ext uri="{FF2B5EF4-FFF2-40B4-BE49-F238E27FC236}">
                <a16:creationId xmlns:a16="http://schemas.microsoft.com/office/drawing/2014/main" id="{82276BC8-2D02-9D82-33E6-97A874B7B6CB}"/>
              </a:ext>
            </a:extLst>
          </p:cNvPr>
          <p:cNvPicPr>
            <a:picLocks noChangeAspect="1"/>
          </p:cNvPicPr>
          <p:nvPr/>
        </p:nvPicPr>
        <p:blipFill>
          <a:blip r:embed="rId3"/>
          <a:stretch>
            <a:fillRect/>
          </a:stretch>
        </p:blipFill>
        <p:spPr>
          <a:xfrm>
            <a:off x="971600" y="3435846"/>
            <a:ext cx="6961884" cy="712437"/>
          </a:xfrm>
          <a:prstGeom prst="rect">
            <a:avLst/>
          </a:prstGeom>
        </p:spPr>
      </p:pic>
    </p:spTree>
    <p:extLst>
      <p:ext uri="{BB962C8B-B14F-4D97-AF65-F5344CB8AC3E}">
        <p14:creationId xmlns:p14="http://schemas.microsoft.com/office/powerpoint/2010/main" val="2506794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640960" cy="4752529"/>
          </a:xfrm>
          <a:prstGeom prst="rect">
            <a:avLst/>
          </a:prstGeom>
        </p:spPr>
        <p:txBody>
          <a:bodyPr spcFirstLastPara="1" wrap="square" lIns="91425" tIns="91425" rIns="91425" bIns="91425" anchor="t" anchorCtr="0">
            <a:noAutofit/>
          </a:bodyPr>
          <a:lstStyle/>
          <a:p>
            <a:pPr indent="0" algn="just">
              <a:lnSpc>
                <a:spcPct val="115000"/>
              </a:lnSpc>
              <a:spcAft>
                <a:spcPts val="1200"/>
              </a:spcAft>
              <a:buNone/>
            </a:pPr>
            <a:r>
              <a:rPr lang="es-ES" sz="1600" b="1" dirty="0">
                <a:effectLst/>
                <a:latin typeface="Calibri" panose="020F0502020204030204" pitchFamily="34" charset="0"/>
                <a:ea typeface="Calibri" panose="020F0502020204030204" pitchFamily="34" charset="0"/>
                <a:cs typeface="Times New Roman" panose="02020603050405020304" pitchFamily="18" charset="0"/>
              </a:rPr>
              <a:t>Símbolos convencionales que se usan en diagramas de circuitos eléctricos</a:t>
            </a:r>
            <a:endParaRPr lang="es-AR"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pic>
        <p:nvPicPr>
          <p:cNvPr id="6" name="Imagen 5">
            <a:extLst>
              <a:ext uri="{FF2B5EF4-FFF2-40B4-BE49-F238E27FC236}">
                <a16:creationId xmlns:a16="http://schemas.microsoft.com/office/drawing/2014/main" id="{67E92183-2925-1CB9-DB22-258C06922958}"/>
              </a:ext>
            </a:extLst>
          </p:cNvPr>
          <p:cNvPicPr>
            <a:picLocks noChangeAspect="1"/>
          </p:cNvPicPr>
          <p:nvPr/>
        </p:nvPicPr>
        <p:blipFill>
          <a:blip r:embed="rId3"/>
          <a:stretch>
            <a:fillRect/>
          </a:stretch>
        </p:blipFill>
        <p:spPr>
          <a:xfrm>
            <a:off x="1259632" y="933426"/>
            <a:ext cx="5569077" cy="3816425"/>
          </a:xfrm>
          <a:prstGeom prst="rect">
            <a:avLst/>
          </a:prstGeom>
        </p:spPr>
      </p:pic>
    </p:spTree>
    <p:extLst>
      <p:ext uri="{BB962C8B-B14F-4D97-AF65-F5344CB8AC3E}">
        <p14:creationId xmlns:p14="http://schemas.microsoft.com/office/powerpoint/2010/main" val="3109187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3"/>
            </a:pPr>
            <a:r>
              <a:rPr lang="es-AR" sz="2000" dirty="0"/>
              <a:t>Resistencia y resistividad</a:t>
            </a:r>
          </a:p>
          <a:p>
            <a:pPr marL="76200" lvl="0" indent="0" algn="l" rtl="0">
              <a:spcBef>
                <a:spcPts val="0"/>
              </a:spcBef>
              <a:spcAft>
                <a:spcPts val="0"/>
              </a:spcAft>
              <a:buSzPts val="2400"/>
              <a:buNone/>
            </a:pPr>
            <a:endParaRPr lang="es-AR" sz="1600" dirty="0"/>
          </a:p>
          <a:p>
            <a:pPr marL="19050" marR="19050" algn="just">
              <a:spcBef>
                <a:spcPts val="225"/>
              </a:spcBef>
              <a:spcAft>
                <a:spcPts val="300"/>
              </a:spcAft>
            </a:pPr>
            <a:r>
              <a:rPr lang="es-ES" sz="1600" dirty="0">
                <a:effectLst/>
                <a:latin typeface="Calibri" panose="020F0502020204030204" pitchFamily="34" charset="0"/>
                <a:ea typeface="Calibri" panose="020F0502020204030204" pitchFamily="34" charset="0"/>
                <a:cs typeface="Calibri" panose="020F0502020204030204" pitchFamily="34" charset="0"/>
              </a:rPr>
              <a:t>La resistencia (R) se define como la oposición a que fluya la carga eléctrica. Es independiente de la </a:t>
            </a:r>
            <a:r>
              <a:rPr lang="es-ES" sz="1600" dirty="0" err="1">
                <a:effectLst/>
                <a:latin typeface="Calibri" panose="020F0502020204030204" pitchFamily="34" charset="0"/>
                <a:ea typeface="Calibri" panose="020F0502020204030204" pitchFamily="34" charset="0"/>
                <a:cs typeface="Calibri" panose="020F0502020204030204" pitchFamily="34" charset="0"/>
              </a:rPr>
              <a:t>fem</a:t>
            </a:r>
            <a:r>
              <a:rPr lang="es-ES" sz="1600" dirty="0">
                <a:effectLst/>
                <a:latin typeface="Calibri" panose="020F0502020204030204" pitchFamily="34" charset="0"/>
                <a:ea typeface="Calibri" panose="020F0502020204030204" pitchFamily="34" charset="0"/>
                <a:cs typeface="Calibri" panose="020F0502020204030204" pitchFamily="34" charset="0"/>
              </a:rPr>
              <a:t> aplicada y de la corriente que pasa a través de ellos. Aunque la mayoría de los metales son buenos conductores de electricidad, todos ofrecen cierta oposición a que el flujo de carga eléctrica pase a través de ellos. </a:t>
            </a:r>
          </a:p>
          <a:p>
            <a:pPr marL="0" marR="19050" indent="0" algn="just">
              <a:spcBef>
                <a:spcPts val="225"/>
              </a:spcBef>
              <a:spcAft>
                <a:spcPts val="300"/>
              </a:spcAft>
              <a:buNone/>
            </a:pPr>
            <a:r>
              <a:rPr lang="es-ES" sz="1600" dirty="0">
                <a:effectLst/>
                <a:latin typeface="Calibri" panose="020F0502020204030204" pitchFamily="34" charset="0"/>
                <a:ea typeface="Calibri" panose="020F0502020204030204" pitchFamily="34" charset="0"/>
                <a:cs typeface="Calibri" panose="020F0502020204030204" pitchFamily="34" charset="0"/>
              </a:rPr>
              <a:t>Su unidad de medida es el ohm.</a:t>
            </a: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19050" marR="19050" algn="just">
              <a:spcBef>
                <a:spcPts val="225"/>
              </a:spcBef>
              <a:spcAft>
                <a:spcPts val="300"/>
              </a:spcAft>
            </a:pPr>
            <a:r>
              <a:rPr lang="es-ES" sz="1600" dirty="0">
                <a:latin typeface="Calibri" panose="020F0502020204030204" pitchFamily="34" charset="0"/>
                <a:ea typeface="Calibri" panose="020F0502020204030204" pitchFamily="34" charset="0"/>
                <a:cs typeface="Calibri" panose="020F0502020204030204" pitchFamily="34" charset="0"/>
              </a:rPr>
              <a:t>L</a:t>
            </a:r>
            <a:r>
              <a:rPr lang="es-ES" sz="1600" dirty="0">
                <a:effectLst/>
                <a:latin typeface="Calibri" panose="020F0502020204030204" pitchFamily="34" charset="0"/>
                <a:ea typeface="Calibri" panose="020F0502020204030204" pitchFamily="34" charset="0"/>
                <a:cs typeface="Calibri" panose="020F0502020204030204" pitchFamily="34" charset="0"/>
              </a:rPr>
              <a:t>a resistencia es una propiedad inherente a un conductor. Por ejemplo, la resistencia de un alambre que tiene un área de sección transversal uniforme se de termina por los cuatro factores siguientes:</a:t>
            </a:r>
          </a:p>
          <a:p>
            <a:pPr marL="19050" marR="19050" algn="just">
              <a:spcBef>
                <a:spcPts val="225"/>
              </a:spcBef>
              <a:spcAft>
                <a:spcPts val="300"/>
              </a:spcAft>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r>
              <a:rPr lang="es-ES" sz="1600" dirty="0">
                <a:effectLst/>
                <a:latin typeface="Calibri" panose="020F0502020204030204" pitchFamily="34" charset="0"/>
                <a:ea typeface="Calibri" panose="020F0502020204030204" pitchFamily="34" charset="0"/>
                <a:cs typeface="Calibri" panose="020F0502020204030204" pitchFamily="34" charset="0"/>
              </a:rPr>
              <a:t>1. Tipo de material </a:t>
            </a:r>
          </a:p>
          <a:p>
            <a:pPr marL="0" marR="19050" indent="0" algn="just">
              <a:spcBef>
                <a:spcPts val="225"/>
              </a:spcBef>
              <a:spcAft>
                <a:spcPts val="300"/>
              </a:spcAft>
              <a:buNone/>
            </a:pPr>
            <a:r>
              <a:rPr lang="es-ES" sz="1600" dirty="0">
                <a:effectLst/>
                <a:latin typeface="Calibri" panose="020F0502020204030204" pitchFamily="34" charset="0"/>
                <a:ea typeface="Calibri" panose="020F0502020204030204" pitchFamily="34" charset="0"/>
                <a:cs typeface="Calibri" panose="020F0502020204030204" pitchFamily="34" charset="0"/>
              </a:rPr>
              <a:t>2. Longitud </a:t>
            </a:r>
          </a:p>
          <a:p>
            <a:pPr marL="0" marR="19050" indent="0" algn="just">
              <a:spcBef>
                <a:spcPts val="225"/>
              </a:spcBef>
              <a:spcAft>
                <a:spcPts val="300"/>
              </a:spcAft>
              <a:buNone/>
            </a:pPr>
            <a:r>
              <a:rPr lang="es-ES" sz="1600" dirty="0">
                <a:effectLst/>
                <a:latin typeface="Calibri" panose="020F0502020204030204" pitchFamily="34" charset="0"/>
                <a:ea typeface="Calibri" panose="020F0502020204030204" pitchFamily="34" charset="0"/>
                <a:cs typeface="Calibri" panose="020F0502020204030204" pitchFamily="34" charset="0"/>
              </a:rPr>
              <a:t>3. Área de sección transversal </a:t>
            </a:r>
          </a:p>
          <a:p>
            <a:pPr marL="0" marR="19050" indent="0" algn="just">
              <a:spcBef>
                <a:spcPts val="225"/>
              </a:spcBef>
              <a:spcAft>
                <a:spcPts val="300"/>
              </a:spcAft>
              <a:buNone/>
            </a:pPr>
            <a:r>
              <a:rPr lang="es-ES" sz="1600" dirty="0">
                <a:effectLst/>
                <a:latin typeface="Calibri" panose="020F0502020204030204" pitchFamily="34" charset="0"/>
                <a:ea typeface="Calibri" panose="020F0502020204030204" pitchFamily="34" charset="0"/>
                <a:cs typeface="Calibri" panose="020F0502020204030204" pitchFamily="34" charset="0"/>
              </a:rPr>
              <a:t>4. Temperatura</a:t>
            </a: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A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10" name="Imagen 9">
            <a:extLst>
              <a:ext uri="{FF2B5EF4-FFF2-40B4-BE49-F238E27FC236}">
                <a16:creationId xmlns:a16="http://schemas.microsoft.com/office/drawing/2014/main" id="{6CB00AC4-E6D8-412C-B505-9D9062CB8083}"/>
              </a:ext>
            </a:extLst>
          </p:cNvPr>
          <p:cNvPicPr>
            <a:picLocks noChangeAspect="1"/>
          </p:cNvPicPr>
          <p:nvPr/>
        </p:nvPicPr>
        <p:blipFill>
          <a:blip r:embed="rId3"/>
          <a:stretch>
            <a:fillRect/>
          </a:stretch>
        </p:blipFill>
        <p:spPr>
          <a:xfrm>
            <a:off x="3059832" y="1995686"/>
            <a:ext cx="219075" cy="180975"/>
          </a:xfrm>
          <a:prstGeom prst="rect">
            <a:avLst/>
          </a:prstGeom>
        </p:spPr>
      </p:pic>
    </p:spTree>
    <p:extLst>
      <p:ext uri="{BB962C8B-B14F-4D97-AF65-F5344CB8AC3E}">
        <p14:creationId xmlns:p14="http://schemas.microsoft.com/office/powerpoint/2010/main" val="22195986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179512" y="133771"/>
            <a:ext cx="8568952" cy="4875958"/>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3"/>
            </a:pPr>
            <a:r>
              <a:rPr lang="es-AR" sz="2000" dirty="0"/>
              <a:t>Resistencia y resistividad</a:t>
            </a:r>
          </a:p>
          <a:p>
            <a:pPr marL="76200" lvl="0" indent="0" algn="l" rtl="0">
              <a:spcBef>
                <a:spcPts val="0"/>
              </a:spcBef>
              <a:spcAft>
                <a:spcPts val="0"/>
              </a:spcAft>
              <a:buSzPts val="2400"/>
              <a:buNone/>
            </a:pPr>
            <a:endParaRPr lang="es-AR" sz="2000" dirty="0"/>
          </a:p>
          <a:p>
            <a:pPr marL="19050" marR="19050" algn="just">
              <a:spcBef>
                <a:spcPts val="225"/>
              </a:spcBef>
              <a:spcAft>
                <a:spcPts val="300"/>
              </a:spcAft>
            </a:pPr>
            <a:r>
              <a:rPr lang="es-ES" sz="1600" dirty="0">
                <a:latin typeface="Calibri" panose="020F0502020204030204" pitchFamily="34" charset="0"/>
                <a:cs typeface="Calibri" panose="020F0502020204030204" pitchFamily="34" charset="0"/>
              </a:rPr>
              <a:t>Para un conductor dado, a una temperatura determinada, la resistencia se puede calcular a partir de:</a:t>
            </a: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A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pic>
        <p:nvPicPr>
          <p:cNvPr id="4" name="Imagen 3">
            <a:extLst>
              <a:ext uri="{FF2B5EF4-FFF2-40B4-BE49-F238E27FC236}">
                <a16:creationId xmlns:a16="http://schemas.microsoft.com/office/drawing/2014/main" id="{17BE0E56-2A6E-D010-00A8-5A61FCFEC7C7}"/>
              </a:ext>
            </a:extLst>
          </p:cNvPr>
          <p:cNvPicPr>
            <a:picLocks noChangeAspect="1"/>
          </p:cNvPicPr>
          <p:nvPr/>
        </p:nvPicPr>
        <p:blipFill>
          <a:blip r:embed="rId3"/>
          <a:stretch>
            <a:fillRect/>
          </a:stretch>
        </p:blipFill>
        <p:spPr>
          <a:xfrm>
            <a:off x="1689537" y="1396165"/>
            <a:ext cx="1536419" cy="738663"/>
          </a:xfrm>
          <a:prstGeom prst="rect">
            <a:avLst/>
          </a:prstGeom>
        </p:spPr>
      </p:pic>
      <p:pic>
        <p:nvPicPr>
          <p:cNvPr id="6" name="Imagen 5">
            <a:extLst>
              <a:ext uri="{FF2B5EF4-FFF2-40B4-BE49-F238E27FC236}">
                <a16:creationId xmlns:a16="http://schemas.microsoft.com/office/drawing/2014/main" id="{19EAD8BB-EC96-7C92-30AA-C5DA7B1850A8}"/>
              </a:ext>
            </a:extLst>
          </p:cNvPr>
          <p:cNvPicPr>
            <a:picLocks noChangeAspect="1"/>
          </p:cNvPicPr>
          <p:nvPr/>
        </p:nvPicPr>
        <p:blipFill>
          <a:blip r:embed="rId4"/>
          <a:stretch>
            <a:fillRect/>
          </a:stretch>
        </p:blipFill>
        <p:spPr>
          <a:xfrm>
            <a:off x="3569419" y="1347444"/>
            <a:ext cx="1339609" cy="738663"/>
          </a:xfrm>
          <a:prstGeom prst="rect">
            <a:avLst/>
          </a:prstGeom>
        </p:spPr>
      </p:pic>
      <p:pic>
        <p:nvPicPr>
          <p:cNvPr id="3" name="Imagen 2">
            <a:extLst>
              <a:ext uri="{FF2B5EF4-FFF2-40B4-BE49-F238E27FC236}">
                <a16:creationId xmlns:a16="http://schemas.microsoft.com/office/drawing/2014/main" id="{C5E8DA13-F4CF-12E9-BD6C-BB27D52EC206}"/>
              </a:ext>
            </a:extLst>
          </p:cNvPr>
          <p:cNvPicPr>
            <a:picLocks noChangeAspect="1"/>
          </p:cNvPicPr>
          <p:nvPr/>
        </p:nvPicPr>
        <p:blipFill>
          <a:blip r:embed="rId5"/>
          <a:stretch>
            <a:fillRect/>
          </a:stretch>
        </p:blipFill>
        <p:spPr>
          <a:xfrm>
            <a:off x="1254844" y="2514551"/>
            <a:ext cx="4629150" cy="2628900"/>
          </a:xfrm>
          <a:prstGeom prst="rect">
            <a:avLst/>
          </a:prstGeom>
        </p:spPr>
      </p:pic>
      <p:sp>
        <p:nvSpPr>
          <p:cNvPr id="5" name="CuadroTexto 4">
            <a:extLst>
              <a:ext uri="{FF2B5EF4-FFF2-40B4-BE49-F238E27FC236}">
                <a16:creationId xmlns:a16="http://schemas.microsoft.com/office/drawing/2014/main" id="{B173A053-C030-55AB-0325-ED21A7D4683C}"/>
              </a:ext>
            </a:extLst>
          </p:cNvPr>
          <p:cNvSpPr txBox="1"/>
          <p:nvPr/>
        </p:nvSpPr>
        <p:spPr>
          <a:xfrm>
            <a:off x="5148064" y="1433169"/>
            <a:ext cx="3456384" cy="830997"/>
          </a:xfrm>
          <a:prstGeom prst="rect">
            <a:avLst/>
          </a:prstGeom>
          <a:noFill/>
        </p:spPr>
        <p:txBody>
          <a:bodyPr wrap="square">
            <a:spAutoFit/>
          </a:bodyPr>
          <a:lstStyle/>
          <a:p>
            <a:r>
              <a:rPr lang="es-AR" sz="1600" dirty="0">
                <a:solidFill>
                  <a:schemeClr val="dk1"/>
                </a:solidFill>
                <a:latin typeface="Calibri" panose="020F0502020204030204" pitchFamily="34" charset="0"/>
                <a:cs typeface="Calibri" panose="020F0502020204030204" pitchFamily="34" charset="0"/>
                <a:sym typeface="Quattrocento Sans"/>
              </a:rPr>
              <a:t>La constante de proporcionalidad ro es una propiedad del material llamada resistividad</a:t>
            </a:r>
          </a:p>
        </p:txBody>
      </p:sp>
    </p:spTree>
    <p:extLst>
      <p:ext uri="{BB962C8B-B14F-4D97-AF65-F5344CB8AC3E}">
        <p14:creationId xmlns:p14="http://schemas.microsoft.com/office/powerpoint/2010/main" val="1617382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AR" dirty="0"/>
              <a:t>D</a:t>
            </a:r>
            <a:r>
              <a:rPr lang="en" dirty="0"/>
              <a:t>e la carga eléctrica a la energía potencial</a:t>
            </a:r>
            <a:endParaRPr dirty="0"/>
          </a:p>
        </p:txBody>
      </p:sp>
      <p:sp>
        <p:nvSpPr>
          <p:cNvPr id="111" name="Google Shape;111;p15"/>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Los fundamentos físicos de la electricidad</a:t>
            </a:r>
            <a:endParaRPr dirty="0"/>
          </a:p>
        </p:txBody>
      </p:sp>
      <p:sp>
        <p:nvSpPr>
          <p:cNvPr id="112" name="Google Shape;112;p15"/>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Lora"/>
                <a:ea typeface="Lora"/>
                <a:cs typeface="Lora"/>
                <a:sym typeface="Lora"/>
              </a:rPr>
              <a:t>1</a:t>
            </a:r>
            <a:endParaRPr sz="2400">
              <a:latin typeface="Lora"/>
              <a:ea typeface="Lora"/>
              <a:cs typeface="Lora"/>
              <a:sym typeface="Lora"/>
            </a:endParaRPr>
          </a:p>
        </p:txBody>
      </p:sp>
      <p:sp>
        <p:nvSpPr>
          <p:cNvPr id="113" name="Google Shape;11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4"/>
            </a:pPr>
            <a:r>
              <a:rPr lang="es-AR" sz="2000" dirty="0"/>
              <a:t>Ley de Ohm</a:t>
            </a:r>
          </a:p>
          <a:p>
            <a:pPr marL="76200" lvl="0" indent="0" algn="l" rtl="0">
              <a:spcBef>
                <a:spcPts val="0"/>
              </a:spcBef>
              <a:spcAft>
                <a:spcPts val="0"/>
              </a:spcAft>
              <a:buSzPts val="2400"/>
              <a:buNone/>
            </a:pPr>
            <a:endParaRPr lang="es-AR" sz="2000" dirty="0"/>
          </a:p>
          <a:p>
            <a:pPr marL="19050" marR="19050" algn="just">
              <a:spcBef>
                <a:spcPts val="225"/>
              </a:spcBef>
              <a:spcAft>
                <a:spcPts val="300"/>
              </a:spcAft>
            </a:pPr>
            <a:r>
              <a:rPr lang="es-ES" sz="1600" dirty="0">
                <a:effectLst/>
                <a:latin typeface="Calibri" panose="020F0502020204030204" pitchFamily="34" charset="0"/>
                <a:ea typeface="Calibri" panose="020F0502020204030204" pitchFamily="34" charset="0"/>
                <a:cs typeface="Calibri" panose="020F0502020204030204" pitchFamily="34" charset="0"/>
              </a:rPr>
              <a:t>Para una resistencia dada, a una temperatura particular, la corriente es directamente proporcional al voltaje aplicado. </a:t>
            </a:r>
            <a:r>
              <a:rPr lang="es-ES" sz="1600" dirty="0">
                <a:latin typeface="Calibri" panose="020F0502020204030204" pitchFamily="34" charset="0"/>
                <a:ea typeface="Calibri" panose="020F0502020204030204" pitchFamily="34" charset="0"/>
                <a:cs typeface="Calibri" panose="020F0502020204030204" pitchFamily="34" charset="0"/>
              </a:rPr>
              <a:t>Esta proporcionalidad se conoce como la ley de Ohm.</a:t>
            </a: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ES" sz="1600" dirty="0">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r>
              <a:rPr lang="es-ES" sz="1600" dirty="0">
                <a:effectLst/>
                <a:latin typeface="Calibri" panose="020F0502020204030204" pitchFamily="34" charset="0"/>
                <a:ea typeface="Calibri" panose="020F0502020204030204" pitchFamily="34" charset="0"/>
                <a:cs typeface="Calibri" panose="020F0502020204030204" pitchFamily="34" charset="0"/>
              </a:rPr>
              <a:t>Matemáticamente, se puede calcular a partir de:</a:t>
            </a:r>
          </a:p>
          <a:p>
            <a:pPr marL="0" marR="19050" indent="0" algn="just">
              <a:spcBef>
                <a:spcPts val="225"/>
              </a:spcBef>
              <a:spcAft>
                <a:spcPts val="300"/>
              </a:spcAft>
              <a:buNone/>
            </a:pPr>
            <a:endParaRPr lang="es-ES"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AR" sz="1600" dirty="0">
              <a:effectLst/>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endParaRPr lang="es-AR" sz="1600" dirty="0">
              <a:latin typeface="Calibri" panose="020F0502020204030204" pitchFamily="34" charset="0"/>
              <a:ea typeface="Calibri" panose="020F0502020204030204" pitchFamily="34" charset="0"/>
              <a:cs typeface="Calibri" panose="020F0502020204030204" pitchFamily="34" charset="0"/>
            </a:endParaRPr>
          </a:p>
          <a:p>
            <a:pPr marL="0" marR="19050" indent="0" algn="just">
              <a:spcBef>
                <a:spcPts val="225"/>
              </a:spcBef>
              <a:spcAft>
                <a:spcPts val="300"/>
              </a:spcAft>
              <a:buNone/>
            </a:pPr>
            <a:r>
              <a:rPr lang="es-ES" sz="1600" dirty="0">
                <a:effectLst/>
                <a:latin typeface="Calibri" panose="020F0502020204030204" pitchFamily="34" charset="0"/>
                <a:ea typeface="Calibri" panose="020F0502020204030204" pitchFamily="34" charset="0"/>
                <a:cs typeface="Calibri" panose="020F0502020204030204" pitchFamily="34" charset="0"/>
              </a:rPr>
              <a:t>Cuanto mayor sea la resistencia R, tanto menor será la corriente I para un voltaje dado V. </a:t>
            </a:r>
            <a:endParaRPr lang="es-AR"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pic>
        <p:nvPicPr>
          <p:cNvPr id="3" name="Imagen 2">
            <a:extLst>
              <a:ext uri="{FF2B5EF4-FFF2-40B4-BE49-F238E27FC236}">
                <a16:creationId xmlns:a16="http://schemas.microsoft.com/office/drawing/2014/main" id="{F9ADA000-BEA2-A583-6501-AFB161065280}"/>
              </a:ext>
            </a:extLst>
          </p:cNvPr>
          <p:cNvPicPr>
            <a:picLocks noChangeAspect="1"/>
          </p:cNvPicPr>
          <p:nvPr/>
        </p:nvPicPr>
        <p:blipFill>
          <a:blip r:embed="rId3"/>
          <a:stretch>
            <a:fillRect/>
          </a:stretch>
        </p:blipFill>
        <p:spPr>
          <a:xfrm>
            <a:off x="2627784" y="3056636"/>
            <a:ext cx="1543050" cy="495300"/>
          </a:xfrm>
          <a:prstGeom prst="rect">
            <a:avLst/>
          </a:prstGeom>
        </p:spPr>
      </p:pic>
      <p:pic>
        <p:nvPicPr>
          <p:cNvPr id="7" name="Imagen 6">
            <a:extLst>
              <a:ext uri="{FF2B5EF4-FFF2-40B4-BE49-F238E27FC236}">
                <a16:creationId xmlns:a16="http://schemas.microsoft.com/office/drawing/2014/main" id="{ABA49349-34E8-3FBD-3699-E1B79298C6A5}"/>
              </a:ext>
            </a:extLst>
          </p:cNvPr>
          <p:cNvPicPr>
            <a:picLocks noChangeAspect="1"/>
          </p:cNvPicPr>
          <p:nvPr/>
        </p:nvPicPr>
        <p:blipFill>
          <a:blip r:embed="rId4"/>
          <a:stretch>
            <a:fillRect/>
          </a:stretch>
        </p:blipFill>
        <p:spPr>
          <a:xfrm>
            <a:off x="403900" y="1605156"/>
            <a:ext cx="7533868" cy="604321"/>
          </a:xfrm>
          <a:prstGeom prst="rect">
            <a:avLst/>
          </a:prstGeom>
        </p:spPr>
      </p:pic>
      <p:pic>
        <p:nvPicPr>
          <p:cNvPr id="9" name="Imagen 8">
            <a:extLst>
              <a:ext uri="{FF2B5EF4-FFF2-40B4-BE49-F238E27FC236}">
                <a16:creationId xmlns:a16="http://schemas.microsoft.com/office/drawing/2014/main" id="{81D1C2EA-7133-2992-26EC-107EDCE91984}"/>
              </a:ext>
            </a:extLst>
          </p:cNvPr>
          <p:cNvPicPr>
            <a:picLocks noChangeAspect="1"/>
          </p:cNvPicPr>
          <p:nvPr/>
        </p:nvPicPr>
        <p:blipFill>
          <a:blip r:embed="rId5"/>
          <a:stretch>
            <a:fillRect/>
          </a:stretch>
        </p:blipFill>
        <p:spPr>
          <a:xfrm>
            <a:off x="4716016" y="3056636"/>
            <a:ext cx="904875" cy="466725"/>
          </a:xfrm>
          <a:prstGeom prst="rect">
            <a:avLst/>
          </a:prstGeom>
        </p:spPr>
      </p:pic>
    </p:spTree>
    <p:extLst>
      <p:ext uri="{BB962C8B-B14F-4D97-AF65-F5344CB8AC3E}">
        <p14:creationId xmlns:p14="http://schemas.microsoft.com/office/powerpoint/2010/main" val="22166391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287524" y="288080"/>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Potencia</a:t>
            </a:r>
          </a:p>
          <a:p>
            <a:pPr marL="76200" lvl="0" indent="0" algn="l" rtl="0">
              <a:spcBef>
                <a:spcPts val="0"/>
              </a:spcBef>
              <a:spcAft>
                <a:spcPts val="0"/>
              </a:spcAft>
              <a:buSzPts val="2400"/>
              <a:buNone/>
            </a:pPr>
            <a:endParaRPr lang="es-AR" sz="2000" dirty="0"/>
          </a:p>
          <a:p>
            <a:pPr marL="19050" marR="19050" algn="just">
              <a:spcBef>
                <a:spcPts val="225"/>
              </a:spcBef>
              <a:spcAft>
                <a:spcPts val="300"/>
              </a:spcAft>
            </a:pPr>
            <a:r>
              <a:rPr lang="es-ES" sz="1600" dirty="0">
                <a:effectLst/>
                <a:latin typeface="Calibri" panose="020F0502020204030204" pitchFamily="34" charset="0"/>
                <a:ea typeface="Calibri" panose="020F0502020204030204" pitchFamily="34" charset="0"/>
                <a:cs typeface="Calibri" panose="020F0502020204030204" pitchFamily="34" charset="0"/>
              </a:rPr>
              <a:t>La rapidez con la cual se disipa el calor en un circuito eléctrico se conoce como potencia disipada. Cuando la carga fluye en forma continua a través de un circuito, esta potencia disipada está dada por</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pic>
        <p:nvPicPr>
          <p:cNvPr id="8" name="Imagen 7">
            <a:extLst>
              <a:ext uri="{FF2B5EF4-FFF2-40B4-BE49-F238E27FC236}">
                <a16:creationId xmlns:a16="http://schemas.microsoft.com/office/drawing/2014/main" id="{C017A59C-306E-A4F9-67FC-5C8628CA7EE7}"/>
              </a:ext>
            </a:extLst>
          </p:cNvPr>
          <p:cNvPicPr>
            <a:picLocks noChangeAspect="1"/>
          </p:cNvPicPr>
          <p:nvPr/>
        </p:nvPicPr>
        <p:blipFill>
          <a:blip r:embed="rId3"/>
          <a:stretch>
            <a:fillRect/>
          </a:stretch>
        </p:blipFill>
        <p:spPr>
          <a:xfrm>
            <a:off x="3048486" y="2953874"/>
            <a:ext cx="2367868" cy="625988"/>
          </a:xfrm>
          <a:prstGeom prst="rect">
            <a:avLst/>
          </a:prstGeom>
        </p:spPr>
      </p:pic>
      <p:pic>
        <p:nvPicPr>
          <p:cNvPr id="11" name="Imagen 10">
            <a:extLst>
              <a:ext uri="{FF2B5EF4-FFF2-40B4-BE49-F238E27FC236}">
                <a16:creationId xmlns:a16="http://schemas.microsoft.com/office/drawing/2014/main" id="{D54F216C-5987-9F62-6AD8-2B104871F83A}"/>
              </a:ext>
            </a:extLst>
          </p:cNvPr>
          <p:cNvPicPr>
            <a:picLocks noChangeAspect="1"/>
          </p:cNvPicPr>
          <p:nvPr/>
        </p:nvPicPr>
        <p:blipFill>
          <a:blip r:embed="rId4"/>
          <a:stretch>
            <a:fillRect/>
          </a:stretch>
        </p:blipFill>
        <p:spPr>
          <a:xfrm>
            <a:off x="2339752" y="1946816"/>
            <a:ext cx="1666185" cy="504056"/>
          </a:xfrm>
          <a:prstGeom prst="rect">
            <a:avLst/>
          </a:prstGeom>
        </p:spPr>
      </p:pic>
      <p:pic>
        <p:nvPicPr>
          <p:cNvPr id="13" name="Imagen 12">
            <a:extLst>
              <a:ext uri="{FF2B5EF4-FFF2-40B4-BE49-F238E27FC236}">
                <a16:creationId xmlns:a16="http://schemas.microsoft.com/office/drawing/2014/main" id="{7EEC17B1-0C48-218D-0799-597F848B3884}"/>
              </a:ext>
            </a:extLst>
          </p:cNvPr>
          <p:cNvPicPr>
            <a:picLocks noChangeAspect="1"/>
          </p:cNvPicPr>
          <p:nvPr/>
        </p:nvPicPr>
        <p:blipFill>
          <a:blip r:embed="rId5"/>
          <a:stretch>
            <a:fillRect/>
          </a:stretch>
        </p:blipFill>
        <p:spPr>
          <a:xfrm>
            <a:off x="4572000" y="1858619"/>
            <a:ext cx="1411304" cy="680450"/>
          </a:xfrm>
          <a:prstGeom prst="rect">
            <a:avLst/>
          </a:prstGeom>
        </p:spPr>
      </p:pic>
    </p:spTree>
    <p:extLst>
      <p:ext uri="{BB962C8B-B14F-4D97-AF65-F5344CB8AC3E}">
        <p14:creationId xmlns:p14="http://schemas.microsoft.com/office/powerpoint/2010/main" val="37421282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AR" dirty="0"/>
              <a:t>D</a:t>
            </a:r>
            <a:r>
              <a:rPr lang="en" dirty="0"/>
              <a:t>e la corriente a los circuitos eléctricos</a:t>
            </a:r>
            <a:endParaRPr dirty="0"/>
          </a:p>
        </p:txBody>
      </p:sp>
      <p:sp>
        <p:nvSpPr>
          <p:cNvPr id="111" name="Google Shape;111;p15"/>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Aproximaciones al empleo de la corriente eléctrica</a:t>
            </a:r>
            <a:endParaRPr dirty="0"/>
          </a:p>
        </p:txBody>
      </p:sp>
      <p:sp>
        <p:nvSpPr>
          <p:cNvPr id="112" name="Google Shape;112;p15"/>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AR" sz="2400" dirty="0">
                <a:latin typeface="Lora"/>
                <a:ea typeface="Lora"/>
                <a:cs typeface="Lora"/>
                <a:sym typeface="Lora"/>
              </a:rPr>
              <a:t>3</a:t>
            </a:r>
            <a:endParaRPr sz="2400" dirty="0">
              <a:latin typeface="Lora"/>
              <a:ea typeface="Lora"/>
              <a:cs typeface="Lora"/>
              <a:sym typeface="Lora"/>
            </a:endParaRPr>
          </a:p>
        </p:txBody>
      </p:sp>
      <p:sp>
        <p:nvSpPr>
          <p:cNvPr id="113" name="Google Shape;11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Tree>
    <p:extLst>
      <p:ext uri="{BB962C8B-B14F-4D97-AF65-F5344CB8AC3E}">
        <p14:creationId xmlns:p14="http://schemas.microsoft.com/office/powerpoint/2010/main" val="3677298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5"/>
            </a:pPr>
            <a:r>
              <a:rPr lang="es-AR" sz="2000" dirty="0"/>
              <a:t>Circuitos</a:t>
            </a:r>
          </a:p>
          <a:p>
            <a:pPr marL="76200" lvl="0" indent="0" algn="l" rtl="0">
              <a:spcBef>
                <a:spcPts val="0"/>
              </a:spcBef>
              <a:spcAft>
                <a:spcPts val="0"/>
              </a:spcAft>
              <a:buSzPts val="2400"/>
              <a:buNone/>
            </a:pPr>
            <a:endParaRPr lang="es-AR" sz="2000" dirty="0"/>
          </a:p>
          <a:p>
            <a:pPr marL="19050" marR="19050" algn="just">
              <a:spcBef>
                <a:spcPts val="225"/>
              </a:spcBef>
              <a:spcAft>
                <a:spcPts val="300"/>
              </a:spcAft>
            </a:pPr>
            <a:r>
              <a:rPr lang="es-ES" sz="1600" dirty="0">
                <a:effectLst/>
                <a:latin typeface="Calibri" panose="020F0502020204030204" pitchFamily="34" charset="0"/>
                <a:ea typeface="Calibri" panose="020F0502020204030204" pitchFamily="34" charset="0"/>
                <a:cs typeface="Calibri" panose="020F0502020204030204" pitchFamily="34" charset="0"/>
              </a:rPr>
              <a:t>Un circuito eléctrico consiste en cierto número de ramas unidas entre sí, de modo que al menos una de ellas cierre la trayectoria que se proporciona a la corriente. El circuito más sencillo consta de una sola fuente de </a:t>
            </a:r>
            <a:r>
              <a:rPr lang="es-ES" sz="1600" dirty="0" err="1">
                <a:effectLst/>
                <a:latin typeface="Calibri" panose="020F0502020204030204" pitchFamily="34" charset="0"/>
                <a:ea typeface="Calibri" panose="020F0502020204030204" pitchFamily="34" charset="0"/>
                <a:cs typeface="Calibri" panose="020F0502020204030204" pitchFamily="34" charset="0"/>
              </a:rPr>
              <a:t>fem</a:t>
            </a:r>
            <a:r>
              <a:rPr lang="es-ES" sz="1600" dirty="0">
                <a:effectLst/>
                <a:latin typeface="Calibri" panose="020F0502020204030204" pitchFamily="34" charset="0"/>
                <a:ea typeface="Calibri" panose="020F0502020204030204" pitchFamily="34" charset="0"/>
                <a:cs typeface="Calibri" panose="020F0502020204030204" pitchFamily="34" charset="0"/>
              </a:rPr>
              <a:t> unida a una sola resistencia externa, como se muestra en la figura. Si “S representa la </a:t>
            </a:r>
            <a:r>
              <a:rPr lang="es-ES" sz="1600" dirty="0" err="1">
                <a:effectLst/>
                <a:latin typeface="Calibri" panose="020F0502020204030204" pitchFamily="34" charset="0"/>
                <a:ea typeface="Calibri" panose="020F0502020204030204" pitchFamily="34" charset="0"/>
                <a:cs typeface="Calibri" panose="020F0502020204030204" pitchFamily="34" charset="0"/>
              </a:rPr>
              <a:t>fem</a:t>
            </a:r>
            <a:r>
              <a:rPr lang="es-ES" sz="1600" dirty="0">
                <a:effectLst/>
                <a:latin typeface="Calibri" panose="020F0502020204030204" pitchFamily="34" charset="0"/>
                <a:ea typeface="Calibri" panose="020F0502020204030204" pitchFamily="34" charset="0"/>
                <a:cs typeface="Calibri" panose="020F0502020204030204" pitchFamily="34" charset="0"/>
              </a:rPr>
              <a:t> y R indica la resistencia total, la ley de Ohm queda como:</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pic>
        <p:nvPicPr>
          <p:cNvPr id="5" name="Imagen 4">
            <a:extLst>
              <a:ext uri="{FF2B5EF4-FFF2-40B4-BE49-F238E27FC236}">
                <a16:creationId xmlns:a16="http://schemas.microsoft.com/office/drawing/2014/main" id="{12690AA6-B2BB-C545-A6ED-F5CDE6E39AEE}"/>
              </a:ext>
            </a:extLst>
          </p:cNvPr>
          <p:cNvPicPr>
            <a:picLocks noChangeAspect="1"/>
          </p:cNvPicPr>
          <p:nvPr/>
        </p:nvPicPr>
        <p:blipFill>
          <a:blip r:embed="rId3"/>
          <a:stretch>
            <a:fillRect/>
          </a:stretch>
        </p:blipFill>
        <p:spPr>
          <a:xfrm>
            <a:off x="2915816" y="2152637"/>
            <a:ext cx="936104" cy="387353"/>
          </a:xfrm>
          <a:prstGeom prst="rect">
            <a:avLst/>
          </a:prstGeom>
        </p:spPr>
      </p:pic>
      <p:pic>
        <p:nvPicPr>
          <p:cNvPr id="4" name="Imagen 3">
            <a:extLst>
              <a:ext uri="{FF2B5EF4-FFF2-40B4-BE49-F238E27FC236}">
                <a16:creationId xmlns:a16="http://schemas.microsoft.com/office/drawing/2014/main" id="{A973E6D3-8A14-D375-8E23-28240E0D021F}"/>
              </a:ext>
            </a:extLst>
          </p:cNvPr>
          <p:cNvPicPr>
            <a:picLocks noChangeAspect="1"/>
          </p:cNvPicPr>
          <p:nvPr/>
        </p:nvPicPr>
        <p:blipFill>
          <a:blip r:embed="rId4"/>
          <a:stretch>
            <a:fillRect/>
          </a:stretch>
        </p:blipFill>
        <p:spPr>
          <a:xfrm>
            <a:off x="4139952" y="2312950"/>
            <a:ext cx="3105150" cy="2533650"/>
          </a:xfrm>
          <a:prstGeom prst="rect">
            <a:avLst/>
          </a:prstGeom>
        </p:spPr>
      </p:pic>
    </p:spTree>
    <p:extLst>
      <p:ext uri="{BB962C8B-B14F-4D97-AF65-F5344CB8AC3E}">
        <p14:creationId xmlns:p14="http://schemas.microsoft.com/office/powerpoint/2010/main" val="1044910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Circuitos en serie</a:t>
            </a:r>
          </a:p>
          <a:p>
            <a:pPr marL="76200" lvl="0" indent="0" algn="l" rtl="0">
              <a:spcBef>
                <a:spcPts val="0"/>
              </a:spcBef>
              <a:spcAft>
                <a:spcPts val="0"/>
              </a:spcAft>
              <a:buSzPts val="2400"/>
              <a:buNone/>
            </a:pPr>
            <a:endParaRPr lang="es-AR" sz="2000" dirty="0"/>
          </a:p>
          <a:p>
            <a:pPr marL="19050" marR="19050" algn="just">
              <a:spcBef>
                <a:spcPts val="225"/>
              </a:spcBef>
              <a:spcAft>
                <a:spcPts val="300"/>
              </a:spcAft>
            </a:pPr>
            <a:r>
              <a:rPr lang="es-ES" sz="1600" dirty="0">
                <a:effectLst/>
                <a:latin typeface="Calibri" panose="020F0502020204030204" pitchFamily="34" charset="0"/>
                <a:ea typeface="Calibri" panose="020F0502020204030204" pitchFamily="34" charset="0"/>
                <a:cs typeface="Calibri" panose="020F0502020204030204" pitchFamily="34" charset="0"/>
              </a:rPr>
              <a:t>Se dice que dos o más elementos están en serie si tienen un solo punto en común que no está conectado a un tercer elemento. La corriente puede fluir únicamente por una sola trayectoria por los elementos en serie. </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pic>
        <p:nvPicPr>
          <p:cNvPr id="3" name="Imagen 2">
            <a:extLst>
              <a:ext uri="{FF2B5EF4-FFF2-40B4-BE49-F238E27FC236}">
                <a16:creationId xmlns:a16="http://schemas.microsoft.com/office/drawing/2014/main" id="{363962FA-C545-8069-F32A-630FC0371D46}"/>
              </a:ext>
            </a:extLst>
          </p:cNvPr>
          <p:cNvPicPr>
            <a:picLocks noChangeAspect="1"/>
          </p:cNvPicPr>
          <p:nvPr/>
        </p:nvPicPr>
        <p:blipFill>
          <a:blip r:embed="rId3"/>
          <a:stretch>
            <a:fillRect/>
          </a:stretch>
        </p:blipFill>
        <p:spPr>
          <a:xfrm>
            <a:off x="827584" y="1923678"/>
            <a:ext cx="3324225" cy="2686050"/>
          </a:xfrm>
          <a:prstGeom prst="rect">
            <a:avLst/>
          </a:prstGeom>
        </p:spPr>
      </p:pic>
      <p:pic>
        <p:nvPicPr>
          <p:cNvPr id="6" name="Imagen 5">
            <a:extLst>
              <a:ext uri="{FF2B5EF4-FFF2-40B4-BE49-F238E27FC236}">
                <a16:creationId xmlns:a16="http://schemas.microsoft.com/office/drawing/2014/main" id="{E3A0BECB-1AA3-2D1A-5B16-C36E595740BD}"/>
              </a:ext>
            </a:extLst>
          </p:cNvPr>
          <p:cNvPicPr>
            <a:picLocks noChangeAspect="1"/>
          </p:cNvPicPr>
          <p:nvPr/>
        </p:nvPicPr>
        <p:blipFill>
          <a:blip r:embed="rId4"/>
          <a:stretch>
            <a:fillRect/>
          </a:stretch>
        </p:blipFill>
        <p:spPr>
          <a:xfrm>
            <a:off x="4342702" y="2076078"/>
            <a:ext cx="4200525" cy="2381250"/>
          </a:xfrm>
          <a:prstGeom prst="rect">
            <a:avLst/>
          </a:prstGeom>
        </p:spPr>
      </p:pic>
    </p:spTree>
    <p:extLst>
      <p:ext uri="{BB962C8B-B14F-4D97-AF65-F5344CB8AC3E}">
        <p14:creationId xmlns:p14="http://schemas.microsoft.com/office/powerpoint/2010/main" val="25071292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82140" y="267493"/>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ES" sz="1600" dirty="0">
                <a:latin typeface="Calibri" panose="020F0502020204030204" pitchFamily="34" charset="0"/>
                <a:cs typeface="Calibri" panose="020F0502020204030204" pitchFamily="34" charset="0"/>
              </a:rPr>
              <a:t>La corriente que circula por cada resistor debe ser idéntica, puesto que existe una sola trayectoria. En consecuencia:</a:t>
            </a: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r>
              <a:rPr lang="es-ES" sz="1600" dirty="0">
                <a:latin typeface="Calibri" panose="020F0502020204030204" pitchFamily="34" charset="0"/>
                <a:cs typeface="Calibri" panose="020F0502020204030204" pitchFamily="34" charset="0"/>
              </a:rPr>
              <a:t>El voltaje externo (V) representa la suma de las energías perdidas por unidad de carga al pasar por cada resistencia. Por consiguiente:</a:t>
            </a: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r>
              <a:rPr lang="es-ES" sz="1600" dirty="0">
                <a:latin typeface="Calibri" panose="020F0502020204030204" pitchFamily="34" charset="0"/>
                <a:cs typeface="Calibri" panose="020F0502020204030204" pitchFamily="34" charset="0"/>
              </a:rPr>
              <a:t>Por último, si sustituimos a partir de la ecuación y dividimos entre la corriente se obtiene:</a:t>
            </a: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r>
              <a:rPr lang="es-ES" sz="1600" dirty="0">
                <a:latin typeface="Calibri" panose="020F0502020204030204" pitchFamily="34" charset="0"/>
                <a:cs typeface="Calibri" panose="020F0502020204030204" pitchFamily="34" charset="0"/>
              </a:rPr>
              <a:t>Para resumir lo que se ha aprendido acerca de los resistores conectados en serie tenemos que: </a:t>
            </a: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419100" lvl="0" indent="-342900" algn="l" rtl="0">
              <a:spcBef>
                <a:spcPts val="0"/>
              </a:spcBef>
              <a:spcAft>
                <a:spcPts val="0"/>
              </a:spcAft>
              <a:buSzPct val="120000"/>
              <a:buFont typeface="+mj-lt"/>
              <a:buAutoNum type="arabicPeriod"/>
            </a:pPr>
            <a:r>
              <a:rPr lang="es-ES" sz="1600" dirty="0">
                <a:latin typeface="Calibri" panose="020F0502020204030204" pitchFamily="34" charset="0"/>
                <a:cs typeface="Calibri" panose="020F0502020204030204" pitchFamily="34" charset="0"/>
              </a:rPr>
              <a:t>La corriente es igual en cualquier parte de un circuito en serie.</a:t>
            </a:r>
          </a:p>
          <a:p>
            <a:pPr marL="419100" lvl="0" indent="-342900" algn="l" rtl="0">
              <a:spcBef>
                <a:spcPts val="0"/>
              </a:spcBef>
              <a:spcAft>
                <a:spcPts val="0"/>
              </a:spcAft>
              <a:buSzPct val="120000"/>
              <a:buFont typeface="+mj-lt"/>
              <a:buAutoNum type="arabicPeriod"/>
            </a:pPr>
            <a:r>
              <a:rPr lang="es-ES" sz="1600" dirty="0">
                <a:latin typeface="Calibri" panose="020F0502020204030204" pitchFamily="34" charset="0"/>
                <a:cs typeface="Calibri" panose="020F0502020204030204" pitchFamily="34" charset="0"/>
              </a:rPr>
              <a:t>La </a:t>
            </a:r>
            <a:r>
              <a:rPr lang="es-ES" sz="1600" dirty="0" err="1">
                <a:latin typeface="Calibri" panose="020F0502020204030204" pitchFamily="34" charset="0"/>
                <a:cs typeface="Calibri" panose="020F0502020204030204" pitchFamily="34" charset="0"/>
              </a:rPr>
              <a:t>fem</a:t>
            </a:r>
            <a:r>
              <a:rPr lang="es-ES" sz="1600" dirty="0">
                <a:latin typeface="Calibri" panose="020F0502020204030204" pitchFamily="34" charset="0"/>
                <a:cs typeface="Calibri" panose="020F0502020204030204" pitchFamily="34" charset="0"/>
              </a:rPr>
              <a:t> a través de cierto número de resistencias en serie es igual a la suma de los voltajes correspondientes a cada una de ellas. </a:t>
            </a:r>
          </a:p>
          <a:p>
            <a:pPr marL="419100" lvl="0" indent="-342900" algn="l" rtl="0">
              <a:spcBef>
                <a:spcPts val="0"/>
              </a:spcBef>
              <a:spcAft>
                <a:spcPts val="0"/>
              </a:spcAft>
              <a:buSzPct val="120000"/>
              <a:buFont typeface="+mj-lt"/>
              <a:buAutoNum type="arabicPeriod"/>
            </a:pPr>
            <a:r>
              <a:rPr lang="es-ES" sz="1600" dirty="0">
                <a:latin typeface="Calibri" panose="020F0502020204030204" pitchFamily="34" charset="0"/>
                <a:cs typeface="Calibri" panose="020F0502020204030204" pitchFamily="34" charset="0"/>
              </a:rPr>
              <a:t>La resistencia efectiva del circuito completo es la suma de las resistencias individuales.</a:t>
            </a:r>
            <a:endParaRPr lang="es-AR" sz="1600" dirty="0">
              <a:latin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pic>
        <p:nvPicPr>
          <p:cNvPr id="6" name="Imagen 5">
            <a:extLst>
              <a:ext uri="{FF2B5EF4-FFF2-40B4-BE49-F238E27FC236}">
                <a16:creationId xmlns:a16="http://schemas.microsoft.com/office/drawing/2014/main" id="{E8555039-7DE4-FA37-63BF-63F8A96E8C70}"/>
              </a:ext>
            </a:extLst>
          </p:cNvPr>
          <p:cNvPicPr>
            <a:picLocks noChangeAspect="1"/>
          </p:cNvPicPr>
          <p:nvPr/>
        </p:nvPicPr>
        <p:blipFill>
          <a:blip r:embed="rId3"/>
          <a:stretch>
            <a:fillRect/>
          </a:stretch>
        </p:blipFill>
        <p:spPr>
          <a:xfrm>
            <a:off x="3394710" y="869652"/>
            <a:ext cx="1348740" cy="285750"/>
          </a:xfrm>
          <a:prstGeom prst="rect">
            <a:avLst/>
          </a:prstGeom>
        </p:spPr>
      </p:pic>
      <p:pic>
        <p:nvPicPr>
          <p:cNvPr id="8" name="Imagen 7">
            <a:extLst>
              <a:ext uri="{FF2B5EF4-FFF2-40B4-BE49-F238E27FC236}">
                <a16:creationId xmlns:a16="http://schemas.microsoft.com/office/drawing/2014/main" id="{B72C4465-5E48-34E0-DB22-AB10903FB7AB}"/>
              </a:ext>
            </a:extLst>
          </p:cNvPr>
          <p:cNvPicPr>
            <a:picLocks noChangeAspect="1"/>
          </p:cNvPicPr>
          <p:nvPr/>
        </p:nvPicPr>
        <p:blipFill>
          <a:blip r:embed="rId4"/>
          <a:stretch>
            <a:fillRect/>
          </a:stretch>
        </p:blipFill>
        <p:spPr>
          <a:xfrm>
            <a:off x="3477720" y="1876623"/>
            <a:ext cx="1511295" cy="333374"/>
          </a:xfrm>
          <a:prstGeom prst="rect">
            <a:avLst/>
          </a:prstGeom>
        </p:spPr>
      </p:pic>
      <p:pic>
        <p:nvPicPr>
          <p:cNvPr id="10" name="Imagen 9">
            <a:extLst>
              <a:ext uri="{FF2B5EF4-FFF2-40B4-BE49-F238E27FC236}">
                <a16:creationId xmlns:a16="http://schemas.microsoft.com/office/drawing/2014/main" id="{51FBF173-330A-47AE-CD45-29A3D32005C7}"/>
              </a:ext>
            </a:extLst>
          </p:cNvPr>
          <p:cNvPicPr>
            <a:picLocks noChangeAspect="1"/>
          </p:cNvPicPr>
          <p:nvPr/>
        </p:nvPicPr>
        <p:blipFill>
          <a:blip r:embed="rId5"/>
          <a:stretch>
            <a:fillRect/>
          </a:stretch>
        </p:blipFill>
        <p:spPr>
          <a:xfrm>
            <a:off x="3477720" y="2742432"/>
            <a:ext cx="1631905" cy="402230"/>
          </a:xfrm>
          <a:prstGeom prst="rect">
            <a:avLst/>
          </a:prstGeom>
        </p:spPr>
      </p:pic>
    </p:spTree>
    <p:extLst>
      <p:ext uri="{BB962C8B-B14F-4D97-AF65-F5344CB8AC3E}">
        <p14:creationId xmlns:p14="http://schemas.microsoft.com/office/powerpoint/2010/main" val="3648414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 useBgFill="1">
        <p:nvSpPr>
          <p:cNvPr id="5" name="Google Shape;125;p17">
            <a:extLst>
              <a:ext uri="{FF2B5EF4-FFF2-40B4-BE49-F238E27FC236}">
                <a16:creationId xmlns:a16="http://schemas.microsoft.com/office/drawing/2014/main" id="{68E69491-F11B-AA0D-1EC9-FC87A7F28F93}"/>
              </a:ext>
            </a:extLst>
          </p:cNvPr>
          <p:cNvSpPr txBox="1">
            <a:spLocks/>
          </p:cNvSpPr>
          <p:nvPr/>
        </p:nvSpPr>
        <p:spPr>
          <a:xfrm>
            <a:off x="359532" y="488057"/>
            <a:ext cx="8424936" cy="16636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marL="76200" indent="0">
              <a:spcBef>
                <a:spcPts val="0"/>
              </a:spcBef>
              <a:buFont typeface="Quattrocento Sans"/>
              <a:buNone/>
            </a:pPr>
            <a:r>
              <a:rPr lang="es-AR" sz="2000" dirty="0"/>
              <a:t>Circuitos en paralelo</a:t>
            </a:r>
          </a:p>
          <a:p>
            <a:pPr marL="76200" indent="0">
              <a:spcBef>
                <a:spcPts val="0"/>
              </a:spcBef>
              <a:buFont typeface="Quattrocento Sans"/>
              <a:buNone/>
            </a:pPr>
            <a:endParaRPr lang="es-AR" sz="2000" dirty="0"/>
          </a:p>
          <a:p>
            <a:pPr marL="19050" marR="19050" algn="just">
              <a:spcBef>
                <a:spcPts val="225"/>
              </a:spcBef>
              <a:spcAft>
                <a:spcPts val="300"/>
              </a:spcAft>
            </a:pPr>
            <a:r>
              <a:rPr lang="es-ES" sz="1600" dirty="0">
                <a:latin typeface="Calibri" panose="020F0502020204030204" pitchFamily="34" charset="0"/>
                <a:ea typeface="Calibri" panose="020F0502020204030204" pitchFamily="34" charset="0"/>
                <a:cs typeface="Calibri" panose="020F0502020204030204" pitchFamily="34" charset="0"/>
              </a:rPr>
              <a:t>Un circuito en paralelo es aquel en el que dos o más componentes se conectan a dos puntos comunes del circuito.</a:t>
            </a:r>
          </a:p>
          <a:p>
            <a:pPr marL="0" marR="19050" indent="0" algn="just">
              <a:spcBef>
                <a:spcPts val="225"/>
              </a:spcBef>
              <a:spcAft>
                <a:spcPts val="300"/>
              </a:spcAft>
              <a:buNone/>
            </a:pPr>
            <a:r>
              <a:rPr lang="es-ES" sz="1600" dirty="0">
                <a:latin typeface="Calibri" panose="020F0502020204030204" pitchFamily="34" charset="0"/>
                <a:ea typeface="Calibri" panose="020F0502020204030204" pitchFamily="34" charset="0"/>
                <a:cs typeface="Calibri" panose="020F0502020204030204" pitchFamily="34" charset="0"/>
              </a:rPr>
              <a:t>Observe que la corriente suministrada por una fuente de </a:t>
            </a:r>
            <a:r>
              <a:rPr lang="es-ES" sz="1600" dirty="0" err="1">
                <a:latin typeface="Calibri" panose="020F0502020204030204" pitchFamily="34" charset="0"/>
                <a:ea typeface="Calibri" panose="020F0502020204030204" pitchFamily="34" charset="0"/>
                <a:cs typeface="Calibri" panose="020F0502020204030204" pitchFamily="34" charset="0"/>
              </a:rPr>
              <a:t>fem</a:t>
            </a:r>
            <a:r>
              <a:rPr lang="es-ES" sz="1600" dirty="0">
                <a:latin typeface="Calibri" panose="020F0502020204030204" pitchFamily="34" charset="0"/>
                <a:ea typeface="Calibri" panose="020F0502020204030204" pitchFamily="34" charset="0"/>
                <a:cs typeface="Calibri" panose="020F0502020204030204" pitchFamily="34" charset="0"/>
              </a:rPr>
              <a:t> se divide entre los resistores R1 y R2</a:t>
            </a:r>
          </a:p>
        </p:txBody>
      </p:sp>
      <p:pic>
        <p:nvPicPr>
          <p:cNvPr id="4" name="Imagen 3">
            <a:extLst>
              <a:ext uri="{FF2B5EF4-FFF2-40B4-BE49-F238E27FC236}">
                <a16:creationId xmlns:a16="http://schemas.microsoft.com/office/drawing/2014/main" id="{2DA14AA4-4EB9-220C-B212-D9F30205F4B0}"/>
              </a:ext>
            </a:extLst>
          </p:cNvPr>
          <p:cNvPicPr>
            <a:picLocks noChangeAspect="1"/>
          </p:cNvPicPr>
          <p:nvPr/>
        </p:nvPicPr>
        <p:blipFill>
          <a:blip r:embed="rId3"/>
          <a:stretch>
            <a:fillRect/>
          </a:stretch>
        </p:blipFill>
        <p:spPr>
          <a:xfrm>
            <a:off x="1444912" y="2385932"/>
            <a:ext cx="5705475" cy="2171700"/>
          </a:xfrm>
          <a:prstGeom prst="rect">
            <a:avLst/>
          </a:prstGeom>
        </p:spPr>
      </p:pic>
    </p:spTree>
    <p:extLst>
      <p:ext uri="{BB962C8B-B14F-4D97-AF65-F5344CB8AC3E}">
        <p14:creationId xmlns:p14="http://schemas.microsoft.com/office/powerpoint/2010/main" val="1877893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ES" sz="1600" dirty="0">
                <a:latin typeface="Calibri" panose="020F0502020204030204" pitchFamily="34" charset="0"/>
                <a:cs typeface="Calibri" panose="020F0502020204030204" pitchFamily="34" charset="0"/>
              </a:rPr>
              <a:t>En una conexión en paralelo, la caída de voltaje a través de cada resistor es igual y equivalente a la caída de voltaje total.</a:t>
            </a: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r>
              <a:rPr lang="es-ES" sz="1600" dirty="0">
                <a:latin typeface="Calibri" panose="020F0502020204030204" pitchFamily="34" charset="0"/>
                <a:cs typeface="Calibri" panose="020F0502020204030204" pitchFamily="34" charset="0"/>
              </a:rPr>
              <a:t>La misma energía debe perderse por unidad de carga, independientemente de la trayectoria seguida en el circuito. </a:t>
            </a:r>
          </a:p>
          <a:p>
            <a:pPr marL="76200" lvl="0" indent="0" algn="l" rtl="0">
              <a:spcBef>
                <a:spcPts val="0"/>
              </a:spcBef>
              <a:spcAft>
                <a:spcPts val="0"/>
              </a:spcAft>
              <a:buSzPts val="2400"/>
              <a:buNone/>
            </a:pPr>
            <a:r>
              <a:rPr lang="es-ES" sz="1600" dirty="0">
                <a:latin typeface="Calibri" panose="020F0502020204030204" pitchFamily="34" charset="0"/>
                <a:cs typeface="Calibri" panose="020F0502020204030204" pitchFamily="34" charset="0"/>
              </a:rPr>
              <a:t>La corriente total suministrada se divide entre cada uno de los resistores de manera tal que se cumple:</a:t>
            </a: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indent="0">
              <a:spcBef>
                <a:spcPts val="0"/>
              </a:spcBef>
              <a:buNone/>
            </a:pPr>
            <a:r>
              <a:rPr lang="es-ES" sz="1600" dirty="0">
                <a:latin typeface="Calibri" panose="020F0502020204030204" pitchFamily="34" charset="0"/>
                <a:cs typeface="Calibri" panose="020F0502020204030204" pitchFamily="34" charset="0"/>
              </a:rPr>
              <a:t>La resistencia equivalente en un circuito en serie se determina mediante:</a:t>
            </a: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endParaRPr lang="es-ES" sz="1600" dirty="0">
              <a:latin typeface="Calibri" panose="020F0502020204030204" pitchFamily="34" charset="0"/>
              <a:cs typeface="Calibri" panose="020F0502020204030204" pitchFamily="34" charset="0"/>
            </a:endParaRPr>
          </a:p>
          <a:p>
            <a:pPr marL="76200" lvl="0" indent="0" algn="l" rtl="0">
              <a:spcBef>
                <a:spcPts val="0"/>
              </a:spcBef>
              <a:spcAft>
                <a:spcPts val="0"/>
              </a:spcAft>
              <a:buSzPts val="2400"/>
              <a:buNone/>
            </a:pPr>
            <a:r>
              <a:rPr lang="es-ES" sz="1600" dirty="0">
                <a:latin typeface="Calibri" panose="020F0502020204030204" pitchFamily="34" charset="0"/>
                <a:cs typeface="Calibri" panose="020F0502020204030204" pitchFamily="34" charset="0"/>
              </a:rPr>
              <a:t>En resumen, para resistores en paralelo: </a:t>
            </a:r>
          </a:p>
          <a:p>
            <a:pPr marL="419100" lvl="0" indent="-342900" algn="l" rtl="0">
              <a:spcBef>
                <a:spcPts val="0"/>
              </a:spcBef>
              <a:spcAft>
                <a:spcPts val="0"/>
              </a:spcAft>
              <a:buSzPct val="120000"/>
              <a:buAutoNum type="arabicPeriod"/>
            </a:pPr>
            <a:r>
              <a:rPr lang="es-ES" sz="1600" dirty="0">
                <a:latin typeface="Calibri" panose="020F0502020204030204" pitchFamily="34" charset="0"/>
                <a:cs typeface="Calibri" panose="020F0502020204030204" pitchFamily="34" charset="0"/>
              </a:rPr>
              <a:t>La corriente total en un circuito en paralelo es igual a la suma de las corrientes en los ramales individuales. </a:t>
            </a:r>
          </a:p>
          <a:p>
            <a:pPr marL="419100" lvl="0" indent="-342900" algn="l" rtl="0">
              <a:spcBef>
                <a:spcPts val="0"/>
              </a:spcBef>
              <a:spcAft>
                <a:spcPts val="0"/>
              </a:spcAft>
              <a:buSzPct val="120000"/>
              <a:buAutoNum type="arabicPeriod"/>
            </a:pPr>
            <a:r>
              <a:rPr lang="es-ES" sz="1600" dirty="0">
                <a:latin typeface="Calibri" panose="020F0502020204030204" pitchFamily="34" charset="0"/>
                <a:cs typeface="Calibri" panose="020F0502020204030204" pitchFamily="34" charset="0"/>
              </a:rPr>
              <a:t>Las caídas de voltaje a través de todos los ramales del circuito en paralelo deben ser de igual magnitud. </a:t>
            </a:r>
          </a:p>
          <a:p>
            <a:pPr marL="419100" lvl="0" indent="-342900" algn="l" rtl="0">
              <a:spcBef>
                <a:spcPts val="0"/>
              </a:spcBef>
              <a:spcAft>
                <a:spcPts val="0"/>
              </a:spcAft>
              <a:buSzPct val="120000"/>
              <a:buAutoNum type="arabicPeriod"/>
            </a:pPr>
            <a:r>
              <a:rPr lang="es-ES" sz="1600" dirty="0">
                <a:latin typeface="Calibri" panose="020F0502020204030204" pitchFamily="34" charset="0"/>
                <a:cs typeface="Calibri" panose="020F0502020204030204" pitchFamily="34" charset="0"/>
              </a:rPr>
              <a:t>El recíproco de la resistencia equivalente es igual a la suma de los recíprocos de las resistencias individuales conectadas en paralelo.</a:t>
            </a:r>
            <a:endParaRPr lang="es-AR" sz="1600" dirty="0">
              <a:latin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pic>
        <p:nvPicPr>
          <p:cNvPr id="4" name="Imagen 3">
            <a:extLst>
              <a:ext uri="{FF2B5EF4-FFF2-40B4-BE49-F238E27FC236}">
                <a16:creationId xmlns:a16="http://schemas.microsoft.com/office/drawing/2014/main" id="{9A6DBCBF-E177-14A0-FBAE-68D3316EB503}"/>
              </a:ext>
            </a:extLst>
          </p:cNvPr>
          <p:cNvPicPr>
            <a:picLocks noChangeAspect="1"/>
          </p:cNvPicPr>
          <p:nvPr/>
        </p:nvPicPr>
        <p:blipFill>
          <a:blip r:embed="rId3"/>
          <a:stretch>
            <a:fillRect/>
          </a:stretch>
        </p:blipFill>
        <p:spPr>
          <a:xfrm>
            <a:off x="2915815" y="699542"/>
            <a:ext cx="1774483" cy="360040"/>
          </a:xfrm>
          <a:prstGeom prst="rect">
            <a:avLst/>
          </a:prstGeom>
        </p:spPr>
      </p:pic>
      <p:pic>
        <p:nvPicPr>
          <p:cNvPr id="6" name="Imagen 5">
            <a:extLst>
              <a:ext uri="{FF2B5EF4-FFF2-40B4-BE49-F238E27FC236}">
                <a16:creationId xmlns:a16="http://schemas.microsoft.com/office/drawing/2014/main" id="{094C589D-DFA7-6F44-7258-D81F16A74322}"/>
              </a:ext>
            </a:extLst>
          </p:cNvPr>
          <p:cNvPicPr>
            <a:picLocks noChangeAspect="1"/>
          </p:cNvPicPr>
          <p:nvPr/>
        </p:nvPicPr>
        <p:blipFill>
          <a:blip r:embed="rId4"/>
          <a:stretch>
            <a:fillRect/>
          </a:stretch>
        </p:blipFill>
        <p:spPr>
          <a:xfrm>
            <a:off x="2915815" y="1923678"/>
            <a:ext cx="1533503" cy="360040"/>
          </a:xfrm>
          <a:prstGeom prst="rect">
            <a:avLst/>
          </a:prstGeom>
        </p:spPr>
      </p:pic>
      <p:pic>
        <p:nvPicPr>
          <p:cNvPr id="8" name="Imagen 7">
            <a:extLst>
              <a:ext uri="{FF2B5EF4-FFF2-40B4-BE49-F238E27FC236}">
                <a16:creationId xmlns:a16="http://schemas.microsoft.com/office/drawing/2014/main" id="{9BA1676C-EA04-8666-6EEF-B5E66C9421C5}"/>
              </a:ext>
            </a:extLst>
          </p:cNvPr>
          <p:cNvPicPr>
            <a:picLocks noChangeAspect="1"/>
          </p:cNvPicPr>
          <p:nvPr/>
        </p:nvPicPr>
        <p:blipFill>
          <a:blip r:embed="rId5"/>
          <a:stretch>
            <a:fillRect/>
          </a:stretch>
        </p:blipFill>
        <p:spPr>
          <a:xfrm>
            <a:off x="6732240" y="2444586"/>
            <a:ext cx="1554906" cy="487204"/>
          </a:xfrm>
          <a:prstGeom prst="rect">
            <a:avLst/>
          </a:prstGeom>
        </p:spPr>
      </p:pic>
    </p:spTree>
    <p:extLst>
      <p:ext uri="{BB962C8B-B14F-4D97-AF65-F5344CB8AC3E}">
        <p14:creationId xmlns:p14="http://schemas.microsoft.com/office/powerpoint/2010/main" val="3566269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Instrumentos de medición</a:t>
            </a:r>
          </a:p>
          <a:p>
            <a:pPr marL="76200" lvl="0" indent="0" algn="l" rtl="0">
              <a:spcBef>
                <a:spcPts val="0"/>
              </a:spcBef>
              <a:spcAft>
                <a:spcPts val="0"/>
              </a:spcAft>
              <a:buSzPts val="2400"/>
              <a:buNone/>
            </a:pPr>
            <a:endParaRPr lang="es-AR" sz="1600" dirty="0"/>
          </a:p>
          <a:p>
            <a:pPr marL="19050" marR="19050" algn="just">
              <a:spcBef>
                <a:spcPts val="225"/>
              </a:spcBef>
              <a:spcAft>
                <a:spcPts val="300"/>
              </a:spcAft>
            </a:pPr>
            <a:r>
              <a:rPr lang="es-ES" sz="1600" dirty="0">
                <a:effectLst/>
                <a:latin typeface="Calibri" panose="020F0502020204030204" pitchFamily="34" charset="0"/>
                <a:ea typeface="Calibri" panose="020F0502020204030204" pitchFamily="34" charset="0"/>
                <a:cs typeface="Calibri" panose="020F0502020204030204" pitchFamily="34" charset="0"/>
              </a:rPr>
              <a:t>Hay cuatro dispositivos que se usan a menudo en el laboratorio. Ellos son: la batería, el voltímetro, el amperímetro y el reóstato. </a:t>
            </a:r>
          </a:p>
          <a:p>
            <a:pPr marL="19050" marR="19050" algn="just">
              <a:spcBef>
                <a:spcPts val="225"/>
              </a:spcBef>
              <a:spcAft>
                <a:spcPts val="300"/>
              </a:spcAft>
            </a:pPr>
            <a:r>
              <a:rPr lang="es-ES" sz="1600" dirty="0">
                <a:effectLst/>
                <a:latin typeface="Calibri" panose="020F0502020204030204" pitchFamily="34" charset="0"/>
                <a:ea typeface="Calibri" panose="020F0502020204030204" pitchFamily="34" charset="0"/>
                <a:cs typeface="Calibri" panose="020F0502020204030204" pitchFamily="34" charset="0"/>
              </a:rPr>
              <a:t>Como su nombre lo indica, el voltímetro y el amperímetro son dispositivos para medir el voltaje y la corriente. El reóstato es simplemente un resistor variable. Un contacto que se puede deslizar cambia el número de espiras de la resistencia a través de la cual fluye la carga</a:t>
            </a:r>
            <a:r>
              <a:rPr lang="es-ES" sz="1500" dirty="0">
                <a:effectLst/>
                <a:latin typeface="Calibri" panose="020F0502020204030204" pitchFamily="34" charset="0"/>
                <a:ea typeface="Calibri" panose="020F0502020204030204" pitchFamily="34" charset="0"/>
                <a:cs typeface="Calibri" panose="020F0502020204030204" pitchFamily="34" charset="0"/>
              </a:rPr>
              <a:t>.</a:t>
            </a: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pic>
        <p:nvPicPr>
          <p:cNvPr id="6" name="Imagen 5">
            <a:extLst>
              <a:ext uri="{FF2B5EF4-FFF2-40B4-BE49-F238E27FC236}">
                <a16:creationId xmlns:a16="http://schemas.microsoft.com/office/drawing/2014/main" id="{FC8E8F3F-7D94-1716-702E-243839F241A5}"/>
              </a:ext>
            </a:extLst>
          </p:cNvPr>
          <p:cNvPicPr>
            <a:picLocks noChangeAspect="1"/>
          </p:cNvPicPr>
          <p:nvPr/>
        </p:nvPicPr>
        <p:blipFill>
          <a:blip r:embed="rId3"/>
          <a:stretch>
            <a:fillRect/>
          </a:stretch>
        </p:blipFill>
        <p:spPr>
          <a:xfrm>
            <a:off x="755576" y="2571750"/>
            <a:ext cx="2714625" cy="1495425"/>
          </a:xfrm>
          <a:prstGeom prst="rect">
            <a:avLst/>
          </a:prstGeom>
        </p:spPr>
      </p:pic>
      <p:pic>
        <p:nvPicPr>
          <p:cNvPr id="10" name="Imagen 9">
            <a:extLst>
              <a:ext uri="{FF2B5EF4-FFF2-40B4-BE49-F238E27FC236}">
                <a16:creationId xmlns:a16="http://schemas.microsoft.com/office/drawing/2014/main" id="{4227B19A-7274-BBEA-5FC5-CD6F8B8304C9}"/>
              </a:ext>
            </a:extLst>
          </p:cNvPr>
          <p:cNvPicPr>
            <a:picLocks noChangeAspect="1"/>
          </p:cNvPicPr>
          <p:nvPr/>
        </p:nvPicPr>
        <p:blipFill>
          <a:blip r:embed="rId4"/>
          <a:stretch>
            <a:fillRect/>
          </a:stretch>
        </p:blipFill>
        <p:spPr>
          <a:xfrm>
            <a:off x="4139952" y="2571750"/>
            <a:ext cx="3676650" cy="1743075"/>
          </a:xfrm>
          <a:prstGeom prst="rect">
            <a:avLst/>
          </a:prstGeom>
        </p:spPr>
      </p:pic>
    </p:spTree>
    <p:extLst>
      <p:ext uri="{BB962C8B-B14F-4D97-AF65-F5344CB8AC3E}">
        <p14:creationId xmlns:p14="http://schemas.microsoft.com/office/powerpoint/2010/main" val="1714416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Circuitos en serie – Instrumentos de medición</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pic>
        <p:nvPicPr>
          <p:cNvPr id="4" name="Imagen 3">
            <a:extLst>
              <a:ext uri="{FF2B5EF4-FFF2-40B4-BE49-F238E27FC236}">
                <a16:creationId xmlns:a16="http://schemas.microsoft.com/office/drawing/2014/main" id="{D2810F7B-9770-6710-C3DD-B0E601690489}"/>
              </a:ext>
            </a:extLst>
          </p:cNvPr>
          <p:cNvPicPr>
            <a:picLocks noChangeAspect="1"/>
          </p:cNvPicPr>
          <p:nvPr/>
        </p:nvPicPr>
        <p:blipFill>
          <a:blip r:embed="rId3"/>
          <a:stretch>
            <a:fillRect/>
          </a:stretch>
        </p:blipFill>
        <p:spPr>
          <a:xfrm>
            <a:off x="824032" y="1203598"/>
            <a:ext cx="7985696" cy="3178646"/>
          </a:xfrm>
          <a:prstGeom prst="rect">
            <a:avLst/>
          </a:prstGeom>
        </p:spPr>
      </p:pic>
    </p:spTree>
    <p:extLst>
      <p:ext uri="{BB962C8B-B14F-4D97-AF65-F5344CB8AC3E}">
        <p14:creationId xmlns:p14="http://schemas.microsoft.com/office/powerpoint/2010/main" val="2605540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381250" y="922668"/>
            <a:ext cx="5927054"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Fundamentos teóricos  de </a:t>
            </a:r>
            <a:r>
              <a:rPr lang="en" dirty="0">
                <a:highlight>
                  <a:srgbClr val="FFCD00"/>
                </a:highlight>
              </a:rPr>
              <a:t>fenómeno eléctrico</a:t>
            </a:r>
            <a:endParaRPr dirty="0">
              <a:highlight>
                <a:srgbClr val="FFCD00"/>
              </a:highlight>
            </a:endParaRPr>
          </a:p>
        </p:txBody>
      </p:sp>
      <p:sp>
        <p:nvSpPr>
          <p:cNvPr id="125" name="Google Shape;125;p17"/>
          <p:cNvSpPr txBox="1">
            <a:spLocks noGrp="1"/>
          </p:cNvSpPr>
          <p:nvPr>
            <p:ph type="body" idx="1"/>
          </p:nvPr>
        </p:nvSpPr>
        <p:spPr>
          <a:xfrm>
            <a:off x="251520" y="1347614"/>
            <a:ext cx="7939430" cy="3672408"/>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a:pPr>
            <a:r>
              <a:rPr lang="es-AR" sz="2000" dirty="0"/>
              <a:t>Concepto de carga eléctrica </a:t>
            </a:r>
          </a:p>
          <a:p>
            <a:pPr marL="533400" lvl="0" indent="-457200" algn="l" rtl="0">
              <a:spcBef>
                <a:spcPts val="0"/>
              </a:spcBef>
              <a:spcAft>
                <a:spcPts val="0"/>
              </a:spcAft>
              <a:buSzPts val="2400"/>
              <a:buFont typeface="+mj-lt"/>
              <a:buAutoNum type="arabicPeriod"/>
            </a:pPr>
            <a:r>
              <a:rPr lang="es-AR" sz="2000" dirty="0"/>
              <a:t>Ley de Coulomb</a:t>
            </a:r>
            <a:endParaRPr sz="2000" dirty="0"/>
          </a:p>
          <a:p>
            <a:pPr marL="533400" lvl="0" indent="-457200" algn="l" rtl="0">
              <a:spcBef>
                <a:spcPts val="0"/>
              </a:spcBef>
              <a:spcAft>
                <a:spcPts val="0"/>
              </a:spcAft>
              <a:buSzPts val="2400"/>
              <a:buFont typeface="+mj-lt"/>
              <a:buAutoNum type="arabicPeriod"/>
            </a:pPr>
            <a:r>
              <a:rPr lang="es-AR" sz="2000" dirty="0"/>
              <a:t>Campo eléctrico</a:t>
            </a:r>
          </a:p>
          <a:p>
            <a:pPr marL="533400" lvl="0" indent="-457200" algn="l" rtl="0">
              <a:spcBef>
                <a:spcPts val="0"/>
              </a:spcBef>
              <a:spcAft>
                <a:spcPts val="0"/>
              </a:spcAft>
              <a:buSzPts val="2400"/>
              <a:buFont typeface="+mj-lt"/>
              <a:buAutoNum type="arabicPeriod"/>
            </a:pPr>
            <a:r>
              <a:rPr lang="es-AR" sz="2000" dirty="0"/>
              <a:t>Energía potencial</a:t>
            </a:r>
          </a:p>
          <a:p>
            <a:pPr marL="533400" lvl="0" indent="-457200" algn="l" rtl="0">
              <a:spcBef>
                <a:spcPts val="0"/>
              </a:spcBef>
              <a:spcAft>
                <a:spcPts val="0"/>
              </a:spcAft>
              <a:buSzPts val="2400"/>
              <a:buFont typeface="+mj-lt"/>
              <a:buAutoNum type="arabicPeriod"/>
            </a:pPr>
            <a:r>
              <a:rPr lang="es-AR" sz="2000" dirty="0"/>
              <a:t>Potencial eléctrico</a:t>
            </a:r>
            <a:endParaRPr sz="2000" dirty="0"/>
          </a:p>
          <a:p>
            <a:pPr marL="0" lvl="0" indent="0" algn="l" rtl="0">
              <a:spcBef>
                <a:spcPts val="600"/>
              </a:spcBef>
              <a:spcAft>
                <a:spcPts val="0"/>
              </a:spcAft>
              <a:buClr>
                <a:schemeClr val="dk1"/>
              </a:buClr>
              <a:buSzPts val="1100"/>
              <a:buFont typeface="Arial"/>
              <a:buNone/>
            </a:pPr>
            <a:endParaRPr lang="es-AR" sz="2000" dirty="0"/>
          </a:p>
          <a:p>
            <a:pPr marL="0" lvl="0" indent="0" algn="l" rtl="0">
              <a:spcBef>
                <a:spcPts val="600"/>
              </a:spcBef>
              <a:spcAft>
                <a:spcPts val="0"/>
              </a:spcAft>
              <a:buClr>
                <a:schemeClr val="dk1"/>
              </a:buClr>
              <a:buSzPts val="1100"/>
              <a:buFont typeface="Arial"/>
              <a:buNone/>
            </a:pPr>
            <a:endParaRPr lang="es-AR" sz="2000" dirty="0"/>
          </a:p>
          <a:p>
            <a:pPr marL="0" lvl="0" indent="0" algn="l" rtl="0">
              <a:spcBef>
                <a:spcPts val="600"/>
              </a:spcBef>
              <a:spcAft>
                <a:spcPts val="0"/>
              </a:spcAft>
              <a:buClr>
                <a:schemeClr val="dk1"/>
              </a:buClr>
              <a:buSzPts val="1100"/>
              <a:buFont typeface="Arial"/>
              <a:buNone/>
            </a:pPr>
            <a:endParaRPr lang="es-AR" sz="2000" dirty="0"/>
          </a:p>
          <a:p>
            <a:pPr marL="0" lvl="0" indent="0" algn="l" rtl="0">
              <a:spcBef>
                <a:spcPts val="600"/>
              </a:spcBef>
              <a:spcAft>
                <a:spcPts val="0"/>
              </a:spcAft>
              <a:buClr>
                <a:schemeClr val="dk1"/>
              </a:buClr>
              <a:buSzPts val="1100"/>
              <a:buFont typeface="Arial"/>
              <a:buNone/>
            </a:pPr>
            <a:endParaRPr sz="2000" dirty="0"/>
          </a:p>
          <a:p>
            <a:pPr marL="0" lvl="0" indent="0" algn="l" rtl="0">
              <a:spcBef>
                <a:spcPts val="600"/>
              </a:spcBef>
              <a:spcAft>
                <a:spcPts val="0"/>
              </a:spcAft>
              <a:buClr>
                <a:schemeClr val="dk1"/>
              </a:buClr>
              <a:buSzPts val="1100"/>
              <a:buFont typeface="Arial"/>
              <a:buNone/>
            </a:pPr>
            <a:r>
              <a:rPr lang="en" sz="2000" dirty="0"/>
              <a:t>Estos conceptos nos permiten comprender la electricidad. </a:t>
            </a:r>
            <a:endParaRPr sz="2000" dirty="0"/>
          </a:p>
          <a:p>
            <a:pPr marL="0" lvl="0" indent="0" algn="l" rtl="0">
              <a:spcBef>
                <a:spcPts val="600"/>
              </a:spcBef>
              <a:spcAft>
                <a:spcPts val="0"/>
              </a:spcAft>
              <a:buNone/>
            </a:pPr>
            <a:endParaRPr sz="2000" dirty="0"/>
          </a:p>
        </p:txBody>
      </p:sp>
      <p:grpSp>
        <p:nvGrpSpPr>
          <p:cNvPr id="126" name="Google Shape;126;p17"/>
          <p:cNvGrpSpPr/>
          <p:nvPr/>
        </p:nvGrpSpPr>
        <p:grpSpPr>
          <a:xfrm>
            <a:off x="916458" y="1019750"/>
            <a:ext cx="214625" cy="214625"/>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Circuitos en paralelo – Instrumentos de medición</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pic>
        <p:nvPicPr>
          <p:cNvPr id="4" name="Imagen 3">
            <a:extLst>
              <a:ext uri="{FF2B5EF4-FFF2-40B4-BE49-F238E27FC236}">
                <a16:creationId xmlns:a16="http://schemas.microsoft.com/office/drawing/2014/main" id="{5B9584A4-6763-E2DA-AAB5-45C76C3E6A2D}"/>
              </a:ext>
            </a:extLst>
          </p:cNvPr>
          <p:cNvPicPr>
            <a:picLocks noChangeAspect="1"/>
          </p:cNvPicPr>
          <p:nvPr/>
        </p:nvPicPr>
        <p:blipFill>
          <a:blip r:embed="rId3"/>
          <a:stretch>
            <a:fillRect/>
          </a:stretch>
        </p:blipFill>
        <p:spPr>
          <a:xfrm>
            <a:off x="971600" y="1317885"/>
            <a:ext cx="7491406" cy="2838041"/>
          </a:xfrm>
          <a:prstGeom prst="rect">
            <a:avLst/>
          </a:prstGeom>
        </p:spPr>
      </p:pic>
    </p:spTree>
    <p:extLst>
      <p:ext uri="{BB962C8B-B14F-4D97-AF65-F5344CB8AC3E}">
        <p14:creationId xmlns:p14="http://schemas.microsoft.com/office/powerpoint/2010/main" val="2119820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Instrumentos de medición: MULTÍMETRO</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pic>
        <p:nvPicPr>
          <p:cNvPr id="3" name="Imagen 2">
            <a:extLst>
              <a:ext uri="{FF2B5EF4-FFF2-40B4-BE49-F238E27FC236}">
                <a16:creationId xmlns:a16="http://schemas.microsoft.com/office/drawing/2014/main" id="{9E135490-4629-0BEE-7B5F-171FFB2452BD}"/>
              </a:ext>
            </a:extLst>
          </p:cNvPr>
          <p:cNvPicPr>
            <a:picLocks noChangeAspect="1"/>
          </p:cNvPicPr>
          <p:nvPr/>
        </p:nvPicPr>
        <p:blipFill>
          <a:blip r:embed="rId3"/>
          <a:stretch>
            <a:fillRect/>
          </a:stretch>
        </p:blipFill>
        <p:spPr>
          <a:xfrm>
            <a:off x="2525166" y="696608"/>
            <a:ext cx="3816424" cy="4179399"/>
          </a:xfrm>
          <a:prstGeom prst="rect">
            <a:avLst/>
          </a:prstGeom>
        </p:spPr>
      </p:pic>
    </p:spTree>
    <p:extLst>
      <p:ext uri="{BB962C8B-B14F-4D97-AF65-F5344CB8AC3E}">
        <p14:creationId xmlns:p14="http://schemas.microsoft.com/office/powerpoint/2010/main" val="18492267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AR" smtClean="0"/>
              <a:t>42</a:t>
            </a:fld>
            <a:endParaRPr lang="es-AR"/>
          </a:p>
        </p:txBody>
      </p:sp>
      <p:sp>
        <p:nvSpPr>
          <p:cNvPr id="4" name="3 Marcador de texto"/>
          <p:cNvSpPr>
            <a:spLocks noGrp="1"/>
          </p:cNvSpPr>
          <p:nvPr>
            <p:ph type="body" idx="1"/>
          </p:nvPr>
        </p:nvSpPr>
        <p:spPr/>
        <p:txBody>
          <a:bodyPr/>
          <a:lstStyle/>
          <a:p>
            <a:r>
              <a:rPr lang="es-AR" dirty="0"/>
              <a:t>Machete</a:t>
            </a:r>
          </a:p>
        </p:txBody>
      </p:sp>
      <p:pic>
        <p:nvPicPr>
          <p:cNvPr id="6" name="Picture 2" descr="El Tao de la Física: Rueda para tener a la mano las fórmulas de electricidad  (P, V, R, I) | Imagenes de electricidad, Electricidad, Electrotec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4196"/>
            <a:ext cx="3490334" cy="34641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C Circuit Examp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878" y="339502"/>
            <a:ext cx="4876800" cy="305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240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Circuitos Mixtos</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pic>
        <p:nvPicPr>
          <p:cNvPr id="3" name="Imagen 2">
            <a:extLst>
              <a:ext uri="{FF2B5EF4-FFF2-40B4-BE49-F238E27FC236}">
                <a16:creationId xmlns:a16="http://schemas.microsoft.com/office/drawing/2014/main" id="{351580E6-3991-D5F3-4B71-A00588D0485C}"/>
              </a:ext>
            </a:extLst>
          </p:cNvPr>
          <p:cNvPicPr>
            <a:picLocks noChangeAspect="1"/>
          </p:cNvPicPr>
          <p:nvPr/>
        </p:nvPicPr>
        <p:blipFill>
          <a:blip r:embed="rId3"/>
          <a:stretch>
            <a:fillRect/>
          </a:stretch>
        </p:blipFill>
        <p:spPr>
          <a:xfrm>
            <a:off x="323528" y="705581"/>
            <a:ext cx="4580892" cy="1996539"/>
          </a:xfrm>
          <a:prstGeom prst="rect">
            <a:avLst/>
          </a:prstGeom>
        </p:spPr>
      </p:pic>
      <p:pic>
        <p:nvPicPr>
          <p:cNvPr id="6" name="Imagen 5">
            <a:extLst>
              <a:ext uri="{FF2B5EF4-FFF2-40B4-BE49-F238E27FC236}">
                <a16:creationId xmlns:a16="http://schemas.microsoft.com/office/drawing/2014/main" id="{22A26DF5-E40D-51F3-CE09-21D6C37EA630}"/>
              </a:ext>
            </a:extLst>
          </p:cNvPr>
          <p:cNvPicPr>
            <a:picLocks noChangeAspect="1"/>
          </p:cNvPicPr>
          <p:nvPr/>
        </p:nvPicPr>
        <p:blipFill>
          <a:blip r:embed="rId4"/>
          <a:stretch>
            <a:fillRect/>
          </a:stretch>
        </p:blipFill>
        <p:spPr>
          <a:xfrm>
            <a:off x="3815130" y="2702120"/>
            <a:ext cx="4728097" cy="1876425"/>
          </a:xfrm>
          <a:prstGeom prst="rect">
            <a:avLst/>
          </a:prstGeom>
        </p:spPr>
      </p:pic>
    </p:spTree>
    <p:extLst>
      <p:ext uri="{BB962C8B-B14F-4D97-AF65-F5344CB8AC3E}">
        <p14:creationId xmlns:p14="http://schemas.microsoft.com/office/powerpoint/2010/main" val="16988593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568952"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dirty="0"/>
              <a:t>Circuitos Mixtos</a:t>
            </a: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pic>
        <p:nvPicPr>
          <p:cNvPr id="4" name="Imagen 3">
            <a:extLst>
              <a:ext uri="{FF2B5EF4-FFF2-40B4-BE49-F238E27FC236}">
                <a16:creationId xmlns:a16="http://schemas.microsoft.com/office/drawing/2014/main" id="{042AFFE1-1AEF-3446-9F79-754EB47209CB}"/>
              </a:ext>
            </a:extLst>
          </p:cNvPr>
          <p:cNvPicPr>
            <a:picLocks noChangeAspect="1"/>
          </p:cNvPicPr>
          <p:nvPr/>
        </p:nvPicPr>
        <p:blipFill>
          <a:blip r:embed="rId3"/>
          <a:stretch>
            <a:fillRect/>
          </a:stretch>
        </p:blipFill>
        <p:spPr>
          <a:xfrm>
            <a:off x="1259632" y="1043359"/>
            <a:ext cx="5915025" cy="3324225"/>
          </a:xfrm>
          <a:prstGeom prst="rect">
            <a:avLst/>
          </a:prstGeom>
        </p:spPr>
      </p:pic>
    </p:spTree>
    <p:extLst>
      <p:ext uri="{BB962C8B-B14F-4D97-AF65-F5344CB8AC3E}">
        <p14:creationId xmlns:p14="http://schemas.microsoft.com/office/powerpoint/2010/main" val="2904461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5"/>
          <p:cNvSpPr txBox="1">
            <a:spLocks noGrp="1"/>
          </p:cNvSpPr>
          <p:nvPr>
            <p:ph type="ctrTitle"/>
          </p:nvPr>
        </p:nvSpPr>
        <p:spPr>
          <a:xfrm>
            <a:off x="2022225" y="1693523"/>
            <a:ext cx="37878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AR" dirty="0"/>
              <a:t>De los circuitos a las instalaciones eléctricas</a:t>
            </a:r>
            <a:endParaRPr dirty="0"/>
          </a:p>
        </p:txBody>
      </p:sp>
      <p:sp>
        <p:nvSpPr>
          <p:cNvPr id="111" name="Google Shape;111;p15"/>
          <p:cNvSpPr txBox="1">
            <a:spLocks noGrp="1"/>
          </p:cNvSpPr>
          <p:nvPr>
            <p:ph type="subTitle" idx="1"/>
          </p:nvPr>
        </p:nvSpPr>
        <p:spPr>
          <a:xfrm>
            <a:off x="2022300" y="2815923"/>
            <a:ext cx="55914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Aproximaciones a la electricidad en la arquitectura</a:t>
            </a:r>
            <a:endParaRPr dirty="0"/>
          </a:p>
        </p:txBody>
      </p:sp>
      <p:sp>
        <p:nvSpPr>
          <p:cNvPr id="112" name="Google Shape;112;p15"/>
          <p:cNvSpPr txBox="1"/>
          <p:nvPr/>
        </p:nvSpPr>
        <p:spPr>
          <a:xfrm>
            <a:off x="1133975" y="2291150"/>
            <a:ext cx="543900" cy="562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AR" sz="2400" dirty="0">
                <a:latin typeface="Lora"/>
                <a:ea typeface="Lora"/>
                <a:cs typeface="Lora"/>
                <a:sym typeface="Lora"/>
              </a:rPr>
              <a:t>3</a:t>
            </a:r>
            <a:endParaRPr sz="2400" dirty="0">
              <a:latin typeface="Lora"/>
              <a:ea typeface="Lora"/>
              <a:cs typeface="Lora"/>
              <a:sym typeface="Lora"/>
            </a:endParaRPr>
          </a:p>
        </p:txBody>
      </p:sp>
      <p:sp>
        <p:nvSpPr>
          <p:cNvPr id="113" name="Google Shape;113;p1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spTree>
    <p:extLst>
      <p:ext uri="{BB962C8B-B14F-4D97-AF65-F5344CB8AC3E}">
        <p14:creationId xmlns:p14="http://schemas.microsoft.com/office/powerpoint/2010/main" val="2866984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1381250" y="922668"/>
            <a:ext cx="6717578" cy="435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Aproximaciones al </a:t>
            </a:r>
            <a:r>
              <a:rPr lang="en" dirty="0">
                <a:highlight>
                  <a:srgbClr val="FFCD00"/>
                </a:highlight>
              </a:rPr>
              <a:t>uso de la corriente eléctrica en arquitectura</a:t>
            </a:r>
            <a:endParaRPr dirty="0">
              <a:highlight>
                <a:srgbClr val="FFCD00"/>
              </a:highlight>
            </a:endParaRPr>
          </a:p>
        </p:txBody>
      </p:sp>
      <p:sp>
        <p:nvSpPr>
          <p:cNvPr id="125" name="Google Shape;125;p17"/>
          <p:cNvSpPr txBox="1">
            <a:spLocks noGrp="1"/>
          </p:cNvSpPr>
          <p:nvPr>
            <p:ph type="body" idx="1"/>
          </p:nvPr>
        </p:nvSpPr>
        <p:spPr>
          <a:xfrm>
            <a:off x="185503" y="1707654"/>
            <a:ext cx="7913325" cy="2880320"/>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a:pPr>
            <a:r>
              <a:rPr lang="es-AR" sz="2000" dirty="0"/>
              <a:t>Instalación de vivienda y Tablero Eléctrico</a:t>
            </a:r>
          </a:p>
          <a:p>
            <a:pPr marL="533400" lvl="0" indent="-457200" algn="l" rtl="0">
              <a:spcBef>
                <a:spcPts val="0"/>
              </a:spcBef>
              <a:spcAft>
                <a:spcPts val="0"/>
              </a:spcAft>
              <a:buSzPts val="2400"/>
              <a:buFont typeface="+mj-lt"/>
              <a:buAutoNum type="arabicPeriod"/>
            </a:pPr>
            <a:r>
              <a:rPr lang="es-AR" sz="2000" dirty="0"/>
              <a:t>Planos eléctricos y simbología</a:t>
            </a:r>
          </a:p>
          <a:p>
            <a:pPr marL="533400" lvl="0" indent="-457200" algn="l" rtl="0">
              <a:spcBef>
                <a:spcPts val="0"/>
              </a:spcBef>
              <a:spcAft>
                <a:spcPts val="0"/>
              </a:spcAft>
              <a:buSzPts val="2400"/>
              <a:buFont typeface="+mj-lt"/>
              <a:buAutoNum type="arabicPeriod"/>
            </a:pPr>
            <a:r>
              <a:rPr lang="es-AR" sz="2000" dirty="0"/>
              <a:t>Cálculo de potencia</a:t>
            </a:r>
          </a:p>
          <a:p>
            <a:pPr marL="0" lvl="0" indent="0" algn="l" rtl="0">
              <a:spcBef>
                <a:spcPts val="600"/>
              </a:spcBef>
              <a:spcAft>
                <a:spcPts val="0"/>
              </a:spcAft>
              <a:buClr>
                <a:schemeClr val="dk1"/>
              </a:buClr>
              <a:buSzPts val="1100"/>
              <a:buFont typeface="Arial"/>
              <a:buNone/>
            </a:pPr>
            <a:endParaRPr lang="es-AR" sz="2000" dirty="0"/>
          </a:p>
          <a:p>
            <a:pPr marL="0" lvl="0" indent="0" algn="l" rtl="0">
              <a:spcBef>
                <a:spcPts val="600"/>
              </a:spcBef>
              <a:spcAft>
                <a:spcPts val="0"/>
              </a:spcAft>
              <a:buClr>
                <a:schemeClr val="dk1"/>
              </a:buClr>
              <a:buSzPts val="1100"/>
              <a:buFont typeface="Arial"/>
              <a:buNone/>
            </a:pPr>
            <a:endParaRPr lang="es-AR" sz="2000" dirty="0"/>
          </a:p>
          <a:p>
            <a:pPr marL="0" lvl="0" indent="0" algn="l" rtl="0">
              <a:spcBef>
                <a:spcPts val="600"/>
              </a:spcBef>
              <a:spcAft>
                <a:spcPts val="0"/>
              </a:spcAft>
              <a:buClr>
                <a:schemeClr val="dk1"/>
              </a:buClr>
              <a:buSzPts val="1100"/>
              <a:buFont typeface="Arial"/>
              <a:buNone/>
            </a:pPr>
            <a:endParaRPr lang="es-AR" sz="2000" dirty="0"/>
          </a:p>
          <a:p>
            <a:pPr marL="0" lvl="0" indent="0" algn="l" rtl="0">
              <a:spcBef>
                <a:spcPts val="600"/>
              </a:spcBef>
              <a:spcAft>
                <a:spcPts val="0"/>
              </a:spcAft>
              <a:buClr>
                <a:schemeClr val="dk1"/>
              </a:buClr>
              <a:buSzPts val="1100"/>
              <a:buFont typeface="Arial"/>
              <a:buNone/>
            </a:pPr>
            <a:endParaRPr lang="es-AR" sz="2000" dirty="0"/>
          </a:p>
          <a:p>
            <a:pPr marL="0" lvl="0" indent="0" algn="l" rtl="0">
              <a:spcBef>
                <a:spcPts val="600"/>
              </a:spcBef>
              <a:spcAft>
                <a:spcPts val="0"/>
              </a:spcAft>
              <a:buClr>
                <a:schemeClr val="dk1"/>
              </a:buClr>
              <a:buSzPts val="1100"/>
              <a:buFont typeface="Arial"/>
              <a:buNone/>
            </a:pPr>
            <a:endParaRPr sz="2000" dirty="0"/>
          </a:p>
          <a:p>
            <a:pPr marL="0" lvl="0" indent="0" algn="l" rtl="0">
              <a:spcBef>
                <a:spcPts val="600"/>
              </a:spcBef>
              <a:spcAft>
                <a:spcPts val="0"/>
              </a:spcAft>
              <a:buClr>
                <a:schemeClr val="dk1"/>
              </a:buClr>
              <a:buSzPts val="1100"/>
              <a:buFont typeface="Arial"/>
              <a:buNone/>
            </a:pPr>
            <a:endParaRPr sz="2000" dirty="0"/>
          </a:p>
          <a:p>
            <a:pPr marL="0" lvl="0" indent="0" algn="l" rtl="0">
              <a:spcBef>
                <a:spcPts val="600"/>
              </a:spcBef>
              <a:spcAft>
                <a:spcPts val="0"/>
              </a:spcAft>
              <a:buNone/>
            </a:pPr>
            <a:endParaRPr sz="2000" dirty="0"/>
          </a:p>
        </p:txBody>
      </p:sp>
      <p:grpSp>
        <p:nvGrpSpPr>
          <p:cNvPr id="126" name="Google Shape;126;p17"/>
          <p:cNvGrpSpPr/>
          <p:nvPr/>
        </p:nvGrpSpPr>
        <p:grpSpPr>
          <a:xfrm>
            <a:off x="916458" y="1019750"/>
            <a:ext cx="214625" cy="214625"/>
            <a:chOff x="2594050" y="1631825"/>
            <a:chExt cx="439625" cy="439625"/>
          </a:xfrm>
        </p:grpSpPr>
        <p:sp>
          <p:nvSpPr>
            <p:cNvPr id="127" name="Google Shape;127;p17"/>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7"/>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7"/>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7"/>
            <p:cNvSpPr/>
            <p:nvPr/>
          </p:nvSpPr>
          <p:spPr>
            <a:xfrm>
              <a:off x="2814912" y="1754062"/>
              <a:ext cx="49950" cy="49950"/>
            </a:xfrm>
            <a:custGeom>
              <a:avLst/>
              <a:gdLst/>
              <a:ahLst/>
              <a:cxnLst/>
              <a:rect l="l" t="t" r="r" b="b"/>
              <a:pathLst>
                <a:path w="1998" h="1998" fill="none" extrusionOk="0">
                  <a:moveTo>
                    <a:pt x="1" y="1997"/>
                  </a:moveTo>
                  <a:lnTo>
                    <a:pt x="1998" y="0"/>
                  </a:lnTo>
                </a:path>
              </a:pathLst>
            </a:custGeom>
            <a:noFill/>
            <a:ln w="95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spTree>
    <p:extLst>
      <p:ext uri="{BB962C8B-B14F-4D97-AF65-F5344CB8AC3E}">
        <p14:creationId xmlns:p14="http://schemas.microsoft.com/office/powerpoint/2010/main" val="1813334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755576" y="807553"/>
            <a:ext cx="6768751" cy="3528393"/>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a:pPr>
            <a:r>
              <a:rPr lang="es-ES" sz="1800" b="1" i="0" dirty="0">
                <a:solidFill>
                  <a:srgbClr val="00007F"/>
                </a:solidFill>
                <a:effectLst/>
                <a:latin typeface="Arial" panose="020B0604020202020204" pitchFamily="34" charset="0"/>
              </a:rPr>
              <a:t>INSTALACIÓN ELÉCTRICA VIVIENDA</a:t>
            </a:r>
            <a:r>
              <a:rPr lang="es-ES" sz="1600" dirty="0"/>
              <a:t> </a:t>
            </a:r>
            <a:br>
              <a:rPr lang="es-ES" sz="1600" dirty="0"/>
            </a:br>
            <a:endParaRPr lang="es-AR" sz="1600" dirty="0"/>
          </a:p>
          <a:p>
            <a:r>
              <a:rPr lang="es-ES" sz="1800" b="1" dirty="0">
                <a:solidFill>
                  <a:srgbClr val="000000"/>
                </a:solidFill>
                <a:latin typeface="Arial" panose="020B0604020202020204" pitchFamily="34" charset="0"/>
              </a:rPr>
              <a:t>A</a:t>
            </a:r>
            <a:r>
              <a:rPr lang="es-ES" sz="1800" b="1" i="0" dirty="0">
                <a:solidFill>
                  <a:srgbClr val="000000"/>
                </a:solidFill>
                <a:effectLst/>
                <a:latin typeface="Arial" panose="020B0604020202020204" pitchFamily="34" charset="0"/>
              </a:rPr>
              <a:t>) Instalación de enlace: </a:t>
            </a:r>
            <a:r>
              <a:rPr lang="es-ES" sz="1800" b="0" i="0" dirty="0">
                <a:solidFill>
                  <a:srgbClr val="000000"/>
                </a:solidFill>
                <a:effectLst/>
                <a:latin typeface="Arial" panose="020B0604020202020204" pitchFamily="34" charset="0"/>
              </a:rPr>
              <a:t>Se trata del camino de la electricidad desde la red de distribución pública de la compañía eléctrica hasta la vivienda del abonado.</a:t>
            </a:r>
          </a:p>
          <a:p>
            <a:endParaRPr lang="es-ES" sz="1800" b="0" i="0" dirty="0">
              <a:solidFill>
                <a:srgbClr val="000000"/>
              </a:solidFill>
              <a:effectLst/>
              <a:latin typeface="Arial" panose="020B0604020202020204" pitchFamily="34" charset="0"/>
            </a:endParaRPr>
          </a:p>
          <a:p>
            <a:r>
              <a:rPr lang="es-ES" sz="1800" b="1" dirty="0">
                <a:solidFill>
                  <a:srgbClr val="000000"/>
                </a:solidFill>
                <a:latin typeface="Arial" panose="020B0604020202020204" pitchFamily="34" charset="0"/>
              </a:rPr>
              <a:t>B</a:t>
            </a:r>
            <a:r>
              <a:rPr lang="es-ES" sz="1800" b="1" i="0" dirty="0">
                <a:solidFill>
                  <a:srgbClr val="000000"/>
                </a:solidFill>
                <a:effectLst/>
                <a:latin typeface="Arial" panose="020B0604020202020204" pitchFamily="34" charset="0"/>
              </a:rPr>
              <a:t>) Instalación interior: </a:t>
            </a:r>
            <a:r>
              <a:rPr lang="es-ES" sz="1800" b="0" i="0" dirty="0">
                <a:solidFill>
                  <a:srgbClr val="000000"/>
                </a:solidFill>
                <a:effectLst/>
                <a:latin typeface="Arial" panose="020B0604020202020204" pitchFamily="34" charset="0"/>
              </a:rPr>
              <a:t>La instalación interior está compuesta por los diferentes circuitos independientes de la vivienda (puntos de luz y tomas de corriente)</a:t>
            </a:r>
            <a:r>
              <a:rPr lang="es-ES" sz="1200" dirty="0"/>
              <a:t> </a:t>
            </a:r>
            <a:br>
              <a:rPr lang="es-ES" sz="1200" dirty="0"/>
            </a:br>
            <a:endParaRPr lang="es-AR" sz="1600" dirty="0"/>
          </a:p>
          <a:p>
            <a:pPr marL="76200" indent="0">
              <a:buNone/>
            </a:pPr>
            <a:br>
              <a:rPr lang="es-ES" sz="1600" dirty="0"/>
            </a:br>
            <a:br>
              <a:rPr lang="es-ES" sz="1200" dirty="0"/>
            </a:br>
            <a:br>
              <a:rPr lang="es-ES" sz="1200" dirty="0"/>
            </a:br>
            <a:br>
              <a:rPr lang="es-ES" sz="16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Tree>
    <p:extLst>
      <p:ext uri="{BB962C8B-B14F-4D97-AF65-F5344CB8AC3E}">
        <p14:creationId xmlns:p14="http://schemas.microsoft.com/office/powerpoint/2010/main" val="3212810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pic>
        <p:nvPicPr>
          <p:cNvPr id="5" name="Imagen 4">
            <a:extLst>
              <a:ext uri="{FF2B5EF4-FFF2-40B4-BE49-F238E27FC236}">
                <a16:creationId xmlns:a16="http://schemas.microsoft.com/office/drawing/2014/main" id="{9E18317B-CFEB-DA83-5005-17B38598E232}"/>
              </a:ext>
            </a:extLst>
          </p:cNvPr>
          <p:cNvPicPr>
            <a:picLocks noChangeAspect="1"/>
          </p:cNvPicPr>
          <p:nvPr/>
        </p:nvPicPr>
        <p:blipFill>
          <a:blip r:embed="rId3"/>
          <a:stretch>
            <a:fillRect/>
          </a:stretch>
        </p:blipFill>
        <p:spPr>
          <a:xfrm>
            <a:off x="581025" y="1415580"/>
            <a:ext cx="7981950" cy="3019425"/>
          </a:xfrm>
          <a:prstGeom prst="rect">
            <a:avLst/>
          </a:prstGeom>
        </p:spPr>
      </p:pic>
      <p:sp useBgFill="1">
        <p:nvSpPr>
          <p:cNvPr id="6" name="Google Shape;125;p17">
            <a:extLst>
              <a:ext uri="{FF2B5EF4-FFF2-40B4-BE49-F238E27FC236}">
                <a16:creationId xmlns:a16="http://schemas.microsoft.com/office/drawing/2014/main" id="{F9BD0935-C92D-6A06-1ED5-93ECD93B1881}"/>
              </a:ext>
            </a:extLst>
          </p:cNvPr>
          <p:cNvSpPr txBox="1">
            <a:spLocks noGrp="1"/>
          </p:cNvSpPr>
          <p:nvPr>
            <p:ph type="body" idx="1"/>
          </p:nvPr>
        </p:nvSpPr>
        <p:spPr>
          <a:xfrm>
            <a:off x="539552" y="479475"/>
            <a:ext cx="6768751" cy="936105"/>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ES" sz="1800" b="1" dirty="0">
                <a:solidFill>
                  <a:srgbClr val="000000"/>
                </a:solidFill>
                <a:latin typeface="Arial" panose="020B0604020202020204" pitchFamily="34" charset="0"/>
              </a:rPr>
              <a:t>A</a:t>
            </a:r>
            <a:r>
              <a:rPr lang="es-ES" sz="1800" b="1" i="0" dirty="0">
                <a:solidFill>
                  <a:srgbClr val="000000"/>
                </a:solidFill>
                <a:effectLst/>
                <a:latin typeface="Arial" panose="020B0604020202020204" pitchFamily="34" charset="0"/>
              </a:rPr>
              <a:t>) Instalación de enlace: </a:t>
            </a:r>
            <a:r>
              <a:rPr lang="es-ES" sz="1800" b="0" i="0" dirty="0">
                <a:solidFill>
                  <a:srgbClr val="000000"/>
                </a:solidFill>
                <a:effectLst/>
                <a:latin typeface="Arial" panose="020B0604020202020204" pitchFamily="34" charset="0"/>
              </a:rPr>
              <a:t>Se compone de:</a:t>
            </a:r>
            <a:br>
              <a:rPr lang="es-ES" sz="1200" dirty="0"/>
            </a:br>
            <a:endParaRPr lang="es-AR" sz="1600" dirty="0"/>
          </a:p>
          <a:p>
            <a:pPr marL="76200" indent="0">
              <a:buNone/>
            </a:pPr>
            <a:br>
              <a:rPr lang="es-ES" sz="1600" dirty="0"/>
            </a:br>
            <a:br>
              <a:rPr lang="es-ES" sz="1200" dirty="0"/>
            </a:br>
            <a:br>
              <a:rPr lang="es-ES" sz="1200" dirty="0"/>
            </a:br>
            <a:br>
              <a:rPr lang="es-ES" sz="16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4647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sp useBgFill="1">
        <p:nvSpPr>
          <p:cNvPr id="6" name="Google Shape;125;p17">
            <a:extLst>
              <a:ext uri="{FF2B5EF4-FFF2-40B4-BE49-F238E27FC236}">
                <a16:creationId xmlns:a16="http://schemas.microsoft.com/office/drawing/2014/main" id="{F9BD0935-C92D-6A06-1ED5-93ECD93B1881}"/>
              </a:ext>
            </a:extLst>
          </p:cNvPr>
          <p:cNvSpPr txBox="1">
            <a:spLocks noGrp="1"/>
          </p:cNvSpPr>
          <p:nvPr>
            <p:ph type="body" idx="1"/>
          </p:nvPr>
        </p:nvSpPr>
        <p:spPr>
          <a:xfrm>
            <a:off x="155333" y="89869"/>
            <a:ext cx="6768751" cy="4659982"/>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endParaRPr lang="es-ES" sz="1500" dirty="0">
              <a:solidFill>
                <a:srgbClr val="000000"/>
              </a:solidFill>
              <a:latin typeface="Arial" panose="020B0604020202020204" pitchFamily="34" charset="0"/>
            </a:endParaRPr>
          </a:p>
          <a:p>
            <a:r>
              <a:rPr lang="es-ES" sz="1500" b="1" i="1" dirty="0">
                <a:solidFill>
                  <a:srgbClr val="00007F"/>
                </a:solidFill>
                <a:effectLst/>
                <a:latin typeface="Arial" panose="020B0604020202020204" pitchFamily="34" charset="0"/>
              </a:rPr>
              <a:t>A.1.- LÍNEA DE ACOMETIDA</a:t>
            </a:r>
          </a:p>
          <a:p>
            <a:pPr marL="76200" indent="0">
              <a:buNone/>
            </a:pPr>
            <a:r>
              <a:rPr lang="es-ES" sz="1500" b="0" i="0" dirty="0">
                <a:solidFill>
                  <a:srgbClr val="000000"/>
                </a:solidFill>
                <a:effectLst/>
                <a:latin typeface="Arial" panose="020B0604020202020204" pitchFamily="34" charset="0"/>
              </a:rPr>
              <a:t>Es la línea que conecta la red de distribución de electricidad de la compañía eléctrica con la Caja General de Protección. Las acometidas se realizan de forma aérea o subterránea, dependiendo de la red de distribución a la cual se conectan. Es una línea propiedad de la compañía eléctrica, y se compone de 3 cables conductores de fase y el cable del neutro (trifásica).</a:t>
            </a:r>
          </a:p>
          <a:p>
            <a:r>
              <a:rPr lang="es-ES" sz="1500" b="1" i="1" dirty="0">
                <a:solidFill>
                  <a:srgbClr val="00007F"/>
                </a:solidFill>
                <a:latin typeface="Arial" panose="020B0604020202020204" pitchFamily="34" charset="0"/>
              </a:rPr>
              <a:t>A.</a:t>
            </a:r>
            <a:r>
              <a:rPr lang="es-ES" sz="1500" b="1" i="1" dirty="0">
                <a:solidFill>
                  <a:srgbClr val="00007F"/>
                </a:solidFill>
                <a:effectLst/>
                <a:latin typeface="Arial" panose="020B0604020202020204" pitchFamily="34" charset="0"/>
              </a:rPr>
              <a:t>2.- CAJA GENERAL DE PROTECCIÓN</a:t>
            </a:r>
          </a:p>
          <a:p>
            <a:pPr marL="76200" indent="0">
              <a:buNone/>
            </a:pPr>
            <a:r>
              <a:rPr lang="es-ES" sz="1500" b="0" i="0" dirty="0">
                <a:solidFill>
                  <a:srgbClr val="000000"/>
                </a:solidFill>
                <a:effectLst/>
                <a:latin typeface="Arial" panose="020B0604020202020204" pitchFamily="34" charset="0"/>
              </a:rPr>
              <a:t>La Caja General de Protección (CGP) aloja los elementos de protección para la posterior línea repartidora. En su interior hay tres fusibles (uno por cada conductor de fase) que protegen contra posibles cortocircuitos. La CGP tiende a localizarse en la fachada, u otros lugares comunes de fácil acceso</a:t>
            </a:r>
          </a:p>
          <a:p>
            <a:r>
              <a:rPr lang="es-ES" sz="1500" b="1" i="1" dirty="0">
                <a:solidFill>
                  <a:srgbClr val="00007F"/>
                </a:solidFill>
                <a:latin typeface="Arial" panose="020B0604020202020204" pitchFamily="34" charset="0"/>
              </a:rPr>
              <a:t>A.3.- LÍNEA REPARTIDORA</a:t>
            </a:r>
          </a:p>
          <a:p>
            <a:pPr marL="76200" indent="0">
              <a:buNone/>
            </a:pPr>
            <a:r>
              <a:rPr lang="es-ES" sz="1500" b="0" i="0" dirty="0">
                <a:solidFill>
                  <a:srgbClr val="000000"/>
                </a:solidFill>
                <a:effectLst/>
                <a:latin typeface="Arial" panose="020B0604020202020204" pitchFamily="34" charset="0"/>
              </a:rPr>
              <a:t>La Línea Repartidora o Línea General de Alimentación (LGA) conecta la CGP con el/los medidores. Incluye los tres cables de fase (trifásica), el cable de neutro y el cable de protección (toma de tierra).</a:t>
            </a:r>
            <a:r>
              <a:rPr lang="es-ES" sz="1500" dirty="0"/>
              <a:t> </a:t>
            </a:r>
            <a:br>
              <a:rPr lang="es-ES" sz="1200" dirty="0"/>
            </a:br>
            <a:r>
              <a:rPr lang="es-ES" sz="1600" dirty="0"/>
              <a:t> </a:t>
            </a:r>
            <a:br>
              <a:rPr lang="es-ES" sz="1050" dirty="0"/>
            </a:br>
            <a:br>
              <a:rPr lang="es-ES" sz="1200" dirty="0"/>
            </a:br>
            <a:endParaRPr lang="es-AR" sz="1600" dirty="0"/>
          </a:p>
          <a:p>
            <a:pPr marL="76200" indent="0">
              <a:buNone/>
            </a:pPr>
            <a:br>
              <a:rPr lang="es-ES" sz="1600" dirty="0"/>
            </a:br>
            <a:br>
              <a:rPr lang="es-ES" sz="1200" dirty="0"/>
            </a:br>
            <a:br>
              <a:rPr lang="es-ES" sz="1200" dirty="0"/>
            </a:br>
            <a:br>
              <a:rPr lang="es-ES" sz="16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3" name="Imagen 2">
            <a:extLst>
              <a:ext uri="{FF2B5EF4-FFF2-40B4-BE49-F238E27FC236}">
                <a16:creationId xmlns:a16="http://schemas.microsoft.com/office/drawing/2014/main" id="{A83CB2E3-405B-152F-C198-A511242413FD}"/>
              </a:ext>
            </a:extLst>
          </p:cNvPr>
          <p:cNvPicPr>
            <a:picLocks noChangeAspect="1"/>
          </p:cNvPicPr>
          <p:nvPr/>
        </p:nvPicPr>
        <p:blipFill>
          <a:blip r:embed="rId3"/>
          <a:stretch>
            <a:fillRect/>
          </a:stretch>
        </p:blipFill>
        <p:spPr>
          <a:xfrm>
            <a:off x="6927896" y="842962"/>
            <a:ext cx="2133600" cy="3457575"/>
          </a:xfrm>
          <a:prstGeom prst="rect">
            <a:avLst/>
          </a:prstGeom>
        </p:spPr>
      </p:pic>
    </p:spTree>
    <p:extLst>
      <p:ext uri="{BB962C8B-B14F-4D97-AF65-F5344CB8AC3E}">
        <p14:creationId xmlns:p14="http://schemas.microsoft.com/office/powerpoint/2010/main" val="3505803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323528" y="267493"/>
            <a:ext cx="8568952" cy="4482357"/>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AR" sz="2000" b="1" u="sng" dirty="0">
                <a:solidFill>
                  <a:srgbClr val="7030A0"/>
                </a:solidFill>
              </a:rPr>
              <a:t>ELECTROSTÁTICA</a:t>
            </a:r>
          </a:p>
          <a:p>
            <a:pPr marL="533400" lvl="0" indent="-457200" algn="l" rtl="0">
              <a:spcBef>
                <a:spcPts val="0"/>
              </a:spcBef>
              <a:spcAft>
                <a:spcPts val="0"/>
              </a:spcAft>
              <a:buSzPts val="2400"/>
              <a:buFont typeface="+mj-lt"/>
              <a:buAutoNum type="arabicPeriod"/>
            </a:pPr>
            <a:endParaRPr lang="es-AR" sz="2000" dirty="0"/>
          </a:p>
          <a:p>
            <a:pPr marL="533400" lvl="0" indent="-457200" algn="l" rtl="0">
              <a:spcBef>
                <a:spcPts val="0"/>
              </a:spcBef>
              <a:spcAft>
                <a:spcPts val="0"/>
              </a:spcAft>
              <a:buSzPts val="2400"/>
              <a:buFont typeface="+mj-lt"/>
              <a:buAutoNum type="arabicPeriod"/>
            </a:pPr>
            <a:r>
              <a:rPr lang="es-AR" sz="2000" dirty="0"/>
              <a:t>Concepto de carga eléctrica </a:t>
            </a:r>
          </a:p>
          <a:p>
            <a:pPr marL="76200" lvl="0" indent="0" algn="l" rtl="0">
              <a:spcBef>
                <a:spcPts val="0"/>
              </a:spcBef>
              <a:spcAft>
                <a:spcPts val="0"/>
              </a:spcAft>
              <a:buSzPts val="2400"/>
              <a:buNone/>
            </a:pPr>
            <a:endParaRPr lang="es-AR" sz="2000" dirty="0"/>
          </a:p>
          <a:p>
            <a:pPr indent="180340" algn="just">
              <a:lnSpc>
                <a:spcPct val="115000"/>
              </a:lnSpc>
              <a:spcAft>
                <a:spcPts val="1200"/>
              </a:spcAft>
            </a:pPr>
            <a:r>
              <a:rPr lang="es-MX" sz="1600" dirty="0">
                <a:effectLst/>
                <a:latin typeface="Calibri" panose="020F0502020204030204" pitchFamily="34" charset="0"/>
                <a:ea typeface="Calibri" panose="020F0502020204030204" pitchFamily="34" charset="0"/>
                <a:cs typeface="Calibri" panose="020F0502020204030204" pitchFamily="34" charset="0"/>
              </a:rPr>
              <a:t>La </a:t>
            </a:r>
            <a:r>
              <a:rPr lang="es-MX" sz="1600" b="1" i="1" dirty="0">
                <a:effectLst/>
                <a:latin typeface="Calibri" panose="020F0502020204030204" pitchFamily="34" charset="0"/>
                <a:ea typeface="Calibri" panose="020F0502020204030204" pitchFamily="34" charset="0"/>
                <a:cs typeface="Calibri" panose="020F0502020204030204" pitchFamily="34" charset="0"/>
              </a:rPr>
              <a:t>carga eléctrica</a:t>
            </a:r>
            <a:r>
              <a:rPr lang="es-MX" sz="1600" b="1" i="1" dirty="0">
                <a:latin typeface="Calibri" panose="020F0502020204030204" pitchFamily="34" charset="0"/>
                <a:ea typeface="Calibri" panose="020F0502020204030204" pitchFamily="34" charset="0"/>
                <a:cs typeface="Calibri" panose="020F0502020204030204" pitchFamily="34" charset="0"/>
              </a:rPr>
              <a:t> </a:t>
            </a:r>
            <a:r>
              <a:rPr lang="es-ES" sz="1600" dirty="0">
                <a:latin typeface="Calibri" panose="020F0502020204030204" pitchFamily="34" charset="0"/>
                <a:cs typeface="Calibri" panose="020F0502020204030204" pitchFamily="34" charset="0"/>
              </a:rPr>
              <a:t>es una propiedad física intrínseca de algunas partículas. Se manifiesta mediante fuerzas de atracción y repulsión entre ellas. </a:t>
            </a:r>
          </a:p>
          <a:p>
            <a:pPr indent="0" algn="just">
              <a:lnSpc>
                <a:spcPct val="115000"/>
              </a:lnSpc>
              <a:spcAft>
                <a:spcPts val="1200"/>
              </a:spcAft>
              <a:buNone/>
            </a:pPr>
            <a:r>
              <a:rPr lang="es-ES" sz="1600" dirty="0">
                <a:latin typeface="Calibri" panose="020F0502020204030204" pitchFamily="34" charset="0"/>
                <a:cs typeface="Calibri" panose="020F0502020204030204" pitchFamily="34" charset="0"/>
              </a:rPr>
              <a:t>(</a:t>
            </a:r>
            <a:r>
              <a:rPr lang="es-MX" sz="1600" dirty="0">
                <a:latin typeface="Calibri" panose="020F0502020204030204" pitchFamily="34" charset="0"/>
                <a:cs typeface="Calibri" panose="020F0502020204030204" pitchFamily="34" charset="0"/>
              </a:rPr>
              <a:t>De la misma forma que los objetos con masa son acelerados por las fuerzas gravitatorias, los objetos cargados eléctricamente también se ven acelerados por las fuerzas eléctricas) </a:t>
            </a:r>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Experimentos han </a:t>
            </a:r>
            <a:r>
              <a:rPr lang="es-AR" sz="1600" dirty="0">
                <a:latin typeface="Calibri" panose="020F0502020204030204" pitchFamily="34" charset="0"/>
                <a:ea typeface="Calibri" panose="020F0502020204030204" pitchFamily="34" charset="0"/>
                <a:cs typeface="Times New Roman" panose="02020603050405020304" pitchFamily="18" charset="0"/>
              </a:rPr>
              <a:t>mostrado que hay </a:t>
            </a:r>
            <a:r>
              <a:rPr lang="es-AR" sz="1600" dirty="0">
                <a:effectLst/>
                <a:latin typeface="Calibri" panose="020F0502020204030204" pitchFamily="34" charset="0"/>
                <a:ea typeface="Calibri" panose="020F0502020204030204" pitchFamily="34" charset="0"/>
                <a:cs typeface="Times New Roman" panose="02020603050405020304" pitchFamily="18" charset="0"/>
              </a:rPr>
              <a:t>dos tipos de carga eléctrica: la carga </a:t>
            </a:r>
            <a:r>
              <a:rPr lang="es-AR" sz="1600" b="1" i="1" dirty="0">
                <a:effectLst/>
                <a:latin typeface="Calibri" panose="020F0502020204030204" pitchFamily="34" charset="0"/>
                <a:ea typeface="Calibri" panose="020F0502020204030204" pitchFamily="34" charset="0"/>
                <a:cs typeface="Times New Roman" panose="02020603050405020304" pitchFamily="18" charset="0"/>
              </a:rPr>
              <a:t>negativa</a:t>
            </a:r>
            <a:r>
              <a:rPr lang="es-AR" sz="1600" dirty="0">
                <a:effectLst/>
                <a:latin typeface="Calibri" panose="020F0502020204030204" pitchFamily="34" charset="0"/>
                <a:ea typeface="Calibri" panose="020F0502020204030204" pitchFamily="34" charset="0"/>
                <a:cs typeface="Times New Roman" panose="02020603050405020304" pitchFamily="18" charset="0"/>
              </a:rPr>
              <a:t> y </a:t>
            </a:r>
            <a:r>
              <a:rPr lang="es-AR" sz="1600" b="1" i="1" dirty="0">
                <a:effectLst/>
                <a:latin typeface="Calibri" panose="020F0502020204030204" pitchFamily="34" charset="0"/>
                <a:ea typeface="Calibri" panose="020F0502020204030204" pitchFamily="34" charset="0"/>
                <a:cs typeface="Times New Roman" panose="02020603050405020304" pitchFamily="18" charset="0"/>
              </a:rPr>
              <a:t>positiva</a:t>
            </a:r>
            <a:r>
              <a:rPr lang="es-AR" sz="1600" dirty="0">
                <a:effectLst/>
                <a:latin typeface="Calibri" panose="020F0502020204030204" pitchFamily="34" charset="0"/>
                <a:ea typeface="Calibri" panose="020F0502020204030204" pitchFamily="34" charset="0"/>
                <a:cs typeface="Times New Roman" panose="02020603050405020304" pitchFamily="18" charset="0"/>
              </a:rPr>
              <a:t>, respectivamente. </a:t>
            </a:r>
          </a:p>
          <a:p>
            <a:pPr indent="180340" algn="just">
              <a:lnSpc>
                <a:spcPct val="115000"/>
              </a:lnSpc>
              <a:spcAft>
                <a:spcPts val="1200"/>
              </a:spcAft>
            </a:pPr>
            <a:r>
              <a:rPr lang="es-MX" sz="1600" dirty="0">
                <a:effectLst/>
                <a:latin typeface="Calibri" panose="020F0502020204030204" pitchFamily="34" charset="0"/>
                <a:ea typeface="Calibri" panose="020F0502020204030204" pitchFamily="34" charset="0"/>
                <a:cs typeface="Calibri" panose="020F0502020204030204" pitchFamily="34" charset="0"/>
              </a:rPr>
              <a:t>Las interacciones </a:t>
            </a:r>
            <a:r>
              <a:rPr lang="es-MX" sz="1600" b="1" u="sng" dirty="0">
                <a:effectLst/>
                <a:latin typeface="Calibri" panose="020F0502020204030204" pitchFamily="34" charset="0"/>
                <a:ea typeface="Calibri" panose="020F0502020204030204" pitchFamily="34" charset="0"/>
                <a:cs typeface="Calibri" panose="020F0502020204030204" pitchFamily="34" charset="0"/>
              </a:rPr>
              <a:t>electrostáticas, </a:t>
            </a:r>
            <a:r>
              <a:rPr lang="es-MX" sz="1600" dirty="0">
                <a:effectLst/>
                <a:latin typeface="Calibri" panose="020F0502020204030204" pitchFamily="34" charset="0"/>
                <a:ea typeface="Calibri" panose="020F0502020204030204" pitchFamily="34" charset="0"/>
                <a:cs typeface="Calibri" panose="020F0502020204030204" pitchFamily="34" charset="0"/>
              </a:rPr>
              <a:t>es decir interacciones de las </a:t>
            </a:r>
            <a:r>
              <a:rPr lang="es-MX" sz="1600" u="sng" dirty="0">
                <a:effectLst/>
                <a:latin typeface="Calibri" panose="020F0502020204030204" pitchFamily="34" charset="0"/>
                <a:ea typeface="Calibri" panose="020F0502020204030204" pitchFamily="34" charset="0"/>
                <a:cs typeface="Calibri" panose="020F0502020204030204" pitchFamily="34" charset="0"/>
              </a:rPr>
              <a:t>cargas eléctricas en reposo</a:t>
            </a:r>
            <a:r>
              <a:rPr lang="es-MX" sz="1600" dirty="0">
                <a:effectLst/>
                <a:latin typeface="Calibri" panose="020F0502020204030204" pitchFamily="34" charset="0"/>
                <a:ea typeface="Calibri" panose="020F0502020204030204" pitchFamily="34" charset="0"/>
                <a:cs typeface="Calibri" panose="020F0502020204030204" pitchFamily="34" charset="0"/>
              </a:rPr>
              <a:t>, se rigen por una relación sencilla que se conoce como </a:t>
            </a:r>
            <a:r>
              <a:rPr lang="es-MX" sz="1600" b="1" dirty="0">
                <a:effectLst/>
                <a:latin typeface="Calibri" panose="020F0502020204030204" pitchFamily="34" charset="0"/>
                <a:ea typeface="Calibri" panose="020F0502020204030204" pitchFamily="34" charset="0"/>
                <a:cs typeface="Calibri" panose="020F0502020204030204" pitchFamily="34" charset="0"/>
              </a:rPr>
              <a:t>Ley de Coulomb</a:t>
            </a:r>
            <a:r>
              <a:rPr lang="es-MX" sz="1600" dirty="0">
                <a:effectLst/>
                <a:latin typeface="Calibri" panose="020F0502020204030204" pitchFamily="34" charset="0"/>
                <a:ea typeface="Calibri" panose="020F0502020204030204" pitchFamily="34" charset="0"/>
                <a:cs typeface="Calibri" panose="020F0502020204030204" pitchFamily="34" charset="0"/>
              </a:rPr>
              <a:t>, y es mucho más conveniente describirlas si </a:t>
            </a:r>
            <a:r>
              <a:rPr lang="es-MX" sz="1600" dirty="0">
                <a:latin typeface="Calibri" panose="020F0502020204030204" pitchFamily="34" charset="0"/>
                <a:ea typeface="Calibri" panose="020F0502020204030204" pitchFamily="34" charset="0"/>
                <a:cs typeface="Calibri" panose="020F0502020204030204" pitchFamily="34" charset="0"/>
              </a:rPr>
              <a:t>comprendemos el </a:t>
            </a:r>
            <a:r>
              <a:rPr lang="es-MX" sz="1600" dirty="0">
                <a:effectLst/>
                <a:latin typeface="Calibri" panose="020F0502020204030204" pitchFamily="34" charset="0"/>
                <a:ea typeface="Calibri" panose="020F0502020204030204" pitchFamily="34" charset="0"/>
                <a:cs typeface="Calibri" panose="020F0502020204030204" pitchFamily="34" charset="0"/>
              </a:rPr>
              <a:t>concepto de </a:t>
            </a:r>
            <a:r>
              <a:rPr lang="es-MX" sz="1600" b="1" i="1" dirty="0">
                <a:effectLst/>
                <a:latin typeface="Calibri" panose="020F0502020204030204" pitchFamily="34" charset="0"/>
                <a:ea typeface="Calibri" panose="020F0502020204030204" pitchFamily="34" charset="0"/>
                <a:cs typeface="Calibri" panose="020F0502020204030204" pitchFamily="34" charset="0"/>
              </a:rPr>
              <a:t>campo eléctrico</a:t>
            </a:r>
            <a:r>
              <a:rPr lang="es-MX" sz="1600" dirty="0">
                <a:effectLst/>
                <a:latin typeface="Calibri" panose="020F0502020204030204" pitchFamily="34" charset="0"/>
                <a:ea typeface="Calibri" panose="020F0502020204030204" pitchFamily="34" charset="0"/>
                <a:cs typeface="Calibri" panose="020F0502020204030204" pitchFamily="34" charset="0"/>
              </a:rPr>
              <a:t>.</a:t>
            </a:r>
          </a:p>
          <a:p>
            <a:pPr indent="180340" algn="just">
              <a:lnSpc>
                <a:spcPct val="115000"/>
              </a:lnSpc>
              <a:spcAft>
                <a:spcPts val="1200"/>
              </a:spcAft>
            </a:pPr>
            <a:endParaRPr sz="20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Tree>
    <p:extLst>
      <p:ext uri="{BB962C8B-B14F-4D97-AF65-F5344CB8AC3E}">
        <p14:creationId xmlns:p14="http://schemas.microsoft.com/office/powerpoint/2010/main" val="1494600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sp useBgFill="1">
        <p:nvSpPr>
          <p:cNvPr id="6" name="Google Shape;125;p17">
            <a:extLst>
              <a:ext uri="{FF2B5EF4-FFF2-40B4-BE49-F238E27FC236}">
                <a16:creationId xmlns:a16="http://schemas.microsoft.com/office/drawing/2014/main" id="{F9BD0935-C92D-6A06-1ED5-93ECD93B1881}"/>
              </a:ext>
            </a:extLst>
          </p:cNvPr>
          <p:cNvSpPr txBox="1">
            <a:spLocks noGrp="1"/>
          </p:cNvSpPr>
          <p:nvPr>
            <p:ph type="body" idx="1"/>
          </p:nvPr>
        </p:nvSpPr>
        <p:spPr>
          <a:xfrm>
            <a:off x="155333" y="89868"/>
            <a:ext cx="8809155" cy="4858145"/>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endParaRPr lang="es-ES" sz="1500" dirty="0">
              <a:solidFill>
                <a:srgbClr val="000000"/>
              </a:solidFill>
              <a:latin typeface="Arial" panose="020B0604020202020204" pitchFamily="34" charset="0"/>
            </a:endParaRPr>
          </a:p>
          <a:p>
            <a:r>
              <a:rPr lang="es-ES" sz="1500" b="1" i="1" dirty="0">
                <a:solidFill>
                  <a:srgbClr val="00007F"/>
                </a:solidFill>
                <a:latin typeface="Arial" panose="020B0604020202020204" pitchFamily="34" charset="0"/>
              </a:rPr>
              <a:t>A</a:t>
            </a:r>
            <a:r>
              <a:rPr lang="es-ES" sz="1500" b="1" i="1" dirty="0">
                <a:solidFill>
                  <a:srgbClr val="00007F"/>
                </a:solidFill>
                <a:effectLst/>
                <a:latin typeface="Arial" panose="020B0604020202020204" pitchFamily="34" charset="0"/>
              </a:rPr>
              <a:t>.4.- MEDIDORES.</a:t>
            </a:r>
          </a:p>
          <a:p>
            <a:pPr marL="76200" indent="0">
              <a:buNone/>
            </a:pPr>
            <a:r>
              <a:rPr lang="es-ES" sz="1500" b="0" i="0" dirty="0">
                <a:solidFill>
                  <a:srgbClr val="000000"/>
                </a:solidFill>
                <a:effectLst/>
                <a:latin typeface="Arial" panose="020B0604020202020204" pitchFamily="34" charset="0"/>
              </a:rPr>
              <a:t>El contador o medidor es un elemento encargado de medir y registrar el consumo de energía eléctrica del abonado. Hay un contador por usuario o vivienda y en los edificios todos los contadores están localizados en un espacio común (armario, recinto, habitación) denominado centralización de medidores.</a:t>
            </a:r>
          </a:p>
          <a:p>
            <a:pPr marL="76200" indent="0">
              <a:buNone/>
            </a:pPr>
            <a:endParaRPr lang="es-ES" sz="1500" dirty="0">
              <a:solidFill>
                <a:srgbClr val="000000"/>
              </a:solidFill>
              <a:latin typeface="Arial" panose="020B0604020202020204" pitchFamily="34" charset="0"/>
            </a:endParaRPr>
          </a:p>
          <a:p>
            <a:pPr marL="76200" indent="0">
              <a:buNone/>
            </a:pPr>
            <a:endParaRPr lang="es-ES" sz="1500" b="0" i="0" dirty="0">
              <a:solidFill>
                <a:srgbClr val="000000"/>
              </a:solidFill>
              <a:effectLst/>
              <a:latin typeface="Arial" panose="020B0604020202020204" pitchFamily="34" charset="0"/>
            </a:endParaRPr>
          </a:p>
          <a:p>
            <a:pPr marL="76200" indent="0">
              <a:buNone/>
            </a:pPr>
            <a:endParaRPr lang="es-ES" sz="1500" dirty="0">
              <a:solidFill>
                <a:srgbClr val="000000"/>
              </a:solidFill>
              <a:latin typeface="Arial" panose="020B0604020202020204" pitchFamily="34" charset="0"/>
            </a:endParaRPr>
          </a:p>
          <a:p>
            <a:pPr marL="76200" indent="0">
              <a:buNone/>
            </a:pPr>
            <a:endParaRPr lang="es-ES" sz="1500" b="0" i="0" dirty="0">
              <a:solidFill>
                <a:srgbClr val="000000"/>
              </a:solidFill>
              <a:effectLst/>
              <a:latin typeface="Arial" panose="020B0604020202020204" pitchFamily="34" charset="0"/>
            </a:endParaRPr>
          </a:p>
          <a:p>
            <a:pPr marL="76200" indent="0">
              <a:buNone/>
            </a:pPr>
            <a:endParaRPr lang="es-ES" sz="1500" dirty="0">
              <a:solidFill>
                <a:srgbClr val="000000"/>
              </a:solidFill>
              <a:latin typeface="Arial" panose="020B0604020202020204" pitchFamily="34" charset="0"/>
            </a:endParaRPr>
          </a:p>
          <a:p>
            <a:pPr marL="76200" indent="0">
              <a:buNone/>
            </a:pPr>
            <a:endParaRPr lang="es-ES" sz="1500" b="0" i="0" dirty="0">
              <a:solidFill>
                <a:srgbClr val="000000"/>
              </a:solidFill>
              <a:effectLst/>
              <a:latin typeface="Arial" panose="020B0604020202020204" pitchFamily="34" charset="0"/>
            </a:endParaRPr>
          </a:p>
          <a:p>
            <a:r>
              <a:rPr lang="es-ES" sz="1500" b="1" i="1" dirty="0">
                <a:solidFill>
                  <a:srgbClr val="00007F"/>
                </a:solidFill>
                <a:latin typeface="Arial" panose="020B0604020202020204" pitchFamily="34" charset="0"/>
              </a:rPr>
              <a:t>A</a:t>
            </a:r>
            <a:r>
              <a:rPr lang="es-ES" sz="1500" b="1" i="1" dirty="0">
                <a:solidFill>
                  <a:srgbClr val="00007F"/>
                </a:solidFill>
                <a:effectLst/>
                <a:latin typeface="Arial" panose="020B0604020202020204" pitchFamily="34" charset="0"/>
              </a:rPr>
              <a:t>.5.- DERIVACIONES INDIVIDUALES.</a:t>
            </a:r>
          </a:p>
          <a:p>
            <a:pPr marL="76200" indent="0">
              <a:buNone/>
            </a:pPr>
            <a:r>
              <a:rPr lang="es-ES" sz="1500" b="0" i="0" dirty="0">
                <a:solidFill>
                  <a:srgbClr val="000000"/>
                </a:solidFill>
                <a:effectLst/>
                <a:latin typeface="Arial" panose="020B0604020202020204" pitchFamily="34" charset="0"/>
              </a:rPr>
              <a:t>Las derivaciones individuales salen del medidor de cada abonado y llevan la energía eléctrica al Interruptor de Control de Potencia, instalado en el interior de la vivienda.</a:t>
            </a:r>
          </a:p>
          <a:p>
            <a:pPr marL="76200" indent="0">
              <a:buNone/>
            </a:pPr>
            <a:r>
              <a:rPr lang="es-ES" sz="1500" b="0" i="0" dirty="0">
                <a:solidFill>
                  <a:srgbClr val="000000"/>
                </a:solidFill>
                <a:effectLst/>
                <a:latin typeface="Arial" panose="020B0604020202020204" pitchFamily="34" charset="0"/>
              </a:rPr>
              <a:t>Cada derivación individual está formada por un conductor de fase, un conductor neutro y otro de protección (tierra). </a:t>
            </a:r>
            <a:br>
              <a:rPr lang="es-ES" sz="1050" dirty="0"/>
            </a:br>
            <a:br>
              <a:rPr lang="es-ES" sz="1200" dirty="0"/>
            </a:br>
            <a:br>
              <a:rPr lang="es-ES" sz="1200" dirty="0"/>
            </a:br>
            <a:r>
              <a:rPr lang="es-ES" sz="1600" dirty="0"/>
              <a:t> </a:t>
            </a:r>
            <a:br>
              <a:rPr lang="es-ES" sz="1050" dirty="0"/>
            </a:br>
            <a:br>
              <a:rPr lang="es-ES" sz="1200" dirty="0"/>
            </a:br>
            <a:endParaRPr lang="es-AR" sz="1600" dirty="0"/>
          </a:p>
          <a:p>
            <a:pPr marL="76200" indent="0">
              <a:buNone/>
            </a:pPr>
            <a:br>
              <a:rPr lang="es-ES" sz="1600" dirty="0"/>
            </a:br>
            <a:br>
              <a:rPr lang="es-ES" sz="1200" dirty="0"/>
            </a:br>
            <a:br>
              <a:rPr lang="es-ES" sz="1200" dirty="0"/>
            </a:br>
            <a:br>
              <a:rPr lang="es-ES" sz="16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Imagen 3">
            <a:extLst>
              <a:ext uri="{FF2B5EF4-FFF2-40B4-BE49-F238E27FC236}">
                <a16:creationId xmlns:a16="http://schemas.microsoft.com/office/drawing/2014/main" id="{BE34070D-ED5D-7D35-A94F-D0754E0D331E}"/>
              </a:ext>
            </a:extLst>
          </p:cNvPr>
          <p:cNvPicPr>
            <a:picLocks noChangeAspect="1"/>
          </p:cNvPicPr>
          <p:nvPr/>
        </p:nvPicPr>
        <p:blipFill>
          <a:blip r:embed="rId3"/>
          <a:stretch>
            <a:fillRect/>
          </a:stretch>
        </p:blipFill>
        <p:spPr>
          <a:xfrm>
            <a:off x="1827308" y="1490240"/>
            <a:ext cx="4800600" cy="2057400"/>
          </a:xfrm>
          <a:prstGeom prst="rect">
            <a:avLst/>
          </a:prstGeom>
        </p:spPr>
      </p:pic>
    </p:spTree>
    <p:extLst>
      <p:ext uri="{BB962C8B-B14F-4D97-AF65-F5344CB8AC3E}">
        <p14:creationId xmlns:p14="http://schemas.microsoft.com/office/powerpoint/2010/main" val="1271609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sp useBgFill="1">
        <p:nvSpPr>
          <p:cNvPr id="6" name="Google Shape;125;p17">
            <a:extLst>
              <a:ext uri="{FF2B5EF4-FFF2-40B4-BE49-F238E27FC236}">
                <a16:creationId xmlns:a16="http://schemas.microsoft.com/office/drawing/2014/main" id="{F9BD0935-C92D-6A06-1ED5-93ECD93B1881}"/>
              </a:ext>
            </a:extLst>
          </p:cNvPr>
          <p:cNvSpPr txBox="1">
            <a:spLocks noGrp="1"/>
          </p:cNvSpPr>
          <p:nvPr>
            <p:ph type="body" idx="1"/>
          </p:nvPr>
        </p:nvSpPr>
        <p:spPr>
          <a:xfrm>
            <a:off x="155333" y="89868"/>
            <a:ext cx="8809155" cy="4858145"/>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endParaRPr lang="es-ES" sz="1500" dirty="0">
              <a:solidFill>
                <a:srgbClr val="000000"/>
              </a:solidFill>
              <a:latin typeface="Arial" panose="020B0604020202020204" pitchFamily="34" charset="0"/>
            </a:endParaRPr>
          </a:p>
          <a:p>
            <a:r>
              <a:rPr lang="es-ES" sz="1500" b="1" i="1" dirty="0">
                <a:solidFill>
                  <a:srgbClr val="00007F"/>
                </a:solidFill>
                <a:latin typeface="Arial" panose="020B0604020202020204" pitchFamily="34" charset="0"/>
              </a:rPr>
              <a:t>A</a:t>
            </a:r>
            <a:r>
              <a:rPr lang="es-ES" sz="1500" b="1" i="1" dirty="0">
                <a:solidFill>
                  <a:srgbClr val="00007F"/>
                </a:solidFill>
                <a:effectLst/>
                <a:latin typeface="Arial" panose="020B0604020202020204" pitchFamily="34" charset="0"/>
              </a:rPr>
              <a:t>.6.- INTERRUPTOR DE CONTROL DE POTENCIA (ICP)</a:t>
            </a:r>
          </a:p>
          <a:p>
            <a:pPr marL="76200" indent="0">
              <a:buNone/>
            </a:pPr>
            <a:r>
              <a:rPr lang="es-ES" sz="1500" b="0" i="0" dirty="0">
                <a:solidFill>
                  <a:srgbClr val="000000"/>
                </a:solidFill>
                <a:effectLst/>
                <a:latin typeface="Arial" panose="020B0604020202020204" pitchFamily="34" charset="0"/>
              </a:rPr>
              <a:t>El Interruptor de Control de Potencia (también llamado ICP o limitador) es un interruptor que instala la compañía eléctrica. Sirve para limitar el consumo de energía del cliente a la potencia que se ha contratado. Se conecta a los conductores que llegan de la Derivación Individual, de forma que si la potencia consumida por los aparatos eléctricos conectados en la vivienda es superior a la contratada, interrumpe el suministro.</a:t>
            </a:r>
          </a:p>
          <a:p>
            <a:pPr marL="76200" indent="0">
              <a:buNone/>
            </a:pPr>
            <a:r>
              <a:rPr lang="es-ES" sz="1500" b="0" i="0" dirty="0">
                <a:solidFill>
                  <a:srgbClr val="000000"/>
                </a:solidFill>
                <a:effectLst/>
                <a:latin typeface="Arial" panose="020B0604020202020204" pitchFamily="34" charset="0"/>
              </a:rPr>
              <a:t>El ICP suele ubicarse en el Cuadro General de Mando y Protección, ya en el interior de la vivienda, en un compartimento independiente y precintado (para evitar su manipulación).</a:t>
            </a:r>
            <a:r>
              <a:rPr lang="es-ES" sz="1500" dirty="0"/>
              <a:t> </a:t>
            </a:r>
          </a:p>
          <a:p>
            <a:pPr marL="76200" indent="0">
              <a:buNone/>
            </a:pPr>
            <a:br>
              <a:rPr lang="es-ES" sz="1500" dirty="0"/>
            </a:br>
            <a:r>
              <a:rPr lang="es-ES" sz="1500" b="1" i="1" dirty="0">
                <a:solidFill>
                  <a:srgbClr val="00007F"/>
                </a:solidFill>
                <a:latin typeface="Arial" panose="020B0604020202020204" pitchFamily="34" charset="0"/>
              </a:rPr>
              <a:t>A.7.- CUADRO GENERAL DE MANDO Y PROTECCIÓN (CGMP) </a:t>
            </a:r>
            <a:r>
              <a:rPr lang="es-ES" sz="1600" b="1" i="1" u="sng" dirty="0">
                <a:solidFill>
                  <a:srgbClr val="00007F"/>
                </a:solidFill>
                <a:latin typeface="Arial" panose="020B0604020202020204" pitchFamily="34" charset="0"/>
              </a:rPr>
              <a:t>O TABLERO</a:t>
            </a:r>
          </a:p>
          <a:p>
            <a:pPr marL="76200" indent="0">
              <a:buNone/>
            </a:pPr>
            <a:r>
              <a:rPr lang="es-ES" sz="1500" b="0" i="0" dirty="0">
                <a:solidFill>
                  <a:srgbClr val="000000"/>
                </a:solidFill>
                <a:effectLst/>
                <a:latin typeface="Arial" panose="020B0604020202020204" pitchFamily="34" charset="0"/>
              </a:rPr>
              <a:t>El suministro monofásico a la vivienda llega desde la Derivación Individual al Cuadro General de Mando y Protección (CGMP) o tablero, inicio de la instalación eléctrica interior de la vivienda. Del CGMP parten los circuitos independientes que configuran la instalación interior (alumbrado, tomas de corriente genéricas, tomas de cocina y horno, tomas de lavadora y lavavajillas, y tomas de los cuartos de baño).</a:t>
            </a:r>
            <a:r>
              <a:rPr lang="es-ES" sz="1500" dirty="0"/>
              <a:t> </a:t>
            </a:r>
            <a:br>
              <a:rPr lang="es-ES" sz="1200" dirty="0"/>
            </a:br>
            <a:endParaRPr lang="es-ES" sz="1500" b="0" i="0" dirty="0">
              <a:solidFill>
                <a:srgbClr val="000000"/>
              </a:solidFill>
              <a:effectLst/>
              <a:latin typeface="Arial" panose="020B0604020202020204" pitchFamily="34" charset="0"/>
            </a:endParaRPr>
          </a:p>
          <a:p>
            <a:pPr marL="76200" indent="0">
              <a:buNone/>
            </a:pPr>
            <a:endParaRPr lang="es-ES" sz="1500" dirty="0">
              <a:solidFill>
                <a:srgbClr val="000000"/>
              </a:solidFill>
              <a:latin typeface="Arial" panose="020B0604020202020204" pitchFamily="34" charset="0"/>
            </a:endParaRPr>
          </a:p>
          <a:p>
            <a:pPr marL="76200" indent="0">
              <a:buNone/>
            </a:pPr>
            <a:br>
              <a:rPr lang="es-ES" sz="1200" dirty="0"/>
            </a:br>
            <a:br>
              <a:rPr lang="es-ES" sz="1200" dirty="0"/>
            </a:br>
            <a:r>
              <a:rPr lang="es-ES" sz="1600" dirty="0"/>
              <a:t> </a:t>
            </a:r>
            <a:br>
              <a:rPr lang="es-ES" sz="1050" dirty="0"/>
            </a:br>
            <a:br>
              <a:rPr lang="es-ES" sz="1200" dirty="0"/>
            </a:br>
            <a:endParaRPr lang="es-AR" sz="1600" dirty="0"/>
          </a:p>
          <a:p>
            <a:pPr marL="76200" indent="0">
              <a:buNone/>
            </a:pPr>
            <a:br>
              <a:rPr lang="es-ES" sz="1600" dirty="0"/>
            </a:br>
            <a:br>
              <a:rPr lang="es-ES" sz="1200" dirty="0"/>
            </a:br>
            <a:br>
              <a:rPr lang="es-ES" sz="1200" dirty="0"/>
            </a:br>
            <a:br>
              <a:rPr lang="es-ES" sz="16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9446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pic>
        <p:nvPicPr>
          <p:cNvPr id="5" name="Imagen 4">
            <a:extLst>
              <a:ext uri="{FF2B5EF4-FFF2-40B4-BE49-F238E27FC236}">
                <a16:creationId xmlns:a16="http://schemas.microsoft.com/office/drawing/2014/main" id="{2F2332E8-9857-F3C9-E3C2-CCD2B4D545B1}"/>
              </a:ext>
            </a:extLst>
          </p:cNvPr>
          <p:cNvPicPr>
            <a:picLocks noChangeAspect="1"/>
          </p:cNvPicPr>
          <p:nvPr/>
        </p:nvPicPr>
        <p:blipFill>
          <a:blip r:embed="rId3"/>
          <a:stretch>
            <a:fillRect/>
          </a:stretch>
        </p:blipFill>
        <p:spPr>
          <a:xfrm>
            <a:off x="467544" y="267494"/>
            <a:ext cx="7867650" cy="4752975"/>
          </a:xfrm>
          <a:prstGeom prst="rect">
            <a:avLst/>
          </a:prstGeom>
        </p:spPr>
      </p:pic>
    </p:spTree>
    <p:extLst>
      <p:ext uri="{BB962C8B-B14F-4D97-AF65-F5344CB8AC3E}">
        <p14:creationId xmlns:p14="http://schemas.microsoft.com/office/powerpoint/2010/main" val="10366445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pic>
        <p:nvPicPr>
          <p:cNvPr id="3" name="Imagen 2">
            <a:extLst>
              <a:ext uri="{FF2B5EF4-FFF2-40B4-BE49-F238E27FC236}">
                <a16:creationId xmlns:a16="http://schemas.microsoft.com/office/drawing/2014/main" id="{65607E63-D69C-9434-5C70-5A268EE0B2DF}"/>
              </a:ext>
            </a:extLst>
          </p:cNvPr>
          <p:cNvPicPr>
            <a:picLocks noChangeAspect="1"/>
          </p:cNvPicPr>
          <p:nvPr/>
        </p:nvPicPr>
        <p:blipFill>
          <a:blip r:embed="rId3"/>
          <a:stretch>
            <a:fillRect/>
          </a:stretch>
        </p:blipFill>
        <p:spPr>
          <a:xfrm>
            <a:off x="1062010" y="1203598"/>
            <a:ext cx="7019979" cy="3032547"/>
          </a:xfrm>
          <a:prstGeom prst="rect">
            <a:avLst/>
          </a:prstGeom>
        </p:spPr>
      </p:pic>
      <p:sp>
        <p:nvSpPr>
          <p:cNvPr id="6" name="CuadroTexto 5">
            <a:extLst>
              <a:ext uri="{FF2B5EF4-FFF2-40B4-BE49-F238E27FC236}">
                <a16:creationId xmlns:a16="http://schemas.microsoft.com/office/drawing/2014/main" id="{FA4253C5-1B85-E5F8-A02D-482B0FC03067}"/>
              </a:ext>
            </a:extLst>
          </p:cNvPr>
          <p:cNvSpPr txBox="1"/>
          <p:nvPr/>
        </p:nvSpPr>
        <p:spPr>
          <a:xfrm>
            <a:off x="827584" y="267494"/>
            <a:ext cx="4577316" cy="338554"/>
          </a:xfrm>
          <a:prstGeom prst="rect">
            <a:avLst/>
          </a:prstGeom>
          <a:noFill/>
        </p:spPr>
        <p:txBody>
          <a:bodyPr wrap="square">
            <a:spAutoFit/>
          </a:bodyPr>
          <a:lstStyle/>
          <a:p>
            <a:pPr marL="76200" indent="0">
              <a:buNone/>
            </a:pPr>
            <a:r>
              <a:rPr lang="es-ES" sz="1600" b="1" i="1" dirty="0">
                <a:solidFill>
                  <a:srgbClr val="00007F"/>
                </a:solidFill>
                <a:latin typeface="Arial" panose="020B0604020202020204" pitchFamily="34" charset="0"/>
              </a:rPr>
              <a:t>A.7.- ESQUEMA DE CGMP O </a:t>
            </a:r>
            <a:r>
              <a:rPr lang="es-ES" sz="1600" b="1" i="1" u="sng" dirty="0">
                <a:solidFill>
                  <a:srgbClr val="00007F"/>
                </a:solidFill>
                <a:latin typeface="Arial" panose="020B0604020202020204" pitchFamily="34" charset="0"/>
              </a:rPr>
              <a:t>TABLERO</a:t>
            </a:r>
          </a:p>
        </p:txBody>
      </p:sp>
    </p:spTree>
    <p:extLst>
      <p:ext uri="{BB962C8B-B14F-4D97-AF65-F5344CB8AC3E}">
        <p14:creationId xmlns:p14="http://schemas.microsoft.com/office/powerpoint/2010/main" val="16229374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sp>
        <p:nvSpPr>
          <p:cNvPr id="6" name="CuadroTexto 5">
            <a:extLst>
              <a:ext uri="{FF2B5EF4-FFF2-40B4-BE49-F238E27FC236}">
                <a16:creationId xmlns:a16="http://schemas.microsoft.com/office/drawing/2014/main" id="{FA4253C5-1B85-E5F8-A02D-482B0FC03067}"/>
              </a:ext>
            </a:extLst>
          </p:cNvPr>
          <p:cNvSpPr txBox="1"/>
          <p:nvPr/>
        </p:nvSpPr>
        <p:spPr>
          <a:xfrm>
            <a:off x="251520" y="253350"/>
            <a:ext cx="8821273" cy="4678204"/>
          </a:xfrm>
          <a:prstGeom prst="rect">
            <a:avLst/>
          </a:prstGeom>
          <a:noFill/>
        </p:spPr>
        <p:txBody>
          <a:bodyPr wrap="square">
            <a:spAutoFit/>
          </a:bodyPr>
          <a:lstStyle/>
          <a:p>
            <a:pPr marL="76200" indent="0">
              <a:buNone/>
            </a:pPr>
            <a:r>
              <a:rPr lang="es-ES" sz="1400" b="1" i="1" dirty="0">
                <a:solidFill>
                  <a:srgbClr val="00007F"/>
                </a:solidFill>
                <a:latin typeface="Arial" panose="020B0604020202020204" pitchFamily="34" charset="0"/>
              </a:rPr>
              <a:t>A.7 : COMPONENTES DEL TABLERO</a:t>
            </a:r>
          </a:p>
          <a:p>
            <a:pPr marL="76200" indent="0">
              <a:buNone/>
            </a:pPr>
            <a:endParaRPr lang="es-ES" sz="1400" b="1" i="1" u="sng" dirty="0">
              <a:solidFill>
                <a:srgbClr val="00007F"/>
              </a:solidFill>
              <a:latin typeface="Arial" panose="020B0604020202020204" pitchFamily="34" charset="0"/>
            </a:endParaRPr>
          </a:p>
          <a:p>
            <a:r>
              <a:rPr lang="es-ES" sz="1500" b="1" i="0" dirty="0">
                <a:solidFill>
                  <a:srgbClr val="000000"/>
                </a:solidFill>
                <a:effectLst/>
                <a:latin typeface="Arial" panose="020B0604020202020204" pitchFamily="34" charset="0"/>
              </a:rPr>
              <a:t>Interruptor General (IG): https://www.youtube.com/watch?v=XAVAaPI4o_U</a:t>
            </a:r>
          </a:p>
          <a:p>
            <a:r>
              <a:rPr lang="es-ES" sz="1500" b="0" i="0" dirty="0">
                <a:solidFill>
                  <a:srgbClr val="000000"/>
                </a:solidFill>
                <a:effectLst/>
                <a:latin typeface="Arial" panose="020B0604020202020204" pitchFamily="34" charset="0"/>
              </a:rPr>
              <a:t>Es un interruptor magnetotérmico encargado de proteger frente sobrecargas o cortocircuitos la instalación interior de la vivienda completa. El Interruptor General (IG) corta la corriente de forma automática cuando se detecta un gran aumento en la intensidad de corriente circulante. El IG también permite su activación de forma manual, en caso de reparaciones, ausencias prolongadas</a:t>
            </a:r>
            <a:r>
              <a:rPr lang="es-ES" sz="1500" dirty="0">
                <a:latin typeface="Arial" panose="020B0604020202020204" pitchFamily="34" charset="0"/>
              </a:rPr>
              <a:t>.</a:t>
            </a:r>
            <a:r>
              <a:rPr lang="es-ES" sz="1500" b="0" i="0" dirty="0">
                <a:solidFill>
                  <a:srgbClr val="000000"/>
                </a:solidFill>
                <a:effectLst/>
                <a:latin typeface="Arial" panose="020B0604020202020204" pitchFamily="34" charset="0"/>
              </a:rPr>
              <a:t>  </a:t>
            </a:r>
            <a:endParaRPr lang="es-ES" sz="1500" b="1" dirty="0">
              <a:latin typeface="Arial" panose="020B0604020202020204" pitchFamily="34" charset="0"/>
            </a:endParaRPr>
          </a:p>
          <a:p>
            <a:endParaRPr lang="es-ES" sz="1500" b="1" i="0" dirty="0">
              <a:solidFill>
                <a:srgbClr val="000000"/>
              </a:solidFill>
              <a:effectLst/>
              <a:latin typeface="Arial" panose="020B0604020202020204" pitchFamily="34" charset="0"/>
            </a:endParaRPr>
          </a:p>
          <a:p>
            <a:r>
              <a:rPr lang="es-ES" sz="1500" b="1" i="0" dirty="0">
                <a:solidFill>
                  <a:srgbClr val="000000"/>
                </a:solidFill>
                <a:effectLst/>
                <a:latin typeface="Arial" panose="020B0604020202020204" pitchFamily="34" charset="0"/>
              </a:rPr>
              <a:t>Interruptor Diferencial (ID): https://www.youtube.com/watch?v=dK6ZYfaQFDg</a:t>
            </a:r>
          </a:p>
          <a:p>
            <a:r>
              <a:rPr lang="es-ES" sz="1500" b="0" i="0" dirty="0">
                <a:solidFill>
                  <a:srgbClr val="000000"/>
                </a:solidFill>
                <a:effectLst/>
                <a:latin typeface="Arial" panose="020B0604020202020204" pitchFamily="34" charset="0"/>
              </a:rPr>
              <a:t>Se trata de un interruptor de protección de los usuarios de la instalación frente posibles contactos accidentales con aparatos eléctricos metálicos cargados con tensión, debido a una fuga de corriente en la instalación.</a:t>
            </a:r>
            <a:r>
              <a:rPr lang="es-ES" sz="1500" dirty="0"/>
              <a:t> </a:t>
            </a:r>
          </a:p>
          <a:p>
            <a:endParaRPr lang="es-ES" sz="1500" b="1" i="0" dirty="0">
              <a:solidFill>
                <a:srgbClr val="000000"/>
              </a:solidFill>
              <a:effectLst/>
              <a:latin typeface="Arial" panose="020B0604020202020204" pitchFamily="34" charset="0"/>
            </a:endParaRPr>
          </a:p>
          <a:p>
            <a:r>
              <a:rPr lang="es-ES" sz="1500" b="1" i="0" dirty="0">
                <a:solidFill>
                  <a:srgbClr val="000000"/>
                </a:solidFill>
                <a:effectLst/>
                <a:latin typeface="Arial" panose="020B0604020202020204" pitchFamily="34" charset="0"/>
              </a:rPr>
              <a:t>Llaves térmicas (</a:t>
            </a:r>
            <a:r>
              <a:rPr lang="es-ES" sz="1500" b="1" i="0" dirty="0" err="1">
                <a:solidFill>
                  <a:srgbClr val="000000"/>
                </a:solidFill>
                <a:effectLst/>
                <a:latin typeface="Arial" panose="020B0604020202020204" pitchFamily="34" charset="0"/>
              </a:rPr>
              <a:t>PIAs</a:t>
            </a:r>
            <a:r>
              <a:rPr lang="es-ES" sz="1500" b="1" i="0" dirty="0">
                <a:solidFill>
                  <a:srgbClr val="000000"/>
                </a:solidFill>
                <a:effectLst/>
                <a:latin typeface="Arial" panose="020B0604020202020204" pitchFamily="34" charset="0"/>
              </a:rPr>
              <a:t>).</a:t>
            </a:r>
          </a:p>
          <a:p>
            <a:r>
              <a:rPr lang="es-ES" sz="1500" b="0" i="0" dirty="0">
                <a:solidFill>
                  <a:srgbClr val="000000"/>
                </a:solidFill>
                <a:effectLst/>
                <a:latin typeface="Arial" panose="020B0604020202020204" pitchFamily="34" charset="0"/>
              </a:rPr>
              <a:t>Los </a:t>
            </a:r>
            <a:r>
              <a:rPr lang="es-ES" sz="1500" b="0" i="0" dirty="0" err="1">
                <a:solidFill>
                  <a:srgbClr val="000000"/>
                </a:solidFill>
                <a:effectLst/>
                <a:latin typeface="Arial" panose="020B0604020202020204" pitchFamily="34" charset="0"/>
              </a:rPr>
              <a:t>PIAs</a:t>
            </a:r>
            <a:r>
              <a:rPr lang="es-ES" sz="1500" b="0" i="0" dirty="0">
                <a:solidFill>
                  <a:srgbClr val="000000"/>
                </a:solidFill>
                <a:effectLst/>
                <a:latin typeface="Arial" panose="020B0604020202020204" pitchFamily="34" charset="0"/>
              </a:rPr>
              <a:t> son interruptores automáticos cuya función es proteger cada uno de los circuitos independientes de la instalación interior de la vivienda, frente posibles fallos en la instalación por:</a:t>
            </a:r>
          </a:p>
          <a:p>
            <a:r>
              <a:rPr lang="es-ES" sz="1500" b="0" i="0" u="sng" dirty="0">
                <a:solidFill>
                  <a:srgbClr val="000000"/>
                </a:solidFill>
                <a:effectLst/>
                <a:latin typeface="Arial" panose="020B0604020202020204" pitchFamily="34" charset="0"/>
              </a:rPr>
              <a:t>Sobrecargas</a:t>
            </a:r>
            <a:r>
              <a:rPr lang="es-ES" sz="1500" b="0" i="0" dirty="0">
                <a:solidFill>
                  <a:srgbClr val="000000"/>
                </a:solidFill>
                <a:effectLst/>
                <a:latin typeface="Arial" panose="020B0604020202020204" pitchFamily="34" charset="0"/>
              </a:rPr>
              <a:t>: un exceso de consumo eléctrico puede provocar que la intensidad de corriente se haga mayor que la intensidad de corriente máxima que soportan los conductores del circuito independiente.</a:t>
            </a:r>
          </a:p>
          <a:p>
            <a:r>
              <a:rPr lang="es-ES" sz="1500" b="0" i="0" u="sng" dirty="0">
                <a:solidFill>
                  <a:srgbClr val="000000"/>
                </a:solidFill>
                <a:effectLst/>
                <a:latin typeface="Arial" panose="020B0604020202020204" pitchFamily="34" charset="0"/>
              </a:rPr>
              <a:t>Cortocircuitos:</a:t>
            </a:r>
            <a:r>
              <a:rPr lang="es-ES" sz="1500" b="0" i="0" dirty="0">
                <a:solidFill>
                  <a:srgbClr val="000000"/>
                </a:solidFill>
                <a:effectLst/>
                <a:latin typeface="Arial" panose="020B0604020202020204" pitchFamily="34" charset="0"/>
              </a:rPr>
              <a:t> sobreintensidades provocadas por contacto directo accidental entre fase y neutro (debido al deterioro en los aislantes de los cables, presencia de agua, etc.).</a:t>
            </a:r>
            <a:r>
              <a:rPr lang="es-ES" sz="1500" dirty="0"/>
              <a:t> </a:t>
            </a:r>
            <a:endParaRPr lang="es-ES" sz="1600" b="1" i="1" u="sng" dirty="0">
              <a:solidFill>
                <a:srgbClr val="00007F"/>
              </a:solidFill>
              <a:latin typeface="Arial" panose="020B0604020202020204" pitchFamily="34" charset="0"/>
            </a:endParaRPr>
          </a:p>
        </p:txBody>
      </p:sp>
    </p:spTree>
    <p:extLst>
      <p:ext uri="{BB962C8B-B14F-4D97-AF65-F5344CB8AC3E}">
        <p14:creationId xmlns:p14="http://schemas.microsoft.com/office/powerpoint/2010/main" val="3616361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108197" y="361932"/>
            <a:ext cx="8983730" cy="2232249"/>
          </a:xfrm>
          <a:prstGeom prst="rect">
            <a:avLst/>
          </a:prstGeom>
        </p:spPr>
        <p:txBody>
          <a:bodyPr spcFirstLastPara="1" wrap="square" lIns="91425" tIns="91425" rIns="91425" bIns="91425" anchor="t" anchorCtr="0">
            <a:noAutofit/>
          </a:bodyPr>
          <a:lstStyle/>
          <a:p>
            <a:pPr marL="76200" indent="0">
              <a:buNone/>
            </a:pPr>
            <a:endParaRPr lang="es-ES" sz="1200" dirty="0"/>
          </a:p>
          <a:p>
            <a:r>
              <a:rPr lang="es-ES" sz="1500" b="0" i="0" dirty="0">
                <a:solidFill>
                  <a:srgbClr val="000000"/>
                </a:solidFill>
                <a:effectLst/>
                <a:latin typeface="Arial" panose="020B0604020202020204" pitchFamily="34" charset="0"/>
              </a:rPr>
              <a:t>La toma de tierra consiste en una instalación conductora (cable color verde amarillo) paralela a la instalación eléctrica del edificio o vivienda, la cual terminada en un electrodo enterrado en el suelo. A este conductor a tierra se conectan todos los aparatos eléctricos de las viviendas. Su misión consiste en derivar a tierra cualquier fuga de corriente que haya cargado un sistema o aparato eléctrico, impidiendo así graves accidentes eléctricos (electrocución) por contacto de los usuarios con dichos aparatos cargados.</a:t>
            </a:r>
            <a:r>
              <a:rPr lang="es-ES" sz="1500" dirty="0"/>
              <a:t> </a:t>
            </a:r>
            <a:br>
              <a:rPr lang="es-ES" sz="1500" dirty="0"/>
            </a:br>
            <a:br>
              <a:rPr lang="es-ES" sz="1600" dirty="0"/>
            </a:br>
            <a:br>
              <a:rPr lang="es-ES" sz="1200" dirty="0"/>
            </a:br>
            <a:r>
              <a:rPr lang="es-ES" sz="1200" dirty="0"/>
              <a:t>|</a:t>
            </a: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55</a:t>
            </a:fld>
            <a:endParaRPr/>
          </a:p>
        </p:txBody>
      </p:sp>
      <p:pic>
        <p:nvPicPr>
          <p:cNvPr id="4" name="Imagen 3">
            <a:extLst>
              <a:ext uri="{FF2B5EF4-FFF2-40B4-BE49-F238E27FC236}">
                <a16:creationId xmlns:a16="http://schemas.microsoft.com/office/drawing/2014/main" id="{B9994F5C-1083-2C8B-C838-9B021A710738}"/>
              </a:ext>
            </a:extLst>
          </p:cNvPr>
          <p:cNvPicPr>
            <a:picLocks noChangeAspect="1"/>
          </p:cNvPicPr>
          <p:nvPr/>
        </p:nvPicPr>
        <p:blipFill>
          <a:blip r:embed="rId3"/>
          <a:stretch>
            <a:fillRect/>
          </a:stretch>
        </p:blipFill>
        <p:spPr>
          <a:xfrm>
            <a:off x="5246676" y="2571750"/>
            <a:ext cx="2324239" cy="1724213"/>
          </a:xfrm>
          <a:prstGeom prst="rect">
            <a:avLst/>
          </a:prstGeom>
        </p:spPr>
      </p:pic>
      <p:sp>
        <p:nvSpPr>
          <p:cNvPr id="2" name="CuadroTexto 1">
            <a:extLst>
              <a:ext uri="{FF2B5EF4-FFF2-40B4-BE49-F238E27FC236}">
                <a16:creationId xmlns:a16="http://schemas.microsoft.com/office/drawing/2014/main" id="{1D0FBF07-D7CC-7ED3-C61D-813D4108E344}"/>
              </a:ext>
            </a:extLst>
          </p:cNvPr>
          <p:cNvSpPr txBox="1"/>
          <p:nvPr/>
        </p:nvSpPr>
        <p:spPr>
          <a:xfrm>
            <a:off x="395536" y="411510"/>
            <a:ext cx="4577316" cy="338554"/>
          </a:xfrm>
          <a:prstGeom prst="rect">
            <a:avLst/>
          </a:prstGeom>
          <a:noFill/>
        </p:spPr>
        <p:txBody>
          <a:bodyPr wrap="square">
            <a:spAutoFit/>
          </a:bodyPr>
          <a:lstStyle/>
          <a:p>
            <a:pPr marL="76200" indent="0">
              <a:buNone/>
            </a:pPr>
            <a:r>
              <a:rPr lang="es-ES" sz="1600" b="1" i="1" dirty="0">
                <a:solidFill>
                  <a:srgbClr val="00007F"/>
                </a:solidFill>
                <a:latin typeface="Arial" panose="020B0604020202020204" pitchFamily="34" charset="0"/>
              </a:rPr>
              <a:t>A.8 .- TOMA A TIERRA</a:t>
            </a:r>
            <a:endParaRPr lang="es-ES" sz="1600" b="1" i="1" u="sng" dirty="0">
              <a:solidFill>
                <a:srgbClr val="00007F"/>
              </a:solidFill>
              <a:latin typeface="Arial" panose="020B0604020202020204" pitchFamily="34" charset="0"/>
            </a:endParaRPr>
          </a:p>
        </p:txBody>
      </p:sp>
      <p:pic>
        <p:nvPicPr>
          <p:cNvPr id="5" name="Imagen 4">
            <a:extLst>
              <a:ext uri="{FF2B5EF4-FFF2-40B4-BE49-F238E27FC236}">
                <a16:creationId xmlns:a16="http://schemas.microsoft.com/office/drawing/2014/main" id="{07FC9335-7357-5FAB-6D4A-363C686A8784}"/>
              </a:ext>
            </a:extLst>
          </p:cNvPr>
          <p:cNvPicPr>
            <a:picLocks noChangeAspect="1"/>
          </p:cNvPicPr>
          <p:nvPr/>
        </p:nvPicPr>
        <p:blipFill>
          <a:blip r:embed="rId4"/>
          <a:stretch>
            <a:fillRect/>
          </a:stretch>
        </p:blipFill>
        <p:spPr>
          <a:xfrm>
            <a:off x="992874" y="2410775"/>
            <a:ext cx="3311347" cy="2724526"/>
          </a:xfrm>
          <a:prstGeom prst="rect">
            <a:avLst/>
          </a:prstGeom>
        </p:spPr>
      </p:pic>
      <p:sp>
        <p:nvSpPr>
          <p:cNvPr id="6" name="CuadroTexto 5">
            <a:extLst>
              <a:ext uri="{FF2B5EF4-FFF2-40B4-BE49-F238E27FC236}">
                <a16:creationId xmlns:a16="http://schemas.microsoft.com/office/drawing/2014/main" id="{29166908-BA70-FA97-E8A9-7173666737C1}"/>
              </a:ext>
            </a:extLst>
          </p:cNvPr>
          <p:cNvSpPr txBox="1"/>
          <p:nvPr/>
        </p:nvSpPr>
        <p:spPr>
          <a:xfrm>
            <a:off x="4215811" y="4718542"/>
            <a:ext cx="4577316" cy="307777"/>
          </a:xfrm>
          <a:prstGeom prst="rect">
            <a:avLst/>
          </a:prstGeom>
          <a:noFill/>
        </p:spPr>
        <p:txBody>
          <a:bodyPr wrap="square">
            <a:spAutoFit/>
          </a:bodyPr>
          <a:lstStyle/>
          <a:p>
            <a:r>
              <a:rPr lang="es-AR" dirty="0"/>
              <a:t>https://www.youtube.com/watch?v=GmyCknEau5E</a:t>
            </a:r>
          </a:p>
        </p:txBody>
      </p:sp>
    </p:spTree>
    <p:extLst>
      <p:ext uri="{BB962C8B-B14F-4D97-AF65-F5344CB8AC3E}">
        <p14:creationId xmlns:p14="http://schemas.microsoft.com/office/powerpoint/2010/main" val="9654206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5076056" y="3939902"/>
            <a:ext cx="3794848" cy="519600"/>
          </a:xfrm>
        </p:spPr>
        <p:txBody>
          <a:bodyPr/>
          <a:lstStyle/>
          <a:p>
            <a:r>
              <a:rPr lang="es-AR" dirty="0"/>
              <a:t>Jabalina descarga a tierra</a:t>
            </a:r>
          </a:p>
        </p:txBody>
      </p:sp>
      <p:sp>
        <p:nvSpPr>
          <p:cNvPr id="3" name="2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AR" smtClean="0"/>
              <a:t>56</a:t>
            </a:fld>
            <a:endParaRPr lang="es-AR"/>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6881" t="68344" r="32518" b="14774"/>
          <a:stretch/>
        </p:blipFill>
        <p:spPr bwMode="auto">
          <a:xfrm>
            <a:off x="755576" y="555526"/>
            <a:ext cx="4407818" cy="355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2902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9" y="267493"/>
            <a:ext cx="8219698"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ES" sz="1800" b="1" dirty="0">
                <a:solidFill>
                  <a:srgbClr val="000000"/>
                </a:solidFill>
                <a:latin typeface="Arial" panose="020B0604020202020204" pitchFamily="34" charset="0"/>
              </a:rPr>
              <a:t>B</a:t>
            </a:r>
            <a:r>
              <a:rPr lang="es-ES" sz="1800" b="1" i="0" dirty="0">
                <a:solidFill>
                  <a:srgbClr val="000000"/>
                </a:solidFill>
                <a:effectLst/>
                <a:latin typeface="Arial" panose="020B0604020202020204" pitchFamily="34" charset="0"/>
              </a:rPr>
              <a:t>) Instalación interior</a:t>
            </a:r>
            <a:br>
              <a:rPr lang="es-ES" sz="1600" dirty="0"/>
            </a:br>
            <a:endParaRPr lang="es-AR" sz="1600" dirty="0"/>
          </a:p>
          <a:p>
            <a:r>
              <a:rPr lang="es-ES" sz="1500" b="0" i="0" dirty="0">
                <a:solidFill>
                  <a:srgbClr val="000000"/>
                </a:solidFill>
                <a:effectLst/>
                <a:latin typeface="Arial" panose="020B0604020202020204" pitchFamily="34" charset="0"/>
              </a:rPr>
              <a:t>La instalación interior de la vivienda comprende los distintos circuitos independientes del hogar, que parten de los </a:t>
            </a:r>
            <a:r>
              <a:rPr lang="es-ES" sz="1500" b="0" i="0" dirty="0" err="1">
                <a:solidFill>
                  <a:srgbClr val="000000"/>
                </a:solidFill>
                <a:effectLst/>
                <a:latin typeface="Arial" panose="020B0604020202020204" pitchFamily="34" charset="0"/>
              </a:rPr>
              <a:t>PIAs</a:t>
            </a:r>
            <a:r>
              <a:rPr lang="es-ES" sz="1500" b="0" i="0" dirty="0">
                <a:solidFill>
                  <a:srgbClr val="000000"/>
                </a:solidFill>
                <a:effectLst/>
                <a:latin typeface="Arial" panose="020B0604020202020204" pitchFamily="34" charset="0"/>
              </a:rPr>
              <a:t> del </a:t>
            </a:r>
            <a:r>
              <a:rPr lang="es-ES" sz="1500" dirty="0">
                <a:solidFill>
                  <a:srgbClr val="000000"/>
                </a:solidFill>
                <a:latin typeface="Arial" panose="020B0604020202020204" pitchFamily="34" charset="0"/>
              </a:rPr>
              <a:t>TABLERO.</a:t>
            </a:r>
            <a:br>
              <a:rPr lang="es-ES" sz="1400" dirty="0"/>
            </a:br>
            <a:endParaRPr lang="es-ES" sz="1800" b="0" i="0" dirty="0">
              <a:solidFill>
                <a:srgbClr val="000000"/>
              </a:solidFill>
              <a:effectLst/>
              <a:latin typeface="Arial" panose="020B0604020202020204" pitchFamily="34" charset="0"/>
            </a:endParaRPr>
          </a:p>
          <a:p>
            <a:pPr marL="76200" indent="0">
              <a:buNone/>
            </a:pPr>
            <a:br>
              <a:rPr lang="es-ES" sz="1600" dirty="0"/>
            </a:br>
            <a:br>
              <a:rPr lang="es-ES" sz="1200" dirty="0"/>
            </a:br>
            <a:br>
              <a:rPr lang="es-ES" sz="1200" dirty="0"/>
            </a:br>
            <a:br>
              <a:rPr lang="es-ES" sz="16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57</a:t>
            </a:fld>
            <a:endParaRPr/>
          </a:p>
        </p:txBody>
      </p:sp>
      <p:pic>
        <p:nvPicPr>
          <p:cNvPr id="3" name="Imagen 2">
            <a:extLst>
              <a:ext uri="{FF2B5EF4-FFF2-40B4-BE49-F238E27FC236}">
                <a16:creationId xmlns:a16="http://schemas.microsoft.com/office/drawing/2014/main" id="{03AB4B59-3779-4514-9C22-5E51BDF77210}"/>
              </a:ext>
            </a:extLst>
          </p:cNvPr>
          <p:cNvPicPr>
            <a:picLocks noChangeAspect="1"/>
          </p:cNvPicPr>
          <p:nvPr/>
        </p:nvPicPr>
        <p:blipFill>
          <a:blip r:embed="rId3"/>
          <a:stretch>
            <a:fillRect/>
          </a:stretch>
        </p:blipFill>
        <p:spPr>
          <a:xfrm>
            <a:off x="1957801" y="1576023"/>
            <a:ext cx="4951154" cy="3370628"/>
          </a:xfrm>
          <a:prstGeom prst="rect">
            <a:avLst/>
          </a:prstGeom>
        </p:spPr>
      </p:pic>
    </p:spTree>
    <p:extLst>
      <p:ext uri="{BB962C8B-B14F-4D97-AF65-F5344CB8AC3E}">
        <p14:creationId xmlns:p14="http://schemas.microsoft.com/office/powerpoint/2010/main" val="1842639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8" y="267493"/>
            <a:ext cx="8712967"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ES" sz="1800" b="1" i="1" dirty="0">
                <a:solidFill>
                  <a:srgbClr val="00007F"/>
                </a:solidFill>
                <a:effectLst/>
                <a:latin typeface="Arial" panose="020B0604020202020204" pitchFamily="34" charset="0"/>
              </a:rPr>
              <a:t>B.1.- CIRCUITOS INDEPENDIENTES DE LA VIVIENDA.</a:t>
            </a:r>
            <a:r>
              <a:rPr lang="es-ES" sz="1400" dirty="0"/>
              <a:t> </a:t>
            </a:r>
            <a:br>
              <a:rPr lang="es-ES" sz="1400" dirty="0"/>
            </a:br>
            <a:endParaRPr lang="es-AR" sz="1600" dirty="0"/>
          </a:p>
          <a:p>
            <a:r>
              <a:rPr lang="es-ES" sz="1500" b="0" i="0" dirty="0">
                <a:solidFill>
                  <a:srgbClr val="000000"/>
                </a:solidFill>
                <a:effectLst/>
                <a:latin typeface="Arial" panose="020B0604020202020204" pitchFamily="34" charset="0"/>
              </a:rPr>
              <a:t>Los circuitos independientes de la vivienda son el conjunto de circuitos eléctricos que configuran la instalación eléctrica interior de la vivienda, y que alimentan los distintos receptores instalados (puntos de luz y tomas de corriente (enchufes)).</a:t>
            </a:r>
            <a:r>
              <a:rPr lang="es-ES" sz="1500" dirty="0"/>
              <a:t> </a:t>
            </a:r>
          </a:p>
          <a:p>
            <a:pPr marL="76200" indent="0">
              <a:buNone/>
            </a:pPr>
            <a:br>
              <a:rPr lang="es-ES" sz="1500" dirty="0"/>
            </a:br>
            <a:r>
              <a:rPr lang="es-ES" sz="1500" b="0" i="0" dirty="0">
                <a:solidFill>
                  <a:srgbClr val="000000"/>
                </a:solidFill>
                <a:effectLst/>
                <a:latin typeface="Arial" panose="020B0604020202020204" pitchFamily="34" charset="0"/>
              </a:rPr>
              <a:t>En las viviendas más habituales suele haber 5 circuitos independientes:</a:t>
            </a:r>
          </a:p>
          <a:p>
            <a:pPr marL="76200" indent="0">
              <a:buNone/>
            </a:pPr>
            <a:r>
              <a:rPr lang="es-ES" sz="1500" b="0" i="0" dirty="0">
                <a:solidFill>
                  <a:srgbClr val="000000"/>
                </a:solidFill>
                <a:effectLst/>
                <a:latin typeface="Arial" panose="020B0604020202020204" pitchFamily="34" charset="0"/>
              </a:rPr>
              <a:t>C1 </a:t>
            </a:r>
            <a:r>
              <a:rPr lang="es-ES" sz="1500" b="0" i="0" dirty="0">
                <a:solidFill>
                  <a:srgbClr val="000000"/>
                </a:solidFill>
                <a:effectLst/>
                <a:latin typeface="Wingdings" panose="05000000000000000000" pitchFamily="2" charset="2"/>
              </a:rPr>
              <a:t> </a:t>
            </a:r>
            <a:r>
              <a:rPr lang="es-ES" sz="1500" dirty="0">
                <a:solidFill>
                  <a:srgbClr val="000000"/>
                </a:solidFill>
                <a:latin typeface="Arial" panose="020B0604020202020204" pitchFamily="34" charset="0"/>
              </a:rPr>
              <a:t>C</a:t>
            </a:r>
            <a:r>
              <a:rPr lang="es-ES" sz="1500" b="0" i="0" dirty="0">
                <a:solidFill>
                  <a:srgbClr val="000000"/>
                </a:solidFill>
                <a:effectLst/>
                <a:latin typeface="Arial" panose="020B0604020202020204" pitchFamily="34" charset="0"/>
              </a:rPr>
              <a:t>ircuito destinado a alimentar todos los puntos de luz de la vivienda.</a:t>
            </a:r>
          </a:p>
          <a:p>
            <a:pPr marL="76200" indent="0">
              <a:buNone/>
            </a:pPr>
            <a:r>
              <a:rPr lang="es-ES" sz="1500" b="0" i="0" dirty="0">
                <a:solidFill>
                  <a:srgbClr val="000000"/>
                </a:solidFill>
                <a:effectLst/>
                <a:latin typeface="Arial" panose="020B0604020202020204" pitchFamily="34" charset="0"/>
              </a:rPr>
              <a:t>C2 </a:t>
            </a:r>
            <a:r>
              <a:rPr lang="es-ES" sz="1500" b="0" i="0" dirty="0">
                <a:solidFill>
                  <a:srgbClr val="000000"/>
                </a:solidFill>
                <a:effectLst/>
                <a:latin typeface="Wingdings" panose="05000000000000000000" pitchFamily="2" charset="2"/>
              </a:rPr>
              <a:t> </a:t>
            </a:r>
            <a:r>
              <a:rPr lang="es-ES" sz="1500" dirty="0">
                <a:solidFill>
                  <a:srgbClr val="000000"/>
                </a:solidFill>
                <a:latin typeface="Arial" panose="020B0604020202020204" pitchFamily="34" charset="0"/>
              </a:rPr>
              <a:t>C</a:t>
            </a:r>
            <a:r>
              <a:rPr lang="es-ES" sz="1500" b="0" i="0" dirty="0">
                <a:solidFill>
                  <a:srgbClr val="000000"/>
                </a:solidFill>
                <a:effectLst/>
                <a:latin typeface="Arial" panose="020B0604020202020204" pitchFamily="34" charset="0"/>
              </a:rPr>
              <a:t>ircuito destinado a alimentar tomas de corriente de uso general y heladera.</a:t>
            </a:r>
          </a:p>
          <a:p>
            <a:pPr marL="76200" indent="0">
              <a:buNone/>
            </a:pPr>
            <a:r>
              <a:rPr lang="es-ES" sz="1500" b="0" i="0" dirty="0">
                <a:solidFill>
                  <a:srgbClr val="000000"/>
                </a:solidFill>
                <a:effectLst/>
                <a:latin typeface="Arial" panose="020B0604020202020204" pitchFamily="34" charset="0"/>
              </a:rPr>
              <a:t>C3 </a:t>
            </a:r>
            <a:r>
              <a:rPr lang="es-ES" sz="1500" b="0" i="0" dirty="0">
                <a:solidFill>
                  <a:srgbClr val="000000"/>
                </a:solidFill>
                <a:effectLst/>
                <a:latin typeface="Wingdings" panose="05000000000000000000" pitchFamily="2" charset="2"/>
              </a:rPr>
              <a:t> </a:t>
            </a:r>
            <a:r>
              <a:rPr lang="es-ES" sz="1500" dirty="0">
                <a:solidFill>
                  <a:srgbClr val="000000"/>
                </a:solidFill>
                <a:latin typeface="Arial" panose="020B0604020202020204" pitchFamily="34" charset="0"/>
              </a:rPr>
              <a:t>C</a:t>
            </a:r>
            <a:r>
              <a:rPr lang="es-ES" sz="1500" b="0" i="0" dirty="0">
                <a:solidFill>
                  <a:srgbClr val="000000"/>
                </a:solidFill>
                <a:effectLst/>
                <a:latin typeface="Arial" panose="020B0604020202020204" pitchFamily="34" charset="0"/>
              </a:rPr>
              <a:t>ircuito destinado a alimentar tomas de corriente de cocina y horno.</a:t>
            </a:r>
          </a:p>
          <a:p>
            <a:pPr marL="76200" indent="0">
              <a:buNone/>
            </a:pPr>
            <a:r>
              <a:rPr lang="es-ES" sz="1500" b="0" i="0" dirty="0">
                <a:solidFill>
                  <a:srgbClr val="000000"/>
                </a:solidFill>
                <a:effectLst/>
                <a:latin typeface="Arial" panose="020B0604020202020204" pitchFamily="34" charset="0"/>
              </a:rPr>
              <a:t>C4 </a:t>
            </a:r>
            <a:r>
              <a:rPr lang="es-ES" sz="1500" b="0" i="0" dirty="0">
                <a:solidFill>
                  <a:srgbClr val="000000"/>
                </a:solidFill>
                <a:effectLst/>
                <a:latin typeface="Wingdings" panose="05000000000000000000" pitchFamily="2" charset="2"/>
              </a:rPr>
              <a:t> </a:t>
            </a:r>
            <a:r>
              <a:rPr lang="es-ES" sz="1500" b="0" i="0" dirty="0">
                <a:solidFill>
                  <a:srgbClr val="000000"/>
                </a:solidFill>
                <a:effectLst/>
                <a:latin typeface="Arial" panose="020B0604020202020204" pitchFamily="34" charset="0"/>
              </a:rPr>
              <a:t>Circuito de las tomas de corriente de la lavadora, lavavajillas y termotanque eléctrico.</a:t>
            </a:r>
          </a:p>
          <a:p>
            <a:pPr marL="76200" indent="0">
              <a:buNone/>
            </a:pPr>
            <a:r>
              <a:rPr lang="es-ES" sz="1500" b="0" i="0" dirty="0">
                <a:solidFill>
                  <a:srgbClr val="000000"/>
                </a:solidFill>
                <a:effectLst/>
                <a:latin typeface="Arial" panose="020B0604020202020204" pitchFamily="34" charset="0"/>
              </a:rPr>
              <a:t>C5 </a:t>
            </a:r>
            <a:r>
              <a:rPr lang="es-ES" sz="1500" b="0" i="0" dirty="0">
                <a:solidFill>
                  <a:srgbClr val="000000"/>
                </a:solidFill>
                <a:effectLst/>
                <a:latin typeface="Wingdings" panose="05000000000000000000" pitchFamily="2" charset="2"/>
              </a:rPr>
              <a:t> </a:t>
            </a:r>
            <a:r>
              <a:rPr lang="es-ES" sz="1500" b="0" i="0" dirty="0">
                <a:solidFill>
                  <a:srgbClr val="000000"/>
                </a:solidFill>
                <a:effectLst/>
                <a:latin typeface="Arial" panose="020B0604020202020204" pitchFamily="34" charset="0"/>
              </a:rPr>
              <a:t>Circuito de las tomas de corriente de los baños, y tomas auxiliares de cocina.</a:t>
            </a:r>
          </a:p>
          <a:p>
            <a:pPr marL="76200" indent="0">
              <a:buNone/>
            </a:pPr>
            <a:endParaRPr lang="es-ES" sz="1500" b="0" i="0" dirty="0">
              <a:solidFill>
                <a:srgbClr val="000000"/>
              </a:solidFill>
              <a:effectLst/>
              <a:latin typeface="Arial" panose="020B0604020202020204" pitchFamily="34" charset="0"/>
            </a:endParaRPr>
          </a:p>
          <a:p>
            <a:r>
              <a:rPr lang="es-ES" sz="1500" b="0" i="0" dirty="0">
                <a:solidFill>
                  <a:srgbClr val="000000"/>
                </a:solidFill>
                <a:effectLst/>
                <a:latin typeface="Arial" panose="020B0604020202020204" pitchFamily="34" charset="0"/>
              </a:rPr>
              <a:t>Cada uno de estos circuitos viene protegido de forma individual por su correspondiente PIA. Además, y como mecanismo de seguridad adicional, el IG protege de forma general el conjunto de los circuitos de la vivienda</a:t>
            </a:r>
            <a:r>
              <a:rPr lang="es-ES" sz="1500" dirty="0"/>
              <a:t> </a:t>
            </a:r>
            <a:br>
              <a:rPr lang="es-ES" sz="1100" dirty="0"/>
            </a:br>
            <a:br>
              <a:rPr lang="es-ES" sz="1400" dirty="0"/>
            </a:br>
            <a:endParaRPr lang="es-ES" sz="1800" b="0" i="0" dirty="0">
              <a:solidFill>
                <a:srgbClr val="000000"/>
              </a:solidFill>
              <a:effectLst/>
              <a:latin typeface="Arial" panose="020B0604020202020204" pitchFamily="34" charset="0"/>
            </a:endParaRPr>
          </a:p>
          <a:p>
            <a:pPr marL="76200" indent="0">
              <a:buNone/>
            </a:pPr>
            <a:br>
              <a:rPr lang="es-ES" sz="1600" dirty="0"/>
            </a:br>
            <a:br>
              <a:rPr lang="es-ES" sz="1200" dirty="0"/>
            </a:br>
            <a:br>
              <a:rPr lang="es-ES" sz="1200" dirty="0"/>
            </a:br>
            <a:br>
              <a:rPr lang="es-ES" sz="16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58</a:t>
            </a:fld>
            <a:endParaRPr/>
          </a:p>
        </p:txBody>
      </p:sp>
    </p:spTree>
    <p:extLst>
      <p:ext uri="{BB962C8B-B14F-4D97-AF65-F5344CB8AC3E}">
        <p14:creationId xmlns:p14="http://schemas.microsoft.com/office/powerpoint/2010/main" val="3808739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2137" y="133771"/>
            <a:ext cx="6768751"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r>
              <a:rPr lang="es-ES" sz="1800" b="1" i="1" dirty="0">
                <a:solidFill>
                  <a:srgbClr val="00007F"/>
                </a:solidFill>
                <a:effectLst/>
                <a:latin typeface="Arial" panose="020B0604020202020204" pitchFamily="34" charset="0"/>
              </a:rPr>
              <a:t>B.2.- CABLEADO DE LA INSTALACIÓN ELÉCTRICA INTERIOR</a:t>
            </a:r>
            <a:r>
              <a:rPr lang="es-ES" sz="1400" dirty="0"/>
              <a:t> </a:t>
            </a:r>
            <a:br>
              <a:rPr lang="es-ES" sz="1400" dirty="0"/>
            </a:br>
            <a:br>
              <a:rPr lang="es-ES" sz="1600" dirty="0"/>
            </a:br>
            <a:r>
              <a:rPr lang="es-ES" sz="1500" b="0" i="0" dirty="0">
                <a:solidFill>
                  <a:srgbClr val="000000"/>
                </a:solidFill>
                <a:effectLst/>
                <a:latin typeface="Arial" panose="020B0604020202020204" pitchFamily="34" charset="0"/>
              </a:rPr>
              <a:t>Todos los circuitos independientes de la vivienda se alimentan mediante dos conductores que transportan una corriente alterna a baja tensión (220V). A ellos se les añade el conductor de conexión a la red de tierra. Estos conductores son de cobre con un aislamiento de plástico.</a:t>
            </a:r>
            <a:r>
              <a:rPr lang="es-ES" sz="1500" dirty="0"/>
              <a:t> </a:t>
            </a:r>
            <a:br>
              <a:rPr lang="es-ES" sz="1500" dirty="0"/>
            </a:br>
            <a:endParaRPr lang="es-AR" sz="1500" dirty="0"/>
          </a:p>
          <a:p>
            <a:r>
              <a:rPr lang="es-ES" sz="1500" b="0" i="0" dirty="0">
                <a:solidFill>
                  <a:srgbClr val="000000"/>
                </a:solidFill>
                <a:effectLst/>
                <a:latin typeface="Arial" panose="020B0604020202020204" pitchFamily="34" charset="0"/>
              </a:rPr>
              <a:t>Conductor de fase: Es el conductor activo que lleva la corriente desde el cuadro eléctrico a los distintos puntos de luz y tomas de corriente de la instalación. El color de su aislamiento puede ser marrón, negro o gris.</a:t>
            </a:r>
          </a:p>
          <a:p>
            <a:r>
              <a:rPr lang="es-ES" sz="1500" b="0" i="0" dirty="0">
                <a:solidFill>
                  <a:srgbClr val="000000"/>
                </a:solidFill>
                <a:effectLst/>
                <a:latin typeface="Arial" panose="020B0604020202020204" pitchFamily="34" charset="0"/>
              </a:rPr>
              <a:t>Conductor neutro: es el conductor de retorno que cierra el circuito, permitiendo la vuelta de la corriente desde los puntos de luz y tomas de corriente. El color de su aislamiento es siempre azul.</a:t>
            </a:r>
          </a:p>
          <a:p>
            <a:r>
              <a:rPr lang="es-ES" sz="1500" b="0" i="0" dirty="0">
                <a:solidFill>
                  <a:srgbClr val="000000"/>
                </a:solidFill>
                <a:effectLst/>
                <a:latin typeface="Arial" panose="020B0604020202020204" pitchFamily="34" charset="0"/>
              </a:rPr>
              <a:t>Conductor de tierra: conductor que normalmente no lleva corriente si el circuito funciona bien. Está conectado a la red de tierra y sirve para desalojar posibles fugas o derivaciones de corriente hacia los electrodos de tierra. Su aislamiento presenta color amarillo y verde.</a:t>
            </a:r>
            <a:br>
              <a:rPr lang="es-ES" sz="1600" dirty="0"/>
            </a:br>
            <a:br>
              <a:rPr lang="es-ES" sz="1200" dirty="0"/>
            </a:br>
            <a:br>
              <a:rPr lang="es-ES" sz="1200" dirty="0"/>
            </a:br>
            <a:br>
              <a:rPr lang="es-ES" sz="16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59</a:t>
            </a:fld>
            <a:endParaRPr/>
          </a:p>
        </p:txBody>
      </p:sp>
      <p:pic>
        <p:nvPicPr>
          <p:cNvPr id="6" name="Imagen 5">
            <a:extLst>
              <a:ext uri="{FF2B5EF4-FFF2-40B4-BE49-F238E27FC236}">
                <a16:creationId xmlns:a16="http://schemas.microsoft.com/office/drawing/2014/main" id="{71E6DC5A-5A19-1162-8F90-95280672A156}"/>
              </a:ext>
            </a:extLst>
          </p:cNvPr>
          <p:cNvPicPr>
            <a:picLocks noChangeAspect="1"/>
          </p:cNvPicPr>
          <p:nvPr/>
        </p:nvPicPr>
        <p:blipFill>
          <a:blip r:embed="rId3"/>
          <a:stretch>
            <a:fillRect/>
          </a:stretch>
        </p:blipFill>
        <p:spPr>
          <a:xfrm>
            <a:off x="7092280" y="1131590"/>
            <a:ext cx="1990697" cy="1368152"/>
          </a:xfrm>
          <a:prstGeom prst="rect">
            <a:avLst/>
          </a:prstGeom>
        </p:spPr>
      </p:pic>
      <p:pic>
        <p:nvPicPr>
          <p:cNvPr id="9" name="Imagen 8">
            <a:extLst>
              <a:ext uri="{FF2B5EF4-FFF2-40B4-BE49-F238E27FC236}">
                <a16:creationId xmlns:a16="http://schemas.microsoft.com/office/drawing/2014/main" id="{D7BF670B-14D6-EF90-7622-A0FBA4977F92}"/>
              </a:ext>
            </a:extLst>
          </p:cNvPr>
          <p:cNvPicPr>
            <a:picLocks noChangeAspect="1"/>
          </p:cNvPicPr>
          <p:nvPr/>
        </p:nvPicPr>
        <p:blipFill>
          <a:blip r:embed="rId4"/>
          <a:stretch>
            <a:fillRect/>
          </a:stretch>
        </p:blipFill>
        <p:spPr>
          <a:xfrm>
            <a:off x="7119560" y="2859782"/>
            <a:ext cx="1990698" cy="1762125"/>
          </a:xfrm>
          <a:prstGeom prst="rect">
            <a:avLst/>
          </a:prstGeom>
        </p:spPr>
      </p:pic>
    </p:spTree>
    <p:extLst>
      <p:ext uri="{BB962C8B-B14F-4D97-AF65-F5344CB8AC3E}">
        <p14:creationId xmlns:p14="http://schemas.microsoft.com/office/powerpoint/2010/main" val="774654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179512" y="123478"/>
            <a:ext cx="8496944" cy="3816424"/>
          </a:xfrm>
          <a:prstGeom prst="rect">
            <a:avLst/>
          </a:prstGeom>
        </p:spPr>
        <p:txBody>
          <a:bodyPr spcFirstLastPara="1" wrap="square" lIns="91425" tIns="91425" rIns="91425" bIns="91425" anchor="t" anchorCtr="0">
            <a:noAutofit/>
          </a:bodyPr>
          <a:lstStyle/>
          <a:p>
            <a:pPr indent="0" algn="just">
              <a:lnSpc>
                <a:spcPct val="115000"/>
              </a:lnSpc>
              <a:spcAft>
                <a:spcPts val="1200"/>
              </a:spcAft>
              <a:buNone/>
            </a:pPr>
            <a:r>
              <a:rPr lang="es-MX" sz="1600" b="1" dirty="0">
                <a:effectLst/>
                <a:latin typeface="Calibri" panose="020F0502020204030204" pitchFamily="34" charset="0"/>
                <a:ea typeface="Calibri" panose="020F0502020204030204" pitchFamily="34" charset="0"/>
                <a:cs typeface="Calibri" panose="020F0502020204030204" pitchFamily="34" charset="0"/>
              </a:rPr>
              <a:t>EL ÁTOMO</a:t>
            </a:r>
          </a:p>
          <a:p>
            <a:pPr indent="180340" algn="just">
              <a:lnSpc>
                <a:spcPct val="115000"/>
              </a:lnSpc>
              <a:spcAft>
                <a:spcPts val="1200"/>
              </a:spcAft>
            </a:pPr>
            <a:r>
              <a:rPr lang="es-MX" sz="1600" dirty="0">
                <a:effectLst/>
                <a:latin typeface="Calibri" panose="020F0502020204030204" pitchFamily="34" charset="0"/>
                <a:ea typeface="Calibri" panose="020F0502020204030204" pitchFamily="34" charset="0"/>
                <a:cs typeface="Calibri" panose="020F0502020204030204" pitchFamily="34" charset="0"/>
              </a:rPr>
              <a:t>El átomo : Las sustancias están formadas por átomos y moléculas. A su vez el átomo está formado por un núcleo que contiene protones (carga positiva) y neutrones (sin carga) y está rodeado por una nube de electrones (carga negativa). Normalmente se encuentra en estado neutro.</a:t>
            </a:r>
            <a:endParaRPr lang="es-MX" sz="16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15000"/>
              </a:lnSpc>
              <a:spcAft>
                <a:spcPts val="1200"/>
              </a:spcAft>
            </a:pPr>
            <a:r>
              <a:rPr lang="es-MX" sz="1600" dirty="0">
                <a:effectLst/>
                <a:latin typeface="Calibri" panose="020F0502020204030204" pitchFamily="34" charset="0"/>
                <a:ea typeface="Calibri" panose="020F0502020204030204" pitchFamily="34" charset="0"/>
                <a:cs typeface="Calibri" panose="020F0502020204030204" pitchFamily="34" charset="0"/>
              </a:rPr>
              <a:t>Iones: Son átomos que han ganado o perdido electrones quedando con una carga negativa (exceso electrones) o una carga positiva (déficit de electrones) mediante algún procedimiento.</a:t>
            </a:r>
          </a:p>
          <a:p>
            <a:pPr indent="180340" algn="just">
              <a:lnSpc>
                <a:spcPct val="115000"/>
              </a:lnSpc>
              <a:spcAft>
                <a:spcPts val="1200"/>
              </a:spcAft>
            </a:pPr>
            <a:endParaRPr sz="20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pic>
        <p:nvPicPr>
          <p:cNvPr id="6" name="Imagen 5">
            <a:extLst>
              <a:ext uri="{FF2B5EF4-FFF2-40B4-BE49-F238E27FC236}">
                <a16:creationId xmlns:a16="http://schemas.microsoft.com/office/drawing/2014/main" id="{BB7A948E-FDED-330A-1CFD-6715E1107710}"/>
              </a:ext>
            </a:extLst>
          </p:cNvPr>
          <p:cNvPicPr>
            <a:picLocks noChangeAspect="1"/>
          </p:cNvPicPr>
          <p:nvPr/>
        </p:nvPicPr>
        <p:blipFill>
          <a:blip r:embed="rId3"/>
          <a:stretch>
            <a:fillRect/>
          </a:stretch>
        </p:blipFill>
        <p:spPr>
          <a:xfrm>
            <a:off x="2051720" y="2682044"/>
            <a:ext cx="4426049" cy="2361726"/>
          </a:xfrm>
          <a:prstGeom prst="rect">
            <a:avLst/>
          </a:prstGeom>
        </p:spPr>
      </p:pic>
    </p:spTree>
    <p:extLst>
      <p:ext uri="{BB962C8B-B14F-4D97-AF65-F5344CB8AC3E}">
        <p14:creationId xmlns:p14="http://schemas.microsoft.com/office/powerpoint/2010/main" val="2079507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9" y="267493"/>
            <a:ext cx="8219698"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endParaRPr lang="es-AR" sz="1600" dirty="0"/>
          </a:p>
          <a:p>
            <a:r>
              <a:rPr lang="es-ES" sz="1600" b="1" i="0" dirty="0">
                <a:solidFill>
                  <a:srgbClr val="000000"/>
                </a:solidFill>
                <a:effectLst/>
                <a:latin typeface="Arial" panose="020B0604020202020204" pitchFamily="34" charset="0"/>
              </a:rPr>
              <a:t>Caja de derivación</a:t>
            </a:r>
          </a:p>
          <a:p>
            <a:pPr marL="76200" indent="0">
              <a:buNone/>
            </a:pPr>
            <a:r>
              <a:rPr lang="es-ES" sz="1600" b="0" i="0" dirty="0">
                <a:solidFill>
                  <a:srgbClr val="000000"/>
                </a:solidFill>
                <a:effectLst/>
                <a:latin typeface="Arial" panose="020B0604020202020204" pitchFamily="34" charset="0"/>
              </a:rPr>
              <a:t>Las cajas de registro (cajas de derivación) son cajas de plástico donde se realizan conexiones y empalmes de los cables eléctricos. </a:t>
            </a:r>
            <a:br>
              <a:rPr lang="es-ES" sz="1200" dirty="0"/>
            </a:br>
            <a:br>
              <a:rPr lang="es-ES" sz="1600" dirty="0"/>
            </a:br>
            <a:br>
              <a:rPr lang="es-ES" sz="1200" dirty="0"/>
            </a:br>
            <a:br>
              <a:rPr lang="es-ES" sz="12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60</a:t>
            </a:fld>
            <a:endParaRPr/>
          </a:p>
        </p:txBody>
      </p:sp>
      <p:pic>
        <p:nvPicPr>
          <p:cNvPr id="3" name="Imagen 2">
            <a:extLst>
              <a:ext uri="{FF2B5EF4-FFF2-40B4-BE49-F238E27FC236}">
                <a16:creationId xmlns:a16="http://schemas.microsoft.com/office/drawing/2014/main" id="{9F44191E-3EB6-8630-3984-0D0C0B2A1A3F}"/>
              </a:ext>
            </a:extLst>
          </p:cNvPr>
          <p:cNvPicPr>
            <a:picLocks noChangeAspect="1"/>
          </p:cNvPicPr>
          <p:nvPr/>
        </p:nvPicPr>
        <p:blipFill>
          <a:blip r:embed="rId3"/>
          <a:stretch>
            <a:fillRect/>
          </a:stretch>
        </p:blipFill>
        <p:spPr>
          <a:xfrm>
            <a:off x="2267744" y="2283718"/>
            <a:ext cx="3384376" cy="2259658"/>
          </a:xfrm>
          <a:prstGeom prst="rect">
            <a:avLst/>
          </a:prstGeom>
        </p:spPr>
      </p:pic>
    </p:spTree>
    <p:extLst>
      <p:ext uri="{BB962C8B-B14F-4D97-AF65-F5344CB8AC3E}">
        <p14:creationId xmlns:p14="http://schemas.microsoft.com/office/powerpoint/2010/main" val="36911626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useBgFill="1">
        <p:nvSpPr>
          <p:cNvPr id="125" name="Google Shape;125;p17"/>
          <p:cNvSpPr txBox="1">
            <a:spLocks noGrp="1"/>
          </p:cNvSpPr>
          <p:nvPr>
            <p:ph type="body" idx="1"/>
          </p:nvPr>
        </p:nvSpPr>
        <p:spPr>
          <a:xfrm>
            <a:off x="323529" y="267493"/>
            <a:ext cx="8219698" cy="4875958"/>
          </a:xfrm>
          <a:prstGeom prst="rect">
            <a:avLst/>
          </a:prstGeom>
        </p:spPr>
        <p:txBody>
          <a:bodyPr spcFirstLastPara="1" wrap="square" lIns="91425" tIns="91425" rIns="91425" bIns="91425" anchor="t" anchorCtr="0">
            <a:noAutofit/>
          </a:bodyPr>
          <a:lstStyle/>
          <a:p>
            <a:pPr marL="76200" lvl="0" indent="0" algn="l" rtl="0">
              <a:spcBef>
                <a:spcPts val="0"/>
              </a:spcBef>
              <a:spcAft>
                <a:spcPts val="0"/>
              </a:spcAft>
              <a:buSzPts val="2400"/>
              <a:buNone/>
            </a:pPr>
            <a:endParaRPr lang="es-AR" sz="1600" dirty="0"/>
          </a:p>
          <a:p>
            <a:r>
              <a:rPr lang="es-ES" sz="1600" b="1" i="0" dirty="0">
                <a:solidFill>
                  <a:srgbClr val="000000"/>
                </a:solidFill>
                <a:effectLst/>
                <a:latin typeface="Arial" panose="020B0604020202020204" pitchFamily="34" charset="0"/>
              </a:rPr>
              <a:t>Simbología Planos Elé</a:t>
            </a:r>
            <a:r>
              <a:rPr lang="es-ES" sz="1600" b="1" dirty="0">
                <a:solidFill>
                  <a:srgbClr val="000000"/>
                </a:solidFill>
                <a:latin typeface="Arial" panose="020B0604020202020204" pitchFamily="34" charset="0"/>
              </a:rPr>
              <a:t>ctricos</a:t>
            </a:r>
            <a:endParaRPr lang="es-ES" sz="1600" b="1" i="0" dirty="0">
              <a:solidFill>
                <a:srgbClr val="000000"/>
              </a:solidFill>
              <a:effectLst/>
              <a:latin typeface="Arial" panose="020B0604020202020204" pitchFamily="34" charset="0"/>
            </a:endParaRPr>
          </a:p>
          <a:p>
            <a:pPr marL="76200" indent="0">
              <a:buNone/>
            </a:pPr>
            <a:br>
              <a:rPr lang="es-ES" sz="1200" dirty="0"/>
            </a:br>
            <a:br>
              <a:rPr lang="es-ES" sz="1600" dirty="0"/>
            </a:br>
            <a:br>
              <a:rPr lang="es-ES" sz="1200" dirty="0"/>
            </a:br>
            <a:br>
              <a:rPr lang="es-ES" sz="1200" dirty="0"/>
            </a:br>
            <a:br>
              <a:rPr lang="es-ES" sz="1200" dirty="0"/>
            </a:br>
            <a:endParaRPr lang="es-ES" sz="16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61</a:t>
            </a:fld>
            <a:endParaRPr/>
          </a:p>
        </p:txBody>
      </p:sp>
      <p:pic>
        <p:nvPicPr>
          <p:cNvPr id="6" name="Imagen 5">
            <a:extLst>
              <a:ext uri="{FF2B5EF4-FFF2-40B4-BE49-F238E27FC236}">
                <a16:creationId xmlns:a16="http://schemas.microsoft.com/office/drawing/2014/main" id="{CA817A64-22AE-997A-5FC6-9DE7312F606B}"/>
              </a:ext>
            </a:extLst>
          </p:cNvPr>
          <p:cNvPicPr>
            <a:picLocks noChangeAspect="1"/>
          </p:cNvPicPr>
          <p:nvPr/>
        </p:nvPicPr>
        <p:blipFill>
          <a:blip r:embed="rId3"/>
          <a:stretch>
            <a:fillRect/>
          </a:stretch>
        </p:blipFill>
        <p:spPr>
          <a:xfrm>
            <a:off x="4283968" y="476813"/>
            <a:ext cx="1290750" cy="44813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084789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p:txBody>
          <a:bodyPr/>
          <a:lstStyle/>
          <a:p>
            <a:r>
              <a:rPr lang="es-AR" dirty="0"/>
              <a:t>Ejemplo de plano eléctrico</a:t>
            </a:r>
          </a:p>
        </p:txBody>
      </p:sp>
      <p:sp>
        <p:nvSpPr>
          <p:cNvPr id="3" name="2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AR" smtClean="0"/>
              <a:t>62</a:t>
            </a:fld>
            <a:endParaRPr lang="es-AR"/>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000" t="9015" r="13720" b="8910"/>
          <a:stretch/>
        </p:blipFill>
        <p:spPr bwMode="auto">
          <a:xfrm>
            <a:off x="775555" y="0"/>
            <a:ext cx="7756885" cy="4167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2815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texto"/>
          <p:cNvSpPr>
            <a:spLocks noGrp="1"/>
          </p:cNvSpPr>
          <p:nvPr>
            <p:ph type="body" idx="1"/>
          </p:nvPr>
        </p:nvSpPr>
        <p:spPr>
          <a:xfrm>
            <a:off x="26951" y="4630780"/>
            <a:ext cx="3794848" cy="519600"/>
          </a:xfrm>
        </p:spPr>
        <p:txBody>
          <a:bodyPr/>
          <a:lstStyle/>
          <a:p>
            <a:r>
              <a:rPr lang="es-AR" dirty="0"/>
              <a:t>Cómputo de bocas</a:t>
            </a:r>
          </a:p>
        </p:txBody>
      </p:sp>
      <p:sp>
        <p:nvSpPr>
          <p:cNvPr id="3" name="2 Marcador de número de diapositiva"/>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AR" smtClean="0"/>
              <a:t>63</a:t>
            </a:fld>
            <a:endParaRPr lang="es-AR"/>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67350" t="11921" r="15645" b="67026"/>
          <a:stretch/>
        </p:blipFill>
        <p:spPr bwMode="auto">
          <a:xfrm>
            <a:off x="827584" y="17100"/>
            <a:ext cx="7379354" cy="4621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2404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
        <p:nvSpPr>
          <p:cNvPr id="199" name="Google Shape;199;p22"/>
          <p:cNvSpPr txBox="1">
            <a:spLocks noGrp="1"/>
          </p:cNvSpPr>
          <p:nvPr>
            <p:ph type="title" idx="4294967295"/>
          </p:nvPr>
        </p:nvSpPr>
        <p:spPr>
          <a:xfrm>
            <a:off x="1907704" y="3715750"/>
            <a:ext cx="5256584" cy="504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800" dirty="0">
                <a:highlight>
                  <a:srgbClr val="FFCD00"/>
                </a:highlight>
              </a:rPr>
              <a:t>Tarea: leer la teoría</a:t>
            </a:r>
            <a:endParaRPr sz="1800" i="1" dirty="0">
              <a:highlight>
                <a:srgbClr val="FFCD00"/>
              </a:highlight>
            </a:endParaRPr>
          </a:p>
        </p:txBody>
      </p:sp>
      <p:sp>
        <p:nvSpPr>
          <p:cNvPr id="201" name="Google Shape;201;p22"/>
          <p:cNvSpPr txBox="1">
            <a:spLocks noGrp="1"/>
          </p:cNvSpPr>
          <p:nvPr>
            <p:ph type="sldNum" idx="12"/>
          </p:nvPr>
        </p:nvSpPr>
        <p:spPr>
          <a:xfrm>
            <a:off x="4297650" y="4791900"/>
            <a:ext cx="548700" cy="35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64</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252536" y="258040"/>
            <a:ext cx="5743397" cy="540723"/>
          </a:xfrm>
          <a:prstGeom prst="rect">
            <a:avLst/>
          </a:prstGeom>
        </p:spPr>
        <p:txBody>
          <a:bodyPr spcFirstLastPara="1" wrap="square" lIns="91425" tIns="91425" rIns="91425" bIns="91425" anchor="t" anchorCtr="0">
            <a:noAutofit/>
          </a:bodyPr>
          <a:lstStyle/>
          <a:p>
            <a:pPr indent="0">
              <a:lnSpc>
                <a:spcPct val="115000"/>
              </a:lnSpc>
              <a:spcAft>
                <a:spcPts val="1200"/>
              </a:spcAft>
              <a:buNone/>
            </a:pPr>
            <a:r>
              <a:rPr lang="es-MX" sz="1600" b="1" dirty="0">
                <a:latin typeface="Calibri" panose="020F0502020204030204" pitchFamily="34" charset="0"/>
                <a:ea typeface="Calibri" panose="020F0502020204030204" pitchFamily="34" charset="0"/>
                <a:cs typeface="Calibri" panose="020F0502020204030204" pitchFamily="34" charset="0"/>
              </a:rPr>
              <a:t>LEYES DE LA ELECTROSTÁTICA</a:t>
            </a:r>
            <a:endParaRPr lang="es-MX" sz="1600" b="1" dirty="0">
              <a:effectLst/>
              <a:latin typeface="Calibri" panose="020F0502020204030204" pitchFamily="34" charset="0"/>
              <a:ea typeface="Calibri" panose="020F0502020204030204" pitchFamily="34" charset="0"/>
              <a:cs typeface="Calibri" panose="020F0502020204030204" pitchFamily="34" charset="0"/>
            </a:endParaRPr>
          </a:p>
          <a:p>
            <a:pPr indent="180340" algn="just">
              <a:lnSpc>
                <a:spcPct val="115000"/>
              </a:lnSpc>
              <a:spcAft>
                <a:spcPts val="1200"/>
              </a:spcAft>
            </a:pPr>
            <a:endParaRPr lang="es-MX" sz="1400" dirty="0">
              <a:effectLst/>
              <a:latin typeface="Calibri" panose="020F0502020204030204" pitchFamily="34" charset="0"/>
              <a:ea typeface="Calibri" panose="020F0502020204030204" pitchFamily="34" charset="0"/>
              <a:cs typeface="Calibri" panose="020F0502020204030204" pitchFamily="34" charset="0"/>
            </a:endParaRPr>
          </a:p>
          <a:p>
            <a:pPr indent="180340" algn="just">
              <a:lnSpc>
                <a:spcPct val="115000"/>
              </a:lnSpc>
              <a:spcAft>
                <a:spcPts val="1200"/>
              </a:spcAft>
            </a:pPr>
            <a:endParaRPr lang="es-MX" sz="14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15000"/>
              </a:lnSpc>
              <a:spcAft>
                <a:spcPts val="1200"/>
              </a:spcAft>
            </a:pPr>
            <a:endParaRPr sz="20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2" name="Imagen 1">
            <a:extLst>
              <a:ext uri="{FF2B5EF4-FFF2-40B4-BE49-F238E27FC236}">
                <a16:creationId xmlns:a16="http://schemas.microsoft.com/office/drawing/2014/main" id="{DD8126A6-6D78-F1CA-80C2-D39498585AB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4083" y="939444"/>
            <a:ext cx="7552833" cy="601641"/>
          </a:xfrm>
          <a:prstGeom prst="rect">
            <a:avLst/>
          </a:prstGeom>
          <a:noFill/>
          <a:ln>
            <a:solidFill>
              <a:schemeClr val="tx1"/>
            </a:solidFill>
          </a:ln>
        </p:spPr>
      </p:pic>
      <p:pic>
        <p:nvPicPr>
          <p:cNvPr id="5" name="Imagen 4">
            <a:extLst>
              <a:ext uri="{FF2B5EF4-FFF2-40B4-BE49-F238E27FC236}">
                <a16:creationId xmlns:a16="http://schemas.microsoft.com/office/drawing/2014/main" id="{711D09C1-2BA5-93BA-4F53-4FE9F2951F27}"/>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4083" y="1724211"/>
            <a:ext cx="7549180" cy="585641"/>
          </a:xfrm>
          <a:prstGeom prst="rect">
            <a:avLst/>
          </a:prstGeom>
          <a:noFill/>
          <a:ln>
            <a:solidFill>
              <a:schemeClr val="tx1"/>
            </a:solidFill>
          </a:ln>
        </p:spPr>
      </p:pic>
      <p:pic>
        <p:nvPicPr>
          <p:cNvPr id="6" name="Imagen 5">
            <a:extLst>
              <a:ext uri="{FF2B5EF4-FFF2-40B4-BE49-F238E27FC236}">
                <a16:creationId xmlns:a16="http://schemas.microsoft.com/office/drawing/2014/main" id="{3C39D0BE-BAD8-50FD-4C07-85C22B04127A}"/>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84083" y="2456918"/>
            <a:ext cx="7549180" cy="433030"/>
          </a:xfrm>
          <a:prstGeom prst="rect">
            <a:avLst/>
          </a:prstGeom>
          <a:noFill/>
          <a:ln>
            <a:solidFill>
              <a:schemeClr val="tx1"/>
            </a:solidFill>
          </a:ln>
        </p:spPr>
      </p:pic>
      <p:sp>
        <p:nvSpPr>
          <p:cNvPr id="7" name="Google Shape;125;p17">
            <a:extLst>
              <a:ext uri="{FF2B5EF4-FFF2-40B4-BE49-F238E27FC236}">
                <a16:creationId xmlns:a16="http://schemas.microsoft.com/office/drawing/2014/main" id="{056F2D4A-3C3D-3DC3-77EA-722F342DD448}"/>
              </a:ext>
            </a:extLst>
          </p:cNvPr>
          <p:cNvSpPr txBox="1">
            <a:spLocks/>
          </p:cNvSpPr>
          <p:nvPr/>
        </p:nvSpPr>
        <p:spPr>
          <a:xfrm>
            <a:off x="448956" y="3169317"/>
            <a:ext cx="7387960" cy="174335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indent="0" algn="just">
              <a:lnSpc>
                <a:spcPct val="115000"/>
              </a:lnSpc>
              <a:spcAft>
                <a:spcPts val="1200"/>
              </a:spcAft>
              <a:buNone/>
            </a:pPr>
            <a:r>
              <a:rPr lang="es-AR" sz="1400" dirty="0">
                <a:effectLst/>
                <a:latin typeface="Calibri" panose="020F0502020204030204" pitchFamily="34" charset="0"/>
                <a:ea typeface="Calibri" panose="020F0502020204030204" pitchFamily="34" charset="0"/>
                <a:cs typeface="Times New Roman" panose="02020603050405020304" pitchFamily="18" charset="0"/>
              </a:rPr>
              <a:t>La unidad más fundamental de carga es la magnitud de la carga de un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electrón</a:t>
            </a:r>
            <a:r>
              <a:rPr lang="es-AR" sz="1400" dirty="0">
                <a:effectLst/>
                <a:latin typeface="Calibri" panose="020F0502020204030204" pitchFamily="34" charset="0"/>
                <a:ea typeface="Calibri" panose="020F0502020204030204" pitchFamily="34" charset="0"/>
                <a:cs typeface="Times New Roman" panose="02020603050405020304" pitchFamily="18" charset="0"/>
              </a:rPr>
              <a:t>, o un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protón</a:t>
            </a:r>
            <a:r>
              <a:rPr lang="es-AR" sz="1400" dirty="0">
                <a:effectLst/>
                <a:latin typeface="Calibri" panose="020F0502020204030204" pitchFamily="34" charset="0"/>
                <a:ea typeface="Calibri" panose="020F0502020204030204" pitchFamily="34" charset="0"/>
                <a:cs typeface="Times New Roman" panose="02020603050405020304" pitchFamily="18" charset="0"/>
              </a:rPr>
              <a:t>, que se denota con (</a:t>
            </a:r>
            <a:r>
              <a:rPr lang="es-AR" sz="1400" b="1" i="1" dirty="0">
                <a:effectLst/>
                <a:latin typeface="Calibri" panose="020F0502020204030204" pitchFamily="34" charset="0"/>
                <a:ea typeface="Calibri" panose="020F0502020204030204" pitchFamily="34" charset="0"/>
                <a:cs typeface="Times New Roman" panose="02020603050405020304" pitchFamily="18" charset="0"/>
              </a:rPr>
              <a:t>e</a:t>
            </a:r>
            <a:r>
              <a:rPr lang="es-AR" sz="1400" dirty="0">
                <a:effectLst/>
                <a:latin typeface="Calibri" panose="020F0502020204030204" pitchFamily="34" charset="0"/>
                <a:ea typeface="Calibri" panose="020F0502020204030204" pitchFamily="34" charset="0"/>
                <a:cs typeface="Times New Roman" panose="02020603050405020304" pitchFamily="18" charset="0"/>
              </a:rPr>
              <a:t>). El valor truncado es de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1,6x10</a:t>
            </a:r>
            <a:r>
              <a:rPr lang="es-AR" sz="1400" b="1" baseline="30000" dirty="0">
                <a:effectLst/>
                <a:latin typeface="Calibri" panose="020F0502020204030204" pitchFamily="34" charset="0"/>
                <a:ea typeface="Calibri" panose="020F0502020204030204" pitchFamily="34" charset="0"/>
                <a:cs typeface="Times New Roman" panose="02020603050405020304" pitchFamily="18" charset="0"/>
              </a:rPr>
              <a:t>-19</a:t>
            </a:r>
            <a:r>
              <a:rPr lang="es-AR" sz="1400" b="1" dirty="0">
                <a:effectLst/>
                <a:latin typeface="Calibri" panose="020F0502020204030204" pitchFamily="34" charset="0"/>
                <a:ea typeface="Calibri" panose="020F0502020204030204" pitchFamily="34" charset="0"/>
                <a:cs typeface="Times New Roman" panose="02020603050405020304" pitchFamily="18" charset="0"/>
              </a:rPr>
              <a:t> [C]</a:t>
            </a:r>
            <a:r>
              <a:rPr lang="es-AR" sz="1400" dirty="0">
                <a:effectLst/>
                <a:latin typeface="Calibri" panose="020F0502020204030204" pitchFamily="34" charset="0"/>
                <a:ea typeface="Calibri" panose="020F0502020204030204" pitchFamily="34" charset="0"/>
                <a:cs typeface="Times New Roman" panose="02020603050405020304" pitchFamily="18" charset="0"/>
              </a:rPr>
              <a:t>.</a:t>
            </a:r>
          </a:p>
          <a:p>
            <a:pPr indent="0" algn="just">
              <a:lnSpc>
                <a:spcPct val="115000"/>
              </a:lnSpc>
              <a:spcAft>
                <a:spcPts val="1200"/>
              </a:spcAft>
              <a:buNone/>
            </a:pPr>
            <a:r>
              <a:rPr lang="es-AR" sz="1400" dirty="0">
                <a:effectLst/>
                <a:latin typeface="Calibri" panose="020F0502020204030204" pitchFamily="34" charset="0"/>
                <a:ea typeface="Calibri" panose="020F0502020204030204" pitchFamily="34" charset="0"/>
                <a:cs typeface="Times New Roman" panose="02020603050405020304" pitchFamily="18" charset="0"/>
              </a:rPr>
              <a:t>Un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Coulomb</a:t>
            </a:r>
            <a:r>
              <a:rPr lang="es-AR" sz="1400" dirty="0">
                <a:effectLst/>
                <a:latin typeface="Calibri" panose="020F0502020204030204" pitchFamily="34" charset="0"/>
                <a:ea typeface="Calibri" panose="020F0502020204030204" pitchFamily="34" charset="0"/>
                <a:cs typeface="Times New Roman" panose="02020603050405020304" pitchFamily="18" charset="0"/>
              </a:rPr>
              <a:t> [C] representa el negativo de la carga total de aproximadamente 6x10</a:t>
            </a:r>
            <a:r>
              <a:rPr lang="es-AR" sz="1400" baseline="30000" dirty="0">
                <a:effectLst/>
                <a:latin typeface="Calibri" panose="020F0502020204030204" pitchFamily="34" charset="0"/>
                <a:ea typeface="Calibri" panose="020F0502020204030204" pitchFamily="34" charset="0"/>
                <a:cs typeface="Times New Roman" panose="02020603050405020304" pitchFamily="18" charset="0"/>
              </a:rPr>
              <a:t>18</a:t>
            </a:r>
            <a:r>
              <a:rPr lang="es-AR" sz="1400" dirty="0">
                <a:effectLst/>
                <a:latin typeface="Calibri" panose="020F0502020204030204" pitchFamily="34" charset="0"/>
                <a:ea typeface="Calibri" panose="020F0502020204030204" pitchFamily="34" charset="0"/>
                <a:cs typeface="Times New Roman" panose="02020603050405020304" pitchFamily="18" charset="0"/>
              </a:rPr>
              <a:t> electrones. En problemas de electrostática (es decir, aquellos que implican cargas en reposo), es muy raro encontrar cargas tan grandes como de 1 coulomb. </a:t>
            </a:r>
          </a:p>
          <a:p>
            <a:pPr indent="0" algn="just">
              <a:lnSpc>
                <a:spcPct val="115000"/>
              </a:lnSpc>
              <a:spcAft>
                <a:spcPts val="1200"/>
              </a:spcAft>
              <a:buNone/>
            </a:pPr>
            <a:endParaRPr lang="es-MX" sz="14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15000"/>
              </a:lnSpc>
              <a:spcAft>
                <a:spcPts val="1200"/>
              </a:spcAft>
            </a:pPr>
            <a:endParaRPr lang="es-MX" sz="14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15000"/>
              </a:lnSpc>
              <a:spcAft>
                <a:spcPts val="1200"/>
              </a:spcAft>
            </a:pPr>
            <a:endParaRPr lang="es-MX" sz="1400" dirty="0">
              <a:latin typeface="Calibri" panose="020F0502020204030204" pitchFamily="34" charset="0"/>
              <a:ea typeface="Calibri" panose="020F0502020204030204" pitchFamily="34" charset="0"/>
              <a:cs typeface="Calibri" panose="020F0502020204030204" pitchFamily="34" charset="0"/>
            </a:endParaRPr>
          </a:p>
          <a:p>
            <a:pPr indent="180340" algn="just">
              <a:lnSpc>
                <a:spcPct val="115000"/>
              </a:lnSpc>
              <a:spcAft>
                <a:spcPts val="1200"/>
              </a:spcAft>
            </a:pPr>
            <a:endParaRPr lang="es-MX" sz="2000" dirty="0"/>
          </a:p>
        </p:txBody>
      </p:sp>
      <p:pic>
        <p:nvPicPr>
          <p:cNvPr id="8" name="Imagen 7">
            <a:extLst>
              <a:ext uri="{FF2B5EF4-FFF2-40B4-BE49-F238E27FC236}">
                <a16:creationId xmlns:a16="http://schemas.microsoft.com/office/drawing/2014/main" id="{DD391298-E02D-69EF-18A4-B5FB66EAF22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9512" y="4109021"/>
            <a:ext cx="520700" cy="460375"/>
          </a:xfrm>
          <a:prstGeom prst="rect">
            <a:avLst/>
          </a:prstGeom>
          <a:noFill/>
          <a:ln>
            <a:noFill/>
          </a:ln>
        </p:spPr>
      </p:pic>
    </p:spTree>
    <p:extLst>
      <p:ext uri="{BB962C8B-B14F-4D97-AF65-F5344CB8AC3E}">
        <p14:creationId xmlns:p14="http://schemas.microsoft.com/office/powerpoint/2010/main" val="505978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287524" y="359437"/>
            <a:ext cx="8568952" cy="3777513"/>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2"/>
            </a:pPr>
            <a:r>
              <a:rPr lang="es-AR" sz="2000" dirty="0"/>
              <a:t>Ley de Coulomb</a:t>
            </a:r>
          </a:p>
          <a:p>
            <a:pPr marL="76200" lvl="0" indent="0" algn="l" rtl="0">
              <a:spcBef>
                <a:spcPts val="0"/>
              </a:spcBef>
              <a:spcAft>
                <a:spcPts val="0"/>
              </a:spcAft>
              <a:buSzPts val="2400"/>
              <a:buNone/>
            </a:pPr>
            <a:endParaRPr lang="es-AR" sz="1600" dirty="0"/>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Coulomb estableció la que ahora se conoce como </a:t>
            </a:r>
            <a:r>
              <a:rPr lang="es-AR" sz="1600" b="1" dirty="0">
                <a:effectLst/>
                <a:latin typeface="Calibri" panose="020F0502020204030204" pitchFamily="34" charset="0"/>
                <a:ea typeface="Calibri" panose="020F0502020204030204" pitchFamily="34" charset="0"/>
                <a:cs typeface="Times New Roman" panose="02020603050405020304" pitchFamily="18" charset="0"/>
              </a:rPr>
              <a:t>Ley de Coulomb</a:t>
            </a:r>
            <a:r>
              <a:rPr lang="es-AR" sz="1600" dirty="0">
                <a:effectLst/>
                <a:latin typeface="Calibri" panose="020F0502020204030204" pitchFamily="34" charset="0"/>
                <a:ea typeface="Calibri" panose="020F0502020204030204" pitchFamily="34" charset="0"/>
                <a:cs typeface="Times New Roman" panose="02020603050405020304" pitchFamily="18" charset="0"/>
              </a:rPr>
              <a:t>:</a:t>
            </a:r>
          </a:p>
          <a:p>
            <a:pPr indent="180340" algn="just">
              <a:lnSpc>
                <a:spcPct val="115000"/>
              </a:lnSpc>
              <a:spcAft>
                <a:spcPts val="1200"/>
              </a:spcAft>
            </a:pPr>
            <a:endParaRPr lang="es-AR" sz="16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lang="es-AR" sz="1600" dirty="0">
              <a:effectLst/>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r>
              <a:rPr lang="es-AR" sz="1600" dirty="0">
                <a:effectLst/>
                <a:latin typeface="Calibri" panose="020F0502020204030204" pitchFamily="34" charset="0"/>
                <a:ea typeface="Calibri" panose="020F0502020204030204" pitchFamily="34" charset="0"/>
                <a:cs typeface="Times New Roman" panose="02020603050405020304" pitchFamily="18" charset="0"/>
              </a:rPr>
              <a:t>En términos matemáticos, la magnitud (</a:t>
            </a:r>
            <a:r>
              <a:rPr lang="es-AR" sz="1600" b="1" dirty="0">
                <a:effectLst/>
                <a:latin typeface="Calibri" panose="020F0502020204030204" pitchFamily="34" charset="0"/>
                <a:ea typeface="Calibri" panose="020F0502020204030204" pitchFamily="34" charset="0"/>
                <a:cs typeface="Times New Roman" panose="02020603050405020304" pitchFamily="18" charset="0"/>
              </a:rPr>
              <a:t>F</a:t>
            </a:r>
            <a:r>
              <a:rPr lang="es-AR" sz="1600" dirty="0">
                <a:effectLst/>
                <a:latin typeface="Calibri" panose="020F0502020204030204" pitchFamily="34" charset="0"/>
                <a:ea typeface="Calibri" panose="020F0502020204030204" pitchFamily="34" charset="0"/>
                <a:cs typeface="Times New Roman" panose="02020603050405020304" pitchFamily="18" charset="0"/>
              </a:rPr>
              <a:t>) de la fuerza que cada una de las dos cargas puntuales, </a:t>
            </a:r>
            <a:r>
              <a:rPr lang="es-AR" sz="1600" b="1" dirty="0">
                <a:effectLst/>
                <a:latin typeface="Calibri" panose="020F0502020204030204" pitchFamily="34" charset="0"/>
                <a:ea typeface="Calibri" panose="020F0502020204030204" pitchFamily="34" charset="0"/>
                <a:cs typeface="Times New Roman" panose="02020603050405020304" pitchFamily="18" charset="0"/>
              </a:rPr>
              <a:t>q</a:t>
            </a:r>
            <a:r>
              <a:rPr lang="es-AR" sz="1600" b="1" baseline="-25000" dirty="0">
                <a:effectLst/>
                <a:latin typeface="Calibri" panose="020F0502020204030204" pitchFamily="34" charset="0"/>
                <a:ea typeface="Calibri" panose="020F0502020204030204" pitchFamily="34" charset="0"/>
                <a:cs typeface="Times New Roman" panose="02020603050405020304" pitchFamily="18" charset="0"/>
              </a:rPr>
              <a:t>1</a:t>
            </a:r>
            <a:r>
              <a:rPr lang="es-AR" sz="1600" dirty="0">
                <a:effectLst/>
                <a:latin typeface="Calibri" panose="020F0502020204030204" pitchFamily="34" charset="0"/>
                <a:ea typeface="Calibri" panose="020F0502020204030204" pitchFamily="34" charset="0"/>
                <a:cs typeface="Times New Roman" panose="02020603050405020304" pitchFamily="18" charset="0"/>
              </a:rPr>
              <a:t> y </a:t>
            </a:r>
            <a:r>
              <a:rPr lang="es-AR" sz="1600" b="1" dirty="0">
                <a:effectLst/>
                <a:latin typeface="Calibri" panose="020F0502020204030204" pitchFamily="34" charset="0"/>
                <a:ea typeface="Calibri" panose="020F0502020204030204" pitchFamily="34" charset="0"/>
                <a:cs typeface="Times New Roman" panose="02020603050405020304" pitchFamily="18" charset="0"/>
              </a:rPr>
              <a:t>q</a:t>
            </a:r>
            <a:r>
              <a:rPr lang="es-AR" sz="1600" b="1"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s-AR" sz="1600" dirty="0">
                <a:effectLst/>
                <a:latin typeface="Calibri" panose="020F0502020204030204" pitchFamily="34" charset="0"/>
                <a:ea typeface="Calibri" panose="020F0502020204030204" pitchFamily="34" charset="0"/>
                <a:cs typeface="Times New Roman" panose="02020603050405020304" pitchFamily="18" charset="0"/>
              </a:rPr>
              <a:t>, separadas una distancia (</a:t>
            </a:r>
            <a:r>
              <a:rPr lang="es-AR" sz="1600" b="1" dirty="0">
                <a:effectLst/>
                <a:latin typeface="Calibri" panose="020F0502020204030204" pitchFamily="34" charset="0"/>
                <a:ea typeface="Calibri" panose="020F0502020204030204" pitchFamily="34" charset="0"/>
                <a:cs typeface="Times New Roman" panose="02020603050405020304" pitchFamily="18" charset="0"/>
              </a:rPr>
              <a:t>r</a:t>
            </a:r>
            <a:r>
              <a:rPr lang="es-AR" sz="1600" dirty="0">
                <a:effectLst/>
                <a:latin typeface="Calibri" panose="020F0502020204030204" pitchFamily="34" charset="0"/>
                <a:ea typeface="Calibri" panose="020F0502020204030204" pitchFamily="34" charset="0"/>
                <a:cs typeface="Times New Roman" panose="02020603050405020304" pitchFamily="18" charset="0"/>
              </a:rPr>
              <a:t>), ejerce sobre la otra se expresa como:</a:t>
            </a:r>
          </a:p>
          <a:p>
            <a:pPr indent="180340" algn="just">
              <a:lnSpc>
                <a:spcPct val="115000"/>
              </a:lnSpc>
              <a:spcAft>
                <a:spcPts val="1200"/>
              </a:spcAft>
            </a:pPr>
            <a:endParaRPr sz="20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2" name="Imagen 1">
            <a:extLst>
              <a:ext uri="{FF2B5EF4-FFF2-40B4-BE49-F238E27FC236}">
                <a16:creationId xmlns:a16="http://schemas.microsoft.com/office/drawing/2014/main" id="{74F66BC2-0E5D-7243-B43F-DA7438506A1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71599" y="1577408"/>
            <a:ext cx="7383111" cy="850326"/>
          </a:xfrm>
          <a:prstGeom prst="rect">
            <a:avLst/>
          </a:prstGeom>
          <a:noFill/>
          <a:ln>
            <a:solidFill>
              <a:schemeClr val="tx1"/>
            </a:solidFill>
          </a:ln>
        </p:spPr>
      </p:pic>
      <p:pic>
        <p:nvPicPr>
          <p:cNvPr id="3" name="Imagen 2">
            <a:extLst>
              <a:ext uri="{FF2B5EF4-FFF2-40B4-BE49-F238E27FC236}">
                <a16:creationId xmlns:a16="http://schemas.microsoft.com/office/drawing/2014/main" id="{B5542F93-5758-55B3-7DB1-38E8F420A44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051720" y="3369693"/>
            <a:ext cx="1228725" cy="585470"/>
          </a:xfrm>
          <a:prstGeom prst="rect">
            <a:avLst/>
          </a:prstGeom>
          <a:noFill/>
          <a:ln>
            <a:solidFill>
              <a:schemeClr val="tx1"/>
            </a:solidFill>
          </a:ln>
        </p:spPr>
      </p:pic>
      <p:pic>
        <p:nvPicPr>
          <p:cNvPr id="4" name="Imagen 3">
            <a:extLst>
              <a:ext uri="{FF2B5EF4-FFF2-40B4-BE49-F238E27FC236}">
                <a16:creationId xmlns:a16="http://schemas.microsoft.com/office/drawing/2014/main" id="{17FE920E-96B0-DE11-3220-41E591BCA708}"/>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819917" y="3456588"/>
            <a:ext cx="2377440" cy="308610"/>
          </a:xfrm>
          <a:prstGeom prst="rect">
            <a:avLst/>
          </a:prstGeom>
          <a:noFill/>
          <a:ln>
            <a:noFill/>
          </a:ln>
        </p:spPr>
      </p:pic>
      <p:sp>
        <p:nvSpPr>
          <p:cNvPr id="9" name="Google Shape;125;p17">
            <a:extLst>
              <a:ext uri="{FF2B5EF4-FFF2-40B4-BE49-F238E27FC236}">
                <a16:creationId xmlns:a16="http://schemas.microsoft.com/office/drawing/2014/main" id="{D4336DC5-D88D-3469-C810-1FD7F9A1479A}"/>
              </a:ext>
            </a:extLst>
          </p:cNvPr>
          <p:cNvSpPr txBox="1">
            <a:spLocks/>
          </p:cNvSpPr>
          <p:nvPr/>
        </p:nvSpPr>
        <p:spPr>
          <a:xfrm>
            <a:off x="899592" y="4020838"/>
            <a:ext cx="7920880" cy="8047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CD00"/>
              </a:buClr>
              <a:buSzPts val="2400"/>
              <a:buFont typeface="Quattrocento Sans"/>
              <a:buChar char="◉"/>
              <a:defRPr sz="2400" b="0" i="0" u="none" strike="noStrike" cap="none">
                <a:solidFill>
                  <a:schemeClr val="dk1"/>
                </a:solidFill>
                <a:latin typeface="Quattrocento Sans"/>
                <a:ea typeface="Quattrocento Sans"/>
                <a:cs typeface="Quattrocento Sans"/>
                <a:sym typeface="Quattrocento Sans"/>
              </a:defRPr>
            </a:lvl1pPr>
            <a:lvl2pPr marL="914400" marR="0" lvl="1"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100000"/>
              </a:lnSpc>
              <a:spcBef>
                <a:spcPts val="0"/>
              </a:spcBef>
              <a:spcAft>
                <a:spcPts val="0"/>
              </a:spcAft>
              <a:buClr>
                <a:srgbClr val="FFCD00"/>
              </a:buClr>
              <a:buSzPts val="2000"/>
              <a:buFont typeface="Quattrocento Sans"/>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100000"/>
              </a:lnSpc>
              <a:spcBef>
                <a:spcPts val="0"/>
              </a:spcBef>
              <a:spcAft>
                <a:spcPts val="0"/>
              </a:spcAft>
              <a:buClr>
                <a:srgbClr val="FFCD00"/>
              </a:buClr>
              <a:buSzPts val="1800"/>
              <a:buFont typeface="Quattrocento Sans"/>
              <a:buChar char="■"/>
              <a:defRPr sz="1800" b="0" i="0" u="none" strike="noStrike" cap="none">
                <a:solidFill>
                  <a:schemeClr val="dk1"/>
                </a:solidFill>
                <a:latin typeface="Quattrocento Sans"/>
                <a:ea typeface="Quattrocento Sans"/>
                <a:cs typeface="Quattrocento Sans"/>
                <a:sym typeface="Quattrocento Sans"/>
              </a:defRPr>
            </a:lvl9pPr>
          </a:lstStyle>
          <a:p>
            <a:pPr marL="76200" indent="0">
              <a:spcBef>
                <a:spcPts val="0"/>
              </a:spcBef>
              <a:buNone/>
            </a:pPr>
            <a:r>
              <a:rPr lang="es-AR" sz="1400" dirty="0">
                <a:effectLst/>
                <a:latin typeface="Calibri" panose="020F0502020204030204" pitchFamily="34" charset="0"/>
                <a:ea typeface="Calibri" panose="020F0502020204030204" pitchFamily="34" charset="0"/>
                <a:cs typeface="Times New Roman" panose="02020603050405020304" pitchFamily="18" charset="0"/>
              </a:rPr>
              <a:t>Las direcciones de las fuerzas que las dos cargas ejercen una sobre la otra siempre son a lo largo de la recta que las une. Cuando las cargas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q</a:t>
            </a:r>
            <a:r>
              <a:rPr lang="es-AR" sz="1400" b="1" baseline="-25000" dirty="0">
                <a:effectLst/>
                <a:latin typeface="Calibri" panose="020F0502020204030204" pitchFamily="34" charset="0"/>
                <a:ea typeface="Calibri" panose="020F0502020204030204" pitchFamily="34" charset="0"/>
                <a:cs typeface="Times New Roman" panose="02020603050405020304" pitchFamily="18" charset="0"/>
              </a:rPr>
              <a:t>1</a:t>
            </a:r>
            <a:r>
              <a:rPr lang="es-AR" sz="1400" dirty="0">
                <a:effectLst/>
                <a:latin typeface="Calibri" panose="020F0502020204030204" pitchFamily="34" charset="0"/>
                <a:ea typeface="Calibri" panose="020F0502020204030204" pitchFamily="34" charset="0"/>
                <a:cs typeface="Times New Roman" panose="02020603050405020304" pitchFamily="18" charset="0"/>
              </a:rPr>
              <a:t> y </a:t>
            </a:r>
            <a:r>
              <a:rPr lang="es-AR" sz="1400" b="1" dirty="0">
                <a:effectLst/>
                <a:latin typeface="Calibri" panose="020F0502020204030204" pitchFamily="34" charset="0"/>
                <a:ea typeface="Calibri" panose="020F0502020204030204" pitchFamily="34" charset="0"/>
                <a:cs typeface="Times New Roman" panose="02020603050405020304" pitchFamily="18" charset="0"/>
              </a:rPr>
              <a:t>q</a:t>
            </a:r>
            <a:r>
              <a:rPr lang="es-AR" sz="1400" b="1" baseline="-25000" dirty="0">
                <a:effectLst/>
                <a:latin typeface="Calibri" panose="020F0502020204030204" pitchFamily="34" charset="0"/>
                <a:ea typeface="Calibri" panose="020F0502020204030204" pitchFamily="34" charset="0"/>
                <a:cs typeface="Times New Roman" panose="02020603050405020304" pitchFamily="18" charset="0"/>
              </a:rPr>
              <a:t>2</a:t>
            </a:r>
            <a:r>
              <a:rPr lang="es-AR" sz="1400" b="1" dirty="0">
                <a:effectLst/>
                <a:latin typeface="Calibri" panose="020F0502020204030204" pitchFamily="34" charset="0"/>
                <a:ea typeface="Calibri" panose="020F0502020204030204" pitchFamily="34" charset="0"/>
                <a:cs typeface="Times New Roman" panose="02020603050405020304" pitchFamily="18" charset="0"/>
              </a:rPr>
              <a:t> </a:t>
            </a:r>
            <a:r>
              <a:rPr lang="es-AR" sz="1400" u="sng" dirty="0">
                <a:effectLst/>
                <a:latin typeface="Calibri" panose="020F0502020204030204" pitchFamily="34" charset="0"/>
                <a:ea typeface="Calibri" panose="020F0502020204030204" pitchFamily="34" charset="0"/>
                <a:cs typeface="Times New Roman" panose="02020603050405020304" pitchFamily="18" charset="0"/>
              </a:rPr>
              <a:t>tienen el mismo signo, positivo o negativo, las</a:t>
            </a:r>
            <a:r>
              <a:rPr lang="es-AR" sz="1400" dirty="0">
                <a:effectLst/>
                <a:latin typeface="Calibri" panose="020F0502020204030204" pitchFamily="34" charset="0"/>
                <a:ea typeface="Calibri" panose="020F0502020204030204" pitchFamily="34" charset="0"/>
                <a:cs typeface="Times New Roman" panose="02020603050405020304" pitchFamily="18" charset="0"/>
              </a:rPr>
              <a:t> </a:t>
            </a:r>
            <a:r>
              <a:rPr lang="es-AR" sz="1400" u="sng" dirty="0">
                <a:effectLst/>
                <a:latin typeface="Calibri" panose="020F0502020204030204" pitchFamily="34" charset="0"/>
                <a:ea typeface="Calibri" panose="020F0502020204030204" pitchFamily="34" charset="0"/>
                <a:cs typeface="Times New Roman" panose="02020603050405020304" pitchFamily="18" charset="0"/>
              </a:rPr>
              <a:t>fuerzas son de repulsión; cuando las cargas tienen signos opuestos</a:t>
            </a:r>
            <a:r>
              <a:rPr lang="es-AR" sz="1400" dirty="0">
                <a:effectLst/>
                <a:latin typeface="Calibri" panose="020F0502020204030204" pitchFamily="34" charset="0"/>
                <a:ea typeface="Calibri" panose="020F0502020204030204" pitchFamily="34" charset="0"/>
                <a:cs typeface="Times New Roman" panose="02020603050405020304" pitchFamily="18" charset="0"/>
              </a:rPr>
              <a:t>, </a:t>
            </a:r>
            <a:r>
              <a:rPr lang="es-AR" sz="1400" u="sng" dirty="0">
                <a:effectLst/>
                <a:latin typeface="Calibri" panose="020F0502020204030204" pitchFamily="34" charset="0"/>
                <a:ea typeface="Calibri" panose="020F0502020204030204" pitchFamily="34" charset="0"/>
                <a:cs typeface="Times New Roman" panose="02020603050405020304" pitchFamily="18" charset="0"/>
              </a:rPr>
              <a:t>las fuerzas son de atracción</a:t>
            </a:r>
            <a:r>
              <a:rPr lang="es-AR" sz="1400" dirty="0">
                <a:effectLst/>
                <a:latin typeface="Calibri" panose="020F0502020204030204" pitchFamily="34" charset="0"/>
                <a:ea typeface="Calibri" panose="020F0502020204030204" pitchFamily="34" charset="0"/>
                <a:cs typeface="Times New Roman" panose="02020603050405020304" pitchFamily="18" charset="0"/>
              </a:rPr>
              <a:t> </a:t>
            </a:r>
            <a:endParaRPr lang="es-ES" sz="1400" dirty="0"/>
          </a:p>
        </p:txBody>
      </p:sp>
      <p:sp>
        <p:nvSpPr>
          <p:cNvPr id="13" name="5 Flecha derecha">
            <a:extLst>
              <a:ext uri="{FF2B5EF4-FFF2-40B4-BE49-F238E27FC236}">
                <a16:creationId xmlns:a16="http://schemas.microsoft.com/office/drawing/2014/main" id="{29B21FAC-4C06-130A-1D66-35F06193E54F}"/>
              </a:ext>
            </a:extLst>
          </p:cNvPr>
          <p:cNvSpPr/>
          <p:nvPr/>
        </p:nvSpPr>
        <p:spPr>
          <a:xfrm>
            <a:off x="323528" y="4366015"/>
            <a:ext cx="511175" cy="177165"/>
          </a:xfrm>
          <a:prstGeom prst="rightArrow">
            <a:avLst>
              <a:gd name="adj1" fmla="val 50000"/>
              <a:gd name="adj2" fmla="val 111627"/>
            </a:avLst>
          </a:prstGeom>
        </p:spPr>
        <p:style>
          <a:lnRef idx="0">
            <a:schemeClr val="accent2"/>
          </a:lnRef>
          <a:fillRef idx="3">
            <a:schemeClr val="accent2"/>
          </a:fillRef>
          <a:effectRef idx="3">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AR"/>
          </a:p>
        </p:txBody>
      </p:sp>
    </p:spTree>
    <p:extLst>
      <p:ext uri="{BB962C8B-B14F-4D97-AF65-F5344CB8AC3E}">
        <p14:creationId xmlns:p14="http://schemas.microsoft.com/office/powerpoint/2010/main" val="1187444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1"/>
          </p:nvPr>
        </p:nvSpPr>
        <p:spPr>
          <a:xfrm>
            <a:off x="287524" y="359437"/>
            <a:ext cx="8568952" cy="3777513"/>
          </a:xfrm>
          <a:prstGeom prst="rect">
            <a:avLst/>
          </a:prstGeom>
        </p:spPr>
        <p:txBody>
          <a:bodyPr spcFirstLastPara="1" wrap="square" lIns="91425" tIns="91425" rIns="91425" bIns="91425" anchor="t" anchorCtr="0">
            <a:noAutofit/>
          </a:bodyPr>
          <a:lstStyle/>
          <a:p>
            <a:pPr marL="533400" lvl="0" indent="-457200" algn="l" rtl="0">
              <a:spcBef>
                <a:spcPts val="0"/>
              </a:spcBef>
              <a:spcAft>
                <a:spcPts val="0"/>
              </a:spcAft>
              <a:buSzPts val="2400"/>
              <a:buFont typeface="+mj-lt"/>
              <a:buAutoNum type="arabicPeriod" startAt="2"/>
            </a:pPr>
            <a:r>
              <a:rPr lang="es-AR" sz="2000" dirty="0"/>
              <a:t>Ley de Coulomb</a:t>
            </a:r>
          </a:p>
          <a:p>
            <a:pPr marL="76200" lvl="0" indent="0" algn="l" rtl="0">
              <a:spcBef>
                <a:spcPts val="0"/>
              </a:spcBef>
              <a:spcAft>
                <a:spcPts val="0"/>
              </a:spcAft>
              <a:buSzPts val="2400"/>
              <a:buNone/>
            </a:pPr>
            <a:endParaRPr lang="es-AR" sz="1600" dirty="0"/>
          </a:p>
          <a:p>
            <a:pPr indent="180340" algn="just">
              <a:lnSpc>
                <a:spcPct val="115000"/>
              </a:lnSpc>
              <a:spcAft>
                <a:spcPts val="1200"/>
              </a:spcAft>
            </a:pPr>
            <a:r>
              <a:rPr lang="es-AR" sz="1600" b="1" dirty="0">
                <a:effectLst/>
                <a:latin typeface="Calibri" panose="020F0502020204030204" pitchFamily="34" charset="0"/>
                <a:ea typeface="Calibri" panose="020F0502020204030204" pitchFamily="34" charset="0"/>
                <a:cs typeface="Times New Roman" panose="02020603050405020304" pitchFamily="18" charset="0"/>
              </a:rPr>
              <a:t>      Ley de Coulomb</a:t>
            </a:r>
            <a:r>
              <a:rPr lang="es-AR" sz="1600" dirty="0">
                <a:effectLst/>
                <a:latin typeface="Calibri" panose="020F0502020204030204" pitchFamily="34" charset="0"/>
                <a:ea typeface="Calibri" panose="020F0502020204030204" pitchFamily="34" charset="0"/>
                <a:cs typeface="Times New Roman" panose="02020603050405020304" pitchFamily="18" charset="0"/>
              </a:rPr>
              <a:t>:</a:t>
            </a:r>
          </a:p>
          <a:p>
            <a:pPr indent="180340" algn="just">
              <a:lnSpc>
                <a:spcPct val="115000"/>
              </a:lnSpc>
              <a:spcAft>
                <a:spcPts val="1200"/>
              </a:spcAft>
            </a:pPr>
            <a:endParaRPr lang="es-AR" sz="1600" dirty="0">
              <a:latin typeface="Calibri" panose="020F0502020204030204" pitchFamily="34" charset="0"/>
              <a:ea typeface="Calibri" panose="020F0502020204030204" pitchFamily="34" charset="0"/>
              <a:cs typeface="Times New Roman" panose="02020603050405020304" pitchFamily="18" charset="0"/>
            </a:endParaRPr>
          </a:p>
          <a:p>
            <a:pPr indent="180340" algn="just">
              <a:lnSpc>
                <a:spcPct val="115000"/>
              </a:lnSpc>
              <a:spcAft>
                <a:spcPts val="1200"/>
              </a:spcAft>
            </a:pPr>
            <a:endParaRPr sz="2000" dirty="0"/>
          </a:p>
        </p:txBody>
      </p:sp>
      <p:sp>
        <p:nvSpPr>
          <p:cNvPr id="131" name="Google Shape;131;p1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3" name="Imagen 2">
            <a:extLst>
              <a:ext uri="{FF2B5EF4-FFF2-40B4-BE49-F238E27FC236}">
                <a16:creationId xmlns:a16="http://schemas.microsoft.com/office/drawing/2014/main" id="{B5542F93-5758-55B3-7DB1-38E8F420A44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334109" y="1043318"/>
            <a:ext cx="1228725" cy="585470"/>
          </a:xfrm>
          <a:prstGeom prst="rect">
            <a:avLst/>
          </a:prstGeom>
          <a:noFill/>
          <a:ln>
            <a:solidFill>
              <a:schemeClr val="tx1"/>
            </a:solidFill>
          </a:ln>
        </p:spPr>
      </p:pic>
      <p:pic>
        <p:nvPicPr>
          <p:cNvPr id="6" name="Imagen 5">
            <a:extLst>
              <a:ext uri="{FF2B5EF4-FFF2-40B4-BE49-F238E27FC236}">
                <a16:creationId xmlns:a16="http://schemas.microsoft.com/office/drawing/2014/main" id="{73D0B5D9-6BFC-8091-718C-169A422CD8E0}"/>
              </a:ext>
            </a:extLst>
          </p:cNvPr>
          <p:cNvPicPr>
            <a:picLocks noChangeAspect="1"/>
          </p:cNvPicPr>
          <p:nvPr/>
        </p:nvPicPr>
        <p:blipFill>
          <a:blip r:embed="rId5"/>
          <a:stretch>
            <a:fillRect/>
          </a:stretch>
        </p:blipFill>
        <p:spPr>
          <a:xfrm>
            <a:off x="1629133" y="2139702"/>
            <a:ext cx="4638675" cy="2486025"/>
          </a:xfrm>
          <a:prstGeom prst="rect">
            <a:avLst/>
          </a:prstGeom>
        </p:spPr>
      </p:pic>
    </p:spTree>
    <p:extLst>
      <p:ext uri="{BB962C8B-B14F-4D97-AF65-F5344CB8AC3E}">
        <p14:creationId xmlns:p14="http://schemas.microsoft.com/office/powerpoint/2010/main" val="3914385584"/>
      </p:ext>
    </p:extLst>
  </p:cSld>
  <p:clrMapOvr>
    <a:masterClrMapping/>
  </p:clrMapOvr>
</p:sld>
</file>

<file path=ppt/theme/theme1.xml><?xml version="1.0" encoding="utf-8"?>
<a:theme xmlns:a="http://schemas.openxmlformats.org/drawingml/2006/main" name="Viola template">
  <a:themeElements>
    <a:clrScheme name="Custom 347">
      <a:dk1>
        <a:srgbClr val="000000"/>
      </a:dk1>
      <a:lt1>
        <a:srgbClr val="FFFFFF"/>
      </a:lt1>
      <a:dk2>
        <a:srgbClr val="8A8682"/>
      </a:dk2>
      <a:lt2>
        <a:srgbClr val="F0EEE9"/>
      </a:lt2>
      <a:accent1>
        <a:srgbClr val="FFCD00"/>
      </a:accent1>
      <a:accent2>
        <a:srgbClr val="F6921D"/>
      </a:accent2>
      <a:accent3>
        <a:srgbClr val="A7693A"/>
      </a:accent3>
      <a:accent4>
        <a:srgbClr val="D8D6D2"/>
      </a:accent4>
      <a:accent5>
        <a:srgbClr val="979593"/>
      </a:accent5>
      <a:accent6>
        <a:srgbClr val="6F6868"/>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888</TotalTime>
  <Words>4052</Words>
  <Application>Microsoft Office PowerPoint</Application>
  <PresentationFormat>Presentación en pantalla (16:9)</PresentationFormat>
  <Paragraphs>368</Paragraphs>
  <Slides>64</Slides>
  <Notes>60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64</vt:i4>
      </vt:variant>
    </vt:vector>
  </HeadingPairs>
  <TitlesOfParts>
    <vt:vector size="70" baseType="lpstr">
      <vt:lpstr>Quattrocento Sans</vt:lpstr>
      <vt:lpstr>Arial</vt:lpstr>
      <vt:lpstr>Calibri</vt:lpstr>
      <vt:lpstr>Lora</vt:lpstr>
      <vt:lpstr>Wingdings</vt:lpstr>
      <vt:lpstr>Viola template</vt:lpstr>
      <vt:lpstr>Unidad 4 electricidad</vt:lpstr>
      <vt:lpstr>Presentación de PowerPoint</vt:lpstr>
      <vt:lpstr>De la carga eléctrica a la energía potencial</vt:lpstr>
      <vt:lpstr>Fundamentos teóricos  de fenómeno eléctrico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Del potencial a la corriente</vt:lpstr>
      <vt:lpstr>Aproximaciones al circuito eléctrico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 la corriente a los circuitos eléctricos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 los circuitos a las instalaciones eléctricas</vt:lpstr>
      <vt:lpstr>Aproximaciones al uso de la corriente eléctrica en arquitectura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Tarea: leer la teoría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4 electricidad</dc:title>
  <dc:creator>Pedro Baziuk</dc:creator>
  <cp:lastModifiedBy>Pavilion</cp:lastModifiedBy>
  <cp:revision>70</cp:revision>
  <dcterms:modified xsi:type="dcterms:W3CDTF">2024-09-22T21:16:41Z</dcterms:modified>
</cp:coreProperties>
</file>