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85" r:id="rId6"/>
    <p:sldId id="281" r:id="rId7"/>
    <p:sldId id="282" r:id="rId8"/>
    <p:sldId id="286" r:id="rId9"/>
    <p:sldId id="283" r:id="rId10"/>
  </p:sldIdLst>
  <p:sldSz cx="9144000" cy="6858000" type="screen4x3"/>
  <p:notesSz cx="6858000" cy="91440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FFCC"/>
    <a:srgbClr val="FFCC00"/>
    <a:srgbClr val="FF9900"/>
    <a:srgbClr val="00CC00"/>
    <a:srgbClr val="FF3300"/>
    <a:srgbClr val="00FF00"/>
    <a:srgbClr val="FF7C80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>
        <p:scale>
          <a:sx n="80" d="100"/>
          <a:sy n="80" d="100"/>
        </p:scale>
        <p:origin x="874" y="-48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35DC36-9F2C-4349-82D1-8C385A59FB1F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A07F40-A9D8-4A93-A177-CC517B0BD83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95233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07F40-A9D8-4A93-A177-CC517B0BD836}" type="slidenum">
              <a:rPr lang="es-AR" smtClean="0"/>
              <a:pPr>
                <a:defRPr/>
              </a:pPr>
              <a:t>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3620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A07F40-A9D8-4A93-A177-CC517B0BD836}" type="slidenum">
              <a:rPr lang="es-AR" smtClean="0"/>
              <a:pPr>
                <a:defRPr/>
              </a:pPr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36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6D48-4780-4273-B5CA-A84E4DCE2507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F854-A647-4F85-84E2-0C2AF034E91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3F37-25D1-4778-A2F4-E996CB39F89A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FAB4-9C7D-4381-A8C8-F6D379DEE96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1" y="274640"/>
            <a:ext cx="65341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AB0A-5C1F-4EE0-934B-833E9550DD87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011C-764B-4A0D-B7E6-0441D7BAD24D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F562-BB7A-42B4-B299-36EB3503C00B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C4EC-ECB1-4CE4-B4A5-FA37F178943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5C4D1-4446-4B35-98DC-7E51A8C36BAE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B9F0-5AAC-4265-BC6A-CDF5F23E0F83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00202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1C6F-E9B6-497F-9ECC-F7B893F88A55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027C-FF95-4001-8367-2D7E4C3EB86C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F1F03-0D6B-422B-9283-E038369BCF2C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48216-D416-4B6E-A143-D697301BCCA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D080-F52A-4D5F-ACBC-E82315353C93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1964C-D7AD-41AA-B0E0-171E96A2F3F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9382E-E837-4CF6-B341-67AEF55F7E32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8210-1147-4A0C-BCD2-C1AE4EEC9602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D1808-FF34-4F1B-B588-F2748C9631BB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B5A5C-A5F9-4D54-A5EA-CB5CAAD547E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7D126-1FED-49F3-B357-72EA79C21B63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ED30-CA4B-47E4-BF0B-42BDB739C2C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913462-216F-4D4D-A424-DBDEDBF7E65A}" type="datetimeFigureOut">
              <a:rPr lang="es-AR"/>
              <a:pPr>
                <a:defRPr/>
              </a:pPr>
              <a:t>5/3/2024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86F1C0-942E-416E-B459-E8D0F55C203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G:\imagenes DUS I\2017_03_04\2.jpg"/>
          <p:cNvPicPr preferRelativeResize="0"/>
          <p:nvPr/>
        </p:nvPicPr>
        <p:blipFill rotWithShape="1">
          <a:blip r:embed="rId3">
            <a:alphaModFix/>
          </a:blip>
          <a:srcRect t="46994" r="46265"/>
          <a:stretch/>
        </p:blipFill>
        <p:spPr>
          <a:xfrm>
            <a:off x="2898694" y="1485980"/>
            <a:ext cx="2825434" cy="277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13-maqueta-1024x68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51513" y="836613"/>
            <a:ext cx="3421062" cy="337343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5122863" y="0"/>
            <a:ext cx="4029075" cy="1484313"/>
          </a:xfrm>
          <a:custGeom>
            <a:avLst/>
            <a:gdLst/>
            <a:ahLst/>
            <a:cxnLst/>
            <a:rect l="l" t="t" r="r" b="b"/>
            <a:pathLst>
              <a:path w="1937239" h="1927946" extrusionOk="0">
                <a:moveTo>
                  <a:pt x="1937239" y="1586754"/>
                </a:moveTo>
                <a:lnTo>
                  <a:pt x="1934020" y="0"/>
                </a:lnTo>
                <a:lnTo>
                  <a:pt x="0" y="41923"/>
                </a:lnTo>
                <a:cubicBezTo>
                  <a:pt x="2018" y="204762"/>
                  <a:pt x="17559" y="1765107"/>
                  <a:pt x="19577" y="1927946"/>
                </a:cubicBezTo>
                <a:cubicBezTo>
                  <a:pt x="453509" y="1908499"/>
                  <a:pt x="518616" y="1191739"/>
                  <a:pt x="705003" y="1081601"/>
                </a:cubicBezTo>
                <a:cubicBezTo>
                  <a:pt x="891390" y="971463"/>
                  <a:pt x="987905" y="1259074"/>
                  <a:pt x="1137899" y="1267119"/>
                </a:cubicBezTo>
                <a:cubicBezTo>
                  <a:pt x="1287894" y="1275164"/>
                  <a:pt x="1469149" y="1079944"/>
                  <a:pt x="1604970" y="1129869"/>
                </a:cubicBezTo>
                <a:cubicBezTo>
                  <a:pt x="1740792" y="1179794"/>
                  <a:pt x="1898314" y="1327741"/>
                  <a:pt x="1932696" y="1560054"/>
                </a:cubicBezTo>
                <a:lnTo>
                  <a:pt x="1937239" y="15867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89867" y="1853818"/>
            <a:ext cx="3189965" cy="4970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PRIMER SEMESTRE: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TP1 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(grupos de 2)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Análisis crítico de la calle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TP2 - 1 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(individual)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Manzana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descontextualizada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TP2 - 2 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(grupos de 2)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Tejido urbano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contextualizado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" name="Google Shape;92;p1" descr="urbanismo-Segovia.jpg"/>
          <p:cNvPicPr preferRelativeResize="0"/>
          <p:nvPr/>
        </p:nvPicPr>
        <p:blipFill rotWithShape="1">
          <a:blip r:embed="rId5">
            <a:alphaModFix/>
          </a:blip>
          <a:srcRect l="11371" r="17745" b="6664"/>
          <a:stretch/>
        </p:blipFill>
        <p:spPr>
          <a:xfrm>
            <a:off x="2890838" y="4210050"/>
            <a:ext cx="2860675" cy="264795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79512" y="-27384"/>
            <a:ext cx="6600643" cy="10156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</a:t>
            </a:r>
            <a:r>
              <a:rPr lang="es-AR" sz="5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urbano</a:t>
            </a:r>
            <a:r>
              <a:rPr lang="es-A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sustentable I </a:t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9525" y="836613"/>
            <a:ext cx="9134475" cy="647700"/>
          </a:xfrm>
          <a:custGeom>
            <a:avLst/>
            <a:gdLst/>
            <a:ahLst/>
            <a:cxnLst/>
            <a:rect l="l" t="t" r="r" b="b"/>
            <a:pathLst>
              <a:path w="4390959" h="858404" extrusionOk="0">
                <a:moveTo>
                  <a:pt x="0" y="852612"/>
                </a:moveTo>
                <a:lnTo>
                  <a:pt x="2457708" y="858404"/>
                </a:lnTo>
                <a:cubicBezTo>
                  <a:pt x="2891640" y="838957"/>
                  <a:pt x="2973524" y="136065"/>
                  <a:pt x="3159911" y="25927"/>
                </a:cubicBezTo>
                <a:cubicBezTo>
                  <a:pt x="3346298" y="-84211"/>
                  <a:pt x="3428832" y="191844"/>
                  <a:pt x="3576030" y="197577"/>
                </a:cubicBezTo>
                <a:cubicBezTo>
                  <a:pt x="3723228" y="203310"/>
                  <a:pt x="3907280" y="10402"/>
                  <a:pt x="4043101" y="60327"/>
                </a:cubicBezTo>
                <a:cubicBezTo>
                  <a:pt x="4178923" y="110252"/>
                  <a:pt x="4356577" y="264813"/>
                  <a:pt x="4390959" y="497126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1038" y="4211638"/>
            <a:ext cx="3402012" cy="26447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339650" y="620688"/>
            <a:ext cx="5024438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i="0" u="none" strike="noStrike" cap="none" baseline="30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Trabajos prácticos</a:t>
            </a: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t="5555"/>
          <a:stretch/>
        </p:blipFill>
        <p:spPr>
          <a:xfrm>
            <a:off x="4024887" y="0"/>
            <a:ext cx="51338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/>
          <p:nvPr/>
        </p:nvSpPr>
        <p:spPr>
          <a:xfrm>
            <a:off x="2335213" y="0"/>
            <a:ext cx="6816725" cy="1484313"/>
          </a:xfrm>
          <a:custGeom>
            <a:avLst/>
            <a:gdLst/>
            <a:ahLst/>
            <a:cxnLst/>
            <a:rect l="l" t="t" r="r" b="b"/>
            <a:pathLst>
              <a:path w="3276987" h="1927946" extrusionOk="0">
                <a:moveTo>
                  <a:pt x="3276987" y="1586754"/>
                </a:moveTo>
                <a:lnTo>
                  <a:pt x="3273768" y="0"/>
                </a:lnTo>
                <a:lnTo>
                  <a:pt x="1339748" y="41923"/>
                </a:lnTo>
                <a:cubicBezTo>
                  <a:pt x="1018310" y="227889"/>
                  <a:pt x="-3256" y="1602543"/>
                  <a:pt x="7" y="1916880"/>
                </a:cubicBezTo>
                <a:lnTo>
                  <a:pt x="1359325" y="1927946"/>
                </a:lnTo>
                <a:cubicBezTo>
                  <a:pt x="1793257" y="1908499"/>
                  <a:pt x="1858364" y="1191739"/>
                  <a:pt x="2044751" y="1081601"/>
                </a:cubicBezTo>
                <a:cubicBezTo>
                  <a:pt x="2231138" y="971463"/>
                  <a:pt x="2327653" y="1259074"/>
                  <a:pt x="2477647" y="1267119"/>
                </a:cubicBezTo>
                <a:cubicBezTo>
                  <a:pt x="2627642" y="1275164"/>
                  <a:pt x="2808897" y="1079944"/>
                  <a:pt x="2944718" y="1129869"/>
                </a:cubicBezTo>
                <a:cubicBezTo>
                  <a:pt x="3080540" y="1179794"/>
                  <a:pt x="3238062" y="1327741"/>
                  <a:pt x="3272444" y="1560054"/>
                </a:cubicBezTo>
                <a:lnTo>
                  <a:pt x="3276987" y="15867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9525" y="836613"/>
            <a:ext cx="9134475" cy="647700"/>
          </a:xfrm>
          <a:custGeom>
            <a:avLst/>
            <a:gdLst/>
            <a:ahLst/>
            <a:cxnLst/>
            <a:rect l="l" t="t" r="r" b="b"/>
            <a:pathLst>
              <a:path w="4390959" h="858404" extrusionOk="0">
                <a:moveTo>
                  <a:pt x="0" y="852612"/>
                </a:moveTo>
                <a:lnTo>
                  <a:pt x="2457708" y="858404"/>
                </a:lnTo>
                <a:cubicBezTo>
                  <a:pt x="2891640" y="838957"/>
                  <a:pt x="2973524" y="136065"/>
                  <a:pt x="3159911" y="25927"/>
                </a:cubicBezTo>
                <a:cubicBezTo>
                  <a:pt x="3346298" y="-84211"/>
                  <a:pt x="3428832" y="191844"/>
                  <a:pt x="3576030" y="197577"/>
                </a:cubicBezTo>
                <a:cubicBezTo>
                  <a:pt x="3723228" y="203310"/>
                  <a:pt x="3907280" y="10402"/>
                  <a:pt x="4043101" y="60327"/>
                </a:cubicBezTo>
                <a:cubicBezTo>
                  <a:pt x="4178923" y="110252"/>
                  <a:pt x="4356577" y="264813"/>
                  <a:pt x="4390959" y="497126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395536" y="1700808"/>
            <a:ext cx="3578956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SEGUNDO SEMESTRE: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MONOGRAFÍA</a:t>
            </a:r>
            <a:r>
              <a:rPr lang="es-A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(grupos de 2)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TP3</a:t>
            </a:r>
            <a:r>
              <a:rPr lang="es-AR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Máster Plan de usos mixtos: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s-A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Propuesta general (grupos de 2)</a:t>
            </a:r>
            <a:endParaRPr dirty="0"/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s-AR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 de una manzana   (individual)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23528" y="0"/>
            <a:ext cx="4608512" cy="8366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baseline="300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400" b="1" i="0" u="none" strike="noStrike" cap="none" baseline="30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Diseño </a:t>
            </a:r>
            <a:r>
              <a:rPr lang="es-AR" sz="4400" b="1" i="0" u="none" strike="noStrike" cap="none" baseline="300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urbano</a:t>
            </a:r>
            <a:r>
              <a:rPr lang="es-AR" sz="4400" b="1" i="0" u="none" strike="noStrike" cap="none" baseline="30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sustentable I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339650" y="544984"/>
            <a:ext cx="5024438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i="0" u="none" strike="noStrike" cap="none" baseline="30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Trabajos prácticos</a:t>
            </a: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5122863" y="0"/>
            <a:ext cx="4029075" cy="1484313"/>
          </a:xfrm>
          <a:custGeom>
            <a:avLst/>
            <a:gdLst/>
            <a:ahLst/>
            <a:cxnLst/>
            <a:rect l="l" t="t" r="r" b="b"/>
            <a:pathLst>
              <a:path w="1937239" h="1927946" extrusionOk="0">
                <a:moveTo>
                  <a:pt x="1937239" y="1586754"/>
                </a:moveTo>
                <a:lnTo>
                  <a:pt x="1934020" y="0"/>
                </a:lnTo>
                <a:lnTo>
                  <a:pt x="0" y="41923"/>
                </a:lnTo>
                <a:cubicBezTo>
                  <a:pt x="2018" y="204762"/>
                  <a:pt x="17559" y="1765107"/>
                  <a:pt x="19577" y="1927946"/>
                </a:cubicBezTo>
                <a:cubicBezTo>
                  <a:pt x="453509" y="1908499"/>
                  <a:pt x="518616" y="1191739"/>
                  <a:pt x="705003" y="1081601"/>
                </a:cubicBezTo>
                <a:cubicBezTo>
                  <a:pt x="891390" y="971463"/>
                  <a:pt x="987905" y="1259074"/>
                  <a:pt x="1137899" y="1267119"/>
                </a:cubicBezTo>
                <a:cubicBezTo>
                  <a:pt x="1287894" y="1275164"/>
                  <a:pt x="1469149" y="1079944"/>
                  <a:pt x="1604970" y="1129869"/>
                </a:cubicBezTo>
                <a:cubicBezTo>
                  <a:pt x="1740792" y="1179794"/>
                  <a:pt x="1898314" y="1327741"/>
                  <a:pt x="1932696" y="1560054"/>
                </a:cubicBezTo>
                <a:lnTo>
                  <a:pt x="1937239" y="15867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755576" y="1772816"/>
            <a:ext cx="792088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NOTA FINAL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Trabajos prácticos: TP1*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0,15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TP2*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0,25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TP3*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0,40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0,80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TP2-1 vale 0,05 y el TP2-2 vale 0,20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TP3: master plan general vale 0,30 y detalle de manzana vale 0,10</a:t>
            </a:r>
            <a:endParaRPr sz="1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Teoría = 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0,10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0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Asistencia y evolución del aprendizaje = 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0,10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regulariza con 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nota final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promociona con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nota final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acredita mediante examen final con 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s-AR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nota final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necesario tener una asistencia del </a:t>
            </a:r>
            <a:r>
              <a:rPr lang="es-AR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80% 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regularizar la materia</a:t>
            </a:r>
            <a:endParaRPr dirty="0"/>
          </a:p>
        </p:txBody>
      </p:sp>
      <p:sp>
        <p:nvSpPr>
          <p:cNvPr id="113" name="Google Shape;113;p3"/>
          <p:cNvSpPr/>
          <p:nvPr/>
        </p:nvSpPr>
        <p:spPr>
          <a:xfrm>
            <a:off x="179512" y="-27384"/>
            <a:ext cx="6600643" cy="10156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</a:t>
            </a:r>
            <a:r>
              <a:rPr lang="es-AR" sz="5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urbano</a:t>
            </a:r>
            <a:r>
              <a:rPr lang="es-A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sustentable I </a:t>
            </a:r>
            <a:endParaRPr/>
          </a:p>
        </p:txBody>
      </p:sp>
      <p:sp>
        <p:nvSpPr>
          <p:cNvPr id="114" name="Google Shape;114;p3"/>
          <p:cNvSpPr/>
          <p:nvPr/>
        </p:nvSpPr>
        <p:spPr>
          <a:xfrm>
            <a:off x="9525" y="836613"/>
            <a:ext cx="9134475" cy="647700"/>
          </a:xfrm>
          <a:custGeom>
            <a:avLst/>
            <a:gdLst/>
            <a:ahLst/>
            <a:cxnLst/>
            <a:rect l="l" t="t" r="r" b="b"/>
            <a:pathLst>
              <a:path w="4390959" h="858404" extrusionOk="0">
                <a:moveTo>
                  <a:pt x="0" y="852612"/>
                </a:moveTo>
                <a:lnTo>
                  <a:pt x="2457708" y="858404"/>
                </a:lnTo>
                <a:cubicBezTo>
                  <a:pt x="2891640" y="838957"/>
                  <a:pt x="2973524" y="136065"/>
                  <a:pt x="3159911" y="25927"/>
                </a:cubicBezTo>
                <a:cubicBezTo>
                  <a:pt x="3346298" y="-84211"/>
                  <a:pt x="3428832" y="191844"/>
                  <a:pt x="3576030" y="197577"/>
                </a:cubicBezTo>
                <a:cubicBezTo>
                  <a:pt x="3723228" y="203310"/>
                  <a:pt x="3907280" y="10402"/>
                  <a:pt x="4043101" y="60327"/>
                </a:cubicBezTo>
                <a:cubicBezTo>
                  <a:pt x="4178923" y="110252"/>
                  <a:pt x="4356577" y="264813"/>
                  <a:pt x="4390959" y="497126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39650" y="620688"/>
            <a:ext cx="5024438" cy="8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i="0" u="none" strike="noStrike" cap="none" baseline="30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5122863" y="0"/>
            <a:ext cx="4029075" cy="1484313"/>
          </a:xfrm>
          <a:custGeom>
            <a:avLst/>
            <a:gdLst/>
            <a:ahLst/>
            <a:cxnLst/>
            <a:rect l="l" t="t" r="r" b="b"/>
            <a:pathLst>
              <a:path w="1937239" h="1927946" extrusionOk="0">
                <a:moveTo>
                  <a:pt x="1937239" y="1586754"/>
                </a:moveTo>
                <a:lnTo>
                  <a:pt x="1934020" y="0"/>
                </a:lnTo>
                <a:lnTo>
                  <a:pt x="0" y="41923"/>
                </a:lnTo>
                <a:cubicBezTo>
                  <a:pt x="2018" y="204762"/>
                  <a:pt x="17559" y="1765107"/>
                  <a:pt x="19577" y="1927946"/>
                </a:cubicBezTo>
                <a:cubicBezTo>
                  <a:pt x="453509" y="1908499"/>
                  <a:pt x="518616" y="1191739"/>
                  <a:pt x="705003" y="1081601"/>
                </a:cubicBezTo>
                <a:cubicBezTo>
                  <a:pt x="891390" y="971463"/>
                  <a:pt x="987905" y="1259074"/>
                  <a:pt x="1137899" y="1267119"/>
                </a:cubicBezTo>
                <a:cubicBezTo>
                  <a:pt x="1287894" y="1275164"/>
                  <a:pt x="1469149" y="1079944"/>
                  <a:pt x="1604970" y="1129869"/>
                </a:cubicBezTo>
                <a:cubicBezTo>
                  <a:pt x="1740792" y="1179794"/>
                  <a:pt x="1898314" y="1327741"/>
                  <a:pt x="1932696" y="1560054"/>
                </a:cubicBezTo>
                <a:lnTo>
                  <a:pt x="1937239" y="158675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395536" y="1700808"/>
            <a:ext cx="8496944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RECUPERATORIOS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presentar cualquier TP en tiempo y forma supone recursar la asignatura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se suspende un trabajo (no llega al 6 de nota):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TP1 y TP2-2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Se pueden recuperar durante el curso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TP3</a:t>
            </a:r>
            <a:r>
              <a:rPr lang="es-A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No se puede recuperar</a:t>
            </a:r>
            <a:endParaRPr dirty="0"/>
          </a:p>
        </p:txBody>
      </p:sp>
      <p:sp>
        <p:nvSpPr>
          <p:cNvPr id="122" name="Google Shape;122;p4"/>
          <p:cNvSpPr/>
          <p:nvPr/>
        </p:nvSpPr>
        <p:spPr>
          <a:xfrm>
            <a:off x="179512" y="-27384"/>
            <a:ext cx="6600643" cy="10156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diseño </a:t>
            </a:r>
            <a:r>
              <a:rPr lang="es-AR" sz="5400" b="1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urbano</a:t>
            </a:r>
            <a:r>
              <a:rPr lang="es-AR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sustentable I </a:t>
            </a:r>
            <a:endParaRPr/>
          </a:p>
        </p:txBody>
      </p:sp>
      <p:sp>
        <p:nvSpPr>
          <p:cNvPr id="123" name="Google Shape;123;p4"/>
          <p:cNvSpPr/>
          <p:nvPr/>
        </p:nvSpPr>
        <p:spPr>
          <a:xfrm>
            <a:off x="9525" y="836613"/>
            <a:ext cx="9134475" cy="647700"/>
          </a:xfrm>
          <a:custGeom>
            <a:avLst/>
            <a:gdLst/>
            <a:ahLst/>
            <a:cxnLst/>
            <a:rect l="l" t="t" r="r" b="b"/>
            <a:pathLst>
              <a:path w="4390959" h="858404" extrusionOk="0">
                <a:moveTo>
                  <a:pt x="0" y="852612"/>
                </a:moveTo>
                <a:lnTo>
                  <a:pt x="2457708" y="858404"/>
                </a:lnTo>
                <a:cubicBezTo>
                  <a:pt x="2891640" y="838957"/>
                  <a:pt x="2973524" y="136065"/>
                  <a:pt x="3159911" y="25927"/>
                </a:cubicBezTo>
                <a:cubicBezTo>
                  <a:pt x="3346298" y="-84211"/>
                  <a:pt x="3428832" y="191844"/>
                  <a:pt x="3576030" y="197577"/>
                </a:cubicBezTo>
                <a:cubicBezTo>
                  <a:pt x="3723228" y="203310"/>
                  <a:pt x="3907280" y="10402"/>
                  <a:pt x="4043101" y="60327"/>
                </a:cubicBezTo>
                <a:cubicBezTo>
                  <a:pt x="4178923" y="110252"/>
                  <a:pt x="4356577" y="264813"/>
                  <a:pt x="4390959" y="497126"/>
                </a:cubicBezTo>
              </a:path>
            </a:pathLst>
          </a:custGeom>
          <a:noFill/>
          <a:ln w="190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339650" y="620688"/>
            <a:ext cx="5024438" cy="86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4800" b="1" i="0" u="none" strike="noStrike" cap="none" baseline="300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endParaRPr sz="4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88" y="-11038"/>
            <a:ext cx="6008956" cy="6858000"/>
          </a:xfrm>
          <a:prstGeom prst="rect">
            <a:avLst/>
          </a:prstGeom>
        </p:spPr>
      </p:pic>
      <p:sp>
        <p:nvSpPr>
          <p:cNvPr id="47" name="Text Box 1032"/>
          <p:cNvSpPr txBox="1">
            <a:spLocks noChangeArrowheads="1"/>
          </p:cNvSpPr>
          <p:nvPr/>
        </p:nvSpPr>
        <p:spPr bwMode="auto">
          <a:xfrm>
            <a:off x="384736" y="260648"/>
            <a:ext cx="469132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600" baseline="8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Diseño </a:t>
            </a:r>
            <a:r>
              <a:rPr lang="ca-ES" altLang="es-ES" sz="3600" baseline="80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urbano</a:t>
            </a:r>
            <a:r>
              <a:rPr lang="ca-ES" altLang="es-ES" sz="3600" baseline="8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sustentable I</a:t>
            </a:r>
            <a:endParaRPr lang="es-ES_tradnl" altLang="es-ES" sz="3600" b="0" dirty="0">
              <a:solidFill>
                <a:schemeClr val="tx1">
                  <a:lumMod val="75000"/>
                  <a:lumOff val="25000"/>
                </a:schemeClr>
              </a:solidFill>
              <a:latin typeface="AvantGarde Bk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3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2" b="17056"/>
          <a:stretch/>
        </p:blipFill>
        <p:spPr>
          <a:xfrm>
            <a:off x="2730396" y="-1"/>
            <a:ext cx="6413604" cy="6869603"/>
          </a:xfrm>
          <a:prstGeom prst="rect">
            <a:avLst/>
          </a:prstGeom>
        </p:spPr>
      </p:pic>
      <p:sp>
        <p:nvSpPr>
          <p:cNvPr id="15" name="Text Box 1032"/>
          <p:cNvSpPr txBox="1">
            <a:spLocks noChangeArrowheads="1"/>
          </p:cNvSpPr>
          <p:nvPr/>
        </p:nvSpPr>
        <p:spPr bwMode="auto">
          <a:xfrm>
            <a:off x="370656" y="971920"/>
            <a:ext cx="36972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4000" baseline="8000" dirty="0">
                <a:solidFill>
                  <a:srgbClr val="33CCCC"/>
                </a:solidFill>
                <a:latin typeface="+mn-lt"/>
                <a:cs typeface="+mn-cs"/>
              </a:rPr>
              <a:t>Trabajos </a:t>
            </a:r>
            <a:r>
              <a:rPr lang="ca-ES" altLang="es-ES" sz="4000" baseline="8000" dirty="0" err="1">
                <a:solidFill>
                  <a:srgbClr val="33CCCC"/>
                </a:solidFill>
                <a:latin typeface="+mn-lt"/>
                <a:cs typeface="+mn-cs"/>
              </a:rPr>
              <a:t>prácticos</a:t>
            </a:r>
            <a:endParaRPr lang="es-ES_tradnl" altLang="es-ES" sz="4000" b="0" dirty="0">
              <a:solidFill>
                <a:srgbClr val="33CCCC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3"/>
              </a:buBlip>
              <a:defRPr/>
            </a:pPr>
            <a:endParaRPr lang="es-ES_tradnl" altLang="es-ES" sz="4000" b="0" dirty="0">
              <a:solidFill>
                <a:srgbClr val="33CCCC"/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4" name="CuadroTexto 3"/>
          <p:cNvSpPr txBox="1">
            <a:spLocks noChangeArrowheads="1"/>
          </p:cNvSpPr>
          <p:nvPr/>
        </p:nvSpPr>
        <p:spPr bwMode="auto">
          <a:xfrm>
            <a:off x="441325" y="1551680"/>
            <a:ext cx="2186459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AR" altLang="es-AR" sz="400" dirty="0">
              <a:latin typeface="Aharoni" pitchFamily="2" charset="-79"/>
              <a:cs typeface="+mn-cs"/>
            </a:endParaRPr>
          </a:p>
          <a:p>
            <a:pPr fontAlgn="auto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1600" dirty="0">
                <a:latin typeface="+mn-lt"/>
                <a:cs typeface="+mn-cs"/>
              </a:rPr>
              <a:t>ZONA DE TRABAJO: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altLang="es-AR" sz="1400" b="0" dirty="0">
                <a:latin typeface="+mn-lt"/>
                <a:cs typeface="+mn-cs"/>
              </a:rPr>
              <a:t>CONTEXTO GENERAL ESCALA METROPOLITANA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ca-ES" altLang="es-AR" sz="800" dirty="0">
              <a:latin typeface="Century Gothic" pitchFamily="34" charset="0"/>
              <a:cs typeface="+mn-cs"/>
            </a:endParaRPr>
          </a:p>
        </p:txBody>
      </p:sp>
      <p:sp>
        <p:nvSpPr>
          <p:cNvPr id="19" name="Text Box 1032"/>
          <p:cNvSpPr txBox="1">
            <a:spLocks noChangeArrowheads="1"/>
          </p:cNvSpPr>
          <p:nvPr/>
        </p:nvSpPr>
        <p:spPr bwMode="auto">
          <a:xfrm>
            <a:off x="384736" y="260648"/>
            <a:ext cx="469132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600" baseline="8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Diseño </a:t>
            </a:r>
            <a:r>
              <a:rPr lang="ca-ES" altLang="es-ES" sz="3600" baseline="80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urbano</a:t>
            </a:r>
            <a:r>
              <a:rPr lang="ca-ES" altLang="es-ES" sz="3600" baseline="8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sustentable I</a:t>
            </a:r>
            <a:endParaRPr lang="es-ES_tradnl" altLang="es-ES" sz="3600" b="0" dirty="0">
              <a:solidFill>
                <a:schemeClr val="tx1">
                  <a:lumMod val="75000"/>
                  <a:lumOff val="25000"/>
                </a:schemeClr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5508104" y="2611760"/>
            <a:ext cx="360040" cy="4572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259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19384"/>
          <a:stretch/>
        </p:blipFill>
        <p:spPr>
          <a:xfrm>
            <a:off x="-2613" y="0"/>
            <a:ext cx="9146613" cy="6858000"/>
          </a:xfrm>
          <a:prstGeom prst="rect">
            <a:avLst/>
          </a:prstGeom>
        </p:spPr>
      </p:pic>
      <p:sp>
        <p:nvSpPr>
          <p:cNvPr id="6" name="5 Rectángulo redondeado"/>
          <p:cNvSpPr/>
          <p:nvPr/>
        </p:nvSpPr>
        <p:spPr>
          <a:xfrm>
            <a:off x="1835696" y="2564904"/>
            <a:ext cx="216024" cy="504056"/>
          </a:xfrm>
          <a:prstGeom prst="roundRect">
            <a:avLst/>
          </a:prstGeom>
          <a:noFill/>
          <a:ln w="12700">
            <a:solidFill>
              <a:srgbClr val="7030A0"/>
            </a:solidFill>
          </a:ln>
          <a:scene3d>
            <a:camera prst="orthographicFront">
              <a:rot lat="0" lon="0" rev="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912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1032"/>
          <p:cNvSpPr txBox="1">
            <a:spLocks noChangeArrowheads="1"/>
          </p:cNvSpPr>
          <p:nvPr/>
        </p:nvSpPr>
        <p:spPr bwMode="auto">
          <a:xfrm>
            <a:off x="370656" y="620688"/>
            <a:ext cx="36972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4000" baseline="8000" dirty="0">
                <a:solidFill>
                  <a:srgbClr val="33CCCC"/>
                </a:solidFill>
                <a:latin typeface="+mn-lt"/>
                <a:cs typeface="+mn-cs"/>
              </a:rPr>
              <a:t>Trabajos </a:t>
            </a:r>
            <a:r>
              <a:rPr lang="ca-ES" altLang="es-ES" sz="4000" baseline="8000" dirty="0" err="1">
                <a:solidFill>
                  <a:srgbClr val="33CCCC"/>
                </a:solidFill>
                <a:latin typeface="+mn-lt"/>
                <a:cs typeface="+mn-cs"/>
              </a:rPr>
              <a:t>prácticos</a:t>
            </a:r>
            <a:endParaRPr lang="es-ES_tradnl" altLang="es-ES" sz="4000" b="0" dirty="0">
              <a:solidFill>
                <a:srgbClr val="33CCCC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2"/>
              </a:buBlip>
              <a:defRPr/>
            </a:pPr>
            <a:endParaRPr lang="es-ES_tradnl" altLang="es-ES" sz="4000" b="0" dirty="0">
              <a:solidFill>
                <a:srgbClr val="33CCCC"/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19" name="Text Box 1032"/>
          <p:cNvSpPr txBox="1">
            <a:spLocks noChangeArrowheads="1"/>
          </p:cNvSpPr>
          <p:nvPr/>
        </p:nvSpPr>
        <p:spPr bwMode="auto">
          <a:xfrm>
            <a:off x="384736" y="260648"/>
            <a:ext cx="8759264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4800" baseline="8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Diseño </a:t>
            </a:r>
            <a:r>
              <a:rPr lang="ca-ES" altLang="es-ES" sz="4800" baseline="8000" dirty="0" err="1">
                <a:solidFill>
                  <a:schemeClr val="bg1">
                    <a:lumMod val="65000"/>
                  </a:schemeClr>
                </a:solidFill>
                <a:latin typeface="+mn-lt"/>
                <a:cs typeface="+mn-cs"/>
              </a:rPr>
              <a:t>urbano</a:t>
            </a:r>
            <a:r>
              <a:rPr lang="ca-ES" altLang="es-ES" sz="4800" baseline="8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sustentable I</a:t>
            </a:r>
            <a:endParaRPr lang="es-ES_tradnl" altLang="es-ES" sz="4800" b="0" dirty="0">
              <a:solidFill>
                <a:schemeClr val="tx1">
                  <a:lumMod val="75000"/>
                  <a:lumOff val="25000"/>
                </a:schemeClr>
              </a:solidFill>
              <a:latin typeface="AvantGarde Bk BT" pitchFamily="34" charset="0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E27FA8D-A4A0-4F04-9DA2-8EF2EDD6D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4"/>
          <a:stretch/>
        </p:blipFill>
        <p:spPr>
          <a:xfrm>
            <a:off x="0" y="1560488"/>
            <a:ext cx="9144000" cy="529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96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97"/>
          <a:stretch/>
        </p:blipFill>
        <p:spPr>
          <a:xfrm>
            <a:off x="-16476" y="-27384"/>
            <a:ext cx="9160476" cy="6479579"/>
          </a:xfrm>
          <a:prstGeom prst="rect">
            <a:avLst/>
          </a:prstGeom>
        </p:spPr>
      </p:pic>
      <p:sp>
        <p:nvSpPr>
          <p:cNvPr id="10" name="Text Box 1032"/>
          <p:cNvSpPr txBox="1">
            <a:spLocks noChangeArrowheads="1"/>
          </p:cNvSpPr>
          <p:nvPr/>
        </p:nvSpPr>
        <p:spPr bwMode="auto">
          <a:xfrm>
            <a:off x="384736" y="400968"/>
            <a:ext cx="4691320" cy="6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600" baseline="8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Diseño</a:t>
            </a:r>
            <a:r>
              <a:rPr lang="ca-ES" altLang="es-ES" sz="3600" baseline="80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ca-ES" altLang="es-ES" sz="3600" baseline="8000" dirty="0" err="1">
                <a:solidFill>
                  <a:schemeClr val="bg1"/>
                </a:solidFill>
                <a:latin typeface="+mn-lt"/>
                <a:cs typeface="+mn-cs"/>
              </a:rPr>
              <a:t>urbano</a:t>
            </a:r>
            <a:r>
              <a:rPr lang="ca-ES" altLang="es-ES" sz="3600" baseline="80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ca-ES" altLang="es-ES" sz="3600" baseline="8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sustentable I</a:t>
            </a:r>
            <a:endParaRPr lang="es-ES_tradnl" altLang="es-ES" sz="3600" b="0" dirty="0">
              <a:solidFill>
                <a:schemeClr val="tx1">
                  <a:lumMod val="95000"/>
                  <a:lumOff val="5000"/>
                </a:schemeClr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s-ES_tradnl" altLang="es-ES" sz="4000" b="0" dirty="0">
              <a:solidFill>
                <a:schemeClr val="tx1">
                  <a:lumMod val="75000"/>
                  <a:lumOff val="25000"/>
                </a:schemeClr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13" name="Text Box 1032"/>
          <p:cNvSpPr txBox="1">
            <a:spLocks noChangeArrowheads="1"/>
          </p:cNvSpPr>
          <p:nvPr/>
        </p:nvSpPr>
        <p:spPr bwMode="auto">
          <a:xfrm>
            <a:off x="395535" y="898525"/>
            <a:ext cx="489654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4400" baseline="8000" dirty="0">
                <a:solidFill>
                  <a:srgbClr val="FFFF00"/>
                </a:solidFill>
                <a:latin typeface="+mn-lt"/>
                <a:cs typeface="+mn-cs"/>
              </a:rPr>
              <a:t>T r a b a j o   p r á c t i c o   1</a:t>
            </a:r>
            <a:endParaRPr lang="es-ES_tradnl" altLang="es-ES" sz="4400" b="0" dirty="0">
              <a:solidFill>
                <a:srgbClr val="FFFF00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1200" b="0" dirty="0">
              <a:solidFill>
                <a:srgbClr val="FF3300"/>
              </a:solidFill>
              <a:latin typeface="AvantGarde Bk BT" pitchFamily="34" charset="0"/>
              <a:cs typeface="+mn-cs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3779912" y="4149080"/>
            <a:ext cx="1584176" cy="216024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3779912" y="3223356"/>
            <a:ext cx="987608" cy="637692"/>
          </a:xfrm>
          <a:prstGeom prst="line">
            <a:avLst/>
          </a:prstGeom>
          <a:ln w="571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>
            <a:off x="3563888" y="3861048"/>
            <a:ext cx="216024" cy="11024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H="1">
            <a:off x="1907704" y="3573016"/>
            <a:ext cx="36004" cy="144016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H="1">
            <a:off x="2016877" y="3602687"/>
            <a:ext cx="36004" cy="144016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H="1">
            <a:off x="2267744" y="3501008"/>
            <a:ext cx="36004" cy="245695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/>
          <p:nvPr/>
        </p:nvCxnSpPr>
        <p:spPr>
          <a:xfrm flipH="1">
            <a:off x="2382627" y="3140968"/>
            <a:ext cx="36004" cy="205071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H="1">
            <a:off x="2123728" y="2708920"/>
            <a:ext cx="36004" cy="216024"/>
          </a:xfrm>
          <a:prstGeom prst="line">
            <a:avLst/>
          </a:prstGeom>
          <a:ln w="5715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"/>
          <p:cNvCxnSpPr/>
          <p:nvPr/>
        </p:nvCxnSpPr>
        <p:spPr>
          <a:xfrm flipV="1">
            <a:off x="3671900" y="4365104"/>
            <a:ext cx="1692188" cy="366006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"/>
          <p:cNvCxnSpPr/>
          <p:nvPr/>
        </p:nvCxnSpPr>
        <p:spPr>
          <a:xfrm>
            <a:off x="4767520" y="3291235"/>
            <a:ext cx="1100624" cy="107386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/>
          <p:nvPr/>
        </p:nvCxnSpPr>
        <p:spPr>
          <a:xfrm flipV="1">
            <a:off x="3923928" y="2708920"/>
            <a:ext cx="252028" cy="10081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 flipV="1">
            <a:off x="4932040" y="4005064"/>
            <a:ext cx="576064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>
            <a:off x="2555776" y="3068960"/>
            <a:ext cx="1480356" cy="27707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 flipV="1">
            <a:off x="5076056" y="2348880"/>
            <a:ext cx="936104" cy="648072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 flipV="1">
            <a:off x="4932040" y="1772816"/>
            <a:ext cx="216024" cy="12241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"/>
          <p:cNvCxnSpPr/>
          <p:nvPr/>
        </p:nvCxnSpPr>
        <p:spPr>
          <a:xfrm>
            <a:off x="2159732" y="2276872"/>
            <a:ext cx="1620180" cy="28803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"/>
          <p:cNvCxnSpPr/>
          <p:nvPr/>
        </p:nvCxnSpPr>
        <p:spPr>
          <a:xfrm flipV="1">
            <a:off x="2730396" y="2924944"/>
            <a:ext cx="401444" cy="1623163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flipH="1">
            <a:off x="5516488" y="2816932"/>
            <a:ext cx="495672" cy="1188132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 flipV="1">
            <a:off x="4273716" y="3410998"/>
            <a:ext cx="244278" cy="12421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91 Conector recto"/>
          <p:cNvCxnSpPr/>
          <p:nvPr/>
        </p:nvCxnSpPr>
        <p:spPr>
          <a:xfrm flipV="1">
            <a:off x="1763688" y="2276872"/>
            <a:ext cx="378042" cy="14401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/>
          <p:nvPr/>
        </p:nvCxnSpPr>
        <p:spPr>
          <a:xfrm flipV="1">
            <a:off x="3295954" y="2132856"/>
            <a:ext cx="267934" cy="8640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1032"/>
          <p:cNvSpPr txBox="1">
            <a:spLocks noChangeArrowheads="1"/>
          </p:cNvSpPr>
          <p:nvPr/>
        </p:nvSpPr>
        <p:spPr bwMode="auto">
          <a:xfrm>
            <a:off x="2713304" y="1952835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B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00" name="Text Box 1032"/>
          <p:cNvSpPr txBox="1">
            <a:spLocks noChangeArrowheads="1"/>
          </p:cNvSpPr>
          <p:nvPr/>
        </p:nvSpPr>
        <p:spPr bwMode="auto">
          <a:xfrm>
            <a:off x="1691680" y="2564904"/>
            <a:ext cx="354445" cy="486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C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01" name="Text Box 1032"/>
          <p:cNvSpPr txBox="1">
            <a:spLocks noChangeArrowheads="1"/>
          </p:cNvSpPr>
          <p:nvPr/>
        </p:nvSpPr>
        <p:spPr bwMode="auto">
          <a:xfrm>
            <a:off x="1993224" y="3077048"/>
            <a:ext cx="490544" cy="52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D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02" name="Text Box 1032"/>
          <p:cNvSpPr txBox="1">
            <a:spLocks noChangeArrowheads="1"/>
          </p:cNvSpPr>
          <p:nvPr/>
        </p:nvSpPr>
        <p:spPr bwMode="auto">
          <a:xfrm>
            <a:off x="3441768" y="1685251"/>
            <a:ext cx="338144" cy="53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A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03" name="Text Box 1032"/>
          <p:cNvSpPr txBox="1">
            <a:spLocks noChangeArrowheads="1"/>
          </p:cNvSpPr>
          <p:nvPr/>
        </p:nvSpPr>
        <p:spPr bwMode="auto">
          <a:xfrm>
            <a:off x="2555776" y="3861048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P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04" name="Text Box 1032"/>
          <p:cNvSpPr txBox="1">
            <a:spLocks noChangeArrowheads="1"/>
          </p:cNvSpPr>
          <p:nvPr/>
        </p:nvSpPr>
        <p:spPr bwMode="auto">
          <a:xfrm>
            <a:off x="3184649" y="3068960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F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05" name="Text Box 1032"/>
          <p:cNvSpPr txBox="1">
            <a:spLocks noChangeArrowheads="1"/>
          </p:cNvSpPr>
          <p:nvPr/>
        </p:nvSpPr>
        <p:spPr bwMode="auto">
          <a:xfrm>
            <a:off x="4081456" y="2636912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106" name="Text Box 1032"/>
          <p:cNvSpPr txBox="1">
            <a:spLocks noChangeArrowheads="1"/>
          </p:cNvSpPr>
          <p:nvPr/>
        </p:nvSpPr>
        <p:spPr bwMode="auto">
          <a:xfrm>
            <a:off x="5076056" y="1772816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solidFill>
                  <a:schemeClr val="bg1"/>
                </a:solidFill>
                <a:latin typeface="+mn-lt"/>
                <a:cs typeface="+mn-cs"/>
              </a:rPr>
              <a:t>H</a:t>
            </a: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107" name="Text Box 1032"/>
          <p:cNvSpPr txBox="1">
            <a:spLocks noChangeArrowheads="1"/>
          </p:cNvSpPr>
          <p:nvPr/>
        </p:nvSpPr>
        <p:spPr bwMode="auto">
          <a:xfrm>
            <a:off x="5521616" y="3077048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solidFill>
                  <a:schemeClr val="bg1"/>
                </a:solidFill>
                <a:latin typeface="+mn-lt"/>
                <a:cs typeface="+mn-cs"/>
              </a:rPr>
              <a:t>J</a:t>
            </a: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108" name="Text Box 1032"/>
          <p:cNvSpPr txBox="1">
            <a:spLocks noChangeArrowheads="1"/>
          </p:cNvSpPr>
          <p:nvPr/>
        </p:nvSpPr>
        <p:spPr bwMode="auto">
          <a:xfrm>
            <a:off x="4945552" y="3140968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solidFill>
                  <a:schemeClr val="bg1"/>
                </a:solidFill>
                <a:latin typeface="+mn-lt"/>
                <a:cs typeface="+mn-cs"/>
              </a:rPr>
              <a:t>M</a:t>
            </a: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109" name="Text Box 1032"/>
          <p:cNvSpPr txBox="1">
            <a:spLocks noChangeArrowheads="1"/>
          </p:cNvSpPr>
          <p:nvPr/>
        </p:nvSpPr>
        <p:spPr bwMode="auto">
          <a:xfrm>
            <a:off x="5076056" y="4727690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Q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10" name="Text Box 1032"/>
          <p:cNvSpPr txBox="1">
            <a:spLocks noChangeArrowheads="1"/>
          </p:cNvSpPr>
          <p:nvPr/>
        </p:nvSpPr>
        <p:spPr bwMode="auto">
          <a:xfrm>
            <a:off x="4395855" y="4437112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N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11" name="Text Box 1032"/>
          <p:cNvSpPr txBox="1">
            <a:spLocks noChangeArrowheads="1"/>
          </p:cNvSpPr>
          <p:nvPr/>
        </p:nvSpPr>
        <p:spPr bwMode="auto">
          <a:xfrm>
            <a:off x="3104598" y="3887709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O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12" name="Text Box 1032"/>
          <p:cNvSpPr txBox="1">
            <a:spLocks noChangeArrowheads="1"/>
          </p:cNvSpPr>
          <p:nvPr/>
        </p:nvSpPr>
        <p:spPr bwMode="auto">
          <a:xfrm>
            <a:off x="4153464" y="3681027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K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13" name="Text Box 1032"/>
          <p:cNvSpPr txBox="1">
            <a:spLocks noChangeArrowheads="1"/>
          </p:cNvSpPr>
          <p:nvPr/>
        </p:nvSpPr>
        <p:spPr bwMode="auto">
          <a:xfrm>
            <a:off x="5494141" y="2042845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solidFill>
                  <a:schemeClr val="bg1"/>
                </a:solidFill>
                <a:latin typeface="+mn-lt"/>
                <a:cs typeface="+mn-cs"/>
              </a:rPr>
              <a:t>I</a:t>
            </a: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solidFill>
                <a:schemeClr val="bg1"/>
              </a:solidFill>
              <a:latin typeface="AvantGarde Bk BT" pitchFamily="34" charset="0"/>
              <a:cs typeface="+mn-cs"/>
            </a:endParaRPr>
          </a:p>
        </p:txBody>
      </p:sp>
      <p:sp>
        <p:nvSpPr>
          <p:cNvPr id="114" name="Text Box 1032"/>
          <p:cNvSpPr txBox="1">
            <a:spLocks noChangeArrowheads="1"/>
          </p:cNvSpPr>
          <p:nvPr/>
        </p:nvSpPr>
        <p:spPr bwMode="auto">
          <a:xfrm>
            <a:off x="4036132" y="3104963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G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115" name="Text Box 1032"/>
          <p:cNvSpPr txBox="1">
            <a:spLocks noChangeArrowheads="1"/>
          </p:cNvSpPr>
          <p:nvPr/>
        </p:nvSpPr>
        <p:spPr bwMode="auto">
          <a:xfrm>
            <a:off x="4513504" y="3789040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L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cxnSp>
        <p:nvCxnSpPr>
          <p:cNvPr id="43" name="76 Conector recto">
            <a:extLst>
              <a:ext uri="{FF2B5EF4-FFF2-40B4-BE49-F238E27FC236}">
                <a16:creationId xmlns:a16="http://schemas.microsoft.com/office/drawing/2014/main" id="{750DD1C3-C6C3-4102-A9DB-0C0816D4E000}"/>
              </a:ext>
            </a:extLst>
          </p:cNvPr>
          <p:cNvCxnSpPr>
            <a:cxnSpLocks/>
          </p:cNvCxnSpPr>
          <p:nvPr/>
        </p:nvCxnSpPr>
        <p:spPr>
          <a:xfrm flipH="1" flipV="1">
            <a:off x="4139952" y="3717032"/>
            <a:ext cx="1210794" cy="171192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76 Conector recto">
            <a:extLst>
              <a:ext uri="{FF2B5EF4-FFF2-40B4-BE49-F238E27FC236}">
                <a16:creationId xmlns:a16="http://schemas.microsoft.com/office/drawing/2014/main" id="{EC6455BB-C7B3-4E9E-8958-303B2837D5CE}"/>
              </a:ext>
            </a:extLst>
          </p:cNvPr>
          <p:cNvCxnSpPr>
            <a:cxnSpLocks/>
          </p:cNvCxnSpPr>
          <p:nvPr/>
        </p:nvCxnSpPr>
        <p:spPr>
          <a:xfrm flipV="1">
            <a:off x="3327162" y="3273094"/>
            <a:ext cx="331396" cy="1416047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76 Conector recto">
            <a:extLst>
              <a:ext uri="{FF2B5EF4-FFF2-40B4-BE49-F238E27FC236}">
                <a16:creationId xmlns:a16="http://schemas.microsoft.com/office/drawing/2014/main" id="{21506417-DBED-42EE-A308-CC345A65CC40}"/>
              </a:ext>
            </a:extLst>
          </p:cNvPr>
          <p:cNvCxnSpPr>
            <a:cxnSpLocks/>
          </p:cNvCxnSpPr>
          <p:nvPr/>
        </p:nvCxnSpPr>
        <p:spPr>
          <a:xfrm flipV="1">
            <a:off x="3753810" y="2530583"/>
            <a:ext cx="248666" cy="1326020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1032">
            <a:extLst>
              <a:ext uri="{FF2B5EF4-FFF2-40B4-BE49-F238E27FC236}">
                <a16:creationId xmlns:a16="http://schemas.microsoft.com/office/drawing/2014/main" id="{C0FB7A89-0DA4-46EE-B44C-B6BBFB793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0527" y="4689141"/>
            <a:ext cx="490544" cy="8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es-ES" altLang="es-ES" sz="3200" baseline="8000" dirty="0">
                <a:latin typeface="+mn-lt"/>
                <a:cs typeface="+mn-cs"/>
              </a:rPr>
              <a:t>R</a:t>
            </a:r>
            <a:endParaRPr lang="es-ES_tradnl" altLang="es-ES" sz="3200" b="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51" name="Text Box 1032">
            <a:extLst>
              <a:ext uri="{FF2B5EF4-FFF2-40B4-BE49-F238E27FC236}">
                <a16:creationId xmlns:a16="http://schemas.microsoft.com/office/drawing/2014/main" id="{C280BF06-1493-4A39-AD60-C7C195322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702" y="2605635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S</a:t>
            </a:r>
            <a:endParaRPr lang="es-ES_tradnl" altLang="es-ES" sz="320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  <p:sp>
        <p:nvSpPr>
          <p:cNvPr id="52" name="Text Box 1032">
            <a:extLst>
              <a:ext uri="{FF2B5EF4-FFF2-40B4-BE49-F238E27FC236}">
                <a16:creationId xmlns:a16="http://schemas.microsoft.com/office/drawing/2014/main" id="{09BBB853-D9B7-40F9-8890-BBA5A2DE8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6992"/>
            <a:ext cx="490544" cy="68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66700"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667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fontAlgn="auto">
              <a:spcBef>
                <a:spcPts val="0"/>
              </a:spcBef>
              <a:spcAft>
                <a:spcPts val="0"/>
              </a:spcAft>
              <a:buSzPct val="120000"/>
              <a:defRPr/>
            </a:pPr>
            <a:r>
              <a:rPr lang="ca-ES" altLang="es-ES" sz="3200" baseline="8000" dirty="0">
                <a:latin typeface="+mn-lt"/>
                <a:cs typeface="+mn-cs"/>
              </a:rPr>
              <a:t>T</a:t>
            </a:r>
            <a:endParaRPr lang="es-ES_tradnl" altLang="es-ES" sz="3200" dirty="0">
              <a:latin typeface="AvantGarde Bk BT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SzPct val="120000"/>
              <a:buFontTx/>
              <a:buBlip>
                <a:blip r:embed="rId5"/>
              </a:buBlip>
              <a:defRPr/>
            </a:pPr>
            <a:endParaRPr lang="es-ES_tradnl" altLang="es-ES" sz="3200" b="0" dirty="0">
              <a:latin typeface="AvantGarde Bk BT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17876"/>
      </p:ext>
    </p:extLst>
  </p:cSld>
  <p:clrMapOvr>
    <a:masterClrMapping/>
  </p:clrMapOvr>
</p:sld>
</file>

<file path=ppt/theme/theme1.xml><?xml version="1.0" encoding="utf-8"?>
<a:theme xmlns:a="http://schemas.openxmlformats.org/drawingml/2006/main" name="1ª clase urbanismo UNCuy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1ª clase urbanismo UNCuyo</Template>
  <TotalTime>4179</TotalTime>
  <Words>283</Words>
  <Application>Microsoft Office PowerPoint</Application>
  <PresentationFormat>Presentación en pantalla (4:3)</PresentationFormat>
  <Paragraphs>97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Aharoni</vt:lpstr>
      <vt:lpstr>Arial</vt:lpstr>
      <vt:lpstr>AvantGarde Bk BT</vt:lpstr>
      <vt:lpstr>Calibri</vt:lpstr>
      <vt:lpstr>Century Gothic</vt:lpstr>
      <vt:lpstr>Questrial</vt:lpstr>
      <vt:lpstr>1ª clase urbanismo UNCuyo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Josemaria silvestro</dc:creator>
  <cp:lastModifiedBy>mariona oliver</cp:lastModifiedBy>
  <cp:revision>49</cp:revision>
  <dcterms:created xsi:type="dcterms:W3CDTF">2019-03-05T00:50:36Z</dcterms:created>
  <dcterms:modified xsi:type="dcterms:W3CDTF">2024-03-05T22:42:46Z</dcterms:modified>
</cp:coreProperties>
</file>