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2" r:id="rId5"/>
    <p:sldId id="268" r:id="rId6"/>
    <p:sldId id="260" r:id="rId7"/>
    <p:sldId id="264" r:id="rId8"/>
    <p:sldId id="265" r:id="rId9"/>
    <p:sldId id="263" r:id="rId10"/>
    <p:sldId id="257" r:id="rId11"/>
    <p:sldId id="267" r:id="rId12"/>
    <p:sldId id="269" r:id="rId13"/>
    <p:sldId id="270" r:id="rId14"/>
    <p:sldId id="266" r:id="rId15"/>
    <p:sldId id="271" r:id="rId16"/>
    <p:sldId id="278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9E2E"/>
    <a:srgbClr val="5AB715"/>
    <a:srgbClr val="70AC2E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052B6-7275-4CBF-BCCE-FBAF754EFB3B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FDB4E-6D93-4DD8-A8EF-750F7E139619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7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DA8F2-2EFB-44D5-B7DE-66E0C31C9731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D9A66-C85F-4391-A5EF-05B307CBA72A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58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55831-4C06-423B-99CE-BC233F56E1C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A01C3-462A-46B9-8ED2-F3E427EAFD94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6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7E4BB-02EE-4EAC-9471-921142249BB3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D5627-5528-465E-99BC-FE268EEA4DA1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8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9F44-C79B-433D-A41A-8D70A6DC93AB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41CD6-E399-4508-BE6B-D49B9F7AD51D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9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A5BF8-B594-4CDC-B3E0-CC76BCD1B83E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4D1FF-7F48-4714-9A31-9D5118776711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32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7651-A536-4520-97F3-2455D119FAF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2DB93-50DF-4219-8042-E73E67C33B6A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3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68B59-FC5B-41F5-9DB2-5755401032E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84197-510A-4AE3-8663-C326DDC28089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0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4CE61-74B6-46FE-B5E5-59E2047C6C8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E004-59F8-40C4-90A3-FF72AB654395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1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5D7E-B35F-41F2-AE18-4AB89658950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E124EC-DDA2-406D-8C3D-ED756C1D62CE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4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2080B-DAC3-4303-9459-DF5E348BD285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283D0-D654-4DE9-996D-CC66D3A540F6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82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052B6-7275-4CBF-BCCE-FBAF754EFB3B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FDB4E-6D93-4DD8-A8EF-750F7E139619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437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DA8F2-2EFB-44D5-B7DE-66E0C31C9731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D9A66-C85F-4391-A5EF-05B307CBA72A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59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55831-4C06-423B-99CE-BC233F56E1C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A01C3-462A-46B9-8ED2-F3E427EAFD94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0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7E4BB-02EE-4EAC-9471-921142249BB3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D5627-5528-465E-99BC-FE268EEA4DA1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81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9F44-C79B-433D-A41A-8D70A6DC93AB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41CD6-E399-4508-BE6B-D49B9F7AD51D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2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A5BF8-B594-4CDC-B3E0-CC76BCD1B83E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4D1FF-7F48-4714-9A31-9D5118776711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58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7651-A536-4520-97F3-2455D119FAF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2DB93-50DF-4219-8042-E73E67C33B6A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0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68B59-FC5B-41F5-9DB2-5755401032E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84197-510A-4AE3-8663-C326DDC28089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81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4CE61-74B6-46FE-B5E5-59E2047C6C8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E004-59F8-40C4-90A3-FF72AB654395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74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5D7E-B35F-41F2-AE18-4AB89658950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E124EC-DDA2-406D-8C3D-ED756C1D62CE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1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2080B-DAC3-4303-9459-DF5E348BD285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283D0-D654-4DE9-996D-CC66D3A540F6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34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052B6-7275-4CBF-BCCE-FBAF754EFB3B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FDB4E-6D93-4DD8-A8EF-750F7E139619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DA8F2-2EFB-44D5-B7DE-66E0C31C9731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D9A66-C85F-4391-A5EF-05B307CBA72A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0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55831-4C06-423B-99CE-BC233F56E1C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A01C3-462A-46B9-8ED2-F3E427EAFD94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67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7E4BB-02EE-4EAC-9471-921142249BB3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D5627-5528-465E-99BC-FE268EEA4DA1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82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9F44-C79B-433D-A41A-8D70A6DC93AB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41CD6-E399-4508-BE6B-D49B9F7AD51D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3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A5BF8-B594-4CDC-B3E0-CC76BCD1B83E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4D1FF-7F48-4714-9A31-9D5118776711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0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7651-A536-4520-97F3-2455D119FAF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2DB93-50DF-4219-8042-E73E67C33B6A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90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68B59-FC5B-41F5-9DB2-5755401032E4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84197-510A-4AE3-8663-C326DDC28089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190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4CE61-74B6-46FE-B5E5-59E2047C6C8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E004-59F8-40C4-90A3-FF72AB654395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53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5D7E-B35F-41F2-AE18-4AB896589509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E124EC-DDA2-406D-8C3D-ED756C1D62CE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27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2080B-DAC3-4303-9459-DF5E348BD285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283D0-D654-4DE9-996D-CC66D3A540F6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6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B11CF-3FBE-4759-97C1-9052439EAE47}" type="datetimeFigureOut">
              <a:rPr lang="es-ES" smtClean="0"/>
              <a:pPr/>
              <a:t>19/05/2019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1C05B-EDEE-49B3-9118-81FD8D26C621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CD30C-DD18-4804-B8E9-215675998507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7DF07-06A0-40B4-A6E8-BC88B6721F7F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72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CD30C-DD18-4804-B8E9-215675998507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7DF07-06A0-40B4-A6E8-BC88B6721F7F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93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CD30C-DD18-4804-B8E9-215675998507}" type="datetimeFigureOut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7DF07-06A0-40B4-A6E8-BC88B6721F7F}" type="slidenum">
              <a:rPr kumimoji="0" lang="es-AR" altLang="es-A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altLang="es-AR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82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6.wdp"/><Relationship Id="rId4" Type="http://schemas.openxmlformats.org/officeDocument/2006/relationships/image" Target="../media/image31.png"/><Relationship Id="rId9" Type="http://schemas.microsoft.com/office/2007/relationships/hdphoto" Target="../media/hdphoto2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30.wdp"/><Relationship Id="rId4" Type="http://schemas.openxmlformats.org/officeDocument/2006/relationships/image" Target="../media/image35.jpeg"/><Relationship Id="rId9" Type="http://schemas.microsoft.com/office/2007/relationships/hdphoto" Target="../media/hdphoto3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4.wdp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15.wdp"/><Relationship Id="rId18" Type="http://schemas.microsoft.com/office/2007/relationships/hdphoto" Target="../media/hdphoto17.wdp"/><Relationship Id="rId3" Type="http://schemas.microsoft.com/office/2007/relationships/hdphoto" Target="../media/hdphoto10.wdp"/><Relationship Id="rId21" Type="http://schemas.openxmlformats.org/officeDocument/2006/relationships/image" Target="../media/image24.jpeg"/><Relationship Id="rId7" Type="http://schemas.microsoft.com/office/2007/relationships/hdphoto" Target="../media/hdphoto12.wdp"/><Relationship Id="rId12" Type="http://schemas.openxmlformats.org/officeDocument/2006/relationships/image" Target="../media/image19.jpeg"/><Relationship Id="rId17" Type="http://schemas.openxmlformats.org/officeDocument/2006/relationships/image" Target="../media/image22.jpeg"/><Relationship Id="rId2" Type="http://schemas.openxmlformats.org/officeDocument/2006/relationships/image" Target="../media/image14.jpeg"/><Relationship Id="rId16" Type="http://schemas.openxmlformats.org/officeDocument/2006/relationships/image" Target="../media/image21.jpeg"/><Relationship Id="rId20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microsoft.com/office/2007/relationships/hdphoto" Target="../media/hdphoto14.wdp"/><Relationship Id="rId24" Type="http://schemas.microsoft.com/office/2007/relationships/hdphoto" Target="../media/hdphoto20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openxmlformats.org/officeDocument/2006/relationships/image" Target="../media/image25.jpeg"/><Relationship Id="rId10" Type="http://schemas.openxmlformats.org/officeDocument/2006/relationships/image" Target="../media/image18.jpeg"/><Relationship Id="rId19" Type="http://schemas.openxmlformats.org/officeDocument/2006/relationships/image" Target="../media/image23.jpeg"/><Relationship Id="rId4" Type="http://schemas.openxmlformats.org/officeDocument/2006/relationships/image" Target="../media/image15.jpeg"/><Relationship Id="rId9" Type="http://schemas.microsoft.com/office/2007/relationships/hdphoto" Target="../media/hdphoto13.wdp"/><Relationship Id="rId14" Type="http://schemas.openxmlformats.org/officeDocument/2006/relationships/image" Target="../media/image20.jpeg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2.wdp"/><Relationship Id="rId4" Type="http://schemas.openxmlformats.org/officeDocument/2006/relationships/image" Target="../media/image27.jpeg"/><Relationship Id="rId9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2">
                  <a:lumMod val="50000"/>
                </a:schemeClr>
              </a:gs>
              <a:gs pos="95000">
                <a:srgbClr val="7E9E2E"/>
              </a:gs>
              <a:gs pos="87000">
                <a:srgbClr val="FFFF00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dirty="0" smtClean="0"/>
              <a:t>         </a:t>
            </a:r>
            <a:r>
              <a:rPr lang="es-ES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MORFOLOGÍA  I. </a:t>
            </a:r>
            <a:r>
              <a:rPr lang="es-ES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SISTEMA</a:t>
            </a:r>
            <a:r>
              <a:rPr lang="es-ES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 DE COMUNICACIÓN VISUAL.</a:t>
            </a:r>
            <a:endParaRPr lang="es-ES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636055" y="349653"/>
            <a:ext cx="125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Arial Narrow" pitchFamily="34" charset="0"/>
              </a:rPr>
              <a:t>2018</a:t>
            </a:r>
            <a:endParaRPr lang="es-ES" sz="4400" dirty="0">
              <a:latin typeface="Arial Narrow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2204864"/>
            <a:ext cx="5832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Trabajo Práctico Nº 2</a:t>
            </a:r>
          </a:p>
          <a:p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</a:rPr>
              <a:t>Complemento</a:t>
            </a:r>
            <a:endParaRPr lang="es-E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7 Forma libre"/>
          <p:cNvSpPr/>
          <p:nvPr/>
        </p:nvSpPr>
        <p:spPr>
          <a:xfrm>
            <a:off x="1105469" y="2060849"/>
            <a:ext cx="5266731" cy="4817624"/>
          </a:xfrm>
          <a:custGeom>
            <a:avLst/>
            <a:gdLst>
              <a:gd name="connsiteX0" fmla="*/ 5500047 w 5500047"/>
              <a:gd name="connsiteY0" fmla="*/ 4653887 h 4653887"/>
              <a:gd name="connsiteX1" fmla="*/ 5500047 w 5500047"/>
              <a:gd name="connsiteY1" fmla="*/ 0 h 4653887"/>
              <a:gd name="connsiteX2" fmla="*/ 0 w 5500047"/>
              <a:gd name="connsiteY2" fmla="*/ 0 h 465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0047" h="4653887">
                <a:moveTo>
                  <a:pt x="5500047" y="4653887"/>
                </a:moveTo>
                <a:lnTo>
                  <a:pt x="5500047" y="0"/>
                </a:ln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CuadroTexto"/>
          <p:cNvSpPr txBox="1"/>
          <p:nvPr/>
        </p:nvSpPr>
        <p:spPr>
          <a:xfrm>
            <a:off x="1105469" y="5517232"/>
            <a:ext cx="8038531" cy="60016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Ins="2052000" rtlCol="0" anchor="ctr">
            <a:normAutofit/>
          </a:bodyPr>
          <a:lstStyle/>
          <a:p>
            <a:pPr algn="r"/>
            <a:r>
              <a:rPr lang="es-E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				</a:t>
            </a:r>
            <a:r>
              <a:rPr lang="es-ES" sz="1100" b="1" spc="50" dirty="0" smtClean="0">
                <a:ln w="13500">
                  <a:noFill/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Arq. Mónica Elmelaj</a:t>
            </a:r>
          </a:p>
          <a:p>
            <a:pPr algn="r"/>
            <a:r>
              <a:rPr lang="es-ES" sz="1100" b="1" spc="50" dirty="0" smtClean="0">
                <a:ln w="13500">
                  <a:noFill/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	</a:t>
            </a:r>
            <a:r>
              <a:rPr lang="es-ES" sz="1100" b="1" spc="50" dirty="0" err="1" smtClean="0">
                <a:ln w="13500">
                  <a:noFill/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Dis</a:t>
            </a:r>
            <a:r>
              <a:rPr lang="es-ES" sz="1100" b="1" spc="50" dirty="0" smtClean="0">
                <a:ln w="13500">
                  <a:noFill/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Ind. Mario Echegaray Carosio</a:t>
            </a:r>
            <a:endParaRPr lang="es-ES" sz="1100" b="1" spc="50" dirty="0">
              <a:ln w="13500">
                <a:noFill/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0" y="3429000"/>
            <a:ext cx="4307108" cy="4232206"/>
          </a:xfrm>
          <a:prstGeom prst="rect">
            <a:avLst/>
          </a:prstGeom>
        </p:spPr>
      </p:pic>
      <p:pic>
        <p:nvPicPr>
          <p:cNvPr id="2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0013"/>
            <a:ext cx="4320000" cy="3135370"/>
          </a:xfrm>
          <a:prstGeom prst="rect">
            <a:avLst/>
          </a:prstGeom>
        </p:spPr>
      </p:pic>
      <p:pic>
        <p:nvPicPr>
          <p:cNvPr id="3" name="Imagen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4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28" y="3645384"/>
            <a:ext cx="4320000" cy="3240000"/>
          </a:xfrm>
          <a:prstGeom prst="rect">
            <a:avLst/>
          </a:prstGeom>
        </p:spPr>
      </p:pic>
      <p:pic>
        <p:nvPicPr>
          <p:cNvPr id="5" name="Imagen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7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65" y="516739"/>
            <a:ext cx="4320000" cy="312864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1520" y="127665"/>
            <a:ext cx="44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VARIANTES EN LA TOMA FOTOGRÁFICA Y LA ILUMINACIÓN</a:t>
            </a:r>
            <a:endParaRPr lang="es-AR" sz="1200" dirty="0"/>
          </a:p>
        </p:txBody>
      </p:sp>
      <p:sp>
        <p:nvSpPr>
          <p:cNvPr id="7" name="16 CuadroTexto"/>
          <p:cNvSpPr txBox="1"/>
          <p:nvPr/>
        </p:nvSpPr>
        <p:spPr>
          <a:xfrm>
            <a:off x="3563888" y="378904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Vista Frontal</a:t>
            </a:r>
            <a:endParaRPr lang="es-AR" sz="1400" dirty="0"/>
          </a:p>
        </p:txBody>
      </p:sp>
      <p:sp>
        <p:nvSpPr>
          <p:cNvPr id="8" name="16 CuadroTexto"/>
          <p:cNvSpPr txBox="1"/>
          <p:nvPr/>
        </p:nvSpPr>
        <p:spPr>
          <a:xfrm>
            <a:off x="6595155" y="6505599"/>
            <a:ext cx="229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Vista Lateral </a:t>
            </a:r>
            <a:r>
              <a:rPr lang="es-AR" sz="1400" dirty="0" smtClean="0"/>
              <a:t>elevada</a:t>
            </a:r>
            <a:endParaRPr lang="es-AR" sz="1400" dirty="0"/>
          </a:p>
        </p:txBody>
      </p:sp>
      <p:sp>
        <p:nvSpPr>
          <p:cNvPr id="9" name="16 CuadroTexto"/>
          <p:cNvSpPr txBox="1"/>
          <p:nvPr/>
        </p:nvSpPr>
        <p:spPr>
          <a:xfrm>
            <a:off x="6515495" y="3244334"/>
            <a:ext cx="247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Vista Lateral </a:t>
            </a:r>
            <a:r>
              <a:rPr lang="es-AR" sz="1400" dirty="0" smtClean="0"/>
              <a:t>elevada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739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039200" cy="302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78866"/>
            <a:ext cx="4039200" cy="2986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359004" y="127665"/>
            <a:ext cx="458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ACIERTOS Y ERRORES EN LA </a:t>
            </a:r>
            <a:r>
              <a:rPr lang="es-AR" sz="1200" dirty="0" smtClean="0"/>
              <a:t>ILUMINACIÓN DE LA TOMA FOTOGRÁFICA</a:t>
            </a:r>
            <a:endParaRPr lang="es-AR" sz="12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93401"/>
            <a:ext cx="4271266" cy="2391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60891"/>
            <a:ext cx="4284000" cy="3208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729719" y="95837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BIEN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4644008" y="95837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BIEN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729719" y="589002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MAL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4968044" y="589002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485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" r="6482"/>
          <a:stretch/>
        </p:blipFill>
        <p:spPr bwMode="auto">
          <a:xfrm>
            <a:off x="252000" y="441008"/>
            <a:ext cx="4320000" cy="3060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4" descr="D:\FACULTAD\MORFOLOGÍA\TRABAJO No. 2\FRONT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4" b="17885"/>
          <a:stretch/>
        </p:blipFill>
        <p:spPr bwMode="auto">
          <a:xfrm>
            <a:off x="2555776" y="3501008"/>
            <a:ext cx="6339295" cy="31691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860032" y="178634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Exceso de luz ambiente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243578" y="4485435"/>
            <a:ext cx="231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Luz mal dirigida con exceso de sombras proyectadas sobre los volúmenes.</a:t>
            </a:r>
            <a:endParaRPr lang="es-AR" dirty="0"/>
          </a:p>
        </p:txBody>
      </p:sp>
      <p:sp>
        <p:nvSpPr>
          <p:cNvPr id="8" name="9 CuadroTexto"/>
          <p:cNvSpPr txBox="1"/>
          <p:nvPr/>
        </p:nvSpPr>
        <p:spPr>
          <a:xfrm>
            <a:off x="3729129" y="29249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MAL</a:t>
            </a:r>
            <a:endParaRPr lang="es-AR" dirty="0"/>
          </a:p>
        </p:txBody>
      </p:sp>
      <p:sp>
        <p:nvSpPr>
          <p:cNvPr id="9" name="9 CuadroTexto"/>
          <p:cNvSpPr txBox="1"/>
          <p:nvPr/>
        </p:nvSpPr>
        <p:spPr>
          <a:xfrm>
            <a:off x="8028384" y="60932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MAL</a:t>
            </a:r>
            <a:endParaRPr lang="es-AR" dirty="0"/>
          </a:p>
        </p:txBody>
      </p:sp>
      <p:sp>
        <p:nvSpPr>
          <p:cNvPr id="10" name="3 CuadroTexto"/>
          <p:cNvSpPr txBox="1"/>
          <p:nvPr/>
        </p:nvSpPr>
        <p:spPr>
          <a:xfrm>
            <a:off x="2359004" y="127665"/>
            <a:ext cx="458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ACIERTOS Y ERRORES EN LA </a:t>
            </a:r>
            <a:r>
              <a:rPr lang="es-AR" sz="1200" dirty="0" smtClean="0"/>
              <a:t>ILUMINACIÓN DE LA TOMA FOTOGRÁFICA</a:t>
            </a:r>
            <a:endParaRPr lang="es-AR" sz="1200" dirty="0"/>
          </a:p>
        </p:txBody>
      </p:sp>
      <p:sp>
        <p:nvSpPr>
          <p:cNvPr id="11" name="3 CuadroTexto"/>
          <p:cNvSpPr txBox="1"/>
          <p:nvPr/>
        </p:nvSpPr>
        <p:spPr>
          <a:xfrm>
            <a:off x="2511404" y="280065"/>
            <a:ext cx="458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ACIERTOS Y ERRORES EN LA </a:t>
            </a:r>
            <a:r>
              <a:rPr lang="es-AR" sz="1200" dirty="0" smtClean="0"/>
              <a:t>ILUMINACIÓN DE LA TOMA FOTOGRÁFICA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52780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4 CuadroTexto"/>
          <p:cNvSpPr txBox="1">
            <a:spLocks noChangeArrowheads="1"/>
          </p:cNvSpPr>
          <p:nvPr/>
        </p:nvSpPr>
        <p:spPr bwMode="auto">
          <a:xfrm>
            <a:off x="3571875" y="214313"/>
            <a:ext cx="53578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TRABAJO PRÁCTICO N° 2: CREACIÓN DE UNA PROPUESTA 3D A PARTIR DE UNA TRAMA </a:t>
            </a:r>
          </a:p>
        </p:txBody>
      </p:sp>
      <p:pic>
        <p:nvPicPr>
          <p:cNvPr id="12291" name="Picture 3" descr="C:\Users\Lucas\Desktop\MORFOLOGÍA I - COLQUE, Camila\TP2\IMG_20171126_120959937_H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9721"/>
          <a:stretch>
            <a:fillRect/>
          </a:stretch>
        </p:blipFill>
        <p:spPr bwMode="auto">
          <a:xfrm>
            <a:off x="0" y="2857500"/>
            <a:ext cx="914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71500" y="0"/>
            <a:ext cx="714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14313" y="0"/>
            <a:ext cx="71437" cy="6215063"/>
          </a:xfrm>
          <a:prstGeom prst="rect">
            <a:avLst/>
          </a:prstGeom>
          <a:solidFill>
            <a:srgbClr val="001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452320" y="222099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Camila </a:t>
            </a:r>
            <a:r>
              <a:rPr lang="es-AR" dirty="0" err="1" smtClean="0"/>
              <a:t>Colque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322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CuadroTexto"/>
          <p:cNvSpPr txBox="1">
            <a:spLocks noChangeArrowheads="1"/>
          </p:cNvSpPr>
          <p:nvPr/>
        </p:nvSpPr>
        <p:spPr bwMode="auto">
          <a:xfrm>
            <a:off x="214313" y="214313"/>
            <a:ext cx="264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FOTOS</a:t>
            </a:r>
          </a:p>
        </p:txBody>
      </p:sp>
      <p:pic>
        <p:nvPicPr>
          <p:cNvPr id="14339" name="Picture 2" descr="C:\Users\Lucas\Desktop\MORFOLOGÍA I - COLQUE, Camila\TP2\IMG_7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6069" r="2344" b="10767"/>
          <a:stretch>
            <a:fillRect/>
          </a:stretch>
        </p:blipFill>
        <p:spPr bwMode="auto">
          <a:xfrm>
            <a:off x="3586163" y="0"/>
            <a:ext cx="55578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C:\Users\Lucas\Desktop\MORFOLOGÍA I - COLQUE, Camila\TP2\IMG_20170528_104124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389" r="17188" b="4166"/>
          <a:stretch>
            <a:fillRect/>
          </a:stretch>
        </p:blipFill>
        <p:spPr bwMode="auto">
          <a:xfrm>
            <a:off x="0" y="3000375"/>
            <a:ext cx="52752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 rot="16200000" flipH="1">
            <a:off x="6786563" y="4286250"/>
            <a:ext cx="71438" cy="4643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 rot="16200000" flipH="1">
            <a:off x="2000250" y="-1143000"/>
            <a:ext cx="71438" cy="4071938"/>
          </a:xfrm>
          <a:prstGeom prst="rect">
            <a:avLst/>
          </a:prstGeom>
          <a:solidFill>
            <a:srgbClr val="001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3" name="9 CuadroTexto"/>
          <p:cNvSpPr txBox="1">
            <a:spLocks noChangeArrowheads="1"/>
          </p:cNvSpPr>
          <p:nvPr/>
        </p:nvSpPr>
        <p:spPr bwMode="auto">
          <a:xfrm>
            <a:off x="6143625" y="2500313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TOMA FRONTAL ELEVADA</a:t>
            </a:r>
          </a:p>
        </p:txBody>
      </p:sp>
      <p:sp>
        <p:nvSpPr>
          <p:cNvPr id="14344" name="10 CuadroTexto"/>
          <p:cNvSpPr txBox="1">
            <a:spLocks noChangeArrowheads="1"/>
          </p:cNvSpPr>
          <p:nvPr/>
        </p:nvSpPr>
        <p:spPr bwMode="auto">
          <a:xfrm>
            <a:off x="0" y="3071813"/>
            <a:ext cx="1214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TOMA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SUPERIOR</a:t>
            </a:r>
          </a:p>
        </p:txBody>
      </p:sp>
    </p:spTree>
    <p:extLst>
      <p:ext uri="{BB962C8B-B14F-4D97-AF65-F5344CB8AC3E}">
        <p14:creationId xmlns:p14="http://schemas.microsoft.com/office/powerpoint/2010/main" val="37071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ucas\Desktop\MORFOLOGÍA I - COLQUE, Camila\TP2\IMG_7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6250"/>
          <a:stretch>
            <a:fillRect/>
          </a:stretch>
        </p:blipFill>
        <p:spPr bwMode="auto">
          <a:xfrm>
            <a:off x="0" y="0"/>
            <a:ext cx="51435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Lucas\Desktop\MORFOLOGÍA I - COLQUE, Camila\TP2\IMG_7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3906"/>
          <a:stretch>
            <a:fillRect/>
          </a:stretch>
        </p:blipFill>
        <p:spPr bwMode="auto">
          <a:xfrm>
            <a:off x="1000125" y="3963988"/>
            <a:ext cx="8143875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5 CuadroTexto"/>
          <p:cNvSpPr txBox="1">
            <a:spLocks noChangeArrowheads="1"/>
          </p:cNvSpPr>
          <p:nvPr/>
        </p:nvSpPr>
        <p:spPr bwMode="auto">
          <a:xfrm>
            <a:off x="6286500" y="142875"/>
            <a:ext cx="264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FOTOS</a:t>
            </a:r>
          </a:p>
        </p:txBody>
      </p:sp>
      <p:sp>
        <p:nvSpPr>
          <p:cNvPr id="7" name="6 Rectángulo"/>
          <p:cNvSpPr/>
          <p:nvPr/>
        </p:nvSpPr>
        <p:spPr>
          <a:xfrm rot="16200000" flipH="1">
            <a:off x="4357688" y="2286000"/>
            <a:ext cx="71437" cy="8786813"/>
          </a:xfrm>
          <a:prstGeom prst="rect">
            <a:avLst/>
          </a:prstGeom>
          <a:solidFill>
            <a:srgbClr val="001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 rot="16200000" flipH="1">
            <a:off x="6786563" y="-1571625"/>
            <a:ext cx="71438" cy="4643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7" name="8 CuadroTexto"/>
          <p:cNvSpPr txBox="1">
            <a:spLocks noChangeArrowheads="1"/>
          </p:cNvSpPr>
          <p:nvPr/>
        </p:nvSpPr>
        <p:spPr bwMode="auto">
          <a:xfrm>
            <a:off x="0" y="3429000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TOMA LATERAL-ELEVADA </a:t>
            </a:r>
          </a:p>
        </p:txBody>
      </p:sp>
      <p:sp>
        <p:nvSpPr>
          <p:cNvPr id="15368" name="9 CuadroTexto"/>
          <p:cNvSpPr txBox="1">
            <a:spLocks noChangeArrowheads="1"/>
          </p:cNvSpPr>
          <p:nvPr/>
        </p:nvSpPr>
        <p:spPr bwMode="auto">
          <a:xfrm>
            <a:off x="6357938" y="4000500"/>
            <a:ext cx="2786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TOMA POSTERIOR</a:t>
            </a:r>
          </a:p>
        </p:txBody>
      </p:sp>
    </p:spTree>
    <p:extLst>
      <p:ext uri="{BB962C8B-B14F-4D97-AF65-F5344CB8AC3E}">
        <p14:creationId xmlns:p14="http://schemas.microsoft.com/office/powerpoint/2010/main" val="25704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3 CuadroTexto"/>
          <p:cNvSpPr txBox="1">
            <a:spLocks noChangeArrowheads="1"/>
          </p:cNvSpPr>
          <p:nvPr/>
        </p:nvSpPr>
        <p:spPr bwMode="auto">
          <a:xfrm>
            <a:off x="3143250" y="2857500"/>
            <a:ext cx="507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MAQUETA </a:t>
            </a:r>
          </a:p>
        </p:txBody>
      </p:sp>
      <p:pic>
        <p:nvPicPr>
          <p:cNvPr id="16387" name="Picture 2" descr="C:\Users\Lucas\Desktop\MORFOLOGÍA I - COLQUE, Camila\TP2\IMG_20171126_120913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6667"/>
          <a:stretch>
            <a:fillRect/>
          </a:stretch>
        </p:blipFill>
        <p:spPr bwMode="auto">
          <a:xfrm>
            <a:off x="2449513" y="0"/>
            <a:ext cx="669448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C:\Users\Lucas\Desktop\MORFOLOGÍA I - COLQUE, Camila\TP2\IMG_20171126_121027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b="6944"/>
          <a:stretch>
            <a:fillRect/>
          </a:stretch>
        </p:blipFill>
        <p:spPr bwMode="auto">
          <a:xfrm>
            <a:off x="0" y="3429000"/>
            <a:ext cx="66500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 rot="16200000">
            <a:off x="4548981" y="-1048543"/>
            <a:ext cx="46037" cy="9144000"/>
          </a:xfrm>
          <a:prstGeom prst="rect">
            <a:avLst/>
          </a:prstGeom>
          <a:solidFill>
            <a:srgbClr val="001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5750" y="0"/>
            <a:ext cx="71438" cy="4143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ucas\Desktop\MORFOLOGÍA I - COLQUE, Camila\TP2\IMG_20171126_121133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/>
          <a:stretch>
            <a:fillRect/>
          </a:stretch>
        </p:blipFill>
        <p:spPr bwMode="auto">
          <a:xfrm>
            <a:off x="2071688" y="0"/>
            <a:ext cx="707231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Lucas\Desktop\MORFOLOGÍA I - COLQUE, Camila\TP2\IMG_20171126_1211188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0" y="3670300"/>
            <a:ext cx="60007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 rot="16200000">
            <a:off x="4548981" y="2094707"/>
            <a:ext cx="46037" cy="9144000"/>
          </a:xfrm>
          <a:prstGeom prst="rect">
            <a:avLst/>
          </a:prstGeom>
          <a:solidFill>
            <a:srgbClr val="001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572500" y="0"/>
            <a:ext cx="460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Lucas\Desktop\MORFOLOGÍA I - COLQUE, Camila\TP2\IMG_20171126_120935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>
            <a:fillRect/>
          </a:stretch>
        </p:blipFill>
        <p:spPr bwMode="auto">
          <a:xfrm>
            <a:off x="0" y="0"/>
            <a:ext cx="67849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C:\Users\Lucas\Desktop\MORFOLOGÍA I - COLQUE, Camila\TP2\IMG_20171126_1209204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00375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85750" y="0"/>
            <a:ext cx="460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 rot="16200000">
            <a:off x="4548981" y="-1691481"/>
            <a:ext cx="46038" cy="9144000"/>
          </a:xfrm>
          <a:prstGeom prst="rect">
            <a:avLst/>
          </a:prstGeom>
          <a:solidFill>
            <a:srgbClr val="001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9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548680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Según la dirección, la luz puede ser:</a:t>
            </a:r>
          </a:p>
          <a:p>
            <a:r>
              <a:rPr lang="es-AR" b="1" dirty="0"/>
              <a:t>Luz frontal</a:t>
            </a:r>
            <a:r>
              <a:rPr lang="es-AR" dirty="0"/>
              <a:t>. Aplana el objeto, las sombras se proyectan duras, por detrás del objeto.</a:t>
            </a:r>
          </a:p>
          <a:p>
            <a:r>
              <a:rPr lang="es-AR" b="1" dirty="0"/>
              <a:t>Luz lateral</a:t>
            </a:r>
            <a:r>
              <a:rPr lang="es-AR" dirty="0"/>
              <a:t>. La luz es muy dura, crea muchas sombras, y un lateral queda muy iluminado y el contrario no.</a:t>
            </a:r>
          </a:p>
          <a:p>
            <a:r>
              <a:rPr lang="es-AR" b="1" dirty="0"/>
              <a:t>Luz </a:t>
            </a:r>
            <a:r>
              <a:rPr lang="es-AR" b="1" dirty="0" err="1"/>
              <a:t>semilateral</a:t>
            </a:r>
            <a:r>
              <a:rPr lang="es-AR" dirty="0"/>
              <a:t>. Luz colocada a 45º, a medio camino entre la luz frontal y la luz lateral. Las sombras favorecen la profundidad del objeto.</a:t>
            </a:r>
          </a:p>
          <a:p>
            <a:r>
              <a:rPr lang="es-AR" b="1" dirty="0"/>
              <a:t>Luz de relleno</a:t>
            </a:r>
            <a:r>
              <a:rPr lang="es-AR" dirty="0"/>
              <a:t>. Luz secundaria utilizada para rellenar o iluminar sombras de la luz principal.</a:t>
            </a:r>
          </a:p>
          <a:p>
            <a:r>
              <a:rPr lang="es-AR" b="1" dirty="0"/>
              <a:t>Luz de fondo o de ambiente</a:t>
            </a:r>
            <a:r>
              <a:rPr lang="es-AR" dirty="0"/>
              <a:t>. Es la luz que rodea al objeto.</a:t>
            </a:r>
          </a:p>
          <a:p>
            <a:r>
              <a:rPr lang="es-AR" b="1" dirty="0"/>
              <a:t>Contraluz</a:t>
            </a:r>
            <a:r>
              <a:rPr lang="es-AR" dirty="0"/>
              <a:t>. La luz se coloca detrás del objeto. Se fotografía la silueta, y se crea un gran contraste entre el fondo, que estará muy iluminado y el objeto, que estará oscuro. Para fotografía artística.</a:t>
            </a:r>
          </a:p>
          <a:p>
            <a:r>
              <a:rPr lang="es-AR" b="1" dirty="0"/>
              <a:t>Luz de separación, de contorno, </a:t>
            </a:r>
            <a:r>
              <a:rPr lang="es-AR" b="1" dirty="0" err="1"/>
              <a:t>semicontraluz</a:t>
            </a:r>
            <a:r>
              <a:rPr lang="es-AR" b="1" dirty="0"/>
              <a:t> o luz de pelo</a:t>
            </a:r>
            <a:r>
              <a:rPr lang="es-AR" dirty="0"/>
              <a:t>. La luz estaría colocada a unos 135º, por detrás del objeto pero en un lateral. Las sombras resaltarían las texturas. Se utiliza para distinguir el objeto del fondo.</a:t>
            </a:r>
          </a:p>
          <a:p>
            <a:r>
              <a:rPr lang="es-AR" b="1" dirty="0"/>
              <a:t>Luz cenital o picado</a:t>
            </a:r>
            <a:r>
              <a:rPr lang="es-AR" dirty="0"/>
              <a:t>. Luz colocada por encima del objeto. Produce sombras muy duras y verticales, creando zonas muy oscuras y zonas muy iluminadas.</a:t>
            </a:r>
          </a:p>
          <a:p>
            <a:r>
              <a:rPr lang="es-AR" b="1" dirty="0"/>
              <a:t>Luz de contrapicado</a:t>
            </a:r>
            <a:r>
              <a:rPr lang="es-AR" dirty="0"/>
              <a:t>. Luz colocada por debajo del objeto. Produce sombras antinaturales. Se consiguen fotografías misteriosas.</a:t>
            </a:r>
          </a:p>
        </p:txBody>
      </p:sp>
    </p:spTree>
    <p:extLst>
      <p:ext uri="{BB962C8B-B14F-4D97-AF65-F5344CB8AC3E}">
        <p14:creationId xmlns:p14="http://schemas.microsoft.com/office/powerpoint/2010/main" val="24225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200025"/>
            <a:ext cx="8601075" cy="645795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187624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EFECTOS LUMINOSOS SEGÚN LA UBICACIÓN DE LA FUENTE DE LUZ</a:t>
            </a:r>
            <a:endParaRPr lang="es-AR" dirty="0"/>
          </a:p>
        </p:txBody>
      </p:sp>
      <p:sp>
        <p:nvSpPr>
          <p:cNvPr id="2" name="1 CuadroTexto"/>
          <p:cNvSpPr txBox="1"/>
          <p:nvPr/>
        </p:nvSpPr>
        <p:spPr>
          <a:xfrm>
            <a:off x="3851920" y="83671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Luz Frontal</a:t>
            </a:r>
            <a:endParaRPr lang="es-AR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135304" y="2420888"/>
            <a:ext cx="144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Luz </a:t>
            </a:r>
            <a:r>
              <a:rPr lang="es-AR" sz="1400" dirty="0" err="1" smtClean="0"/>
              <a:t>Semilateral</a:t>
            </a:r>
            <a:endParaRPr lang="es-AR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355975" y="342935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Luz Lateral</a:t>
            </a:r>
            <a:endParaRPr lang="es-AR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355975" y="45811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Luz Cenital</a:t>
            </a:r>
            <a:endParaRPr lang="es-AR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257403" y="5517232"/>
            <a:ext cx="1205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Luz Posterior</a:t>
            </a:r>
            <a:endParaRPr lang="es-A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03060" y="508518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ILUMINACION NATURAL   RECORRIDO DEL SOL DURANTE 12 </a:t>
            </a:r>
            <a:r>
              <a:rPr lang="es-AR" dirty="0" err="1" smtClean="0"/>
              <a:t>Hrs</a:t>
            </a:r>
            <a:r>
              <a:rPr lang="es-AR" dirty="0" smtClean="0"/>
              <a:t>.</a:t>
            </a:r>
            <a:endParaRPr lang="es-AR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9127" cy="479715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50" y="2924122"/>
            <a:ext cx="3961262" cy="39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3295"/>
            <a:ext cx="3732750" cy="378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03295"/>
            <a:ext cx="1216625" cy="360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61" y="703295"/>
            <a:ext cx="1205293" cy="360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54" y="703295"/>
            <a:ext cx="1213623" cy="3600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12" y="703295"/>
            <a:ext cx="1422145" cy="3600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41378" y="4417948"/>
            <a:ext cx="3732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Iluminación artificial dispuesta en base a 3 fuentes de luz incandescente para permitir destacar detalles sin contrastes fuertes.</a:t>
            </a:r>
            <a:endParaRPr lang="es-AR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094898" y="4345940"/>
            <a:ext cx="1018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ambiental</a:t>
            </a:r>
            <a:endParaRPr lang="es-AR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426051" y="4345940"/>
            <a:ext cx="778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inferior</a:t>
            </a:r>
            <a:endParaRPr lang="es-AR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664173" y="4345940"/>
            <a:ext cx="720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cenital</a:t>
            </a:r>
            <a:endParaRPr lang="es-AR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965677" y="4345940"/>
            <a:ext cx="7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posterior</a:t>
            </a:r>
            <a:endParaRPr lang="es-AR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123728" y="256253"/>
            <a:ext cx="507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ILUMINACION ARTIFICIAL CONTROLADA EN ESTUDIO</a:t>
            </a:r>
            <a:endParaRPr lang="es-AR" dirty="0"/>
          </a:p>
        </p:txBody>
      </p:sp>
      <p:sp>
        <p:nvSpPr>
          <p:cNvPr id="14" name="13 Rectángulo"/>
          <p:cNvSpPr/>
          <p:nvPr/>
        </p:nvSpPr>
        <p:spPr>
          <a:xfrm>
            <a:off x="141378" y="6381368"/>
            <a:ext cx="8918079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511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1" y="452294"/>
            <a:ext cx="4039200" cy="3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72" y="3726324"/>
            <a:ext cx="4038143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72" y="517322"/>
            <a:ext cx="4039200" cy="302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5" y="3663637"/>
            <a:ext cx="403814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2359005" y="127665"/>
            <a:ext cx="44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VARIACIONES EN LA TOMA FOTOGRAFICA Y LA ILUMINACIÓN</a:t>
            </a:r>
            <a:endParaRPr lang="es-AR" sz="1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547664" y="3356992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600" dirty="0" smtClean="0"/>
              <a:t>Vista Superior</a:t>
            </a:r>
            <a:endParaRPr lang="es-AR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954545" y="3448360"/>
            <a:ext cx="1890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600" dirty="0" smtClean="0"/>
              <a:t>Vista Lateral elevada</a:t>
            </a:r>
            <a:endParaRPr lang="es-AR" sz="1600" dirty="0"/>
          </a:p>
        </p:txBody>
      </p:sp>
      <p:sp>
        <p:nvSpPr>
          <p:cNvPr id="14" name="9 CuadroTexto"/>
          <p:cNvSpPr txBox="1"/>
          <p:nvPr/>
        </p:nvSpPr>
        <p:spPr>
          <a:xfrm>
            <a:off x="5148064" y="61653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MAL</a:t>
            </a:r>
            <a:endParaRPr lang="es-AR" dirty="0"/>
          </a:p>
        </p:txBody>
      </p:sp>
      <p:sp>
        <p:nvSpPr>
          <p:cNvPr id="15" name="5 CuadroTexto"/>
          <p:cNvSpPr txBox="1"/>
          <p:nvPr/>
        </p:nvSpPr>
        <p:spPr>
          <a:xfrm>
            <a:off x="5147324" y="283391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BIEN</a:t>
            </a:r>
            <a:endParaRPr lang="es-AR" dirty="0"/>
          </a:p>
        </p:txBody>
      </p:sp>
      <p:sp>
        <p:nvSpPr>
          <p:cNvPr id="16" name="5 CuadroTexto"/>
          <p:cNvSpPr txBox="1"/>
          <p:nvPr/>
        </p:nvSpPr>
        <p:spPr>
          <a:xfrm>
            <a:off x="539552" y="283825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BIEN</a:t>
            </a:r>
            <a:endParaRPr lang="es-AR" dirty="0"/>
          </a:p>
        </p:txBody>
      </p:sp>
      <p:sp>
        <p:nvSpPr>
          <p:cNvPr id="17" name="5 CuadroTexto"/>
          <p:cNvSpPr txBox="1"/>
          <p:nvPr/>
        </p:nvSpPr>
        <p:spPr>
          <a:xfrm>
            <a:off x="539552" y="615489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7946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74741" y="709330"/>
            <a:ext cx="8435222" cy="5904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 rot="16200000">
            <a:off x="5518631" y="3220569"/>
            <a:ext cx="2468653" cy="37029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 rot="16200000">
            <a:off x="5507790" y="435573"/>
            <a:ext cx="2468653" cy="37029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0" name="19 Grupo"/>
          <p:cNvGrpSpPr/>
          <p:nvPr/>
        </p:nvGrpSpPr>
        <p:grpSpPr>
          <a:xfrm>
            <a:off x="826535" y="3840667"/>
            <a:ext cx="3702980" cy="2468653"/>
            <a:chOff x="811251" y="3823350"/>
            <a:chExt cx="3702980" cy="2468653"/>
          </a:xfrm>
        </p:grpSpPr>
        <p:sp>
          <p:nvSpPr>
            <p:cNvPr id="7" name="6 Rectángulo"/>
            <p:cNvSpPr/>
            <p:nvPr/>
          </p:nvSpPr>
          <p:spPr>
            <a:xfrm rot="16200000">
              <a:off x="1428414" y="3206187"/>
              <a:ext cx="2468653" cy="370298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1024558" y="4293096"/>
              <a:ext cx="32763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 smtClean="0"/>
                <a:t>FOTO MAQUETA </a:t>
              </a:r>
            </a:p>
            <a:p>
              <a:pPr algn="ctr"/>
              <a:r>
                <a:rPr lang="es-AR" dirty="0" smtClean="0"/>
                <a:t>TOMA FRONTAL-ELEVADA</a:t>
              </a:r>
            </a:p>
            <a:p>
              <a:pPr algn="ctr"/>
              <a:r>
                <a:rPr lang="es-AR" dirty="0" smtClean="0"/>
                <a:t>Iluminación artificial de contorno</a:t>
              </a:r>
            </a:p>
            <a:p>
              <a:pPr algn="ctr"/>
              <a:r>
                <a:rPr lang="es-AR" dirty="0"/>
                <a:t>o</a:t>
              </a:r>
              <a:r>
                <a:rPr lang="es-AR" dirty="0" smtClean="0"/>
                <a:t> a </a:t>
              </a:r>
              <a:r>
                <a:rPr lang="es-AR" dirty="0" err="1" smtClean="0"/>
                <a:t>semicontraluz</a:t>
              </a:r>
              <a:endParaRPr lang="es-AR" dirty="0" smtClean="0"/>
            </a:p>
            <a:p>
              <a:pPr algn="ctr"/>
              <a:r>
                <a:rPr lang="es-AR" dirty="0"/>
                <a:t>p</a:t>
              </a:r>
              <a:r>
                <a:rPr lang="es-AR" dirty="0" smtClean="0"/>
                <a:t>ara destacar las texturas</a:t>
              </a:r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5096773" y="155385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FOTO MAQUETA </a:t>
            </a:r>
          </a:p>
          <a:p>
            <a:pPr algn="ctr"/>
            <a:r>
              <a:rPr lang="es-AR" dirty="0" smtClean="0"/>
              <a:t>TOMA LATERAL-ELEVADA</a:t>
            </a:r>
          </a:p>
          <a:p>
            <a:pPr algn="ctr"/>
            <a:r>
              <a:rPr lang="es-AR" dirty="0"/>
              <a:t>(der. o izq</a:t>
            </a:r>
            <a:r>
              <a:rPr lang="es-AR" dirty="0" smtClean="0"/>
              <a:t>. </a:t>
            </a:r>
            <a:r>
              <a:rPr lang="es-AR" dirty="0"/>
              <a:t>a</a:t>
            </a:r>
            <a:r>
              <a:rPr lang="es-AR" dirty="0" smtClean="0"/>
              <a:t> 45º) </a:t>
            </a:r>
          </a:p>
          <a:p>
            <a:pPr algn="ctr"/>
            <a:r>
              <a:rPr lang="es-AR" dirty="0" smtClean="0"/>
              <a:t>Iluminación </a:t>
            </a:r>
            <a:r>
              <a:rPr lang="es-AR" dirty="0" err="1" smtClean="0"/>
              <a:t>semilateral</a:t>
            </a:r>
            <a:r>
              <a:rPr lang="es-AR" dirty="0" smtClean="0"/>
              <a:t> (natural o artificial)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973475" y="4437112"/>
            <a:ext cx="3542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FOTO MAQUETA </a:t>
            </a:r>
          </a:p>
          <a:p>
            <a:pPr algn="ctr"/>
            <a:r>
              <a:rPr lang="es-AR" dirty="0" smtClean="0"/>
              <a:t>TOMA POSTERIOR</a:t>
            </a:r>
          </a:p>
          <a:p>
            <a:pPr algn="ctr"/>
            <a:r>
              <a:rPr lang="es-AR" dirty="0" smtClean="0"/>
              <a:t>A nivel del ojo del observador</a:t>
            </a:r>
          </a:p>
          <a:p>
            <a:pPr algn="ctr"/>
            <a:r>
              <a:rPr lang="es-AR" dirty="0" smtClean="0"/>
              <a:t>Iluminación de fondo controlada</a:t>
            </a:r>
          </a:p>
          <a:p>
            <a:pPr algn="ctr"/>
            <a:r>
              <a:rPr lang="es-AR" dirty="0" smtClean="0"/>
              <a:t>(buscar una toma de aproximación)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817852" y="1040672"/>
            <a:ext cx="3702981" cy="2468654"/>
            <a:chOff x="847987" y="1078963"/>
            <a:chExt cx="3702981" cy="2468654"/>
          </a:xfrm>
        </p:grpSpPr>
        <p:grpSp>
          <p:nvGrpSpPr>
            <p:cNvPr id="16" name="15 Grupo"/>
            <p:cNvGrpSpPr/>
            <p:nvPr/>
          </p:nvGrpSpPr>
          <p:grpSpPr>
            <a:xfrm>
              <a:off x="847988" y="1078963"/>
              <a:ext cx="3702980" cy="2468654"/>
              <a:chOff x="755577" y="958263"/>
              <a:chExt cx="3702980" cy="2468654"/>
            </a:xfrm>
            <a:solidFill>
              <a:srgbClr val="92D050"/>
            </a:solidFill>
          </p:grpSpPr>
          <p:sp>
            <p:nvSpPr>
              <p:cNvPr id="8" name="7 Rectángulo"/>
              <p:cNvSpPr/>
              <p:nvPr/>
            </p:nvSpPr>
            <p:spPr>
              <a:xfrm rot="16200000">
                <a:off x="1372740" y="341100"/>
                <a:ext cx="2468653" cy="3702980"/>
              </a:xfrm>
              <a:prstGeom prst="rect">
                <a:avLst/>
              </a:prstGeom>
              <a:grp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10" name="9 Rectángulo"/>
              <p:cNvSpPr/>
              <p:nvPr/>
            </p:nvSpPr>
            <p:spPr>
              <a:xfrm>
                <a:off x="1763688" y="958263"/>
                <a:ext cx="2694869" cy="246865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</p:grpSp>
        <p:sp>
          <p:nvSpPr>
            <p:cNvPr id="11" name="10 CuadroTexto"/>
            <p:cNvSpPr txBox="1"/>
            <p:nvPr/>
          </p:nvSpPr>
          <p:spPr>
            <a:xfrm>
              <a:off x="2449246" y="1298002"/>
              <a:ext cx="1800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 smtClean="0"/>
                <a:t>FOTO MAQUETA</a:t>
              </a:r>
            </a:p>
            <a:p>
              <a:pPr algn="ctr"/>
              <a:r>
                <a:rPr lang="es-AR" dirty="0" smtClean="0"/>
                <a:t>TOMA SUPERIOR</a:t>
              </a:r>
            </a:p>
            <a:p>
              <a:pPr algn="ctr"/>
              <a:r>
                <a:rPr lang="es-AR" dirty="0" smtClean="0"/>
                <a:t>Iluminación natural diurna exterior.</a:t>
              </a:r>
              <a:endParaRPr lang="es-AR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955266" y="1298002"/>
              <a:ext cx="900833" cy="2056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1011988" y="1802981"/>
              <a:ext cx="8073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Sección de la trama con o sin anomalía</a:t>
              </a:r>
              <a:endParaRPr lang="es-AR" sz="1200" dirty="0"/>
            </a:p>
          </p:txBody>
        </p:sp>
        <p:cxnSp>
          <p:nvCxnSpPr>
            <p:cNvPr id="19" name="18 Conector recto de flecha"/>
            <p:cNvCxnSpPr/>
            <p:nvPr/>
          </p:nvCxnSpPr>
          <p:spPr>
            <a:xfrm>
              <a:off x="847987" y="2994018"/>
              <a:ext cx="370298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>
              <a:off x="2179402" y="1078963"/>
              <a:ext cx="0" cy="246865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CuadroTexto"/>
            <p:cNvSpPr txBox="1"/>
            <p:nvPr/>
          </p:nvSpPr>
          <p:spPr>
            <a:xfrm>
              <a:off x="2422032" y="2752115"/>
              <a:ext cx="704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smtClean="0"/>
                <a:t>20 cm</a:t>
              </a:r>
              <a:endParaRPr lang="es-AR" sz="1600" dirty="0"/>
            </a:p>
          </p:txBody>
        </p:sp>
        <p:sp>
          <p:nvSpPr>
            <p:cNvPr id="23" name="22 CuadroTexto"/>
            <p:cNvSpPr txBox="1"/>
            <p:nvPr/>
          </p:nvSpPr>
          <p:spPr>
            <a:xfrm rot="16200000">
              <a:off x="1730102" y="2105413"/>
              <a:ext cx="704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smtClean="0"/>
                <a:t>15 cm</a:t>
              </a:r>
              <a:endParaRPr lang="es-AR" sz="1600" dirty="0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1562950" y="256253"/>
            <a:ext cx="603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COMPOSICIÓN DE LA LÁMINA CON FOTOS DE LA MAQUETA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23528" y="1647648"/>
            <a:ext cx="461665" cy="39415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AR" dirty="0" smtClean="0"/>
              <a:t>Margen suficiente para anillar en carpeta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7504" y="6381368"/>
            <a:ext cx="8928992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2287"/>
            <a:ext cx="2385713" cy="180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42287"/>
            <a:ext cx="1956000" cy="180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73" y="442287"/>
            <a:ext cx="1976275" cy="1800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92" y="4478674"/>
            <a:ext cx="1348096" cy="1800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2052"/>
            <a:ext cx="2403390" cy="1800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16" y="2272052"/>
            <a:ext cx="1954800" cy="187703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05" y="4478674"/>
            <a:ext cx="1348096" cy="1800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51" y="4478674"/>
            <a:ext cx="1348096" cy="1800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47" y="4478674"/>
            <a:ext cx="1348096" cy="18000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7" y="4478674"/>
            <a:ext cx="1348096" cy="180000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04" y="4478674"/>
            <a:ext cx="1348096" cy="180000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2052"/>
            <a:ext cx="1512168" cy="18756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2201656" y="47667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VS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205739" y="23755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VS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433904" y="47667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VF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868144" y="23755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VF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969960" y="23755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VF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596031" y="4526199"/>
            <a:ext cx="92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VL Izq.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72200" y="47667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VF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232745" y="452619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VP</a:t>
            </a:r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359005" y="127665"/>
            <a:ext cx="44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EJEMPLOS DE TOMAS E ILUMINACIONES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139952" y="452619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VP</a:t>
            </a:r>
            <a:endParaRPr lang="es-AR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732240" y="2546320"/>
            <a:ext cx="186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VS</a:t>
            </a:r>
            <a:r>
              <a:rPr lang="en-US" dirty="0" smtClean="0"/>
              <a:t>= vista superior</a:t>
            </a:r>
            <a:endParaRPr lang="es-AR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732240" y="2915652"/>
            <a:ext cx="186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VF</a:t>
            </a:r>
            <a:r>
              <a:rPr lang="en-US" dirty="0" smtClean="0"/>
              <a:t>= vista frontal</a:t>
            </a:r>
            <a:endParaRPr lang="es-AR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732240" y="3275692"/>
            <a:ext cx="186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VL</a:t>
            </a:r>
            <a:r>
              <a:rPr lang="en-US" dirty="0" smtClean="0"/>
              <a:t>= vista lateral</a:t>
            </a:r>
            <a:endParaRPr lang="es-AR" dirty="0"/>
          </a:p>
        </p:txBody>
      </p:sp>
      <p:sp>
        <p:nvSpPr>
          <p:cNvPr id="32" name="31 CuadroTexto"/>
          <p:cNvSpPr txBox="1"/>
          <p:nvPr/>
        </p:nvSpPr>
        <p:spPr>
          <a:xfrm>
            <a:off x="6732240" y="3635732"/>
            <a:ext cx="205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VP</a:t>
            </a:r>
            <a:r>
              <a:rPr lang="en-US" dirty="0" smtClean="0"/>
              <a:t>= vista posterior</a:t>
            </a:r>
            <a:endParaRPr lang="es-AR" dirty="0"/>
          </a:p>
        </p:txBody>
      </p:sp>
      <p:sp>
        <p:nvSpPr>
          <p:cNvPr id="33" name="32 CuadroTexto"/>
          <p:cNvSpPr txBox="1"/>
          <p:nvPr/>
        </p:nvSpPr>
        <p:spPr>
          <a:xfrm>
            <a:off x="7956376" y="4581128"/>
            <a:ext cx="92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VL Der.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2" name="Estrella de 5 puntas 21"/>
          <p:cNvSpPr/>
          <p:nvPr/>
        </p:nvSpPr>
        <p:spPr>
          <a:xfrm>
            <a:off x="2051720" y="548680"/>
            <a:ext cx="189848" cy="189848"/>
          </a:xfrm>
          <a:prstGeom prst="star5">
            <a:avLst/>
          </a:prstGeom>
          <a:solidFill>
            <a:srgbClr val="FFC000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Estrella de 5 puntas 33"/>
          <p:cNvSpPr/>
          <p:nvPr/>
        </p:nvSpPr>
        <p:spPr>
          <a:xfrm>
            <a:off x="5750304" y="2447064"/>
            <a:ext cx="189848" cy="189848"/>
          </a:xfrm>
          <a:prstGeom prst="star5">
            <a:avLst/>
          </a:prstGeom>
          <a:solidFill>
            <a:srgbClr val="FFC000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strella de 5 puntas 34"/>
          <p:cNvSpPr/>
          <p:nvPr/>
        </p:nvSpPr>
        <p:spPr>
          <a:xfrm>
            <a:off x="1835696" y="4607304"/>
            <a:ext cx="189848" cy="189848"/>
          </a:xfrm>
          <a:prstGeom prst="star5">
            <a:avLst/>
          </a:prstGeom>
          <a:solidFill>
            <a:srgbClr val="FFC000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Estrella de 5 puntas 35"/>
          <p:cNvSpPr/>
          <p:nvPr/>
        </p:nvSpPr>
        <p:spPr>
          <a:xfrm>
            <a:off x="4022112" y="4581128"/>
            <a:ext cx="189848" cy="189848"/>
          </a:xfrm>
          <a:prstGeom prst="star5">
            <a:avLst/>
          </a:prstGeom>
          <a:solidFill>
            <a:srgbClr val="FFC000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80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7" y="364466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58" y="404665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7" y="40466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58" y="36728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359005" y="127665"/>
            <a:ext cx="44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VARIANTES EN LA TOMA FOTOGRÁFICA Y LA ILUMINACIÓN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1396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567</Words>
  <Application>Microsoft Office PowerPoint</Application>
  <PresentationFormat>Presentación en pantalla (4:3)</PresentationFormat>
  <Paragraphs>99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Tema de Office</vt:lpstr>
      <vt:lpstr>1_Tema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</dc:creator>
  <cp:lastModifiedBy>medgar09@gmail.com</cp:lastModifiedBy>
  <cp:revision>112</cp:revision>
  <dcterms:created xsi:type="dcterms:W3CDTF">2012-04-19T03:17:37Z</dcterms:created>
  <dcterms:modified xsi:type="dcterms:W3CDTF">2019-05-20T01:31:39Z</dcterms:modified>
</cp:coreProperties>
</file>