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Hoja1!$B$1</c:f>
              <c:strCache>
                <c:ptCount val="1"/>
                <c:pt idx="0">
                  <c:v>Frecuencia absoluta</c:v>
                </c:pt>
              </c:strCache>
            </c:strRef>
          </c:tx>
          <c:marker>
            <c:symbol val="none"/>
          </c:marker>
          <c:val>
            <c:numRef>
              <c:f>Hoja1!$B$2:$B$27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8</c:v>
                </c:pt>
                <c:pt idx="17">
                  <c:v>6</c:v>
                </c:pt>
                <c:pt idx="18">
                  <c:v>6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523200"/>
        <c:axId val="104523760"/>
      </c:lineChart>
      <c:catAx>
        <c:axId val="104523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04523760"/>
        <c:crosses val="autoZero"/>
        <c:auto val="1"/>
        <c:lblAlgn val="ctr"/>
        <c:lblOffset val="100"/>
        <c:noMultiLvlLbl val="0"/>
      </c:catAx>
      <c:valAx>
        <c:axId val="104523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04523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2F2D-09C7-439C-BAE4-F0897599C79A}" type="datetimeFigureOut">
              <a:rPr lang="es-AR" smtClean="0"/>
              <a:pPr/>
              <a:t>05/03/2020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79712" y="980728"/>
            <a:ext cx="6791581" cy="425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300000"/>
              </a:lnSpc>
            </a:pPr>
            <a:r>
              <a:rPr lang="es-ES" sz="3200" b="1" dirty="0" smtClean="0">
                <a:solidFill>
                  <a:srgbClr val="0000FF"/>
                </a:solidFill>
                <a:latin typeface="Comic Sans MS" pitchFamily="66" charset="0"/>
              </a:rPr>
              <a:t>¿Cómo comparamos resultados obtenidos en una muestra</a:t>
            </a:r>
          </a:p>
          <a:p>
            <a:pPr algn="r">
              <a:lnSpc>
                <a:spcPct val="300000"/>
              </a:lnSpc>
            </a:pPr>
            <a:r>
              <a:rPr lang="es-ES" sz="3200" b="1" dirty="0" smtClean="0">
                <a:solidFill>
                  <a:srgbClr val="0000FF"/>
                </a:solidFill>
                <a:latin typeface="Comic Sans MS" pitchFamily="66" charset="0"/>
              </a:rPr>
              <a:t>y entre distintas muestras?</a:t>
            </a:r>
            <a:endParaRPr lang="es-AR" sz="32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 redondeado"/>
          <p:cNvSpPr/>
          <p:nvPr/>
        </p:nvSpPr>
        <p:spPr>
          <a:xfrm>
            <a:off x="1737400" y="3212976"/>
            <a:ext cx="5688632" cy="27363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2957344" y="404664"/>
            <a:ext cx="3230372" cy="707886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rgbClr val="0000FF"/>
                </a:solidFill>
                <a:latin typeface="Comic Sans MS" pitchFamily="66" charset="0"/>
              </a:rPr>
              <a:t>Puntuación z</a:t>
            </a:r>
            <a:endParaRPr lang="es-A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1268760"/>
            <a:ext cx="3324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0000FF"/>
                </a:solidFill>
                <a:latin typeface="Symbol" pitchFamily="18" charset="2"/>
                <a:sym typeface="Symbol"/>
              </a:rPr>
              <a:t>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: Media poblacional</a:t>
            </a:r>
            <a:endParaRPr lang="es-AR" sz="2400" b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1857018"/>
            <a:ext cx="6024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0000FF"/>
                </a:solidFill>
                <a:latin typeface="Symbol" pitchFamily="18" charset="2"/>
                <a:sym typeface="Symbol"/>
              </a:rPr>
              <a:t>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: Desviación estándar de la población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2525296" y="3717032"/>
            <a:ext cx="4104456" cy="1839109"/>
            <a:chOff x="2555776" y="3501008"/>
            <a:chExt cx="4104456" cy="1839109"/>
          </a:xfrm>
        </p:grpSpPr>
        <p:sp>
          <p:nvSpPr>
            <p:cNvPr id="10" name="9 CuadroTexto"/>
            <p:cNvSpPr txBox="1"/>
            <p:nvPr/>
          </p:nvSpPr>
          <p:spPr>
            <a:xfrm>
              <a:off x="2555776" y="4005064"/>
              <a:ext cx="11521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 smtClean="0">
                  <a:solidFill>
                    <a:srgbClr val="0000FF"/>
                  </a:solidFill>
                  <a:latin typeface="Comic Sans MS" pitchFamily="66" charset="0"/>
                </a:rPr>
                <a:t>z </a:t>
              </a:r>
              <a:r>
                <a:rPr lang="es-ES" sz="4800" b="1" dirty="0">
                  <a:solidFill>
                    <a:srgbClr val="0000FF"/>
                  </a:solidFill>
                  <a:latin typeface="Comic Sans MS" pitchFamily="66" charset="0"/>
                </a:rPr>
                <a:t>= </a:t>
              </a:r>
              <a:endParaRPr lang="es-AR" sz="4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12" name="11 Conector recto"/>
            <p:cNvCxnSpPr>
              <a:stCxn id="10" idx="3"/>
            </p:cNvCxnSpPr>
            <p:nvPr/>
          </p:nvCxnSpPr>
          <p:spPr>
            <a:xfrm flipV="1">
              <a:off x="3707904" y="4365105"/>
              <a:ext cx="2952328" cy="5545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4211960" y="3501008"/>
              <a:ext cx="18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>
                  <a:solidFill>
                    <a:srgbClr val="0000FF"/>
                  </a:solidFill>
                  <a:latin typeface="Comic Sans MS" pitchFamily="66" charset="0"/>
                </a:rPr>
                <a:t>x - </a:t>
              </a:r>
              <a:r>
                <a:rPr lang="es-ES" sz="4800" b="1" dirty="0" smtClean="0">
                  <a:solidFill>
                    <a:srgbClr val="0000FF"/>
                  </a:solidFill>
                  <a:latin typeface="Symbol" pitchFamily="18" charset="2"/>
                  <a:sym typeface="Symbol"/>
                </a:rPr>
                <a:t></a:t>
              </a:r>
              <a:r>
                <a:rPr lang="es-ES" sz="4800" b="1" dirty="0" smtClean="0">
                  <a:solidFill>
                    <a:srgbClr val="0000FF"/>
                  </a:solidFill>
                  <a:latin typeface="Comic Sans MS" pitchFamily="66" charset="0"/>
                </a:rPr>
                <a:t>  </a:t>
              </a:r>
              <a:endParaRPr lang="es-AR" sz="4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88024" y="4509120"/>
              <a:ext cx="5565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800" b="1" dirty="0" smtClean="0">
                  <a:solidFill>
                    <a:srgbClr val="0000FF"/>
                  </a:solidFill>
                  <a:latin typeface="Symbol" pitchFamily="18" charset="2"/>
                  <a:sym typeface="Symbol"/>
                </a:rPr>
                <a:t></a:t>
              </a:r>
              <a:endParaRPr lang="es-AR" sz="36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4" grpId="0" build="p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Rectángulo redondeado"/>
          <p:cNvSpPr/>
          <p:nvPr/>
        </p:nvSpPr>
        <p:spPr>
          <a:xfrm>
            <a:off x="3029352" y="3645024"/>
            <a:ext cx="3096344" cy="122413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459160" y="332656"/>
            <a:ext cx="824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</a:rPr>
              <a:t>Alejandro obtuvo una calificación de 8 puntos en la asignatura A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4968" y="954440"/>
            <a:ext cx="8238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</a:rPr>
              <a:t>Sebastián obtuvo una calificación de 8 puntos en la asignatura B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42755" y="1696616"/>
            <a:ext cx="647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</a:rPr>
              <a:t>¿Cuál de ellos tiene mejor rendimiento académico?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83432" y="2408694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</a:t>
            </a:r>
            <a:r>
              <a:rPr lang="es-ES" sz="1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A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= 5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57144" y="2996952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</a:t>
            </a:r>
            <a:r>
              <a:rPr lang="es-ES" sz="1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A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= 2</a:t>
            </a:r>
            <a:r>
              <a:rPr lang="es-ES" sz="4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3646944" y="3789040"/>
            <a:ext cx="1876400" cy="900569"/>
            <a:chOff x="319336" y="4118600"/>
            <a:chExt cx="1876400" cy="900569"/>
          </a:xfrm>
        </p:grpSpPr>
        <p:sp>
          <p:nvSpPr>
            <p:cNvPr id="12" name="11 CuadroTexto"/>
            <p:cNvSpPr txBox="1"/>
            <p:nvPr/>
          </p:nvSpPr>
          <p:spPr>
            <a:xfrm>
              <a:off x="319336" y="4293096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rgbClr val="0000FF"/>
                  </a:solidFill>
                  <a:latin typeface="Comic Sans MS" pitchFamily="66" charset="0"/>
                </a:rPr>
                <a:t>z </a:t>
              </a:r>
              <a:r>
                <a:rPr lang="es-ES" sz="2400" b="1" dirty="0">
                  <a:solidFill>
                    <a:srgbClr val="0000FF"/>
                  </a:solidFill>
                  <a:latin typeface="Comic Sans MS" pitchFamily="66" charset="0"/>
                </a:rPr>
                <a:t>= </a:t>
              </a:r>
              <a:endParaRPr lang="es-AR" sz="24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827584" y="411860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rgbClr val="0000FF"/>
                  </a:solidFill>
                  <a:latin typeface="Comic Sans MS" pitchFamily="66" charset="0"/>
                </a:rPr>
                <a:t>x - </a:t>
              </a:r>
              <a:r>
                <a:rPr lang="es-ES" sz="2400" b="1" dirty="0" smtClean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</a:t>
              </a:r>
              <a:r>
                <a:rPr lang="es-ES" sz="2400" b="1" dirty="0" smtClean="0">
                  <a:solidFill>
                    <a:srgbClr val="0000FF"/>
                  </a:solidFill>
                  <a:latin typeface="Comic Sans MS" pitchFamily="66" charset="0"/>
                </a:rPr>
                <a:t>  </a:t>
              </a:r>
              <a:endParaRPr lang="es-AR" sz="24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259632" y="4557504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</a:t>
              </a:r>
              <a:endParaRPr lang="es-AR" sz="16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18" name="17 Conector recto"/>
            <p:cNvCxnSpPr/>
            <p:nvPr/>
          </p:nvCxnSpPr>
          <p:spPr>
            <a:xfrm>
              <a:off x="899592" y="4550648"/>
              <a:ext cx="1296144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CuadroTexto"/>
          <p:cNvSpPr txBox="1"/>
          <p:nvPr/>
        </p:nvSpPr>
        <p:spPr>
          <a:xfrm>
            <a:off x="1043608" y="51511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</a:rPr>
              <a:t>z</a:t>
            </a:r>
            <a:r>
              <a:rPr lang="es-ES" sz="1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A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=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691680" y="497670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</a:rPr>
              <a:t>8 - 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5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123728" y="541560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1763688" y="5408751"/>
            <a:ext cx="129614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436096" y="51511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</a:rPr>
              <a:t>z</a:t>
            </a:r>
            <a:r>
              <a:rPr lang="es-ES" sz="1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B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=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088360" y="497670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8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</a:rPr>
              <a:t> - 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9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444208" y="5415607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0,5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6160368" y="5408751"/>
            <a:ext cx="129614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506104" y="2405648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</a:t>
            </a:r>
            <a:r>
              <a:rPr lang="es-ES" sz="1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B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= 9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479816" y="2993906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</a:t>
            </a:r>
            <a:r>
              <a:rPr lang="es-ES" sz="1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B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= 0,5</a:t>
            </a:r>
            <a:r>
              <a:rPr lang="es-ES" sz="4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983632" y="5168240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= 1,5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365072" y="5172432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= -2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/>
      <p:bldP spid="6" grpId="0"/>
      <p:bldP spid="7" grpId="0"/>
      <p:bldP spid="9" grpId="0"/>
      <p:bldP spid="10" grpId="0"/>
      <p:bldP spid="19" grpId="0"/>
      <p:bldP spid="20" grpId="0"/>
      <p:bldP spid="21" grpId="0"/>
      <p:bldP spid="23" grpId="0"/>
      <p:bldP spid="24" grpId="0"/>
      <p:bldP spid="25" grpId="0"/>
      <p:bldP spid="28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Elipse"/>
          <p:cNvSpPr/>
          <p:nvPr/>
        </p:nvSpPr>
        <p:spPr>
          <a:xfrm>
            <a:off x="2669312" y="4945360"/>
            <a:ext cx="576064" cy="5760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60 Elipse"/>
          <p:cNvSpPr/>
          <p:nvPr/>
        </p:nvSpPr>
        <p:spPr>
          <a:xfrm>
            <a:off x="6622896" y="2848744"/>
            <a:ext cx="576064" cy="5760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0" name="59 Rectángulo redondeado"/>
          <p:cNvSpPr/>
          <p:nvPr/>
        </p:nvSpPr>
        <p:spPr>
          <a:xfrm>
            <a:off x="251520" y="188640"/>
            <a:ext cx="8640960" cy="20162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533440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388424" y="33265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376568" y="557292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</a:t>
            </a:r>
            <a:endParaRPr lang="es-AR" sz="2800" dirty="0"/>
          </a:p>
        </p:txBody>
      </p:sp>
      <p:sp>
        <p:nvSpPr>
          <p:cNvPr id="10" name="9 Rectángulo"/>
          <p:cNvSpPr/>
          <p:nvPr/>
        </p:nvSpPr>
        <p:spPr>
          <a:xfrm>
            <a:off x="5738053" y="555536"/>
            <a:ext cx="827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+</a:t>
            </a:r>
            <a:endParaRPr lang="es-AR" sz="2800" dirty="0"/>
          </a:p>
        </p:txBody>
      </p:sp>
      <p:sp>
        <p:nvSpPr>
          <p:cNvPr id="11" name="10 Rectángulo"/>
          <p:cNvSpPr/>
          <p:nvPr/>
        </p:nvSpPr>
        <p:spPr>
          <a:xfrm>
            <a:off x="2566824" y="551344"/>
            <a:ext cx="827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-</a:t>
            </a:r>
            <a:endParaRPr lang="es-AR" sz="2800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585712" y="38942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156176" y="38942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987824" y="38942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70032" y="1556792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8388424" y="132552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z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4407048" y="162880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0</a:t>
            </a:r>
            <a:endParaRPr 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5799013" y="1624608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+1</a:t>
            </a:r>
            <a:endParaRPr lang="es-AR" sz="2400" dirty="0"/>
          </a:p>
        </p:txBody>
      </p:sp>
      <p:sp>
        <p:nvSpPr>
          <p:cNvPr id="21" name="20 Rectángulo"/>
          <p:cNvSpPr/>
          <p:nvPr/>
        </p:nvSpPr>
        <p:spPr>
          <a:xfrm>
            <a:off x="2627784" y="1620416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-1</a:t>
            </a:r>
            <a:endParaRPr lang="es-AR" sz="2400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4585712" y="138229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156176" y="138229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987824" y="138229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39552" y="2837696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8388424" y="263691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27" name="26 Rectángulo"/>
          <p:cNvSpPr/>
          <p:nvPr/>
        </p:nvSpPr>
        <p:spPr>
          <a:xfrm>
            <a:off x="4376568" y="29057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5</a:t>
            </a:r>
            <a:endParaRPr lang="es-AR" sz="2400" dirty="0"/>
          </a:p>
        </p:txBody>
      </p:sp>
      <p:sp>
        <p:nvSpPr>
          <p:cNvPr id="28" name="27 Rectángulo"/>
          <p:cNvSpPr/>
          <p:nvPr/>
        </p:nvSpPr>
        <p:spPr>
          <a:xfrm>
            <a:off x="6732240" y="289532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8</a:t>
            </a:r>
            <a:endParaRPr lang="es-AR" sz="2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585712" y="269368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6914722" y="269368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570032" y="3660264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8388424" y="34290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z</a:t>
            </a:r>
            <a:endParaRPr lang="es-AR" dirty="0"/>
          </a:p>
        </p:txBody>
      </p:sp>
      <p:sp>
        <p:nvSpPr>
          <p:cNvPr id="35" name="34 Rectángulo"/>
          <p:cNvSpPr/>
          <p:nvPr/>
        </p:nvSpPr>
        <p:spPr>
          <a:xfrm>
            <a:off x="4407048" y="373227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0</a:t>
            </a:r>
            <a:endParaRPr lang="es-AR" sz="2400" dirty="0"/>
          </a:p>
        </p:txBody>
      </p:sp>
      <p:sp>
        <p:nvSpPr>
          <p:cNvPr id="36" name="35 Rectángulo"/>
          <p:cNvSpPr/>
          <p:nvPr/>
        </p:nvSpPr>
        <p:spPr>
          <a:xfrm>
            <a:off x="6444208" y="3717032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+1,5</a:t>
            </a:r>
            <a:endParaRPr lang="es-AR" sz="2400" dirty="0"/>
          </a:p>
        </p:txBody>
      </p:sp>
      <p:cxnSp>
        <p:nvCxnSpPr>
          <p:cNvPr id="38" name="37 Conector recto"/>
          <p:cNvCxnSpPr/>
          <p:nvPr/>
        </p:nvCxnSpPr>
        <p:spPr>
          <a:xfrm>
            <a:off x="4585712" y="3485768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6899667" y="3485768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539552" y="4925928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8388424" y="4725144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45" name="44 Rectángulo"/>
          <p:cNvSpPr/>
          <p:nvPr/>
        </p:nvSpPr>
        <p:spPr>
          <a:xfrm>
            <a:off x="4391808" y="499401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9</a:t>
            </a:r>
            <a:endParaRPr lang="es-AR" sz="2400" dirty="0"/>
          </a:p>
        </p:txBody>
      </p:sp>
      <p:sp>
        <p:nvSpPr>
          <p:cNvPr id="46" name="45 Rectángulo"/>
          <p:cNvSpPr/>
          <p:nvPr/>
        </p:nvSpPr>
        <p:spPr>
          <a:xfrm>
            <a:off x="2771800" y="49987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8</a:t>
            </a:r>
            <a:endParaRPr lang="es-AR" sz="2400" dirty="0"/>
          </a:p>
        </p:txBody>
      </p:sp>
      <p:cxnSp>
        <p:nvCxnSpPr>
          <p:cNvPr id="47" name="46 Conector recto"/>
          <p:cNvCxnSpPr/>
          <p:nvPr/>
        </p:nvCxnSpPr>
        <p:spPr>
          <a:xfrm>
            <a:off x="4585712" y="4781912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954282" y="4797152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70032" y="5733256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8388424" y="550199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z</a:t>
            </a:r>
            <a:endParaRPr lang="es-AR" dirty="0"/>
          </a:p>
        </p:txBody>
      </p:sp>
      <p:sp>
        <p:nvSpPr>
          <p:cNvPr id="51" name="50 Rectángulo"/>
          <p:cNvSpPr/>
          <p:nvPr/>
        </p:nvSpPr>
        <p:spPr>
          <a:xfrm>
            <a:off x="4407048" y="580526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0</a:t>
            </a:r>
            <a:endParaRPr lang="es-AR" sz="2400" dirty="0"/>
          </a:p>
        </p:txBody>
      </p:sp>
      <p:sp>
        <p:nvSpPr>
          <p:cNvPr id="52" name="51 Rectángulo"/>
          <p:cNvSpPr/>
          <p:nvPr/>
        </p:nvSpPr>
        <p:spPr>
          <a:xfrm>
            <a:off x="2644079" y="5805264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-2</a:t>
            </a:r>
            <a:endParaRPr lang="es-AR" sz="2400" dirty="0"/>
          </a:p>
        </p:txBody>
      </p:sp>
      <p:cxnSp>
        <p:nvCxnSpPr>
          <p:cNvPr id="53" name="52 Conector recto"/>
          <p:cNvCxnSpPr/>
          <p:nvPr/>
        </p:nvCxnSpPr>
        <p:spPr>
          <a:xfrm>
            <a:off x="4585712" y="555876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2954467" y="555876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179512" y="23488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</a:rPr>
              <a:t>Alejandro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79512" y="44938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</a:rPr>
              <a:t>Sebastián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6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6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1" grpId="0" animBg="1"/>
      <p:bldP spid="60" grpId="0" animBg="1"/>
      <p:bldP spid="18" grpId="0"/>
      <p:bldP spid="19" grpId="0"/>
      <p:bldP spid="20" grpId="0"/>
      <p:bldP spid="21" grpId="0"/>
      <p:bldP spid="26" grpId="0"/>
      <p:bldP spid="27" grpId="0"/>
      <p:bldP spid="28" grpId="0"/>
      <p:bldP spid="34" grpId="0"/>
      <p:bldP spid="35" grpId="0"/>
      <p:bldP spid="36" grpId="0"/>
      <p:bldP spid="44" grpId="0"/>
      <p:bldP spid="45" grpId="0"/>
      <p:bldP spid="46" grpId="0"/>
      <p:bldP spid="50" grpId="0"/>
      <p:bldP spid="51" grpId="0"/>
      <p:bldP spid="52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0 Elipse"/>
          <p:cNvSpPr/>
          <p:nvPr/>
        </p:nvSpPr>
        <p:spPr>
          <a:xfrm>
            <a:off x="1187624" y="438566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Elipse"/>
          <p:cNvSpPr/>
          <p:nvPr/>
        </p:nvSpPr>
        <p:spPr>
          <a:xfrm>
            <a:off x="6768256" y="438566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539552" y="188640"/>
            <a:ext cx="8135560" cy="707886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rgbClr val="0000FF"/>
                </a:solidFill>
                <a:latin typeface="Comic Sans MS" pitchFamily="66" charset="0"/>
              </a:rPr>
              <a:t>Diagrama de caja y extensiones</a:t>
            </a:r>
            <a:endParaRPr lang="es-A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201976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x: Media </a:t>
            </a:r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muestral</a:t>
            </a:r>
            <a:endParaRPr lang="es-ES" sz="2400" b="1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Me: Mediana</a:t>
            </a:r>
          </a:p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: Primer </a:t>
            </a:r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cuartil</a:t>
            </a:r>
            <a:endParaRPr lang="es-ES" sz="2400" b="1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: Tercer </a:t>
            </a:r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cuartil</a:t>
            </a:r>
            <a:endParaRPr lang="es-ES" sz="2400" b="1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RI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: Rango </a:t>
            </a:r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intercuartílico</a:t>
            </a:r>
            <a:endParaRPr lang="es-ES" sz="2400" b="1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611560" y="1319704"/>
            <a:ext cx="21602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508601" y="1201976"/>
            <a:ext cx="31678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Referencias:</a:t>
            </a:r>
          </a:p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1: Q</a:t>
            </a:r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– 3.RI</a:t>
            </a:r>
          </a:p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2: Q</a:t>
            </a:r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– 1,5.RI</a:t>
            </a:r>
            <a:endParaRPr lang="es-AR" sz="2400" b="1" dirty="0" smtClean="0">
              <a:solidFill>
                <a:srgbClr val="0000FF"/>
              </a:solidFill>
              <a:latin typeface="Symbol" pitchFamily="18" charset="2"/>
            </a:endParaRPr>
          </a:p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3: Q</a:t>
            </a:r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+ 1,5.RI</a:t>
            </a:r>
            <a:endParaRPr lang="es-AR" sz="2400" b="1" dirty="0" smtClean="0">
              <a:solidFill>
                <a:srgbClr val="0000FF"/>
              </a:solidFill>
              <a:latin typeface="Symbol" pitchFamily="18" charset="2"/>
            </a:endParaRPr>
          </a:p>
          <a:p>
            <a:r>
              <a:rPr lang="es-ES" sz="2400" b="1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4: Q</a:t>
            </a:r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+ 3.RI</a:t>
            </a:r>
            <a:endParaRPr lang="es-AR" sz="2400" b="1" dirty="0">
              <a:solidFill>
                <a:srgbClr val="0000FF"/>
              </a:solidFill>
              <a:latin typeface="Symbol" pitchFamily="18" charset="2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0" y="555303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8823078" y="5229200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4772784" y="566743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endParaRPr 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3681736" y="566743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6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endParaRPr lang="es-AR" sz="24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5001465" y="542092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3915924" y="542092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3924048" y="4112872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6" name="25 Conector recto"/>
          <p:cNvCxnSpPr/>
          <p:nvPr/>
        </p:nvCxnSpPr>
        <p:spPr>
          <a:xfrm flipV="1">
            <a:off x="683568" y="371703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8259648" y="371703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6644992" y="371703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2267744" y="371703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196720" y="4112872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3966707" y="6017018"/>
            <a:ext cx="553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Me</a:t>
            </a:r>
            <a:endParaRPr lang="es-AR" sz="2000" dirty="0"/>
          </a:p>
        </p:txBody>
      </p:sp>
      <p:cxnSp>
        <p:nvCxnSpPr>
          <p:cNvPr id="36" name="35 Conector recto"/>
          <p:cNvCxnSpPr/>
          <p:nvPr/>
        </p:nvCxnSpPr>
        <p:spPr>
          <a:xfrm>
            <a:off x="4200895" y="542092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196720" y="5697048"/>
            <a:ext cx="0" cy="360000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288856" y="554884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Ref1</a:t>
            </a:r>
            <a:endParaRPr lang="es-AR" sz="2000" dirty="0"/>
          </a:p>
        </p:txBody>
      </p:sp>
      <p:sp>
        <p:nvSpPr>
          <p:cNvPr id="40" name="39 Rectángulo"/>
          <p:cNvSpPr/>
          <p:nvPr/>
        </p:nvSpPr>
        <p:spPr>
          <a:xfrm>
            <a:off x="1876295" y="554884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Ref2</a:t>
            </a:r>
            <a:endParaRPr lang="es-AR" sz="2000" dirty="0"/>
          </a:p>
        </p:txBody>
      </p:sp>
      <p:sp>
        <p:nvSpPr>
          <p:cNvPr id="41" name="40 Rectángulo"/>
          <p:cNvSpPr/>
          <p:nvPr/>
        </p:nvSpPr>
        <p:spPr>
          <a:xfrm>
            <a:off x="6254472" y="553779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Ref3</a:t>
            </a:r>
            <a:endParaRPr lang="es-AR" sz="2000" dirty="0"/>
          </a:p>
        </p:txBody>
      </p:sp>
      <p:sp>
        <p:nvSpPr>
          <p:cNvPr id="42" name="41 Rectángulo"/>
          <p:cNvSpPr/>
          <p:nvPr/>
        </p:nvSpPr>
        <p:spPr>
          <a:xfrm>
            <a:off x="7841911" y="553779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Ref4</a:t>
            </a:r>
            <a:endParaRPr lang="es-AR" sz="2000" dirty="0"/>
          </a:p>
        </p:txBody>
      </p:sp>
      <p:cxnSp>
        <p:nvCxnSpPr>
          <p:cNvPr id="43" name="42 Conector recto"/>
          <p:cNvCxnSpPr/>
          <p:nvPr/>
        </p:nvCxnSpPr>
        <p:spPr>
          <a:xfrm>
            <a:off x="4353295" y="540901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4196720" y="568180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sz="2000" dirty="0"/>
          </a:p>
        </p:txBody>
      </p:sp>
      <p:cxnSp>
        <p:nvCxnSpPr>
          <p:cNvPr id="46" name="45 Conector recto"/>
          <p:cNvCxnSpPr/>
          <p:nvPr/>
        </p:nvCxnSpPr>
        <p:spPr>
          <a:xfrm>
            <a:off x="4283968" y="5769056"/>
            <a:ext cx="14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211960" y="4230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1619672" y="4381472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CuadroTexto"/>
          <p:cNvSpPr txBox="1"/>
          <p:nvPr/>
        </p:nvSpPr>
        <p:spPr>
          <a:xfrm>
            <a:off x="8244408" y="4234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5004048" y="4472912"/>
            <a:ext cx="79208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96136" y="440090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2483768" y="4472912"/>
            <a:ext cx="144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2483768" y="440090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" grpId="0" build="p" animBg="1"/>
      <p:bldP spid="6" grpId="0"/>
      <p:bldP spid="15" grpId="0"/>
      <p:bldP spid="18" grpId="0"/>
      <p:bldP spid="19" grpId="0"/>
      <p:bldP spid="20" grpId="0"/>
      <p:bldP spid="23" grpId="0" animBg="1"/>
      <p:bldP spid="35" grpId="0"/>
      <p:bldP spid="39" grpId="0"/>
      <p:bldP spid="40" grpId="0"/>
      <p:bldP spid="41" grpId="0"/>
      <p:bldP spid="42" grpId="0"/>
      <p:bldP spid="45" grpId="0"/>
      <p:bldP spid="47" grpId="0"/>
      <p:bldP spid="48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908224" y="402030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Elipse"/>
          <p:cNvSpPr/>
          <p:nvPr/>
        </p:nvSpPr>
        <p:spPr>
          <a:xfrm>
            <a:off x="6490448" y="402030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" name="5 Conector recto"/>
          <p:cNvCxnSpPr/>
          <p:nvPr/>
        </p:nvCxnSpPr>
        <p:spPr>
          <a:xfrm>
            <a:off x="-21272" y="518767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787582" y="479715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953312" y="530207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endParaRPr lang="es-AR" sz="2400" dirty="0"/>
          </a:p>
        </p:txBody>
      </p:sp>
      <p:sp>
        <p:nvSpPr>
          <p:cNvPr id="9" name="8 Rectángulo"/>
          <p:cNvSpPr/>
          <p:nvPr/>
        </p:nvSpPr>
        <p:spPr>
          <a:xfrm>
            <a:off x="3862264" y="530207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6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endParaRPr lang="es-AR" sz="2400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5181993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096452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4104576" y="3747512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1404168" y="335167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7762553" y="335167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6367184" y="335167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2782024" y="335167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377248" y="3747512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4090651" y="5765194"/>
            <a:ext cx="553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Me</a:t>
            </a:r>
            <a:endParaRPr lang="es-AR" sz="2000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4381423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377248" y="5331688"/>
            <a:ext cx="0" cy="360000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1009456" y="518348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Ref1</a:t>
            </a:r>
            <a:endParaRPr lang="es-AR" sz="2000" dirty="0"/>
          </a:p>
        </p:txBody>
      </p:sp>
      <p:sp>
        <p:nvSpPr>
          <p:cNvPr id="22" name="21 Rectángulo"/>
          <p:cNvSpPr/>
          <p:nvPr/>
        </p:nvSpPr>
        <p:spPr>
          <a:xfrm>
            <a:off x="2390575" y="518348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Ref2</a:t>
            </a:r>
            <a:endParaRPr lang="es-AR" sz="2000" dirty="0"/>
          </a:p>
        </p:txBody>
      </p:sp>
      <p:sp>
        <p:nvSpPr>
          <p:cNvPr id="23" name="22 Rectángulo"/>
          <p:cNvSpPr/>
          <p:nvPr/>
        </p:nvSpPr>
        <p:spPr>
          <a:xfrm>
            <a:off x="5976664" y="517243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Ref3</a:t>
            </a:r>
            <a:endParaRPr lang="es-AR" sz="2000" dirty="0"/>
          </a:p>
        </p:txBody>
      </p:sp>
      <p:sp>
        <p:nvSpPr>
          <p:cNvPr id="24" name="23 Rectángulo"/>
          <p:cNvSpPr/>
          <p:nvPr/>
        </p:nvSpPr>
        <p:spPr>
          <a:xfrm>
            <a:off x="7344816" y="517243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Ref4</a:t>
            </a:r>
            <a:endParaRPr lang="es-AR" sz="20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4533823" y="504365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4377248" y="531644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sz="2000" dirty="0"/>
          </a:p>
        </p:txBody>
      </p:sp>
      <p:cxnSp>
        <p:nvCxnSpPr>
          <p:cNvPr id="27" name="26 Conector recto"/>
          <p:cNvCxnSpPr/>
          <p:nvPr/>
        </p:nvCxnSpPr>
        <p:spPr>
          <a:xfrm>
            <a:off x="4464496" y="5403696"/>
            <a:ext cx="14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392488" y="386524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2340272" y="4016112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CuadroTexto"/>
          <p:cNvSpPr txBox="1"/>
          <p:nvPr/>
        </p:nvSpPr>
        <p:spPr>
          <a:xfrm>
            <a:off x="7747313" y="38694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5184576" y="4107552"/>
            <a:ext cx="50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5688632" y="403554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952488" y="4107552"/>
            <a:ext cx="111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2952488" y="403554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errar llave"/>
          <p:cNvSpPr/>
          <p:nvPr/>
        </p:nvSpPr>
        <p:spPr>
          <a:xfrm rot="16200000">
            <a:off x="6835160" y="2487448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Cerrar llave"/>
          <p:cNvSpPr/>
          <p:nvPr/>
        </p:nvSpPr>
        <p:spPr>
          <a:xfrm rot="16200000">
            <a:off x="8244840" y="2498497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Cerrar llave"/>
          <p:cNvSpPr/>
          <p:nvPr/>
        </p:nvSpPr>
        <p:spPr>
          <a:xfrm rot="16200000">
            <a:off x="467976" y="2487449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Cerrar llave"/>
          <p:cNvSpPr/>
          <p:nvPr/>
        </p:nvSpPr>
        <p:spPr>
          <a:xfrm rot="16200000">
            <a:off x="1892896" y="2498498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Cerrar llave"/>
          <p:cNvSpPr/>
          <p:nvPr/>
        </p:nvSpPr>
        <p:spPr>
          <a:xfrm rot="16200000">
            <a:off x="1175144" y="674847"/>
            <a:ext cx="432048" cy="2772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Cerrar llave"/>
          <p:cNvSpPr/>
          <p:nvPr/>
        </p:nvSpPr>
        <p:spPr>
          <a:xfrm rot="16200000">
            <a:off x="7524480" y="692848"/>
            <a:ext cx="432048" cy="2736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CuadroTexto"/>
          <p:cNvSpPr txBox="1"/>
          <p:nvPr/>
        </p:nvSpPr>
        <p:spPr>
          <a:xfrm>
            <a:off x="395536" y="1423823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</a:rPr>
              <a:t>Datos apartados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728359" y="1412775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</a:rPr>
              <a:t>Datos apartados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576706" y="256490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</a:rPr>
              <a:t>Atípicos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530018" y="256490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</a:rPr>
              <a:t>Atípicos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92264" y="257085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</a:rPr>
              <a:t>Anómalos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7869128" y="2564904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</a:rPr>
              <a:t>Anómalos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88640"/>
            <a:ext cx="8135560" cy="707886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rgbClr val="0000FF"/>
                </a:solidFill>
                <a:latin typeface="Comic Sans MS" pitchFamily="66" charset="0"/>
              </a:rPr>
              <a:t>Diagrama de caja y extensiones</a:t>
            </a:r>
            <a:endParaRPr lang="es-A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755576" y="3485768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Elipse"/>
          <p:cNvSpPr/>
          <p:nvPr/>
        </p:nvSpPr>
        <p:spPr>
          <a:xfrm>
            <a:off x="6423456" y="3485768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" name="3 Conector recto"/>
          <p:cNvCxnSpPr/>
          <p:nvPr/>
        </p:nvCxnSpPr>
        <p:spPr>
          <a:xfrm>
            <a:off x="-21272" y="518767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8787582" y="479715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3229357" y="3212976"/>
            <a:ext cx="766579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" name="8 Conector recto"/>
          <p:cNvCxnSpPr/>
          <p:nvPr/>
        </p:nvCxnSpPr>
        <p:spPr>
          <a:xfrm>
            <a:off x="3651136" y="3212976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812344" y="505470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322990" y="33307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133838" y="33348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3995936" y="3573016"/>
            <a:ext cx="165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652120" y="348576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619848" y="3573016"/>
            <a:ext cx="158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615480" y="348576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2438048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604432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037464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60616" y="506994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865355" y="506994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6474688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678408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8172400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7293064" y="506994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635900" y="5373216"/>
            <a:ext cx="788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  <a:latin typeface="Comic Sans MS" pitchFamily="66" charset="0"/>
              </a:rPr>
              <a:t>1      2      3      4      5      6      7      8      9      10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2366040" y="1685568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Rectángulo"/>
          <p:cNvSpPr/>
          <p:nvPr/>
        </p:nvSpPr>
        <p:spPr>
          <a:xfrm>
            <a:off x="5292080" y="1412776"/>
            <a:ext cx="1152128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6" name="45 Conector recto"/>
          <p:cNvCxnSpPr/>
          <p:nvPr/>
        </p:nvCxnSpPr>
        <p:spPr>
          <a:xfrm>
            <a:off x="6084168" y="1412776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5699254" y="15305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3198336" y="1681376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CuadroTexto"/>
          <p:cNvSpPr txBox="1"/>
          <p:nvPr/>
        </p:nvSpPr>
        <p:spPr>
          <a:xfrm>
            <a:off x="1425774" y="15415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50" name="49 Conector recto"/>
          <p:cNvCxnSpPr/>
          <p:nvPr/>
        </p:nvCxnSpPr>
        <p:spPr>
          <a:xfrm>
            <a:off x="6444208" y="1772816"/>
            <a:ext cx="1728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8172400" y="170080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4026416" y="1772816"/>
            <a:ext cx="126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037464" y="170080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7997934" y="3341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633686" y="15415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82982" y="44624"/>
            <a:ext cx="4719562" cy="52322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  <a:latin typeface="Comic Sans MS" pitchFamily="66" charset="0"/>
              </a:rPr>
              <a:t>Patrón de comportamiento</a:t>
            </a:r>
            <a:endParaRPr lang="es-AR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327" y="692696"/>
            <a:ext cx="8353425" cy="605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82982" y="44624"/>
            <a:ext cx="4719562" cy="52322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00FF"/>
                </a:solidFill>
                <a:latin typeface="Comic Sans MS" pitchFamily="66" charset="0"/>
              </a:rPr>
              <a:t>Patrón de comportamiento</a:t>
            </a:r>
            <a:endParaRPr lang="es-AR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" name="Picture 7" descr="TN005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9668" y="1426989"/>
            <a:ext cx="13716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WB0067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6668" y="1426989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TN0060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426989"/>
            <a:ext cx="1079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9552" y="620539"/>
            <a:ext cx="82809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2000" b="1" i="1" dirty="0">
                <a:solidFill>
                  <a:srgbClr val="350BCD"/>
                </a:solidFill>
              </a:rPr>
              <a:t>Cantidad de maniobras que debe hacer una mujer para estacionar un automóvil “correctamente”, entre otros dos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3 Gráfico"/>
          <p:cNvGraphicFramePr/>
          <p:nvPr/>
        </p:nvGraphicFramePr>
        <p:xfrm>
          <a:off x="827584" y="1916832"/>
          <a:ext cx="76328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AutoShape 5"/>
          <p:cNvSpPr>
            <a:spLocks/>
          </p:cNvSpPr>
          <p:nvPr/>
        </p:nvSpPr>
        <p:spPr bwMode="auto">
          <a:xfrm>
            <a:off x="755576" y="6165304"/>
            <a:ext cx="7543800" cy="432048"/>
          </a:xfrm>
          <a:prstGeom prst="callout3">
            <a:avLst>
              <a:gd name="adj1" fmla="val 30673"/>
              <a:gd name="adj2" fmla="val 97575"/>
              <a:gd name="adj3" fmla="val 24288"/>
              <a:gd name="adj4" fmla="val 106662"/>
              <a:gd name="adj5" fmla="val -251568"/>
              <a:gd name="adj6" fmla="val 106460"/>
              <a:gd name="adj7" fmla="val -248757"/>
              <a:gd name="adj8" fmla="val 98675"/>
            </a:avLst>
          </a:prstGeom>
          <a:solidFill>
            <a:srgbClr val="FFFFFF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s-ES" sz="1400" i="1" dirty="0">
                <a:solidFill>
                  <a:srgbClr val="0000FF"/>
                </a:solidFill>
                <a:latin typeface="Times New Roman" pitchFamily="18" charset="0"/>
              </a:rPr>
              <a:t>Que la gráfica termine aquí no significa que la variable no pueda tomar valores mayores a </a:t>
            </a:r>
            <a:r>
              <a:rPr lang="es-ES" sz="1400" i="1" dirty="0" smtClean="0">
                <a:solidFill>
                  <a:srgbClr val="0000FF"/>
                </a:solidFill>
                <a:latin typeface="Times New Roman" pitchFamily="18" charset="0"/>
              </a:rPr>
              <a:t>26, </a:t>
            </a:r>
            <a:r>
              <a:rPr lang="es-ES" sz="1400" i="1" dirty="0">
                <a:solidFill>
                  <a:srgbClr val="0000FF"/>
                </a:solidFill>
                <a:latin typeface="Times New Roman" pitchFamily="18" charset="0"/>
              </a:rPr>
              <a:t>sino que es en estos casos cuando las mujeres deciden pagar una playa de estacionamiento.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753624" y="5733256"/>
            <a:ext cx="1873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Cantidad de maniobras</a:t>
            </a:r>
            <a:endParaRPr lang="es-AR" sz="1400" dirty="0">
              <a:solidFill>
                <a:srgbClr val="0000FF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52304" y="2955424"/>
            <a:ext cx="400110" cy="15488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Frecuencia absoluta</a:t>
            </a:r>
            <a:endParaRPr lang="es-AR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7" grpId="0" autoUpdateAnimBg="0"/>
      <p:bldGraphic spid="9" grpId="0">
        <p:bldSub>
          <a:bldChart bld="category"/>
        </p:bldSub>
      </p:bldGraphic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297</Words>
  <Application>Microsoft Office PowerPoint</Application>
  <PresentationFormat>Presentación en pantalla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Mónica Guitart</dc:creator>
  <cp:lastModifiedBy>Mónica</cp:lastModifiedBy>
  <cp:revision>58</cp:revision>
  <dcterms:created xsi:type="dcterms:W3CDTF">2012-07-02T22:41:19Z</dcterms:created>
  <dcterms:modified xsi:type="dcterms:W3CDTF">2020-03-05T18:48:36Z</dcterms:modified>
</cp:coreProperties>
</file>