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7" r:id="rId3"/>
    <p:sldId id="279" r:id="rId4"/>
    <p:sldId id="283" r:id="rId5"/>
    <p:sldId id="284" r:id="rId6"/>
    <p:sldId id="285" r:id="rId7"/>
    <p:sldId id="287" r:id="rId8"/>
    <p:sldId id="289" r:id="rId9"/>
    <p:sldId id="278" r:id="rId10"/>
    <p:sldId id="264" r:id="rId11"/>
    <p:sldId id="266" r:id="rId12"/>
    <p:sldId id="267" r:id="rId13"/>
    <p:sldId id="258" r:id="rId14"/>
    <p:sldId id="260" r:id="rId15"/>
    <p:sldId id="261" r:id="rId16"/>
    <p:sldId id="262" r:id="rId17"/>
    <p:sldId id="274" r:id="rId18"/>
    <p:sldId id="275" r:id="rId19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8EE"/>
    <a:srgbClr val="AD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1416" y="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C0F211D-99B7-4599-A19E-ECB2CD61EBF8}" type="datetimeFigureOut">
              <a:rPr lang="es-AR" smtClean="0"/>
              <a:t>16/10/2022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E7E712D-DE23-4FDC-A372-17E3C07D25AC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2.wdp"/><Relationship Id="rId4" Type="http://schemas.openxmlformats.org/officeDocument/2006/relationships/image" Target="../media/image29.png"/><Relationship Id="rId9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microsoft.com/office/2007/relationships/hdphoto" Target="../media/hdphoto30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07704" y="476672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MORFOLOGIA I. </a:t>
            </a:r>
          </a:p>
          <a:p>
            <a:r>
              <a:rPr lang="es-A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Sistemas de Comunicación Visual</a:t>
            </a:r>
            <a:endParaRPr lang="es-AR" sz="2000" b="1" dirty="0">
              <a:ln w="17780" cmpd="sng">
                <a:noFill/>
                <a:prstDash val="solid"/>
                <a:miter lim="800000"/>
              </a:ln>
              <a:solidFill>
                <a:schemeClr val="tx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11760" y="3429000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CONSTRUCCIÓN DE UN TESELADO ESPACIAL Y CREACIÓN DE UNA ESTRUCTURA DE PARED.</a:t>
            </a:r>
          </a:p>
        </p:txBody>
      </p:sp>
      <p:sp>
        <p:nvSpPr>
          <p:cNvPr id="7" name="6 Decisión"/>
          <p:cNvSpPr/>
          <p:nvPr/>
        </p:nvSpPr>
        <p:spPr>
          <a:xfrm>
            <a:off x="2051720" y="3645024"/>
            <a:ext cx="288032" cy="157083"/>
          </a:xfrm>
          <a:prstGeom prst="flowChartDecisi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Decisión"/>
          <p:cNvSpPr/>
          <p:nvPr/>
        </p:nvSpPr>
        <p:spPr>
          <a:xfrm>
            <a:off x="2051720" y="4437112"/>
            <a:ext cx="288032" cy="157083"/>
          </a:xfrm>
          <a:prstGeom prst="flowChartDecisi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1907704" y="177281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Trabajo Práctico nº 5– 2018</a:t>
            </a:r>
            <a:endParaRPr lang="es-A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1907704" y="2192377"/>
            <a:ext cx="4536504" cy="618168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 smtClean="0"/>
              <a:t>DISEÑO DE UNA ESTRUCTURA DE PARED A PARTIR DE UN TESELADO BIDIMENSIONAL</a:t>
            </a:r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298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76" y="548680"/>
            <a:ext cx="4634304" cy="6187800"/>
          </a:xfrm>
          <a:prstGeom prst="rect">
            <a:avLst/>
          </a:prstGeom>
        </p:spPr>
      </p:pic>
      <p:sp>
        <p:nvSpPr>
          <p:cNvPr id="2" name="Footer Placeholder 2"/>
          <p:cNvSpPr txBox="1">
            <a:spLocks/>
          </p:cNvSpPr>
          <p:nvPr/>
        </p:nvSpPr>
        <p:spPr>
          <a:xfrm>
            <a:off x="1475656" y="25915"/>
            <a:ext cx="6408712" cy="365125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UNA ESTRUCTURA DE PARED A PARTIR DE UN TESELADO BIDIMENSIONAL</a:t>
            </a: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3" y="548680"/>
            <a:ext cx="3874187" cy="2905640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35679" y="6453336"/>
            <a:ext cx="86288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>
            <a:spLocks/>
          </p:cNvSpPr>
          <p:nvPr/>
        </p:nvSpPr>
        <p:spPr>
          <a:xfrm>
            <a:off x="1475656" y="25915"/>
            <a:ext cx="6408712" cy="365125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UNA ESTRUCTURA DE PARED A PARTIR DE UN TESELADO BIDIMENSIONAL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4" y="3068960"/>
            <a:ext cx="5426485" cy="3620208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35679" y="6453336"/>
            <a:ext cx="86288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59" y="548680"/>
            <a:ext cx="518092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8875"/>
            <a:ext cx="4535660" cy="30224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8875"/>
            <a:ext cx="4535660" cy="3022493"/>
          </a:xfrm>
          <a:prstGeom prst="rect">
            <a:avLst/>
          </a:prstGeom>
        </p:spPr>
      </p:pic>
      <p:sp>
        <p:nvSpPr>
          <p:cNvPr id="2" name="Footer Placeholder 2"/>
          <p:cNvSpPr txBox="1">
            <a:spLocks/>
          </p:cNvSpPr>
          <p:nvPr/>
        </p:nvSpPr>
        <p:spPr>
          <a:xfrm>
            <a:off x="1475656" y="25915"/>
            <a:ext cx="6408712" cy="365125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UNA ESTRUCTURA DE PARED A PARTIR DE UN TESELADO BIDIMENSIONAL</a:t>
            </a:r>
            <a:endParaRPr lang="es-AR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335679" y="6453336"/>
            <a:ext cx="86288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283"/>
            <a:ext cx="4499610" cy="29984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502283"/>
            <a:ext cx="4499992" cy="29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529000" cy="5432264"/>
          </a:xfrm>
          <a:prstGeom prst="rect">
            <a:avLst/>
          </a:prstGeom>
        </p:spPr>
      </p:pic>
      <p:sp>
        <p:nvSpPr>
          <p:cNvPr id="3" name="Footer Placeholder 2"/>
          <p:cNvSpPr txBox="1">
            <a:spLocks/>
          </p:cNvSpPr>
          <p:nvPr/>
        </p:nvSpPr>
        <p:spPr>
          <a:xfrm>
            <a:off x="2555776" y="25915"/>
            <a:ext cx="4032448" cy="365125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CONSTRUCCIÓN DE UN TESELADO SEMIREGULAR 2D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890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0"/>
            <a:ext cx="810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2771800" y="25915"/>
            <a:ext cx="3744416" cy="365125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CREACIÓN DE UNA ESTRUCTURA DE PARED 3D</a:t>
            </a:r>
            <a:endParaRPr lang="es-AR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6" y="1052736"/>
            <a:ext cx="6677183" cy="500398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36" y="1689308"/>
            <a:ext cx="6633100" cy="43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9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08920"/>
            <a:ext cx="3851992" cy="332237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827936" y="1052736"/>
            <a:ext cx="7452000" cy="5003984"/>
            <a:chOff x="827936" y="1052736"/>
            <a:chExt cx="7452000" cy="5003984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936" y="1052736"/>
              <a:ext cx="6677183" cy="5003984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836" y="1689308"/>
              <a:ext cx="6633100" cy="4367412"/>
            </a:xfrm>
            <a:prstGeom prst="rect">
              <a:avLst/>
            </a:prstGeom>
          </p:spPr>
        </p:pic>
      </p:grpSp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6" y="1052736"/>
            <a:ext cx="6624384" cy="4982269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2771800" y="25915"/>
            <a:ext cx="3744416" cy="365125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CREACIÓN DE UNA ESTRUCTURA DE PARED 3D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954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 txBox="1">
            <a:spLocks/>
          </p:cNvSpPr>
          <p:nvPr/>
        </p:nvSpPr>
        <p:spPr>
          <a:xfrm>
            <a:off x="2267744" y="25915"/>
            <a:ext cx="4464496" cy="365125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UNA ESTRUCTURA DE PARED TRIDIMENSIONAL</a:t>
            </a:r>
            <a:endParaRPr lang="es-AR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81" y="2204864"/>
            <a:ext cx="5568619" cy="417646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31"/>
          <a:stretch/>
        </p:blipFill>
        <p:spPr>
          <a:xfrm rot="5400000">
            <a:off x="-273973" y="822653"/>
            <a:ext cx="4399865" cy="3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620688"/>
            <a:ext cx="9144000" cy="1872208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Footer Placeholder 2"/>
          <p:cNvSpPr txBox="1">
            <a:spLocks/>
          </p:cNvSpPr>
          <p:nvPr/>
        </p:nvSpPr>
        <p:spPr>
          <a:xfrm>
            <a:off x="1763688" y="25915"/>
            <a:ext cx="5544616" cy="378749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VARIACIONES AL DISEÑO DE UN TESELADO REGULAR O SEMI-REGULAR</a:t>
            </a:r>
            <a:endParaRPr lang="es-AR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35679" y="6453336"/>
            <a:ext cx="86288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620688"/>
            <a:ext cx="7728475" cy="18722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4741" y="1551581"/>
            <a:ext cx="4169645" cy="520181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84548" y="4091353"/>
            <a:ext cx="3334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Proceso por el cual se lograr crear una</a:t>
            </a:r>
          </a:p>
          <a:p>
            <a:r>
              <a:rPr lang="es-AR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s-A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ariación de un teselado regular a partir del cuadrado.</a:t>
            </a:r>
            <a:endParaRPr lang="es-A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620688"/>
            <a:ext cx="5436096" cy="3744416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Footer Placeholder 2"/>
          <p:cNvSpPr txBox="1">
            <a:spLocks/>
          </p:cNvSpPr>
          <p:nvPr/>
        </p:nvSpPr>
        <p:spPr>
          <a:xfrm>
            <a:off x="1763688" y="25915"/>
            <a:ext cx="5544616" cy="378749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VARIACIONES AL DISEÑO DE UN TESELADO REGULAR O SEMI-REGULAR</a:t>
            </a:r>
            <a:endParaRPr lang="es-AR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35679" y="6453336"/>
            <a:ext cx="86288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8" y="722088"/>
            <a:ext cx="4464497" cy="35436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2" y="3140968"/>
            <a:ext cx="3067410" cy="3384376"/>
          </a:xfrm>
          <a:prstGeom prst="rect">
            <a:avLst/>
          </a:prstGeom>
        </p:spPr>
      </p:pic>
      <p:pic>
        <p:nvPicPr>
          <p:cNvPr id="2050" name="Picture 2" descr="http://red.ilce.edu.mx/sitios/proyectos/teselaciones_oto14/images_t/EscherCubeLizard_102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45" y="620688"/>
            <a:ext cx="2508043" cy="25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exágono 9"/>
          <p:cNvSpPr/>
          <p:nvPr/>
        </p:nvSpPr>
        <p:spPr>
          <a:xfrm>
            <a:off x="5940152" y="4265782"/>
            <a:ext cx="1368152" cy="1179442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Hexágono 11"/>
          <p:cNvSpPr/>
          <p:nvPr/>
        </p:nvSpPr>
        <p:spPr>
          <a:xfrm>
            <a:off x="7020272" y="3676061"/>
            <a:ext cx="1332000" cy="1188000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Hexágono 12"/>
          <p:cNvSpPr/>
          <p:nvPr/>
        </p:nvSpPr>
        <p:spPr>
          <a:xfrm>
            <a:off x="6984424" y="4867739"/>
            <a:ext cx="1404000" cy="1179442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CuadroTexto 13"/>
          <p:cNvSpPr txBox="1"/>
          <p:nvPr/>
        </p:nvSpPr>
        <p:spPr>
          <a:xfrm>
            <a:off x="1201889" y="4885909"/>
            <a:ext cx="3334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Proceso por el cual se lograr crear una</a:t>
            </a:r>
          </a:p>
          <a:p>
            <a:r>
              <a:rPr lang="es-AR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s-A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ariación de un teselado regular a partir del cuadrado y del pentágono</a:t>
            </a:r>
            <a:endParaRPr lang="es-A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28495" y="3148517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ITEM 1</a:t>
            </a:r>
            <a:r>
              <a:rPr lang="es-A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:transferir el teselado  2D a una expresión 3 D para crear una ESTRUCTURA DE PARED, donde las teselas pasen a ser celdas  espaciales  que alojen módulos en parte o en la totalidad de la estructura de pared </a:t>
            </a:r>
            <a:endParaRPr lang="es-AR" sz="16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6 Decisión"/>
          <p:cNvSpPr/>
          <p:nvPr/>
        </p:nvSpPr>
        <p:spPr>
          <a:xfrm>
            <a:off x="323528" y="3356992"/>
            <a:ext cx="288032" cy="144016"/>
          </a:xfrm>
          <a:prstGeom prst="flowChartDecisi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755576" y="405822"/>
            <a:ext cx="73448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OBJETIVO :Resolver  una estructura modular de pared autosustentable</a:t>
            </a:r>
          </a:p>
          <a:p>
            <a:endParaRPr lang="es-A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EJERCICIO PRELIMINAR:</a:t>
            </a:r>
          </a:p>
          <a:p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A. </a:t>
            </a:r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dibujar un teselado 2D a partir de polígonos </a:t>
            </a:r>
            <a:r>
              <a:rPr lang="es-A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regulares,siguiendo</a:t>
            </a:r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 patrón de repetición</a:t>
            </a:r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Regular, </a:t>
            </a:r>
            <a:r>
              <a:rPr lang="es-AR" sz="14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</a:t>
            </a:r>
            <a:r>
              <a:rPr lang="es-AR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regular o Irregular</a:t>
            </a:r>
          </a:p>
          <a:p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Definir una superficie teselada </a:t>
            </a:r>
          </a:p>
          <a:p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B. Tomando como base el teselado anterior ,diseñar un nuevo teselado, introduciendo cambios morfológicos en las teselas </a:t>
            </a:r>
          </a:p>
          <a:p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C. Definir un </a:t>
            </a:r>
            <a:r>
              <a:rPr lang="es-A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módulo.figura</a:t>
            </a:r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para alojar en la tesela y repetirlo siguiendo un patrón de ubicación ,ordenamiento y transformación dentro del teselado. El </a:t>
            </a:r>
            <a:r>
              <a:rPr lang="es-A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módulo.figura</a:t>
            </a:r>
            <a:r>
              <a:rPr lang="es-A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puede ocupar total o parcialmente las teselas</a:t>
            </a:r>
            <a:endParaRPr lang="es-A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1907704" y="2192377"/>
            <a:ext cx="4536504" cy="618168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1600" dirty="0"/>
          </a:p>
        </p:txBody>
      </p:sp>
      <p:sp>
        <p:nvSpPr>
          <p:cNvPr id="9" name="6 Decisión"/>
          <p:cNvSpPr/>
          <p:nvPr/>
        </p:nvSpPr>
        <p:spPr>
          <a:xfrm>
            <a:off x="323528" y="4077072"/>
            <a:ext cx="288032" cy="216024"/>
          </a:xfrm>
          <a:prstGeom prst="flowChartDecisi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728495" y="3979514"/>
            <a:ext cx="8353056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ITEM </a:t>
            </a:r>
            <a:r>
              <a:rPr lang="es-AR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2: </a:t>
            </a:r>
            <a:r>
              <a:rPr lang="es-A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Aplicarle cambios formales que modifiquen  su desarrollo en</a:t>
            </a:r>
          </a:p>
          <a:p>
            <a:r>
              <a:rPr lang="es-A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profundidad</a:t>
            </a:r>
            <a:r>
              <a:rPr lang="es-AR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, </a:t>
            </a:r>
            <a:r>
              <a:rPr lang="es-A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como su apariencia externa , buscando conferirle un diseño</a:t>
            </a:r>
          </a:p>
          <a:p>
            <a:r>
              <a:rPr lang="es-A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original. Para ello definir:</a:t>
            </a:r>
          </a:p>
          <a:p>
            <a:r>
              <a:rPr lang="es-ES" sz="14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2.1)Si tendrá </a:t>
            </a:r>
            <a:r>
              <a:rPr lang="es-E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 desarrollo longitudinal  rectilíneo , en cuyo caso deberá contar con</a:t>
            </a:r>
          </a:p>
          <a:p>
            <a:r>
              <a:rPr lang="es-E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 capas de </a:t>
            </a:r>
            <a:r>
              <a:rPr lang="es-ES" sz="14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teselación</a:t>
            </a:r>
            <a:r>
              <a:rPr lang="es-E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 su materialidad tendrá que permitir la perfecta vinculación </a:t>
            </a:r>
          </a:p>
          <a:p>
            <a:r>
              <a:rPr lang="es-E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ambas</a:t>
            </a:r>
          </a:p>
          <a:p>
            <a:r>
              <a:rPr lang="es-E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2.2)Si su desarrollo no fuera rectilíneo( quebrado o curvo) deberá tenerse en cuenta</a:t>
            </a:r>
          </a:p>
          <a:p>
            <a:r>
              <a:rPr lang="es-E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profundidad de la estructura de pared para asegurar su estabilidad . En este caso</a:t>
            </a:r>
          </a:p>
          <a:p>
            <a:r>
              <a:rPr lang="es-E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 </a:t>
            </a:r>
            <a:r>
              <a:rPr lang="es-ES" sz="14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prevee</a:t>
            </a:r>
            <a:r>
              <a:rPr lang="es-ES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una sola capa </a:t>
            </a:r>
          </a:p>
          <a:p>
            <a:r>
              <a:rPr lang="es-E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 presentación del TP Nº 5 :consiste en una lámina de 35 x 50  con el teselado en Vista </a:t>
            </a:r>
          </a:p>
          <a:p>
            <a:r>
              <a:rPr lang="es-E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Frontal y la Vista Superior .Y una maqueta autosustentable . no debe exceder en alto</a:t>
            </a:r>
          </a:p>
          <a:p>
            <a:r>
              <a:rPr lang="es-E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 largo un A3</a:t>
            </a:r>
          </a:p>
        </p:txBody>
      </p:sp>
    </p:spTree>
    <p:extLst>
      <p:ext uri="{BB962C8B-B14F-4D97-AF65-F5344CB8AC3E}">
        <p14:creationId xmlns:p14="http://schemas.microsoft.com/office/powerpoint/2010/main" val="274437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 txBox="1">
            <a:spLocks/>
          </p:cNvSpPr>
          <p:nvPr/>
        </p:nvSpPr>
        <p:spPr>
          <a:xfrm>
            <a:off x="2843808" y="25915"/>
            <a:ext cx="3384376" cy="378749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 TESELADO BIDIMENSIONAL</a:t>
            </a:r>
            <a:endParaRPr lang="es-AR" dirty="0"/>
          </a:p>
        </p:txBody>
      </p:sp>
      <p:sp>
        <p:nvSpPr>
          <p:cNvPr id="6" name="CuadroTexto 5"/>
          <p:cNvSpPr txBox="1"/>
          <p:nvPr/>
        </p:nvSpPr>
        <p:spPr>
          <a:xfrm>
            <a:off x="4283968" y="8367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1.wp.com/matematicascercanas.com/wp-content/uploads/2017/08/teselado_pentagono.jpg?resize=289%2C300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4888"/>
            <a:ext cx="2752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1.wp.com/matematicascercanas.com/wp-content/uploads/2017/08/teselado_pentagono_02.jpg?resize=288%2C30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08" y="3714888"/>
            <a:ext cx="2743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539552" y="3784046"/>
            <a:ext cx="2708034" cy="2616526"/>
            <a:chOff x="251520" y="3764288"/>
            <a:chExt cx="2986754" cy="2885828"/>
          </a:xfrm>
        </p:grpSpPr>
        <p:sp>
          <p:nvSpPr>
            <p:cNvPr id="7" name="Hexágono 6"/>
            <p:cNvSpPr/>
            <p:nvPr/>
          </p:nvSpPr>
          <p:spPr>
            <a:xfrm>
              <a:off x="1567687" y="3764288"/>
              <a:ext cx="1670586" cy="1440160"/>
            </a:xfrm>
            <a:prstGeom prst="hexagon">
              <a:avLst/>
            </a:prstGeom>
            <a:solidFill>
              <a:srgbClr val="AD0101">
                <a:alpha val="5607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Hexágono 10"/>
            <p:cNvSpPr/>
            <p:nvPr/>
          </p:nvSpPr>
          <p:spPr>
            <a:xfrm>
              <a:off x="251520" y="4489876"/>
              <a:ext cx="1670586" cy="1440160"/>
            </a:xfrm>
            <a:prstGeom prst="hexagon">
              <a:avLst/>
            </a:prstGeom>
            <a:solidFill>
              <a:srgbClr val="AD0101">
                <a:alpha val="5607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Hexágono 11"/>
            <p:cNvSpPr/>
            <p:nvPr/>
          </p:nvSpPr>
          <p:spPr>
            <a:xfrm>
              <a:off x="1567688" y="5209956"/>
              <a:ext cx="1670586" cy="1440160"/>
            </a:xfrm>
            <a:prstGeom prst="hexagon">
              <a:avLst/>
            </a:prstGeom>
            <a:solidFill>
              <a:srgbClr val="AD0101">
                <a:alpha val="5607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539552" y="939510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TESELADO :Es un patrón repetitivo de figuras geométricas ,por ejemplo : polígonos que encajan y cubren el plano sin superponerse y sin dejar huecos </a:t>
            </a:r>
          </a:p>
          <a:p>
            <a:r>
              <a:rPr lang="es-AR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TESELAR : es </a:t>
            </a:r>
            <a:r>
              <a:rPr lang="es-AR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embaldozar</a:t>
            </a:r>
            <a:r>
              <a:rPr lang="es-AR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una superficie con figuras regulares o irregulares</a:t>
            </a:r>
            <a:endParaRPr lang="es-A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9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 txBox="1">
            <a:spLocks/>
          </p:cNvSpPr>
          <p:nvPr/>
        </p:nvSpPr>
        <p:spPr>
          <a:xfrm>
            <a:off x="2843808" y="25915"/>
            <a:ext cx="3384376" cy="378749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 TESELADO BIDIMENSIONAL</a:t>
            </a:r>
            <a:endParaRPr lang="es-AR" dirty="0"/>
          </a:p>
        </p:txBody>
      </p:sp>
      <p:sp>
        <p:nvSpPr>
          <p:cNvPr id="8" name="Triángulo isósceles 7"/>
          <p:cNvSpPr/>
          <p:nvPr/>
        </p:nvSpPr>
        <p:spPr>
          <a:xfrm>
            <a:off x="1115616" y="2228886"/>
            <a:ext cx="576064" cy="50405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1979712" y="2228886"/>
            <a:ext cx="504056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Hexágono 10"/>
          <p:cNvSpPr/>
          <p:nvPr/>
        </p:nvSpPr>
        <p:spPr>
          <a:xfrm>
            <a:off x="2898759" y="2251174"/>
            <a:ext cx="584705" cy="504056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Paralelogramo 11"/>
          <p:cNvSpPr/>
          <p:nvPr/>
        </p:nvSpPr>
        <p:spPr>
          <a:xfrm>
            <a:off x="3791219" y="2267958"/>
            <a:ext cx="648072" cy="487272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Pentágono regular 12"/>
          <p:cNvSpPr/>
          <p:nvPr/>
        </p:nvSpPr>
        <p:spPr>
          <a:xfrm>
            <a:off x="4716016" y="2206598"/>
            <a:ext cx="576064" cy="548632"/>
          </a:xfrm>
          <a:prstGeom prst="pen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Heptágono 14"/>
          <p:cNvSpPr/>
          <p:nvPr/>
        </p:nvSpPr>
        <p:spPr>
          <a:xfrm>
            <a:off x="5568805" y="2223233"/>
            <a:ext cx="515363" cy="515363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Octágono 15"/>
          <p:cNvSpPr/>
          <p:nvPr/>
        </p:nvSpPr>
        <p:spPr>
          <a:xfrm>
            <a:off x="6372200" y="2206598"/>
            <a:ext cx="548632" cy="548632"/>
          </a:xfrm>
          <a:prstGeom prst="oc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Decágono 16"/>
          <p:cNvSpPr/>
          <p:nvPr/>
        </p:nvSpPr>
        <p:spPr>
          <a:xfrm>
            <a:off x="7164288" y="2206598"/>
            <a:ext cx="548632" cy="548632"/>
          </a:xfrm>
          <a:prstGeom prst="dec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1" y="3138312"/>
            <a:ext cx="2329014" cy="232901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04" y="3138473"/>
            <a:ext cx="2362973" cy="236297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96" y="3138312"/>
            <a:ext cx="2378920" cy="2378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98524" y="543154"/>
            <a:ext cx="7461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latin typeface="Calibri" panose="020F0502020204030204" pitchFamily="34" charset="0"/>
                <a:cs typeface="Calibri" panose="020F0502020204030204" pitchFamily="34" charset="0"/>
              </a:rPr>
              <a:t>Teselados Regulares</a:t>
            </a:r>
          </a:p>
          <a:p>
            <a:r>
              <a:rPr lang="es-AR" dirty="0">
                <a:latin typeface="Calibri" panose="020F0502020204030204" pitchFamily="34" charset="0"/>
                <a:cs typeface="Calibri" panose="020F0502020204030204" pitchFamily="34" charset="0"/>
              </a:rPr>
              <a:t>Se logran a partir de la repetición y traslado de polígonos regulares. Son solo 3 y corresponden con el triángulo, cuadrado y hexágono.</a:t>
            </a:r>
          </a:p>
          <a:p>
            <a:r>
              <a:rPr lang="es-AR" dirty="0">
                <a:latin typeface="Calibri" panose="020F0502020204030204" pitchFamily="34" charset="0"/>
                <a:cs typeface="Calibri" panose="020F0502020204030204" pitchFamily="34" charset="0"/>
              </a:rPr>
              <a:t>Pero con los otros polígonos regulares pueden obtenerse variaciones</a:t>
            </a:r>
            <a:r>
              <a:rPr lang="es-A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A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 txBox="1">
            <a:spLocks/>
          </p:cNvSpPr>
          <p:nvPr/>
        </p:nvSpPr>
        <p:spPr>
          <a:xfrm>
            <a:off x="2843808" y="25915"/>
            <a:ext cx="3384376" cy="378749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 TESELADO BIDIMENSIONAL</a:t>
            </a:r>
            <a:endParaRPr lang="es-AR" dirty="0"/>
          </a:p>
        </p:txBody>
      </p:sp>
      <p:sp>
        <p:nvSpPr>
          <p:cNvPr id="7" name="CuadroTexto 6"/>
          <p:cNvSpPr txBox="1"/>
          <p:nvPr/>
        </p:nvSpPr>
        <p:spPr>
          <a:xfrm>
            <a:off x="1115616" y="54868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Teselados </a:t>
            </a:r>
            <a:r>
              <a:rPr lang="es-A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Semi</a:t>
            </a:r>
            <a:r>
              <a:rPr lang="es-A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-regulares</a:t>
            </a:r>
          </a:p>
          <a:p>
            <a:r>
              <a:rPr lang="es-AR" dirty="0" smtClean="0">
                <a:latin typeface="Calibri" panose="020F0502020204030204" pitchFamily="34" charset="0"/>
                <a:cs typeface="Calibri" panose="020F0502020204030204" pitchFamily="34" charset="0"/>
              </a:rPr>
              <a:t>Están resueltos con 2 o mas polígonos regulares y son 8 en total.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99" y="1216246"/>
            <a:ext cx="2520000" cy="252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00" y="1216246"/>
            <a:ext cx="2520000" cy="252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96" y="3789040"/>
            <a:ext cx="2520000" cy="2520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15" y="3789040"/>
            <a:ext cx="2520000" cy="252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88" y="1216246"/>
            <a:ext cx="2520000" cy="2520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9" y="3717032"/>
            <a:ext cx="2381250" cy="153352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08" y="5157192"/>
            <a:ext cx="19812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 txBox="1">
            <a:spLocks/>
          </p:cNvSpPr>
          <p:nvPr/>
        </p:nvSpPr>
        <p:spPr>
          <a:xfrm>
            <a:off x="2843808" y="25915"/>
            <a:ext cx="3384376" cy="378749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 TESELADO BIDIMENSIONAL</a:t>
            </a:r>
            <a:endParaRPr lang="es-AR" dirty="0"/>
          </a:p>
        </p:txBody>
      </p:sp>
      <p:sp>
        <p:nvSpPr>
          <p:cNvPr id="7" name="CuadroTexto 6"/>
          <p:cNvSpPr txBox="1"/>
          <p:nvPr/>
        </p:nvSpPr>
        <p:spPr>
          <a:xfrm>
            <a:off x="1115616" y="548680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Teselados Irregulares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Los 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teselados irregulares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 están construidos a partir de polígonos regulares e irregulares que al igual que todas las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teselaciones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cubren toda la superficie sin sobreponerse y sin dejar espacios vacíos. La distribución de los polígonos en los distintos vértices es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cíclica y espaciada requiriendo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dibujar una gran porción de la tesela para poder ver un ciclo completo, para tal efecto veamos dos ejemplos de la distribución del pentágono:</a:t>
            </a:r>
            <a:endParaRPr lang="es-A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2744850"/>
            <a:ext cx="3787383" cy="31324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76" y="2744850"/>
            <a:ext cx="3772488" cy="320443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99591" y="61141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>
                <a:latin typeface="Calibri" panose="020F0502020204030204" pitchFamily="34" charset="0"/>
                <a:cs typeface="Calibri" panose="020F0502020204030204" pitchFamily="34" charset="0"/>
              </a:rPr>
              <a:t>variaciones morfológicas de un teselado a partir del pentágono</a:t>
            </a:r>
            <a:endParaRPr lang="es-A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 txBox="1">
            <a:spLocks/>
          </p:cNvSpPr>
          <p:nvPr/>
        </p:nvSpPr>
        <p:spPr>
          <a:xfrm>
            <a:off x="2843808" y="25915"/>
            <a:ext cx="3384376" cy="378749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 TESELADO BIDIMENSIONAL</a:t>
            </a:r>
            <a:endParaRPr lang="es-AR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450"/>
            <a:ext cx="4792845" cy="27022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95" y="3578250"/>
            <a:ext cx="3395505" cy="28083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19021"/>
            <a:ext cx="5544616" cy="33267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486430"/>
            <a:ext cx="4304217" cy="25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63" y="548680"/>
            <a:ext cx="5642645" cy="2988839"/>
          </a:xfrm>
          <a:prstGeom prst="rect">
            <a:avLst/>
          </a:prstGeom>
        </p:spPr>
      </p:pic>
      <p:sp>
        <p:nvSpPr>
          <p:cNvPr id="3" name="Footer Placeholder 2"/>
          <p:cNvSpPr txBox="1">
            <a:spLocks/>
          </p:cNvSpPr>
          <p:nvPr/>
        </p:nvSpPr>
        <p:spPr>
          <a:xfrm>
            <a:off x="1763688" y="25915"/>
            <a:ext cx="5544616" cy="378749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VARIACIONES AL DISEÑO DE UN TESELADO REGULAR O SEMI-REGULAR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3874698" cy="2874776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335679" y="6453336"/>
            <a:ext cx="86288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801563" y="4572417"/>
            <a:ext cx="3842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Teselados obtenidos por transformaciones de un teselado regular.</a:t>
            </a:r>
            <a:endParaRPr lang="es-A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>
            <a:spLocks/>
          </p:cNvSpPr>
          <p:nvPr/>
        </p:nvSpPr>
        <p:spPr>
          <a:xfrm>
            <a:off x="1475656" y="25915"/>
            <a:ext cx="6408712" cy="365125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1400" kern="1200" baseline="0">
                <a:solidFill>
                  <a:srgbClr val="FFC000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DISEÑO DE UNA ESTRUCTURA DE PARED A PARTIR DE UN TESELADO BIDIMENSIONAL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464"/>
            <a:ext cx="5184576" cy="38915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6998"/>
            <a:ext cx="3456384" cy="46150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9904"/>
            <a:ext cx="4164313" cy="3125767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335679" y="6453336"/>
            <a:ext cx="86288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3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581</Words>
  <Application>Microsoft Office PowerPoint</Application>
  <PresentationFormat>Presentación en pantalla (4:3)</PresentationFormat>
  <Paragraphs>57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Adobe Fan Heiti Std B</vt:lpstr>
      <vt:lpstr>Arial</vt:lpstr>
      <vt:lpstr>Calibri</vt:lpstr>
      <vt:lpstr>Impact</vt:lpstr>
      <vt:lpstr>Times New Roman</vt:lpstr>
      <vt:lpstr>Verdana</vt:lpstr>
      <vt:lpstr>NewsPrint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Monica</cp:lastModifiedBy>
  <cp:revision>52</cp:revision>
  <dcterms:created xsi:type="dcterms:W3CDTF">2014-08-13T00:51:05Z</dcterms:created>
  <dcterms:modified xsi:type="dcterms:W3CDTF">2022-10-17T04:17:42Z</dcterms:modified>
</cp:coreProperties>
</file>