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2"/>
  </p:sldMasterIdLst>
  <p:notesMasterIdLst>
    <p:notesMasterId r:id="rId30"/>
  </p:notesMasterIdLst>
  <p:handoutMasterIdLst>
    <p:handoutMasterId r:id="rId31"/>
  </p:handoutMasterIdLst>
  <p:sldIdLst>
    <p:sldId id="256" r:id="rId3"/>
    <p:sldId id="288" r:id="rId4"/>
    <p:sldId id="289" r:id="rId5"/>
    <p:sldId id="290" r:id="rId6"/>
    <p:sldId id="292" r:id="rId7"/>
    <p:sldId id="295" r:id="rId8"/>
    <p:sldId id="294" r:id="rId9"/>
    <p:sldId id="296" r:id="rId10"/>
    <p:sldId id="278" r:id="rId11"/>
    <p:sldId id="263" r:id="rId12"/>
    <p:sldId id="269" r:id="rId13"/>
    <p:sldId id="282" r:id="rId14"/>
    <p:sldId id="299" r:id="rId15"/>
    <p:sldId id="300" r:id="rId16"/>
    <p:sldId id="301" r:id="rId17"/>
    <p:sldId id="302" r:id="rId18"/>
    <p:sldId id="304" r:id="rId19"/>
    <p:sldId id="306" r:id="rId20"/>
    <p:sldId id="303" r:id="rId21"/>
    <p:sldId id="276" r:id="rId22"/>
    <p:sldId id="277" r:id="rId23"/>
    <p:sldId id="307" r:id="rId24"/>
    <p:sldId id="308" r:id="rId25"/>
    <p:sldId id="309" r:id="rId26"/>
    <p:sldId id="310" r:id="rId27"/>
    <p:sldId id="311" r:id="rId28"/>
    <p:sldId id="31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521415D9-36F7-43E2-AB2F-B90AF26B5E84}">
      <p14:sectionLst xmlns:p14="http://schemas.microsoft.com/office/powerpoint/2010/main">
        <p14:section name="Sección predeterminada" id="{24812EBE-A980-4BC9-B145-E2B0597A73E6}">
          <p14:sldIdLst>
            <p14:sldId id="256"/>
            <p14:sldId id="288"/>
            <p14:sldId id="289"/>
            <p14:sldId id="290"/>
            <p14:sldId id="292"/>
            <p14:sldId id="295"/>
            <p14:sldId id="294"/>
            <p14:sldId id="296"/>
            <p14:sldId id="278"/>
            <p14:sldId id="263"/>
            <p14:sldId id="269"/>
          </p14:sldIdLst>
        </p14:section>
        <p14:section name="Sección de resumen" id="{00569003-0C31-42F2-A48B-0FE157BD5F72}">
          <p14:sldIdLst/>
        </p14:section>
        <p14:section name="CIRCUITO UTILIZADO" id="{433AAF5E-06B8-4690-BA7C-4772F4AFD998}">
          <p14:sldIdLst>
            <p14:sldId id="282"/>
            <p14:sldId id="299"/>
            <p14:sldId id="300"/>
            <p14:sldId id="301"/>
            <p14:sldId id="302"/>
            <p14:sldId id="304"/>
            <p14:sldId id="306"/>
            <p14:sldId id="303"/>
            <p14:sldId id="276"/>
            <p14:sldId id="277"/>
            <p14:sldId id="307"/>
            <p14:sldId id="308"/>
            <p14:sldId id="309"/>
            <p14:sldId id="310"/>
            <p14:sldId id="311"/>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00CC"/>
    <a:srgbClr val="FF33CC"/>
    <a:srgbClr val="86A0A0"/>
    <a:srgbClr val="0000FF"/>
    <a:srgbClr val="0099FF"/>
    <a:srgbClr val="0033CC"/>
    <a:srgbClr val="5F5F5F"/>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700" autoAdjust="0"/>
  </p:normalViewPr>
  <p:slideViewPr>
    <p:cSldViewPr>
      <p:cViewPr varScale="1">
        <p:scale>
          <a:sx n="73" d="100"/>
          <a:sy n="73"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C5F0EA9-B8E9-401A-BDFF-961FA656549A}" type="slidenum">
              <a:rPr lang="en-US"/>
              <a:pPr/>
              <a:t>‹Nº›</a:t>
            </a:fld>
            <a:endParaRPr lang="en-US"/>
          </a:p>
        </p:txBody>
      </p:sp>
    </p:spTree>
    <p:extLst>
      <p:ext uri="{BB962C8B-B14F-4D97-AF65-F5344CB8AC3E}">
        <p14:creationId xmlns:p14="http://schemas.microsoft.com/office/powerpoint/2010/main" val="424290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0834A89B-2A93-4E81-AAF8-87CBA795AACD}" type="slidenum">
              <a:rPr lang="en-US"/>
              <a:pPr/>
              <a:t>‹Nº›</a:t>
            </a:fld>
            <a:endParaRPr lang="en-US"/>
          </a:p>
        </p:txBody>
      </p:sp>
    </p:spTree>
    <p:extLst>
      <p:ext uri="{BB962C8B-B14F-4D97-AF65-F5344CB8AC3E}">
        <p14:creationId xmlns:p14="http://schemas.microsoft.com/office/powerpoint/2010/main" val="2539134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6635" name="Picture 11" descr="scifair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3"/>
            <a:ext cx="12217400" cy="6867526"/>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ctrTitle"/>
          </p:nvPr>
        </p:nvSpPr>
        <p:spPr>
          <a:xfrm>
            <a:off x="2540000" y="685800"/>
            <a:ext cx="8636000" cy="1752600"/>
          </a:xfrm>
        </p:spPr>
        <p:txBody>
          <a:bodyPr/>
          <a:lstStyle>
            <a:lvl1pPr algn="r">
              <a:defRPr sz="4400"/>
            </a:lvl1pPr>
          </a:lstStyle>
          <a:p>
            <a:pPr lvl="0"/>
            <a:r>
              <a:rPr lang="es-ES" noProof="0"/>
              <a:t>Haga clic para modificar el estilo de título del patrón</a:t>
            </a:r>
            <a:endParaRPr lang="en-US" noProof="0"/>
          </a:p>
        </p:txBody>
      </p:sp>
      <p:sp>
        <p:nvSpPr>
          <p:cNvPr id="26627" name="Rectangle 3"/>
          <p:cNvSpPr>
            <a:spLocks noGrp="1" noChangeArrowheads="1"/>
          </p:cNvSpPr>
          <p:nvPr>
            <p:ph type="subTitle" idx="1"/>
          </p:nvPr>
        </p:nvSpPr>
        <p:spPr>
          <a:xfrm>
            <a:off x="2235200" y="2133600"/>
            <a:ext cx="8636000" cy="1981200"/>
          </a:xfrm>
        </p:spPr>
        <p:txBody>
          <a:bodyPr/>
          <a:lstStyle>
            <a:lvl1pPr marL="0" indent="0" algn="r">
              <a:buFont typeface="Wingdings" pitchFamily="2" charset="2"/>
              <a:buNone/>
              <a:defRPr sz="1400" i="1"/>
            </a:lvl1pPr>
          </a:lstStyle>
          <a:p>
            <a:pPr lvl="0"/>
            <a:r>
              <a:rPr lang="es-ES" noProof="0"/>
              <a:t>Haga clic para modificar el estilo de subtítulo del patrón</a:t>
            </a:r>
            <a:endParaRPr lang="en-US" noProof="0"/>
          </a:p>
        </p:txBody>
      </p:sp>
      <p:sp>
        <p:nvSpPr>
          <p:cNvPr id="26628" name="Rectangle 4"/>
          <p:cNvSpPr>
            <a:spLocks noGrp="1" noChangeArrowheads="1"/>
          </p:cNvSpPr>
          <p:nvPr>
            <p:ph type="dt" sz="half" idx="2"/>
          </p:nvPr>
        </p:nvSpPr>
        <p:spPr>
          <a:xfrm>
            <a:off x="9448800" y="6248400"/>
            <a:ext cx="2032000" cy="457200"/>
          </a:xfrm>
        </p:spPr>
        <p:txBody>
          <a:bodyPr/>
          <a:lstStyle>
            <a:lvl1pPr>
              <a:defRPr/>
            </a:lvl1pPr>
          </a:lstStyle>
          <a:p>
            <a:endParaRPr lang="en-US"/>
          </a:p>
        </p:txBody>
      </p:sp>
      <p:sp>
        <p:nvSpPr>
          <p:cNvPr id="26629" name="Rectangle 5"/>
          <p:cNvSpPr>
            <a:spLocks noGrp="1" noChangeArrowheads="1"/>
          </p:cNvSpPr>
          <p:nvPr>
            <p:ph type="ftr" sz="quarter" idx="3"/>
          </p:nvPr>
        </p:nvSpPr>
        <p:spPr>
          <a:xfrm>
            <a:off x="5080000" y="6248400"/>
            <a:ext cx="3860800" cy="457200"/>
          </a:xfrm>
        </p:spPr>
        <p:txBody>
          <a:bodyPr/>
          <a:lstStyle>
            <a:lvl1pPr>
              <a:defRPr/>
            </a:lvl1pPr>
          </a:lstStyle>
          <a:p>
            <a:endParaRPr lang="en-US"/>
          </a:p>
        </p:txBody>
      </p:sp>
      <p:sp>
        <p:nvSpPr>
          <p:cNvPr id="26630" name="Rectangle 6"/>
          <p:cNvSpPr>
            <a:spLocks noGrp="1" noChangeArrowheads="1"/>
          </p:cNvSpPr>
          <p:nvPr>
            <p:ph type="sldNum" sz="quarter" idx="4"/>
          </p:nvPr>
        </p:nvSpPr>
        <p:spPr>
          <a:xfrm>
            <a:off x="2946400" y="6248400"/>
            <a:ext cx="1625600" cy="457200"/>
          </a:xfrm>
        </p:spPr>
        <p:txBody>
          <a:bodyPr/>
          <a:lstStyle>
            <a:lvl1pPr>
              <a:defRPr/>
            </a:lvl1pPr>
          </a:lstStyle>
          <a:p>
            <a:fld id="{4B9521D4-8216-4D9C-B719-F8CB36287642}"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6B9AD-6975-46B0-A091-B21470B040EA}" type="slidenum">
              <a:rPr lang="en-US"/>
              <a:pPr/>
              <a:t>‹Nº›</a:t>
            </a:fld>
            <a:endParaRPr lang="en-US"/>
          </a:p>
        </p:txBody>
      </p:sp>
    </p:spTree>
    <p:extLst>
      <p:ext uri="{BB962C8B-B14F-4D97-AF65-F5344CB8AC3E}">
        <p14:creationId xmlns:p14="http://schemas.microsoft.com/office/powerpoint/2010/main" val="45923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838200"/>
            <a:ext cx="3048000" cy="51816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0" y="838200"/>
            <a:ext cx="8940800" cy="51816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5EB174-C8CE-44BB-A4E9-46F547FA7843}" type="slidenum">
              <a:rPr lang="en-US"/>
              <a:pPr/>
              <a:t>‹Nº›</a:t>
            </a:fld>
            <a:endParaRPr lang="en-US"/>
          </a:p>
        </p:txBody>
      </p:sp>
    </p:spTree>
    <p:extLst>
      <p:ext uri="{BB962C8B-B14F-4D97-AF65-F5344CB8AC3E}">
        <p14:creationId xmlns:p14="http://schemas.microsoft.com/office/powerpoint/2010/main" val="5654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B4C5C-6D78-4AFA-9207-163D0B5D9DEA}" type="slidenum">
              <a:rPr lang="en-US"/>
              <a:pPr/>
              <a:t>‹Nº›</a:t>
            </a:fld>
            <a:endParaRPr lang="en-US"/>
          </a:p>
        </p:txBody>
      </p:sp>
    </p:spTree>
    <p:extLst>
      <p:ext uri="{BB962C8B-B14F-4D97-AF65-F5344CB8AC3E}">
        <p14:creationId xmlns:p14="http://schemas.microsoft.com/office/powerpoint/2010/main" val="86122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448E14-2E81-48B7-82CB-3C9261782FEC}" type="slidenum">
              <a:rPr lang="en-US"/>
              <a:pPr/>
              <a:t>‹Nº›</a:t>
            </a:fld>
            <a:endParaRPr lang="en-US"/>
          </a:p>
        </p:txBody>
      </p:sp>
    </p:spTree>
    <p:extLst>
      <p:ext uri="{BB962C8B-B14F-4D97-AF65-F5344CB8AC3E}">
        <p14:creationId xmlns:p14="http://schemas.microsoft.com/office/powerpoint/2010/main" val="108645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0" y="2667000"/>
            <a:ext cx="5892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096000" y="2667000"/>
            <a:ext cx="5892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2405F9-54FB-4A69-A143-895A99EA24FF}" type="slidenum">
              <a:rPr lang="en-US"/>
              <a:pPr/>
              <a:t>‹Nº›</a:t>
            </a:fld>
            <a:endParaRPr lang="en-US"/>
          </a:p>
        </p:txBody>
      </p:sp>
    </p:spTree>
    <p:extLst>
      <p:ext uri="{BB962C8B-B14F-4D97-AF65-F5344CB8AC3E}">
        <p14:creationId xmlns:p14="http://schemas.microsoft.com/office/powerpoint/2010/main" val="36090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C56617-9778-4D02-9EF5-F1CDE13A188F}" type="slidenum">
              <a:rPr lang="en-US"/>
              <a:pPr/>
              <a:t>‹Nº›</a:t>
            </a:fld>
            <a:endParaRPr lang="en-US"/>
          </a:p>
        </p:txBody>
      </p:sp>
    </p:spTree>
    <p:extLst>
      <p:ext uri="{BB962C8B-B14F-4D97-AF65-F5344CB8AC3E}">
        <p14:creationId xmlns:p14="http://schemas.microsoft.com/office/powerpoint/2010/main" val="15516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BDF8A4-B54D-4030-9695-22F12185226D}" type="slidenum">
              <a:rPr lang="en-US"/>
              <a:pPr/>
              <a:t>‹Nº›</a:t>
            </a:fld>
            <a:endParaRPr lang="en-US"/>
          </a:p>
        </p:txBody>
      </p:sp>
    </p:spTree>
    <p:extLst>
      <p:ext uri="{BB962C8B-B14F-4D97-AF65-F5344CB8AC3E}">
        <p14:creationId xmlns:p14="http://schemas.microsoft.com/office/powerpoint/2010/main" val="399780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7F33DE-088B-46D1-B4D1-3A4BC45FA988}" type="slidenum">
              <a:rPr lang="en-US"/>
              <a:pPr/>
              <a:t>‹Nº›</a:t>
            </a:fld>
            <a:endParaRPr lang="en-US"/>
          </a:p>
        </p:txBody>
      </p:sp>
    </p:spTree>
    <p:extLst>
      <p:ext uri="{BB962C8B-B14F-4D97-AF65-F5344CB8AC3E}">
        <p14:creationId xmlns:p14="http://schemas.microsoft.com/office/powerpoint/2010/main" val="160891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5719E-2E27-4485-9DFA-87F2EDB71A48}" type="slidenum">
              <a:rPr lang="en-US"/>
              <a:pPr/>
              <a:t>‹Nº›</a:t>
            </a:fld>
            <a:endParaRPr lang="en-US"/>
          </a:p>
        </p:txBody>
      </p:sp>
    </p:spTree>
    <p:extLst>
      <p:ext uri="{BB962C8B-B14F-4D97-AF65-F5344CB8AC3E}">
        <p14:creationId xmlns:p14="http://schemas.microsoft.com/office/powerpoint/2010/main" val="268500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05F7F5-703A-478C-AE95-7D3419898002}" type="slidenum">
              <a:rPr lang="en-US"/>
              <a:pPr/>
              <a:t>‹Nº›</a:t>
            </a:fld>
            <a:endParaRPr lang="en-US"/>
          </a:p>
        </p:txBody>
      </p:sp>
    </p:spTree>
    <p:extLst>
      <p:ext uri="{BB962C8B-B14F-4D97-AF65-F5344CB8AC3E}">
        <p14:creationId xmlns:p14="http://schemas.microsoft.com/office/powerpoint/2010/main" val="344188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13" name="Picture 13" descr="scifair_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4763"/>
            <a:ext cx="12217400" cy="6867526"/>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bwMode="auto">
          <a:xfrm>
            <a:off x="0" y="838200"/>
            <a:ext cx="1219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Haga clic para cambiar el estilo de título</a:t>
            </a:r>
          </a:p>
        </p:txBody>
      </p:sp>
      <p:sp>
        <p:nvSpPr>
          <p:cNvPr id="25603" name="Rectangle 3"/>
          <p:cNvSpPr>
            <a:spLocks noGrp="1" noChangeArrowheads="1"/>
          </p:cNvSpPr>
          <p:nvPr>
            <p:ph type="body" idx="1"/>
          </p:nvPr>
        </p:nvSpPr>
        <p:spPr bwMode="auto">
          <a:xfrm>
            <a:off x="0" y="2667000"/>
            <a:ext cx="11988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2560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2560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560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627D2285-27FA-457D-9EDA-DD133CC5874A}" type="slidenum">
              <a:rPr lang="en-US"/>
              <a:pPr/>
              <a:t>‹Nº›</a:t>
            </a:fld>
            <a:endParaRPr lang="en-US"/>
          </a:p>
        </p:txBody>
      </p:sp>
      <p:sp>
        <p:nvSpPr>
          <p:cNvPr id="25615" name="Rectangle 15"/>
          <p:cNvSpPr>
            <a:spLocks noChangeArrowheads="1"/>
          </p:cNvSpPr>
          <p:nvPr/>
        </p:nvSpPr>
        <p:spPr bwMode="auto">
          <a:xfrm>
            <a:off x="1485900" y="1609725"/>
            <a:ext cx="9245600" cy="19050"/>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34" charset="0"/>
        </a:defRPr>
      </a:lvl2pPr>
      <a:lvl3pPr algn="ctr" rtl="0" eaLnBrk="1" fontAlgn="base" hangingPunct="1">
        <a:spcBef>
          <a:spcPct val="0"/>
        </a:spcBef>
        <a:spcAft>
          <a:spcPct val="0"/>
        </a:spcAft>
        <a:defRPr sz="3600">
          <a:solidFill>
            <a:schemeClr val="tx2"/>
          </a:solidFill>
          <a:latin typeface="Verdana" pitchFamily="34" charset="0"/>
        </a:defRPr>
      </a:lvl3pPr>
      <a:lvl4pPr algn="ctr" rtl="0" eaLnBrk="1" fontAlgn="base" hangingPunct="1">
        <a:spcBef>
          <a:spcPct val="0"/>
        </a:spcBef>
        <a:spcAft>
          <a:spcPct val="0"/>
        </a:spcAft>
        <a:defRPr sz="3600">
          <a:solidFill>
            <a:schemeClr val="tx2"/>
          </a:solidFill>
          <a:latin typeface="Verdana" pitchFamily="34" charset="0"/>
        </a:defRPr>
      </a:lvl4pPr>
      <a:lvl5pPr algn="ctr" rtl="0" eaLnBrk="1" fontAlgn="base" hangingPunct="1">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1" fontAlgn="base" hangingPunct="1">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247900" y="116632"/>
            <a:ext cx="7924800" cy="1752600"/>
          </a:xfrm>
        </p:spPr>
        <p:txBody>
          <a:bodyPr/>
          <a:lstStyle/>
          <a:p>
            <a:r>
              <a:rPr lang="en-US" sz="3200" dirty="0">
                <a:solidFill>
                  <a:srgbClr val="002060"/>
                </a:solidFill>
                <a:latin typeface="Impact" panose="020B0806030902050204" pitchFamily="34" charset="0"/>
              </a:rPr>
              <a:t>ELECTROTECNIA Y MÁQUINAS ELÉCTRICAS</a:t>
            </a:r>
          </a:p>
        </p:txBody>
      </p:sp>
      <p:sp>
        <p:nvSpPr>
          <p:cNvPr id="4101" name="Rectangle 5"/>
          <p:cNvSpPr>
            <a:spLocks noGrp="1" noChangeArrowheads="1"/>
          </p:cNvSpPr>
          <p:nvPr>
            <p:ph type="subTitle" idx="1"/>
          </p:nvPr>
        </p:nvSpPr>
        <p:spPr>
          <a:xfrm>
            <a:off x="3215680" y="2996952"/>
            <a:ext cx="6436568" cy="2520280"/>
          </a:xfrm>
        </p:spPr>
        <p:txBody>
          <a:bodyPr/>
          <a:lstStyle/>
          <a:p>
            <a:r>
              <a:rPr lang="en-US" sz="2800" b="1" i="0" dirty="0">
                <a:latin typeface="Impact" panose="020B0806030902050204" pitchFamily="34" charset="0"/>
              </a:rPr>
              <a:t>Trabajo </a:t>
            </a:r>
            <a:r>
              <a:rPr lang="en-US" sz="2800" b="1" i="0" dirty="0" err="1">
                <a:latin typeface="Impact" panose="020B0806030902050204" pitchFamily="34" charset="0"/>
              </a:rPr>
              <a:t>Práctico</a:t>
            </a:r>
            <a:r>
              <a:rPr lang="en-US" sz="2800" b="1" i="0" dirty="0">
                <a:latin typeface="Impact" panose="020B0806030902050204" pitchFamily="34" charset="0"/>
              </a:rPr>
              <a:t> N°10B</a:t>
            </a:r>
          </a:p>
          <a:p>
            <a:pPr>
              <a:spcBef>
                <a:spcPts val="850"/>
              </a:spcBef>
            </a:pPr>
            <a:r>
              <a:rPr lang="es-AR" sz="3200" b="1" dirty="0">
                <a:solidFill>
                  <a:srgbClr val="FF3399"/>
                </a:solidFill>
                <a:latin typeface="Impact" panose="020B0806030902050204" pitchFamily="34" charset="0"/>
              </a:rPr>
              <a:t> </a:t>
            </a:r>
          </a:p>
          <a:p>
            <a:pPr>
              <a:spcBef>
                <a:spcPts val="850"/>
              </a:spcBef>
            </a:pPr>
            <a:r>
              <a:rPr lang="es-AR" sz="3200" b="1" dirty="0">
                <a:solidFill>
                  <a:srgbClr val="FF3399"/>
                </a:solidFill>
                <a:latin typeface="Impact" panose="020B0806030902050204" pitchFamily="34" charset="0"/>
              </a:rPr>
              <a:t>Máquina Síncrona:  Puesta en paralelo  y funcionamiento como motor</a:t>
            </a:r>
            <a:endParaRPr lang="es-ES" sz="3200" b="1" noProof="1">
              <a:solidFill>
                <a:srgbClr val="FF3399"/>
              </a:solidFill>
              <a:latin typeface="Impact" panose="020B0806030902050204" pitchFamily="34" charset="0"/>
            </a:endParaRPr>
          </a:p>
          <a:p>
            <a:pPr algn="ctr" defTabSz="777240">
              <a:lnSpc>
                <a:spcPct val="82000"/>
              </a:lnSpc>
              <a:spcBef>
                <a:spcPts val="850"/>
              </a:spcBef>
            </a:pPr>
            <a:endParaRPr lang="es-ES" sz="2000" b="1" i="0" noProof="1">
              <a:solidFill>
                <a:srgbClr val="0066FF"/>
              </a:solidFill>
              <a:latin typeface="Impact" panose="020B0806030902050204" pitchFamily="34"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t="7436" b="6410"/>
          <a:stretch>
            <a:fillRect/>
          </a:stretch>
        </p:blipFill>
        <p:spPr bwMode="auto">
          <a:xfrm>
            <a:off x="1703512" y="188641"/>
            <a:ext cx="1709988" cy="1932317"/>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1919536" y="476672"/>
            <a:ext cx="8382000" cy="1066800"/>
          </a:xfrm>
        </p:spPr>
        <p:txBody>
          <a:bodyPr/>
          <a:lstStyle/>
          <a:p>
            <a:r>
              <a:rPr lang="es-ES" dirty="0">
                <a:solidFill>
                  <a:srgbClr val="002060"/>
                </a:solidFill>
                <a:latin typeface="Impact" panose="020B0806030902050204" pitchFamily="34" charset="0"/>
              </a:rPr>
              <a:t>CIRCUITO UTILIZADO</a:t>
            </a:r>
            <a:endParaRPr lang="en-US" dirty="0">
              <a:solidFill>
                <a:srgbClr val="002060"/>
              </a:solidFill>
              <a:latin typeface="Impact" panose="020B0806030902050204" pitchFamily="34" charset="0"/>
            </a:endParaRPr>
          </a:p>
        </p:txBody>
      </p:sp>
      <p:sp>
        <p:nvSpPr>
          <p:cNvPr id="3" name="Rectangle 2">
            <a:extLst>
              <a:ext uri="{FF2B5EF4-FFF2-40B4-BE49-F238E27FC236}">
                <a16:creationId xmlns:a16="http://schemas.microsoft.com/office/drawing/2014/main" id="{79E38118-5256-4853-9472-8A07BD972B6B}"/>
              </a:ext>
            </a:extLst>
          </p:cNvPr>
          <p:cNvSpPr>
            <a:spLocks noChangeArrowheads="1"/>
          </p:cNvSpPr>
          <p:nvPr/>
        </p:nvSpPr>
        <p:spPr bwMode="auto">
          <a:xfrm flipV="1">
            <a:off x="1919537" y="2702322"/>
            <a:ext cx="8851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2" name="Rectangle 37">
            <a:extLst>
              <a:ext uri="{FF2B5EF4-FFF2-40B4-BE49-F238E27FC236}">
                <a16:creationId xmlns:a16="http://schemas.microsoft.com/office/drawing/2014/main" id="{34F891B4-F69A-4C6E-A3A4-9F88CB94D8C2}"/>
              </a:ext>
            </a:extLst>
          </p:cNvPr>
          <p:cNvSpPr>
            <a:spLocks noChangeArrowheads="1"/>
          </p:cNvSpPr>
          <p:nvPr/>
        </p:nvSpPr>
        <p:spPr bwMode="auto">
          <a:xfrm>
            <a:off x="2783632" y="1123198"/>
            <a:ext cx="9811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8" name="Imagen 7">
            <a:extLst>
              <a:ext uri="{FF2B5EF4-FFF2-40B4-BE49-F238E27FC236}">
                <a16:creationId xmlns:a16="http://schemas.microsoft.com/office/drawing/2014/main" id="{63133752-9A24-40A6-A145-5A4BF7426AD3}"/>
              </a:ext>
            </a:extLst>
          </p:cNvPr>
          <p:cNvPicPr>
            <a:picLocks noChangeAspect="1"/>
          </p:cNvPicPr>
          <p:nvPr/>
        </p:nvPicPr>
        <p:blipFill rotWithShape="1">
          <a:blip r:embed="rId2"/>
          <a:srcRect l="7387" t="3673" r="3734" b="6986"/>
          <a:stretch/>
        </p:blipFill>
        <p:spPr>
          <a:xfrm>
            <a:off x="1808652" y="1797791"/>
            <a:ext cx="8574696" cy="45802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524000" y="562364"/>
            <a:ext cx="9144000" cy="914400"/>
          </a:xfrm>
          <a:prstGeom prst="rect">
            <a:avLst/>
          </a:prstGeom>
          <a:noFill/>
          <a:ln>
            <a:noFill/>
          </a:ln>
          <a:effectLst/>
        </p:spPr>
        <p:txBody>
          <a:bodyPr wrap="square" anchor="ctr">
            <a:noAutofit/>
          </a:bodyPr>
          <a:lstStyle/>
          <a:p>
            <a:pPr>
              <a:lnSpc>
                <a:spcPct val="90000"/>
              </a:lnSpc>
              <a:spcBef>
                <a:spcPts val="850"/>
              </a:spcBef>
            </a:pPr>
            <a:r>
              <a:rPr lang="es-ES" dirty="0">
                <a:solidFill>
                  <a:srgbClr val="002060"/>
                </a:solidFill>
                <a:latin typeface="Impact" panose="020B0806030902050204" pitchFamily="34" charset="0"/>
              </a:rPr>
              <a:t>VALORES OBTENIDOS</a:t>
            </a:r>
            <a:endParaRPr lang="en-US" b="1" dirty="0">
              <a:solidFill>
                <a:srgbClr val="002060"/>
              </a:solidFill>
              <a:latin typeface="Impact" panose="020B0806030902050204" pitchFamily="34" charset="0"/>
            </a:endParaRPr>
          </a:p>
        </p:txBody>
      </p:sp>
      <p:sp>
        <p:nvSpPr>
          <p:cNvPr id="2" name="AutoShape 2" descr="blob:https://web.whatsapp.com/79b80ee9-fc89-4c0c-8c93-1ec51c42b560">
            <a:extLst>
              <a:ext uri="{FF2B5EF4-FFF2-40B4-BE49-F238E27FC236}">
                <a16:creationId xmlns:a16="http://schemas.microsoft.com/office/drawing/2014/main" id="{2709AED4-8324-459A-ADFD-D2DED8865D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207568" y="3267194"/>
            <a:ext cx="132937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graphicFrame>
        <p:nvGraphicFramePr>
          <p:cNvPr id="5" name="Tabla 4">
            <a:extLst>
              <a:ext uri="{FF2B5EF4-FFF2-40B4-BE49-F238E27FC236}">
                <a16:creationId xmlns:a16="http://schemas.microsoft.com/office/drawing/2014/main" id="{34D6F54A-D054-47F1-8F14-00F66C144329}"/>
              </a:ext>
            </a:extLst>
          </p:cNvPr>
          <p:cNvGraphicFramePr>
            <a:graphicFrameLocks noGrp="1"/>
          </p:cNvGraphicFramePr>
          <p:nvPr>
            <p:extLst>
              <p:ext uri="{D42A27DB-BD31-4B8C-83A1-F6EECF244321}">
                <p14:modId xmlns:p14="http://schemas.microsoft.com/office/powerpoint/2010/main" val="1147394800"/>
              </p:ext>
            </p:extLst>
          </p:nvPr>
        </p:nvGraphicFramePr>
        <p:xfrm>
          <a:off x="2895836" y="2510503"/>
          <a:ext cx="6705129" cy="2141794"/>
        </p:xfrm>
        <a:graphic>
          <a:graphicData uri="http://schemas.openxmlformats.org/drawingml/2006/table">
            <a:tbl>
              <a:tblPr/>
              <a:tblGrid>
                <a:gridCol w="809320">
                  <a:extLst>
                    <a:ext uri="{9D8B030D-6E8A-4147-A177-3AD203B41FA5}">
                      <a16:colId xmlns:a16="http://schemas.microsoft.com/office/drawing/2014/main" val="4133904185"/>
                    </a:ext>
                  </a:extLst>
                </a:gridCol>
                <a:gridCol w="966950">
                  <a:extLst>
                    <a:ext uri="{9D8B030D-6E8A-4147-A177-3AD203B41FA5}">
                      <a16:colId xmlns:a16="http://schemas.microsoft.com/office/drawing/2014/main" val="1727931060"/>
                    </a:ext>
                  </a:extLst>
                </a:gridCol>
                <a:gridCol w="1009299">
                  <a:extLst>
                    <a:ext uri="{9D8B030D-6E8A-4147-A177-3AD203B41FA5}">
                      <a16:colId xmlns:a16="http://schemas.microsoft.com/office/drawing/2014/main" val="942815061"/>
                    </a:ext>
                  </a:extLst>
                </a:gridCol>
                <a:gridCol w="1037532">
                  <a:extLst>
                    <a:ext uri="{9D8B030D-6E8A-4147-A177-3AD203B41FA5}">
                      <a16:colId xmlns:a16="http://schemas.microsoft.com/office/drawing/2014/main" val="2818970930"/>
                    </a:ext>
                  </a:extLst>
                </a:gridCol>
                <a:gridCol w="2882028">
                  <a:extLst>
                    <a:ext uri="{9D8B030D-6E8A-4147-A177-3AD203B41FA5}">
                      <a16:colId xmlns:a16="http://schemas.microsoft.com/office/drawing/2014/main" val="1471168731"/>
                    </a:ext>
                  </a:extLst>
                </a:gridCol>
              </a:tblGrid>
              <a:tr h="562163">
                <a:tc>
                  <a:txBody>
                    <a:bodyPr/>
                    <a:lstStyle/>
                    <a:p>
                      <a:pPr algn="ctr">
                        <a:lnSpc>
                          <a:spcPct val="150000"/>
                        </a:lnSpc>
                        <a:spcAft>
                          <a:spcPts val="0"/>
                        </a:spcAft>
                      </a:pPr>
                      <a:r>
                        <a:rPr lang="es-ES_tradnl" sz="2000" b="1" i="1" dirty="0" err="1">
                          <a:solidFill>
                            <a:srgbClr val="FFFF00"/>
                          </a:solidFill>
                          <a:effectLst/>
                          <a:latin typeface="Times New Roman" panose="02020603050405020304" pitchFamily="18" charset="0"/>
                          <a:ea typeface="Times New Roman" panose="02020603050405020304" pitchFamily="18" charset="0"/>
                        </a:rPr>
                        <a:t>I</a:t>
                      </a:r>
                      <a:r>
                        <a:rPr lang="es-ES_tradnl" sz="2000" b="1" i="1" baseline="-25000" dirty="0" err="1">
                          <a:solidFill>
                            <a:srgbClr val="FFFF00"/>
                          </a:solidFill>
                          <a:effectLst/>
                          <a:latin typeface="Times New Roman" panose="02020603050405020304" pitchFamily="18" charset="0"/>
                          <a:ea typeface="Times New Roman" panose="02020603050405020304" pitchFamily="18" charset="0"/>
                        </a:rPr>
                        <a:t>c</a:t>
                      </a:r>
                      <a:r>
                        <a:rPr lang="es-ES_tradnl" sz="2000" b="1" i="1" dirty="0">
                          <a:solidFill>
                            <a:srgbClr val="FFFF00"/>
                          </a:solidFill>
                          <a:effectLst/>
                          <a:latin typeface="Times New Roman" panose="02020603050405020304" pitchFamily="18" charset="0"/>
                          <a:ea typeface="Times New Roman" panose="02020603050405020304" pitchFamily="18" charset="0"/>
                        </a:rPr>
                        <a:t> [A]</a:t>
                      </a:r>
                      <a:endParaRPr lang="es-AR" sz="2000" dirty="0">
                        <a:solidFill>
                          <a:srgbClr val="FFFF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_tradnl" sz="2000" b="1" i="1" dirty="0" err="1">
                          <a:solidFill>
                            <a:srgbClr val="FFFF00"/>
                          </a:solidFill>
                          <a:effectLst/>
                          <a:latin typeface="Times New Roman" panose="02020603050405020304" pitchFamily="18" charset="0"/>
                          <a:ea typeface="Times New Roman" panose="02020603050405020304" pitchFamily="18" charset="0"/>
                        </a:rPr>
                        <a:t>I</a:t>
                      </a:r>
                      <a:r>
                        <a:rPr lang="es-ES_tradnl" sz="2000" b="1" i="1" baseline="-25000" dirty="0" err="1">
                          <a:solidFill>
                            <a:srgbClr val="FFFF00"/>
                          </a:solidFill>
                          <a:effectLst/>
                          <a:latin typeface="Times New Roman" panose="02020603050405020304" pitchFamily="18" charset="0"/>
                          <a:ea typeface="Times New Roman" panose="02020603050405020304" pitchFamily="18" charset="0"/>
                        </a:rPr>
                        <a:t>exc</a:t>
                      </a:r>
                      <a:r>
                        <a:rPr lang="es-ES_tradnl" sz="2000" b="1" i="1" dirty="0">
                          <a:solidFill>
                            <a:srgbClr val="FFFF00"/>
                          </a:solidFill>
                          <a:effectLst/>
                          <a:latin typeface="Times New Roman" panose="02020603050405020304" pitchFamily="18" charset="0"/>
                          <a:ea typeface="Times New Roman" panose="02020603050405020304" pitchFamily="18" charset="0"/>
                        </a:rPr>
                        <a:t> [A]</a:t>
                      </a:r>
                      <a:endParaRPr lang="es-AR" sz="2000" dirty="0">
                        <a:solidFill>
                          <a:srgbClr val="FFFF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_tradnl" sz="2000" b="1" i="1" dirty="0">
                          <a:solidFill>
                            <a:srgbClr val="FFFF00"/>
                          </a:solidFill>
                          <a:effectLst/>
                          <a:latin typeface="Times New Roman" panose="02020603050405020304" pitchFamily="18" charset="0"/>
                          <a:ea typeface="Times New Roman" panose="02020603050405020304" pitchFamily="18" charset="0"/>
                        </a:rPr>
                        <a:t>U</a:t>
                      </a:r>
                      <a:r>
                        <a:rPr lang="en-US" sz="2000" b="1" i="1" dirty="0">
                          <a:solidFill>
                            <a:srgbClr val="FFFF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s-ES_tradnl" sz="2000" b="1" i="1" dirty="0">
                          <a:solidFill>
                            <a:srgbClr val="FFFF00"/>
                          </a:solidFill>
                          <a:effectLst/>
                          <a:latin typeface="Times New Roman" panose="02020603050405020304" pitchFamily="18" charset="0"/>
                          <a:ea typeface="Times New Roman" panose="02020603050405020304" pitchFamily="18" charset="0"/>
                        </a:rPr>
                        <a:t>V</a:t>
                      </a:r>
                      <a:r>
                        <a:rPr lang="en-US" sz="2000" b="1" i="1" dirty="0">
                          <a:solidFill>
                            <a:srgbClr val="FFFF00"/>
                          </a:solidFill>
                          <a:effectLst/>
                          <a:latin typeface="Times New Roman" panose="02020603050405020304" pitchFamily="18" charset="0"/>
                          <a:ea typeface="Times New Roman" panose="02020603050405020304" pitchFamily="18" charset="0"/>
                          <a:sym typeface="Symbol" panose="05050102010706020507" pitchFamily="18" charset="2"/>
                        </a:rPr>
                        <a:t></a:t>
                      </a:r>
                      <a:endParaRPr lang="es-AR" sz="2000" dirty="0">
                        <a:solidFill>
                          <a:srgbClr val="FFFF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_tradnl" sz="2000" b="1" i="1" dirty="0" err="1">
                          <a:solidFill>
                            <a:srgbClr val="FFFF00"/>
                          </a:solidFill>
                          <a:effectLst/>
                          <a:latin typeface="Times New Roman" panose="02020603050405020304" pitchFamily="18" charset="0"/>
                          <a:ea typeface="Times New Roman" panose="02020603050405020304" pitchFamily="18" charset="0"/>
                        </a:rPr>
                        <a:t>n</a:t>
                      </a:r>
                      <a:r>
                        <a:rPr lang="es-ES_tradnl" sz="2000" b="1" i="1" dirty="0" err="1">
                          <a:solidFill>
                            <a:srgbClr val="FFFF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s-ES_tradnl" sz="2000" b="1" i="1" dirty="0" err="1">
                          <a:solidFill>
                            <a:srgbClr val="FFFF00"/>
                          </a:solidFill>
                          <a:effectLst/>
                          <a:latin typeface="Times New Roman" panose="02020603050405020304" pitchFamily="18" charset="0"/>
                          <a:ea typeface="Times New Roman" panose="02020603050405020304" pitchFamily="18" charset="0"/>
                        </a:rPr>
                        <a:t>rpm</a:t>
                      </a:r>
                      <a:r>
                        <a:rPr lang="es-ES_tradnl" sz="2000" b="1" i="1" dirty="0">
                          <a:solidFill>
                            <a:srgbClr val="FFFF00"/>
                          </a:solidFill>
                          <a:effectLst/>
                          <a:latin typeface="Times New Roman" panose="02020603050405020304" pitchFamily="18" charset="0"/>
                          <a:ea typeface="Times New Roman" panose="02020603050405020304" pitchFamily="18" charset="0"/>
                          <a:sym typeface="Symbol" panose="05050102010706020507" pitchFamily="18" charset="2"/>
                        </a:rPr>
                        <a:t></a:t>
                      </a:r>
                      <a:endParaRPr lang="es-AR" sz="2000" dirty="0">
                        <a:solidFill>
                          <a:srgbClr val="FFFF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_tradnl" sz="2000" b="1" i="1" dirty="0">
                          <a:solidFill>
                            <a:srgbClr val="FFFF00"/>
                          </a:solidFill>
                          <a:effectLst/>
                          <a:latin typeface="Times New Roman" panose="02020603050405020304" pitchFamily="18" charset="0"/>
                          <a:ea typeface="Times New Roman" panose="02020603050405020304" pitchFamily="18" charset="0"/>
                        </a:rPr>
                        <a:t>Situación</a:t>
                      </a:r>
                      <a:endParaRPr lang="es-AR" sz="2000" dirty="0">
                        <a:solidFill>
                          <a:srgbClr val="FFFF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8606369"/>
                  </a:ext>
                </a:extLst>
              </a:tr>
              <a:tr h="441597">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2000" dirty="0">
                          <a:solidFill>
                            <a:srgbClr val="FFC000"/>
                          </a:solidFill>
                          <a:effectLst/>
                          <a:latin typeface="Times New Roman" panose="02020603050405020304" pitchFamily="18" charset="0"/>
                          <a:ea typeface="Times New Roman" panose="02020603050405020304" pitchFamily="18" charset="0"/>
                        </a:rPr>
                        <a:t>Generador </a:t>
                      </a:r>
                      <a:r>
                        <a:rPr lang="es-ES_tradnl" sz="2000" dirty="0" err="1">
                          <a:solidFill>
                            <a:srgbClr val="FFC000"/>
                          </a:solidFill>
                          <a:effectLst/>
                          <a:latin typeface="Times New Roman" panose="02020603050405020304" pitchFamily="18" charset="0"/>
                          <a:ea typeface="Times New Roman" panose="02020603050405020304" pitchFamily="18" charset="0"/>
                        </a:rPr>
                        <a:t>Subexcitado</a:t>
                      </a:r>
                      <a:endParaRPr lang="es-AR" sz="2000" dirty="0">
                        <a:solidFill>
                          <a:srgbClr val="FFC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941683443"/>
                  </a:ext>
                </a:extLst>
              </a:tr>
              <a:tr h="465116">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2000" dirty="0">
                          <a:solidFill>
                            <a:srgbClr val="FFC000"/>
                          </a:solidFill>
                          <a:effectLst/>
                          <a:latin typeface="Times New Roman" panose="02020603050405020304" pitchFamily="18" charset="0"/>
                          <a:ea typeface="Times New Roman" panose="02020603050405020304" pitchFamily="18" charset="0"/>
                        </a:rPr>
                        <a:t>Generador </a:t>
                      </a:r>
                      <a:r>
                        <a:rPr lang="es-ES_tradnl" sz="2000" dirty="0" err="1">
                          <a:solidFill>
                            <a:srgbClr val="FFC000"/>
                          </a:solidFill>
                          <a:effectLst/>
                          <a:latin typeface="Times New Roman" panose="02020603050405020304" pitchFamily="18" charset="0"/>
                          <a:ea typeface="Times New Roman" panose="02020603050405020304" pitchFamily="18" charset="0"/>
                        </a:rPr>
                        <a:t>Excit</a:t>
                      </a:r>
                      <a:r>
                        <a:rPr lang="es-ES_tradnl" sz="2000" dirty="0">
                          <a:solidFill>
                            <a:srgbClr val="FFC000"/>
                          </a:solidFill>
                          <a:effectLst/>
                          <a:latin typeface="Times New Roman" panose="02020603050405020304" pitchFamily="18" charset="0"/>
                          <a:ea typeface="Times New Roman" panose="02020603050405020304" pitchFamily="18" charset="0"/>
                        </a:rPr>
                        <a:t>. Media</a:t>
                      </a:r>
                      <a:endParaRPr lang="es-AR" sz="2000" dirty="0">
                        <a:solidFill>
                          <a:srgbClr val="FFC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669630718"/>
                  </a:ext>
                </a:extLst>
              </a:tr>
              <a:tr h="672918">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dirty="0">
                          <a:effectLst/>
                          <a:latin typeface="Times New Roman" panose="02020603050405020304" pitchFamily="18"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a:effectLst/>
                          <a:latin typeface="Times New Roman" panose="02020603050405020304" pitchFamily="18" charset="0"/>
                          <a:ea typeface="Times New Roman" panose="02020603050405020304" pitchFamily="18" charset="0"/>
                        </a:rPr>
                        <a:t> </a:t>
                      </a:r>
                      <a:endParaRPr lang="es-A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2000" dirty="0">
                          <a:solidFill>
                            <a:srgbClr val="FFC000"/>
                          </a:solidFill>
                          <a:effectLst/>
                          <a:latin typeface="Times New Roman" panose="02020603050405020304" pitchFamily="18" charset="0"/>
                          <a:ea typeface="Times New Roman" panose="02020603050405020304" pitchFamily="18" charset="0"/>
                        </a:rPr>
                        <a:t>Generador Sobreexcitado</a:t>
                      </a:r>
                      <a:endParaRPr lang="es-AR" sz="2000" dirty="0">
                        <a:solidFill>
                          <a:srgbClr val="FFC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462653228"/>
                  </a:ext>
                </a:extLst>
              </a:tr>
            </a:tbl>
          </a:graphicData>
        </a:graphic>
      </p:graphicFrame>
    </p:spTree>
    <p:extLst>
      <p:ext uri="{BB962C8B-B14F-4D97-AF65-F5344CB8AC3E}">
        <p14:creationId xmlns:p14="http://schemas.microsoft.com/office/powerpoint/2010/main" val="2725565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51002" y="404664"/>
            <a:ext cx="9144000" cy="914400"/>
          </a:xfrm>
          <a:prstGeom prst="rect">
            <a:avLst/>
          </a:prstGeom>
          <a:noFill/>
          <a:ln>
            <a:noFill/>
          </a:ln>
          <a:effectLst/>
        </p:spPr>
        <p:txBody>
          <a:bodyPr wrap="square" anchor="ctr">
            <a:noAutofit/>
          </a:bodyPr>
          <a:lstStyle/>
          <a:p>
            <a:pPr lvl="0"/>
            <a:r>
              <a:rPr lang="es-ES" b="1" dirty="0">
                <a:solidFill>
                  <a:srgbClr val="0000CC"/>
                </a:solidFill>
                <a:latin typeface="Impact" panose="020B0806030902050204" pitchFamily="34" charset="0"/>
              </a:rPr>
              <a:t>Funcionamiento como motor</a:t>
            </a:r>
            <a:endParaRPr lang="es-AR" dirty="0"/>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2161700" y="3006711"/>
            <a:ext cx="108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graphicFrame>
        <p:nvGraphicFramePr>
          <p:cNvPr id="10" name="Tabla 9">
            <a:extLst>
              <a:ext uri="{FF2B5EF4-FFF2-40B4-BE49-F238E27FC236}">
                <a16:creationId xmlns:a16="http://schemas.microsoft.com/office/drawing/2014/main" id="{A3C52825-FA82-467D-B39D-DC9737EF9234}"/>
              </a:ext>
            </a:extLst>
          </p:cNvPr>
          <p:cNvGraphicFramePr>
            <a:graphicFrameLocks noGrp="1"/>
          </p:cNvGraphicFramePr>
          <p:nvPr>
            <p:extLst>
              <p:ext uri="{D42A27DB-BD31-4B8C-83A1-F6EECF244321}">
                <p14:modId xmlns:p14="http://schemas.microsoft.com/office/powerpoint/2010/main" val="2609025016"/>
              </p:ext>
            </p:extLst>
          </p:nvPr>
        </p:nvGraphicFramePr>
        <p:xfrm>
          <a:off x="2194620" y="2097778"/>
          <a:ext cx="3101077" cy="1536060"/>
        </p:xfrm>
        <a:graphic>
          <a:graphicData uri="http://schemas.openxmlformats.org/drawingml/2006/table">
            <a:tbl>
              <a:tblPr firstRow="1" bandRow="1">
                <a:tableStyleId>{5C22544A-7EE6-4342-B048-85BDC9FD1C3A}</a:tableStyleId>
              </a:tblPr>
              <a:tblGrid>
                <a:gridCol w="3101077">
                  <a:extLst>
                    <a:ext uri="{9D8B030D-6E8A-4147-A177-3AD203B41FA5}">
                      <a16:colId xmlns:a16="http://schemas.microsoft.com/office/drawing/2014/main" val="4129464845"/>
                    </a:ext>
                  </a:extLst>
                </a:gridCol>
              </a:tblGrid>
              <a:tr h="512020">
                <a:tc>
                  <a:txBody>
                    <a:bodyPr/>
                    <a:lstStyle/>
                    <a:p>
                      <a:pPr marL="0" indent="0">
                        <a:buFont typeface="Wingdings" panose="05000000000000000000" pitchFamily="2" charset="2"/>
                        <a:buNone/>
                      </a:pPr>
                      <a:r>
                        <a:rPr lang="es-ES" sz="1800" b="1" kern="1200" dirty="0">
                          <a:solidFill>
                            <a:schemeClr val="lt1"/>
                          </a:solidFill>
                          <a:effectLst/>
                          <a:latin typeface="+mn-lt"/>
                          <a:ea typeface="+mn-ea"/>
                          <a:cs typeface="+mn-cs"/>
                        </a:rPr>
                        <a:t>      a. La máquina en paralelo</a:t>
                      </a:r>
                      <a:endParaRPr lang="es-AR" dirty="0"/>
                    </a:p>
                  </a:txBody>
                  <a:tcPr>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503957655"/>
                  </a:ext>
                </a:extLst>
              </a:tr>
              <a:tr h="512020">
                <a:tc>
                  <a:txBody>
                    <a:bodyPr/>
                    <a:lstStyle/>
                    <a:p>
                      <a:pPr marL="0" indent="363538" algn="l" defTabSz="914400" rtl="0" eaLnBrk="1" latinLnBrk="0" hangingPunct="1">
                        <a:buFont typeface="+mj-lt"/>
                        <a:buNone/>
                      </a:pPr>
                      <a:r>
                        <a:rPr lang="es-AR" sz="1800" b="1" kern="1200" dirty="0">
                          <a:solidFill>
                            <a:schemeClr val="lt1"/>
                          </a:solidFill>
                          <a:effectLst/>
                          <a:latin typeface="+mn-lt"/>
                          <a:ea typeface="+mn-ea"/>
                          <a:cs typeface="+mn-cs"/>
                        </a:rPr>
                        <a:t>b.  Variación</a:t>
                      </a:r>
                      <a:r>
                        <a:rPr lang="es-ES" sz="1800" b="1" kern="1200" dirty="0">
                          <a:solidFill>
                            <a:schemeClr val="lt1"/>
                          </a:solidFill>
                          <a:effectLst/>
                          <a:latin typeface="+mn-lt"/>
                          <a:ea typeface="+mn-ea"/>
                          <a:cs typeface="+mn-cs"/>
                        </a:rPr>
                        <a:t> del cos </a:t>
                      </a:r>
                      <a:r>
                        <a:rPr lang="es-ES" sz="1800" b="1" kern="1200" dirty="0">
                          <a:solidFill>
                            <a:schemeClr val="lt1"/>
                          </a:solidFill>
                          <a:effectLst/>
                          <a:latin typeface="+mn-lt"/>
                          <a:ea typeface="+mn-ea"/>
                          <a:cs typeface="+mn-cs"/>
                          <a:sym typeface="Symbol" panose="05050102010706020507" pitchFamily="18" charset="2"/>
                        </a:rPr>
                        <a:t></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7254228"/>
                  </a:ext>
                </a:extLst>
              </a:tr>
              <a:tr h="512020">
                <a:tc>
                  <a:txBody>
                    <a:bodyPr/>
                    <a:lstStyle/>
                    <a:p>
                      <a:pPr marL="0" indent="363538" algn="l" defTabSz="914400" rtl="0" eaLnBrk="1" latinLnBrk="0" hangingPunct="1">
                        <a:buFont typeface="+mj-lt"/>
                        <a:buNone/>
                      </a:pPr>
                      <a:r>
                        <a:rPr lang="es-AR" sz="1800" b="1" kern="1200" dirty="0">
                          <a:solidFill>
                            <a:schemeClr val="lt1"/>
                          </a:solidFill>
                          <a:effectLst/>
                          <a:latin typeface="+mn-lt"/>
                          <a:ea typeface="+mn-ea"/>
                          <a:cs typeface="+mn-cs"/>
                        </a:rPr>
                        <a:t>c. </a:t>
                      </a:r>
                      <a:r>
                        <a:rPr lang="es-ES" sz="1800" b="1" kern="1200" dirty="0">
                          <a:solidFill>
                            <a:schemeClr val="lt1"/>
                          </a:solidFill>
                          <a:effectLst/>
                          <a:latin typeface="+mn-lt"/>
                          <a:ea typeface="+mn-ea"/>
                          <a:cs typeface="+mn-cs"/>
                        </a:rPr>
                        <a:t>Curvas en V: </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solidFill>
                      <a:srgbClr val="00B050"/>
                    </a:solidFill>
                  </a:tcPr>
                </a:tc>
                <a:extLst>
                  <a:ext uri="{0D108BD9-81ED-4DB2-BD59-A6C34878D82A}">
                    <a16:rowId xmlns:a16="http://schemas.microsoft.com/office/drawing/2014/main" val="3935329563"/>
                  </a:ext>
                </a:extLst>
              </a:tr>
            </a:tbl>
          </a:graphicData>
        </a:graphic>
      </p:graphicFrame>
    </p:spTree>
    <p:extLst>
      <p:ext uri="{BB962C8B-B14F-4D97-AF65-F5344CB8AC3E}">
        <p14:creationId xmlns:p14="http://schemas.microsoft.com/office/powerpoint/2010/main" val="405824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51002" y="404664"/>
            <a:ext cx="9144000" cy="914400"/>
          </a:xfrm>
          <a:prstGeom prst="rect">
            <a:avLst/>
          </a:prstGeom>
          <a:noFill/>
          <a:ln>
            <a:noFill/>
          </a:ln>
          <a:effectLst/>
        </p:spPr>
        <p:txBody>
          <a:bodyPr wrap="square" anchor="ctr">
            <a:noAutofit/>
          </a:bodyPr>
          <a:lstStyle/>
          <a:p>
            <a:pPr lvl="0"/>
            <a:r>
              <a:rPr lang="es-ES" b="1" dirty="0">
                <a:solidFill>
                  <a:srgbClr val="0000CC"/>
                </a:solidFill>
                <a:latin typeface="Impact" panose="020B0806030902050204" pitchFamily="34" charset="0"/>
              </a:rPr>
              <a:t>Funcionamiento como motor</a:t>
            </a:r>
            <a:endParaRPr lang="es-AR" dirty="0"/>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2161700" y="3006711"/>
            <a:ext cx="108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graphicFrame>
        <p:nvGraphicFramePr>
          <p:cNvPr id="7" name="Tabla 6">
            <a:extLst>
              <a:ext uri="{FF2B5EF4-FFF2-40B4-BE49-F238E27FC236}">
                <a16:creationId xmlns:a16="http://schemas.microsoft.com/office/drawing/2014/main" id="{AED10FE5-6CB7-47B5-81F3-26945F030641}"/>
              </a:ext>
            </a:extLst>
          </p:cNvPr>
          <p:cNvGraphicFramePr>
            <a:graphicFrameLocks noGrp="1"/>
          </p:cNvGraphicFramePr>
          <p:nvPr>
            <p:extLst>
              <p:ext uri="{D42A27DB-BD31-4B8C-83A1-F6EECF244321}">
                <p14:modId xmlns:p14="http://schemas.microsoft.com/office/powerpoint/2010/main" val="1264216691"/>
              </p:ext>
            </p:extLst>
          </p:nvPr>
        </p:nvGraphicFramePr>
        <p:xfrm>
          <a:off x="2161701" y="2117703"/>
          <a:ext cx="3101077" cy="1536060"/>
        </p:xfrm>
        <a:graphic>
          <a:graphicData uri="http://schemas.openxmlformats.org/drawingml/2006/table">
            <a:tbl>
              <a:tblPr firstRow="1" bandRow="1">
                <a:tableStyleId>{5C22544A-7EE6-4342-B048-85BDC9FD1C3A}</a:tableStyleId>
              </a:tblPr>
              <a:tblGrid>
                <a:gridCol w="3101077">
                  <a:extLst>
                    <a:ext uri="{9D8B030D-6E8A-4147-A177-3AD203B41FA5}">
                      <a16:colId xmlns:a16="http://schemas.microsoft.com/office/drawing/2014/main" val="4129464845"/>
                    </a:ext>
                  </a:extLst>
                </a:gridCol>
              </a:tblGrid>
              <a:tr h="512020">
                <a:tc>
                  <a:txBody>
                    <a:bodyPr/>
                    <a:lstStyle/>
                    <a:p>
                      <a:pPr marL="342900" indent="-342900">
                        <a:buFont typeface="Wingdings" panose="05000000000000000000" pitchFamily="2" charset="2"/>
                        <a:buChar char="Ø"/>
                      </a:pPr>
                      <a:r>
                        <a:rPr lang="es-ES" sz="1800" b="1" kern="1200" dirty="0">
                          <a:solidFill>
                            <a:schemeClr val="lt1"/>
                          </a:solidFill>
                          <a:effectLst/>
                          <a:latin typeface="+mn-lt"/>
                          <a:ea typeface="+mn-ea"/>
                          <a:cs typeface="+mn-cs"/>
                        </a:rPr>
                        <a:t>a. La máquina en paralelo</a:t>
                      </a:r>
                      <a:endParaRPr lang="es-AR" dirty="0"/>
                    </a:p>
                  </a:txBody>
                  <a:tcPr>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503957655"/>
                  </a:ext>
                </a:extLst>
              </a:tr>
              <a:tr h="512020">
                <a:tc>
                  <a:txBody>
                    <a:bodyPr/>
                    <a:lstStyle/>
                    <a:p>
                      <a:pPr marL="0" indent="363538" algn="l" defTabSz="914400" rtl="0" eaLnBrk="1" latinLnBrk="0" hangingPunct="1">
                        <a:buFont typeface="+mj-lt"/>
                        <a:buNone/>
                      </a:pPr>
                      <a:r>
                        <a:rPr lang="es-AR" sz="1800" b="1" kern="1200" dirty="0">
                          <a:solidFill>
                            <a:schemeClr val="lt1"/>
                          </a:solidFill>
                          <a:effectLst/>
                          <a:latin typeface="+mn-lt"/>
                          <a:ea typeface="+mn-ea"/>
                          <a:cs typeface="+mn-cs"/>
                        </a:rPr>
                        <a:t>b.  Variación</a:t>
                      </a:r>
                      <a:r>
                        <a:rPr lang="es-ES" sz="1800" b="1" kern="1200" dirty="0">
                          <a:solidFill>
                            <a:schemeClr val="lt1"/>
                          </a:solidFill>
                          <a:effectLst/>
                          <a:latin typeface="+mn-lt"/>
                          <a:ea typeface="+mn-ea"/>
                          <a:cs typeface="+mn-cs"/>
                        </a:rPr>
                        <a:t> del cos </a:t>
                      </a:r>
                      <a:r>
                        <a:rPr lang="es-ES" sz="1800" b="1" kern="1200" dirty="0">
                          <a:solidFill>
                            <a:schemeClr val="lt1"/>
                          </a:solidFill>
                          <a:effectLst/>
                          <a:latin typeface="+mn-lt"/>
                          <a:ea typeface="+mn-ea"/>
                          <a:cs typeface="+mn-cs"/>
                          <a:sym typeface="Symbol" panose="05050102010706020507" pitchFamily="18" charset="2"/>
                        </a:rPr>
                        <a:t></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7254228"/>
                  </a:ext>
                </a:extLst>
              </a:tr>
              <a:tr h="512020">
                <a:tc>
                  <a:txBody>
                    <a:bodyPr/>
                    <a:lstStyle/>
                    <a:p>
                      <a:pPr marL="0" indent="363538" algn="l" defTabSz="914400" rtl="0" eaLnBrk="1" latinLnBrk="0" hangingPunct="1">
                        <a:buFont typeface="+mj-lt"/>
                        <a:buNone/>
                      </a:pPr>
                      <a:r>
                        <a:rPr lang="es-AR" sz="1800" b="1" kern="1200" dirty="0">
                          <a:solidFill>
                            <a:schemeClr val="lt1"/>
                          </a:solidFill>
                          <a:effectLst/>
                          <a:latin typeface="+mn-lt"/>
                          <a:ea typeface="+mn-ea"/>
                          <a:cs typeface="+mn-cs"/>
                        </a:rPr>
                        <a:t>c. </a:t>
                      </a:r>
                      <a:r>
                        <a:rPr lang="es-ES" sz="1800" b="1" kern="1200" dirty="0">
                          <a:solidFill>
                            <a:schemeClr val="lt1"/>
                          </a:solidFill>
                          <a:effectLst/>
                          <a:latin typeface="+mn-lt"/>
                          <a:ea typeface="+mn-ea"/>
                          <a:cs typeface="+mn-cs"/>
                        </a:rPr>
                        <a:t>Curvas en V: </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solidFill>
                      <a:srgbClr val="00B050"/>
                    </a:solidFill>
                  </a:tcPr>
                </a:tc>
                <a:extLst>
                  <a:ext uri="{0D108BD9-81ED-4DB2-BD59-A6C34878D82A}">
                    <a16:rowId xmlns:a16="http://schemas.microsoft.com/office/drawing/2014/main" val="3935329563"/>
                  </a:ext>
                </a:extLst>
              </a:tr>
            </a:tbl>
          </a:graphicData>
        </a:graphic>
      </p:graphicFrame>
      <p:sp>
        <p:nvSpPr>
          <p:cNvPr id="2" name="CuadroTexto 1">
            <a:extLst>
              <a:ext uri="{FF2B5EF4-FFF2-40B4-BE49-F238E27FC236}">
                <a16:creationId xmlns:a16="http://schemas.microsoft.com/office/drawing/2014/main" id="{DACE3303-FD40-42BC-97DE-B41AFEB2A99E}"/>
              </a:ext>
            </a:extLst>
          </p:cNvPr>
          <p:cNvSpPr txBox="1"/>
          <p:nvPr/>
        </p:nvSpPr>
        <p:spPr>
          <a:xfrm>
            <a:off x="5591944" y="1968541"/>
            <a:ext cx="4608512" cy="3139321"/>
          </a:xfrm>
          <a:prstGeom prst="rect">
            <a:avLst/>
          </a:prstGeom>
          <a:noFill/>
        </p:spPr>
        <p:txBody>
          <a:bodyPr wrap="square" rtlCol="0">
            <a:spAutoFit/>
          </a:bodyPr>
          <a:lstStyle/>
          <a:p>
            <a:pPr algn="just"/>
            <a:r>
              <a:rPr lang="es-ES" b="1" dirty="0">
                <a:solidFill>
                  <a:srgbClr val="0000CC"/>
                </a:solidFill>
              </a:rPr>
              <a:t>Bajamos la alimentación del motor de arrastre hasta quitarle toda la tensión eléctrica, observamos que, a pesar de no tener par motor en la entrada del Generador, la máquina síncrona sigue girando a la velocidad síncrona, esto es  el generador queda trabajando como motor. El motor asincrónico actúa como carga del Motor Síncrono. Se puede observar así el funcionamiento de la máquina, ahora como motor.-</a:t>
            </a:r>
            <a:endParaRPr lang="es-AR" dirty="0">
              <a:solidFill>
                <a:srgbClr val="0000CC"/>
              </a:solidFill>
            </a:endParaRPr>
          </a:p>
        </p:txBody>
      </p:sp>
    </p:spTree>
    <p:extLst>
      <p:ext uri="{BB962C8B-B14F-4D97-AF65-F5344CB8AC3E}">
        <p14:creationId xmlns:p14="http://schemas.microsoft.com/office/powerpoint/2010/main" val="3194887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51002" y="404664"/>
            <a:ext cx="9144000" cy="914400"/>
          </a:xfrm>
          <a:prstGeom prst="rect">
            <a:avLst/>
          </a:prstGeom>
          <a:noFill/>
          <a:ln>
            <a:noFill/>
          </a:ln>
          <a:effectLst/>
        </p:spPr>
        <p:txBody>
          <a:bodyPr wrap="square" anchor="ctr">
            <a:noAutofit/>
          </a:bodyPr>
          <a:lstStyle/>
          <a:p>
            <a:pPr lvl="0"/>
            <a:r>
              <a:rPr lang="es-ES" b="1" dirty="0">
                <a:solidFill>
                  <a:srgbClr val="0000CC"/>
                </a:solidFill>
                <a:latin typeface="Impact" panose="020B0806030902050204" pitchFamily="34" charset="0"/>
              </a:rPr>
              <a:t>Funcionamiento como motor</a:t>
            </a:r>
            <a:endParaRPr lang="es-AR" dirty="0"/>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2161700" y="3006711"/>
            <a:ext cx="108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graphicFrame>
        <p:nvGraphicFramePr>
          <p:cNvPr id="7" name="Tabla 6">
            <a:extLst>
              <a:ext uri="{FF2B5EF4-FFF2-40B4-BE49-F238E27FC236}">
                <a16:creationId xmlns:a16="http://schemas.microsoft.com/office/drawing/2014/main" id="{AED10FE5-6CB7-47B5-81F3-26945F030641}"/>
              </a:ext>
            </a:extLst>
          </p:cNvPr>
          <p:cNvGraphicFramePr>
            <a:graphicFrameLocks noGrp="1"/>
          </p:cNvGraphicFramePr>
          <p:nvPr>
            <p:extLst>
              <p:ext uri="{D42A27DB-BD31-4B8C-83A1-F6EECF244321}">
                <p14:modId xmlns:p14="http://schemas.microsoft.com/office/powerpoint/2010/main" val="3398031980"/>
              </p:ext>
            </p:extLst>
          </p:nvPr>
        </p:nvGraphicFramePr>
        <p:xfrm>
          <a:off x="2161701" y="2117703"/>
          <a:ext cx="3101077" cy="1536060"/>
        </p:xfrm>
        <a:graphic>
          <a:graphicData uri="http://schemas.openxmlformats.org/drawingml/2006/table">
            <a:tbl>
              <a:tblPr firstRow="1" bandRow="1">
                <a:tableStyleId>{5C22544A-7EE6-4342-B048-85BDC9FD1C3A}</a:tableStyleId>
              </a:tblPr>
              <a:tblGrid>
                <a:gridCol w="3101077">
                  <a:extLst>
                    <a:ext uri="{9D8B030D-6E8A-4147-A177-3AD203B41FA5}">
                      <a16:colId xmlns:a16="http://schemas.microsoft.com/office/drawing/2014/main" val="4129464845"/>
                    </a:ext>
                  </a:extLst>
                </a:gridCol>
              </a:tblGrid>
              <a:tr h="512020">
                <a:tc>
                  <a:txBody>
                    <a:bodyPr/>
                    <a:lstStyle/>
                    <a:p>
                      <a:pPr marL="0" indent="0">
                        <a:buFont typeface="Wingdings" panose="05000000000000000000" pitchFamily="2" charset="2"/>
                        <a:buNone/>
                      </a:pPr>
                      <a:r>
                        <a:rPr lang="es-ES" sz="1800" b="1" kern="1200" dirty="0">
                          <a:solidFill>
                            <a:schemeClr val="lt1"/>
                          </a:solidFill>
                          <a:effectLst/>
                          <a:latin typeface="+mn-lt"/>
                          <a:ea typeface="+mn-ea"/>
                          <a:cs typeface="+mn-cs"/>
                        </a:rPr>
                        <a:t>      a. La máquina en paralelo</a:t>
                      </a:r>
                      <a:endParaRPr lang="es-AR" dirty="0"/>
                    </a:p>
                  </a:txBody>
                  <a:tcPr>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503957655"/>
                  </a:ext>
                </a:extLst>
              </a:tr>
              <a:tr h="512020">
                <a:tc>
                  <a:txBody>
                    <a:bodyPr/>
                    <a:lstStyle/>
                    <a:p>
                      <a:pPr marL="285750" indent="-285750" algn="l" defTabSz="914400" rtl="0" eaLnBrk="1" latinLnBrk="0" hangingPunct="1">
                        <a:buFont typeface="Wingdings" panose="05000000000000000000" pitchFamily="2" charset="2"/>
                        <a:buChar char="Ø"/>
                      </a:pPr>
                      <a:r>
                        <a:rPr lang="es-AR" sz="1800" b="1" kern="1200" dirty="0">
                          <a:solidFill>
                            <a:schemeClr val="lt1"/>
                          </a:solidFill>
                          <a:effectLst/>
                          <a:latin typeface="+mn-lt"/>
                          <a:ea typeface="+mn-ea"/>
                          <a:cs typeface="+mn-cs"/>
                        </a:rPr>
                        <a:t>b.  Variación</a:t>
                      </a:r>
                      <a:r>
                        <a:rPr lang="es-ES" sz="1800" b="1" kern="1200" dirty="0">
                          <a:solidFill>
                            <a:schemeClr val="lt1"/>
                          </a:solidFill>
                          <a:effectLst/>
                          <a:latin typeface="+mn-lt"/>
                          <a:ea typeface="+mn-ea"/>
                          <a:cs typeface="+mn-cs"/>
                        </a:rPr>
                        <a:t> del cos </a:t>
                      </a:r>
                      <a:r>
                        <a:rPr lang="es-ES" sz="1800" b="1" kern="1200" dirty="0">
                          <a:solidFill>
                            <a:schemeClr val="lt1"/>
                          </a:solidFill>
                          <a:effectLst/>
                          <a:latin typeface="+mn-lt"/>
                          <a:ea typeface="+mn-ea"/>
                          <a:cs typeface="+mn-cs"/>
                          <a:sym typeface="Symbol" panose="05050102010706020507" pitchFamily="18" charset="2"/>
                        </a:rPr>
                        <a:t></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7254228"/>
                  </a:ext>
                </a:extLst>
              </a:tr>
              <a:tr h="512020">
                <a:tc>
                  <a:txBody>
                    <a:bodyPr/>
                    <a:lstStyle/>
                    <a:p>
                      <a:pPr marL="0" indent="363538" algn="l" defTabSz="914400" rtl="0" eaLnBrk="1" latinLnBrk="0" hangingPunct="1">
                        <a:buFont typeface="+mj-lt"/>
                        <a:buNone/>
                      </a:pPr>
                      <a:r>
                        <a:rPr lang="es-AR" sz="1800" b="1" kern="1200" dirty="0">
                          <a:solidFill>
                            <a:schemeClr val="lt1"/>
                          </a:solidFill>
                          <a:effectLst/>
                          <a:latin typeface="+mn-lt"/>
                          <a:ea typeface="+mn-ea"/>
                          <a:cs typeface="+mn-cs"/>
                        </a:rPr>
                        <a:t>c. </a:t>
                      </a:r>
                      <a:r>
                        <a:rPr lang="es-ES" sz="1800" b="1" kern="1200" dirty="0">
                          <a:solidFill>
                            <a:schemeClr val="lt1"/>
                          </a:solidFill>
                          <a:effectLst/>
                          <a:latin typeface="+mn-lt"/>
                          <a:ea typeface="+mn-ea"/>
                          <a:cs typeface="+mn-cs"/>
                        </a:rPr>
                        <a:t>Curvas en V: </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solidFill>
                      <a:srgbClr val="00B050"/>
                    </a:solidFill>
                  </a:tcPr>
                </a:tc>
                <a:extLst>
                  <a:ext uri="{0D108BD9-81ED-4DB2-BD59-A6C34878D82A}">
                    <a16:rowId xmlns:a16="http://schemas.microsoft.com/office/drawing/2014/main" val="3935329563"/>
                  </a:ext>
                </a:extLst>
              </a:tr>
            </a:tbl>
          </a:graphicData>
        </a:graphic>
      </p:graphicFrame>
      <p:sp>
        <p:nvSpPr>
          <p:cNvPr id="2" name="CuadroTexto 1">
            <a:extLst>
              <a:ext uri="{FF2B5EF4-FFF2-40B4-BE49-F238E27FC236}">
                <a16:creationId xmlns:a16="http://schemas.microsoft.com/office/drawing/2014/main" id="{DACE3303-FD40-42BC-97DE-B41AFEB2A99E}"/>
              </a:ext>
            </a:extLst>
          </p:cNvPr>
          <p:cNvSpPr txBox="1"/>
          <p:nvPr/>
        </p:nvSpPr>
        <p:spPr>
          <a:xfrm>
            <a:off x="5591944" y="1968541"/>
            <a:ext cx="4608512" cy="2585323"/>
          </a:xfrm>
          <a:prstGeom prst="rect">
            <a:avLst/>
          </a:prstGeom>
          <a:noFill/>
        </p:spPr>
        <p:txBody>
          <a:bodyPr wrap="square" rtlCol="0">
            <a:spAutoFit/>
          </a:bodyPr>
          <a:lstStyle/>
          <a:p>
            <a:pPr algn="just"/>
            <a:r>
              <a:rPr lang="es-ES" dirty="0">
                <a:solidFill>
                  <a:srgbClr val="0000CC"/>
                </a:solidFill>
              </a:rPr>
              <a:t>Se invierte la secuencia del motor asíncrono (carga), y aumentamos la tensión de alimentación hasta la corriente nominal del auto transformador trifásico de alimentación (</a:t>
            </a:r>
            <a:r>
              <a:rPr lang="es-ES" dirty="0" err="1">
                <a:solidFill>
                  <a:srgbClr val="0000CC"/>
                </a:solidFill>
              </a:rPr>
              <a:t>Variac</a:t>
            </a:r>
            <a:r>
              <a:rPr lang="es-ES" dirty="0">
                <a:solidFill>
                  <a:srgbClr val="0000CC"/>
                </a:solidFill>
              </a:rPr>
              <a:t>). En estas condiciones el motor asíncrono le opone un par antagónico intentando  frenar el motor síncrono ya que intenta girar en sentido contrario.</a:t>
            </a:r>
            <a:endParaRPr lang="es-AR" dirty="0">
              <a:solidFill>
                <a:srgbClr val="0000CC"/>
              </a:solidFill>
            </a:endParaRPr>
          </a:p>
        </p:txBody>
      </p:sp>
    </p:spTree>
    <p:extLst>
      <p:ext uri="{BB962C8B-B14F-4D97-AF65-F5344CB8AC3E}">
        <p14:creationId xmlns:p14="http://schemas.microsoft.com/office/powerpoint/2010/main" val="670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51002" y="404664"/>
            <a:ext cx="9144000" cy="914400"/>
          </a:xfrm>
          <a:prstGeom prst="rect">
            <a:avLst/>
          </a:prstGeom>
          <a:noFill/>
          <a:ln>
            <a:noFill/>
          </a:ln>
          <a:effectLst/>
        </p:spPr>
        <p:txBody>
          <a:bodyPr wrap="square" anchor="ctr">
            <a:noAutofit/>
          </a:bodyPr>
          <a:lstStyle/>
          <a:p>
            <a:pPr lvl="0"/>
            <a:r>
              <a:rPr lang="es-ES" b="1" dirty="0">
                <a:solidFill>
                  <a:srgbClr val="0000CC"/>
                </a:solidFill>
                <a:latin typeface="Impact" panose="020B0806030902050204" pitchFamily="34" charset="0"/>
              </a:rPr>
              <a:t>Funcionamiento como motor</a:t>
            </a:r>
            <a:endParaRPr lang="es-AR" dirty="0"/>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2161700" y="3006711"/>
            <a:ext cx="108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graphicFrame>
        <p:nvGraphicFramePr>
          <p:cNvPr id="7" name="Tabla 6">
            <a:extLst>
              <a:ext uri="{FF2B5EF4-FFF2-40B4-BE49-F238E27FC236}">
                <a16:creationId xmlns:a16="http://schemas.microsoft.com/office/drawing/2014/main" id="{AED10FE5-6CB7-47B5-81F3-26945F030641}"/>
              </a:ext>
            </a:extLst>
          </p:cNvPr>
          <p:cNvGraphicFramePr>
            <a:graphicFrameLocks noGrp="1"/>
          </p:cNvGraphicFramePr>
          <p:nvPr>
            <p:extLst>
              <p:ext uri="{D42A27DB-BD31-4B8C-83A1-F6EECF244321}">
                <p14:modId xmlns:p14="http://schemas.microsoft.com/office/powerpoint/2010/main" val="2910924768"/>
              </p:ext>
            </p:extLst>
          </p:nvPr>
        </p:nvGraphicFramePr>
        <p:xfrm>
          <a:off x="2161701" y="2117703"/>
          <a:ext cx="3101077" cy="1536060"/>
        </p:xfrm>
        <a:graphic>
          <a:graphicData uri="http://schemas.openxmlformats.org/drawingml/2006/table">
            <a:tbl>
              <a:tblPr firstRow="1" bandRow="1">
                <a:tableStyleId>{5C22544A-7EE6-4342-B048-85BDC9FD1C3A}</a:tableStyleId>
              </a:tblPr>
              <a:tblGrid>
                <a:gridCol w="3101077">
                  <a:extLst>
                    <a:ext uri="{9D8B030D-6E8A-4147-A177-3AD203B41FA5}">
                      <a16:colId xmlns:a16="http://schemas.microsoft.com/office/drawing/2014/main" val="4129464845"/>
                    </a:ext>
                  </a:extLst>
                </a:gridCol>
              </a:tblGrid>
              <a:tr h="512020">
                <a:tc>
                  <a:txBody>
                    <a:bodyPr/>
                    <a:lstStyle/>
                    <a:p>
                      <a:pPr marL="0" indent="0">
                        <a:buFont typeface="Wingdings" panose="05000000000000000000" pitchFamily="2" charset="2"/>
                        <a:buNone/>
                      </a:pPr>
                      <a:r>
                        <a:rPr lang="es-ES" sz="1800" b="1" kern="1200" dirty="0">
                          <a:solidFill>
                            <a:schemeClr val="lt1"/>
                          </a:solidFill>
                          <a:effectLst/>
                          <a:latin typeface="+mn-lt"/>
                          <a:ea typeface="+mn-ea"/>
                          <a:cs typeface="+mn-cs"/>
                        </a:rPr>
                        <a:t>      a. La máquina en paralelo</a:t>
                      </a:r>
                      <a:endParaRPr lang="es-AR" dirty="0"/>
                    </a:p>
                  </a:txBody>
                  <a:tcPr>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503957655"/>
                  </a:ext>
                </a:extLst>
              </a:tr>
              <a:tr h="512020">
                <a:tc>
                  <a:txBody>
                    <a:bodyPr/>
                    <a:lstStyle/>
                    <a:p>
                      <a:pPr marL="0" indent="0" algn="l" defTabSz="914400" rtl="0" eaLnBrk="1" latinLnBrk="0" hangingPunct="1">
                        <a:buFont typeface="Wingdings" panose="05000000000000000000" pitchFamily="2" charset="2"/>
                        <a:buNone/>
                      </a:pPr>
                      <a:r>
                        <a:rPr lang="es-AR" sz="1800" b="1" kern="1200" dirty="0">
                          <a:solidFill>
                            <a:schemeClr val="lt1"/>
                          </a:solidFill>
                          <a:effectLst/>
                          <a:latin typeface="+mn-lt"/>
                          <a:ea typeface="+mn-ea"/>
                          <a:cs typeface="+mn-cs"/>
                        </a:rPr>
                        <a:t>      b. Variación</a:t>
                      </a:r>
                      <a:r>
                        <a:rPr lang="es-ES" sz="1800" b="1" kern="1200" dirty="0">
                          <a:solidFill>
                            <a:schemeClr val="lt1"/>
                          </a:solidFill>
                          <a:effectLst/>
                          <a:latin typeface="+mn-lt"/>
                          <a:ea typeface="+mn-ea"/>
                          <a:cs typeface="+mn-cs"/>
                        </a:rPr>
                        <a:t> del cos </a:t>
                      </a:r>
                      <a:r>
                        <a:rPr lang="es-ES" sz="1800" b="1" kern="1200" dirty="0">
                          <a:solidFill>
                            <a:schemeClr val="lt1"/>
                          </a:solidFill>
                          <a:effectLst/>
                          <a:latin typeface="+mn-lt"/>
                          <a:ea typeface="+mn-ea"/>
                          <a:cs typeface="+mn-cs"/>
                          <a:sym typeface="Symbol" panose="05050102010706020507" pitchFamily="18" charset="2"/>
                        </a:rPr>
                        <a:t></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7254228"/>
                  </a:ext>
                </a:extLst>
              </a:tr>
              <a:tr h="512020">
                <a:tc>
                  <a:txBody>
                    <a:bodyPr/>
                    <a:lstStyle/>
                    <a:p>
                      <a:pPr marL="285750" indent="-285750" algn="l" defTabSz="914400" rtl="0" eaLnBrk="1" latinLnBrk="0" hangingPunct="1">
                        <a:buFont typeface="Wingdings" panose="05000000000000000000" pitchFamily="2" charset="2"/>
                        <a:buChar char="Ø"/>
                      </a:pPr>
                      <a:r>
                        <a:rPr lang="es-AR" sz="1800" b="1" kern="1200" dirty="0">
                          <a:solidFill>
                            <a:schemeClr val="lt1"/>
                          </a:solidFill>
                          <a:effectLst/>
                          <a:latin typeface="+mn-lt"/>
                          <a:ea typeface="+mn-ea"/>
                          <a:cs typeface="+mn-cs"/>
                        </a:rPr>
                        <a:t>c. </a:t>
                      </a:r>
                      <a:r>
                        <a:rPr lang="es-ES" sz="1800" b="1" kern="1200" dirty="0">
                          <a:solidFill>
                            <a:schemeClr val="lt1"/>
                          </a:solidFill>
                          <a:effectLst/>
                          <a:latin typeface="+mn-lt"/>
                          <a:ea typeface="+mn-ea"/>
                          <a:cs typeface="+mn-cs"/>
                        </a:rPr>
                        <a:t>Curvas en V: </a:t>
                      </a:r>
                      <a:endParaRPr lang="es-AR" sz="1800" b="1" kern="1200" dirty="0">
                        <a:solidFill>
                          <a:schemeClr val="lt1"/>
                        </a:solidFill>
                        <a:effectLst/>
                        <a:latin typeface="+mn-lt"/>
                        <a:ea typeface="+mn-ea"/>
                        <a:cs typeface="+mn-cs"/>
                      </a:endParaRPr>
                    </a:p>
                  </a:txBody>
                  <a:tcPr>
                    <a:lnT w="12700" cap="flat" cmpd="sng" algn="ctr">
                      <a:solidFill>
                        <a:schemeClr val="bg1"/>
                      </a:solidFill>
                      <a:prstDash val="solid"/>
                      <a:round/>
                      <a:headEnd type="none" w="med" len="med"/>
                      <a:tailEnd type="none" w="med" len="med"/>
                    </a:lnT>
                    <a:solidFill>
                      <a:srgbClr val="00B050"/>
                    </a:solidFill>
                  </a:tcPr>
                </a:tc>
                <a:extLst>
                  <a:ext uri="{0D108BD9-81ED-4DB2-BD59-A6C34878D82A}">
                    <a16:rowId xmlns:a16="http://schemas.microsoft.com/office/drawing/2014/main" val="3935329563"/>
                  </a:ext>
                </a:extLst>
              </a:tr>
            </a:tbl>
          </a:graphicData>
        </a:graphic>
      </p:graphicFrame>
      <p:sp>
        <p:nvSpPr>
          <p:cNvPr id="2" name="CuadroTexto 1">
            <a:extLst>
              <a:ext uri="{FF2B5EF4-FFF2-40B4-BE49-F238E27FC236}">
                <a16:creationId xmlns:a16="http://schemas.microsoft.com/office/drawing/2014/main" id="{DACE3303-FD40-42BC-97DE-B41AFEB2A99E}"/>
              </a:ext>
            </a:extLst>
          </p:cNvPr>
          <p:cNvSpPr txBox="1"/>
          <p:nvPr/>
        </p:nvSpPr>
        <p:spPr>
          <a:xfrm>
            <a:off x="5591944" y="1968540"/>
            <a:ext cx="4680520" cy="3231654"/>
          </a:xfrm>
          <a:prstGeom prst="rect">
            <a:avLst/>
          </a:prstGeom>
          <a:noFill/>
        </p:spPr>
        <p:txBody>
          <a:bodyPr wrap="square" rtlCol="0">
            <a:spAutoFit/>
          </a:bodyPr>
          <a:lstStyle/>
          <a:p>
            <a:pPr marL="0" lvl="1" algn="just"/>
            <a:r>
              <a:rPr lang="es-ES" dirty="0">
                <a:solidFill>
                  <a:srgbClr val="0000CC"/>
                </a:solidFill>
              </a:rPr>
              <a:t>Se estudia la relación entre la corriente de carga </a:t>
            </a:r>
            <a:r>
              <a:rPr lang="es-ES" b="1" dirty="0">
                <a:solidFill>
                  <a:srgbClr val="0000CC"/>
                </a:solidFill>
                <a:latin typeface="Tahoma" panose="020B0604030504040204" pitchFamily="34" charset="0"/>
                <a:ea typeface="Tahoma" panose="020B0604030504040204" pitchFamily="34" charset="0"/>
                <a:cs typeface="Tahoma" panose="020B0604030504040204" pitchFamily="34" charset="0"/>
              </a:rPr>
              <a:t>I</a:t>
            </a:r>
            <a:r>
              <a:rPr lang="es-ES" dirty="0">
                <a:solidFill>
                  <a:srgbClr val="0000CC"/>
                </a:solidFill>
              </a:rPr>
              <a:t> y la de exci­tación </a:t>
            </a:r>
            <a:r>
              <a:rPr lang="es-ES" b="1" dirty="0" err="1">
                <a:solidFill>
                  <a:srgbClr val="0000CC"/>
                </a:solidFill>
                <a:latin typeface="Tahoma" panose="020B0604030504040204" pitchFamily="34" charset="0"/>
                <a:ea typeface="Tahoma" panose="020B0604030504040204" pitchFamily="34" charset="0"/>
                <a:cs typeface="Tahoma" panose="020B0604030504040204" pitchFamily="34" charset="0"/>
              </a:rPr>
              <a:t>Iex</a:t>
            </a:r>
            <a:r>
              <a:rPr lang="es-ES" dirty="0">
                <a:solidFill>
                  <a:srgbClr val="0000CC"/>
                </a:solidFill>
              </a:rPr>
              <a:t>, para carga constante.</a:t>
            </a:r>
            <a:endParaRPr lang="es-AR" sz="2000" dirty="0">
              <a:solidFill>
                <a:srgbClr val="0000CC"/>
              </a:solidFill>
            </a:endParaRPr>
          </a:p>
          <a:p>
            <a:pPr algn="just"/>
            <a:r>
              <a:rPr lang="es-ES" dirty="0">
                <a:solidFill>
                  <a:srgbClr val="0000CC"/>
                </a:solidFill>
              </a:rPr>
              <a:t>En el diagrama de - fig.12 - se observa que al crecer la excitación (cuya consecuencia es </a:t>
            </a:r>
            <a:r>
              <a:rPr lang="es-ES" b="1" dirty="0">
                <a:solidFill>
                  <a:srgbClr val="0000CC"/>
                </a:solidFill>
                <a:latin typeface="Tahoma" panose="020B0604030504040204" pitchFamily="34" charset="0"/>
                <a:ea typeface="Tahoma" panose="020B0604030504040204" pitchFamily="34" charset="0"/>
                <a:cs typeface="Tahoma" panose="020B0604030504040204" pitchFamily="34" charset="0"/>
              </a:rPr>
              <a:t>Em</a:t>
            </a:r>
            <a:r>
              <a:rPr lang="es-ES" dirty="0">
                <a:solidFill>
                  <a:srgbClr val="0000CC"/>
                </a:solidFill>
              </a:rPr>
              <a:t>), la corriente comienza a disminuir, se hace mínima para  </a:t>
            </a:r>
            <a:r>
              <a:rPr lang="es-ES" b="1" dirty="0">
                <a:solidFill>
                  <a:srgbClr val="0000CC"/>
                </a:solidFill>
              </a:rPr>
              <a:t>cos </a:t>
            </a:r>
            <a:r>
              <a:rPr lang="es-ES" b="1" dirty="0">
                <a:solidFill>
                  <a:srgbClr val="0000CC"/>
                </a:solidFill>
                <a:sym typeface="Symbol" panose="05050102010706020507" pitchFamily="18" charset="2"/>
              </a:rPr>
              <a:t></a:t>
            </a:r>
            <a:r>
              <a:rPr lang="es-ES" b="1" dirty="0">
                <a:solidFill>
                  <a:srgbClr val="0000CC"/>
                </a:solidFill>
              </a:rPr>
              <a:t>= 1</a:t>
            </a:r>
            <a:r>
              <a:rPr lang="es-ES" dirty="0">
                <a:solidFill>
                  <a:srgbClr val="0000CC"/>
                </a:solidFill>
              </a:rPr>
              <a:t> y vuelve a aumentar cuando se hace capacitivo. Esta ley de variación es la que reproduce la característica </a:t>
            </a:r>
            <a:r>
              <a:rPr lang="es-ES" b="1" dirty="0">
                <a:solidFill>
                  <a:srgbClr val="0000CC"/>
                </a:solidFill>
                <a:latin typeface="Tahoma" panose="020B0604030504040204" pitchFamily="34" charset="0"/>
                <a:ea typeface="Tahoma" panose="020B0604030504040204" pitchFamily="34" charset="0"/>
                <a:cs typeface="Tahoma" panose="020B0604030504040204" pitchFamily="34" charset="0"/>
              </a:rPr>
              <a:t>I = f (</a:t>
            </a:r>
            <a:r>
              <a:rPr lang="es-ES" b="1" dirty="0" err="1">
                <a:solidFill>
                  <a:srgbClr val="0000CC"/>
                </a:solidFill>
                <a:latin typeface="Tahoma" panose="020B0604030504040204" pitchFamily="34" charset="0"/>
                <a:ea typeface="Tahoma" panose="020B0604030504040204" pitchFamily="34" charset="0"/>
                <a:cs typeface="Tahoma" panose="020B0604030504040204" pitchFamily="34" charset="0"/>
              </a:rPr>
              <a:t>Iex</a:t>
            </a:r>
            <a:r>
              <a:rPr lang="es-E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s-ES" dirty="0">
                <a:solidFill>
                  <a:srgbClr val="0000CC"/>
                </a:solidFill>
              </a:rPr>
              <a:t>llamada por </a:t>
            </a:r>
            <a:endParaRPr lang="es-AR" sz="2000" dirty="0">
              <a:solidFill>
                <a:srgbClr val="0000CC"/>
              </a:solidFill>
            </a:endParaRPr>
          </a:p>
          <a:p>
            <a:pPr algn="just"/>
            <a:r>
              <a:rPr lang="es-ES" dirty="0">
                <a:solidFill>
                  <a:srgbClr val="0000CC"/>
                </a:solidFill>
              </a:rPr>
              <a:t>su forma </a:t>
            </a:r>
            <a:r>
              <a:rPr lang="es-ES" b="1" dirty="0">
                <a:solidFill>
                  <a:srgbClr val="0000CC"/>
                </a:solidFill>
              </a:rPr>
              <a:t>curva en V.</a:t>
            </a:r>
            <a:r>
              <a:rPr lang="es-ES" sz="2000" dirty="0">
                <a:solidFill>
                  <a:srgbClr val="0000CC"/>
                </a:solidFill>
              </a:rPr>
              <a:t> </a:t>
            </a:r>
            <a:endParaRPr lang="es-AR" sz="2000" dirty="0">
              <a:solidFill>
                <a:srgbClr val="0000CC"/>
              </a:solidFill>
            </a:endParaRPr>
          </a:p>
        </p:txBody>
      </p:sp>
    </p:spTree>
    <p:extLst>
      <p:ext uri="{BB962C8B-B14F-4D97-AF65-F5344CB8AC3E}">
        <p14:creationId xmlns:p14="http://schemas.microsoft.com/office/powerpoint/2010/main" val="32005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524000" y="428979"/>
            <a:ext cx="9144000" cy="914400"/>
          </a:xfrm>
          <a:prstGeom prst="rect">
            <a:avLst/>
          </a:prstGeom>
          <a:noFill/>
          <a:ln>
            <a:noFill/>
          </a:ln>
          <a:effectLst/>
        </p:spPr>
        <p:txBody>
          <a:bodyPr wrap="square" anchor="ctr">
            <a:noAutofit/>
          </a:bodyPr>
          <a:lstStyle/>
          <a:p>
            <a:pPr>
              <a:lnSpc>
                <a:spcPct val="90000"/>
              </a:lnSpc>
              <a:spcBef>
                <a:spcPts val="850"/>
              </a:spcBef>
            </a:pPr>
            <a:r>
              <a:rPr lang="es-ES" dirty="0">
                <a:solidFill>
                  <a:srgbClr val="002060"/>
                </a:solidFill>
                <a:latin typeface="Impact" panose="020B0806030902050204" pitchFamily="34" charset="0"/>
              </a:rPr>
              <a:t>CURVAS CARACTERÍSTICAS</a:t>
            </a:r>
            <a:endParaRPr lang="en-US" b="1" dirty="0">
              <a:solidFill>
                <a:srgbClr val="002060"/>
              </a:solidFill>
              <a:latin typeface="Impact" panose="020B0806030902050204" pitchFamily="34" charset="0"/>
            </a:endParaRPr>
          </a:p>
        </p:txBody>
      </p:sp>
      <p:sp>
        <p:nvSpPr>
          <p:cNvPr id="2" name="AutoShape 2" descr="blob:https://web.whatsapp.com/79b80ee9-fc89-4c0c-8c93-1ec51c42b560">
            <a:extLst>
              <a:ext uri="{FF2B5EF4-FFF2-40B4-BE49-F238E27FC236}">
                <a16:creationId xmlns:a16="http://schemas.microsoft.com/office/drawing/2014/main" id="{2709AED4-8324-459A-ADFD-D2DED8865D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3006052" y="5292930"/>
            <a:ext cx="12481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5" name="Rectangle 2">
            <a:extLst>
              <a:ext uri="{FF2B5EF4-FFF2-40B4-BE49-F238E27FC236}">
                <a16:creationId xmlns:a16="http://schemas.microsoft.com/office/drawing/2014/main" id="{2BCB3BDD-FD63-49CB-9FAF-2E32444927AE}"/>
              </a:ext>
            </a:extLst>
          </p:cNvPr>
          <p:cNvSpPr>
            <a:spLocks noChangeArrowheads="1"/>
          </p:cNvSpPr>
          <p:nvPr/>
        </p:nvSpPr>
        <p:spPr bwMode="auto">
          <a:xfrm flipV="1">
            <a:off x="1921532" y="3354866"/>
            <a:ext cx="11319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7" name="Rectangle 2">
            <a:extLst>
              <a:ext uri="{FF2B5EF4-FFF2-40B4-BE49-F238E27FC236}">
                <a16:creationId xmlns:a16="http://schemas.microsoft.com/office/drawing/2014/main" id="{ECBB79D5-1FCA-4DCF-BBD4-6EDED4A8FC01}"/>
              </a:ext>
            </a:extLst>
          </p:cNvPr>
          <p:cNvSpPr>
            <a:spLocks noChangeArrowheads="1"/>
          </p:cNvSpPr>
          <p:nvPr/>
        </p:nvSpPr>
        <p:spPr bwMode="auto">
          <a:xfrm>
            <a:off x="5735960" y="22205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angle 4">
            <a:extLst>
              <a:ext uri="{FF2B5EF4-FFF2-40B4-BE49-F238E27FC236}">
                <a16:creationId xmlns:a16="http://schemas.microsoft.com/office/drawing/2014/main" id="{F4592509-29E1-4766-99F6-1A96FE002AE9}"/>
              </a:ext>
            </a:extLst>
          </p:cNvPr>
          <p:cNvSpPr>
            <a:spLocks noChangeArrowheads="1"/>
          </p:cNvSpPr>
          <p:nvPr/>
        </p:nvSpPr>
        <p:spPr bwMode="auto">
          <a:xfrm flipV="1">
            <a:off x="2063552" y="2115066"/>
            <a:ext cx="10521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9" name="Imagen 8">
            <a:extLst>
              <a:ext uri="{FF2B5EF4-FFF2-40B4-BE49-F238E27FC236}">
                <a16:creationId xmlns:a16="http://schemas.microsoft.com/office/drawing/2014/main" id="{E8A9FAC1-B599-4EB2-A751-90E21F3BF63E}"/>
              </a:ext>
            </a:extLst>
          </p:cNvPr>
          <p:cNvPicPr>
            <a:picLocks noChangeAspect="1"/>
          </p:cNvPicPr>
          <p:nvPr/>
        </p:nvPicPr>
        <p:blipFill>
          <a:blip r:embed="rId2"/>
          <a:stretch>
            <a:fillRect/>
          </a:stretch>
        </p:blipFill>
        <p:spPr>
          <a:xfrm>
            <a:off x="5735960" y="1871016"/>
            <a:ext cx="5541744" cy="4602879"/>
          </a:xfrm>
          <a:prstGeom prst="rect">
            <a:avLst/>
          </a:prstGeom>
        </p:spPr>
      </p:pic>
      <p:pic>
        <p:nvPicPr>
          <p:cNvPr id="15" name="Imagen 14">
            <a:extLst>
              <a:ext uri="{FF2B5EF4-FFF2-40B4-BE49-F238E27FC236}">
                <a16:creationId xmlns:a16="http://schemas.microsoft.com/office/drawing/2014/main" id="{9B330397-4A0C-43B8-96E1-E318203ECA6F}"/>
              </a:ext>
            </a:extLst>
          </p:cNvPr>
          <p:cNvPicPr>
            <a:picLocks noChangeAspect="1"/>
          </p:cNvPicPr>
          <p:nvPr/>
        </p:nvPicPr>
        <p:blipFill rotWithShape="1">
          <a:blip r:embed="rId3"/>
          <a:srcRect l="39639" t="39921" r="53573" b="36287"/>
          <a:stretch/>
        </p:blipFill>
        <p:spPr>
          <a:xfrm>
            <a:off x="706656" y="1343379"/>
            <a:ext cx="4813280" cy="6135429"/>
          </a:xfrm>
          <a:prstGeom prst="rect">
            <a:avLst/>
          </a:prstGeom>
        </p:spPr>
      </p:pic>
    </p:spTree>
    <p:extLst>
      <p:ext uri="{BB962C8B-B14F-4D97-AF65-F5344CB8AC3E}">
        <p14:creationId xmlns:p14="http://schemas.microsoft.com/office/powerpoint/2010/main" val="18240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76400" y="630879"/>
            <a:ext cx="9144000" cy="914400"/>
          </a:xfrm>
          <a:prstGeom prst="rect">
            <a:avLst/>
          </a:prstGeom>
          <a:noFill/>
          <a:ln>
            <a:noFill/>
          </a:ln>
          <a:effectLst/>
        </p:spPr>
        <p:txBody>
          <a:bodyPr wrap="square" anchor="ctr">
            <a:noAutofit/>
          </a:bodyPr>
          <a:lstStyle/>
          <a:p>
            <a:pPr>
              <a:lnSpc>
                <a:spcPct val="90000"/>
              </a:lnSpc>
              <a:spcBef>
                <a:spcPts val="850"/>
              </a:spcBef>
            </a:pPr>
            <a:r>
              <a:rPr lang="es-ES" dirty="0">
                <a:solidFill>
                  <a:srgbClr val="002060"/>
                </a:solidFill>
                <a:latin typeface="Impact" panose="020B0806030902050204" pitchFamily="34" charset="0"/>
              </a:rPr>
              <a:t>CURVAS CARACTERÍSTICAS</a:t>
            </a:r>
            <a:endParaRPr lang="en-US" b="1" dirty="0">
              <a:solidFill>
                <a:srgbClr val="002060"/>
              </a:solidFill>
              <a:latin typeface="Impact" panose="020B0806030902050204" pitchFamily="34" charset="0"/>
            </a:endParaRPr>
          </a:p>
        </p:txBody>
      </p:sp>
      <p:sp>
        <p:nvSpPr>
          <p:cNvPr id="2" name="AutoShape 2" descr="blob:https://web.whatsapp.com/79b80ee9-fc89-4c0c-8c93-1ec51c42b560">
            <a:extLst>
              <a:ext uri="{FF2B5EF4-FFF2-40B4-BE49-F238E27FC236}">
                <a16:creationId xmlns:a16="http://schemas.microsoft.com/office/drawing/2014/main" id="{2709AED4-8324-459A-ADFD-D2DED8865D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3006052" y="5292930"/>
            <a:ext cx="12481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5" name="Rectangle 2">
            <a:extLst>
              <a:ext uri="{FF2B5EF4-FFF2-40B4-BE49-F238E27FC236}">
                <a16:creationId xmlns:a16="http://schemas.microsoft.com/office/drawing/2014/main" id="{2BCB3BDD-FD63-49CB-9FAF-2E32444927AE}"/>
              </a:ext>
            </a:extLst>
          </p:cNvPr>
          <p:cNvSpPr>
            <a:spLocks noChangeArrowheads="1"/>
          </p:cNvSpPr>
          <p:nvPr/>
        </p:nvSpPr>
        <p:spPr bwMode="auto">
          <a:xfrm flipV="1">
            <a:off x="1921532" y="3354866"/>
            <a:ext cx="11319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7" name="Rectangle 2">
            <a:extLst>
              <a:ext uri="{FF2B5EF4-FFF2-40B4-BE49-F238E27FC236}">
                <a16:creationId xmlns:a16="http://schemas.microsoft.com/office/drawing/2014/main" id="{ECBB79D5-1FCA-4DCF-BBD4-6EDED4A8FC01}"/>
              </a:ext>
            </a:extLst>
          </p:cNvPr>
          <p:cNvSpPr>
            <a:spLocks noChangeArrowheads="1"/>
          </p:cNvSpPr>
          <p:nvPr/>
        </p:nvSpPr>
        <p:spPr bwMode="auto">
          <a:xfrm>
            <a:off x="5735960" y="22205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angle 4">
            <a:extLst>
              <a:ext uri="{FF2B5EF4-FFF2-40B4-BE49-F238E27FC236}">
                <a16:creationId xmlns:a16="http://schemas.microsoft.com/office/drawing/2014/main" id="{F4592509-29E1-4766-99F6-1A96FE002AE9}"/>
              </a:ext>
            </a:extLst>
          </p:cNvPr>
          <p:cNvSpPr>
            <a:spLocks noChangeArrowheads="1"/>
          </p:cNvSpPr>
          <p:nvPr/>
        </p:nvSpPr>
        <p:spPr bwMode="auto">
          <a:xfrm flipV="1">
            <a:off x="2063552" y="2115066"/>
            <a:ext cx="10521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13" name="CuadroTexto 12">
            <a:extLst>
              <a:ext uri="{FF2B5EF4-FFF2-40B4-BE49-F238E27FC236}">
                <a16:creationId xmlns:a16="http://schemas.microsoft.com/office/drawing/2014/main" id="{DA96FDC0-A777-4143-A7BF-157402E18F67}"/>
              </a:ext>
            </a:extLst>
          </p:cNvPr>
          <p:cNvSpPr txBox="1"/>
          <p:nvPr/>
        </p:nvSpPr>
        <p:spPr>
          <a:xfrm>
            <a:off x="400732" y="1597786"/>
            <a:ext cx="5813969" cy="5016758"/>
          </a:xfrm>
          <a:prstGeom prst="rect">
            <a:avLst/>
          </a:prstGeom>
          <a:noFill/>
        </p:spPr>
        <p:txBody>
          <a:bodyPr wrap="square" rtlCol="0">
            <a:spAutoFit/>
          </a:bodyPr>
          <a:lstStyle/>
          <a:p>
            <a:pPr algn="just"/>
            <a:r>
              <a:rPr lang="es-ES" sz="1600" dirty="0">
                <a:solidFill>
                  <a:srgbClr val="0000CC"/>
                </a:solidFill>
              </a:rPr>
              <a:t>Se puede trazar una familia de curvas, una para cada estado de carga, así en la fig.13 se han trazado para plena carga (</a:t>
            </a:r>
            <a:r>
              <a:rPr lang="es-ES" sz="1600" b="1" dirty="0">
                <a:solidFill>
                  <a:srgbClr val="0000CC"/>
                </a:solidFill>
              </a:rPr>
              <a:t>Pc</a:t>
            </a:r>
            <a:r>
              <a:rPr lang="es-ES" sz="1600" dirty="0">
                <a:solidFill>
                  <a:srgbClr val="0000CC"/>
                </a:solidFill>
              </a:rPr>
              <a:t>), media carga (</a:t>
            </a:r>
            <a:r>
              <a:rPr lang="es-ES" sz="1600" b="1" dirty="0">
                <a:solidFill>
                  <a:srgbClr val="0000CC"/>
                </a:solidFill>
              </a:rPr>
              <a:t>1/2Pc</a:t>
            </a:r>
            <a:r>
              <a:rPr lang="es-ES" sz="1600" dirty="0">
                <a:solidFill>
                  <a:srgbClr val="0000CC"/>
                </a:solidFill>
              </a:rPr>
              <a:t>) y un cuarto de carga (</a:t>
            </a:r>
            <a:r>
              <a:rPr lang="es-ES" sz="1600" b="1" dirty="0">
                <a:solidFill>
                  <a:srgbClr val="0000CC"/>
                </a:solidFill>
              </a:rPr>
              <a:t>1/4 Pc</a:t>
            </a:r>
            <a:r>
              <a:rPr lang="es-ES" sz="1600" dirty="0">
                <a:solidFill>
                  <a:srgbClr val="0000CC"/>
                </a:solidFill>
              </a:rPr>
              <a:t>)</a:t>
            </a:r>
            <a:r>
              <a:rPr lang="es-ES" sz="1600" b="1" dirty="0">
                <a:solidFill>
                  <a:srgbClr val="0000CC"/>
                </a:solidFill>
              </a:rPr>
              <a:t>. </a:t>
            </a:r>
            <a:r>
              <a:rPr lang="es-ES" sz="1600" dirty="0">
                <a:solidFill>
                  <a:srgbClr val="0000CC"/>
                </a:solidFill>
              </a:rPr>
              <a:t>Para bajos valores de excitación la máquina es inductiva (zona izquierda). Para </a:t>
            </a:r>
            <a:r>
              <a:rPr lang="es-ES" sz="1600" b="1" dirty="0">
                <a:solidFill>
                  <a:srgbClr val="0000CC"/>
                </a:solidFill>
              </a:rPr>
              <a:t>cos </a:t>
            </a:r>
            <a:r>
              <a:rPr lang="es-ES" sz="1600" b="1" dirty="0">
                <a:solidFill>
                  <a:srgbClr val="0000CC"/>
                </a:solidFill>
                <a:sym typeface="Symbol" panose="05050102010706020507" pitchFamily="18" charset="2"/>
              </a:rPr>
              <a:t></a:t>
            </a:r>
            <a:r>
              <a:rPr lang="es-ES" sz="1600" b="1" dirty="0">
                <a:solidFill>
                  <a:srgbClr val="0000CC"/>
                </a:solidFill>
              </a:rPr>
              <a:t>=1</a:t>
            </a:r>
            <a:r>
              <a:rPr lang="es-ES" sz="1600" dirty="0">
                <a:solidFill>
                  <a:srgbClr val="0000CC"/>
                </a:solidFill>
              </a:rPr>
              <a:t> la corriente es mínima, por consiguiente,  los mínimos determinan la curva de </a:t>
            </a:r>
            <a:r>
              <a:rPr lang="es-ES" sz="1600" b="1" dirty="0">
                <a:solidFill>
                  <a:srgbClr val="0000CC"/>
                </a:solidFill>
              </a:rPr>
              <a:t>cos </a:t>
            </a:r>
            <a:r>
              <a:rPr lang="es-ES" sz="1600" b="1" dirty="0">
                <a:solidFill>
                  <a:srgbClr val="0000CC"/>
                </a:solidFill>
                <a:sym typeface="Symbol" panose="05050102010706020507" pitchFamily="18" charset="2"/>
              </a:rPr>
              <a:t></a:t>
            </a:r>
            <a:r>
              <a:rPr lang="es-ES" sz="1600" b="1" dirty="0">
                <a:solidFill>
                  <a:srgbClr val="0000CC"/>
                </a:solidFill>
              </a:rPr>
              <a:t> = 1</a:t>
            </a:r>
            <a:r>
              <a:rPr lang="es-ES" sz="1600" dirty="0">
                <a:solidFill>
                  <a:srgbClr val="0000CC"/>
                </a:solidFill>
              </a:rPr>
              <a:t>.- Estos puntos se encuentran desplazados hacia la derecha porque a mayor carga más reacción de inducido, por lo tanto, se necesita aumentar la excitación. Para valores grandes de excitación, la máquina es capacitiva (zona derecha). Para muy bajos valores de excitación, para cada estado de carga, llega a</a:t>
            </a:r>
            <a:r>
              <a:rPr lang="es-ES" sz="1600" b="1" dirty="0">
                <a:solidFill>
                  <a:srgbClr val="0000CC"/>
                </a:solidFill>
              </a:rPr>
              <a:t> </a:t>
            </a:r>
            <a:r>
              <a:rPr lang="es-ES" sz="1600" dirty="0">
                <a:solidFill>
                  <a:srgbClr val="0000CC"/>
                </a:solidFill>
              </a:rPr>
              <a:t>un punto que la fuerza de atracción magnética no es suficiente para mantener al rotor ligado al campo rodante, la máquina se </a:t>
            </a:r>
            <a:r>
              <a:rPr lang="es-ES" sz="1600" b="1" dirty="0">
                <a:solidFill>
                  <a:srgbClr val="0000CC"/>
                </a:solidFill>
              </a:rPr>
              <a:t>desengancha </a:t>
            </a:r>
            <a:r>
              <a:rPr lang="es-ES" sz="1600" dirty="0">
                <a:solidFill>
                  <a:srgbClr val="0000CC"/>
                </a:solidFill>
              </a:rPr>
              <a:t>y se detiene, estos puntos determinan el límite de estabilidad.</a:t>
            </a:r>
            <a:endParaRPr lang="es-AR" sz="1600" dirty="0">
              <a:solidFill>
                <a:srgbClr val="0000CC"/>
              </a:solidFill>
            </a:endParaRPr>
          </a:p>
          <a:p>
            <a:pPr algn="just"/>
            <a:r>
              <a:rPr lang="es-ES" sz="1600" dirty="0">
                <a:solidFill>
                  <a:srgbClr val="0000CC"/>
                </a:solidFill>
              </a:rPr>
              <a:t>Un motor puede trabajar sub o sobrexcitado, para un mismo estado de carga (punto 1 </a:t>
            </a:r>
            <a:r>
              <a:rPr lang="es-ES" sz="1600" dirty="0" err="1">
                <a:solidFill>
                  <a:srgbClr val="0000CC"/>
                </a:solidFill>
              </a:rPr>
              <a:t>ó</a:t>
            </a:r>
            <a:r>
              <a:rPr lang="es-ES" sz="1600" dirty="0">
                <a:solidFill>
                  <a:srgbClr val="0000CC"/>
                </a:solidFill>
              </a:rPr>
              <a:t> 2 a ½ Pc), pero ante una sobrecarga (I</a:t>
            </a:r>
            <a:r>
              <a:rPr lang="es-ES" sz="1600" baseline="-25000" dirty="0">
                <a:solidFill>
                  <a:srgbClr val="0000CC"/>
                </a:solidFill>
              </a:rPr>
              <a:t>2</a:t>
            </a:r>
            <a:r>
              <a:rPr lang="es-ES" sz="1600" dirty="0">
                <a:solidFill>
                  <a:srgbClr val="0000CC"/>
                </a:solidFill>
              </a:rPr>
              <a:t> – I</a:t>
            </a:r>
            <a:r>
              <a:rPr lang="es-ES" sz="1600" baseline="-25000" dirty="0">
                <a:solidFill>
                  <a:srgbClr val="0000CC"/>
                </a:solidFill>
              </a:rPr>
              <a:t>1</a:t>
            </a:r>
            <a:r>
              <a:rPr lang="es-ES" sz="1600" dirty="0">
                <a:solidFill>
                  <a:srgbClr val="0000CC"/>
                </a:solidFill>
              </a:rPr>
              <a:t>) en el primer caso se detiene (punto 1') en cambio en el segundo caso solo pasa a un estado de carga mayor (punto 2').</a:t>
            </a:r>
            <a:endParaRPr lang="es-AR" sz="1600" dirty="0">
              <a:solidFill>
                <a:srgbClr val="0000CC"/>
              </a:solidFill>
            </a:endParaRPr>
          </a:p>
        </p:txBody>
      </p:sp>
    </p:spTree>
    <p:extLst>
      <p:ext uri="{BB962C8B-B14F-4D97-AF65-F5344CB8AC3E}">
        <p14:creationId xmlns:p14="http://schemas.microsoft.com/office/powerpoint/2010/main" val="382225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676400" y="630879"/>
            <a:ext cx="9144000" cy="914400"/>
          </a:xfrm>
          <a:prstGeom prst="rect">
            <a:avLst/>
          </a:prstGeom>
          <a:noFill/>
          <a:ln>
            <a:noFill/>
          </a:ln>
          <a:effectLst/>
        </p:spPr>
        <p:txBody>
          <a:bodyPr wrap="square" anchor="ctr">
            <a:noAutofit/>
          </a:bodyPr>
          <a:lstStyle/>
          <a:p>
            <a:pPr>
              <a:lnSpc>
                <a:spcPct val="90000"/>
              </a:lnSpc>
              <a:spcBef>
                <a:spcPts val="850"/>
              </a:spcBef>
            </a:pPr>
            <a:r>
              <a:rPr lang="es-ES" dirty="0">
                <a:solidFill>
                  <a:srgbClr val="002060"/>
                </a:solidFill>
                <a:latin typeface="Impact" panose="020B0806030902050204" pitchFamily="34" charset="0"/>
              </a:rPr>
              <a:t>CURVAS CARACTERÍSTICAS</a:t>
            </a:r>
            <a:endParaRPr lang="en-US" b="1" dirty="0">
              <a:solidFill>
                <a:srgbClr val="002060"/>
              </a:solidFill>
              <a:latin typeface="Impact" panose="020B0806030902050204" pitchFamily="34" charset="0"/>
            </a:endParaRPr>
          </a:p>
        </p:txBody>
      </p:sp>
      <p:sp>
        <p:nvSpPr>
          <p:cNvPr id="2" name="AutoShape 2" descr="blob:https://web.whatsapp.com/79b80ee9-fc89-4c0c-8c93-1ec51c42b560">
            <a:extLst>
              <a:ext uri="{FF2B5EF4-FFF2-40B4-BE49-F238E27FC236}">
                <a16:creationId xmlns:a16="http://schemas.microsoft.com/office/drawing/2014/main" id="{2709AED4-8324-459A-ADFD-D2DED8865D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3006052" y="5292930"/>
            <a:ext cx="12481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5" name="Rectangle 2">
            <a:extLst>
              <a:ext uri="{FF2B5EF4-FFF2-40B4-BE49-F238E27FC236}">
                <a16:creationId xmlns:a16="http://schemas.microsoft.com/office/drawing/2014/main" id="{2BCB3BDD-FD63-49CB-9FAF-2E32444927AE}"/>
              </a:ext>
            </a:extLst>
          </p:cNvPr>
          <p:cNvSpPr>
            <a:spLocks noChangeArrowheads="1"/>
          </p:cNvSpPr>
          <p:nvPr/>
        </p:nvSpPr>
        <p:spPr bwMode="auto">
          <a:xfrm flipV="1">
            <a:off x="1921532" y="3354866"/>
            <a:ext cx="11319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7" name="Rectangle 2">
            <a:extLst>
              <a:ext uri="{FF2B5EF4-FFF2-40B4-BE49-F238E27FC236}">
                <a16:creationId xmlns:a16="http://schemas.microsoft.com/office/drawing/2014/main" id="{ECBB79D5-1FCA-4DCF-BBD4-6EDED4A8FC01}"/>
              </a:ext>
            </a:extLst>
          </p:cNvPr>
          <p:cNvSpPr>
            <a:spLocks noChangeArrowheads="1"/>
          </p:cNvSpPr>
          <p:nvPr/>
        </p:nvSpPr>
        <p:spPr bwMode="auto">
          <a:xfrm>
            <a:off x="5735960" y="22205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angle 4">
            <a:extLst>
              <a:ext uri="{FF2B5EF4-FFF2-40B4-BE49-F238E27FC236}">
                <a16:creationId xmlns:a16="http://schemas.microsoft.com/office/drawing/2014/main" id="{F4592509-29E1-4766-99F6-1A96FE002AE9}"/>
              </a:ext>
            </a:extLst>
          </p:cNvPr>
          <p:cNvSpPr>
            <a:spLocks noChangeArrowheads="1"/>
          </p:cNvSpPr>
          <p:nvPr/>
        </p:nvSpPr>
        <p:spPr bwMode="auto">
          <a:xfrm flipV="1">
            <a:off x="2063552" y="2115066"/>
            <a:ext cx="10521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13" name="CuadroTexto 12">
            <a:extLst>
              <a:ext uri="{FF2B5EF4-FFF2-40B4-BE49-F238E27FC236}">
                <a16:creationId xmlns:a16="http://schemas.microsoft.com/office/drawing/2014/main" id="{DA96FDC0-A777-4143-A7BF-157402E18F67}"/>
              </a:ext>
            </a:extLst>
          </p:cNvPr>
          <p:cNvSpPr txBox="1"/>
          <p:nvPr/>
        </p:nvSpPr>
        <p:spPr>
          <a:xfrm>
            <a:off x="400732" y="1597786"/>
            <a:ext cx="5813969" cy="5016758"/>
          </a:xfrm>
          <a:prstGeom prst="rect">
            <a:avLst/>
          </a:prstGeom>
          <a:noFill/>
        </p:spPr>
        <p:txBody>
          <a:bodyPr wrap="square" rtlCol="0">
            <a:spAutoFit/>
          </a:bodyPr>
          <a:lstStyle/>
          <a:p>
            <a:pPr algn="just"/>
            <a:r>
              <a:rPr lang="es-ES" sz="1600" dirty="0">
                <a:solidFill>
                  <a:srgbClr val="0000CC"/>
                </a:solidFill>
              </a:rPr>
              <a:t>Se puede trazar una familia de curvas, una para cada estado de carga, así en la fig.13 se han trazado para plena carga (</a:t>
            </a:r>
            <a:r>
              <a:rPr lang="es-ES" sz="1600" b="1" dirty="0">
                <a:solidFill>
                  <a:srgbClr val="0000CC"/>
                </a:solidFill>
              </a:rPr>
              <a:t>Pc</a:t>
            </a:r>
            <a:r>
              <a:rPr lang="es-ES" sz="1600" dirty="0">
                <a:solidFill>
                  <a:srgbClr val="0000CC"/>
                </a:solidFill>
              </a:rPr>
              <a:t>), media carga (</a:t>
            </a:r>
            <a:r>
              <a:rPr lang="es-ES" sz="1600" b="1" dirty="0">
                <a:solidFill>
                  <a:srgbClr val="0000CC"/>
                </a:solidFill>
              </a:rPr>
              <a:t>1/2Pc</a:t>
            </a:r>
            <a:r>
              <a:rPr lang="es-ES" sz="1600" dirty="0">
                <a:solidFill>
                  <a:srgbClr val="0000CC"/>
                </a:solidFill>
              </a:rPr>
              <a:t>) y un cuarto de carga (</a:t>
            </a:r>
            <a:r>
              <a:rPr lang="es-ES" sz="1600" b="1" dirty="0">
                <a:solidFill>
                  <a:srgbClr val="0000CC"/>
                </a:solidFill>
              </a:rPr>
              <a:t>1/4 Pc</a:t>
            </a:r>
            <a:r>
              <a:rPr lang="es-ES" sz="1600" dirty="0">
                <a:solidFill>
                  <a:srgbClr val="0000CC"/>
                </a:solidFill>
              </a:rPr>
              <a:t>)</a:t>
            </a:r>
            <a:r>
              <a:rPr lang="es-ES" sz="1600" b="1" dirty="0">
                <a:solidFill>
                  <a:srgbClr val="0000CC"/>
                </a:solidFill>
              </a:rPr>
              <a:t>. </a:t>
            </a:r>
            <a:r>
              <a:rPr lang="es-ES" sz="1600" dirty="0">
                <a:solidFill>
                  <a:srgbClr val="0000CC"/>
                </a:solidFill>
              </a:rPr>
              <a:t>Para bajos valores de excitación la máquina es inductiva (zona izquierda). Para </a:t>
            </a:r>
            <a:r>
              <a:rPr lang="es-ES" sz="1600" b="1" dirty="0">
                <a:solidFill>
                  <a:srgbClr val="0000CC"/>
                </a:solidFill>
              </a:rPr>
              <a:t>cos </a:t>
            </a:r>
            <a:r>
              <a:rPr lang="es-ES" sz="1600" b="1" dirty="0">
                <a:solidFill>
                  <a:srgbClr val="0000CC"/>
                </a:solidFill>
                <a:sym typeface="Symbol" panose="05050102010706020507" pitchFamily="18" charset="2"/>
              </a:rPr>
              <a:t></a:t>
            </a:r>
            <a:r>
              <a:rPr lang="es-ES" sz="1600" b="1" dirty="0">
                <a:solidFill>
                  <a:srgbClr val="0000CC"/>
                </a:solidFill>
              </a:rPr>
              <a:t>=1</a:t>
            </a:r>
            <a:r>
              <a:rPr lang="es-ES" sz="1600" dirty="0">
                <a:solidFill>
                  <a:srgbClr val="0000CC"/>
                </a:solidFill>
              </a:rPr>
              <a:t> la corriente es mínima, por consiguiente,  los mínimos determinan la curva de </a:t>
            </a:r>
            <a:r>
              <a:rPr lang="es-ES" sz="1600" b="1" dirty="0">
                <a:solidFill>
                  <a:srgbClr val="0000CC"/>
                </a:solidFill>
              </a:rPr>
              <a:t>cos </a:t>
            </a:r>
            <a:r>
              <a:rPr lang="es-ES" sz="1600" b="1" dirty="0">
                <a:solidFill>
                  <a:srgbClr val="0000CC"/>
                </a:solidFill>
                <a:sym typeface="Symbol" panose="05050102010706020507" pitchFamily="18" charset="2"/>
              </a:rPr>
              <a:t></a:t>
            </a:r>
            <a:r>
              <a:rPr lang="es-ES" sz="1600" b="1" dirty="0">
                <a:solidFill>
                  <a:srgbClr val="0000CC"/>
                </a:solidFill>
              </a:rPr>
              <a:t> = 1</a:t>
            </a:r>
            <a:r>
              <a:rPr lang="es-ES" sz="1600" dirty="0">
                <a:solidFill>
                  <a:srgbClr val="0000CC"/>
                </a:solidFill>
              </a:rPr>
              <a:t>.- Estos puntos se encuentran desplazados hacia la derecha porque a mayor carga más reacción de inducido, por lo tanto, se necesita aumentar la excitación. Para valores grandes de excitación, la máquina es capacitiva (zona derecha). Para muy bajos valores de excitación, para cada estado de carga, llega a</a:t>
            </a:r>
            <a:r>
              <a:rPr lang="es-ES" sz="1600" b="1" dirty="0">
                <a:solidFill>
                  <a:srgbClr val="0000CC"/>
                </a:solidFill>
              </a:rPr>
              <a:t> </a:t>
            </a:r>
            <a:r>
              <a:rPr lang="es-ES" sz="1600" dirty="0">
                <a:solidFill>
                  <a:srgbClr val="0000CC"/>
                </a:solidFill>
              </a:rPr>
              <a:t>un punto que la fuerza de atracción magnética no es suficiente para mantener al rotor ligado al campo rodante, la máquina se </a:t>
            </a:r>
            <a:r>
              <a:rPr lang="es-ES" sz="1600" b="1" dirty="0">
                <a:solidFill>
                  <a:srgbClr val="0000CC"/>
                </a:solidFill>
              </a:rPr>
              <a:t>desengancha </a:t>
            </a:r>
            <a:r>
              <a:rPr lang="es-ES" sz="1600" dirty="0">
                <a:solidFill>
                  <a:srgbClr val="0000CC"/>
                </a:solidFill>
              </a:rPr>
              <a:t>y se detiene, estos puntos determinan el límite de estabilidad.</a:t>
            </a:r>
            <a:endParaRPr lang="es-AR" sz="1600" dirty="0">
              <a:solidFill>
                <a:srgbClr val="0000CC"/>
              </a:solidFill>
            </a:endParaRPr>
          </a:p>
          <a:p>
            <a:pPr algn="just"/>
            <a:r>
              <a:rPr lang="es-ES" sz="1600" dirty="0">
                <a:solidFill>
                  <a:srgbClr val="0000CC"/>
                </a:solidFill>
              </a:rPr>
              <a:t>Un motor puede trabajar sub o sobrexcitado, para un mismo estado de carga (punto 1 </a:t>
            </a:r>
            <a:r>
              <a:rPr lang="es-ES" sz="1600" dirty="0" err="1">
                <a:solidFill>
                  <a:srgbClr val="0000CC"/>
                </a:solidFill>
              </a:rPr>
              <a:t>ó</a:t>
            </a:r>
            <a:r>
              <a:rPr lang="es-ES" sz="1600" dirty="0">
                <a:solidFill>
                  <a:srgbClr val="0000CC"/>
                </a:solidFill>
              </a:rPr>
              <a:t> 2 a ½ Pc), pero ante una sobrecarga (I</a:t>
            </a:r>
            <a:r>
              <a:rPr lang="es-ES" sz="1600" baseline="-25000" dirty="0">
                <a:solidFill>
                  <a:srgbClr val="0000CC"/>
                </a:solidFill>
              </a:rPr>
              <a:t>2</a:t>
            </a:r>
            <a:r>
              <a:rPr lang="es-ES" sz="1600" dirty="0">
                <a:solidFill>
                  <a:srgbClr val="0000CC"/>
                </a:solidFill>
              </a:rPr>
              <a:t> – I</a:t>
            </a:r>
            <a:r>
              <a:rPr lang="es-ES" sz="1600" baseline="-25000" dirty="0">
                <a:solidFill>
                  <a:srgbClr val="0000CC"/>
                </a:solidFill>
              </a:rPr>
              <a:t>1</a:t>
            </a:r>
            <a:r>
              <a:rPr lang="es-ES" sz="1600" dirty="0">
                <a:solidFill>
                  <a:srgbClr val="0000CC"/>
                </a:solidFill>
              </a:rPr>
              <a:t>) en el primer caso se detiene (punto 1') en cambio en el segundo caso solo pasa a un estado de carga mayor (punto 2').</a:t>
            </a:r>
            <a:endParaRPr lang="es-AR" sz="1600" dirty="0">
              <a:solidFill>
                <a:srgbClr val="0000CC"/>
              </a:solidFill>
            </a:endParaRPr>
          </a:p>
        </p:txBody>
      </p:sp>
      <p:pic>
        <p:nvPicPr>
          <p:cNvPr id="3" name="Imagen 2">
            <a:extLst>
              <a:ext uri="{FF2B5EF4-FFF2-40B4-BE49-F238E27FC236}">
                <a16:creationId xmlns:a16="http://schemas.microsoft.com/office/drawing/2014/main" id="{39D47071-23B4-4854-845D-1663ADE4AD4C}"/>
              </a:ext>
            </a:extLst>
          </p:cNvPr>
          <p:cNvPicPr>
            <a:picLocks noChangeAspect="1"/>
          </p:cNvPicPr>
          <p:nvPr/>
        </p:nvPicPr>
        <p:blipFill rotWithShape="1">
          <a:blip r:embed="rId2"/>
          <a:srcRect l="-3683"/>
          <a:stretch/>
        </p:blipFill>
        <p:spPr>
          <a:xfrm>
            <a:off x="6248400" y="1828803"/>
            <a:ext cx="5542868" cy="4601076"/>
          </a:xfrm>
          <a:prstGeom prst="rect">
            <a:avLst/>
          </a:prstGeom>
        </p:spPr>
      </p:pic>
    </p:spTree>
    <p:extLst>
      <p:ext uri="{BB962C8B-B14F-4D97-AF65-F5344CB8AC3E}">
        <p14:creationId xmlns:p14="http://schemas.microsoft.com/office/powerpoint/2010/main" val="4249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bwMode="auto">
          <a:xfrm>
            <a:off x="1541810" y="160982"/>
            <a:ext cx="9144000" cy="914400"/>
          </a:xfrm>
          <a:prstGeom prst="rect">
            <a:avLst/>
          </a:prstGeom>
          <a:noFill/>
          <a:ln>
            <a:noFill/>
          </a:ln>
          <a:effectLst/>
        </p:spPr>
        <p:txBody>
          <a:bodyPr wrap="square" anchor="ctr">
            <a:noAutofit/>
          </a:bodyPr>
          <a:lstStyle/>
          <a:p>
            <a:pPr>
              <a:lnSpc>
                <a:spcPct val="90000"/>
              </a:lnSpc>
              <a:spcBef>
                <a:spcPts val="850"/>
              </a:spcBef>
            </a:pPr>
            <a:r>
              <a:rPr lang="es-ES" dirty="0">
                <a:solidFill>
                  <a:srgbClr val="002060"/>
                </a:solidFill>
                <a:latin typeface="Impact" panose="020B0806030902050204" pitchFamily="34" charset="0"/>
              </a:rPr>
              <a:t>CURVAS CARACTERÍSTICAS</a:t>
            </a:r>
            <a:endParaRPr lang="en-US" b="1" dirty="0">
              <a:solidFill>
                <a:srgbClr val="002060"/>
              </a:solidFill>
              <a:latin typeface="Impact" panose="020B0806030902050204" pitchFamily="34" charset="0"/>
            </a:endParaRPr>
          </a:p>
        </p:txBody>
      </p:sp>
      <p:sp>
        <p:nvSpPr>
          <p:cNvPr id="2" name="AutoShape 2" descr="blob:https://web.whatsapp.com/79b80ee9-fc89-4c0c-8c93-1ec51c42b560">
            <a:extLst>
              <a:ext uri="{FF2B5EF4-FFF2-40B4-BE49-F238E27FC236}">
                <a16:creationId xmlns:a16="http://schemas.microsoft.com/office/drawing/2014/main" id="{2709AED4-8324-459A-ADFD-D2DED8865D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Rectangle 4">
            <a:extLst>
              <a:ext uri="{FF2B5EF4-FFF2-40B4-BE49-F238E27FC236}">
                <a16:creationId xmlns:a16="http://schemas.microsoft.com/office/drawing/2014/main" id="{1F9C6736-9914-401C-970F-41332320FCEA}"/>
              </a:ext>
            </a:extLst>
          </p:cNvPr>
          <p:cNvSpPr>
            <a:spLocks noChangeArrowheads="1"/>
          </p:cNvSpPr>
          <p:nvPr/>
        </p:nvSpPr>
        <p:spPr bwMode="auto">
          <a:xfrm flipV="1">
            <a:off x="2909671" y="6429878"/>
            <a:ext cx="15770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4" name="Rectangle 2">
            <a:extLst>
              <a:ext uri="{FF2B5EF4-FFF2-40B4-BE49-F238E27FC236}">
                <a16:creationId xmlns:a16="http://schemas.microsoft.com/office/drawing/2014/main" id="{A7D03E0D-4C9E-4B71-8613-55A4D8898166}"/>
              </a:ext>
            </a:extLst>
          </p:cNvPr>
          <p:cNvSpPr>
            <a:spLocks noChangeArrowheads="1"/>
          </p:cNvSpPr>
          <p:nvPr/>
        </p:nvSpPr>
        <p:spPr bwMode="auto">
          <a:xfrm flipV="1">
            <a:off x="3071664" y="5303016"/>
            <a:ext cx="12481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5" name="Rectangle 2">
            <a:extLst>
              <a:ext uri="{FF2B5EF4-FFF2-40B4-BE49-F238E27FC236}">
                <a16:creationId xmlns:a16="http://schemas.microsoft.com/office/drawing/2014/main" id="{2BCB3BDD-FD63-49CB-9FAF-2E32444927AE}"/>
              </a:ext>
            </a:extLst>
          </p:cNvPr>
          <p:cNvSpPr>
            <a:spLocks noChangeArrowheads="1"/>
          </p:cNvSpPr>
          <p:nvPr/>
        </p:nvSpPr>
        <p:spPr bwMode="auto">
          <a:xfrm rot="10800000" flipV="1">
            <a:off x="335360" y="2606494"/>
            <a:ext cx="114492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AR" sz="2400" dirty="0">
                <a:solidFill>
                  <a:srgbClr val="0000CC"/>
                </a:solidFill>
                <a:latin typeface="Calibri" panose="020F0502020204030204" pitchFamily="34" charset="0"/>
              </a:rPr>
              <a:t>El motor sobreexcitado es más estable y presenta mejor cos </a:t>
            </a:r>
            <a:r>
              <a:rPr lang="es-AR" sz="2400" dirty="0">
                <a:solidFill>
                  <a:srgbClr val="0000CC"/>
                </a:solidFill>
                <a:latin typeface="GreekC" panose="00000400000000000000" pitchFamily="2" charset="0"/>
                <a:cs typeface="GreekC" panose="00000400000000000000" pitchFamily="2" charset="0"/>
              </a:rPr>
              <a:t>f</a:t>
            </a:r>
            <a:r>
              <a:rPr lang="es-AR" sz="2400" dirty="0">
                <a:solidFill>
                  <a:srgbClr val="0000CC"/>
                </a:solidFill>
                <a:latin typeface="Calibri" panose="020F0502020204030204" pitchFamily="34" charset="0"/>
              </a:rPr>
              <a:t>.-</a:t>
            </a:r>
          </a:p>
          <a:p>
            <a:pPr algn="just"/>
            <a:r>
              <a:rPr lang="es-AR" sz="2400" dirty="0">
                <a:solidFill>
                  <a:srgbClr val="0000CC"/>
                </a:solidFill>
                <a:latin typeface="Calibri" panose="020F0502020204030204" pitchFamily="34" charset="0"/>
              </a:rPr>
              <a:t>En nuestra práctica relevaremos la curva para ¼ de P.C. debido a que la carga del motor que producimos con el motor asincrónico la logramos variando la tensión a través de un autotransformador trifásico. La potencia de este último es nuestra limitación por cuanto se supera para otros valores de carga del motor.</a:t>
            </a:r>
          </a:p>
        </p:txBody>
      </p:sp>
      <p:sp>
        <p:nvSpPr>
          <p:cNvPr id="7" name="Rectangle 2">
            <a:extLst>
              <a:ext uri="{FF2B5EF4-FFF2-40B4-BE49-F238E27FC236}">
                <a16:creationId xmlns:a16="http://schemas.microsoft.com/office/drawing/2014/main" id="{ECBB79D5-1FCA-4DCF-BBD4-6EDED4A8FC01}"/>
              </a:ext>
            </a:extLst>
          </p:cNvPr>
          <p:cNvSpPr>
            <a:spLocks noChangeArrowheads="1"/>
          </p:cNvSpPr>
          <p:nvPr/>
        </p:nvSpPr>
        <p:spPr bwMode="auto">
          <a:xfrm>
            <a:off x="5735960" y="22205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angle 4">
            <a:extLst>
              <a:ext uri="{FF2B5EF4-FFF2-40B4-BE49-F238E27FC236}">
                <a16:creationId xmlns:a16="http://schemas.microsoft.com/office/drawing/2014/main" id="{F4592509-29E1-4766-99F6-1A96FE002AE9}"/>
              </a:ext>
            </a:extLst>
          </p:cNvPr>
          <p:cNvSpPr>
            <a:spLocks noChangeArrowheads="1"/>
          </p:cNvSpPr>
          <p:nvPr/>
        </p:nvSpPr>
        <p:spPr bwMode="auto">
          <a:xfrm rot="10800000" flipV="1">
            <a:off x="659962" y="1763144"/>
            <a:ext cx="105214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AR" sz="3200" dirty="0">
                <a:solidFill>
                  <a:srgbClr val="FF33CC"/>
                </a:solidFill>
                <a:latin typeface="Calibri" panose="020F0502020204030204" pitchFamily="34" charset="0"/>
              </a:rPr>
              <a:t>Conclusión:</a:t>
            </a:r>
          </a:p>
        </p:txBody>
      </p:sp>
    </p:spTree>
    <p:extLst>
      <p:ext uri="{BB962C8B-B14F-4D97-AF65-F5344CB8AC3E}">
        <p14:creationId xmlns:p14="http://schemas.microsoft.com/office/powerpoint/2010/main" val="2454474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mc:AlternateContent xmlns:mc="http://schemas.openxmlformats.org/markup-compatibility/2006" xmlns:a14="http://schemas.microsoft.com/office/drawing/2010/main">
        <mc:Choice Requires="a14">
          <p:sp>
            <p:nvSpPr>
              <p:cNvPr id="5125" name="Rectangle 5"/>
              <p:cNvSpPr>
                <a:spLocks noGrp="1" noChangeArrowheads="1"/>
              </p:cNvSpPr>
              <p:nvPr>
                <p:ph type="body" idx="1"/>
              </p:nvPr>
            </p:nvSpPr>
            <p:spPr>
              <a:xfrm>
                <a:off x="1702311" y="1929157"/>
                <a:ext cx="8465826" cy="4349601"/>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Generalidades:</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Aspectos constructivos: La velocidad de estas máquinas es constante e igual a:   </a:t>
                </a:r>
                <a14:m>
                  <m:oMath xmlns:m="http://schemas.openxmlformats.org/officeDocument/2006/math">
                    <m:r>
                      <a:rPr lang="es-AR" sz="2000" i="1" kern="1200">
                        <a:solidFill>
                          <a:srgbClr val="0000CC"/>
                        </a:solidFill>
                        <a:latin typeface="Cambria Math" panose="02040503050406030204" pitchFamily="18" charset="0"/>
                        <a:cs typeface="Times New Roman" pitchFamily="18" charset="0"/>
                      </a:rPr>
                      <m:t>𝑛</m:t>
                    </m:r>
                    <m:r>
                      <a:rPr lang="es-AR" sz="2000" i="1" kern="1200">
                        <a:solidFill>
                          <a:srgbClr val="0000CC"/>
                        </a:solidFill>
                        <a:latin typeface="Cambria Math" panose="02040503050406030204" pitchFamily="18" charset="0"/>
                        <a:cs typeface="Times New Roman" pitchFamily="18" charset="0"/>
                      </a:rPr>
                      <m:t>=</m:t>
                    </m:r>
                    <m:f>
                      <m:fPr>
                        <m:ctrlPr>
                          <a:rPr lang="es-AR" sz="2000" i="1" kern="1200">
                            <a:solidFill>
                              <a:srgbClr val="0000CC"/>
                            </a:solidFill>
                            <a:latin typeface="Cambria Math" panose="02040503050406030204" pitchFamily="18" charset="0"/>
                            <a:cs typeface="Times New Roman" pitchFamily="18" charset="0"/>
                          </a:rPr>
                        </m:ctrlPr>
                      </m:fPr>
                      <m:num>
                        <m:r>
                          <a:rPr lang="es-AR" sz="2000" i="1" kern="1200">
                            <a:solidFill>
                              <a:srgbClr val="0000CC"/>
                            </a:solidFill>
                            <a:latin typeface="Cambria Math" panose="02040503050406030204" pitchFamily="18" charset="0"/>
                            <a:cs typeface="Times New Roman" pitchFamily="18" charset="0"/>
                          </a:rPr>
                          <m:t>60.</m:t>
                        </m:r>
                        <m:r>
                          <a:rPr lang="es-AR" sz="2000" i="1" kern="1200">
                            <a:solidFill>
                              <a:srgbClr val="0000CC"/>
                            </a:solidFill>
                            <a:latin typeface="Cambria Math" panose="02040503050406030204" pitchFamily="18" charset="0"/>
                            <a:cs typeface="Times New Roman" pitchFamily="18" charset="0"/>
                          </a:rPr>
                          <m:t>𝑓</m:t>
                        </m:r>
                      </m:num>
                      <m:den>
                        <m:r>
                          <a:rPr lang="es-AR" sz="2000" i="1" kern="1200">
                            <a:solidFill>
                              <a:srgbClr val="0000CC"/>
                            </a:solidFill>
                            <a:latin typeface="Cambria Math" panose="02040503050406030204" pitchFamily="18" charset="0"/>
                            <a:cs typeface="Times New Roman" pitchFamily="18" charset="0"/>
                          </a:rPr>
                          <m:t>𝑝</m:t>
                        </m:r>
                      </m:den>
                    </m:f>
                  </m:oMath>
                </a14:m>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mc:Choice>
        <mc:Fallback xmlns="">
          <p:sp>
            <p:nvSpPr>
              <p:cNvPr id="5125" name="Rectangle 5"/>
              <p:cNvSpPr>
                <a:spLocks noGrp="1" noRot="1" noChangeAspect="1" noMove="1" noResize="1" noEditPoints="1" noAdjustHandles="1" noChangeArrowheads="1" noChangeShapeType="1" noTextEdit="1"/>
              </p:cNvSpPr>
              <p:nvPr>
                <p:ph type="body" idx="1"/>
              </p:nvPr>
            </p:nvSpPr>
            <p:spPr>
              <a:xfrm>
                <a:off x="1702311" y="1929157"/>
                <a:ext cx="8465826" cy="4349601"/>
              </a:xfrm>
              <a:blipFill>
                <a:blip r:embed="rId2"/>
                <a:stretch>
                  <a:fillRect l="-1440" t="-1261" r="-792"/>
                </a:stretch>
              </a:blipFill>
            </p:spPr>
            <p:txBody>
              <a:bodyPr/>
              <a:lstStyle/>
              <a:p>
                <a:r>
                  <a:rPr lang="es-AR">
                    <a:noFill/>
                  </a:rPr>
                  <a:t> </a:t>
                </a:r>
              </a:p>
            </p:txBody>
          </p:sp>
        </mc:Fallback>
      </mc:AlternateContent>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1965050648"/>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1494">
                    <a:tc>
                      <a:txBody>
                        <a:bodyPr/>
                        <a:lstStyle/>
                        <a:p>
                          <a:pPr marL="285750" indent="-285750">
                            <a:buFont typeface="Wingdings" panose="05000000000000000000" pitchFamily="2" charset="2"/>
                            <a:buChar char="Ø"/>
                          </a:pPr>
                          <a:r>
                            <a:rPr lang="es-AR" b="0" dirty="0"/>
                            <a:t>f</a:t>
                          </a:r>
                        </a:p>
                      </a:txBody>
                      <a:tcPr>
                        <a:solidFill>
                          <a:srgbClr val="00B0F0"/>
                        </a:solidFill>
                      </a:tcPr>
                    </a:tc>
                    <a:tc>
                      <a:txBody>
                        <a:bodyPr/>
                        <a:lstStyle/>
                        <a:p>
                          <a:r>
                            <a:rPr lang="es-AR" b="0" dirty="0"/>
                            <a:t>frecuencia  </a:t>
                          </a:r>
                          <a14:m>
                            <m:oMath xmlns:m="http://schemas.openxmlformats.org/officeDocument/2006/math">
                              <m:d>
                                <m:dPr>
                                  <m:begChr m:val="["/>
                                  <m:endChr m:val="]"/>
                                  <m:ctrlPr>
                                    <a:rPr lang="es-AR" b="0" i="1" dirty="0" smtClean="0">
                                      <a:latin typeface="Cambria Math" panose="02040503050406030204" pitchFamily="18" charset="0"/>
                                    </a:rPr>
                                  </m:ctrlPr>
                                </m:dPr>
                                <m:e>
                                  <m:r>
                                    <a:rPr lang="es-AR" b="0" i="1" dirty="0" smtClean="0">
                                      <a:latin typeface="Cambria Math" panose="02040503050406030204" pitchFamily="18" charset="0"/>
                                    </a:rPr>
                                    <m:t>𝐻𝑧</m:t>
                                  </m:r>
                                </m:e>
                              </m:d>
                            </m:oMath>
                          </a14:m>
                          <a:endParaRPr lang="es-AR" b="0" dirty="0"/>
                        </a:p>
                      </a:txBody>
                      <a:tcPr>
                        <a:solidFill>
                          <a:srgbClr val="00B0F0"/>
                        </a:solidFill>
                      </a:tcPr>
                    </a:tc>
                    <a:extLst>
                      <a:ext uri="{0D108BD9-81ED-4DB2-BD59-A6C34878D82A}">
                        <a16:rowId xmlns:a16="http://schemas.microsoft.com/office/drawing/2014/main" val="1632672519"/>
                      </a:ext>
                    </a:extLst>
                  </a:tr>
                  <a:tr h="361494">
                    <a:tc>
                      <a:txBody>
                        <a:bodyPr/>
                        <a:lstStyle/>
                        <a:p>
                          <a:r>
                            <a:rPr lang="es-AR" dirty="0">
                              <a:solidFill>
                                <a:schemeClr val="bg1"/>
                              </a:solidFill>
                            </a:rPr>
                            <a:t>    n</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869537910"/>
                      </a:ext>
                    </a:extLst>
                  </a:tr>
                  <a:tr h="575586">
                    <a:tc>
                      <a:txBody>
                        <a:bodyPr/>
                        <a:lstStyle/>
                        <a:p>
                          <a:r>
                            <a:rPr lang="es-AR" dirty="0">
                              <a:solidFill>
                                <a:schemeClr val="bg1"/>
                              </a:solidFill>
                            </a:rPr>
                            <a:t>    p</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3111246116"/>
                      </a:ext>
                    </a:extLst>
                  </a:tr>
                </a:tbl>
              </a:graphicData>
            </a:graphic>
          </p:graphicFrame>
        </mc:Choice>
        <mc:Fallback xmlns="">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1965050648"/>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5760">
                    <a:tc>
                      <a:txBody>
                        <a:bodyPr/>
                        <a:lstStyle/>
                        <a:p>
                          <a:pPr marL="285750" indent="-285750">
                            <a:buFont typeface="Wingdings" panose="05000000000000000000" pitchFamily="2" charset="2"/>
                            <a:buChar char="Ø"/>
                          </a:pPr>
                          <a:r>
                            <a:rPr lang="es-AR" b="0" dirty="0"/>
                            <a:t>f</a:t>
                          </a:r>
                        </a:p>
                      </a:txBody>
                      <a:tcPr>
                        <a:solidFill>
                          <a:srgbClr val="00B0F0"/>
                        </a:solidFill>
                      </a:tcPr>
                    </a:tc>
                    <a:tc>
                      <a:txBody>
                        <a:bodyPr/>
                        <a:lstStyle/>
                        <a:p>
                          <a:endParaRPr lang="es-AR"/>
                        </a:p>
                      </a:txBody>
                      <a:tcPr>
                        <a:blipFill>
                          <a:blip r:embed="rId3"/>
                          <a:stretch>
                            <a:fillRect l="-21719" t="-8333" r="-905" b="-263333"/>
                          </a:stretch>
                        </a:blipFill>
                      </a:tcPr>
                    </a:tc>
                    <a:extLst>
                      <a:ext uri="{0D108BD9-81ED-4DB2-BD59-A6C34878D82A}">
                        <a16:rowId xmlns:a16="http://schemas.microsoft.com/office/drawing/2014/main" val="1632672519"/>
                      </a:ext>
                    </a:extLst>
                  </a:tr>
                  <a:tr h="365760">
                    <a:tc>
                      <a:txBody>
                        <a:bodyPr/>
                        <a:lstStyle/>
                        <a:p>
                          <a:r>
                            <a:rPr lang="es-AR" dirty="0">
                              <a:solidFill>
                                <a:schemeClr val="bg1"/>
                              </a:solidFill>
                            </a:rPr>
                            <a:t>    n</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869537910"/>
                      </a:ext>
                    </a:extLst>
                  </a:tr>
                  <a:tr h="575586">
                    <a:tc>
                      <a:txBody>
                        <a:bodyPr/>
                        <a:lstStyle/>
                        <a:p>
                          <a:r>
                            <a:rPr lang="es-AR" dirty="0">
                              <a:solidFill>
                                <a:schemeClr val="bg1"/>
                              </a:solidFill>
                            </a:rPr>
                            <a:t>    p</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3111246116"/>
                      </a:ext>
                    </a:extLst>
                  </a:tr>
                </a:tbl>
              </a:graphicData>
            </a:graphic>
          </p:graphicFrame>
        </mc:Fallback>
      </mc:AlternateContent>
    </p:spTree>
    <p:extLst>
      <p:ext uri="{BB962C8B-B14F-4D97-AF65-F5344CB8AC3E}">
        <p14:creationId xmlns:p14="http://schemas.microsoft.com/office/powerpoint/2010/main" val="126798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6626" y="819150"/>
            <a:ext cx="8080375" cy="990600"/>
          </a:xfrm>
        </p:spPr>
        <p:txBody>
          <a:bodyPr/>
          <a:lstStyle/>
          <a:p>
            <a:r>
              <a:rPr lang="es-ES" dirty="0">
                <a:solidFill>
                  <a:srgbClr val="002060"/>
                </a:solidFill>
                <a:latin typeface="Impact" panose="020B0806030902050204" pitchFamily="34" charset="0"/>
              </a:rPr>
              <a:t>VALORES OBTENIDOS</a:t>
            </a:r>
            <a:endParaRPr lang="en-US" dirty="0"/>
          </a:p>
        </p:txBody>
      </p:sp>
      <p:graphicFrame>
        <p:nvGraphicFramePr>
          <p:cNvPr id="6" name="Marcador de contenido 5">
            <a:extLst>
              <a:ext uri="{FF2B5EF4-FFF2-40B4-BE49-F238E27FC236}">
                <a16:creationId xmlns:a16="http://schemas.microsoft.com/office/drawing/2014/main" id="{1CE44355-58B4-4E1C-85FF-68BF4A589810}"/>
              </a:ext>
            </a:extLst>
          </p:cNvPr>
          <p:cNvGraphicFramePr>
            <a:graphicFrameLocks noGrp="1"/>
          </p:cNvGraphicFramePr>
          <p:nvPr>
            <p:ph idx="1"/>
            <p:extLst>
              <p:ext uri="{D42A27DB-BD31-4B8C-83A1-F6EECF244321}">
                <p14:modId xmlns:p14="http://schemas.microsoft.com/office/powerpoint/2010/main" val="2422194526"/>
              </p:ext>
            </p:extLst>
          </p:nvPr>
        </p:nvGraphicFramePr>
        <p:xfrm>
          <a:off x="623392" y="2348880"/>
          <a:ext cx="6480721" cy="2880321"/>
        </p:xfrm>
        <a:graphic>
          <a:graphicData uri="http://schemas.openxmlformats.org/drawingml/2006/table">
            <a:tbl>
              <a:tblPr/>
              <a:tblGrid>
                <a:gridCol w="777688">
                  <a:extLst>
                    <a:ext uri="{9D8B030D-6E8A-4147-A177-3AD203B41FA5}">
                      <a16:colId xmlns:a16="http://schemas.microsoft.com/office/drawing/2014/main" val="1291217520"/>
                    </a:ext>
                  </a:extLst>
                </a:gridCol>
                <a:gridCol w="939247">
                  <a:extLst>
                    <a:ext uri="{9D8B030D-6E8A-4147-A177-3AD203B41FA5}">
                      <a16:colId xmlns:a16="http://schemas.microsoft.com/office/drawing/2014/main" val="490381207"/>
                    </a:ext>
                  </a:extLst>
                </a:gridCol>
                <a:gridCol w="948558">
                  <a:extLst>
                    <a:ext uri="{9D8B030D-6E8A-4147-A177-3AD203B41FA5}">
                      <a16:colId xmlns:a16="http://schemas.microsoft.com/office/drawing/2014/main" val="348384157"/>
                    </a:ext>
                  </a:extLst>
                </a:gridCol>
                <a:gridCol w="1089360">
                  <a:extLst>
                    <a:ext uri="{9D8B030D-6E8A-4147-A177-3AD203B41FA5}">
                      <a16:colId xmlns:a16="http://schemas.microsoft.com/office/drawing/2014/main" val="1805839830"/>
                    </a:ext>
                  </a:extLst>
                </a:gridCol>
                <a:gridCol w="2725868">
                  <a:extLst>
                    <a:ext uri="{9D8B030D-6E8A-4147-A177-3AD203B41FA5}">
                      <a16:colId xmlns:a16="http://schemas.microsoft.com/office/drawing/2014/main" val="2957979329"/>
                    </a:ext>
                  </a:extLst>
                </a:gridCol>
              </a:tblGrid>
              <a:tr h="938814">
                <a:tc>
                  <a:txBody>
                    <a:bodyPr/>
                    <a:lstStyle/>
                    <a:p>
                      <a:pPr algn="ctr">
                        <a:lnSpc>
                          <a:spcPct val="150000"/>
                        </a:lnSpc>
                        <a:spcAft>
                          <a:spcPts val="0"/>
                        </a:spcAft>
                      </a:pPr>
                      <a:r>
                        <a:rPr lang="es-ES_tradnl" sz="1800" b="1" i="1" dirty="0" err="1">
                          <a:solidFill>
                            <a:schemeClr val="bg1"/>
                          </a:solidFill>
                          <a:effectLst/>
                          <a:latin typeface="Times New Roman" panose="02020603050405020304" pitchFamily="18" charset="0"/>
                          <a:ea typeface="Times New Roman" panose="02020603050405020304" pitchFamily="18" charset="0"/>
                        </a:rPr>
                        <a:t>I</a:t>
                      </a:r>
                      <a:r>
                        <a:rPr lang="es-ES_tradnl" sz="1800" b="1" i="1" baseline="-25000" dirty="0" err="1">
                          <a:solidFill>
                            <a:schemeClr val="bg1"/>
                          </a:solidFill>
                          <a:effectLst/>
                          <a:latin typeface="Times New Roman" panose="02020603050405020304" pitchFamily="18" charset="0"/>
                          <a:ea typeface="Times New Roman" panose="02020603050405020304" pitchFamily="18" charset="0"/>
                        </a:rPr>
                        <a:t>c</a:t>
                      </a:r>
                      <a:r>
                        <a:rPr lang="es-ES_tradnl" sz="1800" b="1" i="1" dirty="0">
                          <a:solidFill>
                            <a:schemeClr val="bg1"/>
                          </a:solidFill>
                          <a:effectLst/>
                          <a:latin typeface="Times New Roman" panose="02020603050405020304" pitchFamily="18" charset="0"/>
                          <a:ea typeface="Times New Roman" panose="02020603050405020304" pitchFamily="18" charset="0"/>
                        </a:rPr>
                        <a:t> [A]</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es-ES_tradnl" sz="1800" b="1" i="1" dirty="0" err="1">
                          <a:solidFill>
                            <a:schemeClr val="bg1"/>
                          </a:solidFill>
                          <a:effectLst/>
                          <a:latin typeface="Times New Roman" panose="02020603050405020304" pitchFamily="18" charset="0"/>
                          <a:ea typeface="Times New Roman" panose="02020603050405020304" pitchFamily="18" charset="0"/>
                        </a:rPr>
                        <a:t>I</a:t>
                      </a:r>
                      <a:r>
                        <a:rPr lang="es-ES_tradnl" sz="1800" b="1" i="1" baseline="-25000" dirty="0" err="1">
                          <a:solidFill>
                            <a:schemeClr val="bg1"/>
                          </a:solidFill>
                          <a:effectLst/>
                          <a:latin typeface="Times New Roman" panose="02020603050405020304" pitchFamily="18" charset="0"/>
                          <a:ea typeface="Times New Roman" panose="02020603050405020304" pitchFamily="18" charset="0"/>
                        </a:rPr>
                        <a:t>exc</a:t>
                      </a:r>
                      <a:r>
                        <a:rPr lang="es-ES_tradnl" sz="1800" b="1" i="1" dirty="0">
                          <a:solidFill>
                            <a:schemeClr val="bg1"/>
                          </a:solidFill>
                          <a:effectLst/>
                          <a:latin typeface="Times New Roman" panose="02020603050405020304" pitchFamily="18" charset="0"/>
                          <a:ea typeface="Times New Roman" panose="02020603050405020304" pitchFamily="18" charset="0"/>
                        </a:rPr>
                        <a:t> [A]</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es-ES_tradnl" sz="1800" b="1" i="1" dirty="0">
                          <a:solidFill>
                            <a:schemeClr val="bg1"/>
                          </a:solidFill>
                          <a:effectLst/>
                          <a:latin typeface="Times New Roman" panose="02020603050405020304" pitchFamily="18" charset="0"/>
                          <a:ea typeface="Times New Roman" panose="02020603050405020304" pitchFamily="18" charset="0"/>
                        </a:rPr>
                        <a:t>U</a:t>
                      </a:r>
                      <a:r>
                        <a:rPr lang="en-US" sz="1800" b="1" i="1" dirty="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es-ES_tradnl" sz="1800" b="1" i="1" dirty="0">
                          <a:solidFill>
                            <a:schemeClr val="bg1"/>
                          </a:solidFill>
                          <a:effectLst/>
                          <a:latin typeface="Times New Roman" panose="02020603050405020304" pitchFamily="18" charset="0"/>
                          <a:ea typeface="Times New Roman" panose="02020603050405020304" pitchFamily="18" charset="0"/>
                        </a:rPr>
                        <a:t>V</a:t>
                      </a:r>
                      <a:r>
                        <a:rPr lang="en-US" sz="1800" b="1" i="1" dirty="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es-ES_tradnl" sz="1800" b="1" i="1" dirty="0" err="1">
                          <a:solidFill>
                            <a:schemeClr val="bg1"/>
                          </a:solidFill>
                          <a:effectLst/>
                          <a:latin typeface="Times New Roman" panose="02020603050405020304" pitchFamily="18" charset="0"/>
                          <a:ea typeface="Times New Roman" panose="02020603050405020304" pitchFamily="18" charset="0"/>
                        </a:rPr>
                        <a:t>n</a:t>
                      </a:r>
                      <a:r>
                        <a:rPr lang="es-ES_tradnl" sz="1800" b="1" i="1" dirty="0" err="1">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es-ES_tradnl" sz="1800" b="1" i="1" dirty="0" err="1">
                          <a:solidFill>
                            <a:schemeClr val="bg1"/>
                          </a:solidFill>
                          <a:effectLst/>
                          <a:latin typeface="Times New Roman" panose="02020603050405020304" pitchFamily="18" charset="0"/>
                          <a:ea typeface="Times New Roman" panose="02020603050405020304" pitchFamily="18" charset="0"/>
                        </a:rPr>
                        <a:t>rpm</a:t>
                      </a:r>
                      <a:r>
                        <a:rPr lang="es-ES_tradnl" sz="1800" b="1" i="1" dirty="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es-ES_tradnl" sz="1800" b="1" i="1" dirty="0">
                          <a:solidFill>
                            <a:schemeClr val="bg1"/>
                          </a:solidFill>
                          <a:effectLst/>
                          <a:latin typeface="Times New Roman" panose="02020603050405020304" pitchFamily="18" charset="0"/>
                          <a:ea typeface="Times New Roman" panose="02020603050405020304" pitchFamily="18" charset="0"/>
                        </a:rPr>
                        <a:t>Situación</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248205375"/>
                  </a:ext>
                </a:extLst>
              </a:tr>
              <a:tr h="647169">
                <a:tc>
                  <a:txBody>
                    <a:bodyPr/>
                    <a:lstStyle/>
                    <a:p>
                      <a:pPr algn="ctr">
                        <a:spcAft>
                          <a:spcPts val="0"/>
                        </a:spcAft>
                      </a:pPr>
                      <a:r>
                        <a:rPr lang="es-ES_tradnl" sz="1100" b="1" dirty="0">
                          <a:solidFill>
                            <a:schemeClr val="bg1"/>
                          </a:solidFill>
                          <a:effectLst/>
                          <a:latin typeface="Times New Roman" panose="02020603050405020304" pitchFamily="18" charset="0"/>
                          <a:ea typeface="Times New Roman" panose="02020603050405020304" pitchFamily="18" charset="0"/>
                        </a:rPr>
                        <a:t> </a:t>
                      </a:r>
                      <a:endParaRPr lang="es-AR" sz="12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dirty="0">
                          <a:solidFill>
                            <a:schemeClr val="bg1"/>
                          </a:solidFill>
                          <a:effectLst/>
                          <a:latin typeface="Times New Roman" panose="02020603050405020304" pitchFamily="18" charset="0"/>
                          <a:ea typeface="Times New Roman" panose="02020603050405020304" pitchFamily="18" charset="0"/>
                        </a:rPr>
                        <a:t> </a:t>
                      </a:r>
                      <a:endParaRPr lang="es-AR" sz="12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dirty="0">
                          <a:solidFill>
                            <a:schemeClr val="bg1"/>
                          </a:solidFill>
                          <a:effectLst/>
                          <a:latin typeface="Times New Roman" panose="02020603050405020304" pitchFamily="18" charset="0"/>
                          <a:ea typeface="Times New Roman" panose="02020603050405020304" pitchFamily="18" charset="0"/>
                        </a:rPr>
                        <a:t> </a:t>
                      </a:r>
                      <a:endParaRPr lang="es-AR" sz="12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dirty="0">
                          <a:solidFill>
                            <a:schemeClr val="bg1"/>
                          </a:solidFill>
                          <a:effectLst/>
                          <a:latin typeface="Times New Roman" panose="02020603050405020304" pitchFamily="18" charset="0"/>
                          <a:ea typeface="Times New Roman" panose="02020603050405020304" pitchFamily="18" charset="0"/>
                        </a:rPr>
                        <a:t> </a:t>
                      </a:r>
                      <a:endParaRPr lang="es-AR" sz="12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800" b="1" dirty="0">
                          <a:solidFill>
                            <a:schemeClr val="bg1"/>
                          </a:solidFill>
                          <a:effectLst/>
                          <a:latin typeface="Times New Roman" panose="02020603050405020304" pitchFamily="18" charset="0"/>
                          <a:ea typeface="Times New Roman" panose="02020603050405020304" pitchFamily="18" charset="0"/>
                        </a:rPr>
                        <a:t>Motor </a:t>
                      </a:r>
                      <a:r>
                        <a:rPr lang="es-ES_tradnl" sz="1800" b="1" dirty="0" err="1">
                          <a:solidFill>
                            <a:schemeClr val="bg1"/>
                          </a:solidFill>
                          <a:effectLst/>
                          <a:latin typeface="Times New Roman" panose="02020603050405020304" pitchFamily="18" charset="0"/>
                          <a:ea typeface="Times New Roman" panose="02020603050405020304" pitchFamily="18" charset="0"/>
                        </a:rPr>
                        <a:t>Subexcitado</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400321025"/>
                  </a:ext>
                </a:extLst>
              </a:tr>
              <a:tr h="647169">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800" b="1" dirty="0">
                          <a:solidFill>
                            <a:schemeClr val="bg1"/>
                          </a:solidFill>
                          <a:effectLst/>
                          <a:latin typeface="Times New Roman" panose="02020603050405020304" pitchFamily="18" charset="0"/>
                          <a:ea typeface="Times New Roman" panose="02020603050405020304" pitchFamily="18" charset="0"/>
                        </a:rPr>
                        <a:t>Motor </a:t>
                      </a:r>
                      <a:r>
                        <a:rPr lang="es-ES_tradnl" sz="1800" b="1" dirty="0" err="1">
                          <a:solidFill>
                            <a:schemeClr val="bg1"/>
                          </a:solidFill>
                          <a:effectLst/>
                          <a:latin typeface="Times New Roman" panose="02020603050405020304" pitchFamily="18" charset="0"/>
                          <a:ea typeface="Times New Roman" panose="02020603050405020304" pitchFamily="18" charset="0"/>
                        </a:rPr>
                        <a:t>Excit</a:t>
                      </a:r>
                      <a:r>
                        <a:rPr lang="es-ES_tradnl" sz="1800" b="1" dirty="0">
                          <a:solidFill>
                            <a:schemeClr val="bg1"/>
                          </a:solidFill>
                          <a:effectLst/>
                          <a:latin typeface="Times New Roman" panose="02020603050405020304" pitchFamily="18" charset="0"/>
                          <a:ea typeface="Times New Roman" panose="02020603050405020304" pitchFamily="18" charset="0"/>
                        </a:rPr>
                        <a:t>. Media</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3980123187"/>
                  </a:ext>
                </a:extLst>
              </a:tr>
              <a:tr h="647169">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100" b="1">
                          <a:solidFill>
                            <a:schemeClr val="bg1"/>
                          </a:solidFill>
                          <a:effectLst/>
                          <a:latin typeface="Times New Roman" panose="02020603050405020304" pitchFamily="18" charset="0"/>
                          <a:ea typeface="Times New Roman" panose="02020603050405020304" pitchFamily="18" charset="0"/>
                        </a:rPr>
                        <a:t> </a:t>
                      </a:r>
                      <a:endParaRPr lang="es-AR" sz="1200" b="1">
                        <a:solidFill>
                          <a:schemeClr val="bg1"/>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spcAft>
                          <a:spcPts val="0"/>
                        </a:spcAft>
                      </a:pPr>
                      <a:r>
                        <a:rPr lang="es-ES_tradnl" sz="1800" b="1" dirty="0">
                          <a:solidFill>
                            <a:schemeClr val="bg1"/>
                          </a:solidFill>
                          <a:effectLst/>
                          <a:latin typeface="Times New Roman" panose="02020603050405020304" pitchFamily="18" charset="0"/>
                          <a:ea typeface="Times New Roman" panose="02020603050405020304" pitchFamily="18" charset="0"/>
                        </a:rPr>
                        <a:t>Motor Sobreexcitado</a:t>
                      </a:r>
                      <a:endParaRPr lang="es-AR" sz="1800" b="1"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2528066476"/>
                  </a:ext>
                </a:extLst>
              </a:tr>
            </a:tbl>
          </a:graphicData>
        </a:graphic>
      </p:graphicFrame>
      <p:sp>
        <p:nvSpPr>
          <p:cNvPr id="7" name="Rectángulo 6">
            <a:extLst>
              <a:ext uri="{FF2B5EF4-FFF2-40B4-BE49-F238E27FC236}">
                <a16:creationId xmlns:a16="http://schemas.microsoft.com/office/drawing/2014/main" id="{640F40E2-70F9-4DC2-BF6E-0692F40B3779}"/>
              </a:ext>
            </a:extLst>
          </p:cNvPr>
          <p:cNvSpPr/>
          <p:nvPr/>
        </p:nvSpPr>
        <p:spPr>
          <a:xfrm>
            <a:off x="7320136" y="2370595"/>
            <a:ext cx="4248472" cy="2677656"/>
          </a:xfrm>
          <a:prstGeom prst="rect">
            <a:avLst/>
          </a:prstGeom>
        </p:spPr>
        <p:txBody>
          <a:bodyPr wrap="square">
            <a:spAutoFit/>
          </a:bodyPr>
          <a:lstStyle/>
          <a:p>
            <a:pPr algn="just"/>
            <a:r>
              <a:rPr lang="es-AR" sz="2400" dirty="0">
                <a:solidFill>
                  <a:srgbClr val="3333CC"/>
                </a:solidFill>
                <a:latin typeface="Calibri" panose="020F0502020204030204" pitchFamily="34" charset="0"/>
              </a:rPr>
              <a:t>Variando la excitación del motor síncrono, a par resistente constante (potencia constante), se observa la variación de la corriente de carga con la corriente  de excitación “Curvas en V”</a:t>
            </a:r>
          </a:p>
        </p:txBody>
      </p:sp>
    </p:spTree>
    <p:extLst>
      <p:ext uri="{BB962C8B-B14F-4D97-AF65-F5344CB8AC3E}">
        <p14:creationId xmlns:p14="http://schemas.microsoft.com/office/powerpoint/2010/main" val="495350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6626" y="819150"/>
            <a:ext cx="8080375" cy="990600"/>
          </a:xfrm>
        </p:spPr>
        <p:txBody>
          <a:bodyPr/>
          <a:lstStyle/>
          <a:p>
            <a:r>
              <a:rPr lang="es-ES" dirty="0">
                <a:solidFill>
                  <a:srgbClr val="002060"/>
                </a:solidFill>
                <a:latin typeface="Impact" panose="020B0806030902050204" pitchFamily="34" charset="0"/>
              </a:rPr>
              <a:t>CONCLUSIONES</a:t>
            </a:r>
            <a:endParaRPr lang="en-US"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879A1D5-5A67-4341-A006-BB11C162B87B}"/>
                  </a:ext>
                </a:extLst>
              </p:cNvPr>
              <p:cNvSpPr>
                <a:spLocks noGrp="1"/>
              </p:cNvSpPr>
              <p:nvPr>
                <p:ph idx="1"/>
              </p:nvPr>
            </p:nvSpPr>
            <p:spPr>
              <a:xfrm>
                <a:off x="479376" y="1556792"/>
                <a:ext cx="10960133" cy="2915636"/>
              </a:xfrm>
            </p:spPr>
            <p:txBody>
              <a:bodyPr/>
              <a:lstStyle/>
              <a:p>
                <a:pPr marL="0" indent="0" algn="just">
                  <a:buNone/>
                </a:pPr>
                <a:r>
                  <a:rPr lang="es-AR" sz="2400" b="1" dirty="0">
                    <a:solidFill>
                      <a:srgbClr val="3333CC"/>
                    </a:solidFill>
                    <a:latin typeface="Calibri" panose="020F0502020204030204" pitchFamily="34" charset="0"/>
                  </a:rPr>
                  <a:t>PAR DE RELUCTANCIA</a:t>
                </a:r>
                <a:r>
                  <a:rPr lang="es-AR" sz="2400" dirty="0">
                    <a:latin typeface="Calibri" panose="020F0502020204030204" pitchFamily="34" charset="0"/>
                  </a:rPr>
                  <a:t>: </a:t>
                </a:r>
                <a:r>
                  <a:rPr lang="es-AR" sz="2400" dirty="0">
                    <a:solidFill>
                      <a:srgbClr val="3333CC"/>
                    </a:solidFill>
                    <a:latin typeface="Calibri" panose="020F0502020204030204" pitchFamily="34" charset="0"/>
                  </a:rPr>
                  <a:t>Desconectando ahora la excitación del campo </a:t>
                </a:r>
                <a:r>
                  <a:rPr lang="es-AR" sz="2400" dirty="0" err="1">
                    <a:solidFill>
                      <a:srgbClr val="3333CC"/>
                    </a:solidFill>
                    <a:latin typeface="Calibri" panose="020F0502020204030204" pitchFamily="34" charset="0"/>
                  </a:rPr>
                  <a:t>rotórico</a:t>
                </a:r>
                <a:r>
                  <a:rPr lang="es-AR" sz="2400" dirty="0">
                    <a:solidFill>
                      <a:srgbClr val="3333CC"/>
                    </a:solidFill>
                    <a:latin typeface="Calibri" panose="020F0502020204030204" pitchFamily="34" charset="0"/>
                  </a:rPr>
                  <a:t> del motor síncrono, con lo cual la F.e.m. E0 es nula, puede comprobarse que el par motor residual, con su segundo término, debido a la diferencia de reactancias, de eje directo </a:t>
                </a:r>
                <a:r>
                  <a:rPr lang="es-AR" sz="2400" dirty="0" err="1">
                    <a:solidFill>
                      <a:srgbClr val="3333CC"/>
                    </a:solidFill>
                    <a:latin typeface="Calibri" panose="020F0502020204030204" pitchFamily="34" charset="0"/>
                  </a:rPr>
                  <a:t>Xsd</a:t>
                </a:r>
                <a:r>
                  <a:rPr lang="es-AR" sz="2400" dirty="0">
                    <a:solidFill>
                      <a:srgbClr val="3333CC"/>
                    </a:solidFill>
                    <a:latin typeface="Calibri" panose="020F0502020204030204" pitchFamily="34" charset="0"/>
                  </a:rPr>
                  <a:t> y en cuadratura </a:t>
                </a:r>
                <a:r>
                  <a:rPr lang="es-AR" sz="2400" dirty="0" err="1">
                    <a:solidFill>
                      <a:srgbClr val="3333CC"/>
                    </a:solidFill>
                    <a:latin typeface="Calibri" panose="020F0502020204030204" pitchFamily="34" charset="0"/>
                  </a:rPr>
                  <a:t>Xsc</a:t>
                </a:r>
                <a:r>
                  <a:rPr lang="es-AR" sz="2400" dirty="0">
                    <a:solidFill>
                      <a:srgbClr val="3333CC"/>
                    </a:solidFill>
                    <a:latin typeface="Calibri" panose="020F0502020204030204" pitchFamily="34" charset="0"/>
                  </a:rPr>
                  <a:t>, alcanza para vencer el par resistente que le ofrece el motor asíncrono el cual intenta girar en sentido opuesto. Es decir, comprobaremos la importancia del Par de Reluctancia.</a:t>
                </a:r>
              </a:p>
              <a:p>
                <a:pPr marL="0" indent="0" algn="just">
                  <a:buNone/>
                </a:pPr>
                <a:r>
                  <a:rPr lang="es-AR" sz="2400" dirty="0">
                    <a:solidFill>
                      <a:srgbClr val="3333CC"/>
                    </a:solidFill>
                    <a:latin typeface="Calibri" panose="020F0502020204030204" pitchFamily="34" charset="0"/>
                  </a:rPr>
                  <a:t>La expresión general del par vale:</a:t>
                </a:r>
              </a:p>
              <a:p>
                <a:pPr marL="0" indent="0" algn="just">
                  <a:buNone/>
                </a:pPr>
                <a14:m>
                  <m:oMathPara xmlns:m="http://schemas.openxmlformats.org/officeDocument/2006/math">
                    <m:oMathParaPr>
                      <m:jc m:val="centerGroup"/>
                    </m:oMathParaPr>
                    <m:oMath xmlns:m="http://schemas.openxmlformats.org/officeDocument/2006/math">
                      <m:r>
                        <a:rPr lang="es-AR" sz="2400" b="0" i="1" smtClean="0">
                          <a:solidFill>
                            <a:srgbClr val="3333CC"/>
                          </a:solidFill>
                          <a:latin typeface="Cambria Math" panose="02040503050406030204" pitchFamily="18" charset="0"/>
                        </a:rPr>
                        <m:t>𝑀</m:t>
                      </m:r>
                      <m:r>
                        <a:rPr lang="es-AR" sz="2400" b="0" i="1" smtClean="0">
                          <a:solidFill>
                            <a:srgbClr val="3333CC"/>
                          </a:solidFill>
                          <a:latin typeface="Cambria Math" panose="02040503050406030204" pitchFamily="18" charset="0"/>
                        </a:rPr>
                        <m:t>=</m:t>
                      </m:r>
                      <m:f>
                        <m:fPr>
                          <m:ctrlPr>
                            <a:rPr lang="es-AR" sz="2400" b="0" i="1" smtClean="0">
                              <a:solidFill>
                                <a:srgbClr val="3333CC"/>
                              </a:solidFill>
                              <a:latin typeface="Cambria Math" panose="02040503050406030204" pitchFamily="18" charset="0"/>
                            </a:rPr>
                          </m:ctrlPr>
                        </m:fPr>
                        <m:num>
                          <m:r>
                            <a:rPr lang="es-AR" sz="2400" b="0" i="1" smtClean="0">
                              <a:solidFill>
                                <a:srgbClr val="3333CC"/>
                              </a:solidFill>
                              <a:latin typeface="Cambria Math" panose="02040503050406030204" pitchFamily="18" charset="0"/>
                            </a:rPr>
                            <m:t>3,</m:t>
                          </m:r>
                          <m:r>
                            <a:rPr lang="es-AR" sz="2400" b="0" i="1" smtClean="0">
                              <a:solidFill>
                                <a:srgbClr val="3333CC"/>
                              </a:solidFill>
                              <a:latin typeface="Cambria Math" panose="02040503050406030204" pitchFamily="18" charset="0"/>
                            </a:rPr>
                            <m:t>𝑝</m:t>
                          </m:r>
                        </m:num>
                        <m:den>
                          <m:r>
                            <a:rPr lang="es-AR" sz="2400" b="0" i="1" smtClean="0">
                              <a:solidFill>
                                <a:srgbClr val="3333CC"/>
                              </a:solidFill>
                              <a:latin typeface="Cambria Math" panose="02040503050406030204" pitchFamily="18" charset="0"/>
                            </a:rPr>
                            <m:t>𝑤</m:t>
                          </m:r>
                        </m:den>
                      </m:f>
                      <m:r>
                        <a:rPr lang="es-AR" sz="2400" b="0" i="1" smtClean="0">
                          <a:solidFill>
                            <a:srgbClr val="3333CC"/>
                          </a:solidFill>
                          <a:latin typeface="Cambria Math" panose="02040503050406030204" pitchFamily="18" charset="0"/>
                        </a:rPr>
                        <m:t>.</m:t>
                      </m:r>
                      <m:d>
                        <m:dPr>
                          <m:begChr m:val="["/>
                          <m:endChr m:val="]"/>
                          <m:ctrlPr>
                            <a:rPr lang="es-AR" sz="2400" b="0" i="1" smtClean="0">
                              <a:solidFill>
                                <a:srgbClr val="3333CC"/>
                              </a:solidFill>
                              <a:latin typeface="Cambria Math" panose="02040503050406030204" pitchFamily="18" charset="0"/>
                            </a:rPr>
                          </m:ctrlPr>
                        </m:dPr>
                        <m:e>
                          <m:f>
                            <m:fPr>
                              <m:ctrlPr>
                                <a:rPr lang="es-AR" sz="2400" b="0" i="1" smtClean="0">
                                  <a:solidFill>
                                    <a:srgbClr val="3333CC"/>
                                  </a:solidFill>
                                  <a:latin typeface="Cambria Math" panose="02040503050406030204" pitchFamily="18" charset="0"/>
                                </a:rPr>
                              </m:ctrlPr>
                            </m:fPr>
                            <m:num>
                              <m:sSub>
                                <m:sSubPr>
                                  <m:ctrlPr>
                                    <a:rPr lang="es-AR" sz="2400" b="0" i="1" smtClean="0">
                                      <a:solidFill>
                                        <a:srgbClr val="3333CC"/>
                                      </a:solidFill>
                                      <a:latin typeface="Cambria Math" panose="02040503050406030204" pitchFamily="18" charset="0"/>
                                    </a:rPr>
                                  </m:ctrlPr>
                                </m:sSubPr>
                                <m:e>
                                  <m:r>
                                    <a:rPr lang="es-AR" sz="2400" b="0" i="1" smtClean="0">
                                      <a:solidFill>
                                        <a:srgbClr val="3333CC"/>
                                      </a:solidFill>
                                      <a:latin typeface="Cambria Math" panose="02040503050406030204" pitchFamily="18" charset="0"/>
                                    </a:rPr>
                                    <m:t>𝐸</m:t>
                                  </m:r>
                                </m:e>
                                <m:sub>
                                  <m:r>
                                    <a:rPr lang="es-AR" sz="2400" b="0" i="1" smtClean="0">
                                      <a:solidFill>
                                        <a:srgbClr val="3333CC"/>
                                      </a:solidFill>
                                      <a:latin typeface="Cambria Math" panose="02040503050406030204" pitchFamily="18" charset="0"/>
                                    </a:rPr>
                                    <m:t>0.</m:t>
                                  </m:r>
                                </m:sub>
                              </m:sSub>
                              <m:r>
                                <a:rPr lang="es-AR" sz="2400" b="0" i="1" smtClean="0">
                                  <a:solidFill>
                                    <a:srgbClr val="3333CC"/>
                                  </a:solidFill>
                                  <a:latin typeface="Cambria Math" panose="02040503050406030204" pitchFamily="18" charset="0"/>
                                </a:rPr>
                                <m:t>𝑈</m:t>
                              </m:r>
                            </m:num>
                            <m:den>
                              <m:sSub>
                                <m:sSubPr>
                                  <m:ctrlPr>
                                    <a:rPr lang="es-AR" sz="2400" b="0" i="1" smtClean="0">
                                      <a:solidFill>
                                        <a:srgbClr val="3333CC"/>
                                      </a:solidFill>
                                      <a:latin typeface="Cambria Math" panose="02040503050406030204" pitchFamily="18" charset="0"/>
                                    </a:rPr>
                                  </m:ctrlPr>
                                </m:sSubPr>
                                <m:e>
                                  <m:r>
                                    <a:rPr lang="es-AR" sz="2400" b="0" i="1" smtClean="0">
                                      <a:solidFill>
                                        <a:srgbClr val="3333CC"/>
                                      </a:solidFill>
                                      <a:latin typeface="Cambria Math" panose="02040503050406030204" pitchFamily="18" charset="0"/>
                                    </a:rPr>
                                    <m:t>𝑋</m:t>
                                  </m:r>
                                </m:e>
                                <m:sub>
                                  <m:r>
                                    <a:rPr lang="es-AR" sz="2400" b="0" i="1" smtClean="0">
                                      <a:solidFill>
                                        <a:srgbClr val="3333CC"/>
                                      </a:solidFill>
                                      <a:latin typeface="Cambria Math" panose="02040503050406030204" pitchFamily="18" charset="0"/>
                                    </a:rPr>
                                    <m:t>𝑠𝑑</m:t>
                                  </m:r>
                                </m:sub>
                              </m:sSub>
                            </m:den>
                          </m:f>
                          <m:r>
                            <a:rPr lang="es-AR" sz="2400" b="0" i="1" smtClean="0">
                              <a:solidFill>
                                <a:srgbClr val="3333CC"/>
                              </a:solidFill>
                              <a:latin typeface="Cambria Math" panose="02040503050406030204" pitchFamily="18" charset="0"/>
                            </a:rPr>
                            <m:t>.</m:t>
                          </m:r>
                          <m:r>
                            <a:rPr lang="es-AR" sz="2400" b="0" i="1" smtClean="0">
                              <a:solidFill>
                                <a:srgbClr val="3333CC"/>
                              </a:solidFill>
                              <a:latin typeface="Cambria Math" panose="02040503050406030204" pitchFamily="18" charset="0"/>
                            </a:rPr>
                            <m:t>𝑠𝑒𝑛</m:t>
                          </m:r>
                          <m:r>
                            <a:rPr lang="es-AR" sz="2400" b="0" i="1" smtClean="0">
                              <a:solidFill>
                                <a:srgbClr val="3333CC"/>
                              </a:solidFill>
                              <a:latin typeface="Cambria Math" panose="02040503050406030204" pitchFamily="18" charset="0"/>
                              <a:ea typeface="Cambria Math" panose="02040503050406030204" pitchFamily="18" charset="0"/>
                            </a:rPr>
                            <m:t>𝛿</m:t>
                          </m:r>
                          <m:r>
                            <a:rPr lang="es-AR" sz="2400" b="0" i="1" smtClean="0">
                              <a:solidFill>
                                <a:srgbClr val="3333CC"/>
                              </a:solidFill>
                              <a:latin typeface="Cambria Math" panose="02040503050406030204" pitchFamily="18" charset="0"/>
                              <a:ea typeface="Cambria Math" panose="02040503050406030204" pitchFamily="18" charset="0"/>
                            </a:rPr>
                            <m:t>+</m:t>
                          </m:r>
                          <m:f>
                            <m:fPr>
                              <m:ctrlPr>
                                <a:rPr lang="es-AR" sz="2400" b="0" i="1" smtClean="0">
                                  <a:solidFill>
                                    <a:srgbClr val="3333CC"/>
                                  </a:solidFill>
                                  <a:latin typeface="Cambria Math" panose="02040503050406030204" pitchFamily="18" charset="0"/>
                                  <a:ea typeface="Cambria Math" panose="02040503050406030204" pitchFamily="18" charset="0"/>
                                </a:rPr>
                              </m:ctrlPr>
                            </m:fPr>
                            <m:num>
                              <m:r>
                                <a:rPr lang="es-AR" sz="2400" b="0" i="1" smtClean="0">
                                  <a:solidFill>
                                    <a:srgbClr val="3333CC"/>
                                  </a:solidFill>
                                  <a:latin typeface="Cambria Math" panose="02040503050406030204" pitchFamily="18" charset="0"/>
                                  <a:ea typeface="Cambria Math" panose="02040503050406030204" pitchFamily="18" charset="0"/>
                                </a:rPr>
                                <m:t>1</m:t>
                              </m:r>
                            </m:num>
                            <m:den>
                              <m:r>
                                <a:rPr lang="es-AR" sz="2400" b="0" i="1" smtClean="0">
                                  <a:solidFill>
                                    <a:srgbClr val="3333CC"/>
                                  </a:solidFill>
                                  <a:latin typeface="Cambria Math" panose="02040503050406030204" pitchFamily="18" charset="0"/>
                                  <a:ea typeface="Cambria Math" panose="02040503050406030204" pitchFamily="18" charset="0"/>
                                </a:rPr>
                                <m:t>2</m:t>
                              </m:r>
                            </m:den>
                          </m:f>
                          <m:r>
                            <a:rPr lang="es-AR" sz="2400" b="0" i="1" smtClean="0">
                              <a:solidFill>
                                <a:srgbClr val="3333CC"/>
                              </a:solidFill>
                              <a:latin typeface="Cambria Math" panose="02040503050406030204" pitchFamily="18" charset="0"/>
                              <a:ea typeface="Cambria Math" panose="02040503050406030204" pitchFamily="18" charset="0"/>
                            </a:rPr>
                            <m:t>.</m:t>
                          </m:r>
                          <m:f>
                            <m:fPr>
                              <m:ctrlPr>
                                <a:rPr lang="es-AR" sz="2400" b="0" i="1" smtClean="0">
                                  <a:solidFill>
                                    <a:srgbClr val="3333CC"/>
                                  </a:solidFill>
                                  <a:latin typeface="Cambria Math" panose="02040503050406030204" pitchFamily="18" charset="0"/>
                                  <a:ea typeface="Cambria Math" panose="02040503050406030204" pitchFamily="18" charset="0"/>
                                </a:rPr>
                              </m:ctrlPr>
                            </m:fPr>
                            <m:num>
                              <m:sSup>
                                <m:sSupPr>
                                  <m:ctrlPr>
                                    <a:rPr lang="es-AR" sz="2400" b="0" i="1" smtClean="0">
                                      <a:solidFill>
                                        <a:srgbClr val="3333CC"/>
                                      </a:solidFill>
                                      <a:latin typeface="Cambria Math" panose="02040503050406030204" pitchFamily="18" charset="0"/>
                                      <a:ea typeface="Cambria Math" panose="02040503050406030204" pitchFamily="18" charset="0"/>
                                    </a:rPr>
                                  </m:ctrlPr>
                                </m:sSupPr>
                                <m:e>
                                  <m:r>
                                    <a:rPr lang="es-AR" sz="2400" b="0" i="1" smtClean="0">
                                      <a:solidFill>
                                        <a:srgbClr val="3333CC"/>
                                      </a:solidFill>
                                      <a:latin typeface="Cambria Math" panose="02040503050406030204" pitchFamily="18" charset="0"/>
                                      <a:ea typeface="Cambria Math" panose="02040503050406030204" pitchFamily="18" charset="0"/>
                                    </a:rPr>
                                    <m:t>𝑈</m:t>
                                  </m:r>
                                </m:e>
                                <m:sup>
                                  <m:r>
                                    <a:rPr lang="es-AR" sz="2400" b="0" i="1" smtClean="0">
                                      <a:solidFill>
                                        <a:srgbClr val="3333CC"/>
                                      </a:solidFill>
                                      <a:latin typeface="Cambria Math" panose="02040503050406030204" pitchFamily="18" charset="0"/>
                                      <a:ea typeface="Cambria Math" panose="02040503050406030204" pitchFamily="18" charset="0"/>
                                    </a:rPr>
                                    <m:t>2</m:t>
                                  </m:r>
                                </m:sup>
                              </m:sSup>
                              <m:r>
                                <a:rPr lang="es-AR" sz="2400" b="0" i="1" smtClean="0">
                                  <a:solidFill>
                                    <a:srgbClr val="3333CC"/>
                                  </a:solidFill>
                                  <a:latin typeface="Cambria Math" panose="02040503050406030204" pitchFamily="18" charset="0"/>
                                  <a:ea typeface="Cambria Math" panose="02040503050406030204" pitchFamily="18" charset="0"/>
                                </a:rPr>
                                <m:t>.</m:t>
                              </m:r>
                              <m:d>
                                <m:dPr>
                                  <m:ctrlPr>
                                    <a:rPr lang="es-AR" sz="2400" b="0" i="1" smtClean="0">
                                      <a:solidFill>
                                        <a:srgbClr val="3333CC"/>
                                      </a:solidFill>
                                      <a:latin typeface="Cambria Math" panose="02040503050406030204" pitchFamily="18" charset="0"/>
                                      <a:ea typeface="Cambria Math" panose="02040503050406030204" pitchFamily="18" charset="0"/>
                                    </a:rPr>
                                  </m:ctrlPr>
                                </m:dPr>
                                <m:e>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𝑑</m:t>
                                      </m:r>
                                    </m:sub>
                                  </m:sSub>
                                  <m:r>
                                    <a:rPr lang="es-AR" sz="2400" b="0" i="1" smtClean="0">
                                      <a:solidFill>
                                        <a:srgbClr val="3333CC"/>
                                      </a:solidFill>
                                      <a:latin typeface="Cambria Math" panose="02040503050406030204" pitchFamily="18" charset="0"/>
                                      <a:ea typeface="Cambria Math" panose="02040503050406030204" pitchFamily="18" charset="0"/>
                                    </a:rPr>
                                    <m:t>−</m:t>
                                  </m:r>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𝑐</m:t>
                                      </m:r>
                                    </m:sub>
                                  </m:sSub>
                                </m:e>
                              </m:d>
                            </m:num>
                            <m:den>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𝑑</m:t>
                                  </m:r>
                                </m:sub>
                              </m:sSub>
                              <m:r>
                                <a:rPr lang="es-AR" sz="2400" b="0" i="1" smtClean="0">
                                  <a:solidFill>
                                    <a:srgbClr val="3333CC"/>
                                  </a:solidFill>
                                  <a:latin typeface="Cambria Math" panose="02040503050406030204" pitchFamily="18" charset="0"/>
                                  <a:ea typeface="Cambria Math" panose="02040503050406030204" pitchFamily="18" charset="0"/>
                                </a:rPr>
                                <m:t>.</m:t>
                              </m:r>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𝑐</m:t>
                                  </m:r>
                                </m:sub>
                              </m:sSub>
                            </m:den>
                          </m:f>
                          <m:r>
                            <a:rPr lang="es-AR" sz="2400" b="0" i="1" smtClean="0">
                              <a:solidFill>
                                <a:srgbClr val="3333CC"/>
                              </a:solidFill>
                              <a:latin typeface="Cambria Math" panose="02040503050406030204" pitchFamily="18" charset="0"/>
                              <a:ea typeface="Cambria Math" panose="02040503050406030204" pitchFamily="18" charset="0"/>
                            </a:rPr>
                            <m:t>.</m:t>
                          </m:r>
                          <m:r>
                            <a:rPr lang="es-AR" sz="2400" b="0" i="1" smtClean="0">
                              <a:solidFill>
                                <a:srgbClr val="3333CC"/>
                              </a:solidFill>
                              <a:latin typeface="Cambria Math" panose="02040503050406030204" pitchFamily="18" charset="0"/>
                              <a:ea typeface="Cambria Math" panose="02040503050406030204" pitchFamily="18" charset="0"/>
                            </a:rPr>
                            <m:t>𝑠𝑒𝑛</m:t>
                          </m:r>
                          <m:r>
                            <a:rPr lang="es-AR" sz="2400" b="0" i="1" smtClean="0">
                              <a:solidFill>
                                <a:srgbClr val="3333CC"/>
                              </a:solidFill>
                              <a:latin typeface="Cambria Math" panose="02040503050406030204" pitchFamily="18" charset="0"/>
                              <a:ea typeface="Cambria Math" panose="02040503050406030204" pitchFamily="18" charset="0"/>
                            </a:rPr>
                            <m:t> 2</m:t>
                          </m:r>
                          <m:r>
                            <a:rPr lang="es-AR" sz="2400" b="0" i="1" smtClean="0">
                              <a:solidFill>
                                <a:srgbClr val="3333CC"/>
                              </a:solidFill>
                              <a:latin typeface="Cambria Math" panose="02040503050406030204" pitchFamily="18" charset="0"/>
                              <a:ea typeface="Cambria Math" panose="02040503050406030204" pitchFamily="18" charset="0"/>
                            </a:rPr>
                            <m:t>𝛿</m:t>
                          </m:r>
                        </m:e>
                      </m:d>
                    </m:oMath>
                  </m:oMathPara>
                </a14:m>
                <a:endParaRPr lang="es-AR" sz="2400" dirty="0">
                  <a:solidFill>
                    <a:srgbClr val="3333CC"/>
                  </a:solidFill>
                  <a:latin typeface="Calibri" panose="020F0502020204030204" pitchFamily="34" charset="0"/>
                </a:endParaRPr>
              </a:p>
              <a:p>
                <a:pPr marL="0" indent="0" algn="just">
                  <a:buNone/>
                </a:pPr>
                <a:r>
                  <a:rPr lang="es-AR" sz="2400" dirty="0">
                    <a:solidFill>
                      <a:srgbClr val="3333CC"/>
                    </a:solidFill>
                    <a:latin typeface="Calibri" panose="020F0502020204030204" pitchFamily="34" charset="0"/>
                  </a:rPr>
                  <a:t>Y como se dijo, si hacemos E0=0, la expresión queda reducida al par de reluctancia, es decir:</a:t>
                </a:r>
              </a:p>
              <a:p>
                <a:pPr marL="0" indent="0" algn="just">
                  <a:buNone/>
                </a:pPr>
                <a14:m>
                  <m:oMathPara xmlns:m="http://schemas.openxmlformats.org/officeDocument/2006/math">
                    <m:oMathParaPr>
                      <m:jc m:val="centerGroup"/>
                    </m:oMathParaPr>
                    <m:oMath xmlns:m="http://schemas.openxmlformats.org/officeDocument/2006/math">
                      <m:r>
                        <a:rPr lang="es-AR" sz="2400" i="1">
                          <a:solidFill>
                            <a:srgbClr val="3333CC"/>
                          </a:solidFill>
                          <a:latin typeface="Cambria Math" panose="02040503050406030204" pitchFamily="18" charset="0"/>
                        </a:rPr>
                        <m:t>𝑀</m:t>
                      </m:r>
                      <m:r>
                        <a:rPr lang="es-AR" sz="2400" i="1">
                          <a:solidFill>
                            <a:srgbClr val="3333CC"/>
                          </a:solidFill>
                          <a:latin typeface="Cambria Math" panose="02040503050406030204" pitchFamily="18" charset="0"/>
                        </a:rPr>
                        <m:t>=</m:t>
                      </m:r>
                      <m:f>
                        <m:fPr>
                          <m:ctrlPr>
                            <a:rPr lang="es-AR" sz="2400" i="1">
                              <a:solidFill>
                                <a:srgbClr val="3333CC"/>
                              </a:solidFill>
                              <a:latin typeface="Cambria Math" panose="02040503050406030204" pitchFamily="18" charset="0"/>
                            </a:rPr>
                          </m:ctrlPr>
                        </m:fPr>
                        <m:num>
                          <m:r>
                            <a:rPr lang="es-AR" sz="2400" i="1">
                              <a:solidFill>
                                <a:srgbClr val="3333CC"/>
                              </a:solidFill>
                              <a:latin typeface="Cambria Math" panose="02040503050406030204" pitchFamily="18" charset="0"/>
                            </a:rPr>
                            <m:t>3,</m:t>
                          </m:r>
                          <m:r>
                            <a:rPr lang="es-AR" sz="2400" i="1">
                              <a:solidFill>
                                <a:srgbClr val="3333CC"/>
                              </a:solidFill>
                              <a:latin typeface="Cambria Math" panose="02040503050406030204" pitchFamily="18" charset="0"/>
                            </a:rPr>
                            <m:t>𝑝</m:t>
                          </m:r>
                        </m:num>
                        <m:den>
                          <m:r>
                            <a:rPr lang="es-AR" sz="2400" i="1">
                              <a:solidFill>
                                <a:srgbClr val="3333CC"/>
                              </a:solidFill>
                              <a:latin typeface="Cambria Math" panose="02040503050406030204" pitchFamily="18" charset="0"/>
                            </a:rPr>
                            <m:t>𝑤</m:t>
                          </m:r>
                        </m:den>
                      </m:f>
                      <m:r>
                        <a:rPr lang="es-AR" sz="2400" i="1">
                          <a:solidFill>
                            <a:srgbClr val="3333CC"/>
                          </a:solidFill>
                          <a:latin typeface="Cambria Math" panose="02040503050406030204" pitchFamily="18" charset="0"/>
                        </a:rPr>
                        <m:t>.</m:t>
                      </m:r>
                      <m:d>
                        <m:dPr>
                          <m:begChr m:val="["/>
                          <m:endChr m:val="]"/>
                          <m:ctrlPr>
                            <a:rPr lang="es-AR" sz="2400" i="1">
                              <a:solidFill>
                                <a:srgbClr val="3333CC"/>
                              </a:solidFill>
                              <a:latin typeface="Cambria Math" panose="02040503050406030204" pitchFamily="18" charset="0"/>
                            </a:rPr>
                          </m:ctrlPr>
                        </m:dPr>
                        <m:e>
                          <m:f>
                            <m:fPr>
                              <m:ctrlPr>
                                <a:rPr lang="es-AR" sz="2400" i="1">
                                  <a:solidFill>
                                    <a:srgbClr val="3333CC"/>
                                  </a:solidFill>
                                  <a:latin typeface="Cambria Math" panose="02040503050406030204" pitchFamily="18" charset="0"/>
                                  <a:ea typeface="Cambria Math" panose="02040503050406030204" pitchFamily="18" charset="0"/>
                                </a:rPr>
                              </m:ctrlPr>
                            </m:fPr>
                            <m:num>
                              <m:r>
                                <a:rPr lang="es-AR" sz="2400" i="1">
                                  <a:solidFill>
                                    <a:srgbClr val="3333CC"/>
                                  </a:solidFill>
                                  <a:latin typeface="Cambria Math" panose="02040503050406030204" pitchFamily="18" charset="0"/>
                                  <a:ea typeface="Cambria Math" panose="02040503050406030204" pitchFamily="18" charset="0"/>
                                </a:rPr>
                                <m:t>1</m:t>
                              </m:r>
                            </m:num>
                            <m:den>
                              <m:r>
                                <a:rPr lang="es-AR" sz="2400" i="1">
                                  <a:solidFill>
                                    <a:srgbClr val="3333CC"/>
                                  </a:solidFill>
                                  <a:latin typeface="Cambria Math" panose="02040503050406030204" pitchFamily="18" charset="0"/>
                                  <a:ea typeface="Cambria Math" panose="02040503050406030204" pitchFamily="18" charset="0"/>
                                </a:rPr>
                                <m:t>2</m:t>
                              </m:r>
                            </m:den>
                          </m:f>
                          <m:r>
                            <a:rPr lang="es-AR" sz="2400" i="1">
                              <a:solidFill>
                                <a:srgbClr val="3333CC"/>
                              </a:solidFill>
                              <a:latin typeface="Cambria Math" panose="02040503050406030204" pitchFamily="18" charset="0"/>
                              <a:ea typeface="Cambria Math" panose="02040503050406030204" pitchFamily="18" charset="0"/>
                            </a:rPr>
                            <m:t>.</m:t>
                          </m:r>
                          <m:f>
                            <m:fPr>
                              <m:ctrlPr>
                                <a:rPr lang="es-AR" sz="2400" i="1">
                                  <a:solidFill>
                                    <a:srgbClr val="3333CC"/>
                                  </a:solidFill>
                                  <a:latin typeface="Cambria Math" panose="02040503050406030204" pitchFamily="18" charset="0"/>
                                  <a:ea typeface="Cambria Math" panose="02040503050406030204" pitchFamily="18" charset="0"/>
                                </a:rPr>
                              </m:ctrlPr>
                            </m:fPr>
                            <m:num>
                              <m:sSup>
                                <m:sSupPr>
                                  <m:ctrlPr>
                                    <a:rPr lang="es-AR" sz="2400" i="1">
                                      <a:solidFill>
                                        <a:srgbClr val="3333CC"/>
                                      </a:solidFill>
                                      <a:latin typeface="Cambria Math" panose="02040503050406030204" pitchFamily="18" charset="0"/>
                                      <a:ea typeface="Cambria Math" panose="02040503050406030204" pitchFamily="18" charset="0"/>
                                    </a:rPr>
                                  </m:ctrlPr>
                                </m:sSupPr>
                                <m:e>
                                  <m:r>
                                    <a:rPr lang="es-AR" sz="2400" i="1">
                                      <a:solidFill>
                                        <a:srgbClr val="3333CC"/>
                                      </a:solidFill>
                                      <a:latin typeface="Cambria Math" panose="02040503050406030204" pitchFamily="18" charset="0"/>
                                      <a:ea typeface="Cambria Math" panose="02040503050406030204" pitchFamily="18" charset="0"/>
                                    </a:rPr>
                                    <m:t>𝑈</m:t>
                                  </m:r>
                                </m:e>
                                <m:sup>
                                  <m:r>
                                    <a:rPr lang="es-AR" sz="2400" i="1">
                                      <a:solidFill>
                                        <a:srgbClr val="3333CC"/>
                                      </a:solidFill>
                                      <a:latin typeface="Cambria Math" panose="02040503050406030204" pitchFamily="18" charset="0"/>
                                      <a:ea typeface="Cambria Math" panose="02040503050406030204" pitchFamily="18" charset="0"/>
                                    </a:rPr>
                                    <m:t>2</m:t>
                                  </m:r>
                                </m:sup>
                              </m:sSup>
                              <m:r>
                                <a:rPr lang="es-AR" sz="2400" i="1">
                                  <a:solidFill>
                                    <a:srgbClr val="3333CC"/>
                                  </a:solidFill>
                                  <a:latin typeface="Cambria Math" panose="02040503050406030204" pitchFamily="18" charset="0"/>
                                  <a:ea typeface="Cambria Math" panose="02040503050406030204" pitchFamily="18" charset="0"/>
                                </a:rPr>
                                <m:t>.</m:t>
                              </m:r>
                              <m:d>
                                <m:dPr>
                                  <m:ctrlPr>
                                    <a:rPr lang="es-AR" sz="2400" i="1">
                                      <a:solidFill>
                                        <a:srgbClr val="3333CC"/>
                                      </a:solidFill>
                                      <a:latin typeface="Cambria Math" panose="02040503050406030204" pitchFamily="18" charset="0"/>
                                      <a:ea typeface="Cambria Math" panose="02040503050406030204" pitchFamily="18" charset="0"/>
                                    </a:rPr>
                                  </m:ctrlPr>
                                </m:dPr>
                                <m:e>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𝑑</m:t>
                                      </m:r>
                                    </m:sub>
                                  </m:sSub>
                                  <m:r>
                                    <a:rPr lang="es-AR" sz="2400" i="1">
                                      <a:solidFill>
                                        <a:srgbClr val="3333CC"/>
                                      </a:solidFill>
                                      <a:latin typeface="Cambria Math" panose="02040503050406030204" pitchFamily="18" charset="0"/>
                                      <a:ea typeface="Cambria Math" panose="02040503050406030204" pitchFamily="18" charset="0"/>
                                    </a:rPr>
                                    <m:t>−</m:t>
                                  </m:r>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𝑐</m:t>
                                      </m:r>
                                    </m:sub>
                                  </m:sSub>
                                </m:e>
                              </m:d>
                            </m:num>
                            <m:den>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𝑑</m:t>
                                  </m:r>
                                </m:sub>
                              </m:sSub>
                              <m:r>
                                <a:rPr lang="es-AR" sz="2400" i="1">
                                  <a:solidFill>
                                    <a:srgbClr val="3333CC"/>
                                  </a:solidFill>
                                  <a:latin typeface="Cambria Math" panose="02040503050406030204" pitchFamily="18" charset="0"/>
                                  <a:ea typeface="Cambria Math" panose="02040503050406030204" pitchFamily="18" charset="0"/>
                                </a:rPr>
                                <m:t>.</m:t>
                              </m:r>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𝑐</m:t>
                                  </m:r>
                                </m:sub>
                              </m:sSub>
                            </m:den>
                          </m:f>
                          <m:r>
                            <a:rPr lang="es-AR" sz="2400" i="1">
                              <a:solidFill>
                                <a:srgbClr val="3333CC"/>
                              </a:solidFill>
                              <a:latin typeface="Cambria Math" panose="02040503050406030204" pitchFamily="18" charset="0"/>
                              <a:ea typeface="Cambria Math" panose="02040503050406030204" pitchFamily="18" charset="0"/>
                            </a:rPr>
                            <m:t>.</m:t>
                          </m:r>
                          <m:r>
                            <a:rPr lang="es-AR" sz="2400" i="1">
                              <a:solidFill>
                                <a:srgbClr val="3333CC"/>
                              </a:solidFill>
                              <a:latin typeface="Cambria Math" panose="02040503050406030204" pitchFamily="18" charset="0"/>
                              <a:ea typeface="Cambria Math" panose="02040503050406030204" pitchFamily="18" charset="0"/>
                            </a:rPr>
                            <m:t>𝑠𝑒𝑛</m:t>
                          </m:r>
                          <m:r>
                            <a:rPr lang="es-AR" sz="2400" i="1">
                              <a:solidFill>
                                <a:srgbClr val="3333CC"/>
                              </a:solidFill>
                              <a:latin typeface="Cambria Math" panose="02040503050406030204" pitchFamily="18" charset="0"/>
                              <a:ea typeface="Cambria Math" panose="02040503050406030204" pitchFamily="18" charset="0"/>
                            </a:rPr>
                            <m:t> 2</m:t>
                          </m:r>
                          <m:r>
                            <a:rPr lang="es-AR" sz="2400" i="1">
                              <a:solidFill>
                                <a:srgbClr val="3333CC"/>
                              </a:solidFill>
                              <a:latin typeface="Cambria Math" panose="02040503050406030204" pitchFamily="18" charset="0"/>
                              <a:ea typeface="Cambria Math" panose="02040503050406030204" pitchFamily="18" charset="0"/>
                            </a:rPr>
                            <m:t>𝛿</m:t>
                          </m:r>
                        </m:e>
                      </m:d>
                    </m:oMath>
                  </m:oMathPara>
                </a14:m>
                <a:endParaRPr lang="es-AR" sz="2400" dirty="0">
                  <a:solidFill>
                    <a:srgbClr val="3333CC"/>
                  </a:solidFill>
                  <a:latin typeface="Calibri" panose="020F0502020204030204" pitchFamily="34" charset="0"/>
                </a:endParaRPr>
              </a:p>
              <a:p>
                <a:pPr marL="0" indent="0" algn="just">
                  <a:buNone/>
                </a:pPr>
                <a:r>
                  <a:rPr lang="es-AR" dirty="0">
                    <a:solidFill>
                      <a:srgbClr val="3333CC"/>
                    </a:solidFill>
                    <a:latin typeface="Calibri" panose="020F0502020204030204" pitchFamily="34" charset="0"/>
                  </a:rPr>
                  <a:t> </a:t>
                </a:r>
              </a:p>
              <a:p>
                <a:pPr algn="just"/>
                <a:endParaRPr lang="es-AR" dirty="0">
                  <a:solidFill>
                    <a:srgbClr val="3333CC"/>
                  </a:solidFill>
                  <a:latin typeface="Calibri" panose="020F0502020204030204" pitchFamily="34" charset="0"/>
                </a:endParaRPr>
              </a:p>
            </p:txBody>
          </p:sp>
        </mc:Choice>
        <mc:Fallback xmlns="">
          <p:sp>
            <p:nvSpPr>
              <p:cNvPr id="3" name="Marcador de contenido 2">
                <a:extLst>
                  <a:ext uri="{FF2B5EF4-FFF2-40B4-BE49-F238E27FC236}">
                    <a16:creationId xmlns:a16="http://schemas.microsoft.com/office/drawing/2014/main" id="{D879A1D5-5A67-4341-A006-BB11C162B87B}"/>
                  </a:ext>
                </a:extLst>
              </p:cNvPr>
              <p:cNvSpPr>
                <a:spLocks noGrp="1" noRot="1" noChangeAspect="1" noMove="1" noResize="1" noEditPoints="1" noAdjustHandles="1" noChangeArrowheads="1" noChangeShapeType="1" noTextEdit="1"/>
              </p:cNvSpPr>
              <p:nvPr>
                <p:ph idx="1"/>
              </p:nvPr>
            </p:nvSpPr>
            <p:spPr>
              <a:xfrm>
                <a:off x="479376" y="1556792"/>
                <a:ext cx="10960133" cy="2915636"/>
              </a:xfrm>
              <a:blipFill>
                <a:blip r:embed="rId2"/>
                <a:stretch>
                  <a:fillRect l="-890" t="-1670" r="-834" b="-75783"/>
                </a:stretch>
              </a:blipFill>
            </p:spPr>
            <p:txBody>
              <a:bodyPr/>
              <a:lstStyle/>
              <a:p>
                <a:r>
                  <a:rPr lang="es-AR">
                    <a:noFill/>
                  </a:rPr>
                  <a:t> </a:t>
                </a:r>
              </a:p>
            </p:txBody>
          </p:sp>
        </mc:Fallback>
      </mc:AlternateContent>
    </p:spTree>
    <p:extLst>
      <p:ext uri="{BB962C8B-B14F-4D97-AF65-F5344CB8AC3E}">
        <p14:creationId xmlns:p14="http://schemas.microsoft.com/office/powerpoint/2010/main" val="292170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6626" y="819150"/>
            <a:ext cx="8080375" cy="990600"/>
          </a:xfrm>
        </p:spPr>
        <p:txBody>
          <a:bodyPr/>
          <a:lstStyle/>
          <a:p>
            <a:r>
              <a:rPr lang="es-ES" dirty="0">
                <a:solidFill>
                  <a:srgbClr val="002060"/>
                </a:solidFill>
                <a:latin typeface="Impact" panose="020B0806030902050204" pitchFamily="34" charset="0"/>
              </a:rPr>
              <a:t>CONCLUSIONES</a:t>
            </a:r>
            <a:endParaRPr lang="en-US"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879A1D5-5A67-4341-A006-BB11C162B87B}"/>
                  </a:ext>
                </a:extLst>
              </p:cNvPr>
              <p:cNvSpPr>
                <a:spLocks noGrp="1"/>
              </p:cNvSpPr>
              <p:nvPr>
                <p:ph idx="1"/>
              </p:nvPr>
            </p:nvSpPr>
            <p:spPr>
              <a:xfrm>
                <a:off x="479376" y="1556792"/>
                <a:ext cx="10960133" cy="2915636"/>
              </a:xfrm>
            </p:spPr>
            <p:txBody>
              <a:bodyPr/>
              <a:lstStyle/>
              <a:p>
                <a:pPr marL="0" indent="0" algn="just">
                  <a:buNone/>
                </a:pPr>
                <a:r>
                  <a:rPr lang="es-AR" sz="2400" b="1" dirty="0">
                    <a:solidFill>
                      <a:srgbClr val="3333CC"/>
                    </a:solidFill>
                    <a:latin typeface="Calibri" panose="020F0502020204030204" pitchFamily="34" charset="0"/>
                  </a:rPr>
                  <a:t>PAR DE RELUCTANCIA</a:t>
                </a:r>
                <a:r>
                  <a:rPr lang="es-AR" sz="2400" dirty="0">
                    <a:latin typeface="Calibri" panose="020F0502020204030204" pitchFamily="34" charset="0"/>
                  </a:rPr>
                  <a:t>: </a:t>
                </a:r>
                <a:r>
                  <a:rPr lang="es-AR" sz="2400" dirty="0">
                    <a:solidFill>
                      <a:srgbClr val="3333CC"/>
                    </a:solidFill>
                    <a:latin typeface="Calibri" panose="020F0502020204030204" pitchFamily="34" charset="0"/>
                  </a:rPr>
                  <a:t>Desconectando ahora la excitación del campo </a:t>
                </a:r>
                <a:r>
                  <a:rPr lang="es-AR" sz="2400" dirty="0" err="1">
                    <a:solidFill>
                      <a:srgbClr val="3333CC"/>
                    </a:solidFill>
                    <a:latin typeface="Calibri" panose="020F0502020204030204" pitchFamily="34" charset="0"/>
                  </a:rPr>
                  <a:t>rotórico</a:t>
                </a:r>
                <a:r>
                  <a:rPr lang="es-AR" sz="2400" dirty="0">
                    <a:solidFill>
                      <a:srgbClr val="3333CC"/>
                    </a:solidFill>
                    <a:latin typeface="Calibri" panose="020F0502020204030204" pitchFamily="34" charset="0"/>
                  </a:rPr>
                  <a:t> del motor síncrono, con lo cual la F.e.m. E0 es nula, puede comprobarse que el par motor residual, con su segundo término, debido a la diferencia de reactancias, de eje directo </a:t>
                </a:r>
                <a:r>
                  <a:rPr lang="es-AR" sz="2400" dirty="0" err="1">
                    <a:solidFill>
                      <a:srgbClr val="3333CC"/>
                    </a:solidFill>
                    <a:latin typeface="Calibri" panose="020F0502020204030204" pitchFamily="34" charset="0"/>
                  </a:rPr>
                  <a:t>Xsd</a:t>
                </a:r>
                <a:r>
                  <a:rPr lang="es-AR" sz="2400" dirty="0">
                    <a:solidFill>
                      <a:srgbClr val="3333CC"/>
                    </a:solidFill>
                    <a:latin typeface="Calibri" panose="020F0502020204030204" pitchFamily="34" charset="0"/>
                  </a:rPr>
                  <a:t> y en cuadratura </a:t>
                </a:r>
                <a:r>
                  <a:rPr lang="es-AR" sz="2400" dirty="0" err="1">
                    <a:solidFill>
                      <a:srgbClr val="3333CC"/>
                    </a:solidFill>
                    <a:latin typeface="Calibri" panose="020F0502020204030204" pitchFamily="34" charset="0"/>
                  </a:rPr>
                  <a:t>Xsc</a:t>
                </a:r>
                <a:r>
                  <a:rPr lang="es-AR" sz="2400" dirty="0">
                    <a:solidFill>
                      <a:srgbClr val="3333CC"/>
                    </a:solidFill>
                    <a:latin typeface="Calibri" panose="020F0502020204030204" pitchFamily="34" charset="0"/>
                  </a:rPr>
                  <a:t>, alcanza para vencer el par resistente que le ofrece el motor asíncrono el cual intenta girar en sentido opuesto. Es decir, comprobaremos la importancia del Par de Reluctancia.</a:t>
                </a:r>
              </a:p>
              <a:p>
                <a:pPr marL="0" indent="0" algn="just">
                  <a:buNone/>
                </a:pPr>
                <a:r>
                  <a:rPr lang="es-AR" sz="2400" dirty="0">
                    <a:solidFill>
                      <a:srgbClr val="3333CC"/>
                    </a:solidFill>
                    <a:latin typeface="Calibri" panose="020F0502020204030204" pitchFamily="34" charset="0"/>
                  </a:rPr>
                  <a:t>La expresión general del par vale:</a:t>
                </a:r>
              </a:p>
              <a:p>
                <a:pPr marL="0" indent="0" algn="just">
                  <a:buNone/>
                </a:pPr>
                <a14:m>
                  <m:oMathPara xmlns:m="http://schemas.openxmlformats.org/officeDocument/2006/math">
                    <m:oMathParaPr>
                      <m:jc m:val="centerGroup"/>
                    </m:oMathParaPr>
                    <m:oMath xmlns:m="http://schemas.openxmlformats.org/officeDocument/2006/math">
                      <m:r>
                        <a:rPr lang="es-AR" sz="2400" b="0" i="1" smtClean="0">
                          <a:solidFill>
                            <a:srgbClr val="3333CC"/>
                          </a:solidFill>
                          <a:latin typeface="Cambria Math" panose="02040503050406030204" pitchFamily="18" charset="0"/>
                        </a:rPr>
                        <m:t>𝑀</m:t>
                      </m:r>
                      <m:r>
                        <a:rPr lang="es-AR" sz="2400" b="0" i="1" smtClean="0">
                          <a:solidFill>
                            <a:srgbClr val="3333CC"/>
                          </a:solidFill>
                          <a:latin typeface="Cambria Math" panose="02040503050406030204" pitchFamily="18" charset="0"/>
                        </a:rPr>
                        <m:t>=</m:t>
                      </m:r>
                      <m:f>
                        <m:fPr>
                          <m:ctrlPr>
                            <a:rPr lang="es-AR" sz="2400" b="0" i="1" smtClean="0">
                              <a:solidFill>
                                <a:srgbClr val="3333CC"/>
                              </a:solidFill>
                              <a:latin typeface="Cambria Math" panose="02040503050406030204" pitchFamily="18" charset="0"/>
                            </a:rPr>
                          </m:ctrlPr>
                        </m:fPr>
                        <m:num>
                          <m:r>
                            <a:rPr lang="es-AR" sz="2400" b="0" i="1" smtClean="0">
                              <a:solidFill>
                                <a:srgbClr val="3333CC"/>
                              </a:solidFill>
                              <a:latin typeface="Cambria Math" panose="02040503050406030204" pitchFamily="18" charset="0"/>
                            </a:rPr>
                            <m:t>3,</m:t>
                          </m:r>
                          <m:r>
                            <a:rPr lang="es-AR" sz="2400" b="0" i="1" smtClean="0">
                              <a:solidFill>
                                <a:srgbClr val="3333CC"/>
                              </a:solidFill>
                              <a:latin typeface="Cambria Math" panose="02040503050406030204" pitchFamily="18" charset="0"/>
                            </a:rPr>
                            <m:t>𝑝</m:t>
                          </m:r>
                        </m:num>
                        <m:den>
                          <m:r>
                            <a:rPr lang="es-AR" sz="2400" b="0" i="1" smtClean="0">
                              <a:solidFill>
                                <a:srgbClr val="3333CC"/>
                              </a:solidFill>
                              <a:latin typeface="Cambria Math" panose="02040503050406030204" pitchFamily="18" charset="0"/>
                            </a:rPr>
                            <m:t>𝑤</m:t>
                          </m:r>
                        </m:den>
                      </m:f>
                      <m:r>
                        <a:rPr lang="es-AR" sz="2400" b="0" i="1" smtClean="0">
                          <a:solidFill>
                            <a:srgbClr val="3333CC"/>
                          </a:solidFill>
                          <a:latin typeface="Cambria Math" panose="02040503050406030204" pitchFamily="18" charset="0"/>
                        </a:rPr>
                        <m:t>.</m:t>
                      </m:r>
                      <m:d>
                        <m:dPr>
                          <m:begChr m:val="["/>
                          <m:endChr m:val="]"/>
                          <m:ctrlPr>
                            <a:rPr lang="es-AR" sz="2400" b="0" i="1" smtClean="0">
                              <a:solidFill>
                                <a:srgbClr val="3333CC"/>
                              </a:solidFill>
                              <a:latin typeface="Cambria Math" panose="02040503050406030204" pitchFamily="18" charset="0"/>
                            </a:rPr>
                          </m:ctrlPr>
                        </m:dPr>
                        <m:e>
                          <m:f>
                            <m:fPr>
                              <m:ctrlPr>
                                <a:rPr lang="es-AR" sz="2400" b="0" i="1" smtClean="0">
                                  <a:solidFill>
                                    <a:srgbClr val="3333CC"/>
                                  </a:solidFill>
                                  <a:latin typeface="Cambria Math" panose="02040503050406030204" pitchFamily="18" charset="0"/>
                                </a:rPr>
                              </m:ctrlPr>
                            </m:fPr>
                            <m:num>
                              <m:sSub>
                                <m:sSubPr>
                                  <m:ctrlPr>
                                    <a:rPr lang="es-AR" sz="2400" b="0" i="1" smtClean="0">
                                      <a:solidFill>
                                        <a:srgbClr val="3333CC"/>
                                      </a:solidFill>
                                      <a:latin typeface="Cambria Math" panose="02040503050406030204" pitchFamily="18" charset="0"/>
                                    </a:rPr>
                                  </m:ctrlPr>
                                </m:sSubPr>
                                <m:e>
                                  <m:r>
                                    <a:rPr lang="es-AR" sz="2400" b="0" i="1" smtClean="0">
                                      <a:solidFill>
                                        <a:srgbClr val="3333CC"/>
                                      </a:solidFill>
                                      <a:latin typeface="Cambria Math" panose="02040503050406030204" pitchFamily="18" charset="0"/>
                                    </a:rPr>
                                    <m:t>𝐸</m:t>
                                  </m:r>
                                </m:e>
                                <m:sub>
                                  <m:r>
                                    <a:rPr lang="es-AR" sz="2400" b="0" i="1" smtClean="0">
                                      <a:solidFill>
                                        <a:srgbClr val="3333CC"/>
                                      </a:solidFill>
                                      <a:latin typeface="Cambria Math" panose="02040503050406030204" pitchFamily="18" charset="0"/>
                                    </a:rPr>
                                    <m:t>0.</m:t>
                                  </m:r>
                                </m:sub>
                              </m:sSub>
                              <m:r>
                                <a:rPr lang="es-AR" sz="2400" b="0" i="1" smtClean="0">
                                  <a:solidFill>
                                    <a:srgbClr val="3333CC"/>
                                  </a:solidFill>
                                  <a:latin typeface="Cambria Math" panose="02040503050406030204" pitchFamily="18" charset="0"/>
                                </a:rPr>
                                <m:t>𝑈</m:t>
                              </m:r>
                            </m:num>
                            <m:den>
                              <m:sSub>
                                <m:sSubPr>
                                  <m:ctrlPr>
                                    <a:rPr lang="es-AR" sz="2400" b="0" i="1" smtClean="0">
                                      <a:solidFill>
                                        <a:srgbClr val="3333CC"/>
                                      </a:solidFill>
                                      <a:latin typeface="Cambria Math" panose="02040503050406030204" pitchFamily="18" charset="0"/>
                                    </a:rPr>
                                  </m:ctrlPr>
                                </m:sSubPr>
                                <m:e>
                                  <m:r>
                                    <a:rPr lang="es-AR" sz="2400" b="0" i="1" smtClean="0">
                                      <a:solidFill>
                                        <a:srgbClr val="3333CC"/>
                                      </a:solidFill>
                                      <a:latin typeface="Cambria Math" panose="02040503050406030204" pitchFamily="18" charset="0"/>
                                    </a:rPr>
                                    <m:t>𝑋</m:t>
                                  </m:r>
                                </m:e>
                                <m:sub>
                                  <m:r>
                                    <a:rPr lang="es-AR" sz="2400" b="0" i="1" smtClean="0">
                                      <a:solidFill>
                                        <a:srgbClr val="3333CC"/>
                                      </a:solidFill>
                                      <a:latin typeface="Cambria Math" panose="02040503050406030204" pitchFamily="18" charset="0"/>
                                    </a:rPr>
                                    <m:t>𝑠𝑑</m:t>
                                  </m:r>
                                </m:sub>
                              </m:sSub>
                            </m:den>
                          </m:f>
                          <m:r>
                            <a:rPr lang="es-AR" sz="2400" b="0" i="1" smtClean="0">
                              <a:solidFill>
                                <a:srgbClr val="3333CC"/>
                              </a:solidFill>
                              <a:latin typeface="Cambria Math" panose="02040503050406030204" pitchFamily="18" charset="0"/>
                            </a:rPr>
                            <m:t>.</m:t>
                          </m:r>
                          <m:r>
                            <a:rPr lang="es-AR" sz="2400" b="0" i="1" smtClean="0">
                              <a:solidFill>
                                <a:srgbClr val="3333CC"/>
                              </a:solidFill>
                              <a:latin typeface="Cambria Math" panose="02040503050406030204" pitchFamily="18" charset="0"/>
                            </a:rPr>
                            <m:t>𝑠𝑒𝑛</m:t>
                          </m:r>
                          <m:r>
                            <a:rPr lang="es-AR" sz="2400" b="0" i="1" smtClean="0">
                              <a:solidFill>
                                <a:srgbClr val="3333CC"/>
                              </a:solidFill>
                              <a:latin typeface="Cambria Math" panose="02040503050406030204" pitchFamily="18" charset="0"/>
                              <a:ea typeface="Cambria Math" panose="02040503050406030204" pitchFamily="18" charset="0"/>
                            </a:rPr>
                            <m:t>𝛿</m:t>
                          </m:r>
                          <m:r>
                            <a:rPr lang="es-AR" sz="2400" b="0" i="1" smtClean="0">
                              <a:solidFill>
                                <a:srgbClr val="3333CC"/>
                              </a:solidFill>
                              <a:latin typeface="Cambria Math" panose="02040503050406030204" pitchFamily="18" charset="0"/>
                              <a:ea typeface="Cambria Math" panose="02040503050406030204" pitchFamily="18" charset="0"/>
                            </a:rPr>
                            <m:t>+</m:t>
                          </m:r>
                          <m:f>
                            <m:fPr>
                              <m:ctrlPr>
                                <a:rPr lang="es-AR" sz="2400" b="0" i="1" smtClean="0">
                                  <a:solidFill>
                                    <a:srgbClr val="3333CC"/>
                                  </a:solidFill>
                                  <a:latin typeface="Cambria Math" panose="02040503050406030204" pitchFamily="18" charset="0"/>
                                  <a:ea typeface="Cambria Math" panose="02040503050406030204" pitchFamily="18" charset="0"/>
                                </a:rPr>
                              </m:ctrlPr>
                            </m:fPr>
                            <m:num>
                              <m:r>
                                <a:rPr lang="es-AR" sz="2400" b="0" i="1" smtClean="0">
                                  <a:solidFill>
                                    <a:srgbClr val="3333CC"/>
                                  </a:solidFill>
                                  <a:latin typeface="Cambria Math" panose="02040503050406030204" pitchFamily="18" charset="0"/>
                                  <a:ea typeface="Cambria Math" panose="02040503050406030204" pitchFamily="18" charset="0"/>
                                </a:rPr>
                                <m:t>1</m:t>
                              </m:r>
                            </m:num>
                            <m:den>
                              <m:r>
                                <a:rPr lang="es-AR" sz="2400" b="0" i="1" smtClean="0">
                                  <a:solidFill>
                                    <a:srgbClr val="3333CC"/>
                                  </a:solidFill>
                                  <a:latin typeface="Cambria Math" panose="02040503050406030204" pitchFamily="18" charset="0"/>
                                  <a:ea typeface="Cambria Math" panose="02040503050406030204" pitchFamily="18" charset="0"/>
                                </a:rPr>
                                <m:t>2</m:t>
                              </m:r>
                            </m:den>
                          </m:f>
                          <m:r>
                            <a:rPr lang="es-AR" sz="2400" b="0" i="1" smtClean="0">
                              <a:solidFill>
                                <a:srgbClr val="3333CC"/>
                              </a:solidFill>
                              <a:latin typeface="Cambria Math" panose="02040503050406030204" pitchFamily="18" charset="0"/>
                              <a:ea typeface="Cambria Math" panose="02040503050406030204" pitchFamily="18" charset="0"/>
                            </a:rPr>
                            <m:t>.</m:t>
                          </m:r>
                          <m:f>
                            <m:fPr>
                              <m:ctrlPr>
                                <a:rPr lang="es-AR" sz="2400" b="0" i="1" smtClean="0">
                                  <a:solidFill>
                                    <a:srgbClr val="3333CC"/>
                                  </a:solidFill>
                                  <a:latin typeface="Cambria Math" panose="02040503050406030204" pitchFamily="18" charset="0"/>
                                  <a:ea typeface="Cambria Math" panose="02040503050406030204" pitchFamily="18" charset="0"/>
                                </a:rPr>
                              </m:ctrlPr>
                            </m:fPr>
                            <m:num>
                              <m:sSup>
                                <m:sSupPr>
                                  <m:ctrlPr>
                                    <a:rPr lang="es-AR" sz="2400" b="0" i="1" smtClean="0">
                                      <a:solidFill>
                                        <a:srgbClr val="3333CC"/>
                                      </a:solidFill>
                                      <a:latin typeface="Cambria Math" panose="02040503050406030204" pitchFamily="18" charset="0"/>
                                      <a:ea typeface="Cambria Math" panose="02040503050406030204" pitchFamily="18" charset="0"/>
                                    </a:rPr>
                                  </m:ctrlPr>
                                </m:sSupPr>
                                <m:e>
                                  <m:r>
                                    <a:rPr lang="es-AR" sz="2400" b="0" i="1" smtClean="0">
                                      <a:solidFill>
                                        <a:srgbClr val="3333CC"/>
                                      </a:solidFill>
                                      <a:latin typeface="Cambria Math" panose="02040503050406030204" pitchFamily="18" charset="0"/>
                                      <a:ea typeface="Cambria Math" panose="02040503050406030204" pitchFamily="18" charset="0"/>
                                    </a:rPr>
                                    <m:t>𝑈</m:t>
                                  </m:r>
                                </m:e>
                                <m:sup>
                                  <m:r>
                                    <a:rPr lang="es-AR" sz="2400" b="0" i="1" smtClean="0">
                                      <a:solidFill>
                                        <a:srgbClr val="3333CC"/>
                                      </a:solidFill>
                                      <a:latin typeface="Cambria Math" panose="02040503050406030204" pitchFamily="18" charset="0"/>
                                      <a:ea typeface="Cambria Math" panose="02040503050406030204" pitchFamily="18" charset="0"/>
                                    </a:rPr>
                                    <m:t>2</m:t>
                                  </m:r>
                                </m:sup>
                              </m:sSup>
                              <m:r>
                                <a:rPr lang="es-AR" sz="2400" b="0" i="1" smtClean="0">
                                  <a:solidFill>
                                    <a:srgbClr val="3333CC"/>
                                  </a:solidFill>
                                  <a:latin typeface="Cambria Math" panose="02040503050406030204" pitchFamily="18" charset="0"/>
                                  <a:ea typeface="Cambria Math" panose="02040503050406030204" pitchFamily="18" charset="0"/>
                                </a:rPr>
                                <m:t>.</m:t>
                              </m:r>
                              <m:d>
                                <m:dPr>
                                  <m:ctrlPr>
                                    <a:rPr lang="es-AR" sz="2400" b="0" i="1" smtClean="0">
                                      <a:solidFill>
                                        <a:srgbClr val="3333CC"/>
                                      </a:solidFill>
                                      <a:latin typeface="Cambria Math" panose="02040503050406030204" pitchFamily="18" charset="0"/>
                                      <a:ea typeface="Cambria Math" panose="02040503050406030204" pitchFamily="18" charset="0"/>
                                    </a:rPr>
                                  </m:ctrlPr>
                                </m:dPr>
                                <m:e>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𝑑</m:t>
                                      </m:r>
                                    </m:sub>
                                  </m:sSub>
                                  <m:r>
                                    <a:rPr lang="es-AR" sz="2400" b="0" i="1" smtClean="0">
                                      <a:solidFill>
                                        <a:srgbClr val="3333CC"/>
                                      </a:solidFill>
                                      <a:latin typeface="Cambria Math" panose="02040503050406030204" pitchFamily="18" charset="0"/>
                                      <a:ea typeface="Cambria Math" panose="02040503050406030204" pitchFamily="18" charset="0"/>
                                    </a:rPr>
                                    <m:t>−</m:t>
                                  </m:r>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𝑐</m:t>
                                      </m:r>
                                    </m:sub>
                                  </m:sSub>
                                </m:e>
                              </m:d>
                            </m:num>
                            <m:den>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𝑑</m:t>
                                  </m:r>
                                </m:sub>
                              </m:sSub>
                              <m:r>
                                <a:rPr lang="es-AR" sz="2400" b="0" i="1" smtClean="0">
                                  <a:solidFill>
                                    <a:srgbClr val="3333CC"/>
                                  </a:solidFill>
                                  <a:latin typeface="Cambria Math" panose="02040503050406030204" pitchFamily="18" charset="0"/>
                                  <a:ea typeface="Cambria Math" panose="02040503050406030204" pitchFamily="18" charset="0"/>
                                </a:rPr>
                                <m:t>.</m:t>
                              </m:r>
                              <m:sSub>
                                <m:sSubPr>
                                  <m:ctrlPr>
                                    <a:rPr lang="es-AR" sz="2400" b="0" i="1" smtClean="0">
                                      <a:solidFill>
                                        <a:srgbClr val="3333CC"/>
                                      </a:solidFill>
                                      <a:latin typeface="Cambria Math" panose="02040503050406030204" pitchFamily="18" charset="0"/>
                                      <a:ea typeface="Cambria Math" panose="02040503050406030204" pitchFamily="18" charset="0"/>
                                    </a:rPr>
                                  </m:ctrlPr>
                                </m:sSubPr>
                                <m:e>
                                  <m:r>
                                    <a:rPr lang="es-AR" sz="2400" b="0" i="1" smtClean="0">
                                      <a:solidFill>
                                        <a:srgbClr val="3333CC"/>
                                      </a:solidFill>
                                      <a:latin typeface="Cambria Math" panose="02040503050406030204" pitchFamily="18" charset="0"/>
                                      <a:ea typeface="Cambria Math" panose="02040503050406030204" pitchFamily="18" charset="0"/>
                                    </a:rPr>
                                    <m:t>𝑋</m:t>
                                  </m:r>
                                </m:e>
                                <m:sub>
                                  <m:r>
                                    <a:rPr lang="es-AR" sz="2400" b="0" i="1" smtClean="0">
                                      <a:solidFill>
                                        <a:srgbClr val="3333CC"/>
                                      </a:solidFill>
                                      <a:latin typeface="Cambria Math" panose="02040503050406030204" pitchFamily="18" charset="0"/>
                                      <a:ea typeface="Cambria Math" panose="02040503050406030204" pitchFamily="18" charset="0"/>
                                    </a:rPr>
                                    <m:t>𝑐</m:t>
                                  </m:r>
                                </m:sub>
                              </m:sSub>
                            </m:den>
                          </m:f>
                          <m:r>
                            <a:rPr lang="es-AR" sz="2400" b="0" i="1" smtClean="0">
                              <a:solidFill>
                                <a:srgbClr val="3333CC"/>
                              </a:solidFill>
                              <a:latin typeface="Cambria Math" panose="02040503050406030204" pitchFamily="18" charset="0"/>
                              <a:ea typeface="Cambria Math" panose="02040503050406030204" pitchFamily="18" charset="0"/>
                            </a:rPr>
                            <m:t>.</m:t>
                          </m:r>
                          <m:r>
                            <a:rPr lang="es-AR" sz="2400" b="0" i="1" smtClean="0">
                              <a:solidFill>
                                <a:srgbClr val="3333CC"/>
                              </a:solidFill>
                              <a:latin typeface="Cambria Math" panose="02040503050406030204" pitchFamily="18" charset="0"/>
                              <a:ea typeface="Cambria Math" panose="02040503050406030204" pitchFamily="18" charset="0"/>
                            </a:rPr>
                            <m:t>𝑠𝑒𝑛</m:t>
                          </m:r>
                          <m:r>
                            <a:rPr lang="es-AR" sz="2400" b="0" i="1" smtClean="0">
                              <a:solidFill>
                                <a:srgbClr val="3333CC"/>
                              </a:solidFill>
                              <a:latin typeface="Cambria Math" panose="02040503050406030204" pitchFamily="18" charset="0"/>
                              <a:ea typeface="Cambria Math" panose="02040503050406030204" pitchFamily="18" charset="0"/>
                            </a:rPr>
                            <m:t> 2</m:t>
                          </m:r>
                          <m:r>
                            <a:rPr lang="es-AR" sz="2400" b="0" i="1" smtClean="0">
                              <a:solidFill>
                                <a:srgbClr val="3333CC"/>
                              </a:solidFill>
                              <a:latin typeface="Cambria Math" panose="02040503050406030204" pitchFamily="18" charset="0"/>
                              <a:ea typeface="Cambria Math" panose="02040503050406030204" pitchFamily="18" charset="0"/>
                            </a:rPr>
                            <m:t>𝛿</m:t>
                          </m:r>
                        </m:e>
                      </m:d>
                    </m:oMath>
                  </m:oMathPara>
                </a14:m>
                <a:endParaRPr lang="es-AR" sz="2400" dirty="0">
                  <a:solidFill>
                    <a:srgbClr val="3333CC"/>
                  </a:solidFill>
                  <a:latin typeface="Calibri" panose="020F0502020204030204" pitchFamily="34" charset="0"/>
                </a:endParaRPr>
              </a:p>
              <a:p>
                <a:pPr marL="0" indent="0" algn="just">
                  <a:buNone/>
                </a:pPr>
                <a:r>
                  <a:rPr lang="es-AR" sz="2400" dirty="0">
                    <a:solidFill>
                      <a:srgbClr val="3333CC"/>
                    </a:solidFill>
                    <a:latin typeface="Calibri" panose="020F0502020204030204" pitchFamily="34" charset="0"/>
                  </a:rPr>
                  <a:t>Y como se dijo, si hacemos E0=0, la expresión queda reducida al par de reluctancia, es decir:</a:t>
                </a:r>
              </a:p>
              <a:p>
                <a:pPr marL="0" indent="0" algn="just">
                  <a:buNone/>
                </a:pPr>
                <a14:m>
                  <m:oMathPara xmlns:m="http://schemas.openxmlformats.org/officeDocument/2006/math">
                    <m:oMathParaPr>
                      <m:jc m:val="centerGroup"/>
                    </m:oMathParaPr>
                    <m:oMath xmlns:m="http://schemas.openxmlformats.org/officeDocument/2006/math">
                      <m:r>
                        <a:rPr lang="es-AR" sz="2400" i="1">
                          <a:solidFill>
                            <a:srgbClr val="3333CC"/>
                          </a:solidFill>
                          <a:latin typeface="Cambria Math" panose="02040503050406030204" pitchFamily="18" charset="0"/>
                        </a:rPr>
                        <m:t>𝑀</m:t>
                      </m:r>
                      <m:r>
                        <a:rPr lang="es-AR" sz="2400" i="1">
                          <a:solidFill>
                            <a:srgbClr val="3333CC"/>
                          </a:solidFill>
                          <a:latin typeface="Cambria Math" panose="02040503050406030204" pitchFamily="18" charset="0"/>
                        </a:rPr>
                        <m:t>=</m:t>
                      </m:r>
                      <m:f>
                        <m:fPr>
                          <m:ctrlPr>
                            <a:rPr lang="es-AR" sz="2400" i="1">
                              <a:solidFill>
                                <a:srgbClr val="3333CC"/>
                              </a:solidFill>
                              <a:latin typeface="Cambria Math" panose="02040503050406030204" pitchFamily="18" charset="0"/>
                            </a:rPr>
                          </m:ctrlPr>
                        </m:fPr>
                        <m:num>
                          <m:r>
                            <a:rPr lang="es-AR" sz="2400" i="1">
                              <a:solidFill>
                                <a:srgbClr val="3333CC"/>
                              </a:solidFill>
                              <a:latin typeface="Cambria Math" panose="02040503050406030204" pitchFamily="18" charset="0"/>
                            </a:rPr>
                            <m:t>3,</m:t>
                          </m:r>
                          <m:r>
                            <a:rPr lang="es-AR" sz="2400" i="1">
                              <a:solidFill>
                                <a:srgbClr val="3333CC"/>
                              </a:solidFill>
                              <a:latin typeface="Cambria Math" panose="02040503050406030204" pitchFamily="18" charset="0"/>
                            </a:rPr>
                            <m:t>𝑝</m:t>
                          </m:r>
                        </m:num>
                        <m:den>
                          <m:r>
                            <a:rPr lang="es-AR" sz="2400" i="1">
                              <a:solidFill>
                                <a:srgbClr val="3333CC"/>
                              </a:solidFill>
                              <a:latin typeface="Cambria Math" panose="02040503050406030204" pitchFamily="18" charset="0"/>
                            </a:rPr>
                            <m:t>𝑤</m:t>
                          </m:r>
                        </m:den>
                      </m:f>
                      <m:r>
                        <a:rPr lang="es-AR" sz="2400" i="1">
                          <a:solidFill>
                            <a:srgbClr val="3333CC"/>
                          </a:solidFill>
                          <a:latin typeface="Cambria Math" panose="02040503050406030204" pitchFamily="18" charset="0"/>
                        </a:rPr>
                        <m:t>.</m:t>
                      </m:r>
                      <m:d>
                        <m:dPr>
                          <m:begChr m:val="["/>
                          <m:endChr m:val="]"/>
                          <m:ctrlPr>
                            <a:rPr lang="es-AR" sz="2400" i="1">
                              <a:solidFill>
                                <a:srgbClr val="3333CC"/>
                              </a:solidFill>
                              <a:latin typeface="Cambria Math" panose="02040503050406030204" pitchFamily="18" charset="0"/>
                            </a:rPr>
                          </m:ctrlPr>
                        </m:dPr>
                        <m:e>
                          <m:f>
                            <m:fPr>
                              <m:ctrlPr>
                                <a:rPr lang="es-AR" sz="2400" i="1">
                                  <a:solidFill>
                                    <a:srgbClr val="3333CC"/>
                                  </a:solidFill>
                                  <a:latin typeface="Cambria Math" panose="02040503050406030204" pitchFamily="18" charset="0"/>
                                  <a:ea typeface="Cambria Math" panose="02040503050406030204" pitchFamily="18" charset="0"/>
                                </a:rPr>
                              </m:ctrlPr>
                            </m:fPr>
                            <m:num>
                              <m:r>
                                <a:rPr lang="es-AR" sz="2400" i="1">
                                  <a:solidFill>
                                    <a:srgbClr val="3333CC"/>
                                  </a:solidFill>
                                  <a:latin typeface="Cambria Math" panose="02040503050406030204" pitchFamily="18" charset="0"/>
                                  <a:ea typeface="Cambria Math" panose="02040503050406030204" pitchFamily="18" charset="0"/>
                                </a:rPr>
                                <m:t>1</m:t>
                              </m:r>
                            </m:num>
                            <m:den>
                              <m:r>
                                <a:rPr lang="es-AR" sz="2400" i="1">
                                  <a:solidFill>
                                    <a:srgbClr val="3333CC"/>
                                  </a:solidFill>
                                  <a:latin typeface="Cambria Math" panose="02040503050406030204" pitchFamily="18" charset="0"/>
                                  <a:ea typeface="Cambria Math" panose="02040503050406030204" pitchFamily="18" charset="0"/>
                                </a:rPr>
                                <m:t>2</m:t>
                              </m:r>
                            </m:den>
                          </m:f>
                          <m:r>
                            <a:rPr lang="es-AR" sz="2400" i="1">
                              <a:solidFill>
                                <a:srgbClr val="3333CC"/>
                              </a:solidFill>
                              <a:latin typeface="Cambria Math" panose="02040503050406030204" pitchFamily="18" charset="0"/>
                              <a:ea typeface="Cambria Math" panose="02040503050406030204" pitchFamily="18" charset="0"/>
                            </a:rPr>
                            <m:t>.</m:t>
                          </m:r>
                          <m:f>
                            <m:fPr>
                              <m:ctrlPr>
                                <a:rPr lang="es-AR" sz="2400" i="1">
                                  <a:solidFill>
                                    <a:srgbClr val="3333CC"/>
                                  </a:solidFill>
                                  <a:latin typeface="Cambria Math" panose="02040503050406030204" pitchFamily="18" charset="0"/>
                                  <a:ea typeface="Cambria Math" panose="02040503050406030204" pitchFamily="18" charset="0"/>
                                </a:rPr>
                              </m:ctrlPr>
                            </m:fPr>
                            <m:num>
                              <m:sSup>
                                <m:sSupPr>
                                  <m:ctrlPr>
                                    <a:rPr lang="es-AR" sz="2400" i="1">
                                      <a:solidFill>
                                        <a:srgbClr val="3333CC"/>
                                      </a:solidFill>
                                      <a:latin typeface="Cambria Math" panose="02040503050406030204" pitchFamily="18" charset="0"/>
                                      <a:ea typeface="Cambria Math" panose="02040503050406030204" pitchFamily="18" charset="0"/>
                                    </a:rPr>
                                  </m:ctrlPr>
                                </m:sSupPr>
                                <m:e>
                                  <m:r>
                                    <a:rPr lang="es-AR" sz="2400" i="1">
                                      <a:solidFill>
                                        <a:srgbClr val="3333CC"/>
                                      </a:solidFill>
                                      <a:latin typeface="Cambria Math" panose="02040503050406030204" pitchFamily="18" charset="0"/>
                                      <a:ea typeface="Cambria Math" panose="02040503050406030204" pitchFamily="18" charset="0"/>
                                    </a:rPr>
                                    <m:t>𝑈</m:t>
                                  </m:r>
                                </m:e>
                                <m:sup>
                                  <m:r>
                                    <a:rPr lang="es-AR" sz="2400" i="1">
                                      <a:solidFill>
                                        <a:srgbClr val="3333CC"/>
                                      </a:solidFill>
                                      <a:latin typeface="Cambria Math" panose="02040503050406030204" pitchFamily="18" charset="0"/>
                                      <a:ea typeface="Cambria Math" panose="02040503050406030204" pitchFamily="18" charset="0"/>
                                    </a:rPr>
                                    <m:t>2</m:t>
                                  </m:r>
                                </m:sup>
                              </m:sSup>
                              <m:r>
                                <a:rPr lang="es-AR" sz="2400" i="1">
                                  <a:solidFill>
                                    <a:srgbClr val="3333CC"/>
                                  </a:solidFill>
                                  <a:latin typeface="Cambria Math" panose="02040503050406030204" pitchFamily="18" charset="0"/>
                                  <a:ea typeface="Cambria Math" panose="02040503050406030204" pitchFamily="18" charset="0"/>
                                </a:rPr>
                                <m:t>.</m:t>
                              </m:r>
                              <m:d>
                                <m:dPr>
                                  <m:ctrlPr>
                                    <a:rPr lang="es-AR" sz="2400" i="1">
                                      <a:solidFill>
                                        <a:srgbClr val="3333CC"/>
                                      </a:solidFill>
                                      <a:latin typeface="Cambria Math" panose="02040503050406030204" pitchFamily="18" charset="0"/>
                                      <a:ea typeface="Cambria Math" panose="02040503050406030204" pitchFamily="18" charset="0"/>
                                    </a:rPr>
                                  </m:ctrlPr>
                                </m:dPr>
                                <m:e>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𝑑</m:t>
                                      </m:r>
                                    </m:sub>
                                  </m:sSub>
                                  <m:r>
                                    <a:rPr lang="es-AR" sz="2400" i="1">
                                      <a:solidFill>
                                        <a:srgbClr val="3333CC"/>
                                      </a:solidFill>
                                      <a:latin typeface="Cambria Math" panose="02040503050406030204" pitchFamily="18" charset="0"/>
                                      <a:ea typeface="Cambria Math" panose="02040503050406030204" pitchFamily="18" charset="0"/>
                                    </a:rPr>
                                    <m:t>−</m:t>
                                  </m:r>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𝑐</m:t>
                                      </m:r>
                                    </m:sub>
                                  </m:sSub>
                                </m:e>
                              </m:d>
                            </m:num>
                            <m:den>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𝑑</m:t>
                                  </m:r>
                                </m:sub>
                              </m:sSub>
                              <m:r>
                                <a:rPr lang="es-AR" sz="2400" i="1">
                                  <a:solidFill>
                                    <a:srgbClr val="3333CC"/>
                                  </a:solidFill>
                                  <a:latin typeface="Cambria Math" panose="02040503050406030204" pitchFamily="18" charset="0"/>
                                  <a:ea typeface="Cambria Math" panose="02040503050406030204" pitchFamily="18" charset="0"/>
                                </a:rPr>
                                <m:t>.</m:t>
                              </m:r>
                              <m:sSub>
                                <m:sSubPr>
                                  <m:ctrlPr>
                                    <a:rPr lang="es-AR" sz="2400" i="1">
                                      <a:solidFill>
                                        <a:srgbClr val="3333CC"/>
                                      </a:solidFill>
                                      <a:latin typeface="Cambria Math" panose="02040503050406030204" pitchFamily="18" charset="0"/>
                                      <a:ea typeface="Cambria Math" panose="02040503050406030204" pitchFamily="18" charset="0"/>
                                    </a:rPr>
                                  </m:ctrlPr>
                                </m:sSubPr>
                                <m:e>
                                  <m:r>
                                    <a:rPr lang="es-AR" sz="2400" i="1">
                                      <a:solidFill>
                                        <a:srgbClr val="3333CC"/>
                                      </a:solidFill>
                                      <a:latin typeface="Cambria Math" panose="02040503050406030204" pitchFamily="18" charset="0"/>
                                      <a:ea typeface="Cambria Math" panose="02040503050406030204" pitchFamily="18" charset="0"/>
                                    </a:rPr>
                                    <m:t>𝑋</m:t>
                                  </m:r>
                                </m:e>
                                <m:sub>
                                  <m:r>
                                    <a:rPr lang="es-AR" sz="2400" i="1">
                                      <a:solidFill>
                                        <a:srgbClr val="3333CC"/>
                                      </a:solidFill>
                                      <a:latin typeface="Cambria Math" panose="02040503050406030204" pitchFamily="18" charset="0"/>
                                      <a:ea typeface="Cambria Math" panose="02040503050406030204" pitchFamily="18" charset="0"/>
                                    </a:rPr>
                                    <m:t>𝑐</m:t>
                                  </m:r>
                                </m:sub>
                              </m:sSub>
                            </m:den>
                          </m:f>
                          <m:r>
                            <a:rPr lang="es-AR" sz="2400" i="1">
                              <a:solidFill>
                                <a:srgbClr val="3333CC"/>
                              </a:solidFill>
                              <a:latin typeface="Cambria Math" panose="02040503050406030204" pitchFamily="18" charset="0"/>
                              <a:ea typeface="Cambria Math" panose="02040503050406030204" pitchFamily="18" charset="0"/>
                            </a:rPr>
                            <m:t>.</m:t>
                          </m:r>
                          <m:r>
                            <a:rPr lang="es-AR" sz="2400" i="1">
                              <a:solidFill>
                                <a:srgbClr val="3333CC"/>
                              </a:solidFill>
                              <a:latin typeface="Cambria Math" panose="02040503050406030204" pitchFamily="18" charset="0"/>
                              <a:ea typeface="Cambria Math" panose="02040503050406030204" pitchFamily="18" charset="0"/>
                            </a:rPr>
                            <m:t>𝑠𝑒𝑛</m:t>
                          </m:r>
                          <m:r>
                            <a:rPr lang="es-AR" sz="2400" i="1">
                              <a:solidFill>
                                <a:srgbClr val="3333CC"/>
                              </a:solidFill>
                              <a:latin typeface="Cambria Math" panose="02040503050406030204" pitchFamily="18" charset="0"/>
                              <a:ea typeface="Cambria Math" panose="02040503050406030204" pitchFamily="18" charset="0"/>
                            </a:rPr>
                            <m:t> 2</m:t>
                          </m:r>
                          <m:r>
                            <a:rPr lang="es-AR" sz="2400" i="1">
                              <a:solidFill>
                                <a:srgbClr val="3333CC"/>
                              </a:solidFill>
                              <a:latin typeface="Cambria Math" panose="02040503050406030204" pitchFamily="18" charset="0"/>
                              <a:ea typeface="Cambria Math" panose="02040503050406030204" pitchFamily="18" charset="0"/>
                            </a:rPr>
                            <m:t>𝛿</m:t>
                          </m:r>
                        </m:e>
                      </m:d>
                    </m:oMath>
                  </m:oMathPara>
                </a14:m>
                <a:endParaRPr lang="es-AR" sz="2400" dirty="0">
                  <a:solidFill>
                    <a:srgbClr val="3333CC"/>
                  </a:solidFill>
                  <a:latin typeface="Calibri" panose="020F0502020204030204" pitchFamily="34" charset="0"/>
                </a:endParaRPr>
              </a:p>
              <a:p>
                <a:pPr marL="0" indent="0" algn="just">
                  <a:buNone/>
                </a:pPr>
                <a:r>
                  <a:rPr lang="es-AR" dirty="0">
                    <a:solidFill>
                      <a:srgbClr val="3333CC"/>
                    </a:solidFill>
                    <a:latin typeface="Calibri" panose="020F0502020204030204" pitchFamily="34" charset="0"/>
                  </a:rPr>
                  <a:t> </a:t>
                </a:r>
              </a:p>
              <a:p>
                <a:pPr algn="just"/>
                <a:endParaRPr lang="es-AR" dirty="0">
                  <a:solidFill>
                    <a:srgbClr val="3333CC"/>
                  </a:solidFill>
                  <a:latin typeface="Calibri" panose="020F0502020204030204" pitchFamily="34" charset="0"/>
                </a:endParaRPr>
              </a:p>
            </p:txBody>
          </p:sp>
        </mc:Choice>
        <mc:Fallback xmlns="">
          <p:sp>
            <p:nvSpPr>
              <p:cNvPr id="3" name="Marcador de contenido 2">
                <a:extLst>
                  <a:ext uri="{FF2B5EF4-FFF2-40B4-BE49-F238E27FC236}">
                    <a16:creationId xmlns:a16="http://schemas.microsoft.com/office/drawing/2014/main" id="{D879A1D5-5A67-4341-A006-BB11C162B87B}"/>
                  </a:ext>
                </a:extLst>
              </p:cNvPr>
              <p:cNvSpPr>
                <a:spLocks noGrp="1" noRot="1" noChangeAspect="1" noMove="1" noResize="1" noEditPoints="1" noAdjustHandles="1" noChangeArrowheads="1" noChangeShapeType="1" noTextEdit="1"/>
              </p:cNvSpPr>
              <p:nvPr>
                <p:ph idx="1"/>
              </p:nvPr>
            </p:nvSpPr>
            <p:spPr>
              <a:xfrm>
                <a:off x="479376" y="1556792"/>
                <a:ext cx="10960133" cy="2915636"/>
              </a:xfrm>
              <a:blipFill>
                <a:blip r:embed="rId2"/>
                <a:stretch>
                  <a:fillRect l="-890" t="-1670" r="-834" b="-75783"/>
                </a:stretch>
              </a:blipFill>
            </p:spPr>
            <p:txBody>
              <a:bodyPr/>
              <a:lstStyle/>
              <a:p>
                <a:r>
                  <a:rPr lang="es-AR">
                    <a:noFill/>
                  </a:rPr>
                  <a:t> </a:t>
                </a:r>
              </a:p>
            </p:txBody>
          </p:sp>
        </mc:Fallback>
      </mc:AlternateContent>
    </p:spTree>
    <p:extLst>
      <p:ext uri="{BB962C8B-B14F-4D97-AF65-F5344CB8AC3E}">
        <p14:creationId xmlns:p14="http://schemas.microsoft.com/office/powerpoint/2010/main" val="1164612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329275"/>
            <a:ext cx="4626514" cy="6168685"/>
          </a:xfrm>
          <a:prstGeom prst="rect">
            <a:avLst/>
          </a:prstGeom>
        </p:spPr>
      </p:pic>
    </p:spTree>
    <p:extLst>
      <p:ext uri="{BB962C8B-B14F-4D97-AF65-F5344CB8AC3E}">
        <p14:creationId xmlns:p14="http://schemas.microsoft.com/office/powerpoint/2010/main" val="289444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116632"/>
            <a:ext cx="5020022" cy="6693363"/>
          </a:xfrm>
          <a:prstGeom prst="rect">
            <a:avLst/>
          </a:prstGeom>
        </p:spPr>
      </p:pic>
    </p:spTree>
    <p:extLst>
      <p:ext uri="{BB962C8B-B14F-4D97-AF65-F5344CB8AC3E}">
        <p14:creationId xmlns:p14="http://schemas.microsoft.com/office/powerpoint/2010/main" val="238375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332656"/>
            <a:ext cx="4623978" cy="6165304"/>
          </a:xfrm>
          <a:prstGeom prst="rect">
            <a:avLst/>
          </a:prstGeom>
        </p:spPr>
      </p:pic>
    </p:spTree>
    <p:extLst>
      <p:ext uri="{BB962C8B-B14F-4D97-AF65-F5344CB8AC3E}">
        <p14:creationId xmlns:p14="http://schemas.microsoft.com/office/powerpoint/2010/main" val="254621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260648"/>
            <a:ext cx="4840002" cy="6453336"/>
          </a:xfrm>
          <a:prstGeom prst="rect">
            <a:avLst/>
          </a:prstGeom>
        </p:spPr>
      </p:pic>
    </p:spTree>
    <p:extLst>
      <p:ext uri="{BB962C8B-B14F-4D97-AF65-F5344CB8AC3E}">
        <p14:creationId xmlns:p14="http://schemas.microsoft.com/office/powerpoint/2010/main" val="376060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476672"/>
            <a:ext cx="4461960" cy="5949280"/>
          </a:xfrm>
          <a:prstGeom prst="rect">
            <a:avLst/>
          </a:prstGeom>
        </p:spPr>
      </p:pic>
    </p:spTree>
    <p:extLst>
      <p:ext uri="{BB962C8B-B14F-4D97-AF65-F5344CB8AC3E}">
        <p14:creationId xmlns:p14="http://schemas.microsoft.com/office/powerpoint/2010/main" val="13246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mc:AlternateContent xmlns:mc="http://schemas.openxmlformats.org/markup-compatibility/2006" xmlns:a14="http://schemas.microsoft.com/office/drawing/2010/main">
        <mc:Choice Requires="a14">
          <p:sp>
            <p:nvSpPr>
              <p:cNvPr id="5125" name="Rectangle 5"/>
              <p:cNvSpPr>
                <a:spLocks noGrp="1" noChangeArrowheads="1"/>
              </p:cNvSpPr>
              <p:nvPr>
                <p:ph type="body" idx="1"/>
              </p:nvPr>
            </p:nvSpPr>
            <p:spPr>
              <a:xfrm>
                <a:off x="1702311" y="1929157"/>
                <a:ext cx="8465826" cy="4349601"/>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Generalidades:</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Aspectos constructivos: La velocidad de estas máquinas es constante e igual a:   </a:t>
                </a:r>
                <a14:m>
                  <m:oMath xmlns:m="http://schemas.openxmlformats.org/officeDocument/2006/math">
                    <m:r>
                      <a:rPr lang="es-AR" sz="2000" i="1" kern="1200">
                        <a:solidFill>
                          <a:srgbClr val="0000CC"/>
                        </a:solidFill>
                        <a:latin typeface="Cambria Math" panose="02040503050406030204" pitchFamily="18" charset="0"/>
                        <a:cs typeface="Times New Roman" pitchFamily="18" charset="0"/>
                      </a:rPr>
                      <m:t>𝑛</m:t>
                    </m:r>
                    <m:r>
                      <a:rPr lang="es-AR" sz="2000" i="1" kern="1200">
                        <a:solidFill>
                          <a:srgbClr val="0000CC"/>
                        </a:solidFill>
                        <a:latin typeface="Cambria Math" panose="02040503050406030204" pitchFamily="18" charset="0"/>
                        <a:cs typeface="Times New Roman" pitchFamily="18" charset="0"/>
                      </a:rPr>
                      <m:t>=</m:t>
                    </m:r>
                    <m:f>
                      <m:fPr>
                        <m:ctrlPr>
                          <a:rPr lang="es-AR" sz="2000" i="1" kern="1200">
                            <a:solidFill>
                              <a:srgbClr val="0000CC"/>
                            </a:solidFill>
                            <a:latin typeface="Cambria Math" panose="02040503050406030204" pitchFamily="18" charset="0"/>
                            <a:cs typeface="Times New Roman" pitchFamily="18" charset="0"/>
                          </a:rPr>
                        </m:ctrlPr>
                      </m:fPr>
                      <m:num>
                        <m:r>
                          <a:rPr lang="es-AR" sz="2000" i="1" kern="1200">
                            <a:solidFill>
                              <a:srgbClr val="0000CC"/>
                            </a:solidFill>
                            <a:latin typeface="Cambria Math" panose="02040503050406030204" pitchFamily="18" charset="0"/>
                            <a:cs typeface="Times New Roman" pitchFamily="18" charset="0"/>
                          </a:rPr>
                          <m:t>60.</m:t>
                        </m:r>
                        <m:r>
                          <a:rPr lang="es-AR" sz="2000" i="1" kern="1200">
                            <a:solidFill>
                              <a:srgbClr val="0000CC"/>
                            </a:solidFill>
                            <a:latin typeface="Cambria Math" panose="02040503050406030204" pitchFamily="18" charset="0"/>
                            <a:cs typeface="Times New Roman" pitchFamily="18" charset="0"/>
                          </a:rPr>
                          <m:t>𝑓</m:t>
                        </m:r>
                      </m:num>
                      <m:den>
                        <m:r>
                          <a:rPr lang="es-AR" sz="2000" i="1" kern="1200">
                            <a:solidFill>
                              <a:srgbClr val="0000CC"/>
                            </a:solidFill>
                            <a:latin typeface="Cambria Math" panose="02040503050406030204" pitchFamily="18" charset="0"/>
                            <a:cs typeface="Times New Roman" pitchFamily="18" charset="0"/>
                          </a:rPr>
                          <m:t>𝑝</m:t>
                        </m:r>
                      </m:den>
                    </m:f>
                  </m:oMath>
                </a14:m>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mc:Choice>
        <mc:Fallback xmlns="">
          <p:sp>
            <p:nvSpPr>
              <p:cNvPr id="5125" name="Rectangle 5"/>
              <p:cNvSpPr>
                <a:spLocks noGrp="1" noRot="1" noChangeAspect="1" noMove="1" noResize="1" noEditPoints="1" noAdjustHandles="1" noChangeArrowheads="1" noChangeShapeType="1" noTextEdit="1"/>
              </p:cNvSpPr>
              <p:nvPr>
                <p:ph type="body" idx="1"/>
              </p:nvPr>
            </p:nvSpPr>
            <p:spPr>
              <a:xfrm>
                <a:off x="1702311" y="1929157"/>
                <a:ext cx="8465826" cy="4349601"/>
              </a:xfrm>
              <a:blipFill>
                <a:blip r:embed="rId2"/>
                <a:stretch>
                  <a:fillRect l="-1440" t="-1261" r="-792"/>
                </a:stretch>
              </a:blipFill>
            </p:spPr>
            <p:txBody>
              <a:bodyPr/>
              <a:lstStyle/>
              <a:p>
                <a:r>
                  <a:rPr lang="es-AR">
                    <a:noFill/>
                  </a:rPr>
                  <a:t> </a:t>
                </a:r>
              </a:p>
            </p:txBody>
          </p:sp>
        </mc:Fallback>
      </mc:AlternateContent>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3882392524"/>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1494">
                    <a:tc>
                      <a:txBody>
                        <a:bodyPr/>
                        <a:lstStyle/>
                        <a:p>
                          <a:pPr marL="0" indent="0">
                            <a:buFont typeface="Wingdings" panose="05000000000000000000" pitchFamily="2" charset="2"/>
                            <a:buNone/>
                          </a:pPr>
                          <a:r>
                            <a:rPr lang="es-AR" b="0" dirty="0"/>
                            <a:t>     f</a:t>
                          </a:r>
                        </a:p>
                      </a:txBody>
                      <a:tcPr>
                        <a:solidFill>
                          <a:srgbClr val="00B0F0"/>
                        </a:solidFill>
                      </a:tcPr>
                    </a:tc>
                    <a:tc>
                      <a:txBody>
                        <a:bodyPr/>
                        <a:lstStyle/>
                        <a:p>
                          <a:r>
                            <a:rPr lang="es-AR" b="0" dirty="0"/>
                            <a:t>frecuencia  </a:t>
                          </a:r>
                          <a14:m>
                            <m:oMath xmlns:m="http://schemas.openxmlformats.org/officeDocument/2006/math">
                              <m:d>
                                <m:dPr>
                                  <m:begChr m:val="["/>
                                  <m:endChr m:val="]"/>
                                  <m:ctrlPr>
                                    <a:rPr lang="es-AR" b="0" i="1" dirty="0" smtClean="0">
                                      <a:latin typeface="Cambria Math" panose="02040503050406030204" pitchFamily="18" charset="0"/>
                                    </a:rPr>
                                  </m:ctrlPr>
                                </m:dPr>
                                <m:e>
                                  <m:r>
                                    <a:rPr lang="es-AR" b="0" i="1" dirty="0" smtClean="0">
                                      <a:latin typeface="Cambria Math" panose="02040503050406030204" pitchFamily="18" charset="0"/>
                                    </a:rPr>
                                    <m:t>𝐻𝑧</m:t>
                                  </m:r>
                                </m:e>
                              </m:d>
                            </m:oMath>
                          </a14:m>
                          <a:endParaRPr lang="es-AR" b="0" dirty="0"/>
                        </a:p>
                      </a:txBody>
                      <a:tcPr>
                        <a:solidFill>
                          <a:srgbClr val="00B0F0"/>
                        </a:solidFill>
                      </a:tcPr>
                    </a:tc>
                    <a:extLst>
                      <a:ext uri="{0D108BD9-81ED-4DB2-BD59-A6C34878D82A}">
                        <a16:rowId xmlns:a16="http://schemas.microsoft.com/office/drawing/2014/main" val="1632672519"/>
                      </a:ext>
                    </a:extLst>
                  </a:tr>
                  <a:tr h="361494">
                    <a:tc>
                      <a:txBody>
                        <a:bodyPr/>
                        <a:lstStyle/>
                        <a:p>
                          <a:pPr marL="285750" indent="-285750">
                            <a:buFont typeface="Wingdings" panose="05000000000000000000" pitchFamily="2" charset="2"/>
                            <a:buChar char="Ø"/>
                          </a:pPr>
                          <a:r>
                            <a:rPr lang="es-AR" dirty="0">
                              <a:solidFill>
                                <a:schemeClr val="bg1"/>
                              </a:solidFill>
                            </a:rPr>
                            <a:t>n</a:t>
                          </a:r>
                        </a:p>
                      </a:txBody>
                      <a:tcPr>
                        <a:solidFill>
                          <a:srgbClr val="00B0F0"/>
                        </a:solidFill>
                      </a:tcPr>
                    </a:tc>
                    <a:tc>
                      <a:txBody>
                        <a:bodyPr/>
                        <a:lstStyle/>
                        <a:p>
                          <a:r>
                            <a:rPr lang="es-AR" dirty="0">
                              <a:solidFill>
                                <a:schemeClr val="bg1"/>
                              </a:solidFill>
                            </a:rPr>
                            <a:t>Velocidad </a:t>
                          </a:r>
                          <a14:m>
                            <m:oMath xmlns:m="http://schemas.openxmlformats.org/officeDocument/2006/math">
                              <m:d>
                                <m:dPr>
                                  <m:begChr m:val="["/>
                                  <m:endChr m:val="]"/>
                                  <m:ctrlPr>
                                    <a:rPr lang="es-AR" i="1" dirty="0" smtClean="0">
                                      <a:solidFill>
                                        <a:schemeClr val="bg1"/>
                                      </a:solidFill>
                                      <a:latin typeface="Cambria Math" panose="02040503050406030204" pitchFamily="18" charset="0"/>
                                    </a:rPr>
                                  </m:ctrlPr>
                                </m:dPr>
                                <m:e>
                                  <m:r>
                                    <a:rPr lang="es-AR" b="0" i="1" dirty="0" smtClean="0">
                                      <a:solidFill>
                                        <a:schemeClr val="bg1"/>
                                      </a:solidFill>
                                      <a:latin typeface="Cambria Math" panose="02040503050406030204" pitchFamily="18" charset="0"/>
                                    </a:rPr>
                                    <m:t>𝑟</m:t>
                                  </m:r>
                                  <m:r>
                                    <a:rPr lang="es-AR" b="0" i="1" dirty="0" smtClean="0">
                                      <a:solidFill>
                                        <a:schemeClr val="bg1"/>
                                      </a:solidFill>
                                      <a:latin typeface="Cambria Math" panose="02040503050406030204" pitchFamily="18" charset="0"/>
                                    </a:rPr>
                                    <m:t>.</m:t>
                                  </m:r>
                                  <m:r>
                                    <a:rPr lang="es-AR" b="0" i="1" dirty="0" smtClean="0">
                                      <a:solidFill>
                                        <a:schemeClr val="bg1"/>
                                      </a:solidFill>
                                      <a:latin typeface="Cambria Math" panose="02040503050406030204" pitchFamily="18" charset="0"/>
                                    </a:rPr>
                                    <m:t>𝑝</m:t>
                                  </m:r>
                                  <m:r>
                                    <a:rPr lang="es-AR" b="0" i="1" dirty="0" smtClean="0">
                                      <a:solidFill>
                                        <a:schemeClr val="bg1"/>
                                      </a:solidFill>
                                      <a:latin typeface="Cambria Math" panose="02040503050406030204" pitchFamily="18" charset="0"/>
                                    </a:rPr>
                                    <m:t>.</m:t>
                                  </m:r>
                                  <m:r>
                                    <a:rPr lang="es-AR" b="0" i="1" dirty="0" smtClean="0">
                                      <a:solidFill>
                                        <a:schemeClr val="bg1"/>
                                      </a:solidFill>
                                      <a:latin typeface="Cambria Math" panose="02040503050406030204" pitchFamily="18" charset="0"/>
                                    </a:rPr>
                                    <m:t>𝑚</m:t>
                                  </m:r>
                                  <m:r>
                                    <a:rPr lang="es-AR" b="0" i="1" dirty="0" smtClean="0">
                                      <a:solidFill>
                                        <a:schemeClr val="bg1"/>
                                      </a:solidFill>
                                      <a:latin typeface="Cambria Math" panose="02040503050406030204" pitchFamily="18" charset="0"/>
                                    </a:rPr>
                                    <m:t>.</m:t>
                                  </m:r>
                                </m:e>
                              </m:d>
                            </m:oMath>
                          </a14:m>
                          <a:endParaRPr lang="es-AR" dirty="0">
                            <a:solidFill>
                              <a:schemeClr val="bg1"/>
                            </a:solidFill>
                          </a:endParaRPr>
                        </a:p>
                      </a:txBody>
                      <a:tcPr>
                        <a:solidFill>
                          <a:srgbClr val="00B0F0"/>
                        </a:solidFill>
                      </a:tcPr>
                    </a:tc>
                    <a:extLst>
                      <a:ext uri="{0D108BD9-81ED-4DB2-BD59-A6C34878D82A}">
                        <a16:rowId xmlns:a16="http://schemas.microsoft.com/office/drawing/2014/main" val="869537910"/>
                      </a:ext>
                    </a:extLst>
                  </a:tr>
                  <a:tr h="575586">
                    <a:tc>
                      <a:txBody>
                        <a:bodyPr/>
                        <a:lstStyle/>
                        <a:p>
                          <a:r>
                            <a:rPr lang="es-AR" dirty="0">
                              <a:solidFill>
                                <a:schemeClr val="bg1"/>
                              </a:solidFill>
                            </a:rPr>
                            <a:t>    p</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3111246116"/>
                      </a:ext>
                    </a:extLst>
                  </a:tr>
                </a:tbl>
              </a:graphicData>
            </a:graphic>
          </p:graphicFrame>
        </mc:Choice>
        <mc:Fallback xmlns="">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3882392524"/>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5760">
                    <a:tc>
                      <a:txBody>
                        <a:bodyPr/>
                        <a:lstStyle/>
                        <a:p>
                          <a:pPr marL="0" indent="0">
                            <a:buFont typeface="Wingdings" panose="05000000000000000000" pitchFamily="2" charset="2"/>
                            <a:buNone/>
                          </a:pPr>
                          <a:r>
                            <a:rPr lang="es-AR" b="0" dirty="0"/>
                            <a:t>     f</a:t>
                          </a:r>
                        </a:p>
                      </a:txBody>
                      <a:tcPr>
                        <a:solidFill>
                          <a:srgbClr val="00B0F0"/>
                        </a:solidFill>
                      </a:tcPr>
                    </a:tc>
                    <a:tc>
                      <a:txBody>
                        <a:bodyPr/>
                        <a:lstStyle/>
                        <a:p>
                          <a:endParaRPr lang="es-AR"/>
                        </a:p>
                      </a:txBody>
                      <a:tcPr>
                        <a:blipFill>
                          <a:blip r:embed="rId3"/>
                          <a:stretch>
                            <a:fillRect l="-21719" t="-8333" r="-905" b="-263333"/>
                          </a:stretch>
                        </a:blipFill>
                      </a:tcPr>
                    </a:tc>
                    <a:extLst>
                      <a:ext uri="{0D108BD9-81ED-4DB2-BD59-A6C34878D82A}">
                        <a16:rowId xmlns:a16="http://schemas.microsoft.com/office/drawing/2014/main" val="1632672519"/>
                      </a:ext>
                    </a:extLst>
                  </a:tr>
                  <a:tr h="365760">
                    <a:tc>
                      <a:txBody>
                        <a:bodyPr/>
                        <a:lstStyle/>
                        <a:p>
                          <a:pPr marL="285750" indent="-285750">
                            <a:buFont typeface="Wingdings" panose="05000000000000000000" pitchFamily="2" charset="2"/>
                            <a:buChar char="Ø"/>
                          </a:pPr>
                          <a:r>
                            <a:rPr lang="es-AR" dirty="0">
                              <a:solidFill>
                                <a:schemeClr val="bg1"/>
                              </a:solidFill>
                            </a:rPr>
                            <a:t>n</a:t>
                          </a:r>
                        </a:p>
                      </a:txBody>
                      <a:tcPr>
                        <a:solidFill>
                          <a:srgbClr val="00B0F0"/>
                        </a:solidFill>
                      </a:tcPr>
                    </a:tc>
                    <a:tc>
                      <a:txBody>
                        <a:bodyPr/>
                        <a:lstStyle/>
                        <a:p>
                          <a:endParaRPr lang="es-AR"/>
                        </a:p>
                      </a:txBody>
                      <a:tcPr>
                        <a:blipFill>
                          <a:blip r:embed="rId3"/>
                          <a:stretch>
                            <a:fillRect l="-21719" t="-108333" r="-905" b="-163333"/>
                          </a:stretch>
                        </a:blipFill>
                      </a:tcPr>
                    </a:tc>
                    <a:extLst>
                      <a:ext uri="{0D108BD9-81ED-4DB2-BD59-A6C34878D82A}">
                        <a16:rowId xmlns:a16="http://schemas.microsoft.com/office/drawing/2014/main" val="869537910"/>
                      </a:ext>
                    </a:extLst>
                  </a:tr>
                  <a:tr h="575586">
                    <a:tc>
                      <a:txBody>
                        <a:bodyPr/>
                        <a:lstStyle/>
                        <a:p>
                          <a:r>
                            <a:rPr lang="es-AR" dirty="0">
                              <a:solidFill>
                                <a:schemeClr val="bg1"/>
                              </a:solidFill>
                            </a:rPr>
                            <a:t>    p</a:t>
                          </a:r>
                        </a:p>
                      </a:txBody>
                      <a:tcPr>
                        <a:solidFill>
                          <a:srgbClr val="00B0F0"/>
                        </a:solidFill>
                      </a:tcPr>
                    </a:tc>
                    <a:tc>
                      <a:txBody>
                        <a:bodyPr/>
                        <a:lstStyle/>
                        <a:p>
                          <a:endParaRPr lang="es-AR" dirty="0">
                            <a:solidFill>
                              <a:schemeClr val="bg1"/>
                            </a:solidFill>
                          </a:endParaRPr>
                        </a:p>
                      </a:txBody>
                      <a:tcPr>
                        <a:solidFill>
                          <a:srgbClr val="00B0F0"/>
                        </a:solidFill>
                      </a:tcPr>
                    </a:tc>
                    <a:extLst>
                      <a:ext uri="{0D108BD9-81ED-4DB2-BD59-A6C34878D82A}">
                        <a16:rowId xmlns:a16="http://schemas.microsoft.com/office/drawing/2014/main" val="3111246116"/>
                      </a:ext>
                    </a:extLst>
                  </a:tr>
                </a:tbl>
              </a:graphicData>
            </a:graphic>
          </p:graphicFrame>
        </mc:Fallback>
      </mc:AlternateContent>
    </p:spTree>
    <p:extLst>
      <p:ext uri="{BB962C8B-B14F-4D97-AF65-F5344CB8AC3E}">
        <p14:creationId xmlns:p14="http://schemas.microsoft.com/office/powerpoint/2010/main" val="205075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mc:AlternateContent xmlns:mc="http://schemas.openxmlformats.org/markup-compatibility/2006" xmlns:a14="http://schemas.microsoft.com/office/drawing/2010/main">
        <mc:Choice Requires="a14">
          <p:sp>
            <p:nvSpPr>
              <p:cNvPr id="5125" name="Rectangle 5"/>
              <p:cNvSpPr>
                <a:spLocks noGrp="1" noChangeArrowheads="1"/>
              </p:cNvSpPr>
              <p:nvPr>
                <p:ph type="body" idx="1"/>
              </p:nvPr>
            </p:nvSpPr>
            <p:spPr>
              <a:xfrm>
                <a:off x="1702311" y="1929157"/>
                <a:ext cx="8465826" cy="4349601"/>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Generalidades:</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Aspectos constructivos: La velocidad de estas máquinas es constante e igual a:   </a:t>
                </a:r>
                <a14:m>
                  <m:oMath xmlns:m="http://schemas.openxmlformats.org/officeDocument/2006/math">
                    <m:r>
                      <a:rPr lang="es-AR" sz="2000" i="1" kern="1200">
                        <a:solidFill>
                          <a:srgbClr val="0000CC"/>
                        </a:solidFill>
                        <a:latin typeface="Cambria Math" panose="02040503050406030204" pitchFamily="18" charset="0"/>
                        <a:cs typeface="Times New Roman" pitchFamily="18" charset="0"/>
                      </a:rPr>
                      <m:t>𝑛</m:t>
                    </m:r>
                    <m:r>
                      <a:rPr lang="es-AR" sz="2000" i="1" kern="1200">
                        <a:solidFill>
                          <a:srgbClr val="0000CC"/>
                        </a:solidFill>
                        <a:latin typeface="Cambria Math" panose="02040503050406030204" pitchFamily="18" charset="0"/>
                        <a:cs typeface="Times New Roman" pitchFamily="18" charset="0"/>
                      </a:rPr>
                      <m:t>=</m:t>
                    </m:r>
                    <m:f>
                      <m:fPr>
                        <m:ctrlPr>
                          <a:rPr lang="es-AR" sz="2000" i="1" kern="1200">
                            <a:solidFill>
                              <a:srgbClr val="0000CC"/>
                            </a:solidFill>
                            <a:latin typeface="Cambria Math" panose="02040503050406030204" pitchFamily="18" charset="0"/>
                            <a:cs typeface="Times New Roman" pitchFamily="18" charset="0"/>
                          </a:rPr>
                        </m:ctrlPr>
                      </m:fPr>
                      <m:num>
                        <m:r>
                          <a:rPr lang="es-AR" sz="2000" i="1" kern="1200">
                            <a:solidFill>
                              <a:srgbClr val="0000CC"/>
                            </a:solidFill>
                            <a:latin typeface="Cambria Math" panose="02040503050406030204" pitchFamily="18" charset="0"/>
                            <a:cs typeface="Times New Roman" pitchFamily="18" charset="0"/>
                          </a:rPr>
                          <m:t>60.</m:t>
                        </m:r>
                        <m:r>
                          <a:rPr lang="es-AR" sz="2000" i="1" kern="1200">
                            <a:solidFill>
                              <a:srgbClr val="0000CC"/>
                            </a:solidFill>
                            <a:latin typeface="Cambria Math" panose="02040503050406030204" pitchFamily="18" charset="0"/>
                            <a:cs typeface="Times New Roman" pitchFamily="18" charset="0"/>
                          </a:rPr>
                          <m:t>𝑓</m:t>
                        </m:r>
                      </m:num>
                      <m:den>
                        <m:r>
                          <a:rPr lang="es-AR" sz="2000" i="1" kern="1200">
                            <a:solidFill>
                              <a:srgbClr val="0000CC"/>
                            </a:solidFill>
                            <a:latin typeface="Cambria Math" panose="02040503050406030204" pitchFamily="18" charset="0"/>
                            <a:cs typeface="Times New Roman" pitchFamily="18" charset="0"/>
                          </a:rPr>
                          <m:t>𝑝</m:t>
                        </m:r>
                      </m:den>
                    </m:f>
                  </m:oMath>
                </a14:m>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mc:Choice>
        <mc:Fallback xmlns="">
          <p:sp>
            <p:nvSpPr>
              <p:cNvPr id="5125" name="Rectangle 5"/>
              <p:cNvSpPr>
                <a:spLocks noGrp="1" noRot="1" noChangeAspect="1" noMove="1" noResize="1" noEditPoints="1" noAdjustHandles="1" noChangeArrowheads="1" noChangeShapeType="1" noTextEdit="1"/>
              </p:cNvSpPr>
              <p:nvPr>
                <p:ph type="body" idx="1"/>
              </p:nvPr>
            </p:nvSpPr>
            <p:spPr>
              <a:xfrm>
                <a:off x="1702311" y="1929157"/>
                <a:ext cx="8465826" cy="4349601"/>
              </a:xfrm>
              <a:blipFill>
                <a:blip r:embed="rId2"/>
                <a:stretch>
                  <a:fillRect l="-1440" t="-1261" r="-792"/>
                </a:stretch>
              </a:blipFill>
            </p:spPr>
            <p:txBody>
              <a:bodyPr/>
              <a:lstStyle/>
              <a:p>
                <a:r>
                  <a:rPr lang="es-AR">
                    <a:noFill/>
                  </a:rPr>
                  <a:t> </a:t>
                </a:r>
              </a:p>
            </p:txBody>
          </p:sp>
        </mc:Fallback>
      </mc:AlternateContent>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637673166"/>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1494">
                    <a:tc>
                      <a:txBody>
                        <a:bodyPr/>
                        <a:lstStyle/>
                        <a:p>
                          <a:pPr marL="0" indent="0">
                            <a:buFont typeface="Wingdings" panose="05000000000000000000" pitchFamily="2" charset="2"/>
                            <a:buNone/>
                          </a:pPr>
                          <a:r>
                            <a:rPr lang="es-AR" b="0" dirty="0"/>
                            <a:t>     f</a:t>
                          </a:r>
                        </a:p>
                      </a:txBody>
                      <a:tcPr>
                        <a:solidFill>
                          <a:srgbClr val="00B0F0"/>
                        </a:solidFill>
                      </a:tcPr>
                    </a:tc>
                    <a:tc>
                      <a:txBody>
                        <a:bodyPr/>
                        <a:lstStyle/>
                        <a:p>
                          <a:r>
                            <a:rPr lang="es-AR" b="0" dirty="0"/>
                            <a:t>frecuencia  </a:t>
                          </a:r>
                          <a14:m>
                            <m:oMath xmlns:m="http://schemas.openxmlformats.org/officeDocument/2006/math">
                              <m:d>
                                <m:dPr>
                                  <m:begChr m:val="["/>
                                  <m:endChr m:val="]"/>
                                  <m:ctrlPr>
                                    <a:rPr lang="es-AR" b="0" i="1" dirty="0" smtClean="0">
                                      <a:latin typeface="Cambria Math" panose="02040503050406030204" pitchFamily="18" charset="0"/>
                                    </a:rPr>
                                  </m:ctrlPr>
                                </m:dPr>
                                <m:e>
                                  <m:r>
                                    <a:rPr lang="es-AR" b="0" i="1" dirty="0" smtClean="0">
                                      <a:latin typeface="Cambria Math" panose="02040503050406030204" pitchFamily="18" charset="0"/>
                                    </a:rPr>
                                    <m:t>𝐻𝑧</m:t>
                                  </m:r>
                                </m:e>
                              </m:d>
                            </m:oMath>
                          </a14:m>
                          <a:endParaRPr lang="es-AR" b="0" dirty="0"/>
                        </a:p>
                      </a:txBody>
                      <a:tcPr>
                        <a:solidFill>
                          <a:srgbClr val="00B0F0"/>
                        </a:solidFill>
                      </a:tcPr>
                    </a:tc>
                    <a:extLst>
                      <a:ext uri="{0D108BD9-81ED-4DB2-BD59-A6C34878D82A}">
                        <a16:rowId xmlns:a16="http://schemas.microsoft.com/office/drawing/2014/main" val="1632672519"/>
                      </a:ext>
                    </a:extLst>
                  </a:tr>
                  <a:tr h="361494">
                    <a:tc>
                      <a:txBody>
                        <a:bodyPr/>
                        <a:lstStyle/>
                        <a:p>
                          <a:pPr marL="0" indent="0">
                            <a:buFont typeface="Wingdings" panose="05000000000000000000" pitchFamily="2" charset="2"/>
                            <a:buNone/>
                          </a:pPr>
                          <a:r>
                            <a:rPr lang="es-AR" dirty="0">
                              <a:solidFill>
                                <a:schemeClr val="bg1"/>
                              </a:solidFill>
                            </a:rPr>
                            <a:t>    n</a:t>
                          </a:r>
                        </a:p>
                      </a:txBody>
                      <a:tcPr>
                        <a:solidFill>
                          <a:srgbClr val="00B0F0"/>
                        </a:solidFill>
                      </a:tcPr>
                    </a:tc>
                    <a:tc>
                      <a:txBody>
                        <a:bodyPr/>
                        <a:lstStyle/>
                        <a:p>
                          <a:r>
                            <a:rPr lang="es-AR" dirty="0">
                              <a:solidFill>
                                <a:schemeClr val="bg1"/>
                              </a:solidFill>
                            </a:rPr>
                            <a:t>Velocidad </a:t>
                          </a:r>
                          <a14:m>
                            <m:oMath xmlns:m="http://schemas.openxmlformats.org/officeDocument/2006/math">
                              <m:d>
                                <m:dPr>
                                  <m:begChr m:val="["/>
                                  <m:endChr m:val="]"/>
                                  <m:ctrlPr>
                                    <a:rPr lang="es-AR" i="1" dirty="0" smtClean="0">
                                      <a:solidFill>
                                        <a:schemeClr val="bg1"/>
                                      </a:solidFill>
                                      <a:latin typeface="Cambria Math" panose="02040503050406030204" pitchFamily="18" charset="0"/>
                                    </a:rPr>
                                  </m:ctrlPr>
                                </m:dPr>
                                <m:e>
                                  <m:r>
                                    <a:rPr lang="es-AR" b="0" i="1" dirty="0" smtClean="0">
                                      <a:solidFill>
                                        <a:schemeClr val="bg1"/>
                                      </a:solidFill>
                                      <a:latin typeface="Cambria Math" panose="02040503050406030204" pitchFamily="18" charset="0"/>
                                    </a:rPr>
                                    <m:t>𝑟</m:t>
                                  </m:r>
                                  <m:r>
                                    <a:rPr lang="es-AR" b="0" i="1" dirty="0" smtClean="0">
                                      <a:solidFill>
                                        <a:schemeClr val="bg1"/>
                                      </a:solidFill>
                                      <a:latin typeface="Cambria Math" panose="02040503050406030204" pitchFamily="18" charset="0"/>
                                    </a:rPr>
                                    <m:t>.</m:t>
                                  </m:r>
                                  <m:r>
                                    <a:rPr lang="es-AR" b="0" i="1" dirty="0" smtClean="0">
                                      <a:solidFill>
                                        <a:schemeClr val="bg1"/>
                                      </a:solidFill>
                                      <a:latin typeface="Cambria Math" panose="02040503050406030204" pitchFamily="18" charset="0"/>
                                    </a:rPr>
                                    <m:t>𝑝</m:t>
                                  </m:r>
                                  <m:r>
                                    <a:rPr lang="es-AR" b="0" i="1" dirty="0" smtClean="0">
                                      <a:solidFill>
                                        <a:schemeClr val="bg1"/>
                                      </a:solidFill>
                                      <a:latin typeface="Cambria Math" panose="02040503050406030204" pitchFamily="18" charset="0"/>
                                    </a:rPr>
                                    <m:t>.</m:t>
                                  </m:r>
                                  <m:r>
                                    <a:rPr lang="es-AR" b="0" i="1" dirty="0" smtClean="0">
                                      <a:solidFill>
                                        <a:schemeClr val="bg1"/>
                                      </a:solidFill>
                                      <a:latin typeface="Cambria Math" panose="02040503050406030204" pitchFamily="18" charset="0"/>
                                    </a:rPr>
                                    <m:t>𝑚</m:t>
                                  </m:r>
                                  <m:r>
                                    <a:rPr lang="es-AR" b="0" i="1" dirty="0" smtClean="0">
                                      <a:solidFill>
                                        <a:schemeClr val="bg1"/>
                                      </a:solidFill>
                                      <a:latin typeface="Cambria Math" panose="02040503050406030204" pitchFamily="18" charset="0"/>
                                    </a:rPr>
                                    <m:t>.</m:t>
                                  </m:r>
                                </m:e>
                              </m:d>
                            </m:oMath>
                          </a14:m>
                          <a:endParaRPr lang="es-AR" dirty="0">
                            <a:solidFill>
                              <a:schemeClr val="bg1"/>
                            </a:solidFill>
                          </a:endParaRPr>
                        </a:p>
                      </a:txBody>
                      <a:tcPr>
                        <a:solidFill>
                          <a:srgbClr val="00B0F0"/>
                        </a:solidFill>
                      </a:tcPr>
                    </a:tc>
                    <a:extLst>
                      <a:ext uri="{0D108BD9-81ED-4DB2-BD59-A6C34878D82A}">
                        <a16:rowId xmlns:a16="http://schemas.microsoft.com/office/drawing/2014/main" val="869537910"/>
                      </a:ext>
                    </a:extLst>
                  </a:tr>
                  <a:tr h="575586">
                    <a:tc>
                      <a:txBody>
                        <a:bodyPr/>
                        <a:lstStyle/>
                        <a:p>
                          <a:pPr marL="285750" indent="-285750">
                            <a:buFont typeface="Wingdings" panose="05000000000000000000" pitchFamily="2" charset="2"/>
                            <a:buChar char="Ø"/>
                          </a:pPr>
                          <a:r>
                            <a:rPr lang="es-AR" dirty="0">
                              <a:solidFill>
                                <a:schemeClr val="bg1"/>
                              </a:solidFill>
                            </a:rPr>
                            <a:t>p</a:t>
                          </a:r>
                        </a:p>
                      </a:txBody>
                      <a:tcPr>
                        <a:solidFill>
                          <a:srgbClr val="00B0F0"/>
                        </a:solidFill>
                      </a:tcPr>
                    </a:tc>
                    <a:tc>
                      <a:txBody>
                        <a:bodyPr/>
                        <a:lstStyle/>
                        <a:p>
                          <a:r>
                            <a:rPr lang="es-AR" dirty="0">
                              <a:solidFill>
                                <a:schemeClr val="bg1"/>
                              </a:solidFill>
                            </a:rPr>
                            <a:t>Número de pares de polos</a:t>
                          </a:r>
                        </a:p>
                      </a:txBody>
                      <a:tcPr>
                        <a:solidFill>
                          <a:srgbClr val="00B0F0"/>
                        </a:solidFill>
                      </a:tcPr>
                    </a:tc>
                    <a:extLst>
                      <a:ext uri="{0D108BD9-81ED-4DB2-BD59-A6C34878D82A}">
                        <a16:rowId xmlns:a16="http://schemas.microsoft.com/office/drawing/2014/main" val="3111246116"/>
                      </a:ext>
                    </a:extLst>
                  </a:tr>
                </a:tbl>
              </a:graphicData>
            </a:graphic>
          </p:graphicFrame>
        </mc:Choice>
        <mc:Fallback xmlns="">
          <p:graphicFrame>
            <p:nvGraphicFramePr>
              <p:cNvPr id="2" name="Tabla 1">
                <a:extLst>
                  <a:ext uri="{FF2B5EF4-FFF2-40B4-BE49-F238E27FC236}">
                    <a16:creationId xmlns:a16="http://schemas.microsoft.com/office/drawing/2014/main" id="{8FC68308-FECA-4C26-AFD8-34A9EE175291}"/>
                  </a:ext>
                </a:extLst>
              </p:cNvPr>
              <p:cNvGraphicFramePr>
                <a:graphicFrameLocks noGrp="1"/>
              </p:cNvGraphicFramePr>
              <p:nvPr>
                <p:extLst>
                  <p:ext uri="{D42A27DB-BD31-4B8C-83A1-F6EECF244321}">
                    <p14:modId xmlns:p14="http://schemas.microsoft.com/office/powerpoint/2010/main" val="637673166"/>
                  </p:ext>
                </p:extLst>
              </p:nvPr>
            </p:nvGraphicFramePr>
            <p:xfrm>
              <a:off x="4302237" y="3789040"/>
              <a:ext cx="3265974" cy="130710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449058871"/>
                        </a:ext>
                      </a:extLst>
                    </a:gridCol>
                    <a:gridCol w="2689910">
                      <a:extLst>
                        <a:ext uri="{9D8B030D-6E8A-4147-A177-3AD203B41FA5}">
                          <a16:colId xmlns:a16="http://schemas.microsoft.com/office/drawing/2014/main" val="3114590915"/>
                        </a:ext>
                      </a:extLst>
                    </a:gridCol>
                  </a:tblGrid>
                  <a:tr h="365760">
                    <a:tc>
                      <a:txBody>
                        <a:bodyPr/>
                        <a:lstStyle/>
                        <a:p>
                          <a:pPr marL="0" indent="0">
                            <a:buFont typeface="Wingdings" panose="05000000000000000000" pitchFamily="2" charset="2"/>
                            <a:buNone/>
                          </a:pPr>
                          <a:r>
                            <a:rPr lang="es-AR" b="0" dirty="0"/>
                            <a:t>     f</a:t>
                          </a:r>
                        </a:p>
                      </a:txBody>
                      <a:tcPr>
                        <a:solidFill>
                          <a:srgbClr val="00B0F0"/>
                        </a:solidFill>
                      </a:tcPr>
                    </a:tc>
                    <a:tc>
                      <a:txBody>
                        <a:bodyPr/>
                        <a:lstStyle/>
                        <a:p>
                          <a:endParaRPr lang="es-AR"/>
                        </a:p>
                      </a:txBody>
                      <a:tcPr>
                        <a:blipFill>
                          <a:blip r:embed="rId3"/>
                          <a:stretch>
                            <a:fillRect l="-21719" t="-8333" r="-905" b="-263333"/>
                          </a:stretch>
                        </a:blipFill>
                      </a:tcPr>
                    </a:tc>
                    <a:extLst>
                      <a:ext uri="{0D108BD9-81ED-4DB2-BD59-A6C34878D82A}">
                        <a16:rowId xmlns:a16="http://schemas.microsoft.com/office/drawing/2014/main" val="1632672519"/>
                      </a:ext>
                    </a:extLst>
                  </a:tr>
                  <a:tr h="365760">
                    <a:tc>
                      <a:txBody>
                        <a:bodyPr/>
                        <a:lstStyle/>
                        <a:p>
                          <a:pPr marL="0" indent="0">
                            <a:buFont typeface="Wingdings" panose="05000000000000000000" pitchFamily="2" charset="2"/>
                            <a:buNone/>
                          </a:pPr>
                          <a:r>
                            <a:rPr lang="es-AR" dirty="0">
                              <a:solidFill>
                                <a:schemeClr val="bg1"/>
                              </a:solidFill>
                            </a:rPr>
                            <a:t>    n</a:t>
                          </a:r>
                        </a:p>
                      </a:txBody>
                      <a:tcPr>
                        <a:solidFill>
                          <a:srgbClr val="00B0F0"/>
                        </a:solidFill>
                      </a:tcPr>
                    </a:tc>
                    <a:tc>
                      <a:txBody>
                        <a:bodyPr/>
                        <a:lstStyle/>
                        <a:p>
                          <a:endParaRPr lang="es-AR"/>
                        </a:p>
                      </a:txBody>
                      <a:tcPr>
                        <a:blipFill>
                          <a:blip r:embed="rId3"/>
                          <a:stretch>
                            <a:fillRect l="-21719" t="-108333" r="-905" b="-163333"/>
                          </a:stretch>
                        </a:blipFill>
                      </a:tcPr>
                    </a:tc>
                    <a:extLst>
                      <a:ext uri="{0D108BD9-81ED-4DB2-BD59-A6C34878D82A}">
                        <a16:rowId xmlns:a16="http://schemas.microsoft.com/office/drawing/2014/main" val="869537910"/>
                      </a:ext>
                    </a:extLst>
                  </a:tr>
                  <a:tr h="575586">
                    <a:tc>
                      <a:txBody>
                        <a:bodyPr/>
                        <a:lstStyle/>
                        <a:p>
                          <a:pPr marL="285750" indent="-285750">
                            <a:buFont typeface="Wingdings" panose="05000000000000000000" pitchFamily="2" charset="2"/>
                            <a:buChar char="Ø"/>
                          </a:pPr>
                          <a:r>
                            <a:rPr lang="es-AR" dirty="0">
                              <a:solidFill>
                                <a:schemeClr val="bg1"/>
                              </a:solidFill>
                            </a:rPr>
                            <a:t>p</a:t>
                          </a:r>
                        </a:p>
                      </a:txBody>
                      <a:tcPr>
                        <a:solidFill>
                          <a:srgbClr val="00B0F0"/>
                        </a:solidFill>
                      </a:tcPr>
                    </a:tc>
                    <a:tc>
                      <a:txBody>
                        <a:bodyPr/>
                        <a:lstStyle/>
                        <a:p>
                          <a:r>
                            <a:rPr lang="es-AR" dirty="0">
                              <a:solidFill>
                                <a:schemeClr val="bg1"/>
                              </a:solidFill>
                            </a:rPr>
                            <a:t>Número de pares de polos</a:t>
                          </a:r>
                        </a:p>
                      </a:txBody>
                      <a:tcPr>
                        <a:solidFill>
                          <a:srgbClr val="00B0F0"/>
                        </a:solidFill>
                      </a:tcPr>
                    </a:tc>
                    <a:extLst>
                      <a:ext uri="{0D108BD9-81ED-4DB2-BD59-A6C34878D82A}">
                        <a16:rowId xmlns:a16="http://schemas.microsoft.com/office/drawing/2014/main" val="3111246116"/>
                      </a:ext>
                    </a:extLst>
                  </a:tr>
                </a:tbl>
              </a:graphicData>
            </a:graphic>
          </p:graphicFrame>
        </mc:Fallback>
      </mc:AlternateContent>
    </p:spTree>
    <p:extLst>
      <p:ext uri="{BB962C8B-B14F-4D97-AF65-F5344CB8AC3E}">
        <p14:creationId xmlns:p14="http://schemas.microsoft.com/office/powerpoint/2010/main" val="294198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p:sp>
        <p:nvSpPr>
          <p:cNvPr id="5125" name="Rectangle 5"/>
          <p:cNvSpPr>
            <a:spLocks noGrp="1" noChangeArrowheads="1"/>
          </p:cNvSpPr>
          <p:nvPr>
            <p:ph type="body" idx="1"/>
          </p:nvPr>
        </p:nvSpPr>
        <p:spPr>
          <a:xfrm>
            <a:off x="1702311" y="1929157"/>
            <a:ext cx="8465826" cy="4349601"/>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Funcionamiento:</a:t>
            </a:r>
          </a:p>
          <a:p>
            <a:pPr marL="0" indent="0" algn="just" eaLnBrk="0" hangingPunct="0">
              <a:spcBef>
                <a:spcPct val="0"/>
              </a:spcBef>
              <a:buClrTx/>
              <a:buNone/>
            </a:pPr>
            <a:r>
              <a:rPr lang="es-ES" dirty="0">
                <a:solidFill>
                  <a:srgbClr val="0000FF"/>
                </a:solidFill>
                <a:latin typeface="Calibri" panose="020F0502020204030204" pitchFamily="34" charset="0"/>
              </a:rPr>
              <a:t>	En el funcionamiento de la máquina como motor la cupla se desarrolla solamente a la velocidad de sincronismo, cuando los polos del rotor debido a la C.C. del arrollamiento de carrete, se enlazan con los polos equivalentes del estator, debidos a las C.A. trifásicas que circulan por los arrollamientos. </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Por lo tanto, es necesario llevar la máquina hasta la velocidad sincrónica, o cerca de ella, por otros medios. Los métodos usados son:</a:t>
            </a:r>
            <a:endParaRPr lang="es-AR" dirty="0">
              <a:solidFill>
                <a:srgbClr val="0000FF"/>
              </a:solidFill>
              <a:latin typeface="Calibri" panose="020F0502020204030204" pitchFamily="34" charset="0"/>
            </a:endParaRPr>
          </a:p>
          <a:p>
            <a:pPr marL="0" indent="0" algn="just">
              <a:buNone/>
            </a:pPr>
            <a:r>
              <a:rPr lang="es-ES" b="1" i="1" dirty="0">
                <a:solidFill>
                  <a:srgbClr val="0000FF"/>
                </a:solidFill>
                <a:latin typeface="Calibri" panose="020F0502020204030204" pitchFamily="34" charset="0"/>
              </a:rPr>
              <a:t>         Motor auxiliar de inducción.</a:t>
            </a:r>
            <a:endParaRPr lang="es-AR" b="1" i="1" dirty="0">
              <a:solidFill>
                <a:srgbClr val="0000FF"/>
              </a:solidFill>
              <a:latin typeface="Calibri" panose="020F0502020204030204" pitchFamily="34" charset="0"/>
            </a:endParaRPr>
          </a:p>
          <a:p>
            <a:pPr marL="0" indent="0" algn="just">
              <a:buNone/>
            </a:pPr>
            <a:r>
              <a:rPr lang="es-ES" b="1" i="1" dirty="0">
                <a:solidFill>
                  <a:srgbClr val="0000FF"/>
                </a:solidFill>
                <a:latin typeface="Calibri" panose="020F0502020204030204" pitchFamily="34" charset="0"/>
              </a:rPr>
              <a:t>         Arranque como motor de inducción</a:t>
            </a:r>
            <a:r>
              <a:rPr lang="es-ES" dirty="0">
                <a:solidFill>
                  <a:srgbClr val="0000FF"/>
                </a:solidFill>
                <a:latin typeface="Calibri" panose="020F0502020204030204" pitchFamily="34" charset="0"/>
              </a:rPr>
              <a:t>.</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 	</a:t>
            </a:r>
            <a:endParaRPr lang="es-AR" dirty="0">
              <a:solidFill>
                <a:srgbClr val="0000FF"/>
              </a:solidFill>
              <a:latin typeface="Calibri" panose="020F0502020204030204" pitchFamily="34"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40017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p:sp>
        <p:nvSpPr>
          <p:cNvPr id="5125" name="Rectangle 5"/>
          <p:cNvSpPr>
            <a:spLocks noGrp="1" noChangeArrowheads="1"/>
          </p:cNvSpPr>
          <p:nvPr>
            <p:ph type="body" idx="1"/>
          </p:nvPr>
        </p:nvSpPr>
        <p:spPr>
          <a:xfrm>
            <a:off x="1702311" y="1929156"/>
            <a:ext cx="8570153" cy="4596188"/>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Funcionamiento:</a:t>
            </a:r>
          </a:p>
          <a:p>
            <a:pPr marL="0" indent="0" algn="just" eaLnBrk="0" hangingPunct="0">
              <a:spcBef>
                <a:spcPct val="0"/>
              </a:spcBef>
              <a:buClrTx/>
              <a:buNone/>
            </a:pPr>
            <a:r>
              <a:rPr lang="es-ES" dirty="0">
                <a:solidFill>
                  <a:srgbClr val="0000FF"/>
                </a:solidFill>
                <a:latin typeface="Calibri" panose="020F0502020204030204" pitchFamily="34" charset="0"/>
              </a:rPr>
              <a:t>	En el funcionamiento de la máquina como motor la cupla se desarrolla solamente a la velocidad de sincronismo, cuando los polos del rotor debido a la C.C. del arrollamiento de carrete, se enlazan con los polos equivalentes del estator, debidos a las C.A. trifásicas que circulan por los arrollamientos. </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Por lo tanto, es necesario llevar la máquina hasta la velocidad sincrónica, o cerca de ella, por otros medios. Los métodos usados son:</a:t>
            </a:r>
            <a:endParaRPr lang="es-AR" dirty="0">
              <a:solidFill>
                <a:srgbClr val="0000FF"/>
              </a:solidFill>
              <a:latin typeface="Calibri" panose="020F0502020204030204" pitchFamily="34" charset="0"/>
            </a:endParaRPr>
          </a:p>
          <a:p>
            <a:pPr lvl="0" algn="just">
              <a:buFont typeface="Wingdings" panose="05000000000000000000" pitchFamily="2" charset="2"/>
              <a:buChar char="Ø"/>
            </a:pPr>
            <a:r>
              <a:rPr lang="es-ES" b="1" i="1" dirty="0">
                <a:solidFill>
                  <a:srgbClr val="0000FF"/>
                </a:solidFill>
                <a:latin typeface="Calibri" panose="020F0502020204030204" pitchFamily="34" charset="0"/>
              </a:rPr>
              <a:t>Motor auxiliar de inducción.</a:t>
            </a:r>
            <a:endParaRPr lang="es-AR" b="1" i="1" dirty="0">
              <a:solidFill>
                <a:srgbClr val="0000FF"/>
              </a:solidFill>
              <a:latin typeface="Calibri" panose="020F0502020204030204" pitchFamily="34" charset="0"/>
            </a:endParaRPr>
          </a:p>
          <a:p>
            <a:pPr marL="0" indent="0" algn="just">
              <a:buNone/>
            </a:pPr>
            <a:r>
              <a:rPr lang="es-ES" b="1" i="1" dirty="0">
                <a:solidFill>
                  <a:srgbClr val="0000FF"/>
                </a:solidFill>
                <a:latin typeface="Calibri" panose="020F0502020204030204" pitchFamily="34" charset="0"/>
              </a:rPr>
              <a:t>      Arranque como motor de inducción</a:t>
            </a:r>
            <a:r>
              <a:rPr lang="es-ES" dirty="0">
                <a:solidFill>
                  <a:srgbClr val="0000FF"/>
                </a:solidFill>
                <a:latin typeface="Calibri" panose="020F0502020204030204" pitchFamily="34" charset="0"/>
              </a:rPr>
              <a:t>.</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 	El primer método utiliza un pequeño motor de inducción (llamado también Pony) generalmente con un par de polos menos que la máquina principal, para permitir que esta última alcance su velocidad sincrónica. A esa velocidad se conecta la C.C. en la bobina del rotor, para obtener la cupla de sincronización. Luego se desconecta la energía del motor auxiliar. Este método se usa para grandes motores y para compensadores sincrónicos.</a:t>
            </a:r>
            <a:endParaRPr lang="es-AR" dirty="0">
              <a:solidFill>
                <a:srgbClr val="0000FF"/>
              </a:solidFill>
              <a:latin typeface="Calibri" panose="020F0502020204030204" pitchFamily="34" charset="0"/>
            </a:endParaRPr>
          </a:p>
          <a:p>
            <a:pPr marL="0" indent="0" algn="just">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5964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p:sp>
        <p:nvSpPr>
          <p:cNvPr id="5125" name="Rectangle 5"/>
          <p:cNvSpPr>
            <a:spLocks noGrp="1" noChangeArrowheads="1"/>
          </p:cNvSpPr>
          <p:nvPr>
            <p:ph type="body" idx="1"/>
          </p:nvPr>
        </p:nvSpPr>
        <p:spPr>
          <a:xfrm>
            <a:off x="1702311" y="1929156"/>
            <a:ext cx="8498145" cy="4524180"/>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Funcionamiento:</a:t>
            </a:r>
          </a:p>
          <a:p>
            <a:pPr marL="0" indent="0" algn="just" eaLnBrk="0" hangingPunct="0">
              <a:spcBef>
                <a:spcPct val="0"/>
              </a:spcBef>
              <a:buClrTx/>
              <a:buNone/>
            </a:pPr>
            <a:r>
              <a:rPr lang="es-ES" dirty="0">
                <a:solidFill>
                  <a:srgbClr val="0000FF"/>
                </a:solidFill>
                <a:latin typeface="Calibri" panose="020F0502020204030204" pitchFamily="34" charset="0"/>
              </a:rPr>
              <a:t>	En el funcionamiento de la máquina como motor la cupla se desarrolla solamente a la velocidad de sincronismo, cuando los polos del rotor debido a la C.C. del arrollamiento de carrete, se enlazan con los polos equivalentes del estator, debidos a las C.A. trifásicas que circulan por los arrollamientos. </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Por lo tanto, es necesario llevar la máquina hasta la velocidad sincrónica, o cerca de ella, por otros medios. Los métodos usados son:</a:t>
            </a:r>
            <a:endParaRPr lang="es-AR" dirty="0">
              <a:solidFill>
                <a:srgbClr val="0000FF"/>
              </a:solidFill>
              <a:latin typeface="Calibri" panose="020F0502020204030204" pitchFamily="34" charset="0"/>
            </a:endParaRPr>
          </a:p>
          <a:p>
            <a:pPr marL="0" indent="0" algn="just">
              <a:buNone/>
            </a:pPr>
            <a:r>
              <a:rPr lang="es-ES" b="1" i="1" dirty="0">
                <a:solidFill>
                  <a:srgbClr val="0000FF"/>
                </a:solidFill>
                <a:latin typeface="Calibri" panose="020F0502020204030204" pitchFamily="34" charset="0"/>
              </a:rPr>
              <a:t>       Motor auxiliar de inducción.</a:t>
            </a:r>
            <a:endParaRPr lang="es-AR" b="1" i="1" dirty="0">
              <a:solidFill>
                <a:srgbClr val="0000FF"/>
              </a:solidFill>
              <a:latin typeface="Calibri" panose="020F0502020204030204" pitchFamily="34" charset="0"/>
            </a:endParaRPr>
          </a:p>
          <a:p>
            <a:pPr lvl="0" algn="just">
              <a:buFont typeface="Wingdings" panose="05000000000000000000" pitchFamily="2" charset="2"/>
              <a:buChar char="Ø"/>
            </a:pPr>
            <a:r>
              <a:rPr lang="es-ES" b="1" i="1" dirty="0">
                <a:solidFill>
                  <a:srgbClr val="0000FF"/>
                </a:solidFill>
                <a:latin typeface="Calibri" panose="020F0502020204030204" pitchFamily="34" charset="0"/>
              </a:rPr>
              <a:t>Arranque como motor de inducción</a:t>
            </a:r>
            <a:r>
              <a:rPr lang="es-ES" dirty="0">
                <a:solidFill>
                  <a:srgbClr val="0000FF"/>
                </a:solidFill>
                <a:latin typeface="Calibri" panose="020F0502020204030204" pitchFamily="34" charset="0"/>
              </a:rPr>
              <a:t>.</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 	El segundo método hace uso de las grillas de amortiguación en las máquinas de polos salientes. Los arrollamientos trifásicos se conectan a la red, lo cual produce un campo magnético rodante. El arrollamiento de carrete no se alimenta y las grillas de amortiguación se comportan como el arrollamiento de jaula de un motor de inducción. Cuando la velocidad del rotor alcanza su velocidad </a:t>
            </a:r>
            <a:r>
              <a:rPr lang="es-ES" dirty="0" err="1">
                <a:solidFill>
                  <a:srgbClr val="0000FF"/>
                </a:solidFill>
                <a:latin typeface="Calibri" panose="020F0502020204030204" pitchFamily="34" charset="0"/>
              </a:rPr>
              <a:t>subsincrónica</a:t>
            </a:r>
            <a:r>
              <a:rPr lang="es-ES" dirty="0">
                <a:solidFill>
                  <a:srgbClr val="0000FF"/>
                </a:solidFill>
                <a:latin typeface="Calibri" panose="020F0502020204030204" pitchFamily="34" charset="0"/>
              </a:rPr>
              <a:t> máxima, se alimenta el arrollamiento de carrete con C.C. y el rotor entra en funcionamiento</a:t>
            </a:r>
            <a:endParaRPr lang="es-AR" dirty="0">
              <a:solidFill>
                <a:srgbClr val="0000FF"/>
              </a:solidFill>
              <a:latin typeface="Calibri" panose="020F0502020204030204" pitchFamily="34" charset="0"/>
            </a:endParaRPr>
          </a:p>
          <a:p>
            <a:pPr marL="0" indent="0" algn="just">
              <a:buNone/>
            </a:pPr>
            <a:endParaRPr lang="es-AR" dirty="0">
              <a:solidFill>
                <a:srgbClr val="0000FF"/>
              </a:solidFill>
              <a:latin typeface="Calibri" panose="020F0502020204030204" pitchFamily="34" charset="0"/>
            </a:endParaRPr>
          </a:p>
          <a:p>
            <a:pPr marL="0" indent="0" algn="just">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19731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24000" y="663576"/>
            <a:ext cx="9144000" cy="1298575"/>
          </a:xfrm>
        </p:spPr>
        <p:txBody>
          <a:bodyPr/>
          <a:lstStyle/>
          <a:p>
            <a:pPr>
              <a:spcBef>
                <a:spcPts val="850"/>
              </a:spcBef>
            </a:pPr>
            <a:r>
              <a:rPr lang="es-ES" dirty="0">
                <a:solidFill>
                  <a:srgbClr val="002060"/>
                </a:solidFill>
                <a:latin typeface="Impact" panose="020B0806030902050204" pitchFamily="34" charset="0"/>
              </a:rPr>
              <a:t>FUNDAMENTO TEÓRICO</a:t>
            </a:r>
            <a:endParaRPr lang="es-ES" noProof="1">
              <a:solidFill>
                <a:srgbClr val="002060"/>
              </a:solidFill>
              <a:latin typeface="Impact" panose="020B0806030902050204" pitchFamily="34" charset="0"/>
            </a:endParaRPr>
          </a:p>
        </p:txBody>
      </p:sp>
      <p:sp>
        <p:nvSpPr>
          <p:cNvPr id="5125" name="Rectangle 5"/>
          <p:cNvSpPr>
            <a:spLocks noGrp="1" noChangeArrowheads="1"/>
          </p:cNvSpPr>
          <p:nvPr>
            <p:ph type="body" idx="1"/>
          </p:nvPr>
        </p:nvSpPr>
        <p:spPr>
          <a:xfrm>
            <a:off x="1702311" y="1929156"/>
            <a:ext cx="8498145" cy="4524180"/>
          </a:xfrm>
        </p:spPr>
        <p:txBody>
          <a:bodyPr/>
          <a:lstStyle/>
          <a:p>
            <a:pPr marL="0" indent="0" algn="just" eaLnBrk="0" hangingPunct="0">
              <a:spcBef>
                <a:spcPct val="0"/>
              </a:spcBef>
              <a:buClrTx/>
              <a:buNone/>
            </a:pPr>
            <a:r>
              <a:rPr lang="es-AR" sz="2800" b="1" kern="1200" dirty="0">
                <a:solidFill>
                  <a:srgbClr val="FF33CC"/>
                </a:solidFill>
                <a:latin typeface="Calibri" panose="020F0502020204030204" pitchFamily="34" charset="0"/>
                <a:cs typeface="Times New Roman" pitchFamily="18" charset="0"/>
              </a:rPr>
              <a:t>Funcionamiento:</a:t>
            </a:r>
          </a:p>
          <a:p>
            <a:pPr marL="0" indent="0" algn="just" eaLnBrk="0" hangingPunct="0">
              <a:spcBef>
                <a:spcPct val="0"/>
              </a:spcBef>
              <a:buClrTx/>
              <a:buNone/>
            </a:pPr>
            <a:r>
              <a:rPr lang="es-ES" dirty="0">
                <a:solidFill>
                  <a:srgbClr val="0000FF"/>
                </a:solidFill>
                <a:latin typeface="Calibri" panose="020F0502020204030204" pitchFamily="34" charset="0"/>
              </a:rPr>
              <a:t>	En el funcionamiento de la máquina como motor la cupla se desarrolla solamente a la velocidad de sincronismo, cuando los polos del rotor debido a la C.C. del arrollamiento de carrete, se enlazan con los polos equivalentes del estator, debidos a las C.A. trifásicas que circulan por los arrollamientos. </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Por lo tanto, es necesario llevar la máquina hasta la velocidad sincrónica, o cerca de ella, por otros medios. Los métodos usados son:</a:t>
            </a:r>
            <a:endParaRPr lang="es-AR" dirty="0">
              <a:solidFill>
                <a:srgbClr val="0000FF"/>
              </a:solidFill>
              <a:latin typeface="Calibri" panose="020F0502020204030204" pitchFamily="34" charset="0"/>
            </a:endParaRPr>
          </a:p>
          <a:p>
            <a:pPr marL="0" indent="0" algn="just">
              <a:buNone/>
            </a:pPr>
            <a:r>
              <a:rPr lang="es-ES" b="1" i="1" dirty="0">
                <a:solidFill>
                  <a:srgbClr val="0000FF"/>
                </a:solidFill>
                <a:latin typeface="Calibri" panose="020F0502020204030204" pitchFamily="34" charset="0"/>
              </a:rPr>
              <a:t>       Motor auxiliar de inducción.</a:t>
            </a:r>
          </a:p>
          <a:p>
            <a:pPr marL="0" indent="0" algn="just">
              <a:buNone/>
            </a:pPr>
            <a:r>
              <a:rPr lang="es-ES" b="1" i="1" dirty="0">
                <a:solidFill>
                  <a:srgbClr val="0000FF"/>
                </a:solidFill>
                <a:latin typeface="Calibri" panose="020F0502020204030204" pitchFamily="34" charset="0"/>
              </a:rPr>
              <a:t>       Arranque como motor de inducción</a:t>
            </a:r>
            <a:r>
              <a:rPr lang="es-ES" dirty="0">
                <a:solidFill>
                  <a:srgbClr val="0000FF"/>
                </a:solidFill>
                <a:latin typeface="Calibri" panose="020F0502020204030204" pitchFamily="34" charset="0"/>
              </a:rPr>
              <a:t>.</a:t>
            </a:r>
            <a:endParaRPr lang="es-AR" dirty="0">
              <a:solidFill>
                <a:srgbClr val="0000FF"/>
              </a:solidFill>
              <a:latin typeface="Calibri" panose="020F0502020204030204" pitchFamily="34" charset="0"/>
            </a:endParaRPr>
          </a:p>
          <a:p>
            <a:pPr marL="0" indent="0" algn="just">
              <a:buNone/>
            </a:pPr>
            <a:r>
              <a:rPr lang="es-ES" dirty="0">
                <a:solidFill>
                  <a:srgbClr val="0000FF"/>
                </a:solidFill>
                <a:latin typeface="Calibri" panose="020F0502020204030204" pitchFamily="34" charset="0"/>
              </a:rPr>
              <a:t> 	En nuestro caso haremos la puesta en paralelo de la máquina como generador que estará acoplada a un motor asincrónico trifásico. A continuación, le quitaremos la tensión de alimentación del motor trifásico de inducción con lo cual desaparece el par motor que le entregamos al generador que sin embargo sigue girando y lo arrastra, es decir se ha transformado en un motor.</a:t>
            </a:r>
            <a:endParaRPr lang="es-AR" dirty="0">
              <a:solidFill>
                <a:srgbClr val="0000FF"/>
              </a:solidFill>
              <a:latin typeface="Calibri" panose="020F0502020204030204" pitchFamily="34" charset="0"/>
            </a:endParaRPr>
          </a:p>
          <a:p>
            <a:pPr marL="0" indent="0" algn="just">
              <a:buNone/>
            </a:pPr>
            <a:r>
              <a:rPr lang="es-AR" dirty="0">
                <a:solidFill>
                  <a:srgbClr val="0000FF"/>
                </a:solidFill>
                <a:latin typeface="Calibri" panose="020F0502020204030204" pitchFamily="34"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s-AR" sz="2000" kern="1200" dirty="0">
              <a:solidFill>
                <a:srgbClr val="0000CC"/>
              </a:solidFill>
              <a:latin typeface="Calibri" panose="020F0502020204030204" pitchFamily="34" charset="0"/>
              <a:cs typeface="Times New Roman" pitchFamily="18" charset="0"/>
            </a:endParaRPr>
          </a:p>
          <a:p>
            <a:pPr marL="0" indent="0" algn="just" eaLnBrk="0" hangingPunct="0">
              <a:spcBef>
                <a:spcPct val="0"/>
              </a:spcBef>
              <a:buClrTx/>
              <a:buNone/>
            </a:pPr>
            <a:endParaRPr lang="en-US" sz="3200" kern="1200" dirty="0">
              <a:solidFill>
                <a:srgbClr val="0000CC"/>
              </a:solidFill>
              <a:latin typeface="Calibri" panose="020F0502020204030204" pitchFamily="34" charset="0"/>
              <a:cs typeface="Times New Roman" pitchFamily="18" charset="0"/>
            </a:endParaRPr>
          </a:p>
        </p:txBody>
      </p:sp>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5286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C61B52F-DC1B-4535-B3E5-4A9247215C98}"/>
              </a:ext>
            </a:extLst>
          </p:cNvPr>
          <p:cNvSpPr/>
          <p:nvPr/>
        </p:nvSpPr>
        <p:spPr bwMode="auto">
          <a:xfrm>
            <a:off x="2279576" y="1862052"/>
            <a:ext cx="7632848" cy="1206908"/>
          </a:xfrm>
          <a:prstGeom prst="round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s-AR"/>
          </a:p>
        </p:txBody>
      </p:sp>
      <p:sp>
        <p:nvSpPr>
          <p:cNvPr id="5125" name="Rectangle 5"/>
          <p:cNvSpPr>
            <a:spLocks noGrp="1" noChangeArrowheads="1"/>
          </p:cNvSpPr>
          <p:nvPr>
            <p:ph type="body" idx="1"/>
          </p:nvPr>
        </p:nvSpPr>
        <p:spPr>
          <a:xfrm>
            <a:off x="2440809" y="1887156"/>
            <a:ext cx="7236804" cy="1156701"/>
          </a:xfrm>
          <a:noFill/>
          <a:ln>
            <a:noFill/>
          </a:ln>
        </p:spPr>
        <p:txBody>
          <a:bodyPr/>
          <a:lstStyle/>
          <a:p>
            <a:pPr marL="0" indent="0" algn="just" eaLnBrk="0" hangingPunct="0">
              <a:spcBef>
                <a:spcPct val="0"/>
              </a:spcBef>
              <a:buClrTx/>
              <a:buNone/>
            </a:pPr>
            <a:r>
              <a:rPr lang="es-AR" sz="2000" kern="1200" dirty="0">
                <a:solidFill>
                  <a:srgbClr val="0000CC"/>
                </a:solidFill>
                <a:latin typeface="Calibri" panose="020F0502020204030204" pitchFamily="34" charset="0"/>
                <a:cs typeface="Times New Roman" pitchFamily="18" charset="0"/>
              </a:rPr>
              <a:t>	</a:t>
            </a:r>
          </a:p>
          <a:p>
            <a:pPr marL="0" indent="0" algn="just" eaLnBrk="0" hangingPunct="0">
              <a:spcBef>
                <a:spcPct val="0"/>
              </a:spcBef>
              <a:buClrTx/>
              <a:buNone/>
            </a:pPr>
            <a:r>
              <a:rPr lang="es-ES" sz="2000" dirty="0">
                <a:solidFill>
                  <a:schemeClr val="bg1"/>
                </a:solidFill>
                <a:latin typeface="Calibri" panose="020F0502020204030204" pitchFamily="34" charset="0"/>
              </a:rPr>
              <a:t>PARALELO:</a:t>
            </a:r>
            <a:r>
              <a:rPr lang="es-ES" sz="2000" b="1" dirty="0">
                <a:solidFill>
                  <a:schemeClr val="bg1"/>
                </a:solidFill>
                <a:latin typeface="Calibri" panose="020F0502020204030204" pitchFamily="34" charset="0"/>
              </a:rPr>
              <a:t> </a:t>
            </a:r>
            <a:r>
              <a:rPr lang="es-ES" sz="2000" dirty="0">
                <a:solidFill>
                  <a:schemeClr val="bg1"/>
                </a:solidFill>
                <a:latin typeface="Calibri" panose="020F0502020204030204" pitchFamily="34" charset="0"/>
              </a:rPr>
              <a:t>Usando el </a:t>
            </a:r>
            <a:r>
              <a:rPr lang="es-ES" sz="2000" b="1" i="1" dirty="0">
                <a:solidFill>
                  <a:schemeClr val="bg1"/>
                </a:solidFill>
                <a:latin typeface="Calibri" panose="020F0502020204030204" pitchFamily="34" charset="0"/>
              </a:rPr>
              <a:t>brazo de paralelo </a:t>
            </a:r>
            <a:r>
              <a:rPr lang="es-ES" sz="2000" dirty="0">
                <a:solidFill>
                  <a:schemeClr val="bg1"/>
                </a:solidFill>
                <a:latin typeface="Calibri" panose="020F0502020204030204" pitchFamily="34" charset="0"/>
              </a:rPr>
              <a:t>del Laboratorio, el cual posee:</a:t>
            </a:r>
            <a:endParaRPr lang="en-US" sz="2000" kern="1200" dirty="0">
              <a:solidFill>
                <a:srgbClr val="0000CC"/>
              </a:solidFill>
              <a:latin typeface="Calibri" panose="020F0502020204030204" pitchFamily="34" charset="0"/>
              <a:cs typeface="Times New Roman" pitchFamily="18" charset="0"/>
            </a:endParaRPr>
          </a:p>
        </p:txBody>
      </p:sp>
      <p:sp>
        <p:nvSpPr>
          <p:cNvPr id="5124" name="Rectangle 4"/>
          <p:cNvSpPr>
            <a:spLocks noGrp="1" noChangeArrowheads="1"/>
          </p:cNvSpPr>
          <p:nvPr>
            <p:ph type="title"/>
          </p:nvPr>
        </p:nvSpPr>
        <p:spPr>
          <a:xfrm>
            <a:off x="1524000" y="663576"/>
            <a:ext cx="9144000" cy="1298575"/>
          </a:xfrm>
        </p:spPr>
        <p:txBody>
          <a:bodyPr/>
          <a:lstStyle/>
          <a:p>
            <a:pPr lvl="0" eaLnBrk="0" hangingPunct="0"/>
            <a:r>
              <a:rPr lang="es-AR" sz="3200" dirty="0">
                <a:solidFill>
                  <a:srgbClr val="0000FF"/>
                </a:solidFill>
                <a:latin typeface="Impact" panose="020B0806030902050204" pitchFamily="34" charset="0"/>
                <a:ea typeface="+mn-ea"/>
                <a:cs typeface="+mn-cs"/>
              </a:rPr>
              <a:t>PUESTA EN PARALELO CON LA RED</a:t>
            </a:r>
          </a:p>
        </p:txBody>
      </p:sp>
      <p:sp>
        <p:nvSpPr>
          <p:cNvPr id="7" name="Rectangle 7">
            <a:extLst>
              <a:ext uri="{FF2B5EF4-FFF2-40B4-BE49-F238E27FC236}">
                <a16:creationId xmlns:a16="http://schemas.microsoft.com/office/drawing/2014/main" id="{6F5375BD-5625-41AD-B59F-07ED62F07A17}"/>
              </a:ext>
            </a:extLst>
          </p:cNvPr>
          <p:cNvSpPr>
            <a:spLocks noChangeArrowheads="1"/>
          </p:cNvSpPr>
          <p:nvPr/>
        </p:nvSpPr>
        <p:spPr bwMode="auto">
          <a:xfrm>
            <a:off x="151794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Elipse 5">
            <a:extLst>
              <a:ext uri="{FF2B5EF4-FFF2-40B4-BE49-F238E27FC236}">
                <a16:creationId xmlns:a16="http://schemas.microsoft.com/office/drawing/2014/main" id="{E8034285-5162-4DA1-A65D-59F333D626A1}"/>
              </a:ext>
            </a:extLst>
          </p:cNvPr>
          <p:cNvSpPr/>
          <p:nvPr/>
        </p:nvSpPr>
        <p:spPr bwMode="auto">
          <a:xfrm>
            <a:off x="1754384" y="3789042"/>
            <a:ext cx="3013522" cy="2808311"/>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just"/>
            <a:r>
              <a:rPr lang="es-ES" b="1" i="1" dirty="0">
                <a:solidFill>
                  <a:schemeClr val="bg1"/>
                </a:solidFill>
                <a:latin typeface="Calibri" panose="020F0502020204030204" pitchFamily="34" charset="0"/>
              </a:rPr>
              <a:t>Un voltímetro doble </a:t>
            </a:r>
            <a:r>
              <a:rPr lang="es-ES" dirty="0">
                <a:solidFill>
                  <a:schemeClr val="bg1"/>
                </a:solidFill>
                <a:latin typeface="Calibri" panose="020F0502020204030204" pitchFamily="34" charset="0"/>
              </a:rPr>
              <a:t>(describir), </a:t>
            </a:r>
            <a:r>
              <a:rPr lang="es-ES" b="1" i="1" dirty="0">
                <a:solidFill>
                  <a:schemeClr val="bg1"/>
                </a:solidFill>
                <a:latin typeface="Calibri" panose="020F0502020204030204" pitchFamily="34" charset="0"/>
              </a:rPr>
              <a:t>un frecuencímetro doble </a:t>
            </a:r>
            <a:r>
              <a:rPr lang="es-ES" dirty="0">
                <a:solidFill>
                  <a:schemeClr val="bg1"/>
                </a:solidFill>
                <a:latin typeface="Calibri" panose="020F0502020204030204" pitchFamily="34" charset="0"/>
              </a:rPr>
              <a:t>(describir), un </a:t>
            </a:r>
            <a:r>
              <a:rPr lang="es-ES" b="1" i="1" dirty="0">
                <a:solidFill>
                  <a:schemeClr val="bg1"/>
                </a:solidFill>
                <a:latin typeface="Calibri" panose="020F0502020204030204" pitchFamily="34" charset="0"/>
              </a:rPr>
              <a:t>Voltímetro de diferencial </a:t>
            </a:r>
            <a:r>
              <a:rPr lang="es-ES" dirty="0">
                <a:solidFill>
                  <a:schemeClr val="bg1"/>
                </a:solidFill>
                <a:latin typeface="Calibri" panose="020F0502020204030204" pitchFamily="34" charset="0"/>
              </a:rPr>
              <a:t>(describir</a:t>
            </a:r>
            <a:r>
              <a:rPr lang="es-ES" sz="1400" dirty="0">
                <a:solidFill>
                  <a:schemeClr val="bg1"/>
                </a:solidFill>
                <a:latin typeface="Calibri" panose="020F0502020204030204" pitchFamily="34" charset="0"/>
              </a:rPr>
              <a:t>)</a:t>
            </a:r>
            <a:endParaRPr lang="es-AR" sz="1400" dirty="0">
              <a:solidFill>
                <a:schemeClr val="bg1"/>
              </a:solidFill>
              <a:latin typeface="Calibri" panose="020F0502020204030204" pitchFamily="34" charset="0"/>
            </a:endParaRPr>
          </a:p>
        </p:txBody>
      </p:sp>
      <p:sp>
        <p:nvSpPr>
          <p:cNvPr id="5" name="Rectángulo: esquinas redondeadas 4">
            <a:extLst>
              <a:ext uri="{FF2B5EF4-FFF2-40B4-BE49-F238E27FC236}">
                <a16:creationId xmlns:a16="http://schemas.microsoft.com/office/drawing/2014/main" id="{2CD8B83B-4F6A-43E9-92FE-651AC0FDFB41}"/>
              </a:ext>
            </a:extLst>
          </p:cNvPr>
          <p:cNvSpPr/>
          <p:nvPr/>
        </p:nvSpPr>
        <p:spPr bwMode="auto">
          <a:xfrm>
            <a:off x="5519936" y="3640778"/>
            <a:ext cx="4917680" cy="2956574"/>
          </a:xfrm>
          <a:prstGeom prst="round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just"/>
            <a:r>
              <a:rPr lang="es-ES" dirty="0">
                <a:solidFill>
                  <a:schemeClr val="bg1"/>
                </a:solidFill>
                <a:latin typeface="Calibri" panose="020F0502020204030204" pitchFamily="34" charset="0"/>
              </a:rPr>
              <a:t>Y girando a </a:t>
            </a:r>
            <a:r>
              <a:rPr lang="es-ES" b="1" i="1" dirty="0">
                <a:solidFill>
                  <a:schemeClr val="bg1"/>
                </a:solidFill>
                <a:latin typeface="Calibri" panose="020F0502020204030204" pitchFamily="34" charset="0"/>
              </a:rPr>
              <a:t>velocidad nominal </a:t>
            </a:r>
            <a:r>
              <a:rPr lang="es-ES" dirty="0">
                <a:solidFill>
                  <a:schemeClr val="bg1"/>
                </a:solidFill>
                <a:latin typeface="Calibri" panose="020F0502020204030204" pitchFamily="34" charset="0"/>
              </a:rPr>
              <a:t>observamos las tres lámparas que cumplen con el </a:t>
            </a:r>
            <a:r>
              <a:rPr lang="es-ES" b="1" i="1" dirty="0">
                <a:solidFill>
                  <a:schemeClr val="bg1"/>
                </a:solidFill>
                <a:latin typeface="Calibri" panose="020F0502020204030204" pitchFamily="34" charset="0"/>
              </a:rPr>
              <a:t>Método de las lámparas apagadas.</a:t>
            </a:r>
          </a:p>
          <a:p>
            <a:pPr algn="just"/>
            <a:r>
              <a:rPr lang="es-ES" dirty="0">
                <a:solidFill>
                  <a:schemeClr val="bg1"/>
                </a:solidFill>
                <a:latin typeface="Calibri" panose="020F0502020204030204" pitchFamily="34" charset="0"/>
              </a:rPr>
              <a:t>Excitamos hasta la tensión nominal, regulamos la velocidad desde el motor primario desde el motor de CC para lograr la </a:t>
            </a:r>
            <a:r>
              <a:rPr lang="es-ES" b="1" i="1" dirty="0">
                <a:solidFill>
                  <a:schemeClr val="bg1"/>
                </a:solidFill>
                <a:latin typeface="Calibri" panose="020F0502020204030204" pitchFamily="34" charset="0"/>
              </a:rPr>
              <a:t>frecuencia de la red </a:t>
            </a:r>
            <a:r>
              <a:rPr lang="es-ES" dirty="0">
                <a:solidFill>
                  <a:schemeClr val="bg1"/>
                </a:solidFill>
                <a:latin typeface="Calibri" panose="020F0502020204030204" pitchFamily="34" charset="0"/>
              </a:rPr>
              <a:t>y en el instante preciso, el cual es señalado por las </a:t>
            </a:r>
            <a:r>
              <a:rPr lang="es-ES" b="1" i="1" dirty="0">
                <a:solidFill>
                  <a:schemeClr val="bg1"/>
                </a:solidFill>
                <a:latin typeface="Calibri" panose="020F0502020204030204" pitchFamily="34" charset="0"/>
              </a:rPr>
              <a:t>lámparas apagadas (sincronismo)</a:t>
            </a:r>
            <a:r>
              <a:rPr lang="es-ES" dirty="0">
                <a:solidFill>
                  <a:schemeClr val="bg1"/>
                </a:solidFill>
                <a:latin typeface="Calibri" panose="020F0502020204030204" pitchFamily="34" charset="0"/>
              </a:rPr>
              <a:t>, entramos en paralelo con la red sin hacerle tomar carga, primero.-</a:t>
            </a:r>
            <a:endParaRPr lang="es-AR" dirty="0">
              <a:solidFill>
                <a:schemeClr val="bg1"/>
              </a:solidFill>
              <a:latin typeface="Calibri" panose="020F0502020204030204" pitchFamily="34" charset="0"/>
            </a:endParaRPr>
          </a:p>
        </p:txBody>
      </p:sp>
      <p:sp>
        <p:nvSpPr>
          <p:cNvPr id="8" name="Flecha: curvada hacia la derecha 7">
            <a:extLst>
              <a:ext uri="{FF2B5EF4-FFF2-40B4-BE49-F238E27FC236}">
                <a16:creationId xmlns:a16="http://schemas.microsoft.com/office/drawing/2014/main" id="{53ADEFF0-06F5-4E05-9CEF-5E24EF084A15}"/>
              </a:ext>
            </a:extLst>
          </p:cNvPr>
          <p:cNvSpPr/>
          <p:nvPr/>
        </p:nvSpPr>
        <p:spPr bwMode="auto">
          <a:xfrm>
            <a:off x="2063552" y="3094064"/>
            <a:ext cx="792088" cy="911001"/>
          </a:xfrm>
          <a:prstGeom prst="curvedRightArrow">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s-AR"/>
          </a:p>
        </p:txBody>
      </p:sp>
      <p:sp>
        <p:nvSpPr>
          <p:cNvPr id="9" name="Flecha: a la derecha 8">
            <a:extLst>
              <a:ext uri="{FF2B5EF4-FFF2-40B4-BE49-F238E27FC236}">
                <a16:creationId xmlns:a16="http://schemas.microsoft.com/office/drawing/2014/main" id="{EC512C56-EC6C-4FFB-94B8-04518FD5FFBB}"/>
              </a:ext>
            </a:extLst>
          </p:cNvPr>
          <p:cNvSpPr/>
          <p:nvPr/>
        </p:nvSpPr>
        <p:spPr bwMode="auto">
          <a:xfrm>
            <a:off x="4767906" y="4948048"/>
            <a:ext cx="737940" cy="342034"/>
          </a:xfrm>
          <a:prstGeom prst="rightArrow">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s-AR"/>
          </a:p>
        </p:txBody>
      </p:sp>
    </p:spTree>
    <p:extLst>
      <p:ext uri="{BB962C8B-B14F-4D97-AF65-F5344CB8AC3E}">
        <p14:creationId xmlns:p14="http://schemas.microsoft.com/office/powerpoint/2010/main" val="231900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P spid="8" grpId="0" animBg="1"/>
      <p:bldP spid="9" grpId="0" animBg="1"/>
    </p:bld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1755C0-D1F0-4A62-9928-793AD9FBE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578</TotalTime>
  <Words>1299</Words>
  <Application>Microsoft Office PowerPoint</Application>
  <PresentationFormat>Panorámica</PresentationFormat>
  <Paragraphs>198</Paragraphs>
  <Slides>27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Calibri</vt:lpstr>
      <vt:lpstr>Cambria Math</vt:lpstr>
      <vt:lpstr>GreekC</vt:lpstr>
      <vt:lpstr>Impact</vt:lpstr>
      <vt:lpstr>Symbol</vt:lpstr>
      <vt:lpstr>Tahoma</vt:lpstr>
      <vt:lpstr>Times New Roman</vt:lpstr>
      <vt:lpstr>Verdana</vt:lpstr>
      <vt:lpstr>Wingdings</vt:lpstr>
      <vt:lpstr>Echo</vt:lpstr>
      <vt:lpstr>ELECTROTECNIA Y MÁQUINAS ELÉCTRICAS</vt:lpstr>
      <vt:lpstr>FUNDAMENTO TEÓRICO</vt:lpstr>
      <vt:lpstr>FUNDAMENTO TEÓRICO</vt:lpstr>
      <vt:lpstr>FUNDAMENTO TEÓRICO</vt:lpstr>
      <vt:lpstr>FUNDAMENTO TEÓRICO</vt:lpstr>
      <vt:lpstr>FUNDAMENTO TEÓRICO</vt:lpstr>
      <vt:lpstr>FUNDAMENTO TEÓRICO</vt:lpstr>
      <vt:lpstr>FUNDAMENTO TEÓRICO</vt:lpstr>
      <vt:lpstr>PUESTA EN PARALELO CON LA RED</vt:lpstr>
      <vt:lpstr>CIRCUITO UTILIZADO</vt:lpstr>
      <vt:lpstr>VALORES OBTENIDOS</vt:lpstr>
      <vt:lpstr>Funcionamiento como motor</vt:lpstr>
      <vt:lpstr>Funcionamiento como motor</vt:lpstr>
      <vt:lpstr>Funcionamiento como motor</vt:lpstr>
      <vt:lpstr>Funcionamiento como motor</vt:lpstr>
      <vt:lpstr>CURVAS CARACTERÍSTICAS</vt:lpstr>
      <vt:lpstr>CURVAS CARACTERÍSTICAS</vt:lpstr>
      <vt:lpstr>CURVAS CARACTERÍSTICAS</vt:lpstr>
      <vt:lpstr>CURVAS CARACTERÍSTICAS</vt:lpstr>
      <vt:lpstr>VALORES OBTENIDOS</vt:lpstr>
      <vt:lpstr>CONCLUSIONES</vt:lpstr>
      <vt:lpstr>CONCLUSIONES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ELECTROTECNIA Y MÁQUINAS ELÉCTRICAS</dc:title>
  <dc:creator>ingalejandrofara@gmail.com</dc:creator>
  <cp:lastModifiedBy>Graciela</cp:lastModifiedBy>
  <cp:revision>73</cp:revision>
  <dcterms:created xsi:type="dcterms:W3CDTF">2019-10-04T11:35:57Z</dcterms:created>
  <dcterms:modified xsi:type="dcterms:W3CDTF">2021-06-22T21:03:54Z</dcterms:modified>
</cp:coreProperties>
</file>