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2"/>
  </p:sldMasterIdLst>
  <p:notesMasterIdLst>
    <p:notesMasterId r:id="rId33"/>
  </p:notesMasterIdLst>
  <p:handoutMasterIdLst>
    <p:handoutMasterId r:id="rId34"/>
  </p:handoutMasterIdLst>
  <p:sldIdLst>
    <p:sldId id="256" r:id="rId3"/>
    <p:sldId id="267" r:id="rId4"/>
    <p:sldId id="268" r:id="rId5"/>
    <p:sldId id="288" r:id="rId6"/>
    <p:sldId id="269" r:id="rId7"/>
    <p:sldId id="270" r:id="rId8"/>
    <p:sldId id="291" r:id="rId9"/>
    <p:sldId id="292" r:id="rId10"/>
    <p:sldId id="271" r:id="rId11"/>
    <p:sldId id="272" r:id="rId12"/>
    <p:sldId id="273" r:id="rId13"/>
    <p:sldId id="275" r:id="rId14"/>
    <p:sldId id="257" r:id="rId15"/>
    <p:sldId id="258" r:id="rId16"/>
    <p:sldId id="259" r:id="rId17"/>
    <p:sldId id="260" r:id="rId18"/>
    <p:sldId id="276" r:id="rId19"/>
    <p:sldId id="277" r:id="rId20"/>
    <p:sldId id="278" r:id="rId21"/>
    <p:sldId id="280" r:id="rId22"/>
    <p:sldId id="279" r:id="rId23"/>
    <p:sldId id="289" r:id="rId24"/>
    <p:sldId id="290" r:id="rId25"/>
    <p:sldId id="282" r:id="rId26"/>
    <p:sldId id="283" r:id="rId27"/>
    <p:sldId id="284" r:id="rId28"/>
    <p:sldId id="287" r:id="rId29"/>
    <p:sldId id="285" r:id="rId30"/>
    <p:sldId id="286" r:id="rId31"/>
    <p:sldId id="266" r:id="rId3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Times New Roman" pitchFamily="18" charset="0"/>
      </a:defRPr>
    </a:lvl1pPr>
    <a:lvl2pPr marL="457200" algn="l" rtl="0" eaLnBrk="0" fontAlgn="base" hangingPunct="0">
      <a:spcBef>
        <a:spcPct val="0"/>
      </a:spcBef>
      <a:spcAft>
        <a:spcPct val="0"/>
      </a:spcAft>
      <a:defRPr kern="1200">
        <a:solidFill>
          <a:schemeClr val="tx1"/>
        </a:solidFill>
        <a:latin typeface="Arial" charset="0"/>
        <a:ea typeface="+mn-ea"/>
        <a:cs typeface="Times New Roman" pitchFamily="18" charset="0"/>
      </a:defRPr>
    </a:lvl2pPr>
    <a:lvl3pPr marL="914400" algn="l" rtl="0" eaLnBrk="0" fontAlgn="base" hangingPunct="0">
      <a:spcBef>
        <a:spcPct val="0"/>
      </a:spcBef>
      <a:spcAft>
        <a:spcPct val="0"/>
      </a:spcAft>
      <a:defRPr kern="1200">
        <a:solidFill>
          <a:schemeClr val="tx1"/>
        </a:solidFill>
        <a:latin typeface="Arial" charset="0"/>
        <a:ea typeface="+mn-ea"/>
        <a:cs typeface="Times New Roman" pitchFamily="18" charset="0"/>
      </a:defRPr>
    </a:lvl3pPr>
    <a:lvl4pPr marL="1371600" algn="l" rtl="0" eaLnBrk="0" fontAlgn="base" hangingPunct="0">
      <a:spcBef>
        <a:spcPct val="0"/>
      </a:spcBef>
      <a:spcAft>
        <a:spcPct val="0"/>
      </a:spcAft>
      <a:defRPr kern="1200">
        <a:solidFill>
          <a:schemeClr val="tx1"/>
        </a:solidFill>
        <a:latin typeface="Arial" charset="0"/>
        <a:ea typeface="+mn-ea"/>
        <a:cs typeface="Times New Roman" pitchFamily="18" charset="0"/>
      </a:defRPr>
    </a:lvl4pPr>
    <a:lvl5pPr marL="1828800" algn="l" rtl="0" eaLnBrk="0" fontAlgn="base" hangingPunct="0">
      <a:spcBef>
        <a:spcPct val="0"/>
      </a:spcBef>
      <a:spcAft>
        <a:spcPct val="0"/>
      </a:spcAft>
      <a:defRPr kern="1200">
        <a:solidFill>
          <a:schemeClr val="tx1"/>
        </a:solidFill>
        <a:latin typeface="Arial" charset="0"/>
        <a:ea typeface="+mn-ea"/>
        <a:cs typeface="Times New Roman" pitchFamily="18" charset="0"/>
      </a:defRPr>
    </a:lvl5pPr>
    <a:lvl6pPr marL="2286000" algn="l" defTabSz="914400" rtl="0" eaLnBrk="1" latinLnBrk="0" hangingPunct="1">
      <a:defRPr kern="1200">
        <a:solidFill>
          <a:schemeClr val="tx1"/>
        </a:solidFill>
        <a:latin typeface="Arial" charset="0"/>
        <a:ea typeface="+mn-ea"/>
        <a:cs typeface="Times New Roman" pitchFamily="18" charset="0"/>
      </a:defRPr>
    </a:lvl6pPr>
    <a:lvl7pPr marL="2743200" algn="l" defTabSz="914400" rtl="0" eaLnBrk="1" latinLnBrk="0" hangingPunct="1">
      <a:defRPr kern="1200">
        <a:solidFill>
          <a:schemeClr val="tx1"/>
        </a:solidFill>
        <a:latin typeface="Arial" charset="0"/>
        <a:ea typeface="+mn-ea"/>
        <a:cs typeface="Times New Roman" pitchFamily="18" charset="0"/>
      </a:defRPr>
    </a:lvl7pPr>
    <a:lvl8pPr marL="3200400" algn="l" defTabSz="914400" rtl="0" eaLnBrk="1" latinLnBrk="0" hangingPunct="1">
      <a:defRPr kern="1200">
        <a:solidFill>
          <a:schemeClr val="tx1"/>
        </a:solidFill>
        <a:latin typeface="Arial" charset="0"/>
        <a:ea typeface="+mn-ea"/>
        <a:cs typeface="Times New Roman" pitchFamily="18" charset="0"/>
      </a:defRPr>
    </a:lvl8pPr>
    <a:lvl9pPr marL="3657600" algn="l" defTabSz="914400" rtl="0" eaLnBrk="1" latinLnBrk="0" hangingPunct="1">
      <a:defRPr kern="1200">
        <a:solidFill>
          <a:schemeClr val="tx1"/>
        </a:solidFill>
        <a:latin typeface="Arial" charset="0"/>
        <a:ea typeface="+mn-ea"/>
        <a:cs typeface="Times New Roman" pitchFamily="18" charset="0"/>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0000FF"/>
    <a:srgbClr val="CC00CC"/>
    <a:srgbClr val="3399FF"/>
    <a:srgbClr val="00FFFF"/>
    <a:srgbClr val="FF0066"/>
    <a:srgbClr val="5F5F5F"/>
    <a:srgbClr val="0066FF"/>
    <a:srgbClr val="0000CC"/>
    <a:srgbClr val="003399"/>
    <a:srgbClr val="0B439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94700" autoAdjust="0"/>
  </p:normalViewPr>
  <p:slideViewPr>
    <p:cSldViewPr>
      <p:cViewPr>
        <p:scale>
          <a:sx n="57" d="100"/>
          <a:sy n="57" d="100"/>
        </p:scale>
        <p:origin x="-744" y="6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a:p>
        </p:txBody>
      </p:sp>
      <p:sp>
        <p:nvSpPr>
          <p:cNvPr id="1536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p>
        </p:txBody>
      </p:sp>
      <p:sp>
        <p:nvSpPr>
          <p:cNvPr id="1536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p>
        </p:txBody>
      </p:sp>
      <p:sp>
        <p:nvSpPr>
          <p:cNvPr id="1536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5C5F0EA9-B8E9-401A-BDFF-961FA656549A}" type="slidenum">
              <a:rPr lang="en-US"/>
              <a:pPr/>
              <a:t>‹Nº›</a:t>
            </a:fld>
            <a:endParaRPr lang="en-US"/>
          </a:p>
        </p:txBody>
      </p:sp>
    </p:spTree>
    <p:extLst>
      <p:ext uri="{BB962C8B-B14F-4D97-AF65-F5344CB8AC3E}">
        <p14:creationId xmlns:p14="http://schemas.microsoft.com/office/powerpoint/2010/main" xmlns="" val="4242903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a:p>
        </p:txBody>
      </p:sp>
      <p:sp>
        <p:nvSpPr>
          <p:cNvPr id="1741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0834A89B-2A93-4E81-AAF8-87CBA795AACD}" type="slidenum">
              <a:rPr lang="en-US"/>
              <a:pPr/>
              <a:t>‹Nº›</a:t>
            </a:fld>
            <a:endParaRPr lang="en-US"/>
          </a:p>
        </p:txBody>
      </p:sp>
    </p:spTree>
    <p:extLst>
      <p:ext uri="{BB962C8B-B14F-4D97-AF65-F5344CB8AC3E}">
        <p14:creationId xmlns:p14="http://schemas.microsoft.com/office/powerpoint/2010/main" xmlns="" val="253913482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mn-ea"/>
        <a:cs typeface="Times New Roman" pitchFamily="18" charset="0"/>
      </a:defRPr>
    </a:lvl1pPr>
    <a:lvl2pPr marL="457200" algn="l" rtl="0" fontAlgn="base">
      <a:spcBef>
        <a:spcPct val="30000"/>
      </a:spcBef>
      <a:spcAft>
        <a:spcPct val="0"/>
      </a:spcAft>
      <a:defRPr kumimoji="1" sz="1200" kern="1200">
        <a:solidFill>
          <a:schemeClr val="tx1"/>
        </a:solidFill>
        <a:latin typeface="Times New Roman" pitchFamily="18" charset="0"/>
        <a:ea typeface="+mn-ea"/>
        <a:cs typeface="Times New Roman" pitchFamily="18" charset="0"/>
      </a:defRPr>
    </a:lvl2pPr>
    <a:lvl3pPr marL="914400" algn="l" rtl="0" fontAlgn="base">
      <a:spcBef>
        <a:spcPct val="30000"/>
      </a:spcBef>
      <a:spcAft>
        <a:spcPct val="0"/>
      </a:spcAft>
      <a:defRPr kumimoji="1" sz="1200" kern="1200">
        <a:solidFill>
          <a:schemeClr val="tx1"/>
        </a:solidFill>
        <a:latin typeface="Times New Roman" pitchFamily="18" charset="0"/>
        <a:ea typeface="+mn-ea"/>
        <a:cs typeface="Times New Roman" pitchFamily="18" charset="0"/>
      </a:defRPr>
    </a:lvl3pPr>
    <a:lvl4pPr marL="1371600" algn="l" rtl="0" fontAlgn="base">
      <a:spcBef>
        <a:spcPct val="30000"/>
      </a:spcBef>
      <a:spcAft>
        <a:spcPct val="0"/>
      </a:spcAft>
      <a:defRPr kumimoji="1" sz="1200" kern="1200">
        <a:solidFill>
          <a:schemeClr val="tx1"/>
        </a:solidFill>
        <a:latin typeface="Times New Roman" pitchFamily="18" charset="0"/>
        <a:ea typeface="+mn-ea"/>
        <a:cs typeface="Times New Roman" pitchFamily="18" charset="0"/>
      </a:defRPr>
    </a:lvl4pPr>
    <a:lvl5pPr marL="1828800" algn="l" rtl="0" fontAlgn="base">
      <a:spcBef>
        <a:spcPct val="30000"/>
      </a:spcBef>
      <a:spcAft>
        <a:spcPct val="0"/>
      </a:spcAft>
      <a:defRPr kumimoji="1"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0834A89B-2A93-4E81-AAF8-87CBA795AACD}" type="slidenum">
              <a:rPr lang="en-US" smtClean="0"/>
              <a:pPr/>
              <a:t>2</a:t>
            </a:fld>
            <a:endParaRPr lang="en-US"/>
          </a:p>
        </p:txBody>
      </p:sp>
    </p:spTree>
    <p:extLst>
      <p:ext uri="{BB962C8B-B14F-4D97-AF65-F5344CB8AC3E}">
        <p14:creationId xmlns:p14="http://schemas.microsoft.com/office/powerpoint/2010/main" xmlns="" val="12559767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26635" name="Picture 11" descr="scifair_fron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525" y="-4763"/>
            <a:ext cx="9163050" cy="6867526"/>
          </a:xfrm>
          <a:prstGeom prst="rect">
            <a:avLst/>
          </a:prstGeom>
          <a:noFill/>
          <a:extLst>
            <a:ext uri="{909E8E84-426E-40DD-AFC4-6F175D3DCCD1}">
              <a14:hiddenFill xmlns:a14="http://schemas.microsoft.com/office/drawing/2010/main" xmlns="">
                <a:solidFill>
                  <a:srgbClr val="FFFFFF"/>
                </a:solidFill>
              </a14:hiddenFill>
            </a:ext>
          </a:extLst>
        </p:spPr>
      </p:pic>
      <p:sp>
        <p:nvSpPr>
          <p:cNvPr id="26626" name="Rectangle 2"/>
          <p:cNvSpPr>
            <a:spLocks noGrp="1" noChangeArrowheads="1"/>
          </p:cNvSpPr>
          <p:nvPr>
            <p:ph type="ctrTitle"/>
          </p:nvPr>
        </p:nvSpPr>
        <p:spPr>
          <a:xfrm>
            <a:off x="1905000" y="685800"/>
            <a:ext cx="6477000" cy="1752600"/>
          </a:xfrm>
        </p:spPr>
        <p:txBody>
          <a:bodyPr/>
          <a:lstStyle>
            <a:lvl1pPr algn="r">
              <a:defRPr sz="4400"/>
            </a:lvl1pPr>
          </a:lstStyle>
          <a:p>
            <a:pPr lvl="0"/>
            <a:r>
              <a:rPr lang="es-ES" noProof="0" smtClean="0"/>
              <a:t>Haga clic para modificar el estilo de título del patrón</a:t>
            </a:r>
            <a:endParaRPr lang="en-US" noProof="0" smtClean="0"/>
          </a:p>
        </p:txBody>
      </p:sp>
      <p:sp>
        <p:nvSpPr>
          <p:cNvPr id="26627" name="Rectangle 3"/>
          <p:cNvSpPr>
            <a:spLocks noGrp="1" noChangeArrowheads="1"/>
          </p:cNvSpPr>
          <p:nvPr>
            <p:ph type="subTitle" idx="1"/>
          </p:nvPr>
        </p:nvSpPr>
        <p:spPr>
          <a:xfrm>
            <a:off x="1676400" y="2133600"/>
            <a:ext cx="6477000" cy="1981200"/>
          </a:xfrm>
        </p:spPr>
        <p:txBody>
          <a:bodyPr/>
          <a:lstStyle>
            <a:lvl1pPr marL="0" indent="0" algn="r">
              <a:buFont typeface="Wingdings" pitchFamily="2" charset="2"/>
              <a:buNone/>
              <a:defRPr sz="1400" i="1"/>
            </a:lvl1pPr>
          </a:lstStyle>
          <a:p>
            <a:pPr lvl="0"/>
            <a:r>
              <a:rPr lang="es-ES" noProof="0" smtClean="0"/>
              <a:t>Haga clic para modificar el estilo de subtítulo del patrón</a:t>
            </a:r>
            <a:endParaRPr lang="en-US" noProof="0" smtClean="0"/>
          </a:p>
        </p:txBody>
      </p:sp>
      <p:sp>
        <p:nvSpPr>
          <p:cNvPr id="26628" name="Rectangle 4"/>
          <p:cNvSpPr>
            <a:spLocks noGrp="1" noChangeArrowheads="1"/>
          </p:cNvSpPr>
          <p:nvPr>
            <p:ph type="dt" sz="half" idx="2"/>
          </p:nvPr>
        </p:nvSpPr>
        <p:spPr>
          <a:xfrm>
            <a:off x="7086600" y="6248400"/>
            <a:ext cx="1524000" cy="457200"/>
          </a:xfrm>
        </p:spPr>
        <p:txBody>
          <a:bodyPr/>
          <a:lstStyle>
            <a:lvl1pPr>
              <a:defRPr/>
            </a:lvl1pPr>
          </a:lstStyle>
          <a:p>
            <a:endParaRPr lang="en-US"/>
          </a:p>
        </p:txBody>
      </p:sp>
      <p:sp>
        <p:nvSpPr>
          <p:cNvPr id="26629" name="Rectangle 5"/>
          <p:cNvSpPr>
            <a:spLocks noGrp="1" noChangeArrowheads="1"/>
          </p:cNvSpPr>
          <p:nvPr>
            <p:ph type="ftr" sz="quarter" idx="3"/>
          </p:nvPr>
        </p:nvSpPr>
        <p:spPr>
          <a:xfrm>
            <a:off x="3810000" y="6248400"/>
            <a:ext cx="2895600" cy="457200"/>
          </a:xfrm>
        </p:spPr>
        <p:txBody>
          <a:bodyPr/>
          <a:lstStyle>
            <a:lvl1pPr>
              <a:defRPr/>
            </a:lvl1pPr>
          </a:lstStyle>
          <a:p>
            <a:endParaRPr lang="en-US"/>
          </a:p>
        </p:txBody>
      </p:sp>
      <p:sp>
        <p:nvSpPr>
          <p:cNvPr id="26630" name="Rectangle 6"/>
          <p:cNvSpPr>
            <a:spLocks noGrp="1" noChangeArrowheads="1"/>
          </p:cNvSpPr>
          <p:nvPr>
            <p:ph type="sldNum" sz="quarter" idx="4"/>
          </p:nvPr>
        </p:nvSpPr>
        <p:spPr>
          <a:xfrm>
            <a:off x="2209800" y="6248400"/>
            <a:ext cx="1219200" cy="457200"/>
          </a:xfrm>
        </p:spPr>
        <p:txBody>
          <a:bodyPr/>
          <a:lstStyle>
            <a:lvl1pPr>
              <a:defRPr/>
            </a:lvl1pPr>
          </a:lstStyle>
          <a:p>
            <a:fld id="{4B9521D4-8216-4D9C-B719-F8CB36287642}" type="slidenum">
              <a:rPr lang="en-US"/>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BA6B9AD-6975-46B0-A091-B21470B040EA}" type="slidenum">
              <a:rPr lang="en-US"/>
              <a:pPr/>
              <a:t>‹Nº›</a:t>
            </a:fld>
            <a:endParaRPr lang="en-US"/>
          </a:p>
        </p:txBody>
      </p:sp>
    </p:spTree>
    <p:extLst>
      <p:ext uri="{BB962C8B-B14F-4D97-AF65-F5344CB8AC3E}">
        <p14:creationId xmlns:p14="http://schemas.microsoft.com/office/powerpoint/2010/main" xmlns="" val="459233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38200"/>
            <a:ext cx="2286000" cy="5181600"/>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0" y="838200"/>
            <a:ext cx="6705600" cy="51816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5EB174-C8CE-44BB-A4E9-46F547FA7843}" type="slidenum">
              <a:rPr lang="en-US"/>
              <a:pPr/>
              <a:t>‹Nº›</a:t>
            </a:fld>
            <a:endParaRPr lang="en-US"/>
          </a:p>
        </p:txBody>
      </p:sp>
    </p:spTree>
    <p:extLst>
      <p:ext uri="{BB962C8B-B14F-4D97-AF65-F5344CB8AC3E}">
        <p14:creationId xmlns:p14="http://schemas.microsoft.com/office/powerpoint/2010/main" xmlns="" val="565411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6B4C5C-6D78-4AFA-9207-163D0B5D9DEA}" type="slidenum">
              <a:rPr lang="en-US"/>
              <a:pPr/>
              <a:t>‹Nº›</a:t>
            </a:fld>
            <a:endParaRPr lang="en-US"/>
          </a:p>
        </p:txBody>
      </p:sp>
    </p:spTree>
    <p:extLst>
      <p:ext uri="{BB962C8B-B14F-4D97-AF65-F5344CB8AC3E}">
        <p14:creationId xmlns:p14="http://schemas.microsoft.com/office/powerpoint/2010/main" xmlns="" val="861220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1448E14-2E81-48B7-82CB-3C9261782FEC}" type="slidenum">
              <a:rPr lang="en-US"/>
              <a:pPr/>
              <a:t>‹Nº›</a:t>
            </a:fld>
            <a:endParaRPr lang="en-US"/>
          </a:p>
        </p:txBody>
      </p:sp>
    </p:spTree>
    <p:extLst>
      <p:ext uri="{BB962C8B-B14F-4D97-AF65-F5344CB8AC3E}">
        <p14:creationId xmlns:p14="http://schemas.microsoft.com/office/powerpoint/2010/main" xmlns="" val="1086458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0" y="2667000"/>
            <a:ext cx="4419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572000" y="2667000"/>
            <a:ext cx="4419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32405F9-54FB-4A69-A143-895A99EA24FF}" type="slidenum">
              <a:rPr lang="en-US"/>
              <a:pPr/>
              <a:t>‹Nº›</a:t>
            </a:fld>
            <a:endParaRPr lang="en-US"/>
          </a:p>
        </p:txBody>
      </p:sp>
    </p:spTree>
    <p:extLst>
      <p:ext uri="{BB962C8B-B14F-4D97-AF65-F5344CB8AC3E}">
        <p14:creationId xmlns:p14="http://schemas.microsoft.com/office/powerpoint/2010/main" xmlns="" val="360901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AC56617-9778-4D02-9EF5-F1CDE13A188F}" type="slidenum">
              <a:rPr lang="en-US"/>
              <a:pPr/>
              <a:t>‹Nº›</a:t>
            </a:fld>
            <a:endParaRPr lang="en-US"/>
          </a:p>
        </p:txBody>
      </p:sp>
    </p:spTree>
    <p:extLst>
      <p:ext uri="{BB962C8B-B14F-4D97-AF65-F5344CB8AC3E}">
        <p14:creationId xmlns:p14="http://schemas.microsoft.com/office/powerpoint/2010/main" xmlns="" val="155169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7BDF8A4-B54D-4030-9695-22F12185226D}" type="slidenum">
              <a:rPr lang="en-US"/>
              <a:pPr/>
              <a:t>‹Nº›</a:t>
            </a:fld>
            <a:endParaRPr lang="en-US"/>
          </a:p>
        </p:txBody>
      </p:sp>
    </p:spTree>
    <p:extLst>
      <p:ext uri="{BB962C8B-B14F-4D97-AF65-F5344CB8AC3E}">
        <p14:creationId xmlns:p14="http://schemas.microsoft.com/office/powerpoint/2010/main" xmlns="" val="3997807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C7F33DE-088B-46D1-B4D1-3A4BC45FA988}" type="slidenum">
              <a:rPr lang="en-US"/>
              <a:pPr/>
              <a:t>‹Nº›</a:t>
            </a:fld>
            <a:endParaRPr lang="en-US"/>
          </a:p>
        </p:txBody>
      </p:sp>
    </p:spTree>
    <p:extLst>
      <p:ext uri="{BB962C8B-B14F-4D97-AF65-F5344CB8AC3E}">
        <p14:creationId xmlns:p14="http://schemas.microsoft.com/office/powerpoint/2010/main" xmlns="" val="1608914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C55719E-2E27-4485-9DFA-87F2EDB71A48}" type="slidenum">
              <a:rPr lang="en-US"/>
              <a:pPr/>
              <a:t>‹Nº›</a:t>
            </a:fld>
            <a:endParaRPr lang="en-US"/>
          </a:p>
        </p:txBody>
      </p:sp>
    </p:spTree>
    <p:extLst>
      <p:ext uri="{BB962C8B-B14F-4D97-AF65-F5344CB8AC3E}">
        <p14:creationId xmlns:p14="http://schemas.microsoft.com/office/powerpoint/2010/main" xmlns="" val="2685003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D05F7F5-703A-478C-AE95-7D3419898002}" type="slidenum">
              <a:rPr lang="en-US"/>
              <a:pPr/>
              <a:t>‹Nº›</a:t>
            </a:fld>
            <a:endParaRPr lang="en-US"/>
          </a:p>
        </p:txBody>
      </p:sp>
    </p:spTree>
    <p:extLst>
      <p:ext uri="{BB962C8B-B14F-4D97-AF65-F5344CB8AC3E}">
        <p14:creationId xmlns:p14="http://schemas.microsoft.com/office/powerpoint/2010/main" xmlns="" val="3441884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25613" name="Picture 13" descr="scifair_INSIDE"/>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9525" y="-4763"/>
            <a:ext cx="9163050" cy="6867526"/>
          </a:xfrm>
          <a:prstGeom prst="rect">
            <a:avLst/>
          </a:prstGeom>
          <a:noFill/>
          <a:extLst>
            <a:ext uri="{909E8E84-426E-40DD-AFC4-6F175D3DCCD1}">
              <a14:hiddenFill xmlns:a14="http://schemas.microsoft.com/office/drawing/2010/main" xmlns="">
                <a:solidFill>
                  <a:srgbClr val="FFFFFF"/>
                </a:solidFill>
              </a14:hiddenFill>
            </a:ext>
          </a:extLst>
        </p:spPr>
      </p:pic>
      <p:sp>
        <p:nvSpPr>
          <p:cNvPr id="25602" name="Rectangle 2"/>
          <p:cNvSpPr>
            <a:spLocks noGrp="1" noChangeArrowheads="1"/>
          </p:cNvSpPr>
          <p:nvPr>
            <p:ph type="title"/>
          </p:nvPr>
        </p:nvSpPr>
        <p:spPr bwMode="auto">
          <a:xfrm>
            <a:off x="0" y="838200"/>
            <a:ext cx="914400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Haga clic para cambiar el estilo de título</a:t>
            </a:r>
          </a:p>
        </p:txBody>
      </p:sp>
      <p:sp>
        <p:nvSpPr>
          <p:cNvPr id="25603" name="Rectangle 3"/>
          <p:cNvSpPr>
            <a:spLocks noGrp="1" noChangeArrowheads="1"/>
          </p:cNvSpPr>
          <p:nvPr>
            <p:ph type="body" idx="1"/>
          </p:nvPr>
        </p:nvSpPr>
        <p:spPr bwMode="auto">
          <a:xfrm>
            <a:off x="0" y="2667000"/>
            <a:ext cx="8991600" cy="3352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25604" name="Rectangle 4"/>
          <p:cNvSpPr>
            <a:spLocks noGrp="1" noChangeArrowheads="1"/>
          </p:cNvSpPr>
          <p:nvPr>
            <p:ph type="dt" sz="half" idx="2"/>
          </p:nvPr>
        </p:nvSpPr>
        <p:spPr bwMode="auto">
          <a:xfrm>
            <a:off x="66294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endParaRPr lang="en-US"/>
          </a:p>
        </p:txBody>
      </p:sp>
      <p:sp>
        <p:nvSpPr>
          <p:cNvPr id="25605" name="Rectangle 5"/>
          <p:cNvSpPr>
            <a:spLocks noGrp="1" noChangeArrowheads="1"/>
          </p:cNvSpPr>
          <p:nvPr>
            <p:ph type="ftr" sz="quarter" idx="3"/>
          </p:nvPr>
        </p:nvSpPr>
        <p:spPr bwMode="auto">
          <a:xfrm>
            <a:off x="32766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25606" name="Rectangle 6"/>
          <p:cNvSpPr>
            <a:spLocks noGrp="1" noChangeArrowheads="1"/>
          </p:cNvSpPr>
          <p:nvPr>
            <p:ph type="sldNum" sz="quarter" idx="4"/>
          </p:nvPr>
        </p:nvSpPr>
        <p:spPr bwMode="auto">
          <a:xfrm>
            <a:off x="1524000" y="6248400"/>
            <a:ext cx="1295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fld id="{627D2285-27FA-457D-9EDA-DD133CC5874A}" type="slidenum">
              <a:rPr lang="en-US"/>
              <a:pPr/>
              <a:t>‹Nº›</a:t>
            </a:fld>
            <a:endParaRPr lang="en-US"/>
          </a:p>
        </p:txBody>
      </p:sp>
      <p:sp>
        <p:nvSpPr>
          <p:cNvPr id="25615" name="Rectangle 15"/>
          <p:cNvSpPr>
            <a:spLocks noChangeArrowheads="1"/>
          </p:cNvSpPr>
          <p:nvPr/>
        </p:nvSpPr>
        <p:spPr bwMode="auto">
          <a:xfrm>
            <a:off x="1114425" y="1609725"/>
            <a:ext cx="6934200" cy="19050"/>
          </a:xfrm>
          <a:prstGeom prst="rect">
            <a:avLst/>
          </a:prstGeom>
          <a:solidFill>
            <a:srgbClr val="808080"/>
          </a:solidFill>
          <a:ln>
            <a:noFill/>
          </a:ln>
          <a:effectLst/>
          <a:extLs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Verdana" pitchFamily="34" charset="0"/>
        </a:defRPr>
      </a:lvl2pPr>
      <a:lvl3pPr algn="ctr" rtl="0" eaLnBrk="1" fontAlgn="base" hangingPunct="1">
        <a:spcBef>
          <a:spcPct val="0"/>
        </a:spcBef>
        <a:spcAft>
          <a:spcPct val="0"/>
        </a:spcAft>
        <a:defRPr sz="3600">
          <a:solidFill>
            <a:schemeClr val="tx2"/>
          </a:solidFill>
          <a:latin typeface="Verdana" pitchFamily="34" charset="0"/>
        </a:defRPr>
      </a:lvl3pPr>
      <a:lvl4pPr algn="ctr" rtl="0" eaLnBrk="1" fontAlgn="base" hangingPunct="1">
        <a:spcBef>
          <a:spcPct val="0"/>
        </a:spcBef>
        <a:spcAft>
          <a:spcPct val="0"/>
        </a:spcAft>
        <a:defRPr sz="3600">
          <a:solidFill>
            <a:schemeClr val="tx2"/>
          </a:solidFill>
          <a:latin typeface="Verdana" pitchFamily="34" charset="0"/>
        </a:defRPr>
      </a:lvl4pPr>
      <a:lvl5pPr algn="ctr" rtl="0" eaLnBrk="1" fontAlgn="base" hangingPunct="1">
        <a:spcBef>
          <a:spcPct val="0"/>
        </a:spcBef>
        <a:spcAft>
          <a:spcPct val="0"/>
        </a:spcAft>
        <a:defRPr sz="3600">
          <a:solidFill>
            <a:schemeClr val="tx2"/>
          </a:solidFill>
          <a:latin typeface="Verdana" pitchFamily="34" charset="0"/>
        </a:defRPr>
      </a:lvl5pPr>
      <a:lvl6pPr marL="457200" algn="ctr" rtl="0" eaLnBrk="1" fontAlgn="base" hangingPunct="1">
        <a:spcBef>
          <a:spcPct val="0"/>
        </a:spcBef>
        <a:spcAft>
          <a:spcPct val="0"/>
        </a:spcAft>
        <a:defRPr sz="3600">
          <a:solidFill>
            <a:schemeClr val="tx2"/>
          </a:solidFill>
          <a:latin typeface="Verdana" pitchFamily="34" charset="0"/>
        </a:defRPr>
      </a:lvl6pPr>
      <a:lvl7pPr marL="914400" algn="ctr" rtl="0" eaLnBrk="1" fontAlgn="base" hangingPunct="1">
        <a:spcBef>
          <a:spcPct val="0"/>
        </a:spcBef>
        <a:spcAft>
          <a:spcPct val="0"/>
        </a:spcAft>
        <a:defRPr sz="3600">
          <a:solidFill>
            <a:schemeClr val="tx2"/>
          </a:solidFill>
          <a:latin typeface="Verdana" pitchFamily="34" charset="0"/>
        </a:defRPr>
      </a:lvl7pPr>
      <a:lvl8pPr marL="1371600" algn="ctr" rtl="0" eaLnBrk="1" fontAlgn="base" hangingPunct="1">
        <a:spcBef>
          <a:spcPct val="0"/>
        </a:spcBef>
        <a:spcAft>
          <a:spcPct val="0"/>
        </a:spcAft>
        <a:defRPr sz="3600">
          <a:solidFill>
            <a:schemeClr val="tx2"/>
          </a:solidFill>
          <a:latin typeface="Verdana" pitchFamily="34" charset="0"/>
        </a:defRPr>
      </a:lvl8pPr>
      <a:lvl9pPr marL="1828800" algn="ctr" rtl="0" eaLnBrk="1" fontAlgn="base" hangingPunct="1">
        <a:spcBef>
          <a:spcPct val="0"/>
        </a:spcBef>
        <a:spcAft>
          <a:spcPct val="0"/>
        </a:spcAft>
        <a:defRPr sz="3600">
          <a:solidFill>
            <a:schemeClr val="tx2"/>
          </a:solidFill>
          <a:latin typeface="Verdana" pitchFamily="34" charset="0"/>
        </a:defRPr>
      </a:lvl9pPr>
    </p:titleStyle>
    <p:bodyStyle>
      <a:lvl1pPr marL="342900" indent="-342900" algn="ctr" rtl="0" eaLnBrk="1" fontAlgn="base" hangingPunct="1">
        <a:spcBef>
          <a:spcPct val="20000"/>
        </a:spcBef>
        <a:spcAft>
          <a:spcPct val="0"/>
        </a:spcAft>
        <a:buClr>
          <a:srgbClr val="5F5F5F"/>
        </a:buClr>
        <a:buFont typeface="Wingdings" pitchFamily="2" charset="2"/>
        <a:buChar char="§"/>
        <a:defRPr>
          <a:solidFill>
            <a:schemeClr val="tx2"/>
          </a:solidFill>
          <a:latin typeface="+mn-lt"/>
          <a:ea typeface="+mn-ea"/>
          <a:cs typeface="+mn-cs"/>
        </a:defRPr>
      </a:lvl1pPr>
      <a:lvl2pPr marL="742950" indent="-285750" algn="ctr" rtl="0" eaLnBrk="1" fontAlgn="base" hangingPunct="1">
        <a:spcBef>
          <a:spcPct val="20000"/>
        </a:spcBef>
        <a:spcAft>
          <a:spcPct val="0"/>
        </a:spcAft>
        <a:buClr>
          <a:srgbClr val="5F5F5F"/>
        </a:buClr>
        <a:buFont typeface="Wingdings" pitchFamily="2" charset="2"/>
        <a:buChar char="§"/>
        <a:defRPr sz="1700">
          <a:solidFill>
            <a:schemeClr val="tx2"/>
          </a:solidFill>
          <a:latin typeface="+mn-lt"/>
        </a:defRPr>
      </a:lvl2pPr>
      <a:lvl3pPr marL="1143000" indent="-228600" algn="ctr" rtl="0" eaLnBrk="1" fontAlgn="base" hangingPunct="1">
        <a:spcBef>
          <a:spcPct val="20000"/>
        </a:spcBef>
        <a:spcAft>
          <a:spcPct val="0"/>
        </a:spcAft>
        <a:buClr>
          <a:srgbClr val="5F5F5F"/>
        </a:buClr>
        <a:buFont typeface="Wingdings" pitchFamily="2" charset="2"/>
        <a:buChar char="§"/>
        <a:defRPr sz="1600">
          <a:solidFill>
            <a:schemeClr val="tx2"/>
          </a:solidFill>
          <a:latin typeface="+mn-lt"/>
        </a:defRPr>
      </a:lvl3pPr>
      <a:lvl4pPr marL="1600200" indent="-228600" algn="ctr" rtl="0" eaLnBrk="1" fontAlgn="base" hangingPunct="1">
        <a:spcBef>
          <a:spcPct val="20000"/>
        </a:spcBef>
        <a:spcAft>
          <a:spcPct val="0"/>
        </a:spcAft>
        <a:buClr>
          <a:srgbClr val="5F5F5F"/>
        </a:buClr>
        <a:buFont typeface="Wingdings" pitchFamily="2" charset="2"/>
        <a:buChar char="§"/>
        <a:defRPr sz="1500">
          <a:solidFill>
            <a:schemeClr val="tx2"/>
          </a:solidFill>
          <a:latin typeface="+mn-lt"/>
        </a:defRPr>
      </a:lvl4pPr>
      <a:lvl5pPr marL="2057400" indent="-228600" algn="ctr" rtl="0" eaLnBrk="1" fontAlgn="base" hangingPunct="1">
        <a:spcBef>
          <a:spcPct val="20000"/>
        </a:spcBef>
        <a:spcAft>
          <a:spcPct val="0"/>
        </a:spcAft>
        <a:buClr>
          <a:srgbClr val="5F5F5F"/>
        </a:buClr>
        <a:buFont typeface="Wingdings" pitchFamily="2" charset="2"/>
        <a:buChar char="§"/>
        <a:defRPr sz="1400">
          <a:solidFill>
            <a:schemeClr val="tx2"/>
          </a:solidFill>
          <a:latin typeface="+mn-lt"/>
        </a:defRPr>
      </a:lvl5pPr>
      <a:lvl6pPr marL="2514600" indent="-228600" algn="ctr" rtl="0" eaLnBrk="1" fontAlgn="base" hangingPunct="1">
        <a:spcBef>
          <a:spcPct val="20000"/>
        </a:spcBef>
        <a:spcAft>
          <a:spcPct val="0"/>
        </a:spcAft>
        <a:buClr>
          <a:srgbClr val="5F5F5F"/>
        </a:buClr>
        <a:buFont typeface="Wingdings" pitchFamily="2" charset="2"/>
        <a:buChar char="§"/>
        <a:defRPr sz="1400">
          <a:solidFill>
            <a:schemeClr val="tx2"/>
          </a:solidFill>
          <a:latin typeface="+mn-lt"/>
        </a:defRPr>
      </a:lvl6pPr>
      <a:lvl7pPr marL="2971800" indent="-228600" algn="ctr" rtl="0" eaLnBrk="1" fontAlgn="base" hangingPunct="1">
        <a:spcBef>
          <a:spcPct val="20000"/>
        </a:spcBef>
        <a:spcAft>
          <a:spcPct val="0"/>
        </a:spcAft>
        <a:buClr>
          <a:srgbClr val="5F5F5F"/>
        </a:buClr>
        <a:buFont typeface="Wingdings" pitchFamily="2" charset="2"/>
        <a:buChar char="§"/>
        <a:defRPr sz="1400">
          <a:solidFill>
            <a:schemeClr val="tx2"/>
          </a:solidFill>
          <a:latin typeface="+mn-lt"/>
        </a:defRPr>
      </a:lvl7pPr>
      <a:lvl8pPr marL="3429000" indent="-228600" algn="ctr" rtl="0" eaLnBrk="1" fontAlgn="base" hangingPunct="1">
        <a:spcBef>
          <a:spcPct val="20000"/>
        </a:spcBef>
        <a:spcAft>
          <a:spcPct val="0"/>
        </a:spcAft>
        <a:buClr>
          <a:srgbClr val="5F5F5F"/>
        </a:buClr>
        <a:buFont typeface="Wingdings" pitchFamily="2" charset="2"/>
        <a:buChar char="§"/>
        <a:defRPr sz="1400">
          <a:solidFill>
            <a:schemeClr val="tx2"/>
          </a:solidFill>
          <a:latin typeface="+mn-lt"/>
        </a:defRPr>
      </a:lvl8pPr>
      <a:lvl9pPr marL="3886200" indent="-228600" algn="ctr" rtl="0" eaLnBrk="1" fontAlgn="base" hangingPunct="1">
        <a:spcBef>
          <a:spcPct val="20000"/>
        </a:spcBef>
        <a:spcAft>
          <a:spcPct val="0"/>
        </a:spcAft>
        <a:buClr>
          <a:srgbClr val="5F5F5F"/>
        </a:buClr>
        <a:buFont typeface="Wingdings" pitchFamily="2" charset="2"/>
        <a:buChar char="§"/>
        <a:defRPr sz="14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png"/><Relationship Id="rId9" Type="http://schemas.openxmlformats.org/officeDocument/2006/relationships/image" Target="../media/image40.jpe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15.bin"/></Relationships>
</file>

<file path=ppt/slides/_rels/slide16.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25.png"/><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 Id="rId9" Type="http://schemas.openxmlformats.org/officeDocument/2006/relationships/oleObject" Target="../embeddings/oleObject14.bin"/></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a:xfrm>
            <a:off x="723900" y="116632"/>
            <a:ext cx="7924800" cy="1752600"/>
          </a:xfrm>
        </p:spPr>
        <p:txBody>
          <a:bodyPr/>
          <a:lstStyle/>
          <a:p>
            <a:r>
              <a:rPr lang="en-US" sz="3200" dirty="0" smtClean="0">
                <a:solidFill>
                  <a:srgbClr val="002060"/>
                </a:solidFill>
                <a:latin typeface="Impact" panose="020B0806030902050204" pitchFamily="34" charset="0"/>
              </a:rPr>
              <a:t>ELECTROTECNIA Y MÁQUINAS ELÉCTRICAS</a:t>
            </a:r>
            <a:endParaRPr lang="en-US" sz="3200" dirty="0">
              <a:solidFill>
                <a:srgbClr val="002060"/>
              </a:solidFill>
              <a:latin typeface="Impact" panose="020B0806030902050204" pitchFamily="34" charset="0"/>
            </a:endParaRPr>
          </a:p>
        </p:txBody>
      </p:sp>
      <p:sp>
        <p:nvSpPr>
          <p:cNvPr id="4101" name="Rectangle 5"/>
          <p:cNvSpPr>
            <a:spLocks noGrp="1" noChangeArrowheads="1"/>
          </p:cNvSpPr>
          <p:nvPr>
            <p:ph type="subTitle" idx="1"/>
          </p:nvPr>
        </p:nvSpPr>
        <p:spPr>
          <a:xfrm>
            <a:off x="1475656" y="3140968"/>
            <a:ext cx="6436568" cy="2520280"/>
          </a:xfrm>
        </p:spPr>
        <p:txBody>
          <a:bodyPr/>
          <a:lstStyle/>
          <a:p>
            <a:r>
              <a:rPr lang="en-US" sz="2800" b="1" i="0" dirty="0" err="1" smtClean="0">
                <a:solidFill>
                  <a:srgbClr val="0000FF"/>
                </a:solidFill>
                <a:latin typeface="Impact" panose="020B0806030902050204" pitchFamily="34" charset="0"/>
              </a:rPr>
              <a:t>Trabajo</a:t>
            </a:r>
            <a:r>
              <a:rPr lang="en-US" sz="2800" b="1" i="0" dirty="0" smtClean="0">
                <a:solidFill>
                  <a:srgbClr val="0000FF"/>
                </a:solidFill>
                <a:latin typeface="Impact" panose="020B0806030902050204" pitchFamily="34" charset="0"/>
              </a:rPr>
              <a:t> </a:t>
            </a:r>
            <a:r>
              <a:rPr lang="en-US" sz="2800" b="1" i="0" dirty="0" err="1" smtClean="0">
                <a:solidFill>
                  <a:srgbClr val="0000FF"/>
                </a:solidFill>
                <a:latin typeface="Impact" panose="020B0806030902050204" pitchFamily="34" charset="0"/>
              </a:rPr>
              <a:t>Práctico</a:t>
            </a:r>
            <a:r>
              <a:rPr lang="en-US" sz="2800" b="1" i="0" dirty="0" smtClean="0">
                <a:solidFill>
                  <a:srgbClr val="0000FF"/>
                </a:solidFill>
                <a:latin typeface="Impact" panose="020B0806030902050204" pitchFamily="34" charset="0"/>
              </a:rPr>
              <a:t> N°4</a:t>
            </a:r>
          </a:p>
          <a:p>
            <a:pPr>
              <a:spcBef>
                <a:spcPts val="850"/>
              </a:spcBef>
            </a:pPr>
            <a:r>
              <a:rPr lang="es-AR" sz="3200" b="1" dirty="0" smtClean="0">
                <a:solidFill>
                  <a:srgbClr val="FF0066"/>
                </a:solidFill>
                <a:latin typeface="Impact" panose="020B0806030902050204" pitchFamily="34" charset="0"/>
              </a:rPr>
              <a:t>Medición de Potencia Trifásica:  Método de </a:t>
            </a:r>
            <a:r>
              <a:rPr lang="es-AR" sz="3200" b="1" dirty="0" err="1" smtClean="0">
                <a:solidFill>
                  <a:srgbClr val="FF0066"/>
                </a:solidFill>
                <a:latin typeface="Impact" panose="020B0806030902050204" pitchFamily="34" charset="0"/>
              </a:rPr>
              <a:t>Aaron</a:t>
            </a:r>
            <a:endParaRPr lang="es-ES" sz="3200" i="0" noProof="1" smtClean="0">
              <a:solidFill>
                <a:srgbClr val="FF0066"/>
              </a:solidFill>
              <a:latin typeface="Impact" panose="020B0806030902050204" pitchFamily="34" charset="0"/>
            </a:endParaRPr>
          </a:p>
          <a:p>
            <a:pPr algn="ctr" defTabSz="777240">
              <a:lnSpc>
                <a:spcPct val="82000"/>
              </a:lnSpc>
              <a:spcBef>
                <a:spcPts val="850"/>
              </a:spcBef>
            </a:pPr>
            <a:endParaRPr lang="es-ES" sz="2000" b="1" i="0" noProof="1" smtClean="0">
              <a:solidFill>
                <a:srgbClr val="FF0066"/>
              </a:solidFill>
              <a:latin typeface="Impact" panose="020B0806030902050204" pitchFamily="34" charset="0"/>
            </a:endParaRPr>
          </a:p>
        </p:txBody>
      </p:sp>
      <p:pic>
        <p:nvPicPr>
          <p:cNvPr id="4" name="Imagen 3"/>
          <p:cNvPicPr/>
          <p:nvPr/>
        </p:nvPicPr>
        <p:blipFill>
          <a:blip r:embed="rId2" cstate="print">
            <a:extLst>
              <a:ext uri="{28A0092B-C50C-407E-A947-70E740481C1C}">
                <a14:useLocalDpi xmlns:a14="http://schemas.microsoft.com/office/drawing/2010/main" xmlns="" val="0"/>
              </a:ext>
            </a:extLst>
          </a:blip>
          <a:srcRect t="7436" b="6410"/>
          <a:stretch>
            <a:fillRect/>
          </a:stretch>
        </p:blipFill>
        <p:spPr bwMode="auto">
          <a:xfrm>
            <a:off x="179512" y="188640"/>
            <a:ext cx="1709988" cy="1932317"/>
          </a:xfrm>
          <a:prstGeom prst="rect">
            <a:avLst/>
          </a:prstGeom>
          <a:noFill/>
          <a:ln>
            <a:noFill/>
          </a:ln>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4101"/>
                                        </p:tgtEl>
                                        <p:attrNameLst>
                                          <p:attrName>style.visibility</p:attrName>
                                        </p:attrNameLst>
                                      </p:cBhvr>
                                      <p:to>
                                        <p:strVal val="visible"/>
                                      </p:to>
                                    </p:set>
                                    <p:animEffect transition="in" filter="dissolve">
                                      <p:cBhvr>
                                        <p:cTn id="12"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utoUpdateAnimBg="0"/>
      <p:bldP spid="4101"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Fundamento teórico</a:t>
            </a:r>
            <a:endParaRPr lang="es-ES" dirty="0"/>
          </a:p>
        </p:txBody>
      </p:sp>
      <mc:AlternateContent xmlns:mc="http://schemas.openxmlformats.org/markup-compatibility/2006">
        <mc:Choice xmlns:a14="http://schemas.microsoft.com/office/drawing/2010/main" xmlns="" Requires="a14">
          <p:sp>
            <p:nvSpPr>
              <p:cNvPr id="4" name="Rectángulo 3"/>
              <p:cNvSpPr/>
              <p:nvPr/>
            </p:nvSpPr>
            <p:spPr>
              <a:xfrm>
                <a:off x="617644" y="1780000"/>
                <a:ext cx="5480283" cy="484172"/>
              </a:xfrm>
              <a:prstGeom prst="rect">
                <a:avLst/>
              </a:prstGeom>
            </p:spPr>
            <p:txBody>
              <a:bodyPr wrap="none">
                <a:spAutoFit/>
              </a:bodyPr>
              <a:lstStyle/>
              <a:p>
                <a:r>
                  <a:rPr lang="es-ES" dirty="0" smtClean="0">
                    <a:solidFill>
                      <a:srgbClr val="FF0066"/>
                    </a:solidFill>
                    <a:latin typeface="Tahoma" panose="020B0604030504040204" pitchFamily="34" charset="0"/>
                    <a:ea typeface="Tahoma" panose="020B0604030504040204" pitchFamily="34" charset="0"/>
                    <a:cs typeface="Tahoma" panose="020B0604030504040204" pitchFamily="34" charset="0"/>
                  </a:rPr>
                  <a:t>b- Carga: </a:t>
                </a:r>
                <a14:m>
                  <m:oMath xmlns:m="http://schemas.openxmlformats.org/officeDocument/2006/math">
                    <m:sSub>
                      <m:sSubPr>
                        <m:ctrlPr>
                          <a:rPr lang="es-ES" i="1" smtClean="0">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𝑍</m:t>
                        </m:r>
                      </m:e>
                      <m: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𝑅</m:t>
                        </m:r>
                      </m:sub>
                    </m:s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m:t>
                    </m:r>
                    <m:sSub>
                      <m:sSubPr>
                        <m:ctrlP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𝑍</m:t>
                        </m:r>
                      </m:e>
                      <m: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𝑆</m:t>
                        </m:r>
                      </m:sub>
                    </m:s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m:t>
                    </m:r>
                    <m:sSub>
                      <m:sSubPr>
                        <m:ctrlP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𝑍</m:t>
                        </m:r>
                      </m:e>
                      <m: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𝑇</m:t>
                        </m:r>
                      </m:sub>
                    </m:s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m:t>
                    </m:r>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𝑅</m:t>
                    </m:r>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m:t>
                    </m:r>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𝑗𝑋</m:t>
                    </m:r>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 </m:t>
                    </m:r>
                    <m: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𝜑</m:t>
                    </m:r>
                    <m: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m:t>
                    </m:r>
                    <m: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𝑎𝑟𝑐𝑡𝑔</m:t>
                    </m:r>
                    <m:f>
                      <m:fPr>
                        <m:ctrlP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ctrlPr>
                      </m:fPr>
                      <m:num>
                        <m: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𝑋</m:t>
                        </m:r>
                      </m:num>
                      <m:den>
                        <m: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𝑅</m:t>
                        </m:r>
                      </m:den>
                    </m:f>
                  </m:oMath>
                </a14:m>
                <a:r>
                  <a:rPr lang="es-ES" dirty="0" smtClean="0">
                    <a:solidFill>
                      <a:srgbClr val="0000FF"/>
                    </a:solidFill>
                    <a:latin typeface="Tahoma" panose="020B0604030504040204" pitchFamily="34" charset="0"/>
                    <a:ea typeface="Tahoma" panose="020B0604030504040204" pitchFamily="34" charset="0"/>
                    <a:cs typeface="Tahoma" panose="020B0604030504040204" pitchFamily="34" charset="0"/>
                  </a:rPr>
                  <a:t>= 30°</a:t>
                </a:r>
                <a:endParaRPr lang="es-ES"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4" name="Rectángulo 3"/>
              <p:cNvSpPr>
                <a:spLocks noRot="1" noChangeAspect="1" noMove="1" noResize="1" noEditPoints="1" noAdjustHandles="1" noChangeArrowheads="1" noChangeShapeType="1" noTextEdit="1"/>
              </p:cNvSpPr>
              <p:nvPr/>
            </p:nvSpPr>
            <p:spPr>
              <a:xfrm>
                <a:off x="617644" y="1780000"/>
                <a:ext cx="5480283" cy="484172"/>
              </a:xfrm>
              <a:prstGeom prst="rect">
                <a:avLst/>
              </a:prstGeom>
              <a:blipFill rotWithShape="0">
                <a:blip r:embed="rId2" cstate="print"/>
                <a:stretch>
                  <a:fillRect l="-890" r="-111" b="-6329"/>
                </a:stretch>
              </a:blipFill>
            </p:spPr>
            <p:txBody>
              <a:bodyPr/>
              <a:lstStyle/>
              <a:p>
                <a:r>
                  <a:rPr lang="es-ES">
                    <a:noFill/>
                  </a:rPr>
                  <a:t> </a:t>
                </a:r>
              </a:p>
            </p:txBody>
          </p:sp>
        </mc:Fallback>
      </mc:AlternateContent>
      <mc:AlternateContent xmlns:mc="http://schemas.openxmlformats.org/markup-compatibility/2006">
        <mc:Choice xmlns:a14="http://schemas.microsoft.com/office/drawing/2010/main" xmlns="" Requires="a14">
          <p:sp>
            <p:nvSpPr>
              <p:cNvPr id="5" name="Rectángulo 4"/>
              <p:cNvSpPr/>
              <p:nvPr/>
            </p:nvSpPr>
            <p:spPr>
              <a:xfrm>
                <a:off x="526036" y="2262840"/>
                <a:ext cx="5846164" cy="923330"/>
              </a:xfrm>
              <a:prstGeom prst="rect">
                <a:avLst/>
              </a:prstGeom>
            </p:spPr>
            <p:txBody>
              <a:bodyPr wrap="square">
                <a:spAutoFit/>
              </a:bodyPr>
              <a:lstStyle/>
              <a:p>
                <a:r>
                  <a:rPr lang="es-ES" dirty="0" smtClean="0">
                    <a:solidFill>
                      <a:srgbClr val="0000FF"/>
                    </a:solidFill>
                    <a:latin typeface="Tahoma" panose="020B0604030504040204" pitchFamily="34" charset="0"/>
                    <a:ea typeface="Tahoma" panose="020B0604030504040204" pitchFamily="34" charset="0"/>
                    <a:cs typeface="Tahoma" panose="020B0604030504040204" pitchFamily="34" charset="0"/>
                  </a:rPr>
                  <a:t>Del diagrama vectorial se deduce que el vatímetro 1 y el vatímetro 2 miden: </a:t>
                </a:r>
                <a14:m>
                  <m:oMath xmlns:m="http://schemas.openxmlformats.org/officeDocument/2006/math">
                    <m:sSub>
                      <m:sSubPr>
                        <m:ctrlPr>
                          <a:rPr lang="es-ES" i="1" smtClean="0">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𝑊</m:t>
                        </m:r>
                      </m:e>
                      <m: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1</m:t>
                        </m:r>
                      </m:sub>
                    </m:s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m:t>
                    </m:r>
                    <m:sSub>
                      <m:sSubPr>
                        <m:ctrlP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𝑈</m:t>
                        </m:r>
                      </m:e>
                      <m: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𝑅𝑇</m:t>
                        </m:r>
                      </m:sub>
                    </m:s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m:t>
                    </m:r>
                    <m:sSub>
                      <m:sSubPr>
                        <m:ctrlP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𝐼</m:t>
                        </m:r>
                      </m:e>
                      <m: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𝑅</m:t>
                        </m:r>
                      </m:sub>
                    </m:s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m:t>
                    </m:r>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𝑐𝑜𝑠</m:t>
                    </m:r>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0°=</m:t>
                    </m:r>
                    <m:sSub>
                      <m:sSubPr>
                        <m:ctrlP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𝑈</m:t>
                        </m:r>
                      </m:e>
                      <m: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𝐿</m:t>
                        </m:r>
                      </m:sub>
                    </m:s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m:t>
                    </m:r>
                    <m:sSub>
                      <m:sSubPr>
                        <m:ctrlP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𝐼</m:t>
                        </m:r>
                      </m:e>
                      <m: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𝐿</m:t>
                        </m:r>
                      </m:sub>
                    </m:s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 </m:t>
                    </m:r>
                    <m:sSub>
                      <m:sSubPr>
                        <m:ctrlP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𝑊</m:t>
                        </m:r>
                      </m:e>
                      <m: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2</m:t>
                        </m:r>
                      </m:sub>
                    </m:s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m:t>
                    </m:r>
                    <m:sSub>
                      <m:sSubPr>
                        <m:ctrlP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𝑈</m:t>
                        </m:r>
                      </m:e>
                      <m: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𝑆𝑇</m:t>
                        </m:r>
                      </m:sub>
                    </m:s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m:t>
                    </m:r>
                    <m:sSub>
                      <m:sSubPr>
                        <m:ctrlP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𝐼</m:t>
                        </m:r>
                      </m:e>
                      <m: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𝑆</m:t>
                        </m:r>
                      </m:sub>
                    </m:s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m:t>
                    </m:r>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𝑐𝑜𝑠</m:t>
                    </m:r>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60°=0,5.</m:t>
                    </m:r>
                    <m:sSub>
                      <m:sSubPr>
                        <m:ctrlP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𝑈</m:t>
                        </m:r>
                      </m:e>
                      <m: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𝐿</m:t>
                        </m:r>
                      </m:sub>
                    </m:s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 </m:t>
                    </m:r>
                    <m:sSub>
                      <m:sSubPr>
                        <m:ctrlP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t>𝐼</m:t>
                        </m:r>
                      </m:e>
                      <m: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𝐿</m:t>
                        </m:r>
                      </m:sub>
                    </m:sSub>
                  </m:oMath>
                </a14:m>
                <a:endParaRPr lang="es-ES"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5" name="Rectángulo 4"/>
              <p:cNvSpPr>
                <a:spLocks noRot="1" noChangeAspect="1" noMove="1" noResize="1" noEditPoints="1" noAdjustHandles="1" noChangeArrowheads="1" noChangeShapeType="1" noTextEdit="1"/>
              </p:cNvSpPr>
              <p:nvPr/>
            </p:nvSpPr>
            <p:spPr>
              <a:xfrm>
                <a:off x="526036" y="2262840"/>
                <a:ext cx="5846164" cy="923330"/>
              </a:xfrm>
              <a:prstGeom prst="rect">
                <a:avLst/>
              </a:prstGeom>
              <a:blipFill rotWithShape="0">
                <a:blip r:embed="rId3" cstate="print"/>
                <a:stretch>
                  <a:fillRect l="-834" t="-3289"/>
                </a:stretch>
              </a:blipFill>
            </p:spPr>
            <p:txBody>
              <a:bodyPr/>
              <a:lstStyle/>
              <a:p>
                <a:r>
                  <a:rPr lang="es-ES">
                    <a:noFill/>
                  </a:rPr>
                  <a:t> </a:t>
                </a:r>
              </a:p>
            </p:txBody>
          </p:sp>
        </mc:Fallback>
      </mc:AlternateContent>
      <p:sp>
        <p:nvSpPr>
          <p:cNvPr id="6" name="Rectangle 2"/>
          <p:cNvSpPr>
            <a:spLocks noChangeArrowheads="1"/>
          </p:cNvSpPr>
          <p:nvPr/>
        </p:nvSpPr>
        <p:spPr bwMode="auto">
          <a:xfrm>
            <a:off x="720568" y="358944"/>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mc:AlternateContent xmlns:mc="http://schemas.openxmlformats.org/markup-compatibility/2006">
        <mc:Choice xmlns:a14="http://schemas.microsoft.com/office/drawing/2010/main" xmlns="" Requires="a14">
          <p:sp>
            <p:nvSpPr>
              <p:cNvPr id="8" name="Rectángulo 7"/>
              <p:cNvSpPr/>
              <p:nvPr/>
            </p:nvSpPr>
            <p:spPr>
              <a:xfrm>
                <a:off x="670052" y="3578278"/>
                <a:ext cx="5459123" cy="369332"/>
              </a:xfrm>
              <a:prstGeom prst="rect">
                <a:avLst/>
              </a:prstGeom>
            </p:spPr>
            <p:txBody>
              <a:bodyPr wrap="none">
                <a:spAutoFit/>
              </a:bodyPr>
              <a:lstStyle/>
              <a:p>
                <a:r>
                  <a:rPr lang="es-ES" dirty="0" smtClean="0">
                    <a:solidFill>
                      <a:srgbClr val="0000FF"/>
                    </a:solidFill>
                    <a:latin typeface="Tahoma" panose="020B0604030504040204" pitchFamily="34" charset="0"/>
                    <a:ea typeface="Tahoma" panose="020B0604030504040204" pitchFamily="34" charset="0"/>
                    <a:cs typeface="Tahoma" panose="020B0604030504040204" pitchFamily="34" charset="0"/>
                  </a:rPr>
                  <a:t>La potencia total, resulta: </a:t>
                </a:r>
                <a14:m>
                  <m:oMath xmlns:m="http://schemas.openxmlformats.org/officeDocument/2006/math">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𝑃</m:t>
                    </m:r>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m:t>
                    </m:r>
                    <m:sSub>
                      <m:sSubPr>
                        <m:ctrlP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𝑊</m:t>
                        </m:r>
                      </m:e>
                      <m: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1</m:t>
                        </m:r>
                      </m:sub>
                    </m:s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m:t>
                    </m:r>
                    <m:sSub>
                      <m:sSubPr>
                        <m:ctrlP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𝑊</m:t>
                        </m:r>
                      </m:e>
                      <m: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2</m:t>
                        </m:r>
                      </m:sub>
                    </m:s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=1,5.</m:t>
                    </m:r>
                    <m:sSub>
                      <m:sSubPr>
                        <m:ctrlP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𝑈</m:t>
                        </m:r>
                      </m:e>
                      <m: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𝐿</m:t>
                        </m:r>
                      </m:sub>
                    </m:s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 </m:t>
                    </m:r>
                    <m:sSub>
                      <m:sSubPr>
                        <m:ctrlP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t>𝐼</m:t>
                        </m:r>
                      </m:e>
                      <m: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𝐿</m:t>
                        </m:r>
                      </m:sub>
                    </m:sSub>
                  </m:oMath>
                </a14:m>
                <a:endParaRPr lang="es-ES"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8" name="Rectángulo 7"/>
              <p:cNvSpPr>
                <a:spLocks noRot="1" noChangeAspect="1" noMove="1" noResize="1" noEditPoints="1" noAdjustHandles="1" noChangeArrowheads="1" noChangeShapeType="1" noTextEdit="1"/>
              </p:cNvSpPr>
              <p:nvPr/>
            </p:nvSpPr>
            <p:spPr>
              <a:xfrm>
                <a:off x="670052" y="3578278"/>
                <a:ext cx="5459123" cy="369332"/>
              </a:xfrm>
              <a:prstGeom prst="rect">
                <a:avLst/>
              </a:prstGeom>
              <a:blipFill rotWithShape="0">
                <a:blip r:embed="rId4" cstate="print"/>
                <a:stretch>
                  <a:fillRect l="-1006" t="-9836" b="-24590"/>
                </a:stretch>
              </a:blipFill>
            </p:spPr>
            <p:txBody>
              <a:bodyPr/>
              <a:lstStyle/>
              <a:p>
                <a:r>
                  <a:rPr lang="es-ES">
                    <a:noFill/>
                  </a:rPr>
                  <a:t> </a:t>
                </a:r>
              </a:p>
            </p:txBody>
          </p:sp>
        </mc:Fallback>
      </mc:AlternateContent>
      <p:pic>
        <p:nvPicPr>
          <p:cNvPr id="10243" name="Imagen 29" descr="Potencia3"/>
          <p:cNvPicPr>
            <a:picLocks noChangeAspect="1" noChangeArrowheads="1"/>
          </p:cNvPicPr>
          <p:nvPr/>
        </p:nvPicPr>
        <p:blipFill>
          <a:blip r:embed="rId5" cstate="print">
            <a:lum contrast="6000"/>
            <a:extLst>
              <a:ext uri="{28A0092B-C50C-407E-A947-70E740481C1C}">
                <a14:useLocalDpi xmlns:a14="http://schemas.microsoft.com/office/drawing/2010/main" xmlns="" val="0"/>
              </a:ext>
            </a:extLst>
          </a:blip>
          <a:srcRect t="7426" b="10396"/>
          <a:stretch>
            <a:fillRect/>
          </a:stretch>
        </p:blipFill>
        <p:spPr bwMode="auto">
          <a:xfrm>
            <a:off x="6119991" y="2023440"/>
            <a:ext cx="2832495" cy="1837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mc:AlternateContent xmlns:mc="http://schemas.openxmlformats.org/markup-compatibility/2006">
        <mc:Choice xmlns:a14="http://schemas.microsoft.com/office/drawing/2010/main" xmlns="" Requires="a14">
          <p:sp>
            <p:nvSpPr>
              <p:cNvPr id="9" name="Rectángulo 8"/>
              <p:cNvSpPr/>
              <p:nvPr/>
            </p:nvSpPr>
            <p:spPr>
              <a:xfrm>
                <a:off x="751237" y="4037434"/>
                <a:ext cx="5480283" cy="484172"/>
              </a:xfrm>
              <a:prstGeom prst="rect">
                <a:avLst/>
              </a:prstGeom>
            </p:spPr>
            <p:txBody>
              <a:bodyPr wrap="square">
                <a:spAutoFit/>
              </a:bodyPr>
              <a:lstStyle/>
              <a:p>
                <a:r>
                  <a:rPr lang="es-ES" dirty="0" smtClean="0">
                    <a:solidFill>
                      <a:srgbClr val="FF0066"/>
                    </a:solidFill>
                    <a:latin typeface="Tahoma" panose="020B0604030504040204" pitchFamily="34" charset="0"/>
                    <a:ea typeface="Tahoma" panose="020B0604030504040204" pitchFamily="34" charset="0"/>
                    <a:cs typeface="Tahoma" panose="020B0604030504040204" pitchFamily="34" charset="0"/>
                  </a:rPr>
                  <a:t>c- </a:t>
                </a:r>
                <a:r>
                  <a:rPr lang="es-ES" dirty="0">
                    <a:solidFill>
                      <a:srgbClr val="FF0066"/>
                    </a:solidFill>
                    <a:latin typeface="Tahoma" panose="020B0604030504040204" pitchFamily="34" charset="0"/>
                    <a:ea typeface="Tahoma" panose="020B0604030504040204" pitchFamily="34" charset="0"/>
                    <a:cs typeface="Tahoma" panose="020B0604030504040204" pitchFamily="34" charset="0"/>
                  </a:rPr>
                  <a:t>Carga: </a:t>
                </a:r>
                <a14:m>
                  <m:oMath xmlns:m="http://schemas.openxmlformats.org/officeDocument/2006/math">
                    <m:sSub>
                      <m:sSubPr>
                        <m:ctrlPr>
                          <a:rPr lang="es-ES" i="1">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t>𝑍</m:t>
                        </m:r>
                      </m:e>
                      <m:sub>
                        <m: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t>𝑅</m:t>
                        </m:r>
                      </m:sub>
                    </m:sSub>
                    <m: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t>=</m:t>
                    </m:r>
                    <m:sSub>
                      <m:sSubPr>
                        <m:ctrlP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t>𝑍</m:t>
                        </m:r>
                      </m:e>
                      <m:sub>
                        <m: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t>𝑆</m:t>
                        </m:r>
                      </m:sub>
                    </m:sSub>
                    <m: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t>=</m:t>
                    </m:r>
                    <m:sSub>
                      <m:sSubPr>
                        <m:ctrlP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t>𝑍</m:t>
                        </m:r>
                      </m:e>
                      <m:sub>
                        <m: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t>𝑇</m:t>
                        </m:r>
                      </m:sub>
                    </m:sSub>
                    <m: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t>=</m:t>
                    </m:r>
                    <m: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t>𝑅</m:t>
                    </m:r>
                    <m: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t>+</m:t>
                    </m:r>
                    <m: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t>𝑗𝑋</m:t>
                    </m:r>
                    <m: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t>; </m:t>
                    </m:r>
                    <m:r>
                      <a:rPr lang="es-AR" i="1">
                        <a:solidFill>
                          <a:srgbClr val="0000FF"/>
                        </a:solidFill>
                        <a:latin typeface="Cambria Math" panose="02040503050406030204" pitchFamily="18" charset="0"/>
                        <a:ea typeface="Cambria Math" panose="02040503050406030204" pitchFamily="18" charset="0"/>
                        <a:cs typeface="Tahoma" panose="020B0604030504040204" pitchFamily="34" charset="0"/>
                      </a:rPr>
                      <m:t>𝜑</m:t>
                    </m:r>
                    <m:r>
                      <a:rPr lang="es-AR" i="1">
                        <a:solidFill>
                          <a:srgbClr val="0000FF"/>
                        </a:solidFill>
                        <a:latin typeface="Cambria Math" panose="02040503050406030204" pitchFamily="18" charset="0"/>
                        <a:ea typeface="Cambria Math" panose="02040503050406030204" pitchFamily="18" charset="0"/>
                        <a:cs typeface="Tahoma" panose="020B0604030504040204" pitchFamily="34" charset="0"/>
                      </a:rPr>
                      <m:t>=</m:t>
                    </m:r>
                    <m:r>
                      <a:rPr lang="es-AR" i="1">
                        <a:solidFill>
                          <a:srgbClr val="0000FF"/>
                        </a:solidFill>
                        <a:latin typeface="Cambria Math" panose="02040503050406030204" pitchFamily="18" charset="0"/>
                        <a:ea typeface="Cambria Math" panose="02040503050406030204" pitchFamily="18" charset="0"/>
                        <a:cs typeface="Tahoma" panose="020B0604030504040204" pitchFamily="34" charset="0"/>
                      </a:rPr>
                      <m:t>𝑎𝑟𝑐𝑡𝑔</m:t>
                    </m:r>
                    <m:f>
                      <m:fPr>
                        <m:ctrlPr>
                          <a:rPr lang="es-AR" i="1">
                            <a:solidFill>
                              <a:srgbClr val="0000FF"/>
                            </a:solidFill>
                            <a:latin typeface="Cambria Math" panose="02040503050406030204" pitchFamily="18" charset="0"/>
                            <a:ea typeface="Cambria Math" panose="02040503050406030204" pitchFamily="18" charset="0"/>
                            <a:cs typeface="Tahoma" panose="020B0604030504040204" pitchFamily="34" charset="0"/>
                          </a:rPr>
                        </m:ctrlPr>
                      </m:fPr>
                      <m:num>
                        <m:r>
                          <a:rPr lang="es-AR" i="1">
                            <a:solidFill>
                              <a:srgbClr val="0000FF"/>
                            </a:solidFill>
                            <a:latin typeface="Cambria Math" panose="02040503050406030204" pitchFamily="18" charset="0"/>
                            <a:ea typeface="Cambria Math" panose="02040503050406030204" pitchFamily="18" charset="0"/>
                            <a:cs typeface="Tahoma" panose="020B0604030504040204" pitchFamily="34" charset="0"/>
                          </a:rPr>
                          <m:t>𝑋</m:t>
                        </m:r>
                      </m:num>
                      <m:den>
                        <m:r>
                          <a:rPr lang="es-AR" i="1">
                            <a:solidFill>
                              <a:srgbClr val="0000FF"/>
                            </a:solidFill>
                            <a:latin typeface="Cambria Math" panose="02040503050406030204" pitchFamily="18" charset="0"/>
                            <a:ea typeface="Cambria Math" panose="02040503050406030204" pitchFamily="18" charset="0"/>
                            <a:cs typeface="Tahoma" panose="020B0604030504040204" pitchFamily="34" charset="0"/>
                          </a:rPr>
                          <m:t>𝑅</m:t>
                        </m:r>
                      </m:den>
                    </m:f>
                  </m:oMath>
                </a14:m>
                <a:r>
                  <a:rPr lang="es-ES"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s-ES" dirty="0" smtClean="0">
                    <a:solidFill>
                      <a:srgbClr val="0000FF"/>
                    </a:solidFill>
                    <a:latin typeface="Tahoma" panose="020B0604030504040204" pitchFamily="34" charset="0"/>
                    <a:ea typeface="Tahoma" panose="020B0604030504040204" pitchFamily="34" charset="0"/>
                    <a:cs typeface="Tahoma" panose="020B0604030504040204" pitchFamily="34" charset="0"/>
                  </a:rPr>
                  <a:t>60</a:t>
                </a:r>
                <a:r>
                  <a:rPr lang="es-ES" dirty="0">
                    <a:solidFill>
                      <a:srgbClr val="0000FF"/>
                    </a:solidFill>
                    <a:latin typeface="Tahoma" panose="020B0604030504040204" pitchFamily="34" charset="0"/>
                    <a:ea typeface="Tahoma" panose="020B0604030504040204" pitchFamily="34" charset="0"/>
                    <a:cs typeface="Tahoma" panose="020B0604030504040204" pitchFamily="34" charset="0"/>
                  </a:rPr>
                  <a:t>°</a:t>
                </a:r>
              </a:p>
            </p:txBody>
          </p:sp>
        </mc:Choice>
        <mc:Fallback>
          <p:sp>
            <p:nvSpPr>
              <p:cNvPr id="9" name="Rectángulo 8"/>
              <p:cNvSpPr>
                <a:spLocks noRot="1" noChangeAspect="1" noMove="1" noResize="1" noEditPoints="1" noAdjustHandles="1" noChangeArrowheads="1" noChangeShapeType="1" noTextEdit="1"/>
              </p:cNvSpPr>
              <p:nvPr/>
            </p:nvSpPr>
            <p:spPr>
              <a:xfrm>
                <a:off x="751237" y="4037434"/>
                <a:ext cx="5480283" cy="484172"/>
              </a:xfrm>
              <a:prstGeom prst="rect">
                <a:avLst/>
              </a:prstGeom>
              <a:blipFill rotWithShape="0">
                <a:blip r:embed="rId6" cstate="print"/>
                <a:stretch>
                  <a:fillRect l="-890" b="-5000"/>
                </a:stretch>
              </a:blipFill>
            </p:spPr>
            <p:txBody>
              <a:bodyPr/>
              <a:lstStyle/>
              <a:p>
                <a:r>
                  <a:rPr lang="es-ES">
                    <a:noFill/>
                  </a:rPr>
                  <a:t> </a:t>
                </a:r>
              </a:p>
            </p:txBody>
          </p:sp>
        </mc:Fallback>
      </mc:AlternateContent>
      <mc:AlternateContent xmlns:mc="http://schemas.openxmlformats.org/markup-compatibility/2006">
        <mc:Choice xmlns:a14="http://schemas.microsoft.com/office/drawing/2010/main" xmlns="" Requires="a14">
          <p:sp>
            <p:nvSpPr>
              <p:cNvPr id="10" name="Rectángulo 9"/>
              <p:cNvSpPr/>
              <p:nvPr/>
            </p:nvSpPr>
            <p:spPr>
              <a:xfrm>
                <a:off x="741551" y="4457850"/>
                <a:ext cx="5630649" cy="1086901"/>
              </a:xfrm>
              <a:prstGeom prst="rect">
                <a:avLst/>
              </a:prstGeom>
            </p:spPr>
            <p:txBody>
              <a:bodyPr wrap="square">
                <a:spAutoFit/>
              </a:bodyPr>
              <a:lstStyle/>
              <a:p>
                <a:r>
                  <a:rPr lang="es-ES" dirty="0" smtClean="0">
                    <a:solidFill>
                      <a:srgbClr val="0000FF"/>
                    </a:solidFill>
                    <a:latin typeface="Tahoma" panose="020B0604030504040204" pitchFamily="34" charset="0"/>
                    <a:ea typeface="Tahoma" panose="020B0604030504040204" pitchFamily="34" charset="0"/>
                    <a:cs typeface="Tahoma" panose="020B0604030504040204" pitchFamily="34" charset="0"/>
                  </a:rPr>
                  <a:t>Del diagrama vectorial se deduce que el vatímetro 1 y el vatímetro 2 miden: </a:t>
                </a:r>
                <a14:m>
                  <m:oMath xmlns:m="http://schemas.openxmlformats.org/officeDocument/2006/math">
                    <m:sSub>
                      <m:sSubPr>
                        <m:ctrlPr>
                          <a:rPr lang="es-ES" i="1">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t>𝑊</m:t>
                        </m:r>
                      </m:e>
                      <m:sub>
                        <m: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t>1</m:t>
                        </m:r>
                      </m:sub>
                    </m:sSub>
                    <m: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t>=</m:t>
                    </m:r>
                    <m:sSub>
                      <m:sSubPr>
                        <m:ctrlP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t>𝑈</m:t>
                        </m:r>
                      </m:e>
                      <m:sub>
                        <m: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t>𝑅𝑇</m:t>
                        </m:r>
                      </m:sub>
                    </m:sSub>
                    <m: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t>.</m:t>
                    </m:r>
                    <m:sSub>
                      <m:sSubPr>
                        <m:ctrlP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t>𝐼</m:t>
                        </m:r>
                      </m:e>
                      <m:sub>
                        <m: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t>𝑅</m:t>
                        </m:r>
                      </m:sub>
                    </m:sSub>
                    <m: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t>.</m:t>
                    </m:r>
                    <m: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t>𝑐𝑜𝑠</m:t>
                    </m:r>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3</m:t>
                    </m:r>
                    <m: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t>0°=</m:t>
                    </m:r>
                    <m:f>
                      <m:fPr>
                        <m:ctrlPr>
                          <a:rPr lang="es-AR" i="1" smtClean="0">
                            <a:solidFill>
                              <a:srgbClr val="0000FF"/>
                            </a:solidFill>
                            <a:latin typeface="Cambria Math" panose="02040503050406030204" pitchFamily="18" charset="0"/>
                            <a:ea typeface="Tahoma" panose="020B0604030504040204" pitchFamily="34" charset="0"/>
                            <a:cs typeface="Tahoma" panose="020B0604030504040204" pitchFamily="34" charset="0"/>
                          </a:rPr>
                        </m:ctrlPr>
                      </m:fPr>
                      <m:num>
                        <m:rad>
                          <m:radPr>
                            <m:degHide m:val="on"/>
                            <m:ctrlPr>
                              <a:rPr lang="es-AR" i="1" smtClean="0">
                                <a:solidFill>
                                  <a:srgbClr val="0000FF"/>
                                </a:solidFill>
                                <a:latin typeface="Cambria Math" panose="02040503050406030204" pitchFamily="18" charset="0"/>
                                <a:ea typeface="Tahoma" panose="020B0604030504040204" pitchFamily="34" charset="0"/>
                                <a:cs typeface="Tahoma" panose="020B0604030504040204" pitchFamily="34" charset="0"/>
                              </a:rPr>
                            </m:ctrlPr>
                          </m:radPr>
                          <m:deg/>
                          <m:e>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3</m:t>
                            </m:r>
                          </m:e>
                        </m:rad>
                      </m:num>
                      <m:den>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2</m:t>
                        </m:r>
                      </m:den>
                    </m:f>
                    <m:sSub>
                      <m:sSubPr>
                        <m:ctrlP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t>𝑈</m:t>
                        </m:r>
                      </m:e>
                      <m:sub>
                        <m: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t>𝐿</m:t>
                        </m:r>
                      </m:sub>
                    </m:sSub>
                    <m: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t>.</m:t>
                    </m:r>
                    <m:sSub>
                      <m:sSubPr>
                        <m:ctrlP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t>𝐼</m:t>
                        </m:r>
                      </m:e>
                      <m:sub>
                        <m: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t>𝐿</m:t>
                        </m:r>
                      </m:sub>
                    </m:sSub>
                    <m: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t>; </m:t>
                    </m:r>
                    <m:sSub>
                      <m:sSubPr>
                        <m:ctrlP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t>𝑊</m:t>
                        </m:r>
                      </m:e>
                      <m:sub>
                        <m: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t>2</m:t>
                        </m:r>
                      </m:sub>
                    </m:sSub>
                    <m: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t>=</m:t>
                    </m:r>
                    <m:sSub>
                      <m:sSubPr>
                        <m:ctrlP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t>𝑈</m:t>
                        </m:r>
                      </m:e>
                      <m:sub>
                        <m: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t>𝑆𝑇</m:t>
                        </m:r>
                      </m:sub>
                    </m:sSub>
                    <m: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t>.</m:t>
                    </m:r>
                    <m:sSub>
                      <m:sSubPr>
                        <m:ctrlP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t>𝐼</m:t>
                        </m:r>
                      </m:e>
                      <m:sub>
                        <m: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t>𝑆</m:t>
                        </m:r>
                      </m:sub>
                    </m:sSub>
                    <m: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t>.</m:t>
                    </m:r>
                    <m: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t>𝑐𝑜𝑠</m:t>
                    </m:r>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9</m:t>
                    </m:r>
                    <m: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t>0°</m:t>
                    </m:r>
                  </m:oMath>
                </a14:m>
                <a:r>
                  <a:rPr lang="es-ES" dirty="0" smtClean="0"/>
                  <a:t>=0</a:t>
                </a:r>
                <a:endParaRPr lang="es-ES" dirty="0"/>
              </a:p>
            </p:txBody>
          </p:sp>
        </mc:Choice>
        <mc:Fallback>
          <p:sp>
            <p:nvSpPr>
              <p:cNvPr id="10" name="Rectángulo 9"/>
              <p:cNvSpPr>
                <a:spLocks noRot="1" noChangeAspect="1" noMove="1" noResize="1" noEditPoints="1" noAdjustHandles="1" noChangeArrowheads="1" noChangeShapeType="1" noTextEdit="1"/>
              </p:cNvSpPr>
              <p:nvPr/>
            </p:nvSpPr>
            <p:spPr>
              <a:xfrm>
                <a:off x="741551" y="4457850"/>
                <a:ext cx="5630649" cy="1086901"/>
              </a:xfrm>
              <a:prstGeom prst="rect">
                <a:avLst/>
              </a:prstGeom>
              <a:blipFill rotWithShape="0">
                <a:blip r:embed="rId7" cstate="print"/>
                <a:stretch>
                  <a:fillRect l="-975" t="-2793" r="-2059" b="-2235"/>
                </a:stretch>
              </a:blipFill>
            </p:spPr>
            <p:txBody>
              <a:bodyPr/>
              <a:lstStyle/>
              <a:p>
                <a:r>
                  <a:rPr lang="es-ES">
                    <a:noFill/>
                  </a:rPr>
                  <a:t> </a:t>
                </a:r>
              </a:p>
            </p:txBody>
          </p:sp>
        </mc:Fallback>
      </mc:AlternateContent>
      <mc:AlternateContent xmlns:mc="http://schemas.openxmlformats.org/markup-compatibility/2006">
        <mc:Choice xmlns:a14="http://schemas.microsoft.com/office/drawing/2010/main" xmlns="" Requires="a14">
          <p:sp>
            <p:nvSpPr>
              <p:cNvPr id="11" name="Rectángulo 10"/>
              <p:cNvSpPr/>
              <p:nvPr/>
            </p:nvSpPr>
            <p:spPr>
              <a:xfrm>
                <a:off x="751236" y="5584606"/>
                <a:ext cx="4828875" cy="646331"/>
              </a:xfrm>
              <a:prstGeom prst="rect">
                <a:avLst/>
              </a:prstGeom>
            </p:spPr>
            <p:txBody>
              <a:bodyPr wrap="square">
                <a:spAutoFit/>
              </a:bodyPr>
              <a:lstStyle/>
              <a:p>
                <a:r>
                  <a:rPr lang="es-ES" dirty="0" smtClean="0">
                    <a:solidFill>
                      <a:srgbClr val="0000FF"/>
                    </a:solidFill>
                    <a:latin typeface="Tahoma" panose="020B0604030504040204" pitchFamily="34" charset="0"/>
                    <a:ea typeface="Tahoma" panose="020B0604030504040204" pitchFamily="34" charset="0"/>
                    <a:cs typeface="Tahoma" panose="020B0604030504040204" pitchFamily="34" charset="0"/>
                  </a:rPr>
                  <a:t>El vatímetro 2 permanecerá en la posición cero y la potencia total, será:</a:t>
                </a:r>
                <a14:m>
                  <m:oMath xmlns:m="http://schemas.openxmlformats.org/officeDocument/2006/math">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𝑃</m:t>
                    </m:r>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m:t>
                    </m:r>
                    <m:sSub>
                      <m:sSubPr>
                        <m:ctrlP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𝑊</m:t>
                        </m:r>
                      </m:e>
                      <m: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1</m:t>
                        </m:r>
                      </m:sub>
                    </m:s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 </m:t>
                    </m:r>
                    <m: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𝜑</m:t>
                    </m:r>
                    <m: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=90°</m:t>
                    </m:r>
                  </m:oMath>
                </a14:m>
                <a:r>
                  <a:rPr lang="es-ES" dirty="0" smtClean="0">
                    <a:solidFill>
                      <a:srgbClr val="0000FF"/>
                    </a:solidFill>
                    <a:latin typeface="Tahoma" panose="020B0604030504040204" pitchFamily="34" charset="0"/>
                    <a:ea typeface="Tahoma" panose="020B0604030504040204" pitchFamily="34" charset="0"/>
                    <a:cs typeface="Tahoma" panose="020B0604030504040204" pitchFamily="34" charset="0"/>
                  </a:rPr>
                  <a:t> </a:t>
                </a:r>
                <a:endParaRPr lang="es-ES"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1" name="Rectángulo 10"/>
              <p:cNvSpPr>
                <a:spLocks noRot="1" noChangeAspect="1" noMove="1" noResize="1" noEditPoints="1" noAdjustHandles="1" noChangeArrowheads="1" noChangeShapeType="1" noTextEdit="1"/>
              </p:cNvSpPr>
              <p:nvPr/>
            </p:nvSpPr>
            <p:spPr>
              <a:xfrm>
                <a:off x="751236" y="5584606"/>
                <a:ext cx="4828875" cy="646331"/>
              </a:xfrm>
              <a:prstGeom prst="rect">
                <a:avLst/>
              </a:prstGeom>
              <a:blipFill rotWithShape="0">
                <a:blip r:embed="rId8" cstate="print"/>
                <a:stretch>
                  <a:fillRect l="-1010" t="-4717" b="-14151"/>
                </a:stretch>
              </a:blipFill>
            </p:spPr>
            <p:txBody>
              <a:bodyPr/>
              <a:lstStyle/>
              <a:p>
                <a:r>
                  <a:rPr lang="es-ES">
                    <a:noFill/>
                  </a:rPr>
                  <a:t> </a:t>
                </a:r>
              </a:p>
            </p:txBody>
          </p:sp>
        </mc:Fallback>
      </mc:AlternateContent>
      <p:pic>
        <p:nvPicPr>
          <p:cNvPr id="10244" name="Imagen 32" descr="potencia4"/>
          <p:cNvPicPr>
            <a:picLocks noChangeAspect="1" noChangeArrowheads="1"/>
          </p:cNvPicPr>
          <p:nvPr/>
        </p:nvPicPr>
        <p:blipFill rotWithShape="1">
          <a:blip r:embed="rId9" cstate="print">
            <a:lum contrast="6000"/>
            <a:extLst>
              <a:ext uri="{28A0092B-C50C-407E-A947-70E740481C1C}">
                <a14:useLocalDpi xmlns:a14="http://schemas.microsoft.com/office/drawing/2010/main" xmlns="" val="0"/>
              </a:ext>
            </a:extLst>
          </a:blip>
          <a:srcRect l="15148" r="6909" b="5704"/>
          <a:stretch/>
        </p:blipFill>
        <p:spPr bwMode="auto">
          <a:xfrm>
            <a:off x="6372200" y="4131524"/>
            <a:ext cx="2567569" cy="2099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613730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Fundamento teórico</a:t>
            </a:r>
            <a:endParaRPr lang="es-ES" dirty="0"/>
          </a:p>
        </p:txBody>
      </p:sp>
      <mc:AlternateContent xmlns:mc="http://schemas.openxmlformats.org/markup-compatibility/2006">
        <mc:Choice xmlns:a14="http://schemas.microsoft.com/office/drawing/2010/main" xmlns="" Requires="a14">
          <p:sp>
            <p:nvSpPr>
              <p:cNvPr id="4" name="Rectángulo 3"/>
              <p:cNvSpPr/>
              <p:nvPr/>
            </p:nvSpPr>
            <p:spPr>
              <a:xfrm>
                <a:off x="539552" y="1916832"/>
                <a:ext cx="5328592" cy="484172"/>
              </a:xfrm>
              <a:prstGeom prst="rect">
                <a:avLst/>
              </a:prstGeom>
            </p:spPr>
            <p:txBody>
              <a:bodyPr wrap="square">
                <a:spAutoFit/>
              </a:bodyPr>
              <a:lstStyle/>
              <a:p>
                <a:r>
                  <a:rPr lang="es-ES" dirty="0" smtClean="0">
                    <a:solidFill>
                      <a:srgbClr val="FF0066"/>
                    </a:solidFill>
                    <a:latin typeface="Tahoma" panose="020B0604030504040204" pitchFamily="34" charset="0"/>
                    <a:ea typeface="Tahoma" panose="020B0604030504040204" pitchFamily="34" charset="0"/>
                    <a:cs typeface="Tahoma" panose="020B0604030504040204" pitchFamily="34" charset="0"/>
                  </a:rPr>
                  <a:t>d- </a:t>
                </a:r>
                <a:r>
                  <a:rPr lang="es-ES" dirty="0">
                    <a:solidFill>
                      <a:srgbClr val="FF0066"/>
                    </a:solidFill>
                    <a:latin typeface="Tahoma" panose="020B0604030504040204" pitchFamily="34" charset="0"/>
                    <a:ea typeface="Tahoma" panose="020B0604030504040204" pitchFamily="34" charset="0"/>
                    <a:cs typeface="Tahoma" panose="020B0604030504040204" pitchFamily="34" charset="0"/>
                  </a:rPr>
                  <a:t>Carga: </a:t>
                </a:r>
                <a14:m>
                  <m:oMath xmlns:m="http://schemas.openxmlformats.org/officeDocument/2006/math">
                    <m:sSub>
                      <m:sSubPr>
                        <m:ctrlPr>
                          <a:rPr lang="es-ES" i="1">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t>𝑍</m:t>
                        </m:r>
                      </m:e>
                      <m:sub>
                        <m: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t>𝑅</m:t>
                        </m:r>
                      </m:sub>
                    </m:sSub>
                    <m: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t>=</m:t>
                    </m:r>
                    <m:sSub>
                      <m:sSubPr>
                        <m:ctrlP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t>𝑍</m:t>
                        </m:r>
                      </m:e>
                      <m:sub>
                        <m: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t>𝑆</m:t>
                        </m:r>
                      </m:sub>
                    </m:sSub>
                    <m: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t>=</m:t>
                    </m:r>
                    <m:sSub>
                      <m:sSubPr>
                        <m:ctrlP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t>𝑍</m:t>
                        </m:r>
                      </m:e>
                      <m:sub>
                        <m: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t>𝑇</m:t>
                        </m:r>
                      </m:sub>
                    </m:sSub>
                    <m: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t>=</m:t>
                    </m:r>
                    <m: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t>𝑗𝑋</m:t>
                    </m:r>
                    <m: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t>; </m:t>
                    </m:r>
                    <m:r>
                      <a:rPr lang="es-AR" i="1">
                        <a:solidFill>
                          <a:srgbClr val="0000FF"/>
                        </a:solidFill>
                        <a:latin typeface="Cambria Math" panose="02040503050406030204" pitchFamily="18" charset="0"/>
                        <a:ea typeface="Cambria Math" panose="02040503050406030204" pitchFamily="18" charset="0"/>
                        <a:cs typeface="Tahoma" panose="020B0604030504040204" pitchFamily="34" charset="0"/>
                      </a:rPr>
                      <m:t>𝜑</m:t>
                    </m:r>
                    <m:r>
                      <a:rPr lang="es-AR" i="1">
                        <a:solidFill>
                          <a:srgbClr val="0000FF"/>
                        </a:solidFill>
                        <a:latin typeface="Cambria Math" panose="02040503050406030204" pitchFamily="18" charset="0"/>
                        <a:ea typeface="Cambria Math" panose="02040503050406030204" pitchFamily="18" charset="0"/>
                        <a:cs typeface="Tahoma" panose="020B0604030504040204" pitchFamily="34" charset="0"/>
                      </a:rPr>
                      <m:t>=</m:t>
                    </m:r>
                    <m:r>
                      <a:rPr lang="es-AR" i="1">
                        <a:solidFill>
                          <a:srgbClr val="0000FF"/>
                        </a:solidFill>
                        <a:latin typeface="Cambria Math" panose="02040503050406030204" pitchFamily="18" charset="0"/>
                        <a:ea typeface="Cambria Math" panose="02040503050406030204" pitchFamily="18" charset="0"/>
                        <a:cs typeface="Tahoma" panose="020B0604030504040204" pitchFamily="34" charset="0"/>
                      </a:rPr>
                      <m:t>𝑎𝑟𝑐𝑡𝑔</m:t>
                    </m:r>
                    <m:f>
                      <m:fPr>
                        <m:ctrlPr>
                          <a:rPr lang="es-AR" i="1">
                            <a:solidFill>
                              <a:srgbClr val="0000FF"/>
                            </a:solidFill>
                            <a:latin typeface="Cambria Math" panose="02040503050406030204" pitchFamily="18" charset="0"/>
                            <a:ea typeface="Cambria Math" panose="02040503050406030204" pitchFamily="18" charset="0"/>
                            <a:cs typeface="Tahoma" panose="020B0604030504040204" pitchFamily="34" charset="0"/>
                          </a:rPr>
                        </m:ctrlPr>
                      </m:fPr>
                      <m:num>
                        <m:r>
                          <a:rPr lang="es-AR" i="1">
                            <a:solidFill>
                              <a:srgbClr val="0000FF"/>
                            </a:solidFill>
                            <a:latin typeface="Cambria Math" panose="02040503050406030204" pitchFamily="18" charset="0"/>
                            <a:ea typeface="Cambria Math" panose="02040503050406030204" pitchFamily="18" charset="0"/>
                            <a:cs typeface="Tahoma" panose="020B0604030504040204" pitchFamily="34" charset="0"/>
                          </a:rPr>
                          <m:t>𝑋</m:t>
                        </m:r>
                      </m:num>
                      <m:den>
                        <m:r>
                          <a:rPr lang="es-AR" i="1">
                            <a:solidFill>
                              <a:srgbClr val="0000FF"/>
                            </a:solidFill>
                            <a:latin typeface="Cambria Math" panose="02040503050406030204" pitchFamily="18" charset="0"/>
                            <a:ea typeface="Cambria Math" panose="02040503050406030204" pitchFamily="18" charset="0"/>
                            <a:cs typeface="Tahoma" panose="020B0604030504040204" pitchFamily="34" charset="0"/>
                          </a:rPr>
                          <m:t>𝑅</m:t>
                        </m:r>
                      </m:den>
                    </m:f>
                  </m:oMath>
                </a14:m>
                <a:r>
                  <a:rPr lang="es-ES"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s-ES" dirty="0" smtClean="0">
                    <a:solidFill>
                      <a:srgbClr val="0000FF"/>
                    </a:solidFill>
                    <a:latin typeface="Tahoma" panose="020B0604030504040204" pitchFamily="34" charset="0"/>
                    <a:ea typeface="Tahoma" panose="020B0604030504040204" pitchFamily="34" charset="0"/>
                    <a:cs typeface="Tahoma" panose="020B0604030504040204" pitchFamily="34" charset="0"/>
                  </a:rPr>
                  <a:t>90</a:t>
                </a:r>
                <a:r>
                  <a:rPr lang="es-ES" dirty="0">
                    <a:solidFill>
                      <a:srgbClr val="0000FF"/>
                    </a:solidFill>
                    <a:latin typeface="Tahoma" panose="020B0604030504040204" pitchFamily="34" charset="0"/>
                    <a:ea typeface="Tahoma" panose="020B0604030504040204" pitchFamily="34" charset="0"/>
                    <a:cs typeface="Tahoma" panose="020B0604030504040204" pitchFamily="34" charset="0"/>
                  </a:rPr>
                  <a:t>°</a:t>
                </a:r>
              </a:p>
            </p:txBody>
          </p:sp>
        </mc:Choice>
        <mc:Fallback>
          <p:sp>
            <p:nvSpPr>
              <p:cNvPr id="4" name="Rectángulo 3"/>
              <p:cNvSpPr>
                <a:spLocks noRot="1" noChangeAspect="1" noMove="1" noResize="1" noEditPoints="1" noAdjustHandles="1" noChangeArrowheads="1" noChangeShapeType="1" noTextEdit="1"/>
              </p:cNvSpPr>
              <p:nvPr/>
            </p:nvSpPr>
            <p:spPr>
              <a:xfrm>
                <a:off x="539552" y="1916832"/>
                <a:ext cx="5328592" cy="484172"/>
              </a:xfrm>
              <a:prstGeom prst="rect">
                <a:avLst/>
              </a:prstGeom>
              <a:blipFill rotWithShape="0">
                <a:blip r:embed="rId2" cstate="print"/>
                <a:stretch>
                  <a:fillRect l="-1030" b="-5000"/>
                </a:stretch>
              </a:blipFill>
            </p:spPr>
            <p:txBody>
              <a:bodyPr/>
              <a:lstStyle/>
              <a:p>
                <a:r>
                  <a:rPr lang="es-ES">
                    <a:noFill/>
                  </a:rPr>
                  <a:t> </a:t>
                </a:r>
              </a:p>
            </p:txBody>
          </p:sp>
        </mc:Fallback>
      </mc:AlternateContent>
      <mc:AlternateContent xmlns:mc="http://schemas.openxmlformats.org/markup-compatibility/2006">
        <mc:Choice xmlns:a14="http://schemas.microsoft.com/office/drawing/2010/main" xmlns="" Requires="a14">
          <p:sp>
            <p:nvSpPr>
              <p:cNvPr id="5" name="Rectángulo 4"/>
              <p:cNvSpPr/>
              <p:nvPr/>
            </p:nvSpPr>
            <p:spPr>
              <a:xfrm>
                <a:off x="521312" y="2401004"/>
                <a:ext cx="7891528" cy="646331"/>
              </a:xfrm>
              <a:prstGeom prst="rect">
                <a:avLst/>
              </a:prstGeom>
            </p:spPr>
            <p:txBody>
              <a:bodyPr wrap="square">
                <a:spAutoFit/>
              </a:bodyPr>
              <a:lstStyle/>
              <a:p>
                <a:r>
                  <a:rPr lang="es-ES" dirty="0" smtClean="0">
                    <a:solidFill>
                      <a:srgbClr val="0000FF"/>
                    </a:solidFill>
                    <a:latin typeface="Tahoma" panose="020B0604030504040204" pitchFamily="34" charset="0"/>
                    <a:ea typeface="Tahoma" panose="020B0604030504040204" pitchFamily="34" charset="0"/>
                    <a:cs typeface="Tahoma" panose="020B0604030504040204" pitchFamily="34" charset="0"/>
                  </a:rPr>
                  <a:t>Del diagrama vectorial se deduce que el vatímetro 1 y el vatímetro 2 miden:</a:t>
                </a:r>
                <a14:m>
                  <m:oMath xmlns:m="http://schemas.openxmlformats.org/officeDocument/2006/math">
                    <m:sSub>
                      <m:sSubPr>
                        <m:ctrlPr>
                          <a:rPr lang="es-ES" i="1" smtClean="0">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𝑊</m:t>
                        </m:r>
                      </m:e>
                      <m: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1</m:t>
                        </m:r>
                      </m:sub>
                    </m:s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m:t>
                    </m:r>
                    <m:sSub>
                      <m:sSubPr>
                        <m:ctrlP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𝑈</m:t>
                        </m:r>
                      </m:e>
                      <m: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𝑅𝑇</m:t>
                        </m:r>
                      </m:sub>
                    </m:s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m:t>
                    </m:r>
                    <m:sSub>
                      <m:sSubPr>
                        <m:ctrlP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𝐼</m:t>
                        </m:r>
                      </m:e>
                      <m: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𝑅</m:t>
                        </m:r>
                      </m:sub>
                    </m:s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m:t>
                    </m:r>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𝑐𝑜𝑠</m:t>
                    </m:r>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60°=</m:t>
                    </m:r>
                    <m:sSub>
                      <m:sSubPr>
                        <m:ctrlP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0,5.</m:t>
                        </m:r>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𝑈</m:t>
                        </m:r>
                      </m:e>
                      <m: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𝐿</m:t>
                        </m:r>
                      </m:sub>
                    </m:s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m:t>
                    </m:r>
                    <m:sSub>
                      <m:sSubPr>
                        <m:ctrlP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𝐼</m:t>
                        </m:r>
                      </m:e>
                      <m: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𝐿</m:t>
                        </m:r>
                      </m:sub>
                    </m:s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 </m:t>
                    </m:r>
                    <m:sSub>
                      <m:sSubPr>
                        <m:ctrlP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 </m:t>
                        </m:r>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𝑊</m:t>
                        </m:r>
                      </m:e>
                      <m:sub>
                        <m: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t>2</m:t>
                        </m:r>
                      </m:sub>
                    </m:s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m:t>
                    </m:r>
                    <m:sSub>
                      <m:sSubPr>
                        <m:ctrlP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𝑈</m:t>
                        </m:r>
                      </m:e>
                      <m: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𝑆𝑇</m:t>
                        </m:r>
                      </m:sub>
                    </m:s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m:t>
                    </m:r>
                    <m:sSub>
                      <m:sSubPr>
                        <m:ctrlP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𝐼</m:t>
                        </m:r>
                      </m:e>
                      <m: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𝑆</m:t>
                        </m:r>
                      </m:sub>
                    </m:s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m:t>
                    </m:r>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𝑐𝑜𝑠</m:t>
                    </m:r>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120°=−0,5.</m:t>
                    </m:r>
                    <m:sSub>
                      <m:sSubPr>
                        <m:ctrlP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t>𝑈</m:t>
                        </m:r>
                      </m:e>
                      <m: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𝐿</m:t>
                        </m:r>
                      </m:sub>
                    </m:s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m:t>
                    </m:r>
                    <m:sSub>
                      <m:sSubPr>
                        <m:ctrlP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t>𝐼</m:t>
                        </m:r>
                        <m:r>
                          <m:rPr>
                            <m:nor/>
                          </m:rPr>
                          <a:rPr lang="es-ES" dirty="0">
                            <a:solidFill>
                              <a:srgbClr val="0000FF"/>
                            </a:solidFill>
                            <a:latin typeface="Tahoma" panose="020B0604030504040204" pitchFamily="34" charset="0"/>
                            <a:ea typeface="Tahoma" panose="020B0604030504040204" pitchFamily="34" charset="0"/>
                            <a:cs typeface="Tahoma" panose="020B0604030504040204" pitchFamily="34" charset="0"/>
                          </a:rPr>
                          <m:t> </m:t>
                        </m:r>
                      </m:e>
                      <m: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𝐿</m:t>
                        </m:r>
                      </m:sub>
                    </m:sSub>
                  </m:oMath>
                </a14:m>
                <a:endParaRPr lang="es-ES"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5" name="Rectángulo 4"/>
              <p:cNvSpPr>
                <a:spLocks noRot="1" noChangeAspect="1" noMove="1" noResize="1" noEditPoints="1" noAdjustHandles="1" noChangeArrowheads="1" noChangeShapeType="1" noTextEdit="1"/>
              </p:cNvSpPr>
              <p:nvPr/>
            </p:nvSpPr>
            <p:spPr>
              <a:xfrm>
                <a:off x="521312" y="2401004"/>
                <a:ext cx="7891528" cy="646331"/>
              </a:xfrm>
              <a:prstGeom prst="rect">
                <a:avLst/>
              </a:prstGeom>
              <a:blipFill rotWithShape="0">
                <a:blip r:embed="rId3" cstate="print"/>
                <a:stretch>
                  <a:fillRect l="-696" t="-5660" b="-14151"/>
                </a:stretch>
              </a:blipFill>
            </p:spPr>
            <p:txBody>
              <a:bodyPr/>
              <a:lstStyle/>
              <a:p>
                <a:r>
                  <a:rPr lang="es-ES">
                    <a:noFill/>
                  </a:rPr>
                  <a:t> </a:t>
                </a:r>
              </a:p>
            </p:txBody>
          </p:sp>
        </mc:Fallback>
      </mc:AlternateContent>
      <p:sp>
        <p:nvSpPr>
          <p:cNvPr id="6" name="Rectángulo 5"/>
          <p:cNvSpPr/>
          <p:nvPr/>
        </p:nvSpPr>
        <p:spPr>
          <a:xfrm>
            <a:off x="539552" y="3140968"/>
            <a:ext cx="7891528" cy="923330"/>
          </a:xfrm>
          <a:prstGeom prst="rect">
            <a:avLst/>
          </a:prstGeom>
        </p:spPr>
        <p:txBody>
          <a:bodyPr wrap="square">
            <a:spAutoFit/>
          </a:bodyPr>
          <a:lstStyle/>
          <a:p>
            <a:pPr algn="just">
              <a:spcAft>
                <a:spcPts val="0"/>
              </a:spcAft>
            </a:pPr>
            <a:r>
              <a:rPr lang="es-ES" dirty="0">
                <a:solidFill>
                  <a:srgbClr val="0000FF"/>
                </a:solidFill>
                <a:latin typeface="Tahoma" panose="020B0604030504040204" pitchFamily="34" charset="0"/>
                <a:ea typeface="Tahoma" panose="020B0604030504040204" pitchFamily="34" charset="0"/>
                <a:cs typeface="Tahoma" panose="020B0604030504040204" pitchFamily="34" charset="0"/>
              </a:rPr>
              <a:t>El resultado negativo nos indica que el vatímetro 2 tenderá a señalar la medida con movimiento de la aguja en sentido contrario al normal. Para lograr la medida, se invierte la conexión </a:t>
            </a:r>
            <a:r>
              <a:rPr lang="es-ES" dirty="0" smtClean="0">
                <a:solidFill>
                  <a:srgbClr val="0000FF"/>
                </a:solidFill>
                <a:latin typeface="Tahoma" panose="020B0604030504040204" pitchFamily="34" charset="0"/>
                <a:ea typeface="Tahoma" panose="020B0604030504040204" pitchFamily="34" charset="0"/>
                <a:cs typeface="Tahoma" panose="020B0604030504040204" pitchFamily="34" charset="0"/>
              </a:rPr>
              <a:t>de la bobina de corriente.- </a:t>
            </a:r>
            <a:endParaRPr lang="es-ES" dirty="0">
              <a:solidFill>
                <a:srgbClr val="0000FF"/>
              </a:solidFill>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a14="http://schemas.microsoft.com/office/drawing/2010/main" xmlns="" Requires="a14">
          <p:sp>
            <p:nvSpPr>
              <p:cNvPr id="7" name="Rectángulo 6"/>
              <p:cNvSpPr/>
              <p:nvPr/>
            </p:nvSpPr>
            <p:spPr>
              <a:xfrm>
                <a:off x="3878101" y="4087093"/>
                <a:ext cx="4572000" cy="646331"/>
              </a:xfrm>
              <a:prstGeom prst="rect">
                <a:avLst/>
              </a:prstGeom>
            </p:spPr>
            <p:txBody>
              <a:bodyPr>
                <a:spAutoFit/>
              </a:bodyPr>
              <a:lstStyle/>
              <a:p>
                <a:r>
                  <a:rPr lang="es-ES" dirty="0" smtClean="0">
                    <a:solidFill>
                      <a:srgbClr val="0000FF"/>
                    </a:solidFill>
                    <a:latin typeface="Tahoma" panose="020B0604030504040204" pitchFamily="34" charset="0"/>
                    <a:ea typeface="Tahoma" panose="020B0604030504040204" pitchFamily="34" charset="0"/>
                    <a:cs typeface="Tahoma" panose="020B0604030504040204" pitchFamily="34" charset="0"/>
                  </a:rPr>
                  <a:t>Para el tipo de carga considerada la potencia total será:</a:t>
                </a:r>
                <a14:m>
                  <m:oMath xmlns:m="http://schemas.openxmlformats.org/officeDocument/2006/math">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𝑃</m:t>
                    </m:r>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m:t>
                    </m:r>
                    <m:sSub>
                      <m:sSubPr>
                        <m:ctrlP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𝑊</m:t>
                        </m:r>
                      </m:e>
                      <m: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1</m:t>
                        </m:r>
                      </m:sub>
                    </m:s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m:t>
                    </m:r>
                    <m:d>
                      <m:dPr>
                        <m:ctrlP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ctrlPr>
                      </m:dPr>
                      <m:e>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m:t>
                        </m:r>
                        <m:sSub>
                          <m:sSubPr>
                            <m:ctrlP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𝑊</m:t>
                            </m:r>
                          </m:e>
                          <m: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2</m:t>
                            </m:r>
                          </m:sub>
                        </m:sSub>
                      </m:e>
                    </m:d>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=0</m:t>
                    </m:r>
                  </m:oMath>
                </a14:m>
                <a:endParaRPr lang="es-ES"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7" name="Rectángulo 6"/>
              <p:cNvSpPr>
                <a:spLocks noRot="1" noChangeAspect="1" noMove="1" noResize="1" noEditPoints="1" noAdjustHandles="1" noChangeArrowheads="1" noChangeShapeType="1" noTextEdit="1"/>
              </p:cNvSpPr>
              <p:nvPr/>
            </p:nvSpPr>
            <p:spPr>
              <a:xfrm>
                <a:off x="3878101" y="4087093"/>
                <a:ext cx="4572000" cy="646331"/>
              </a:xfrm>
              <a:prstGeom prst="rect">
                <a:avLst/>
              </a:prstGeom>
              <a:blipFill rotWithShape="0">
                <a:blip r:embed="rId4" cstate="print"/>
                <a:stretch>
                  <a:fillRect l="-1067" t="-4717" b="-14151"/>
                </a:stretch>
              </a:blipFill>
            </p:spPr>
            <p:txBody>
              <a:bodyPr/>
              <a:lstStyle/>
              <a:p>
                <a:r>
                  <a:rPr lang="es-ES">
                    <a:noFill/>
                  </a:rPr>
                  <a:t> </a:t>
                </a:r>
              </a:p>
            </p:txBody>
          </p:sp>
        </mc:Fallback>
      </mc:AlternateContent>
      <mc:AlternateContent xmlns:mc="http://schemas.openxmlformats.org/markup-compatibility/2006">
        <mc:Choice xmlns:a14="http://schemas.microsoft.com/office/drawing/2010/main" xmlns="" Requires="a14">
          <p:sp>
            <p:nvSpPr>
              <p:cNvPr id="8" name="Rectangle 4"/>
              <p:cNvSpPr>
                <a:spLocks noChangeArrowheads="1"/>
              </p:cNvSpPr>
              <p:nvPr/>
            </p:nvSpPr>
            <p:spPr bwMode="auto">
              <a:xfrm rot="10800000" flipV="1">
                <a:off x="3850112" y="4751227"/>
                <a:ext cx="4987700" cy="175432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rgbClr val="0000FF"/>
                    </a:solidFill>
                    <a:effectLst/>
                    <a:latin typeface="Tahoma" panose="020B0604030504040204" pitchFamily="34" charset="0"/>
                    <a:ea typeface="Tahoma" panose="020B0604030504040204" pitchFamily="34" charset="0"/>
                    <a:cs typeface="Tahoma" panose="020B0604030504040204" pitchFamily="34" charset="0"/>
                  </a:rPr>
                  <a:t>En general, cuando uno de los vatímetros (en este caso el 2), tiende a señalar en sentido contrario (lo que ocurre para</a:t>
                </a:r>
                <a:r>
                  <a:rPr kumimoji="0" lang="es-ES" b="0" i="0" u="none" strike="noStrike" cap="none" normalizeH="0" dirty="0" smtClean="0">
                    <a:ln>
                      <a:noFill/>
                    </a:ln>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kumimoji="0" lang="es-ES" b="0" i="0" u="none" strike="noStrike" cap="none" normalizeH="0" dirty="0" smtClean="0">
                    <a:ln>
                      <a:noFill/>
                    </a:ln>
                    <a:solidFill>
                      <a:srgbClr val="0000FF"/>
                    </a:solidFill>
                    <a:effectLst/>
                    <a:latin typeface="Tahoma" panose="020B0604030504040204" pitchFamily="34" charset="0"/>
                    <a:ea typeface="Tahoma" panose="020B0604030504040204" pitchFamily="34" charset="0"/>
                    <a:cs typeface="Tahoma" panose="020B0604030504040204" pitchFamily="34" charset="0"/>
                    <a:sym typeface="UniversalMath1 BT" panose="05050102010205020602" pitchFamily="18" charset="2"/>
                  </a:rPr>
                  <a:t>&gt;60°</a:t>
                </a:r>
                <a:r>
                  <a:rPr kumimoji="0" lang="es-ES" b="0" i="0" u="none" strike="noStrike" cap="none" normalizeH="0" baseline="0" dirty="0" smtClean="0">
                    <a:ln>
                      <a:noFill/>
                    </a:ln>
                    <a:solidFill>
                      <a:srgbClr val="0000FF"/>
                    </a:solidFill>
                    <a:effectLst/>
                    <a:latin typeface="Tahoma" panose="020B0604030504040204" pitchFamily="34" charset="0"/>
                    <a:ea typeface="Tahoma" panose="020B0604030504040204" pitchFamily="34" charset="0"/>
                    <a:cs typeface="Tahoma" panose="020B0604030504040204" pitchFamily="34" charset="0"/>
                  </a:rPr>
                  <a:t>), se invierte la conexión de la bobina </a:t>
                </a:r>
                <a:r>
                  <a:rPr kumimoji="0" lang="es-ES" b="0" i="0" u="none" strike="noStrike" cap="none" normalizeH="0" baseline="0" dirty="0" err="1" smtClean="0">
                    <a:ln>
                      <a:noFill/>
                    </a:ln>
                    <a:solidFill>
                      <a:srgbClr val="0000FF"/>
                    </a:solidFill>
                    <a:effectLst/>
                    <a:latin typeface="Tahoma" panose="020B0604030504040204" pitchFamily="34" charset="0"/>
                    <a:ea typeface="Tahoma" panose="020B0604030504040204" pitchFamily="34" charset="0"/>
                    <a:cs typeface="Tahoma" panose="020B0604030504040204" pitchFamily="34" charset="0"/>
                  </a:rPr>
                  <a:t>amperométrica</a:t>
                </a:r>
                <a:r>
                  <a:rPr kumimoji="0" lang="es-ES" b="0" i="0" u="none" strike="noStrike" cap="none" normalizeH="0" baseline="0" dirty="0" smtClean="0">
                    <a:ln>
                      <a:noFill/>
                    </a:ln>
                    <a:solidFill>
                      <a:srgbClr val="0000FF"/>
                    </a:solidFill>
                    <a:effectLst/>
                    <a:latin typeface="Tahoma" panose="020B0604030504040204" pitchFamily="34" charset="0"/>
                    <a:ea typeface="Tahoma" panose="020B0604030504040204" pitchFamily="34" charset="0"/>
                    <a:cs typeface="Tahoma" panose="020B0604030504040204" pitchFamily="34" charset="0"/>
                  </a:rPr>
                  <a:t> y la potencia total se obtiene</a:t>
                </a:r>
                <a:r>
                  <a:rPr kumimoji="0" lang="es-ES" b="0" i="0" u="none" strike="noStrike" cap="none" normalizeH="0" dirty="0" smtClean="0">
                    <a:ln>
                      <a:noFill/>
                    </a:ln>
                    <a:solidFill>
                      <a:srgbClr val="0000FF"/>
                    </a:solidFill>
                    <a:effectLst/>
                    <a:latin typeface="Tahoma" panose="020B0604030504040204" pitchFamily="34" charset="0"/>
                    <a:ea typeface="Tahoma" panose="020B0604030504040204" pitchFamily="34" charset="0"/>
                    <a:cs typeface="Tahoma" panose="020B0604030504040204" pitchFamily="34" charset="0"/>
                  </a:rPr>
                  <a:t> por diferencia: </a:t>
                </a:r>
                <a:r>
                  <a:rPr kumimoji="0" lang="es-ES" b="0" i="0" u="none" strike="noStrike" cap="none" normalizeH="0" baseline="0" dirty="0" smtClean="0">
                    <a:ln>
                      <a:noFill/>
                    </a:ln>
                    <a:solidFill>
                      <a:srgbClr val="0000FF"/>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s-AR" b="0" i="1" u="none" strike="noStrike" cap="none" normalizeH="0" baseline="0" smtClean="0">
                        <a:ln>
                          <a:noFill/>
                        </a:ln>
                        <a:solidFill>
                          <a:srgbClr val="0000FF"/>
                        </a:solidFill>
                        <a:effectLst/>
                        <a:latin typeface="Cambria Math" panose="02040503050406030204" pitchFamily="18" charset="0"/>
                        <a:ea typeface="Tahoma" panose="020B0604030504040204" pitchFamily="34" charset="0"/>
                        <a:cs typeface="Tahoma" panose="020B0604030504040204" pitchFamily="34" charset="0"/>
                      </a:rPr>
                      <m:t>𝑃</m:t>
                    </m:r>
                    <m:r>
                      <a:rPr kumimoji="0" lang="es-AR" b="0" i="1" u="none" strike="noStrike" cap="none" normalizeH="0" baseline="0" smtClean="0">
                        <a:ln>
                          <a:noFill/>
                        </a:ln>
                        <a:solidFill>
                          <a:srgbClr val="0000FF"/>
                        </a:solidFill>
                        <a:effectLst/>
                        <a:latin typeface="Cambria Math" panose="02040503050406030204" pitchFamily="18" charset="0"/>
                        <a:ea typeface="Tahoma" panose="020B0604030504040204" pitchFamily="34" charset="0"/>
                        <a:cs typeface="Tahoma" panose="020B0604030504040204" pitchFamily="34" charset="0"/>
                      </a:rPr>
                      <m:t>=</m:t>
                    </m:r>
                    <m:sSub>
                      <m:sSubPr>
                        <m:ctrlPr>
                          <a:rPr kumimoji="0" lang="es-AR" b="0" i="1" u="none" strike="noStrike" cap="none" normalizeH="0" baseline="0" smtClean="0">
                            <a:ln>
                              <a:noFill/>
                            </a:ln>
                            <a:solidFill>
                              <a:srgbClr val="0000FF"/>
                            </a:solidFill>
                            <a:effectLst/>
                            <a:latin typeface="Cambria Math" panose="02040503050406030204" pitchFamily="18" charset="0"/>
                            <a:ea typeface="Tahoma" panose="020B0604030504040204" pitchFamily="34" charset="0"/>
                            <a:cs typeface="Tahoma" panose="020B0604030504040204" pitchFamily="34" charset="0"/>
                          </a:rPr>
                        </m:ctrlPr>
                      </m:sSubPr>
                      <m:e>
                        <m:r>
                          <a:rPr kumimoji="0" lang="es-AR" b="0" i="1" u="none" strike="noStrike" cap="none" normalizeH="0" baseline="0" smtClean="0">
                            <a:ln>
                              <a:noFill/>
                            </a:ln>
                            <a:solidFill>
                              <a:srgbClr val="0000FF"/>
                            </a:solidFill>
                            <a:effectLst/>
                            <a:latin typeface="Cambria Math" panose="02040503050406030204" pitchFamily="18" charset="0"/>
                            <a:ea typeface="Tahoma" panose="020B0604030504040204" pitchFamily="34" charset="0"/>
                            <a:cs typeface="Tahoma" panose="020B0604030504040204" pitchFamily="34" charset="0"/>
                          </a:rPr>
                          <m:t>𝑊</m:t>
                        </m:r>
                      </m:e>
                      <m:sub>
                        <m:r>
                          <a:rPr kumimoji="0" lang="es-AR" b="0" i="1" u="none" strike="noStrike" cap="none" normalizeH="0" baseline="0" smtClean="0">
                            <a:ln>
                              <a:noFill/>
                            </a:ln>
                            <a:solidFill>
                              <a:srgbClr val="0000FF"/>
                            </a:solidFill>
                            <a:effectLst/>
                            <a:latin typeface="Cambria Math" panose="02040503050406030204" pitchFamily="18" charset="0"/>
                            <a:ea typeface="Tahoma" panose="020B0604030504040204" pitchFamily="34" charset="0"/>
                            <a:cs typeface="Tahoma" panose="020B0604030504040204" pitchFamily="34" charset="0"/>
                          </a:rPr>
                          <m:t>1</m:t>
                        </m:r>
                      </m:sub>
                    </m:sSub>
                    <m:r>
                      <a:rPr kumimoji="0" lang="es-AR" b="0" i="1" u="none" strike="noStrike" cap="none" normalizeH="0" baseline="0" smtClean="0">
                        <a:ln>
                          <a:noFill/>
                        </a:ln>
                        <a:solidFill>
                          <a:srgbClr val="0000FF"/>
                        </a:solidFill>
                        <a:effectLst/>
                        <a:latin typeface="Cambria Math" panose="02040503050406030204" pitchFamily="18" charset="0"/>
                        <a:ea typeface="Tahoma" panose="020B0604030504040204" pitchFamily="34" charset="0"/>
                        <a:cs typeface="Tahoma" panose="020B0604030504040204" pitchFamily="34" charset="0"/>
                      </a:rPr>
                      <m:t>−</m:t>
                    </m:r>
                    <m:sSub>
                      <m:sSubPr>
                        <m:ctrlPr>
                          <a:rPr kumimoji="0" lang="es-AR" b="0" i="1" u="none" strike="noStrike" cap="none" normalizeH="0" baseline="0" smtClean="0">
                            <a:ln>
                              <a:noFill/>
                            </a:ln>
                            <a:solidFill>
                              <a:srgbClr val="0000FF"/>
                            </a:solidFill>
                            <a:effectLst/>
                            <a:latin typeface="Cambria Math" panose="02040503050406030204" pitchFamily="18" charset="0"/>
                            <a:ea typeface="Tahoma" panose="020B0604030504040204" pitchFamily="34" charset="0"/>
                            <a:cs typeface="Tahoma" panose="020B0604030504040204" pitchFamily="34" charset="0"/>
                          </a:rPr>
                        </m:ctrlPr>
                      </m:sSubPr>
                      <m:e>
                        <m:r>
                          <a:rPr kumimoji="0" lang="es-AR" b="0" i="1" u="none" strike="noStrike" cap="none" normalizeH="0" baseline="0" smtClean="0">
                            <a:ln>
                              <a:noFill/>
                            </a:ln>
                            <a:solidFill>
                              <a:srgbClr val="0000FF"/>
                            </a:solidFill>
                            <a:effectLst/>
                            <a:latin typeface="Cambria Math" panose="02040503050406030204" pitchFamily="18" charset="0"/>
                            <a:ea typeface="Tahoma" panose="020B0604030504040204" pitchFamily="34" charset="0"/>
                            <a:cs typeface="Tahoma" panose="020B0604030504040204" pitchFamily="34" charset="0"/>
                          </a:rPr>
                          <m:t>𝑊</m:t>
                        </m:r>
                      </m:e>
                      <m:sub>
                        <m:r>
                          <a:rPr kumimoji="0" lang="es-AR" b="0" i="1" u="none" strike="noStrike" cap="none" normalizeH="0" baseline="0" smtClean="0">
                            <a:ln>
                              <a:noFill/>
                            </a:ln>
                            <a:solidFill>
                              <a:srgbClr val="0000FF"/>
                            </a:solidFill>
                            <a:effectLst/>
                            <a:latin typeface="Cambria Math" panose="02040503050406030204" pitchFamily="18" charset="0"/>
                            <a:ea typeface="Tahoma" panose="020B0604030504040204" pitchFamily="34" charset="0"/>
                            <a:cs typeface="Tahoma" panose="020B0604030504040204" pitchFamily="34" charset="0"/>
                          </a:rPr>
                          <m:t>2</m:t>
                        </m:r>
                      </m:sub>
                    </m:sSub>
                  </m:oMath>
                </a14:m>
                <a:endParaRPr kumimoji="0" lang="es-ES" b="0" i="0" u="none" strike="noStrike" cap="none" normalizeH="0" baseline="0" dirty="0" smtClean="0">
                  <a:ln>
                    <a:noFill/>
                  </a:ln>
                  <a:solidFill>
                    <a:srgbClr val="0000FF"/>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p:sp>
            <p:nvSpPr>
              <p:cNvPr id="8" name="Rectangle 4"/>
              <p:cNvSpPr>
                <a:spLocks noRot="1" noChangeAspect="1" noMove="1" noResize="1" noEditPoints="1" noAdjustHandles="1" noChangeArrowheads="1" noChangeShapeType="1" noTextEdit="1"/>
              </p:cNvSpPr>
              <p:nvPr/>
            </p:nvSpPr>
            <p:spPr bwMode="auto">
              <a:xfrm rot="10800000" flipV="1">
                <a:off x="3850112" y="4751227"/>
                <a:ext cx="4987700" cy="1754326"/>
              </a:xfrm>
              <a:prstGeom prst="rect">
                <a:avLst/>
              </a:prstGeom>
              <a:blipFill rotWithShape="0">
                <a:blip r:embed="rId5" cstate="print"/>
                <a:stretch>
                  <a:fillRect l="-1100" t="-1389" b="-5208"/>
                </a:stretch>
              </a:blip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es-ES">
                    <a:noFill/>
                  </a:rPr>
                  <a:t> </a:t>
                </a:r>
              </a:p>
            </p:txBody>
          </p:sp>
        </mc:Fallback>
      </mc:AlternateContent>
      <p:pic>
        <p:nvPicPr>
          <p:cNvPr id="11266" name="Imagen 35" descr="Potencia5"/>
          <p:cNvPicPr>
            <a:picLocks noChangeAspect="1" noChangeArrowheads="1"/>
          </p:cNvPicPr>
          <p:nvPr/>
        </p:nvPicPr>
        <p:blipFill>
          <a:blip r:embed="rId6" cstate="print">
            <a:lum contrast="6000"/>
            <a:extLst>
              <a:ext uri="{28A0092B-C50C-407E-A947-70E740481C1C}">
                <a14:useLocalDpi xmlns:a14="http://schemas.microsoft.com/office/drawing/2010/main" xmlns="" val="0"/>
              </a:ext>
            </a:extLst>
          </a:blip>
          <a:srcRect/>
          <a:stretch>
            <a:fillRect/>
          </a:stretch>
        </p:blipFill>
        <p:spPr bwMode="auto">
          <a:xfrm>
            <a:off x="473706" y="4064298"/>
            <a:ext cx="3376406" cy="2317030"/>
          </a:xfrm>
          <a:prstGeom prst="rect">
            <a:avLst/>
          </a:prstGeom>
          <a:solidFill>
            <a:schemeClr val="accent1">
              <a:lumMod val="75000"/>
            </a:schemeClr>
          </a:solidFill>
          <a:ln>
            <a:noFill/>
          </a:ln>
          <a:extLst/>
        </p:spPr>
      </p:pic>
    </p:spTree>
    <p:extLst>
      <p:ext uri="{BB962C8B-B14F-4D97-AF65-F5344CB8AC3E}">
        <p14:creationId xmlns:p14="http://schemas.microsoft.com/office/powerpoint/2010/main" xmlns="" val="33360514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381000"/>
            <a:ext cx="9144000" cy="914400"/>
          </a:xfrm>
        </p:spPr>
        <p:txBody>
          <a:bodyPr/>
          <a:lstStyle/>
          <a:p>
            <a:r>
              <a:rPr lang="es-AR" dirty="0" smtClean="0"/>
              <a:t>Corrimiento del Punto Neutro</a:t>
            </a:r>
            <a:endParaRPr lang="es-ES" dirty="0"/>
          </a:p>
        </p:txBody>
      </p:sp>
      <p:pic>
        <p:nvPicPr>
          <p:cNvPr id="15" name="Imagen 14"/>
          <p:cNvPicPr>
            <a:picLocks noChangeAspect="1"/>
          </p:cNvPicPr>
          <p:nvPr/>
        </p:nvPicPr>
        <p:blipFill rotWithShape="1">
          <a:blip r:embed="rId2" cstate="print"/>
          <a:srcRect l="19149" t="5826" r="46259" b="18439"/>
          <a:stretch/>
        </p:blipFill>
        <p:spPr>
          <a:xfrm>
            <a:off x="2339752" y="1628800"/>
            <a:ext cx="4248472" cy="4931262"/>
          </a:xfrm>
          <a:prstGeom prst="rect">
            <a:avLst/>
          </a:prstGeom>
          <a:solidFill>
            <a:schemeClr val="accent1">
              <a:lumMod val="50000"/>
              <a:alpha val="36000"/>
            </a:schemeClr>
          </a:solidFill>
        </p:spPr>
      </p:pic>
    </p:spTree>
    <p:extLst>
      <p:ext uri="{BB962C8B-B14F-4D97-AF65-F5344CB8AC3E}">
        <p14:creationId xmlns:p14="http://schemas.microsoft.com/office/powerpoint/2010/main" xmlns="" val="347812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nodeType="clickEffect">
                                  <p:stCondLst>
                                    <p:cond delay="0"/>
                                  </p:stCondLst>
                                  <p:childTnLst>
                                    <p:animClr clrSpc="hsl" dir="cw">
                                      <p:cBhvr override="childStyle">
                                        <p:cTn id="6" dur="500" fill="hold"/>
                                        <p:tgtEl>
                                          <p:spTgt spid="15"/>
                                        </p:tgtEl>
                                        <p:attrNameLst>
                                          <p:attrName>style.color</p:attrName>
                                        </p:attrNameLst>
                                      </p:cBhvr>
                                      <p:by>
                                        <p:hsl h="0" s="12549" l="25098"/>
                                      </p:by>
                                    </p:animClr>
                                    <p:animClr clrSpc="hsl" dir="cw">
                                      <p:cBhvr>
                                        <p:cTn id="7" dur="500" fill="hold"/>
                                        <p:tgtEl>
                                          <p:spTgt spid="15"/>
                                        </p:tgtEl>
                                        <p:attrNameLst>
                                          <p:attrName>fillcolor</p:attrName>
                                        </p:attrNameLst>
                                      </p:cBhvr>
                                      <p:by>
                                        <p:hsl h="0" s="12549" l="25098"/>
                                      </p:by>
                                    </p:animClr>
                                    <p:animClr clrSpc="hsl" dir="cw">
                                      <p:cBhvr>
                                        <p:cTn id="8" dur="500" fill="hold"/>
                                        <p:tgtEl>
                                          <p:spTgt spid="15"/>
                                        </p:tgtEl>
                                        <p:attrNameLst>
                                          <p:attrName>stroke.color</p:attrName>
                                        </p:attrNameLst>
                                      </p:cBhvr>
                                      <p:by>
                                        <p:hsl h="0" s="12549" l="25098"/>
                                      </p:by>
                                    </p:animClr>
                                    <p:set>
                                      <p:cBhvr>
                                        <p:cTn id="9" dur="5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0" y="663575"/>
            <a:ext cx="9144000" cy="1298575"/>
          </a:xfrm>
        </p:spPr>
        <p:txBody>
          <a:bodyPr/>
          <a:lstStyle/>
          <a:p>
            <a:pPr>
              <a:spcBef>
                <a:spcPts val="850"/>
              </a:spcBef>
            </a:pPr>
            <a:r>
              <a:rPr lang="es-ES" dirty="0" smtClean="0">
                <a:solidFill>
                  <a:srgbClr val="002060"/>
                </a:solidFill>
                <a:latin typeface="Impact" panose="020B0806030902050204" pitchFamily="34" charset="0"/>
              </a:rPr>
              <a:t>OBJETIVOS:</a:t>
            </a:r>
            <a:endParaRPr lang="es-ES" noProof="1">
              <a:solidFill>
                <a:srgbClr val="002060"/>
              </a:solidFill>
              <a:latin typeface="Impact" panose="020B0806030902050204" pitchFamily="34" charset="0"/>
            </a:endParaRPr>
          </a:p>
        </p:txBody>
      </p:sp>
      <p:sp>
        <p:nvSpPr>
          <p:cNvPr id="5125" name="Rectangle 5"/>
          <p:cNvSpPr>
            <a:spLocks noGrp="1" noChangeArrowheads="1"/>
          </p:cNvSpPr>
          <p:nvPr>
            <p:ph type="body" idx="1"/>
          </p:nvPr>
        </p:nvSpPr>
        <p:spPr>
          <a:xfrm>
            <a:off x="611560" y="2420888"/>
            <a:ext cx="7884368" cy="2952328"/>
          </a:xfrm>
        </p:spPr>
        <p:txBody>
          <a:bodyPr/>
          <a:lstStyle/>
          <a:p>
            <a:pPr marL="985838" lvl="0" indent="-177800" algn="just" eaLnBrk="0" hangingPunct="0">
              <a:spcBef>
                <a:spcPct val="0"/>
              </a:spcBef>
              <a:buClrTx/>
              <a:buNone/>
            </a:pPr>
            <a:r>
              <a:rPr lang="es-ES" sz="3200" dirty="0" smtClean="0">
                <a:solidFill>
                  <a:schemeClr val="tx1"/>
                </a:solidFill>
                <a:latin typeface="Century" panose="02040604050505020304" pitchFamily="18" charset="0"/>
                <a:ea typeface="Times New Roman" panose="02020603050405020304" pitchFamily="18" charset="0"/>
                <a:cs typeface="Arial" panose="020B0604020202020204" pitchFamily="34" charset="0"/>
              </a:rPr>
              <a:t>-</a:t>
            </a:r>
            <a:r>
              <a:rPr lang="es-ES" sz="3200" dirty="0" smtClean="0">
                <a:solidFill>
                  <a:srgbClr val="0000FF"/>
                </a:solidFill>
                <a:latin typeface="Century" panose="02040604050505020304" pitchFamily="18" charset="0"/>
                <a:ea typeface="Times New Roman" panose="02020603050405020304" pitchFamily="18" charset="0"/>
                <a:cs typeface="Arial" panose="020B0604020202020204" pitchFamily="34" charset="0"/>
              </a:rPr>
              <a:t>Medir de la potencia de una </a:t>
            </a:r>
            <a:r>
              <a:rPr lang="es-ES" sz="3200" dirty="0">
                <a:solidFill>
                  <a:srgbClr val="0000FF"/>
                </a:solidFill>
                <a:latin typeface="Century" panose="02040604050505020304" pitchFamily="18" charset="0"/>
                <a:ea typeface="Times New Roman" panose="02020603050405020304" pitchFamily="18" charset="0"/>
                <a:cs typeface="Arial" panose="020B0604020202020204" pitchFamily="34" charset="0"/>
              </a:rPr>
              <a:t>carga </a:t>
            </a:r>
            <a:r>
              <a:rPr lang="es-ES" sz="3200">
                <a:solidFill>
                  <a:srgbClr val="0000FF"/>
                </a:solidFill>
                <a:latin typeface="Century" panose="02040604050505020304" pitchFamily="18" charset="0"/>
                <a:ea typeface="Times New Roman" panose="02020603050405020304" pitchFamily="18" charset="0"/>
                <a:cs typeface="Arial" panose="020B0604020202020204" pitchFamily="34" charset="0"/>
              </a:rPr>
              <a:t>trifásica </a:t>
            </a:r>
            <a:r>
              <a:rPr lang="es-ES" sz="3200" smtClean="0">
                <a:solidFill>
                  <a:srgbClr val="0000FF"/>
                </a:solidFill>
                <a:latin typeface="Century" panose="02040604050505020304" pitchFamily="18" charset="0"/>
                <a:ea typeface="Times New Roman" panose="02020603050405020304" pitchFamily="18" charset="0"/>
                <a:cs typeface="Arial" panose="020B0604020202020204" pitchFamily="34" charset="0"/>
              </a:rPr>
              <a:t>equilibrada R.L.C.</a:t>
            </a:r>
            <a:endParaRPr lang="es-ES" sz="3200" dirty="0">
              <a:solidFill>
                <a:srgbClr val="0000FF"/>
              </a:solidFill>
              <a:latin typeface="Century" panose="02040604050505020304" pitchFamily="18" charset="0"/>
            </a:endParaRPr>
          </a:p>
          <a:p>
            <a:pPr marL="0" lvl="0" indent="808038" algn="just" eaLnBrk="0" hangingPunct="0">
              <a:spcBef>
                <a:spcPct val="0"/>
              </a:spcBef>
              <a:buClrTx/>
              <a:buNone/>
            </a:pPr>
            <a:r>
              <a:rPr lang="es-ES" sz="3200" dirty="0">
                <a:solidFill>
                  <a:srgbClr val="0000FF"/>
                </a:solidFill>
                <a:latin typeface="Century" panose="02040604050505020304" pitchFamily="18" charset="0"/>
                <a:ea typeface="Times New Roman" panose="02020603050405020304" pitchFamily="18" charset="0"/>
                <a:cs typeface="Arial" panose="020B0604020202020204" pitchFamily="34" charset="0"/>
              </a:rPr>
              <a:t>-</a:t>
            </a:r>
            <a:r>
              <a:rPr lang="es-ES" sz="3200" dirty="0" smtClean="0">
                <a:solidFill>
                  <a:srgbClr val="0000FF"/>
                </a:solidFill>
                <a:latin typeface="Century" panose="02040604050505020304" pitchFamily="18" charset="0"/>
                <a:ea typeface="Times New Roman" panose="02020603050405020304" pitchFamily="18" charset="0"/>
                <a:cs typeface="Arial" panose="020B0604020202020204" pitchFamily="34" charset="0"/>
              </a:rPr>
              <a:t>Determinar </a:t>
            </a:r>
            <a:r>
              <a:rPr lang="es-ES" sz="3200" dirty="0">
                <a:solidFill>
                  <a:srgbClr val="0000FF"/>
                </a:solidFill>
                <a:latin typeface="Century" panose="02040604050505020304" pitchFamily="18" charset="0"/>
                <a:ea typeface="Times New Roman" panose="02020603050405020304" pitchFamily="18" charset="0"/>
                <a:cs typeface="Arial" panose="020B0604020202020204" pitchFamily="34" charset="0"/>
              </a:rPr>
              <a:t>de la Potencia reactiva.</a:t>
            </a:r>
            <a:endParaRPr lang="es-ES" sz="3200" dirty="0">
              <a:solidFill>
                <a:srgbClr val="0000FF"/>
              </a:solidFill>
              <a:latin typeface="Century" panose="02040604050505020304" pitchFamily="18" charset="0"/>
            </a:endParaRPr>
          </a:p>
          <a:p>
            <a:pPr marL="0" lvl="0" indent="808038" algn="just" eaLnBrk="0" hangingPunct="0">
              <a:spcBef>
                <a:spcPct val="0"/>
              </a:spcBef>
              <a:buClrTx/>
              <a:buNone/>
            </a:pPr>
            <a:r>
              <a:rPr lang="es-ES" sz="3200" dirty="0" smtClean="0">
                <a:solidFill>
                  <a:srgbClr val="0000FF"/>
                </a:solidFill>
                <a:latin typeface="Century" panose="02040604050505020304" pitchFamily="18" charset="0"/>
                <a:ea typeface="Times New Roman" panose="02020603050405020304" pitchFamily="18" charset="0"/>
                <a:cs typeface="Arial" panose="020B0604020202020204" pitchFamily="34" charset="0"/>
              </a:rPr>
              <a:t>-Obtener </a:t>
            </a:r>
            <a:r>
              <a:rPr lang="es-ES" sz="3200" dirty="0">
                <a:solidFill>
                  <a:srgbClr val="0000FF"/>
                </a:solidFill>
                <a:latin typeface="Century" panose="02040604050505020304" pitchFamily="18" charset="0"/>
                <a:ea typeface="Times New Roman" panose="02020603050405020304" pitchFamily="18" charset="0"/>
                <a:cs typeface="Arial" panose="020B0604020202020204" pitchFamily="34" charset="0"/>
              </a:rPr>
              <a:t>el factor de potencia.</a:t>
            </a:r>
            <a:endParaRPr lang="es-ES" sz="3200" dirty="0">
              <a:solidFill>
                <a:srgbClr val="0000FF"/>
              </a:solidFill>
              <a:latin typeface="Century" panose="02040604050505020304" pitchFamily="18" charset="0"/>
            </a:endParaRPr>
          </a:p>
          <a:p>
            <a:pPr marL="285750" indent="-285750" algn="l">
              <a:buFont typeface="Arial" panose="020B0604020202020204" pitchFamily="34" charset="0"/>
              <a:buChar char="•"/>
            </a:pPr>
            <a:endParaRPr lang="es-ES" sz="3200" b="1" dirty="0" smtClean="0">
              <a:solidFill>
                <a:srgbClr val="0B439D"/>
              </a:solidFill>
            </a:endParaRPr>
          </a:p>
        </p:txBody>
      </p:sp>
      <p:sp>
        <p:nvSpPr>
          <p:cNvPr id="4" name="3 Rectángulo"/>
          <p:cNvSpPr/>
          <p:nvPr/>
        </p:nvSpPr>
        <p:spPr>
          <a:xfrm>
            <a:off x="2286000" y="5097958"/>
            <a:ext cx="4734272" cy="923330"/>
          </a:xfrm>
          <a:prstGeom prst="rect">
            <a:avLst/>
          </a:prstGeom>
        </p:spPr>
        <p:txBody>
          <a:bodyPr wrap="square">
            <a:spAutoFit/>
          </a:bodyPr>
          <a:lstStyle/>
          <a:p>
            <a:r>
              <a:rPr lang="es-ES" dirty="0" smtClean="0"/>
              <a:t>https://www.monografias.com/trabajos104/ensayo-circuito-trifasico/ensayo-circuito-trifasico.shtml</a:t>
            </a:r>
            <a:endParaRPr lang="es-ES" dirty="0"/>
          </a:p>
        </p:txBody>
      </p:sp>
      <p:sp>
        <p:nvSpPr>
          <p:cNvPr id="5" name="4 CuadroTexto"/>
          <p:cNvSpPr txBox="1"/>
          <p:nvPr/>
        </p:nvSpPr>
        <p:spPr>
          <a:xfrm>
            <a:off x="2267744" y="6021288"/>
            <a:ext cx="5400600" cy="276999"/>
          </a:xfrm>
          <a:prstGeom prst="rect">
            <a:avLst/>
          </a:prstGeom>
          <a:noFill/>
        </p:spPr>
        <p:txBody>
          <a:bodyPr wrap="square" rtlCol="0">
            <a:spAutoFit/>
          </a:bodyPr>
          <a:lstStyle/>
          <a:p>
            <a:r>
              <a:rPr lang="es-AR" sz="1200" dirty="0" smtClean="0">
                <a:solidFill>
                  <a:srgbClr val="FF0000"/>
                </a:solidFill>
              </a:rPr>
              <a:t>Lectura complementaria</a:t>
            </a:r>
            <a:endParaRPr lang="es-ES" sz="1200" dirty="0">
              <a:solidFill>
                <a:srgbClr val="FF0000"/>
              </a:solidFill>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anim calcmode="lin" valueType="num">
                                      <p:cBhvr>
                                        <p:cTn id="7" dur="1000" fill="hold"/>
                                        <p:tgtEl>
                                          <p:spTgt spid="512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12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12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12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125">
                                            <p:txEl>
                                              <p:pRg st="1" end="1"/>
                                            </p:txEl>
                                          </p:spTgt>
                                        </p:tgtEl>
                                        <p:attrNameLst>
                                          <p:attrName>style.visibility</p:attrName>
                                        </p:attrNameLst>
                                      </p:cBhvr>
                                      <p:to>
                                        <p:strVal val="visible"/>
                                      </p:to>
                                    </p:set>
                                    <p:anim calcmode="lin" valueType="num">
                                      <p:cBhvr>
                                        <p:cTn id="15" dur="1000" fill="hold"/>
                                        <p:tgtEl>
                                          <p:spTgt spid="5125">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5125">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5125">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512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125">
                                            <p:txEl>
                                              <p:pRg st="2" end="2"/>
                                            </p:txEl>
                                          </p:spTgt>
                                        </p:tgtEl>
                                        <p:attrNameLst>
                                          <p:attrName>style.visibility</p:attrName>
                                        </p:attrNameLst>
                                      </p:cBhvr>
                                      <p:to>
                                        <p:strVal val="visible"/>
                                      </p:to>
                                    </p:set>
                                    <p:anim calcmode="lin" valueType="num">
                                      <p:cBhvr>
                                        <p:cTn id="23" dur="1000" fill="hold"/>
                                        <p:tgtEl>
                                          <p:spTgt spid="5125">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5125">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5125">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512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2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p:txBody>
          <a:bodyPr/>
          <a:lstStyle/>
          <a:p>
            <a:r>
              <a:rPr lang="en-US" dirty="0" smtClean="0">
                <a:solidFill>
                  <a:srgbClr val="002060"/>
                </a:solidFill>
                <a:latin typeface="Impact" panose="020B0806030902050204" pitchFamily="34" charset="0"/>
              </a:rPr>
              <a:t>MANIOBRA OPERATIVA</a:t>
            </a:r>
            <a:endParaRPr lang="en-US" dirty="0">
              <a:solidFill>
                <a:srgbClr val="002060"/>
              </a:solidFill>
              <a:latin typeface="Impact" panose="020B0806030902050204" pitchFamily="34" charset="0"/>
            </a:endParaRPr>
          </a:p>
        </p:txBody>
      </p:sp>
      <p:sp>
        <p:nvSpPr>
          <p:cNvPr id="3" name="Rectángulo 2"/>
          <p:cNvSpPr/>
          <p:nvPr/>
        </p:nvSpPr>
        <p:spPr>
          <a:xfrm>
            <a:off x="1619672" y="1916832"/>
            <a:ext cx="6480720" cy="4154984"/>
          </a:xfrm>
          <a:prstGeom prst="rect">
            <a:avLst/>
          </a:prstGeom>
        </p:spPr>
        <p:txBody>
          <a:bodyPr wrap="square">
            <a:spAutoFit/>
          </a:bodyPr>
          <a:lstStyle/>
          <a:p>
            <a:pPr lvl="0" algn="just">
              <a:spcAft>
                <a:spcPts val="0"/>
              </a:spcAft>
              <a:buSzPts val="1100"/>
              <a:tabLst>
                <a:tab pos="457200" algn="l"/>
              </a:tabLst>
            </a:pPr>
            <a:r>
              <a:rPr lang="es-ES" sz="2000" dirty="0" smtClean="0">
                <a:solidFill>
                  <a:srgbClr val="0000FF"/>
                </a:solidFill>
                <a:latin typeface="Arial" panose="020B0604020202020204" pitchFamily="34" charset="0"/>
                <a:ea typeface="Times New Roman" panose="02020603050405020304" pitchFamily="18" charset="0"/>
              </a:rPr>
              <a:t>-Ajustar los alcances de los Instrumentos.-</a:t>
            </a:r>
          </a:p>
          <a:p>
            <a:pPr lvl="0" algn="just">
              <a:spcAft>
                <a:spcPts val="0"/>
              </a:spcAft>
              <a:buSzPts val="1100"/>
              <a:tabLst>
                <a:tab pos="457200" algn="l"/>
              </a:tabLst>
            </a:pPr>
            <a:r>
              <a:rPr lang="es-AR" sz="2000" dirty="0" smtClean="0">
                <a:solidFill>
                  <a:srgbClr val="0000FF"/>
                </a:solidFill>
                <a:latin typeface="Arial" panose="020B0604020202020204" pitchFamily="34" charset="0"/>
                <a:ea typeface="Times New Roman" panose="02020603050405020304" pitchFamily="18" charset="0"/>
              </a:rPr>
              <a:t>-Obtener la constante de escala de los Instrumentos </a:t>
            </a:r>
            <a:r>
              <a:rPr lang="es-AR" sz="2000" dirty="0" err="1" smtClean="0">
                <a:solidFill>
                  <a:srgbClr val="0000FF"/>
                </a:solidFill>
                <a:latin typeface="Arial" panose="020B0604020202020204" pitchFamily="34" charset="0"/>
                <a:ea typeface="Times New Roman" panose="02020603050405020304" pitchFamily="18" charset="0"/>
              </a:rPr>
              <a:t>vatimétricos</a:t>
            </a:r>
            <a:r>
              <a:rPr lang="es-AR" sz="2000" dirty="0" smtClean="0">
                <a:solidFill>
                  <a:srgbClr val="0000FF"/>
                </a:solidFill>
                <a:latin typeface="Arial" panose="020B0604020202020204" pitchFamily="34" charset="0"/>
                <a:ea typeface="Times New Roman" panose="02020603050405020304" pitchFamily="18" charset="0"/>
              </a:rPr>
              <a:t>.-</a:t>
            </a:r>
            <a:endParaRPr lang="es-ES" sz="2000" dirty="0" smtClean="0">
              <a:solidFill>
                <a:srgbClr val="0000FF"/>
              </a:solidFill>
              <a:latin typeface="Arial" panose="020B0604020202020204" pitchFamily="34" charset="0"/>
              <a:ea typeface="Times New Roman" panose="02020603050405020304" pitchFamily="18" charset="0"/>
            </a:endParaRPr>
          </a:p>
          <a:p>
            <a:pPr lvl="0" algn="just">
              <a:spcAft>
                <a:spcPts val="0"/>
              </a:spcAft>
              <a:buSzPts val="1100"/>
              <a:tabLst>
                <a:tab pos="457200" algn="l"/>
              </a:tabLst>
            </a:pPr>
            <a:r>
              <a:rPr lang="es-ES" sz="2000" dirty="0" smtClean="0">
                <a:solidFill>
                  <a:srgbClr val="0000FF"/>
                </a:solidFill>
                <a:latin typeface="Arial" panose="020B0604020202020204" pitchFamily="34" charset="0"/>
                <a:ea typeface="Times New Roman" panose="02020603050405020304" pitchFamily="18" charset="0"/>
              </a:rPr>
              <a:t>-Tomar lectura de </a:t>
            </a:r>
            <a:r>
              <a:rPr lang="es-ES" sz="2000" dirty="0">
                <a:solidFill>
                  <a:srgbClr val="0000FF"/>
                </a:solidFill>
                <a:latin typeface="Arial" panose="020B0604020202020204" pitchFamily="34" charset="0"/>
                <a:ea typeface="Times New Roman" panose="02020603050405020304" pitchFamily="18" charset="0"/>
              </a:rPr>
              <a:t>los vatímetros W</a:t>
            </a:r>
            <a:r>
              <a:rPr lang="es-ES" sz="2000" baseline="-25000" dirty="0">
                <a:solidFill>
                  <a:srgbClr val="0000FF"/>
                </a:solidFill>
                <a:latin typeface="Arial" panose="020B0604020202020204" pitchFamily="34" charset="0"/>
                <a:ea typeface="Times New Roman" panose="02020603050405020304" pitchFamily="18" charset="0"/>
              </a:rPr>
              <a:t>1 </a:t>
            </a:r>
            <a:r>
              <a:rPr lang="es-ES" sz="2000" dirty="0">
                <a:solidFill>
                  <a:srgbClr val="0000FF"/>
                </a:solidFill>
                <a:latin typeface="Arial" panose="020B0604020202020204" pitchFamily="34" charset="0"/>
                <a:ea typeface="Times New Roman" panose="02020603050405020304" pitchFamily="18" charset="0"/>
              </a:rPr>
              <a:t>y </a:t>
            </a:r>
            <a:r>
              <a:rPr lang="es-ES" sz="2000" dirty="0" smtClean="0">
                <a:solidFill>
                  <a:srgbClr val="0000FF"/>
                </a:solidFill>
                <a:latin typeface="Arial" panose="020B0604020202020204" pitchFamily="34" charset="0"/>
                <a:ea typeface="Times New Roman" panose="02020603050405020304" pitchFamily="18" charset="0"/>
              </a:rPr>
              <a:t>W</a:t>
            </a:r>
            <a:r>
              <a:rPr lang="es-ES" sz="2000" baseline="-25000" dirty="0" smtClean="0">
                <a:solidFill>
                  <a:srgbClr val="0000FF"/>
                </a:solidFill>
                <a:latin typeface="Arial" panose="020B0604020202020204" pitchFamily="34" charset="0"/>
                <a:ea typeface="Times New Roman" panose="02020603050405020304" pitchFamily="18" charset="0"/>
              </a:rPr>
              <a:t>2 </a:t>
            </a:r>
            <a:r>
              <a:rPr lang="es-ES" sz="2000" dirty="0" smtClean="0">
                <a:solidFill>
                  <a:srgbClr val="0000FF"/>
                </a:solidFill>
                <a:latin typeface="Arial" panose="020B0604020202020204" pitchFamily="34" charset="0"/>
                <a:ea typeface="Times New Roman" panose="02020603050405020304" pitchFamily="18" charset="0"/>
              </a:rPr>
              <a:t>.- </a:t>
            </a:r>
          </a:p>
          <a:p>
            <a:pPr lvl="0" algn="just">
              <a:spcAft>
                <a:spcPts val="0"/>
              </a:spcAft>
              <a:buSzPts val="1100"/>
              <a:tabLst>
                <a:tab pos="457200" algn="l"/>
              </a:tabLst>
            </a:pPr>
            <a:r>
              <a:rPr lang="es-ES" sz="2000" dirty="0" smtClean="0">
                <a:solidFill>
                  <a:srgbClr val="0000FF"/>
                </a:solidFill>
                <a:latin typeface="Arial" panose="020B0604020202020204" pitchFamily="34" charset="0"/>
                <a:ea typeface="Times New Roman" panose="02020603050405020304" pitchFamily="18" charset="0"/>
              </a:rPr>
              <a:t>-Tomar lectura del voltímetro </a:t>
            </a:r>
            <a:r>
              <a:rPr lang="es-ES" sz="2000" dirty="0">
                <a:solidFill>
                  <a:srgbClr val="0000FF"/>
                </a:solidFill>
                <a:latin typeface="Arial" panose="020B0604020202020204" pitchFamily="34" charset="0"/>
                <a:ea typeface="Times New Roman" panose="02020603050405020304" pitchFamily="18" charset="0"/>
              </a:rPr>
              <a:t>y </a:t>
            </a:r>
            <a:r>
              <a:rPr lang="es-ES" sz="2000" dirty="0" smtClean="0">
                <a:solidFill>
                  <a:srgbClr val="0000FF"/>
                </a:solidFill>
                <a:latin typeface="Arial" panose="020B0604020202020204" pitchFamily="34" charset="0"/>
                <a:ea typeface="Times New Roman" panose="02020603050405020304" pitchFamily="18" charset="0"/>
              </a:rPr>
              <a:t>amperímetro.-</a:t>
            </a:r>
          </a:p>
          <a:p>
            <a:pPr lvl="0" algn="just">
              <a:spcAft>
                <a:spcPts val="0"/>
              </a:spcAft>
              <a:buSzPts val="1100"/>
              <a:tabLst>
                <a:tab pos="457200" algn="l"/>
              </a:tabLst>
            </a:pPr>
            <a:r>
              <a:rPr lang="es-AR" sz="2000" dirty="0" smtClean="0">
                <a:solidFill>
                  <a:srgbClr val="0000FF"/>
                </a:solidFill>
                <a:effectLst/>
                <a:latin typeface="Arial" panose="020B0604020202020204" pitchFamily="34" charset="0"/>
                <a:ea typeface="Times New Roman" panose="02020603050405020304" pitchFamily="18" charset="0"/>
              </a:rPr>
              <a:t>-Calcular las potencias Activas, Reactiva y Aparente y el </a:t>
            </a:r>
            <a:r>
              <a:rPr lang="es-AR" sz="2000" dirty="0" err="1" smtClean="0">
                <a:solidFill>
                  <a:srgbClr val="0000FF"/>
                </a:solidFill>
                <a:effectLst/>
                <a:latin typeface="Arial" panose="020B0604020202020204" pitchFamily="34" charset="0"/>
                <a:ea typeface="Times New Roman" panose="02020603050405020304" pitchFamily="18" charset="0"/>
              </a:rPr>
              <a:t>fdp</a:t>
            </a:r>
            <a:r>
              <a:rPr lang="es-AR" sz="2000" dirty="0" smtClean="0">
                <a:solidFill>
                  <a:srgbClr val="0000FF"/>
                </a:solidFill>
                <a:effectLst/>
                <a:latin typeface="Arial" panose="020B0604020202020204" pitchFamily="34" charset="0"/>
                <a:ea typeface="Times New Roman" panose="02020603050405020304" pitchFamily="18" charset="0"/>
              </a:rPr>
              <a:t>, para carga equilibrada.-</a:t>
            </a:r>
          </a:p>
          <a:p>
            <a:pPr lvl="0" algn="just">
              <a:spcAft>
                <a:spcPts val="0"/>
              </a:spcAft>
              <a:buSzPts val="1100"/>
              <a:tabLst>
                <a:tab pos="457200" algn="l"/>
              </a:tabLst>
            </a:pPr>
            <a:r>
              <a:rPr lang="es-AR" sz="2000" dirty="0" smtClean="0">
                <a:solidFill>
                  <a:srgbClr val="0000FF"/>
                </a:solidFill>
                <a:latin typeface="Arial" panose="020B0604020202020204" pitchFamily="34" charset="0"/>
                <a:ea typeface="Times New Roman" panose="02020603050405020304" pitchFamily="18" charset="0"/>
              </a:rPr>
              <a:t>-Ídem para cargas desequilibradas pero teniendo en cuenta que la Potencia Reactiva no podrá obtenerse como la diferencia de las lecturas de los vatímetros.-</a:t>
            </a:r>
          </a:p>
          <a:p>
            <a:pPr lvl="0" algn="just">
              <a:spcAft>
                <a:spcPts val="0"/>
              </a:spcAft>
              <a:buSzPts val="1100"/>
              <a:tabLst>
                <a:tab pos="457200" algn="l"/>
              </a:tabLst>
            </a:pPr>
            <a:r>
              <a:rPr lang="es-AR" sz="2000" dirty="0" smtClean="0">
                <a:solidFill>
                  <a:srgbClr val="0000FF"/>
                </a:solidFill>
                <a:effectLst/>
                <a:latin typeface="Arial" panose="020B0604020202020204" pitchFamily="34" charset="0"/>
                <a:ea typeface="Times New Roman" panose="02020603050405020304" pitchFamily="18" charset="0"/>
              </a:rPr>
              <a:t>- Medir las tensiones de fase sin tener el neutro accesible y determinar el corrimiento del neutro.-</a:t>
            </a:r>
          </a:p>
          <a:p>
            <a:pPr marL="342900" lvl="0" indent="-342900" algn="just">
              <a:spcAft>
                <a:spcPts val="0"/>
              </a:spcAft>
              <a:buSzPts val="1100"/>
              <a:buFontTx/>
              <a:buChar char="-"/>
              <a:tabLst>
                <a:tab pos="457200" algn="l"/>
              </a:tabLst>
            </a:pPr>
            <a:endParaRPr lang="es-ES" sz="2400" dirty="0">
              <a:solidFill>
                <a:srgbClr val="0000FF"/>
              </a:solidFill>
              <a:effectLst/>
              <a:latin typeface="Times New Roman" panose="02020603050405020304" pitchFamily="18" charset="0"/>
              <a:ea typeface="Times New Roman" panose="02020603050405020304" pitchFamily="18" charset="0"/>
            </a:endParaRPr>
          </a:p>
        </p:txBody>
      </p:sp>
    </p:spTree>
  </p:cSld>
  <p:clrMapOvr>
    <a:masterClrMapping/>
  </p:clrMapOvr>
  <p:transition>
    <p:check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1" name="Rectangle 13"/>
          <p:cNvSpPr>
            <a:spLocks noGrp="1" noChangeArrowheads="1"/>
          </p:cNvSpPr>
          <p:nvPr>
            <p:ph type="title"/>
          </p:nvPr>
        </p:nvSpPr>
        <p:spPr>
          <a:xfrm>
            <a:off x="535" y="404664"/>
            <a:ext cx="9144000" cy="914400"/>
          </a:xfrm>
        </p:spPr>
        <p:txBody>
          <a:bodyPr/>
          <a:lstStyle/>
          <a:p>
            <a:r>
              <a:rPr lang="en-US" dirty="0" smtClean="0">
                <a:solidFill>
                  <a:srgbClr val="002060"/>
                </a:solidFill>
                <a:latin typeface="Impact" panose="020B0806030902050204" pitchFamily="34" charset="0"/>
              </a:rPr>
              <a:t>MÉTODO DE </a:t>
            </a:r>
            <a:r>
              <a:rPr lang="en-US" dirty="0" err="1" smtClean="0">
                <a:solidFill>
                  <a:srgbClr val="002060"/>
                </a:solidFill>
                <a:latin typeface="Impact" panose="020B0806030902050204" pitchFamily="34" charset="0"/>
              </a:rPr>
              <a:t>Aarón</a:t>
            </a:r>
            <a:endParaRPr lang="en-US" dirty="0">
              <a:solidFill>
                <a:srgbClr val="002060"/>
              </a:solidFill>
              <a:latin typeface="Impact" panose="020B0806030902050204" pitchFamily="34" charset="0"/>
            </a:endParaRPr>
          </a:p>
        </p:txBody>
      </p:sp>
      <mc:AlternateContent xmlns:mc="http://schemas.openxmlformats.org/markup-compatibility/2006">
        <mc:Choice xmlns:a14="http://schemas.microsoft.com/office/drawing/2010/main" xmlns="" Requires="a14">
          <p:sp>
            <p:nvSpPr>
              <p:cNvPr id="3" name="Rectángulo 2"/>
              <p:cNvSpPr/>
              <p:nvPr/>
            </p:nvSpPr>
            <p:spPr>
              <a:xfrm>
                <a:off x="1115616" y="4275830"/>
                <a:ext cx="7128792" cy="2611612"/>
              </a:xfrm>
              <a:prstGeom prst="rect">
                <a:avLst/>
              </a:prstGeom>
            </p:spPr>
            <p:txBody>
              <a:bodyPr wrap="square">
                <a:spAutoFit/>
              </a:bodyPr>
              <a:lstStyle/>
              <a:p>
                <a:pPr marL="355600" indent="-355600"/>
                <a:r>
                  <a:rPr lang="es-AR" dirty="0" smtClean="0">
                    <a:solidFill>
                      <a:srgbClr val="FF0066"/>
                    </a:solidFill>
                    <a:latin typeface="Century" panose="02040604050505020304" pitchFamily="18" charset="0"/>
                    <a:ea typeface="Times New Roman" panose="02020603050405020304" pitchFamily="18" charset="0"/>
                  </a:rPr>
                  <a:t>W1; W2:</a:t>
                </a:r>
                <a:r>
                  <a:rPr lang="es-AR" dirty="0" smtClean="0">
                    <a:solidFill>
                      <a:srgbClr val="3333CC"/>
                    </a:solidFill>
                    <a:latin typeface="Century" panose="02040604050505020304" pitchFamily="18" charset="0"/>
                    <a:ea typeface="Times New Roman" panose="02020603050405020304" pitchFamily="18" charset="0"/>
                  </a:rPr>
                  <a:t> </a:t>
                </a:r>
                <a:r>
                  <a:rPr lang="es-AR" b="1" dirty="0" smtClean="0">
                    <a:solidFill>
                      <a:srgbClr val="0066FF"/>
                    </a:solidFill>
                    <a:latin typeface="Century" panose="02040604050505020304" pitchFamily="18" charset="0"/>
                    <a:ea typeface="Times New Roman" panose="02020603050405020304" pitchFamily="18" charset="0"/>
                  </a:rPr>
                  <a:t>Vatímetros.</a:t>
                </a:r>
              </a:p>
              <a:p>
                <a:pPr marL="273050" indent="-273050"/>
                <a:r>
                  <a:rPr lang="es-AR" dirty="0" smtClean="0">
                    <a:solidFill>
                      <a:srgbClr val="FF0066"/>
                    </a:solidFill>
                    <a:latin typeface="Century" panose="02040604050505020304" pitchFamily="18" charset="0"/>
                    <a:ea typeface="Times New Roman" panose="02020603050405020304" pitchFamily="18" charset="0"/>
                  </a:rPr>
                  <a:t>A:</a:t>
                </a:r>
                <a:r>
                  <a:rPr lang="es-AR" dirty="0" smtClean="0">
                    <a:solidFill>
                      <a:srgbClr val="3333CC"/>
                    </a:solidFill>
                    <a:latin typeface="Century" panose="02040604050505020304" pitchFamily="18" charset="0"/>
                    <a:ea typeface="Times New Roman" panose="02020603050405020304" pitchFamily="18" charset="0"/>
                  </a:rPr>
                  <a:t>  </a:t>
                </a:r>
                <a:r>
                  <a:rPr lang="es-AR" b="1" dirty="0" smtClean="0">
                    <a:solidFill>
                      <a:srgbClr val="0066FF"/>
                    </a:solidFill>
                    <a:latin typeface="Century" panose="02040604050505020304" pitchFamily="18" charset="0"/>
                    <a:ea typeface="Times New Roman" panose="02020603050405020304" pitchFamily="18" charset="0"/>
                  </a:rPr>
                  <a:t>Amperímetro.</a:t>
                </a:r>
              </a:p>
              <a:p>
                <a:r>
                  <a:rPr lang="es-ES" dirty="0" smtClean="0">
                    <a:solidFill>
                      <a:srgbClr val="FF0066"/>
                    </a:solidFill>
                    <a:latin typeface="Century" panose="02040604050505020304" pitchFamily="18" charset="0"/>
                    <a:ea typeface="Times New Roman" panose="02020603050405020304" pitchFamily="18" charset="0"/>
                  </a:rPr>
                  <a:t>V:</a:t>
                </a:r>
                <a:r>
                  <a:rPr lang="es-ES" dirty="0" smtClean="0">
                    <a:solidFill>
                      <a:srgbClr val="3333CC"/>
                    </a:solidFill>
                    <a:latin typeface="Century" panose="02040604050505020304" pitchFamily="18" charset="0"/>
                    <a:ea typeface="Times New Roman" panose="02020603050405020304" pitchFamily="18" charset="0"/>
                  </a:rPr>
                  <a:t>  </a:t>
                </a:r>
                <a:r>
                  <a:rPr lang="es-ES" b="1" dirty="0" smtClean="0">
                    <a:solidFill>
                      <a:srgbClr val="0066FF"/>
                    </a:solidFill>
                    <a:latin typeface="Century" panose="02040604050505020304" pitchFamily="18" charset="0"/>
                    <a:ea typeface="Times New Roman" panose="02020603050405020304" pitchFamily="18" charset="0"/>
                  </a:rPr>
                  <a:t>Voltímetro.</a:t>
                </a:r>
              </a:p>
              <a:p>
                <a:pPr marL="355600" indent="-355600"/>
                <a:r>
                  <a:rPr lang="es-ES" dirty="0" smtClean="0">
                    <a:solidFill>
                      <a:srgbClr val="FF0066"/>
                    </a:solidFill>
                    <a:latin typeface="Century" panose="02040604050505020304" pitchFamily="18" charset="0"/>
                    <a:ea typeface="Times New Roman" panose="02020603050405020304" pitchFamily="18" charset="0"/>
                  </a:rPr>
                  <a:t>T.I</a:t>
                </a:r>
                <a:r>
                  <a:rPr lang="es-ES" dirty="0">
                    <a:solidFill>
                      <a:srgbClr val="FF0066"/>
                    </a:solidFill>
                    <a:latin typeface="Century" panose="02040604050505020304" pitchFamily="18" charset="0"/>
                    <a:ea typeface="Times New Roman" panose="02020603050405020304" pitchFamily="18" charset="0"/>
                  </a:rPr>
                  <a:t>.</a:t>
                </a:r>
                <a:r>
                  <a:rPr lang="es-ES" dirty="0">
                    <a:solidFill>
                      <a:srgbClr val="3333CC"/>
                    </a:solidFill>
                    <a:latin typeface="Century" panose="02040604050505020304" pitchFamily="18" charset="0"/>
                    <a:ea typeface="Times New Roman" panose="02020603050405020304" pitchFamily="18" charset="0"/>
                  </a:rPr>
                  <a:t> </a:t>
                </a:r>
                <a:r>
                  <a:rPr lang="es-ES" b="1" dirty="0">
                    <a:solidFill>
                      <a:srgbClr val="0066FF"/>
                    </a:solidFill>
                    <a:latin typeface="Century" panose="02040604050505020304" pitchFamily="18" charset="0"/>
                    <a:ea typeface="Times New Roman" panose="02020603050405020304" pitchFamily="18" charset="0"/>
                  </a:rPr>
                  <a:t>para no superar el alcance de la </a:t>
                </a:r>
                <a:r>
                  <a:rPr lang="es-ES" b="1" dirty="0" smtClean="0">
                    <a:solidFill>
                      <a:srgbClr val="0066FF"/>
                    </a:solidFill>
                    <a:latin typeface="Century" panose="02040604050505020304" pitchFamily="18" charset="0"/>
                    <a:ea typeface="Times New Roman" panose="02020603050405020304" pitchFamily="18" charset="0"/>
                  </a:rPr>
                  <a:t>bobina </a:t>
                </a:r>
                <a:r>
                  <a:rPr lang="es-ES" b="1" dirty="0" err="1" smtClean="0">
                    <a:solidFill>
                      <a:srgbClr val="0066FF"/>
                    </a:solidFill>
                    <a:latin typeface="Century" panose="02040604050505020304" pitchFamily="18" charset="0"/>
                    <a:ea typeface="Times New Roman" panose="02020603050405020304" pitchFamily="18" charset="0"/>
                  </a:rPr>
                  <a:t>amperométrica</a:t>
                </a:r>
                <a:r>
                  <a:rPr lang="es-ES" b="1" dirty="0" smtClean="0">
                    <a:solidFill>
                      <a:srgbClr val="0066FF"/>
                    </a:solidFill>
                    <a:latin typeface="Century" panose="02040604050505020304" pitchFamily="18" charset="0"/>
                    <a:ea typeface="Times New Roman" panose="02020603050405020304" pitchFamily="18" charset="0"/>
                  </a:rPr>
                  <a:t> </a:t>
                </a:r>
                <a:r>
                  <a:rPr lang="es-ES" b="1" dirty="0">
                    <a:solidFill>
                      <a:srgbClr val="0066FF"/>
                    </a:solidFill>
                    <a:latin typeface="Century" panose="02040604050505020304" pitchFamily="18" charset="0"/>
                    <a:ea typeface="Times New Roman" panose="02020603050405020304" pitchFamily="18" charset="0"/>
                  </a:rPr>
                  <a:t>de los vatímetros. </a:t>
                </a:r>
                <a:endParaRPr lang="es-ES" b="1" dirty="0" smtClean="0">
                  <a:solidFill>
                    <a:srgbClr val="0066FF"/>
                  </a:solidFill>
                  <a:latin typeface="Century" panose="02040604050505020304" pitchFamily="18" charset="0"/>
                  <a:ea typeface="Times New Roman" panose="02020603050405020304" pitchFamily="18" charset="0"/>
                </a:endParaRPr>
              </a:p>
              <a:p>
                <a:r>
                  <a:rPr lang="es-ES" b="1" dirty="0" smtClean="0">
                    <a:solidFill>
                      <a:srgbClr val="003399"/>
                    </a:solidFill>
                    <a:latin typeface="Century" panose="02040604050505020304" pitchFamily="18" charset="0"/>
                  </a:rPr>
                  <a:t>La constante de escala para la lectura del vatímetro es:</a:t>
                </a:r>
              </a:p>
              <a:p>
                <a:pPr/>
                <a14:m>
                  <m:oMathPara xmlns:m="http://schemas.openxmlformats.org/officeDocument/2006/math">
                    <m:oMathParaPr>
                      <m:jc m:val="centerGroup"/>
                    </m:oMathParaPr>
                    <m:oMath xmlns:m="http://schemas.openxmlformats.org/officeDocument/2006/math">
                      <m:sSub>
                        <m:sSubPr>
                          <m:ctrlPr>
                            <a:rPr lang="es-ES" b="1" i="1" smtClean="0">
                              <a:solidFill>
                                <a:srgbClr val="003399"/>
                              </a:solidFill>
                              <a:latin typeface="Cambria Math" panose="02040503050406030204" pitchFamily="18" charset="0"/>
                            </a:rPr>
                          </m:ctrlPr>
                        </m:sSubPr>
                        <m:e>
                          <m:r>
                            <a:rPr lang="es-ES" b="1" i="1">
                              <a:solidFill>
                                <a:srgbClr val="003399"/>
                              </a:solidFill>
                              <a:latin typeface="Cambria Math" panose="02040503050406030204" pitchFamily="18" charset="0"/>
                            </a:rPr>
                            <m:t>𝑲</m:t>
                          </m:r>
                        </m:e>
                        <m:sub>
                          <m:r>
                            <a:rPr lang="es-ES" b="1" i="1">
                              <a:solidFill>
                                <a:srgbClr val="003399"/>
                              </a:solidFill>
                              <a:latin typeface="Cambria Math" panose="02040503050406030204" pitchFamily="18" charset="0"/>
                            </a:rPr>
                            <m:t>𝑾</m:t>
                          </m:r>
                        </m:sub>
                      </m:sSub>
                      <m:r>
                        <a:rPr lang="es-ES" b="1" i="1">
                          <a:solidFill>
                            <a:srgbClr val="003399"/>
                          </a:solidFill>
                          <a:latin typeface="Cambria Math" panose="02040503050406030204" pitchFamily="18" charset="0"/>
                        </a:rPr>
                        <m:t>=</m:t>
                      </m:r>
                      <m:f>
                        <m:fPr>
                          <m:ctrlPr>
                            <a:rPr lang="es-ES" b="1" i="1">
                              <a:solidFill>
                                <a:srgbClr val="003399"/>
                              </a:solidFill>
                              <a:latin typeface="Cambria Math" panose="02040503050406030204" pitchFamily="18" charset="0"/>
                            </a:rPr>
                          </m:ctrlPr>
                        </m:fPr>
                        <m:num>
                          <m:r>
                            <a:rPr lang="es-ES" b="1" i="1">
                              <a:solidFill>
                                <a:srgbClr val="003399"/>
                              </a:solidFill>
                              <a:latin typeface="Cambria Math" panose="02040503050406030204" pitchFamily="18" charset="0"/>
                            </a:rPr>
                            <m:t>𝑨𝒍𝒄</m:t>
                          </m:r>
                          <m:r>
                            <a:rPr lang="es-ES" b="1" i="1">
                              <a:solidFill>
                                <a:srgbClr val="003399"/>
                              </a:solidFill>
                              <a:latin typeface="Cambria Math" panose="02040503050406030204" pitchFamily="18" charset="0"/>
                            </a:rPr>
                            <m:t>. </m:t>
                          </m:r>
                          <m:r>
                            <a:rPr lang="es-ES" b="1" i="1">
                              <a:solidFill>
                                <a:srgbClr val="003399"/>
                              </a:solidFill>
                              <a:latin typeface="Cambria Math" panose="02040503050406030204" pitchFamily="18" charset="0"/>
                            </a:rPr>
                            <m:t>𝑨</m:t>
                          </m:r>
                          <m:r>
                            <a:rPr lang="es-ES" b="1" i="1">
                              <a:solidFill>
                                <a:srgbClr val="003399"/>
                              </a:solidFill>
                              <a:latin typeface="Cambria Math" panose="02040503050406030204" pitchFamily="18" charset="0"/>
                            </a:rPr>
                            <m:t>. </m:t>
                          </m:r>
                          <m:sSub>
                            <m:sSubPr>
                              <m:ctrlPr>
                                <a:rPr lang="es-ES" b="1" i="1">
                                  <a:solidFill>
                                    <a:srgbClr val="003399"/>
                                  </a:solidFill>
                                  <a:latin typeface="Cambria Math" panose="02040503050406030204" pitchFamily="18" charset="0"/>
                                </a:rPr>
                              </m:ctrlPr>
                            </m:sSubPr>
                            <m:e>
                              <m:r>
                                <a:rPr lang="es-ES" b="1" i="1">
                                  <a:solidFill>
                                    <a:srgbClr val="003399"/>
                                  </a:solidFill>
                                  <a:latin typeface="Cambria Math" panose="02040503050406030204" pitchFamily="18" charset="0"/>
                                </a:rPr>
                                <m:t>𝑲</m:t>
                              </m:r>
                            </m:e>
                            <m:sub>
                              <m:r>
                                <a:rPr lang="es-ES" b="1" i="1">
                                  <a:solidFill>
                                    <a:srgbClr val="003399"/>
                                  </a:solidFill>
                                  <a:latin typeface="Cambria Math" panose="02040503050406030204" pitchFamily="18" charset="0"/>
                                </a:rPr>
                                <m:t>𝑻</m:t>
                              </m:r>
                              <m:r>
                                <a:rPr lang="es-ES" b="1" i="1">
                                  <a:solidFill>
                                    <a:srgbClr val="003399"/>
                                  </a:solidFill>
                                  <a:latin typeface="Cambria Math" panose="02040503050406030204" pitchFamily="18" charset="0"/>
                                </a:rPr>
                                <m:t>.</m:t>
                              </m:r>
                              <m:r>
                                <a:rPr lang="es-ES" b="1" i="1">
                                  <a:solidFill>
                                    <a:srgbClr val="003399"/>
                                  </a:solidFill>
                                  <a:latin typeface="Cambria Math" panose="02040503050406030204" pitchFamily="18" charset="0"/>
                                </a:rPr>
                                <m:t>𝑰</m:t>
                              </m:r>
                              <m:r>
                                <a:rPr lang="es-ES" b="1" i="1">
                                  <a:solidFill>
                                    <a:srgbClr val="003399"/>
                                  </a:solidFill>
                                  <a:latin typeface="Cambria Math" panose="02040503050406030204" pitchFamily="18" charset="0"/>
                                </a:rPr>
                                <m:t>.</m:t>
                              </m:r>
                            </m:sub>
                          </m:sSub>
                          <m:r>
                            <a:rPr lang="es-ES" b="1" i="1">
                              <a:solidFill>
                                <a:srgbClr val="003399"/>
                              </a:solidFill>
                              <a:latin typeface="Cambria Math" panose="02040503050406030204" pitchFamily="18" charset="0"/>
                            </a:rPr>
                            <m:t>.</m:t>
                          </m:r>
                          <m:r>
                            <a:rPr lang="es-ES" b="1" i="1">
                              <a:solidFill>
                                <a:srgbClr val="003399"/>
                              </a:solidFill>
                              <a:latin typeface="Cambria Math" panose="02040503050406030204" pitchFamily="18" charset="0"/>
                            </a:rPr>
                            <m:t>𝑨𝒍𝒄</m:t>
                          </m:r>
                          <m:r>
                            <a:rPr lang="es-ES" b="1" i="1">
                              <a:solidFill>
                                <a:srgbClr val="003399"/>
                              </a:solidFill>
                              <a:latin typeface="Cambria Math" panose="02040503050406030204" pitchFamily="18" charset="0"/>
                            </a:rPr>
                            <m:t>.</m:t>
                          </m:r>
                          <m:r>
                            <a:rPr lang="es-ES" b="1" i="1">
                              <a:solidFill>
                                <a:srgbClr val="003399"/>
                              </a:solidFill>
                              <a:latin typeface="Cambria Math" panose="02040503050406030204" pitchFamily="18" charset="0"/>
                            </a:rPr>
                            <m:t>𝑽</m:t>
                          </m:r>
                          <m:r>
                            <a:rPr lang="es-ES" b="1" i="1">
                              <a:solidFill>
                                <a:srgbClr val="003399"/>
                              </a:solidFill>
                              <a:latin typeface="Cambria Math" panose="02040503050406030204" pitchFamily="18" charset="0"/>
                            </a:rPr>
                            <m:t>. </m:t>
                          </m:r>
                        </m:num>
                        <m:den>
                          <m:r>
                            <a:rPr lang="es-ES" b="1" i="1">
                              <a:solidFill>
                                <a:srgbClr val="003399"/>
                              </a:solidFill>
                              <a:latin typeface="Cambria Math" panose="02040503050406030204" pitchFamily="18" charset="0"/>
                            </a:rPr>
                            <m:t>𝒏</m:t>
                          </m:r>
                          <m:r>
                            <a:rPr lang="es-ES" b="1" i="1">
                              <a:solidFill>
                                <a:srgbClr val="003399"/>
                              </a:solidFill>
                              <a:latin typeface="Cambria Math" panose="02040503050406030204" pitchFamily="18" charset="0"/>
                            </a:rPr>
                            <m:t>°</m:t>
                          </m:r>
                          <m:r>
                            <a:rPr lang="es-ES" b="1" i="1">
                              <a:solidFill>
                                <a:srgbClr val="003399"/>
                              </a:solidFill>
                              <a:latin typeface="Cambria Math" panose="02040503050406030204" pitchFamily="18" charset="0"/>
                            </a:rPr>
                            <m:t>𝒅𝒊𝒗</m:t>
                          </m:r>
                        </m:den>
                      </m:f>
                    </m:oMath>
                  </m:oMathPara>
                </a14:m>
                <a:endParaRPr lang="es-ES" b="1" dirty="0">
                  <a:latin typeface="Century" panose="02040604050505020304" pitchFamily="18" charset="0"/>
                </a:endParaRPr>
              </a:p>
              <a:p>
                <a:pPr marL="355600" indent="-355600"/>
                <a:endParaRPr lang="es-ES" dirty="0">
                  <a:solidFill>
                    <a:srgbClr val="3333CC"/>
                  </a:solidFill>
                  <a:latin typeface="Century" panose="02040604050505020304" pitchFamily="18" charset="0"/>
                </a:endParaRPr>
              </a:p>
            </p:txBody>
          </p:sp>
        </mc:Choice>
        <mc:Fallback>
          <p:sp>
            <p:nvSpPr>
              <p:cNvPr id="3" name="Rectángulo 2"/>
              <p:cNvSpPr>
                <a:spLocks noRot="1" noChangeAspect="1" noMove="1" noResize="1" noEditPoints="1" noAdjustHandles="1" noChangeArrowheads="1" noChangeShapeType="1" noTextEdit="1"/>
              </p:cNvSpPr>
              <p:nvPr/>
            </p:nvSpPr>
            <p:spPr>
              <a:xfrm>
                <a:off x="1115616" y="4275830"/>
                <a:ext cx="7128792" cy="2611612"/>
              </a:xfrm>
              <a:prstGeom prst="rect">
                <a:avLst/>
              </a:prstGeom>
              <a:blipFill rotWithShape="0">
                <a:blip r:embed="rId3" cstate="print"/>
                <a:stretch>
                  <a:fillRect l="-684" t="-1166" r="-684"/>
                </a:stretch>
              </a:blipFill>
            </p:spPr>
            <p:txBody>
              <a:bodyPr/>
              <a:lstStyle/>
              <a:p>
                <a:r>
                  <a:rPr lang="es-ES">
                    <a:noFill/>
                  </a:rPr>
                  <a:t> </a:t>
                </a:r>
              </a:p>
            </p:txBody>
          </p:sp>
        </mc:Fallback>
      </mc:AlternateContent>
      <p:sp>
        <p:nvSpPr>
          <p:cNvPr id="4" name="Rectangle 2"/>
          <p:cNvSpPr>
            <a:spLocks noChangeArrowheads="1"/>
          </p:cNvSpPr>
          <p:nvPr/>
        </p:nvSpPr>
        <p:spPr bwMode="auto">
          <a:xfrm>
            <a:off x="1547664" y="1157782"/>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5" name="Objeto 4"/>
          <p:cNvGraphicFramePr>
            <a:graphicFrameLocks noChangeAspect="1"/>
          </p:cNvGraphicFramePr>
          <p:nvPr>
            <p:extLst>
              <p:ext uri="{D42A27DB-BD31-4B8C-83A1-F6EECF244321}">
                <p14:modId xmlns:p14="http://schemas.microsoft.com/office/powerpoint/2010/main" xmlns="" val="2157909434"/>
              </p:ext>
            </p:extLst>
          </p:nvPr>
        </p:nvGraphicFramePr>
        <p:xfrm>
          <a:off x="1475656" y="1618355"/>
          <a:ext cx="5762625" cy="2657475"/>
        </p:xfrm>
        <a:graphic>
          <a:graphicData uri="http://schemas.openxmlformats.org/presentationml/2006/ole">
            <p:oleObj spid="_x0000_s2067" name="AutoCAD Drawing" r:id="rId4" imgW="11649075" imgH="6172200" progId="">
              <p:embed/>
            </p:oleObj>
          </a:graphicData>
        </a:graphic>
      </p:graphicFrame>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p:txBody>
          <a:bodyPr/>
          <a:lstStyle/>
          <a:p>
            <a:r>
              <a:rPr lang="en-US" dirty="0" smtClean="0">
                <a:solidFill>
                  <a:srgbClr val="002060"/>
                </a:solidFill>
                <a:latin typeface="Impact" panose="020B0806030902050204" pitchFamily="34" charset="0"/>
              </a:rPr>
              <a:t>VALORES OBTENIDOS</a:t>
            </a:r>
            <a:endParaRPr lang="en-US" dirty="0"/>
          </a:p>
        </p:txBody>
      </p:sp>
      <p:sp>
        <p:nvSpPr>
          <p:cNvPr id="8197" name="Rectangle 5"/>
          <p:cNvSpPr>
            <a:spLocks noGrp="1" noChangeArrowheads="1"/>
          </p:cNvSpPr>
          <p:nvPr>
            <p:ph type="body" idx="1"/>
          </p:nvPr>
        </p:nvSpPr>
        <p:spPr>
          <a:xfrm>
            <a:off x="971600" y="1844824"/>
            <a:ext cx="7272808" cy="4392488"/>
          </a:xfrm>
        </p:spPr>
        <p:txBody>
          <a:bodyPr/>
          <a:lstStyle/>
          <a:p>
            <a:pPr algn="just"/>
            <a:r>
              <a:rPr lang="en-US" b="1" dirty="0" err="1" smtClean="0">
                <a:solidFill>
                  <a:srgbClr val="00B050"/>
                </a:solidFill>
              </a:rPr>
              <a:t>Carga</a:t>
            </a:r>
            <a:r>
              <a:rPr lang="en-US" b="1" dirty="0" smtClean="0">
                <a:solidFill>
                  <a:srgbClr val="00B050"/>
                </a:solidFill>
              </a:rPr>
              <a:t> </a:t>
            </a:r>
            <a:r>
              <a:rPr lang="en-US" b="1" dirty="0" err="1" smtClean="0">
                <a:solidFill>
                  <a:srgbClr val="00B050"/>
                </a:solidFill>
              </a:rPr>
              <a:t>equilibrada</a:t>
            </a:r>
            <a:endParaRPr lang="en-US" b="1" dirty="0" smtClean="0">
              <a:solidFill>
                <a:srgbClr val="00B050"/>
              </a:solidFill>
            </a:endParaRPr>
          </a:p>
          <a:p>
            <a:pPr algn="just"/>
            <a:endParaRPr lang="en-US" dirty="0"/>
          </a:p>
          <a:p>
            <a:pPr algn="just"/>
            <a:endParaRPr lang="en-US" dirty="0" smtClean="0"/>
          </a:p>
          <a:p>
            <a:pPr algn="just"/>
            <a:endParaRPr lang="en-US" dirty="0"/>
          </a:p>
          <a:p>
            <a:pPr marL="0" indent="0" algn="just">
              <a:buNone/>
            </a:pPr>
            <a:endParaRPr lang="en-US" dirty="0"/>
          </a:p>
          <a:p>
            <a:pPr algn="just"/>
            <a:r>
              <a:rPr lang="en-US" b="1" dirty="0" err="1" smtClean="0">
                <a:solidFill>
                  <a:srgbClr val="00B050"/>
                </a:solidFill>
              </a:rPr>
              <a:t>Carga</a:t>
            </a:r>
            <a:r>
              <a:rPr lang="en-US" b="1" dirty="0" smtClean="0">
                <a:solidFill>
                  <a:srgbClr val="00B050"/>
                </a:solidFill>
              </a:rPr>
              <a:t> </a:t>
            </a:r>
            <a:r>
              <a:rPr lang="en-US" b="1" dirty="0" err="1" smtClean="0">
                <a:solidFill>
                  <a:srgbClr val="00B050"/>
                </a:solidFill>
              </a:rPr>
              <a:t>desequilibrada</a:t>
            </a:r>
            <a:endParaRPr lang="en-US" b="1" dirty="0" smtClean="0">
              <a:solidFill>
                <a:srgbClr val="00B050"/>
              </a:solidFill>
            </a:endParaRPr>
          </a:p>
          <a:p>
            <a:pPr algn="just"/>
            <a:endParaRPr lang="en-US" dirty="0"/>
          </a:p>
          <a:p>
            <a:pPr algn="just"/>
            <a:endParaRPr lang="en-US" dirty="0" smtClean="0"/>
          </a:p>
          <a:p>
            <a:pPr algn="just"/>
            <a:endParaRPr lang="en-US" dirty="0"/>
          </a:p>
          <a:p>
            <a:pPr algn="just"/>
            <a:endParaRPr lang="en-US" dirty="0" smtClean="0"/>
          </a:p>
          <a:p>
            <a:pPr algn="just"/>
            <a:r>
              <a:rPr lang="en-US" b="1" dirty="0" err="1" smtClean="0">
                <a:solidFill>
                  <a:srgbClr val="00B050"/>
                </a:solidFill>
              </a:rPr>
              <a:t>Tensiones</a:t>
            </a:r>
            <a:r>
              <a:rPr lang="en-US" b="1" dirty="0" smtClean="0">
                <a:solidFill>
                  <a:srgbClr val="00B050"/>
                </a:solidFill>
              </a:rPr>
              <a:t> de </a:t>
            </a:r>
            <a:r>
              <a:rPr lang="en-US" b="1" dirty="0" err="1" smtClean="0">
                <a:solidFill>
                  <a:srgbClr val="00B050"/>
                </a:solidFill>
              </a:rPr>
              <a:t>Fase</a:t>
            </a:r>
            <a:endParaRPr lang="en-US" b="1" dirty="0" smtClean="0">
              <a:solidFill>
                <a:srgbClr val="00B050"/>
              </a:solidFill>
            </a:endParaRPr>
          </a:p>
          <a:p>
            <a:pPr algn="just"/>
            <a:endParaRPr lang="en-US" dirty="0" smtClean="0"/>
          </a:p>
          <a:p>
            <a:pPr algn="just"/>
            <a:endParaRPr lang="en-US" dirty="0"/>
          </a:p>
        </p:txBody>
      </p:sp>
      <p:sp>
        <p:nvSpPr>
          <p:cNvPr id="22" name="Rectangle 2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6" name="Tabla 5"/>
          <p:cNvGraphicFramePr>
            <a:graphicFrameLocks noGrp="1"/>
          </p:cNvGraphicFramePr>
          <p:nvPr>
            <p:extLst>
              <p:ext uri="{D42A27DB-BD31-4B8C-83A1-F6EECF244321}">
                <p14:modId xmlns:p14="http://schemas.microsoft.com/office/powerpoint/2010/main" xmlns="" val="1609580819"/>
              </p:ext>
            </p:extLst>
          </p:nvPr>
        </p:nvGraphicFramePr>
        <p:xfrm>
          <a:off x="988792" y="2230024"/>
          <a:ext cx="6889576" cy="1280160"/>
        </p:xfrm>
        <a:graphic>
          <a:graphicData uri="http://schemas.openxmlformats.org/drawingml/2006/table">
            <a:tbl>
              <a:tblPr firstRow="1" firstCol="1" bandRow="1" bandCol="1">
                <a:tableStyleId>{5C22544A-7EE6-4342-B048-85BDC9FD1C3A}</a:tableStyleId>
              </a:tblPr>
              <a:tblGrid>
                <a:gridCol w="643724"/>
                <a:gridCol w="596042"/>
                <a:gridCol w="894062"/>
                <a:gridCol w="655645"/>
                <a:gridCol w="596042"/>
                <a:gridCol w="357626"/>
                <a:gridCol w="715249"/>
                <a:gridCol w="774854"/>
                <a:gridCol w="953666"/>
                <a:gridCol w="702666"/>
              </a:tblGrid>
              <a:tr h="349753">
                <a:tc>
                  <a:txBody>
                    <a:bodyPr/>
                    <a:lstStyle/>
                    <a:p>
                      <a:pPr algn="ctr">
                        <a:spcAft>
                          <a:spcPts val="0"/>
                        </a:spcAft>
                      </a:pPr>
                      <a:r>
                        <a:rPr lang="es-ES" sz="800" dirty="0">
                          <a:solidFill>
                            <a:srgbClr val="0000FF"/>
                          </a:solidFill>
                          <a:effectLst/>
                        </a:rPr>
                        <a:t>Vatímetro 1</a:t>
                      </a:r>
                      <a:endParaRPr lang="es-ES" sz="1200" dirty="0">
                        <a:solidFill>
                          <a:srgbClr val="0000FF"/>
                        </a:solidFill>
                        <a:effectLst/>
                      </a:endParaRPr>
                    </a:p>
                    <a:p>
                      <a:pPr algn="ctr">
                        <a:spcAft>
                          <a:spcPts val="0"/>
                        </a:spcAft>
                      </a:pPr>
                      <a:r>
                        <a:rPr lang="es-ES" sz="800" dirty="0">
                          <a:solidFill>
                            <a:srgbClr val="0000FF"/>
                          </a:solidFill>
                          <a:effectLst/>
                        </a:rPr>
                        <a:t>W</a:t>
                      </a:r>
                      <a:r>
                        <a:rPr lang="es-ES" sz="800" baseline="-25000" dirty="0">
                          <a:solidFill>
                            <a:srgbClr val="0000FF"/>
                          </a:solidFill>
                          <a:effectLst/>
                        </a:rPr>
                        <a:t>1</a:t>
                      </a:r>
                      <a:endParaRPr lang="es-ES" sz="1200" dirty="0">
                        <a:solidFill>
                          <a:srgbClr val="0000FF"/>
                        </a:solidFill>
                        <a:effectLst/>
                        <a:latin typeface="Times New Roman" panose="02020603050405020304" pitchFamily="18" charset="0"/>
                        <a:ea typeface="Times New Roman" panose="02020603050405020304" pitchFamily="18" charset="0"/>
                      </a:endParaRPr>
                    </a:p>
                  </a:txBody>
                  <a:tcPr marL="45720" marR="45720" marT="0" marB="0">
                    <a:solidFill>
                      <a:srgbClr val="7030A0">
                        <a:alpha val="45000"/>
                      </a:srgbClr>
                    </a:solidFill>
                  </a:tcPr>
                </a:tc>
                <a:tc>
                  <a:txBody>
                    <a:bodyPr/>
                    <a:lstStyle/>
                    <a:p>
                      <a:pPr algn="ctr">
                        <a:spcAft>
                          <a:spcPts val="0"/>
                        </a:spcAft>
                      </a:pPr>
                      <a:r>
                        <a:rPr lang="es-ES" sz="800" dirty="0">
                          <a:solidFill>
                            <a:srgbClr val="0000FF"/>
                          </a:solidFill>
                          <a:effectLst/>
                        </a:rPr>
                        <a:t>Vatímetro 2</a:t>
                      </a:r>
                      <a:endParaRPr lang="es-ES" sz="1200" dirty="0">
                        <a:solidFill>
                          <a:srgbClr val="0000FF"/>
                        </a:solidFill>
                        <a:effectLst/>
                      </a:endParaRPr>
                    </a:p>
                    <a:p>
                      <a:pPr algn="ctr">
                        <a:spcAft>
                          <a:spcPts val="0"/>
                        </a:spcAft>
                      </a:pPr>
                      <a:r>
                        <a:rPr lang="es-ES" sz="800" dirty="0">
                          <a:solidFill>
                            <a:srgbClr val="0000FF"/>
                          </a:solidFill>
                          <a:effectLst/>
                        </a:rPr>
                        <a:t>W</a:t>
                      </a:r>
                      <a:r>
                        <a:rPr lang="es-ES" sz="800" baseline="-25000" dirty="0">
                          <a:solidFill>
                            <a:srgbClr val="0000FF"/>
                          </a:solidFill>
                          <a:effectLst/>
                        </a:rPr>
                        <a:t>2</a:t>
                      </a:r>
                      <a:endParaRPr lang="es-ES" sz="1200" dirty="0">
                        <a:solidFill>
                          <a:srgbClr val="0000FF"/>
                        </a:solidFill>
                        <a:effectLst/>
                        <a:latin typeface="Times New Roman" panose="02020603050405020304" pitchFamily="18" charset="0"/>
                        <a:ea typeface="Times New Roman" panose="02020603050405020304" pitchFamily="18" charset="0"/>
                      </a:endParaRPr>
                    </a:p>
                  </a:txBody>
                  <a:tcPr marL="45720" marR="45720" marT="0" marB="0">
                    <a:solidFill>
                      <a:srgbClr val="7030A0">
                        <a:alpha val="45000"/>
                      </a:srgbClr>
                    </a:solidFill>
                  </a:tcPr>
                </a:tc>
                <a:tc>
                  <a:txBody>
                    <a:bodyPr/>
                    <a:lstStyle/>
                    <a:p>
                      <a:pPr algn="ctr">
                        <a:spcAft>
                          <a:spcPts val="0"/>
                        </a:spcAft>
                      </a:pPr>
                      <a:r>
                        <a:rPr lang="es-ES" sz="800" dirty="0">
                          <a:solidFill>
                            <a:srgbClr val="0000FF"/>
                          </a:solidFill>
                          <a:effectLst/>
                        </a:rPr>
                        <a:t>Potencia Activa</a:t>
                      </a:r>
                      <a:endParaRPr lang="es-ES" sz="1200" dirty="0">
                        <a:solidFill>
                          <a:srgbClr val="0000FF"/>
                        </a:solidFill>
                        <a:effectLst/>
                      </a:endParaRPr>
                    </a:p>
                    <a:p>
                      <a:pPr algn="ctr">
                        <a:spcAft>
                          <a:spcPts val="0"/>
                        </a:spcAft>
                      </a:pPr>
                      <a:r>
                        <a:rPr lang="es-ES" sz="800" dirty="0">
                          <a:solidFill>
                            <a:srgbClr val="0000FF"/>
                          </a:solidFill>
                          <a:effectLst/>
                        </a:rPr>
                        <a:t>[W]</a:t>
                      </a:r>
                      <a:endParaRPr lang="es-ES" sz="1200" dirty="0">
                        <a:solidFill>
                          <a:srgbClr val="0000FF"/>
                        </a:solidFill>
                        <a:effectLst/>
                        <a:latin typeface="Times New Roman" panose="02020603050405020304" pitchFamily="18" charset="0"/>
                        <a:ea typeface="Times New Roman" panose="02020603050405020304" pitchFamily="18" charset="0"/>
                      </a:endParaRPr>
                    </a:p>
                  </a:txBody>
                  <a:tcPr marL="45720" marR="45720" marT="0" marB="0">
                    <a:solidFill>
                      <a:srgbClr val="7030A0">
                        <a:alpha val="45000"/>
                      </a:srgbClr>
                    </a:solidFill>
                  </a:tcPr>
                </a:tc>
                <a:tc>
                  <a:txBody>
                    <a:bodyPr/>
                    <a:lstStyle/>
                    <a:p>
                      <a:pPr algn="ctr">
                        <a:spcAft>
                          <a:spcPts val="0"/>
                        </a:spcAft>
                      </a:pPr>
                      <a:r>
                        <a:rPr lang="es-ES" sz="800" dirty="0">
                          <a:solidFill>
                            <a:srgbClr val="0000FF"/>
                          </a:solidFill>
                          <a:effectLst/>
                        </a:rPr>
                        <a:t>Potencia</a:t>
                      </a:r>
                      <a:endParaRPr lang="es-ES" sz="1200" dirty="0">
                        <a:solidFill>
                          <a:srgbClr val="0000FF"/>
                        </a:solidFill>
                        <a:effectLst/>
                      </a:endParaRPr>
                    </a:p>
                    <a:p>
                      <a:pPr algn="ctr">
                        <a:spcAft>
                          <a:spcPts val="0"/>
                        </a:spcAft>
                      </a:pPr>
                      <a:r>
                        <a:rPr lang="es-ES" sz="800" dirty="0">
                          <a:solidFill>
                            <a:srgbClr val="0000FF"/>
                          </a:solidFill>
                          <a:effectLst/>
                        </a:rPr>
                        <a:t>Reactiva</a:t>
                      </a:r>
                      <a:endParaRPr lang="es-ES" sz="1200" dirty="0">
                        <a:solidFill>
                          <a:srgbClr val="0000FF"/>
                        </a:solidFill>
                        <a:effectLst/>
                      </a:endParaRPr>
                    </a:p>
                    <a:p>
                      <a:pPr algn="ctr">
                        <a:spcAft>
                          <a:spcPts val="0"/>
                        </a:spcAft>
                      </a:pPr>
                      <a:r>
                        <a:rPr lang="es-ES" sz="800" dirty="0">
                          <a:solidFill>
                            <a:srgbClr val="0000FF"/>
                          </a:solidFill>
                          <a:effectLst/>
                        </a:rPr>
                        <a:t>[VAR]</a:t>
                      </a:r>
                      <a:endParaRPr lang="es-ES" sz="1200" dirty="0">
                        <a:solidFill>
                          <a:srgbClr val="0000FF"/>
                        </a:solidFill>
                        <a:effectLst/>
                        <a:latin typeface="Times New Roman" panose="02020603050405020304" pitchFamily="18" charset="0"/>
                        <a:ea typeface="Times New Roman" panose="02020603050405020304" pitchFamily="18" charset="0"/>
                      </a:endParaRPr>
                    </a:p>
                  </a:txBody>
                  <a:tcPr marL="45720" marR="45720" marT="0" marB="0">
                    <a:solidFill>
                      <a:srgbClr val="7030A0">
                        <a:alpha val="45000"/>
                      </a:srgbClr>
                    </a:solidFill>
                  </a:tcPr>
                </a:tc>
                <a:tc>
                  <a:txBody>
                    <a:bodyPr/>
                    <a:lstStyle/>
                    <a:p>
                      <a:pPr algn="ctr">
                        <a:spcAft>
                          <a:spcPts val="0"/>
                        </a:spcAft>
                      </a:pPr>
                      <a:r>
                        <a:rPr lang="es-ES" sz="800" dirty="0">
                          <a:solidFill>
                            <a:srgbClr val="0000FF"/>
                          </a:solidFill>
                          <a:effectLst/>
                        </a:rPr>
                        <a:t>Potencia Aparente</a:t>
                      </a:r>
                      <a:endParaRPr lang="es-ES" sz="1200" dirty="0">
                        <a:solidFill>
                          <a:srgbClr val="0000FF"/>
                        </a:solidFill>
                        <a:effectLst/>
                      </a:endParaRPr>
                    </a:p>
                    <a:p>
                      <a:pPr algn="ctr">
                        <a:spcAft>
                          <a:spcPts val="0"/>
                        </a:spcAft>
                      </a:pPr>
                      <a:r>
                        <a:rPr lang="es-ES" sz="800" dirty="0">
                          <a:solidFill>
                            <a:srgbClr val="0000FF"/>
                          </a:solidFill>
                          <a:effectLst/>
                        </a:rPr>
                        <a:t>[VA]</a:t>
                      </a:r>
                      <a:endParaRPr lang="es-ES" sz="1200" dirty="0">
                        <a:solidFill>
                          <a:srgbClr val="0000FF"/>
                        </a:solidFill>
                        <a:effectLst/>
                        <a:latin typeface="Times New Roman" panose="02020603050405020304" pitchFamily="18" charset="0"/>
                        <a:ea typeface="Times New Roman" panose="02020603050405020304" pitchFamily="18" charset="0"/>
                      </a:endParaRPr>
                    </a:p>
                  </a:txBody>
                  <a:tcPr marL="45720" marR="45720" marT="0" marB="0">
                    <a:solidFill>
                      <a:srgbClr val="7030A0">
                        <a:alpha val="45000"/>
                      </a:srgbClr>
                    </a:solidFill>
                  </a:tcPr>
                </a:tc>
                <a:tc>
                  <a:txBody>
                    <a:bodyPr/>
                    <a:lstStyle/>
                    <a:p>
                      <a:pPr algn="ctr">
                        <a:spcAft>
                          <a:spcPts val="0"/>
                        </a:spcAft>
                      </a:pPr>
                      <a:r>
                        <a:rPr lang="es-ES" sz="800" dirty="0" err="1">
                          <a:solidFill>
                            <a:srgbClr val="0000FF"/>
                          </a:solidFill>
                          <a:effectLst/>
                        </a:rPr>
                        <a:t>cos</a:t>
                      </a:r>
                      <a:r>
                        <a:rPr lang="es-ES" sz="800" dirty="0">
                          <a:solidFill>
                            <a:srgbClr val="0000FF"/>
                          </a:solidFill>
                          <a:effectLst/>
                          <a:sym typeface="Symbol" panose="05050102010706020507" pitchFamily="18" charset="2"/>
                        </a:rPr>
                        <a:t></a:t>
                      </a:r>
                      <a:endParaRPr lang="es-ES" sz="1200" dirty="0">
                        <a:solidFill>
                          <a:srgbClr val="0000FF"/>
                        </a:solidFill>
                        <a:effectLst/>
                        <a:latin typeface="Times New Roman" panose="02020603050405020304" pitchFamily="18" charset="0"/>
                        <a:ea typeface="Times New Roman" panose="02020603050405020304" pitchFamily="18" charset="0"/>
                      </a:endParaRPr>
                    </a:p>
                  </a:txBody>
                  <a:tcPr marL="45720" marR="45720" marT="0" marB="0">
                    <a:solidFill>
                      <a:srgbClr val="7030A0">
                        <a:alpha val="45000"/>
                      </a:srgbClr>
                    </a:solidFill>
                  </a:tcPr>
                </a:tc>
                <a:tc>
                  <a:txBody>
                    <a:bodyPr/>
                    <a:lstStyle/>
                    <a:p>
                      <a:pPr algn="ctr">
                        <a:spcAft>
                          <a:spcPts val="0"/>
                        </a:spcAft>
                      </a:pPr>
                      <a:r>
                        <a:rPr lang="es-ES" sz="800" dirty="0">
                          <a:solidFill>
                            <a:srgbClr val="0000FF"/>
                          </a:solidFill>
                          <a:effectLst/>
                        </a:rPr>
                        <a:t>Voltímetro</a:t>
                      </a:r>
                      <a:endParaRPr lang="es-ES" sz="1200" dirty="0">
                        <a:solidFill>
                          <a:srgbClr val="0000FF"/>
                        </a:solidFill>
                        <a:effectLst/>
                      </a:endParaRPr>
                    </a:p>
                    <a:p>
                      <a:pPr algn="ctr">
                        <a:spcAft>
                          <a:spcPts val="0"/>
                        </a:spcAft>
                      </a:pPr>
                      <a:r>
                        <a:rPr lang="es-ES" sz="800" dirty="0">
                          <a:solidFill>
                            <a:srgbClr val="0000FF"/>
                          </a:solidFill>
                          <a:effectLst/>
                        </a:rPr>
                        <a:t>[V]</a:t>
                      </a:r>
                      <a:endParaRPr lang="es-ES" sz="1200" dirty="0">
                        <a:solidFill>
                          <a:srgbClr val="0000FF"/>
                        </a:solidFill>
                        <a:effectLst/>
                        <a:latin typeface="Times New Roman" panose="02020603050405020304" pitchFamily="18" charset="0"/>
                        <a:ea typeface="Times New Roman" panose="02020603050405020304" pitchFamily="18" charset="0"/>
                      </a:endParaRPr>
                    </a:p>
                  </a:txBody>
                  <a:tcPr marL="45720" marR="45720" marT="0" marB="0">
                    <a:solidFill>
                      <a:srgbClr val="7030A0">
                        <a:alpha val="45000"/>
                      </a:srgbClr>
                    </a:solidFill>
                  </a:tcPr>
                </a:tc>
                <a:tc>
                  <a:txBody>
                    <a:bodyPr/>
                    <a:lstStyle/>
                    <a:p>
                      <a:pPr algn="ctr">
                        <a:spcAft>
                          <a:spcPts val="0"/>
                        </a:spcAft>
                      </a:pPr>
                      <a:r>
                        <a:rPr lang="es-ES" sz="800" dirty="0">
                          <a:solidFill>
                            <a:srgbClr val="0000FF"/>
                          </a:solidFill>
                          <a:effectLst/>
                        </a:rPr>
                        <a:t>Amperímetro</a:t>
                      </a:r>
                      <a:endParaRPr lang="es-ES" sz="1200" dirty="0">
                        <a:solidFill>
                          <a:srgbClr val="0000FF"/>
                        </a:solidFill>
                        <a:effectLst/>
                      </a:endParaRPr>
                    </a:p>
                    <a:p>
                      <a:pPr algn="ctr">
                        <a:spcAft>
                          <a:spcPts val="0"/>
                        </a:spcAft>
                      </a:pPr>
                      <a:r>
                        <a:rPr lang="es-ES" sz="800" dirty="0">
                          <a:solidFill>
                            <a:srgbClr val="0000FF"/>
                          </a:solidFill>
                          <a:effectLst/>
                        </a:rPr>
                        <a:t>[A]</a:t>
                      </a:r>
                      <a:endParaRPr lang="es-ES" sz="1200" dirty="0">
                        <a:solidFill>
                          <a:srgbClr val="0000FF"/>
                        </a:solidFill>
                        <a:effectLst/>
                        <a:latin typeface="Times New Roman" panose="02020603050405020304" pitchFamily="18" charset="0"/>
                        <a:ea typeface="Times New Roman" panose="02020603050405020304" pitchFamily="18" charset="0"/>
                      </a:endParaRPr>
                    </a:p>
                  </a:txBody>
                  <a:tcPr marL="45720" marR="45720" marT="0" marB="0">
                    <a:solidFill>
                      <a:srgbClr val="7030A0">
                        <a:alpha val="45000"/>
                      </a:srgbClr>
                    </a:solidFill>
                  </a:tcPr>
                </a:tc>
                <a:tc>
                  <a:txBody>
                    <a:bodyPr/>
                    <a:lstStyle/>
                    <a:p>
                      <a:pPr>
                        <a:spcAft>
                          <a:spcPts val="0"/>
                        </a:spcAft>
                      </a:pPr>
                      <a:r>
                        <a:rPr lang="es-ES" sz="800" dirty="0">
                          <a:solidFill>
                            <a:srgbClr val="0000FF"/>
                          </a:solidFill>
                          <a:effectLst/>
                        </a:rPr>
                        <a:t> Valor conocido de las cargas</a:t>
                      </a:r>
                      <a:endParaRPr lang="es-ES" sz="1200" dirty="0">
                        <a:solidFill>
                          <a:srgbClr val="0000FF"/>
                        </a:solidFill>
                        <a:effectLst/>
                        <a:latin typeface="Times New Roman" panose="02020603050405020304" pitchFamily="18" charset="0"/>
                        <a:ea typeface="Times New Roman" panose="02020603050405020304" pitchFamily="18" charset="0"/>
                      </a:endParaRPr>
                    </a:p>
                  </a:txBody>
                  <a:tcPr marL="45720" marR="45720" marT="0" marB="0">
                    <a:solidFill>
                      <a:srgbClr val="7030A0">
                        <a:alpha val="45000"/>
                      </a:srgbClr>
                    </a:solidFill>
                  </a:tcPr>
                </a:tc>
                <a:tc>
                  <a:txBody>
                    <a:bodyPr/>
                    <a:lstStyle/>
                    <a:p>
                      <a:pPr algn="ctr">
                        <a:spcAft>
                          <a:spcPts val="0"/>
                        </a:spcAft>
                      </a:pPr>
                      <a:r>
                        <a:rPr lang="es-ES" sz="800" dirty="0">
                          <a:solidFill>
                            <a:srgbClr val="0000FF"/>
                          </a:solidFill>
                          <a:effectLst/>
                        </a:rPr>
                        <a:t>Error relativo porcentual</a:t>
                      </a:r>
                      <a:endParaRPr lang="es-ES" sz="1200" dirty="0">
                        <a:solidFill>
                          <a:srgbClr val="0000FF"/>
                        </a:solidFill>
                        <a:effectLst/>
                        <a:latin typeface="Times New Roman" panose="02020603050405020304" pitchFamily="18" charset="0"/>
                        <a:ea typeface="Times New Roman" panose="02020603050405020304" pitchFamily="18" charset="0"/>
                      </a:endParaRPr>
                    </a:p>
                  </a:txBody>
                  <a:tcPr marL="45720" marR="45720" marT="0" marB="0">
                    <a:solidFill>
                      <a:srgbClr val="7030A0">
                        <a:alpha val="45000"/>
                      </a:srgbClr>
                    </a:solidFill>
                  </a:tcPr>
                </a:tc>
              </a:tr>
              <a:tr h="174877">
                <a:tc>
                  <a:txBody>
                    <a:bodyPr/>
                    <a:lstStyle/>
                    <a:p>
                      <a:pPr algn="just">
                        <a:spcAft>
                          <a:spcPts val="0"/>
                        </a:spcAft>
                      </a:pPr>
                      <a:r>
                        <a:rPr lang="es-ES" sz="1200" dirty="0">
                          <a:effectLst/>
                        </a:rPr>
                        <a:t> </a:t>
                      </a:r>
                      <a:endParaRPr lang="es-ES" sz="1200" dirty="0">
                        <a:effectLst/>
                        <a:latin typeface="Times New Roman" panose="02020603050405020304" pitchFamily="18" charset="0"/>
                        <a:ea typeface="Times New Roman" panose="02020603050405020304" pitchFamily="18" charset="0"/>
                      </a:endParaRPr>
                    </a:p>
                  </a:txBody>
                  <a:tcPr marL="45720" marR="45720" marT="0" marB="0">
                    <a:solidFill>
                      <a:srgbClr val="7030A0">
                        <a:alpha val="45000"/>
                      </a:srgbClr>
                    </a:solidFill>
                  </a:tcPr>
                </a:tc>
                <a:tc>
                  <a:txBody>
                    <a:bodyPr/>
                    <a:lstStyle/>
                    <a:p>
                      <a:pPr algn="just">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45720" marR="45720" marT="0" marB="0">
                    <a:solidFill>
                      <a:srgbClr val="7030A0">
                        <a:alpha val="45000"/>
                      </a:srgbClr>
                    </a:solidFill>
                  </a:tcPr>
                </a:tc>
                <a:tc>
                  <a:txBody>
                    <a:bodyPr/>
                    <a:lstStyle/>
                    <a:p>
                      <a:pPr algn="just">
                        <a:spcAft>
                          <a:spcPts val="0"/>
                        </a:spcAft>
                      </a:pPr>
                      <a:r>
                        <a:rPr lang="es-ES" sz="1200" dirty="0">
                          <a:effectLst/>
                        </a:rPr>
                        <a:t> </a:t>
                      </a:r>
                      <a:endParaRPr lang="es-ES" sz="1200" dirty="0">
                        <a:effectLst/>
                        <a:latin typeface="Times New Roman" panose="02020603050405020304" pitchFamily="18" charset="0"/>
                        <a:ea typeface="Times New Roman" panose="02020603050405020304" pitchFamily="18" charset="0"/>
                      </a:endParaRPr>
                    </a:p>
                  </a:txBody>
                  <a:tcPr marL="45720" marR="45720" marT="0" marB="0">
                    <a:solidFill>
                      <a:srgbClr val="7030A0">
                        <a:alpha val="45000"/>
                      </a:srgbClr>
                    </a:solidFill>
                  </a:tcPr>
                </a:tc>
                <a:tc>
                  <a:txBody>
                    <a:bodyPr/>
                    <a:lstStyle/>
                    <a:p>
                      <a:pPr algn="just">
                        <a:spcAft>
                          <a:spcPts val="0"/>
                        </a:spcAft>
                      </a:pPr>
                      <a:r>
                        <a:rPr lang="es-ES" sz="1200" dirty="0">
                          <a:effectLst/>
                        </a:rPr>
                        <a:t> </a:t>
                      </a:r>
                      <a:endParaRPr lang="es-ES" sz="1200" dirty="0">
                        <a:effectLst/>
                        <a:latin typeface="Times New Roman" panose="02020603050405020304" pitchFamily="18" charset="0"/>
                        <a:ea typeface="Times New Roman" panose="02020603050405020304" pitchFamily="18" charset="0"/>
                      </a:endParaRPr>
                    </a:p>
                  </a:txBody>
                  <a:tcPr marL="45720" marR="45720" marT="0" marB="0">
                    <a:solidFill>
                      <a:srgbClr val="7030A0">
                        <a:alpha val="45000"/>
                      </a:srgbClr>
                    </a:solidFill>
                  </a:tcPr>
                </a:tc>
                <a:tc>
                  <a:txBody>
                    <a:bodyPr/>
                    <a:lstStyle/>
                    <a:p>
                      <a:pPr algn="just">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45720" marR="45720" marT="0" marB="0">
                    <a:solidFill>
                      <a:srgbClr val="7030A0">
                        <a:alpha val="45000"/>
                      </a:srgbClr>
                    </a:solidFill>
                  </a:tcPr>
                </a:tc>
                <a:tc>
                  <a:txBody>
                    <a:bodyPr/>
                    <a:lstStyle/>
                    <a:p>
                      <a:pPr algn="just">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45720" marR="45720" marT="0" marB="0">
                    <a:solidFill>
                      <a:srgbClr val="7030A0">
                        <a:alpha val="45000"/>
                      </a:srgbClr>
                    </a:solidFill>
                  </a:tcPr>
                </a:tc>
                <a:tc>
                  <a:txBody>
                    <a:bodyPr/>
                    <a:lstStyle/>
                    <a:p>
                      <a:pPr algn="just">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45720" marR="45720" marT="0" marB="0">
                    <a:solidFill>
                      <a:srgbClr val="7030A0">
                        <a:alpha val="45000"/>
                      </a:srgbClr>
                    </a:solidFill>
                  </a:tcPr>
                </a:tc>
                <a:tc>
                  <a:txBody>
                    <a:bodyPr/>
                    <a:lstStyle/>
                    <a:p>
                      <a:pPr algn="just">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45720" marR="45720" marT="0" marB="0">
                    <a:solidFill>
                      <a:srgbClr val="7030A0">
                        <a:alpha val="45000"/>
                      </a:srgbClr>
                    </a:solidFill>
                  </a:tcPr>
                </a:tc>
                <a:tc>
                  <a:txBody>
                    <a:bodyPr/>
                    <a:lstStyle/>
                    <a:p>
                      <a:pPr algn="just">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45720" marR="45720" marT="0" marB="0">
                    <a:solidFill>
                      <a:srgbClr val="7030A0">
                        <a:alpha val="45000"/>
                      </a:srgbClr>
                    </a:solidFill>
                  </a:tcPr>
                </a:tc>
                <a:tc>
                  <a:txBody>
                    <a:bodyPr/>
                    <a:lstStyle/>
                    <a:p>
                      <a:pPr algn="just">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45720" marR="45720" marT="0" marB="0">
                    <a:solidFill>
                      <a:srgbClr val="7030A0">
                        <a:alpha val="45000"/>
                      </a:srgbClr>
                    </a:solidFill>
                  </a:tcPr>
                </a:tc>
              </a:tr>
              <a:tr h="174877">
                <a:tc>
                  <a:txBody>
                    <a:bodyPr/>
                    <a:lstStyle/>
                    <a:p>
                      <a:pPr algn="just">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45720" marR="45720" marT="0" marB="0">
                    <a:solidFill>
                      <a:srgbClr val="7030A0">
                        <a:alpha val="45000"/>
                      </a:srgbClr>
                    </a:solidFill>
                  </a:tcPr>
                </a:tc>
                <a:tc>
                  <a:txBody>
                    <a:bodyPr/>
                    <a:lstStyle/>
                    <a:p>
                      <a:pPr algn="just">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45720" marR="45720" marT="0" marB="0">
                    <a:solidFill>
                      <a:srgbClr val="7030A0">
                        <a:alpha val="45000"/>
                      </a:srgbClr>
                    </a:solidFill>
                  </a:tcPr>
                </a:tc>
                <a:tc>
                  <a:txBody>
                    <a:bodyPr/>
                    <a:lstStyle/>
                    <a:p>
                      <a:pPr algn="just">
                        <a:spcAft>
                          <a:spcPts val="0"/>
                        </a:spcAft>
                      </a:pPr>
                      <a:r>
                        <a:rPr lang="es-ES" sz="1200" dirty="0">
                          <a:effectLst/>
                        </a:rPr>
                        <a:t> </a:t>
                      </a:r>
                      <a:endParaRPr lang="es-ES" sz="1200" dirty="0">
                        <a:effectLst/>
                        <a:latin typeface="Times New Roman" panose="02020603050405020304" pitchFamily="18" charset="0"/>
                        <a:ea typeface="Times New Roman" panose="02020603050405020304" pitchFamily="18" charset="0"/>
                      </a:endParaRPr>
                    </a:p>
                  </a:txBody>
                  <a:tcPr marL="45720" marR="45720" marT="0" marB="0">
                    <a:solidFill>
                      <a:srgbClr val="7030A0">
                        <a:alpha val="45000"/>
                      </a:srgbClr>
                    </a:solidFill>
                  </a:tcPr>
                </a:tc>
                <a:tc>
                  <a:txBody>
                    <a:bodyPr/>
                    <a:lstStyle/>
                    <a:p>
                      <a:pPr algn="just">
                        <a:spcAft>
                          <a:spcPts val="0"/>
                        </a:spcAft>
                      </a:pPr>
                      <a:r>
                        <a:rPr lang="es-ES" sz="1200" dirty="0">
                          <a:effectLst/>
                        </a:rPr>
                        <a:t> </a:t>
                      </a:r>
                      <a:endParaRPr lang="es-ES" sz="1200" dirty="0">
                        <a:effectLst/>
                        <a:latin typeface="Times New Roman" panose="02020603050405020304" pitchFamily="18" charset="0"/>
                        <a:ea typeface="Times New Roman" panose="02020603050405020304" pitchFamily="18" charset="0"/>
                      </a:endParaRPr>
                    </a:p>
                  </a:txBody>
                  <a:tcPr marL="45720" marR="45720" marT="0" marB="0">
                    <a:solidFill>
                      <a:srgbClr val="7030A0">
                        <a:alpha val="45000"/>
                      </a:srgbClr>
                    </a:solidFill>
                  </a:tcPr>
                </a:tc>
                <a:tc>
                  <a:txBody>
                    <a:bodyPr/>
                    <a:lstStyle/>
                    <a:p>
                      <a:pPr algn="just">
                        <a:spcAft>
                          <a:spcPts val="0"/>
                        </a:spcAft>
                      </a:pPr>
                      <a:r>
                        <a:rPr lang="es-ES" sz="1200" dirty="0">
                          <a:effectLst/>
                        </a:rPr>
                        <a:t> </a:t>
                      </a:r>
                      <a:endParaRPr lang="es-ES" sz="1200" dirty="0">
                        <a:effectLst/>
                        <a:latin typeface="Times New Roman" panose="02020603050405020304" pitchFamily="18" charset="0"/>
                        <a:ea typeface="Times New Roman" panose="02020603050405020304" pitchFamily="18" charset="0"/>
                      </a:endParaRPr>
                    </a:p>
                  </a:txBody>
                  <a:tcPr marL="45720" marR="45720" marT="0" marB="0">
                    <a:solidFill>
                      <a:srgbClr val="7030A0">
                        <a:alpha val="45000"/>
                      </a:srgbClr>
                    </a:solidFill>
                  </a:tcPr>
                </a:tc>
                <a:tc>
                  <a:txBody>
                    <a:bodyPr/>
                    <a:lstStyle/>
                    <a:p>
                      <a:pPr algn="just">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45720" marR="45720" marT="0" marB="0">
                    <a:solidFill>
                      <a:srgbClr val="7030A0">
                        <a:alpha val="45000"/>
                      </a:srgbClr>
                    </a:solidFill>
                  </a:tcPr>
                </a:tc>
                <a:tc>
                  <a:txBody>
                    <a:bodyPr/>
                    <a:lstStyle/>
                    <a:p>
                      <a:pPr algn="just">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45720" marR="45720" marT="0" marB="0">
                    <a:solidFill>
                      <a:srgbClr val="7030A0">
                        <a:alpha val="45000"/>
                      </a:srgbClr>
                    </a:solidFill>
                  </a:tcPr>
                </a:tc>
                <a:tc>
                  <a:txBody>
                    <a:bodyPr/>
                    <a:lstStyle/>
                    <a:p>
                      <a:pPr algn="just">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45720" marR="45720" marT="0" marB="0">
                    <a:solidFill>
                      <a:srgbClr val="7030A0">
                        <a:alpha val="45000"/>
                      </a:srgbClr>
                    </a:solidFill>
                  </a:tcPr>
                </a:tc>
                <a:tc>
                  <a:txBody>
                    <a:bodyPr/>
                    <a:lstStyle/>
                    <a:p>
                      <a:pPr algn="just">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45720" marR="45720" marT="0" marB="0">
                    <a:solidFill>
                      <a:srgbClr val="7030A0">
                        <a:alpha val="45000"/>
                      </a:srgbClr>
                    </a:solidFill>
                  </a:tcPr>
                </a:tc>
                <a:tc>
                  <a:txBody>
                    <a:bodyPr/>
                    <a:lstStyle/>
                    <a:p>
                      <a:pPr algn="just">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45720" marR="45720" marT="0" marB="0">
                    <a:solidFill>
                      <a:srgbClr val="7030A0">
                        <a:alpha val="45000"/>
                      </a:srgbClr>
                    </a:solidFill>
                  </a:tcPr>
                </a:tc>
              </a:tr>
              <a:tr h="174877">
                <a:tc>
                  <a:txBody>
                    <a:bodyPr/>
                    <a:lstStyle/>
                    <a:p>
                      <a:pPr algn="just">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45720" marR="45720" marT="0" marB="0">
                    <a:solidFill>
                      <a:srgbClr val="7030A0">
                        <a:alpha val="45000"/>
                      </a:srgbClr>
                    </a:solidFill>
                  </a:tcPr>
                </a:tc>
                <a:tc>
                  <a:txBody>
                    <a:bodyPr/>
                    <a:lstStyle/>
                    <a:p>
                      <a:pPr algn="just">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45720" marR="45720" marT="0" marB="0">
                    <a:solidFill>
                      <a:srgbClr val="7030A0">
                        <a:alpha val="45000"/>
                      </a:srgbClr>
                    </a:solidFill>
                  </a:tcPr>
                </a:tc>
                <a:tc>
                  <a:txBody>
                    <a:bodyPr/>
                    <a:lstStyle/>
                    <a:p>
                      <a:pPr algn="just">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45720" marR="45720" marT="0" marB="0">
                    <a:solidFill>
                      <a:srgbClr val="7030A0">
                        <a:alpha val="45000"/>
                      </a:srgbClr>
                    </a:solidFill>
                  </a:tcPr>
                </a:tc>
                <a:tc>
                  <a:txBody>
                    <a:bodyPr/>
                    <a:lstStyle/>
                    <a:p>
                      <a:pPr algn="just">
                        <a:spcAft>
                          <a:spcPts val="0"/>
                        </a:spcAft>
                      </a:pPr>
                      <a:r>
                        <a:rPr lang="es-ES" sz="1200" dirty="0">
                          <a:effectLst/>
                        </a:rPr>
                        <a:t> </a:t>
                      </a:r>
                      <a:endParaRPr lang="es-ES" sz="1200" dirty="0">
                        <a:effectLst/>
                        <a:latin typeface="Times New Roman" panose="02020603050405020304" pitchFamily="18" charset="0"/>
                        <a:ea typeface="Times New Roman" panose="02020603050405020304" pitchFamily="18" charset="0"/>
                      </a:endParaRPr>
                    </a:p>
                  </a:txBody>
                  <a:tcPr marL="45720" marR="45720" marT="0" marB="0">
                    <a:solidFill>
                      <a:srgbClr val="7030A0">
                        <a:alpha val="45000"/>
                      </a:srgbClr>
                    </a:solidFill>
                  </a:tcPr>
                </a:tc>
                <a:tc>
                  <a:txBody>
                    <a:bodyPr/>
                    <a:lstStyle/>
                    <a:p>
                      <a:pPr algn="just">
                        <a:spcAft>
                          <a:spcPts val="0"/>
                        </a:spcAft>
                      </a:pPr>
                      <a:r>
                        <a:rPr lang="es-ES" sz="1200" dirty="0">
                          <a:effectLst/>
                        </a:rPr>
                        <a:t> </a:t>
                      </a:r>
                      <a:endParaRPr lang="es-ES" sz="1200" dirty="0">
                        <a:effectLst/>
                        <a:latin typeface="Times New Roman" panose="02020603050405020304" pitchFamily="18" charset="0"/>
                        <a:ea typeface="Times New Roman" panose="02020603050405020304" pitchFamily="18" charset="0"/>
                      </a:endParaRPr>
                    </a:p>
                  </a:txBody>
                  <a:tcPr marL="45720" marR="45720" marT="0" marB="0">
                    <a:solidFill>
                      <a:srgbClr val="7030A0">
                        <a:alpha val="45000"/>
                      </a:srgbClr>
                    </a:solidFill>
                  </a:tcPr>
                </a:tc>
                <a:tc>
                  <a:txBody>
                    <a:bodyPr/>
                    <a:lstStyle/>
                    <a:p>
                      <a:pPr algn="just">
                        <a:spcAft>
                          <a:spcPts val="0"/>
                        </a:spcAft>
                      </a:pPr>
                      <a:r>
                        <a:rPr lang="es-ES" sz="1200" dirty="0">
                          <a:effectLst/>
                        </a:rPr>
                        <a:t> </a:t>
                      </a:r>
                      <a:endParaRPr lang="es-ES" sz="1200" dirty="0">
                        <a:effectLst/>
                        <a:latin typeface="Times New Roman" panose="02020603050405020304" pitchFamily="18" charset="0"/>
                        <a:ea typeface="Times New Roman" panose="02020603050405020304" pitchFamily="18" charset="0"/>
                      </a:endParaRPr>
                    </a:p>
                  </a:txBody>
                  <a:tcPr marL="45720" marR="45720" marT="0" marB="0">
                    <a:solidFill>
                      <a:srgbClr val="7030A0">
                        <a:alpha val="45000"/>
                      </a:srgbClr>
                    </a:solidFill>
                  </a:tcPr>
                </a:tc>
                <a:tc>
                  <a:txBody>
                    <a:bodyPr/>
                    <a:lstStyle/>
                    <a:p>
                      <a:pPr algn="just">
                        <a:spcAft>
                          <a:spcPts val="0"/>
                        </a:spcAft>
                      </a:pPr>
                      <a:r>
                        <a:rPr lang="es-ES" sz="1200" dirty="0">
                          <a:effectLst/>
                        </a:rPr>
                        <a:t> </a:t>
                      </a:r>
                      <a:endParaRPr lang="es-ES" sz="1200" dirty="0">
                        <a:effectLst/>
                        <a:latin typeface="Times New Roman" panose="02020603050405020304" pitchFamily="18" charset="0"/>
                        <a:ea typeface="Times New Roman" panose="02020603050405020304" pitchFamily="18" charset="0"/>
                      </a:endParaRPr>
                    </a:p>
                  </a:txBody>
                  <a:tcPr marL="45720" marR="45720" marT="0" marB="0">
                    <a:solidFill>
                      <a:srgbClr val="7030A0">
                        <a:alpha val="45000"/>
                      </a:srgbClr>
                    </a:solidFill>
                  </a:tcPr>
                </a:tc>
                <a:tc>
                  <a:txBody>
                    <a:bodyPr/>
                    <a:lstStyle/>
                    <a:p>
                      <a:pPr algn="just">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45720" marR="45720" marT="0" marB="0">
                    <a:solidFill>
                      <a:srgbClr val="7030A0">
                        <a:alpha val="45000"/>
                      </a:srgbClr>
                    </a:solidFill>
                  </a:tcPr>
                </a:tc>
                <a:tc>
                  <a:txBody>
                    <a:bodyPr/>
                    <a:lstStyle/>
                    <a:p>
                      <a:pPr algn="just">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45720" marR="45720" marT="0" marB="0">
                    <a:solidFill>
                      <a:srgbClr val="7030A0">
                        <a:alpha val="45000"/>
                      </a:srgbClr>
                    </a:solidFill>
                  </a:tcPr>
                </a:tc>
                <a:tc>
                  <a:txBody>
                    <a:bodyPr/>
                    <a:lstStyle/>
                    <a:p>
                      <a:pPr algn="just">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45720" marR="45720" marT="0" marB="0">
                    <a:solidFill>
                      <a:srgbClr val="7030A0">
                        <a:alpha val="45000"/>
                      </a:srgbClr>
                    </a:solidFill>
                  </a:tcPr>
                </a:tc>
              </a:tr>
              <a:tr h="174877">
                <a:tc>
                  <a:txBody>
                    <a:bodyPr/>
                    <a:lstStyle/>
                    <a:p>
                      <a:pPr algn="just">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45720" marR="45720" marT="0" marB="0">
                    <a:solidFill>
                      <a:srgbClr val="7030A0">
                        <a:alpha val="45000"/>
                      </a:srgbClr>
                    </a:solidFill>
                  </a:tcPr>
                </a:tc>
                <a:tc>
                  <a:txBody>
                    <a:bodyPr/>
                    <a:lstStyle/>
                    <a:p>
                      <a:pPr algn="just">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45720" marR="45720" marT="0" marB="0">
                    <a:solidFill>
                      <a:srgbClr val="7030A0">
                        <a:alpha val="45000"/>
                      </a:srgbClr>
                    </a:solidFill>
                  </a:tcPr>
                </a:tc>
                <a:tc>
                  <a:txBody>
                    <a:bodyPr/>
                    <a:lstStyle/>
                    <a:p>
                      <a:pPr algn="just">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45720" marR="45720" marT="0" marB="0">
                    <a:solidFill>
                      <a:srgbClr val="7030A0">
                        <a:alpha val="45000"/>
                      </a:srgbClr>
                    </a:solidFill>
                  </a:tcPr>
                </a:tc>
                <a:tc>
                  <a:txBody>
                    <a:bodyPr/>
                    <a:lstStyle/>
                    <a:p>
                      <a:pPr algn="just">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45720" marR="45720" marT="0" marB="0">
                    <a:solidFill>
                      <a:srgbClr val="7030A0">
                        <a:alpha val="45000"/>
                      </a:srgbClr>
                    </a:solidFill>
                  </a:tcPr>
                </a:tc>
                <a:tc>
                  <a:txBody>
                    <a:bodyPr/>
                    <a:lstStyle/>
                    <a:p>
                      <a:pPr algn="just">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45720" marR="45720" marT="0" marB="0">
                    <a:solidFill>
                      <a:srgbClr val="7030A0">
                        <a:alpha val="45000"/>
                      </a:srgbClr>
                    </a:solidFill>
                  </a:tcPr>
                </a:tc>
                <a:tc>
                  <a:txBody>
                    <a:bodyPr/>
                    <a:lstStyle/>
                    <a:p>
                      <a:pPr algn="just">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45720" marR="45720" marT="0" marB="0">
                    <a:solidFill>
                      <a:srgbClr val="7030A0">
                        <a:alpha val="45000"/>
                      </a:srgbClr>
                    </a:solidFill>
                  </a:tcPr>
                </a:tc>
                <a:tc>
                  <a:txBody>
                    <a:bodyPr/>
                    <a:lstStyle/>
                    <a:p>
                      <a:pPr algn="just">
                        <a:spcAft>
                          <a:spcPts val="0"/>
                        </a:spcAft>
                      </a:pPr>
                      <a:r>
                        <a:rPr lang="es-ES" sz="1200" dirty="0">
                          <a:effectLst/>
                        </a:rPr>
                        <a:t> </a:t>
                      </a:r>
                      <a:endParaRPr lang="es-ES" sz="1200" dirty="0">
                        <a:effectLst/>
                        <a:latin typeface="Times New Roman" panose="02020603050405020304" pitchFamily="18" charset="0"/>
                        <a:ea typeface="Times New Roman" panose="02020603050405020304" pitchFamily="18" charset="0"/>
                      </a:endParaRPr>
                    </a:p>
                  </a:txBody>
                  <a:tcPr marL="45720" marR="45720" marT="0" marB="0">
                    <a:solidFill>
                      <a:srgbClr val="7030A0">
                        <a:alpha val="45000"/>
                      </a:srgbClr>
                    </a:solidFill>
                  </a:tcPr>
                </a:tc>
                <a:tc>
                  <a:txBody>
                    <a:bodyPr/>
                    <a:lstStyle/>
                    <a:p>
                      <a:pPr algn="just">
                        <a:spcAft>
                          <a:spcPts val="0"/>
                        </a:spcAft>
                      </a:pPr>
                      <a:r>
                        <a:rPr lang="es-ES" sz="1200" dirty="0">
                          <a:effectLst/>
                        </a:rPr>
                        <a:t> </a:t>
                      </a:r>
                      <a:endParaRPr lang="es-ES" sz="1200" dirty="0">
                        <a:effectLst/>
                        <a:latin typeface="Times New Roman" panose="02020603050405020304" pitchFamily="18" charset="0"/>
                        <a:ea typeface="Times New Roman" panose="02020603050405020304" pitchFamily="18" charset="0"/>
                      </a:endParaRPr>
                    </a:p>
                  </a:txBody>
                  <a:tcPr marL="45720" marR="45720" marT="0" marB="0">
                    <a:solidFill>
                      <a:srgbClr val="7030A0">
                        <a:alpha val="45000"/>
                      </a:srgbClr>
                    </a:solidFill>
                  </a:tcPr>
                </a:tc>
                <a:tc>
                  <a:txBody>
                    <a:bodyPr/>
                    <a:lstStyle/>
                    <a:p>
                      <a:pPr algn="just">
                        <a:spcAft>
                          <a:spcPts val="0"/>
                        </a:spcAft>
                      </a:pPr>
                      <a:r>
                        <a:rPr lang="es-ES" sz="1200" dirty="0">
                          <a:effectLst/>
                        </a:rPr>
                        <a:t> </a:t>
                      </a:r>
                      <a:endParaRPr lang="es-ES" sz="1200" dirty="0">
                        <a:effectLst/>
                        <a:latin typeface="Times New Roman" panose="02020603050405020304" pitchFamily="18" charset="0"/>
                        <a:ea typeface="Times New Roman" panose="02020603050405020304" pitchFamily="18" charset="0"/>
                      </a:endParaRPr>
                    </a:p>
                  </a:txBody>
                  <a:tcPr marL="45720" marR="45720" marT="0" marB="0">
                    <a:solidFill>
                      <a:srgbClr val="7030A0">
                        <a:alpha val="45000"/>
                      </a:srgbClr>
                    </a:solidFill>
                  </a:tcPr>
                </a:tc>
                <a:tc>
                  <a:txBody>
                    <a:bodyPr/>
                    <a:lstStyle/>
                    <a:p>
                      <a:pPr algn="just">
                        <a:spcAft>
                          <a:spcPts val="0"/>
                        </a:spcAft>
                      </a:pPr>
                      <a:r>
                        <a:rPr lang="es-ES" sz="1200" dirty="0">
                          <a:effectLst/>
                        </a:rPr>
                        <a:t> </a:t>
                      </a:r>
                      <a:endParaRPr lang="es-ES" sz="1200" dirty="0">
                        <a:effectLst/>
                        <a:latin typeface="Times New Roman" panose="02020603050405020304" pitchFamily="18" charset="0"/>
                        <a:ea typeface="Times New Roman" panose="02020603050405020304" pitchFamily="18" charset="0"/>
                      </a:endParaRPr>
                    </a:p>
                  </a:txBody>
                  <a:tcPr marL="45720" marR="45720" marT="0" marB="0">
                    <a:solidFill>
                      <a:srgbClr val="7030A0">
                        <a:alpha val="45000"/>
                      </a:srgbClr>
                    </a:solidFill>
                  </a:tcPr>
                </a:tc>
              </a:tr>
              <a:tr h="174877">
                <a:tc>
                  <a:txBody>
                    <a:bodyPr/>
                    <a:lstStyle/>
                    <a:p>
                      <a:pPr algn="just">
                        <a:spcAft>
                          <a:spcPts val="0"/>
                        </a:spcAft>
                      </a:pPr>
                      <a:r>
                        <a:rPr lang="es-ES" sz="1200" dirty="0">
                          <a:effectLst/>
                        </a:rPr>
                        <a:t> </a:t>
                      </a:r>
                      <a:endParaRPr lang="es-ES" sz="1200" dirty="0">
                        <a:effectLst/>
                        <a:latin typeface="Times New Roman" panose="02020603050405020304" pitchFamily="18" charset="0"/>
                        <a:ea typeface="Times New Roman" panose="02020603050405020304" pitchFamily="18" charset="0"/>
                      </a:endParaRPr>
                    </a:p>
                  </a:txBody>
                  <a:tcPr marL="45720" marR="45720" marT="0" marB="0">
                    <a:solidFill>
                      <a:srgbClr val="7030A0">
                        <a:alpha val="45000"/>
                      </a:srgbClr>
                    </a:solidFill>
                  </a:tcPr>
                </a:tc>
                <a:tc>
                  <a:txBody>
                    <a:bodyPr/>
                    <a:lstStyle/>
                    <a:p>
                      <a:pPr algn="just">
                        <a:spcAft>
                          <a:spcPts val="0"/>
                        </a:spcAft>
                      </a:pPr>
                      <a:r>
                        <a:rPr lang="es-ES" sz="1200" dirty="0">
                          <a:effectLst/>
                        </a:rPr>
                        <a:t> </a:t>
                      </a:r>
                      <a:endParaRPr lang="es-ES" sz="1200" dirty="0">
                        <a:effectLst/>
                        <a:latin typeface="Times New Roman" panose="02020603050405020304" pitchFamily="18" charset="0"/>
                        <a:ea typeface="Times New Roman" panose="02020603050405020304" pitchFamily="18" charset="0"/>
                      </a:endParaRPr>
                    </a:p>
                  </a:txBody>
                  <a:tcPr marL="45720" marR="45720" marT="0" marB="0">
                    <a:solidFill>
                      <a:srgbClr val="7030A0">
                        <a:alpha val="45000"/>
                      </a:srgbClr>
                    </a:solidFill>
                  </a:tcPr>
                </a:tc>
                <a:tc>
                  <a:txBody>
                    <a:bodyPr/>
                    <a:lstStyle/>
                    <a:p>
                      <a:pPr algn="just">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45720" marR="45720" marT="0" marB="0">
                    <a:solidFill>
                      <a:srgbClr val="7030A0">
                        <a:alpha val="45000"/>
                      </a:srgbClr>
                    </a:solidFill>
                  </a:tcPr>
                </a:tc>
                <a:tc>
                  <a:txBody>
                    <a:bodyPr/>
                    <a:lstStyle/>
                    <a:p>
                      <a:pPr algn="just">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45720" marR="45720" marT="0" marB="0">
                    <a:solidFill>
                      <a:srgbClr val="7030A0">
                        <a:alpha val="45000"/>
                      </a:srgbClr>
                    </a:solidFill>
                  </a:tcPr>
                </a:tc>
                <a:tc>
                  <a:txBody>
                    <a:bodyPr/>
                    <a:lstStyle/>
                    <a:p>
                      <a:pPr algn="just">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45720" marR="45720" marT="0" marB="0">
                    <a:solidFill>
                      <a:srgbClr val="7030A0">
                        <a:alpha val="45000"/>
                      </a:srgbClr>
                    </a:solidFill>
                  </a:tcPr>
                </a:tc>
                <a:tc>
                  <a:txBody>
                    <a:bodyPr/>
                    <a:lstStyle/>
                    <a:p>
                      <a:pPr algn="just">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45720" marR="45720" marT="0" marB="0">
                    <a:solidFill>
                      <a:srgbClr val="7030A0">
                        <a:alpha val="45000"/>
                      </a:srgbClr>
                    </a:solidFill>
                  </a:tcPr>
                </a:tc>
                <a:tc>
                  <a:txBody>
                    <a:bodyPr/>
                    <a:lstStyle/>
                    <a:p>
                      <a:pPr algn="just">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45720" marR="45720" marT="0" marB="0">
                    <a:solidFill>
                      <a:srgbClr val="7030A0">
                        <a:alpha val="45000"/>
                      </a:srgbClr>
                    </a:solidFill>
                  </a:tcPr>
                </a:tc>
                <a:tc>
                  <a:txBody>
                    <a:bodyPr/>
                    <a:lstStyle/>
                    <a:p>
                      <a:pPr algn="just">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45720" marR="45720" marT="0" marB="0">
                    <a:solidFill>
                      <a:srgbClr val="7030A0">
                        <a:alpha val="45000"/>
                      </a:srgbClr>
                    </a:solidFill>
                  </a:tcPr>
                </a:tc>
                <a:tc>
                  <a:txBody>
                    <a:bodyPr/>
                    <a:lstStyle/>
                    <a:p>
                      <a:pPr algn="just">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45720" marR="45720" marT="0" marB="0">
                    <a:solidFill>
                      <a:srgbClr val="7030A0">
                        <a:alpha val="45000"/>
                      </a:srgbClr>
                    </a:solidFill>
                  </a:tcPr>
                </a:tc>
                <a:tc>
                  <a:txBody>
                    <a:bodyPr/>
                    <a:lstStyle/>
                    <a:p>
                      <a:pPr algn="just">
                        <a:spcAft>
                          <a:spcPts val="0"/>
                        </a:spcAft>
                      </a:pPr>
                      <a:r>
                        <a:rPr lang="es-ES" sz="1200" dirty="0">
                          <a:effectLst/>
                        </a:rPr>
                        <a:t> </a:t>
                      </a:r>
                      <a:endParaRPr lang="es-ES" sz="1200" dirty="0">
                        <a:effectLst/>
                        <a:latin typeface="Times New Roman" panose="02020603050405020304" pitchFamily="18" charset="0"/>
                        <a:ea typeface="Times New Roman" panose="02020603050405020304" pitchFamily="18" charset="0"/>
                      </a:endParaRPr>
                    </a:p>
                  </a:txBody>
                  <a:tcPr marL="45720" marR="45720" marT="0" marB="0">
                    <a:solidFill>
                      <a:srgbClr val="7030A0">
                        <a:alpha val="45000"/>
                      </a:srgbClr>
                    </a:solidFill>
                  </a:tcPr>
                </a:tc>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xmlns="" val="525100783"/>
              </p:ext>
            </p:extLst>
          </p:nvPr>
        </p:nvGraphicFramePr>
        <p:xfrm>
          <a:off x="971600" y="5569024"/>
          <a:ext cx="5184576" cy="668288"/>
        </p:xfrm>
        <a:graphic>
          <a:graphicData uri="http://schemas.openxmlformats.org/drawingml/2006/table">
            <a:tbl>
              <a:tblPr firstRow="1" firstCol="1" bandRow="1">
                <a:tableStyleId>{5C22544A-7EE6-4342-B048-85BDC9FD1C3A}</a:tableStyleId>
              </a:tblPr>
              <a:tblGrid>
                <a:gridCol w="720080"/>
                <a:gridCol w="1080120"/>
                <a:gridCol w="1152128"/>
                <a:gridCol w="1152128"/>
                <a:gridCol w="1080120"/>
              </a:tblGrid>
              <a:tr h="400207">
                <a:tc>
                  <a:txBody>
                    <a:bodyPr/>
                    <a:lstStyle/>
                    <a:p>
                      <a:pPr marL="457200" algn="just">
                        <a:spcAft>
                          <a:spcPts val="0"/>
                        </a:spcAft>
                      </a:pPr>
                      <a:r>
                        <a:rPr lang="es-ES" sz="1200" dirty="0">
                          <a:effectLst/>
                        </a:rPr>
                        <a:t> </a:t>
                      </a:r>
                      <a:endParaRPr lang="es-ES" sz="1200" dirty="0">
                        <a:effectLst/>
                        <a:latin typeface="Times New Roman" panose="02020603050405020304" pitchFamily="18" charset="0"/>
                        <a:ea typeface="Times New Roman" panose="02020603050405020304" pitchFamily="18" charset="0"/>
                      </a:endParaRPr>
                    </a:p>
                  </a:txBody>
                  <a:tcPr marL="68580" marR="68580" marT="0" marB="0">
                    <a:solidFill>
                      <a:srgbClr val="FFFF00">
                        <a:alpha val="46000"/>
                      </a:srgbClr>
                    </a:solidFill>
                  </a:tcPr>
                </a:tc>
                <a:tc>
                  <a:txBody>
                    <a:bodyPr/>
                    <a:lstStyle/>
                    <a:p>
                      <a:pPr marL="268288" indent="0" algn="just">
                        <a:spcAft>
                          <a:spcPts val="0"/>
                        </a:spcAft>
                      </a:pPr>
                      <a:r>
                        <a:rPr lang="es-ES" sz="1100" dirty="0">
                          <a:solidFill>
                            <a:srgbClr val="0000FF"/>
                          </a:solidFill>
                          <a:effectLst/>
                        </a:rPr>
                        <a:t>V</a:t>
                      </a:r>
                      <a:r>
                        <a:rPr lang="es-ES" sz="1100" baseline="-25000" dirty="0">
                          <a:solidFill>
                            <a:srgbClr val="0000FF"/>
                          </a:solidFill>
                          <a:effectLst/>
                        </a:rPr>
                        <a:t>NO</a:t>
                      </a:r>
                      <a:r>
                        <a:rPr lang="es-ES" sz="1100" dirty="0">
                          <a:solidFill>
                            <a:srgbClr val="0000FF"/>
                          </a:solidFill>
                          <a:effectLst/>
                        </a:rPr>
                        <a:t>[V]</a:t>
                      </a:r>
                      <a:endParaRPr lang="es-ES" sz="1100" dirty="0">
                        <a:solidFill>
                          <a:srgbClr val="0000FF"/>
                        </a:solidFill>
                        <a:effectLst/>
                        <a:latin typeface="Times New Roman" panose="02020603050405020304" pitchFamily="18" charset="0"/>
                        <a:ea typeface="Times New Roman" panose="02020603050405020304" pitchFamily="18" charset="0"/>
                      </a:endParaRPr>
                    </a:p>
                  </a:txBody>
                  <a:tcPr marL="68580" marR="68580" marT="0" marB="0">
                    <a:solidFill>
                      <a:srgbClr val="FFFF00">
                        <a:alpha val="46000"/>
                      </a:srgbClr>
                    </a:solidFill>
                  </a:tcPr>
                </a:tc>
                <a:tc>
                  <a:txBody>
                    <a:bodyPr/>
                    <a:lstStyle/>
                    <a:p>
                      <a:pPr marL="268288" indent="0" algn="just">
                        <a:spcAft>
                          <a:spcPts val="0"/>
                        </a:spcAft>
                      </a:pPr>
                      <a:r>
                        <a:rPr lang="es-ES" sz="1100" dirty="0">
                          <a:solidFill>
                            <a:srgbClr val="0000FF"/>
                          </a:solidFill>
                          <a:effectLst/>
                        </a:rPr>
                        <a:t>V</a:t>
                      </a:r>
                      <a:r>
                        <a:rPr lang="es-ES" sz="1100" baseline="-25000" dirty="0">
                          <a:solidFill>
                            <a:srgbClr val="0000FF"/>
                          </a:solidFill>
                          <a:effectLst/>
                        </a:rPr>
                        <a:t>RO</a:t>
                      </a:r>
                      <a:r>
                        <a:rPr lang="es-ES" sz="1100" dirty="0">
                          <a:solidFill>
                            <a:srgbClr val="0000FF"/>
                          </a:solidFill>
                          <a:effectLst/>
                        </a:rPr>
                        <a:t>[V]</a:t>
                      </a:r>
                      <a:endParaRPr lang="es-ES" sz="1100" dirty="0">
                        <a:solidFill>
                          <a:srgbClr val="0000FF"/>
                        </a:solidFill>
                        <a:effectLst/>
                        <a:latin typeface="Times New Roman" panose="02020603050405020304" pitchFamily="18" charset="0"/>
                        <a:ea typeface="Times New Roman" panose="02020603050405020304" pitchFamily="18" charset="0"/>
                      </a:endParaRPr>
                    </a:p>
                  </a:txBody>
                  <a:tcPr marL="68580" marR="68580" marT="0" marB="0">
                    <a:solidFill>
                      <a:srgbClr val="FFFF00">
                        <a:alpha val="46000"/>
                      </a:srgbClr>
                    </a:solidFill>
                  </a:tcPr>
                </a:tc>
                <a:tc>
                  <a:txBody>
                    <a:bodyPr/>
                    <a:lstStyle/>
                    <a:p>
                      <a:pPr marL="268288" indent="-188913" algn="ctr">
                        <a:spcAft>
                          <a:spcPts val="0"/>
                        </a:spcAft>
                      </a:pPr>
                      <a:r>
                        <a:rPr lang="es-ES" sz="1100" dirty="0">
                          <a:solidFill>
                            <a:srgbClr val="0000FF"/>
                          </a:solidFill>
                          <a:effectLst/>
                        </a:rPr>
                        <a:t>V</a:t>
                      </a:r>
                      <a:r>
                        <a:rPr lang="es-ES" sz="1100" baseline="-25000" dirty="0">
                          <a:solidFill>
                            <a:srgbClr val="0000FF"/>
                          </a:solidFill>
                          <a:effectLst/>
                        </a:rPr>
                        <a:t>SO</a:t>
                      </a:r>
                      <a:r>
                        <a:rPr lang="es-ES" sz="1100" dirty="0">
                          <a:solidFill>
                            <a:srgbClr val="0000FF"/>
                          </a:solidFill>
                          <a:effectLst/>
                        </a:rPr>
                        <a:t>[V]</a:t>
                      </a:r>
                      <a:endParaRPr lang="es-ES" sz="1100" dirty="0">
                        <a:solidFill>
                          <a:srgbClr val="0000FF"/>
                        </a:solidFill>
                        <a:effectLst/>
                        <a:latin typeface="Times New Roman" panose="02020603050405020304" pitchFamily="18" charset="0"/>
                        <a:ea typeface="Times New Roman" panose="02020603050405020304" pitchFamily="18" charset="0"/>
                      </a:endParaRPr>
                    </a:p>
                  </a:txBody>
                  <a:tcPr marL="68580" marR="68580" marT="0" marB="0">
                    <a:solidFill>
                      <a:srgbClr val="FFFF00">
                        <a:alpha val="46000"/>
                      </a:srgbClr>
                    </a:solidFill>
                  </a:tcPr>
                </a:tc>
                <a:tc>
                  <a:txBody>
                    <a:bodyPr/>
                    <a:lstStyle/>
                    <a:p>
                      <a:pPr marL="182563" indent="0" algn="just">
                        <a:spcAft>
                          <a:spcPts val="0"/>
                        </a:spcAft>
                      </a:pPr>
                      <a:r>
                        <a:rPr lang="es-ES" sz="1100" dirty="0">
                          <a:solidFill>
                            <a:srgbClr val="0000FF"/>
                          </a:solidFill>
                          <a:effectLst/>
                        </a:rPr>
                        <a:t>V</a:t>
                      </a:r>
                      <a:r>
                        <a:rPr lang="es-ES" sz="1100" baseline="-25000" dirty="0">
                          <a:solidFill>
                            <a:srgbClr val="0000FF"/>
                          </a:solidFill>
                          <a:effectLst/>
                        </a:rPr>
                        <a:t>TO</a:t>
                      </a:r>
                      <a:r>
                        <a:rPr lang="es-ES" sz="1100" dirty="0">
                          <a:solidFill>
                            <a:srgbClr val="0000FF"/>
                          </a:solidFill>
                          <a:effectLst/>
                        </a:rPr>
                        <a:t>[V]</a:t>
                      </a:r>
                      <a:endParaRPr lang="es-ES" sz="1100" dirty="0">
                        <a:solidFill>
                          <a:srgbClr val="0000FF"/>
                        </a:solidFill>
                        <a:effectLst/>
                        <a:latin typeface="Times New Roman" panose="02020603050405020304" pitchFamily="18" charset="0"/>
                        <a:ea typeface="Times New Roman" panose="02020603050405020304" pitchFamily="18" charset="0"/>
                      </a:endParaRPr>
                    </a:p>
                  </a:txBody>
                  <a:tcPr marL="68580" marR="68580" marT="0" marB="0">
                    <a:solidFill>
                      <a:srgbClr val="FFFF00">
                        <a:alpha val="46000"/>
                      </a:srgbClr>
                    </a:solidFill>
                  </a:tcPr>
                </a:tc>
              </a:tr>
              <a:tr h="268081">
                <a:tc>
                  <a:txBody>
                    <a:bodyPr/>
                    <a:lstStyle/>
                    <a:p>
                      <a:pPr marL="268288" indent="-182563" algn="just">
                        <a:spcAft>
                          <a:spcPts val="0"/>
                        </a:spcAft>
                      </a:pPr>
                      <a:r>
                        <a:rPr lang="es-ES" sz="1100" dirty="0">
                          <a:solidFill>
                            <a:srgbClr val="0000FF"/>
                          </a:solidFill>
                          <a:effectLst/>
                        </a:rPr>
                        <a:t>Tensión</a:t>
                      </a:r>
                      <a:endParaRPr lang="es-ES" sz="1100" dirty="0">
                        <a:solidFill>
                          <a:srgbClr val="0000FF"/>
                        </a:solidFill>
                        <a:effectLst/>
                        <a:latin typeface="Times New Roman" panose="02020603050405020304" pitchFamily="18" charset="0"/>
                        <a:ea typeface="Times New Roman" panose="02020603050405020304" pitchFamily="18" charset="0"/>
                      </a:endParaRPr>
                    </a:p>
                  </a:txBody>
                  <a:tcPr marL="68580" marR="68580" marT="0" marB="0">
                    <a:solidFill>
                      <a:srgbClr val="FFFF00">
                        <a:alpha val="46000"/>
                      </a:srgbClr>
                    </a:solidFill>
                  </a:tcPr>
                </a:tc>
                <a:tc>
                  <a:txBody>
                    <a:bodyPr/>
                    <a:lstStyle/>
                    <a:p>
                      <a:pPr marL="457200" algn="just">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68580" marR="68580" marT="0" marB="0">
                    <a:solidFill>
                      <a:srgbClr val="FFFF00">
                        <a:alpha val="46000"/>
                      </a:srgbClr>
                    </a:solidFill>
                  </a:tcPr>
                </a:tc>
                <a:tc>
                  <a:txBody>
                    <a:bodyPr/>
                    <a:lstStyle/>
                    <a:p>
                      <a:pPr marL="457200" algn="just">
                        <a:spcAft>
                          <a:spcPts val="0"/>
                        </a:spcAft>
                      </a:pPr>
                      <a:r>
                        <a:rPr lang="es-ES" sz="1200" dirty="0">
                          <a:effectLst/>
                        </a:rPr>
                        <a:t> </a:t>
                      </a:r>
                      <a:endParaRPr lang="es-ES" sz="1200" dirty="0">
                        <a:effectLst/>
                        <a:latin typeface="Times New Roman" panose="02020603050405020304" pitchFamily="18" charset="0"/>
                        <a:ea typeface="Times New Roman" panose="02020603050405020304" pitchFamily="18" charset="0"/>
                      </a:endParaRPr>
                    </a:p>
                  </a:txBody>
                  <a:tcPr marL="68580" marR="68580" marT="0" marB="0">
                    <a:solidFill>
                      <a:srgbClr val="FFFF00">
                        <a:alpha val="46000"/>
                      </a:srgbClr>
                    </a:solidFill>
                  </a:tcPr>
                </a:tc>
                <a:tc>
                  <a:txBody>
                    <a:bodyPr/>
                    <a:lstStyle/>
                    <a:p>
                      <a:pPr marL="457200" algn="just">
                        <a:spcAft>
                          <a:spcPts val="0"/>
                        </a:spcAft>
                      </a:pPr>
                      <a:r>
                        <a:rPr lang="es-ES" sz="1200" dirty="0">
                          <a:effectLst/>
                        </a:rPr>
                        <a:t> </a:t>
                      </a:r>
                      <a:endParaRPr lang="es-ES" sz="1200" dirty="0">
                        <a:effectLst/>
                        <a:latin typeface="Times New Roman" panose="02020603050405020304" pitchFamily="18" charset="0"/>
                        <a:ea typeface="Times New Roman" panose="02020603050405020304" pitchFamily="18" charset="0"/>
                      </a:endParaRPr>
                    </a:p>
                  </a:txBody>
                  <a:tcPr marL="68580" marR="68580" marT="0" marB="0">
                    <a:solidFill>
                      <a:srgbClr val="FFFF00">
                        <a:alpha val="46000"/>
                      </a:srgbClr>
                    </a:solidFill>
                  </a:tcPr>
                </a:tc>
                <a:tc>
                  <a:txBody>
                    <a:bodyPr/>
                    <a:lstStyle/>
                    <a:p>
                      <a:pPr marL="457200" algn="just">
                        <a:spcAft>
                          <a:spcPts val="0"/>
                        </a:spcAft>
                      </a:pPr>
                      <a:r>
                        <a:rPr lang="es-ES" sz="1200" dirty="0">
                          <a:effectLst/>
                        </a:rPr>
                        <a:t> </a:t>
                      </a:r>
                      <a:endParaRPr lang="es-ES" sz="1200" dirty="0">
                        <a:effectLst/>
                        <a:latin typeface="Times New Roman" panose="02020603050405020304" pitchFamily="18" charset="0"/>
                        <a:ea typeface="Times New Roman" panose="02020603050405020304" pitchFamily="18" charset="0"/>
                      </a:endParaRPr>
                    </a:p>
                  </a:txBody>
                  <a:tcPr marL="68580" marR="68580" marT="0" marB="0">
                    <a:solidFill>
                      <a:srgbClr val="FFFF00">
                        <a:alpha val="46000"/>
                      </a:srgbClr>
                    </a:solidFill>
                  </a:tcPr>
                </a:tc>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xmlns="" val="1522275018"/>
              </p:ext>
            </p:extLst>
          </p:nvPr>
        </p:nvGraphicFramePr>
        <p:xfrm>
          <a:off x="988400" y="3861048"/>
          <a:ext cx="5850211" cy="1312024"/>
        </p:xfrm>
        <a:graphic>
          <a:graphicData uri="http://schemas.openxmlformats.org/drawingml/2006/table">
            <a:tbl>
              <a:tblPr firstRow="1" firstCol="1" bandRow="1" bandCol="1">
                <a:tableStyleId>{5C22544A-7EE6-4342-B048-85BDC9FD1C3A}</a:tableStyleId>
              </a:tblPr>
              <a:tblGrid>
                <a:gridCol w="713208"/>
                <a:gridCol w="660378"/>
                <a:gridCol w="990567"/>
                <a:gridCol w="792453"/>
                <a:gridCol w="286163"/>
                <a:gridCol w="286163"/>
                <a:gridCol w="286163"/>
                <a:gridCol w="1056604"/>
                <a:gridCol w="778512"/>
              </a:tblGrid>
              <a:tr h="286096">
                <a:tc rowSpan="2">
                  <a:txBody>
                    <a:bodyPr/>
                    <a:lstStyle/>
                    <a:p>
                      <a:pPr algn="ctr">
                        <a:spcAft>
                          <a:spcPts val="0"/>
                        </a:spcAft>
                      </a:pPr>
                      <a:r>
                        <a:rPr lang="es-ES" sz="800" dirty="0">
                          <a:solidFill>
                            <a:srgbClr val="0000FF"/>
                          </a:solidFill>
                          <a:effectLst/>
                        </a:rPr>
                        <a:t>Vatímetro </a:t>
                      </a:r>
                      <a:endParaRPr lang="es-ES" sz="1200" dirty="0">
                        <a:solidFill>
                          <a:srgbClr val="0000FF"/>
                        </a:solidFill>
                        <a:effectLst/>
                      </a:endParaRPr>
                    </a:p>
                    <a:p>
                      <a:pPr algn="ctr">
                        <a:spcAft>
                          <a:spcPts val="0"/>
                        </a:spcAft>
                      </a:pPr>
                      <a:r>
                        <a:rPr lang="es-ES" sz="800" dirty="0">
                          <a:solidFill>
                            <a:srgbClr val="0000FF"/>
                          </a:solidFill>
                          <a:effectLst/>
                        </a:rPr>
                        <a:t>W</a:t>
                      </a:r>
                      <a:r>
                        <a:rPr lang="es-ES" sz="800" baseline="-25000" dirty="0">
                          <a:solidFill>
                            <a:srgbClr val="0000FF"/>
                          </a:solidFill>
                          <a:effectLst/>
                        </a:rPr>
                        <a:t>RT</a:t>
                      </a:r>
                      <a:endParaRPr lang="es-ES" sz="1200" dirty="0">
                        <a:solidFill>
                          <a:srgbClr val="0000FF"/>
                        </a:solidFill>
                        <a:effectLst/>
                        <a:latin typeface="Times New Roman" panose="02020603050405020304" pitchFamily="18" charset="0"/>
                        <a:ea typeface="Times New Roman" panose="02020603050405020304" pitchFamily="18" charset="0"/>
                      </a:endParaRPr>
                    </a:p>
                  </a:txBody>
                  <a:tcPr marL="45720" marR="45720" marT="0" marB="0">
                    <a:solidFill>
                      <a:srgbClr val="FF0000">
                        <a:alpha val="37000"/>
                      </a:srgbClr>
                    </a:solidFill>
                  </a:tcPr>
                </a:tc>
                <a:tc rowSpan="2">
                  <a:txBody>
                    <a:bodyPr/>
                    <a:lstStyle/>
                    <a:p>
                      <a:pPr algn="ctr">
                        <a:spcAft>
                          <a:spcPts val="0"/>
                        </a:spcAft>
                      </a:pPr>
                      <a:r>
                        <a:rPr lang="es-ES" sz="800" dirty="0">
                          <a:solidFill>
                            <a:srgbClr val="0000FF"/>
                          </a:solidFill>
                          <a:effectLst/>
                        </a:rPr>
                        <a:t>Vatímetro </a:t>
                      </a:r>
                      <a:endParaRPr lang="es-ES" sz="1200" dirty="0">
                        <a:solidFill>
                          <a:srgbClr val="0000FF"/>
                        </a:solidFill>
                        <a:effectLst/>
                      </a:endParaRPr>
                    </a:p>
                    <a:p>
                      <a:pPr algn="ctr">
                        <a:spcAft>
                          <a:spcPts val="0"/>
                        </a:spcAft>
                      </a:pPr>
                      <a:r>
                        <a:rPr lang="es-ES" sz="800" dirty="0">
                          <a:solidFill>
                            <a:srgbClr val="0000FF"/>
                          </a:solidFill>
                          <a:effectLst/>
                        </a:rPr>
                        <a:t>W</a:t>
                      </a:r>
                      <a:r>
                        <a:rPr lang="es-ES" sz="800" baseline="-25000" dirty="0">
                          <a:solidFill>
                            <a:srgbClr val="0000FF"/>
                          </a:solidFill>
                          <a:effectLst/>
                        </a:rPr>
                        <a:t>ST</a:t>
                      </a:r>
                      <a:endParaRPr lang="es-ES" sz="1200" dirty="0">
                        <a:solidFill>
                          <a:srgbClr val="0000FF"/>
                        </a:solidFill>
                        <a:effectLst/>
                        <a:latin typeface="Times New Roman" panose="02020603050405020304" pitchFamily="18" charset="0"/>
                        <a:ea typeface="Times New Roman" panose="02020603050405020304" pitchFamily="18" charset="0"/>
                      </a:endParaRPr>
                    </a:p>
                  </a:txBody>
                  <a:tcPr marL="45720" marR="45720" marT="0" marB="0">
                    <a:solidFill>
                      <a:srgbClr val="FF0000">
                        <a:alpha val="37000"/>
                      </a:srgbClr>
                    </a:solidFill>
                  </a:tcPr>
                </a:tc>
                <a:tc rowSpan="2">
                  <a:txBody>
                    <a:bodyPr/>
                    <a:lstStyle/>
                    <a:p>
                      <a:pPr algn="ctr">
                        <a:spcAft>
                          <a:spcPts val="0"/>
                        </a:spcAft>
                      </a:pPr>
                      <a:r>
                        <a:rPr lang="es-ES" sz="800" dirty="0">
                          <a:solidFill>
                            <a:srgbClr val="0000FF"/>
                          </a:solidFill>
                          <a:effectLst/>
                        </a:rPr>
                        <a:t>Potencia Activa</a:t>
                      </a:r>
                      <a:endParaRPr lang="es-ES" sz="1200" dirty="0">
                        <a:solidFill>
                          <a:srgbClr val="0000FF"/>
                        </a:solidFill>
                        <a:effectLst/>
                      </a:endParaRPr>
                    </a:p>
                    <a:p>
                      <a:pPr algn="ctr">
                        <a:spcAft>
                          <a:spcPts val="0"/>
                        </a:spcAft>
                      </a:pPr>
                      <a:r>
                        <a:rPr lang="es-ES" sz="800" dirty="0">
                          <a:solidFill>
                            <a:srgbClr val="0000FF"/>
                          </a:solidFill>
                          <a:effectLst/>
                        </a:rPr>
                        <a:t>[W]</a:t>
                      </a:r>
                      <a:endParaRPr lang="es-ES" sz="1200" dirty="0">
                        <a:solidFill>
                          <a:srgbClr val="0000FF"/>
                        </a:solidFill>
                        <a:effectLst/>
                        <a:latin typeface="Times New Roman" panose="02020603050405020304" pitchFamily="18" charset="0"/>
                        <a:ea typeface="Times New Roman" panose="02020603050405020304" pitchFamily="18" charset="0"/>
                      </a:endParaRPr>
                    </a:p>
                  </a:txBody>
                  <a:tcPr marL="45720" marR="45720" marT="0" marB="0">
                    <a:solidFill>
                      <a:srgbClr val="FF0000">
                        <a:alpha val="37000"/>
                      </a:srgbClr>
                    </a:solidFill>
                  </a:tcPr>
                </a:tc>
                <a:tc rowSpan="2">
                  <a:txBody>
                    <a:bodyPr/>
                    <a:lstStyle/>
                    <a:p>
                      <a:pPr algn="ctr">
                        <a:spcAft>
                          <a:spcPts val="0"/>
                        </a:spcAft>
                      </a:pPr>
                      <a:r>
                        <a:rPr lang="es-ES" sz="800" dirty="0">
                          <a:solidFill>
                            <a:srgbClr val="0000FF"/>
                          </a:solidFill>
                          <a:effectLst/>
                        </a:rPr>
                        <a:t>Voltímetro</a:t>
                      </a:r>
                      <a:endParaRPr lang="es-ES" sz="1200" dirty="0">
                        <a:solidFill>
                          <a:srgbClr val="0000FF"/>
                        </a:solidFill>
                        <a:effectLst/>
                      </a:endParaRPr>
                    </a:p>
                    <a:p>
                      <a:pPr algn="ctr">
                        <a:spcAft>
                          <a:spcPts val="0"/>
                        </a:spcAft>
                      </a:pPr>
                      <a:r>
                        <a:rPr lang="es-ES" sz="800" dirty="0">
                          <a:solidFill>
                            <a:srgbClr val="0000FF"/>
                          </a:solidFill>
                          <a:effectLst/>
                        </a:rPr>
                        <a:t>[V]</a:t>
                      </a:r>
                      <a:endParaRPr lang="es-ES" sz="1200" dirty="0">
                        <a:solidFill>
                          <a:srgbClr val="0000FF"/>
                        </a:solidFill>
                        <a:effectLst/>
                        <a:latin typeface="Times New Roman" panose="02020603050405020304" pitchFamily="18" charset="0"/>
                        <a:ea typeface="Times New Roman" panose="02020603050405020304" pitchFamily="18" charset="0"/>
                      </a:endParaRPr>
                    </a:p>
                  </a:txBody>
                  <a:tcPr marL="45720" marR="45720" marT="0" marB="0">
                    <a:solidFill>
                      <a:srgbClr val="FF0000">
                        <a:alpha val="37000"/>
                      </a:srgbClr>
                    </a:solidFill>
                  </a:tcPr>
                </a:tc>
                <a:tc gridSpan="3">
                  <a:txBody>
                    <a:bodyPr/>
                    <a:lstStyle/>
                    <a:p>
                      <a:pPr algn="ctr">
                        <a:spcAft>
                          <a:spcPts val="0"/>
                        </a:spcAft>
                      </a:pPr>
                      <a:r>
                        <a:rPr lang="es-ES" sz="800" dirty="0">
                          <a:solidFill>
                            <a:srgbClr val="0000FF"/>
                          </a:solidFill>
                          <a:effectLst/>
                        </a:rPr>
                        <a:t>Amperímetro</a:t>
                      </a:r>
                      <a:endParaRPr lang="es-ES" sz="1200" dirty="0">
                        <a:solidFill>
                          <a:srgbClr val="0000FF"/>
                        </a:solidFill>
                        <a:effectLst/>
                      </a:endParaRPr>
                    </a:p>
                    <a:p>
                      <a:pPr algn="ctr">
                        <a:spcAft>
                          <a:spcPts val="0"/>
                        </a:spcAft>
                      </a:pPr>
                      <a:r>
                        <a:rPr lang="es-ES" sz="800" dirty="0">
                          <a:solidFill>
                            <a:srgbClr val="0000FF"/>
                          </a:solidFill>
                          <a:effectLst/>
                        </a:rPr>
                        <a:t>[A]</a:t>
                      </a:r>
                      <a:endParaRPr lang="es-ES" sz="1200" dirty="0">
                        <a:solidFill>
                          <a:srgbClr val="0000FF"/>
                        </a:solidFill>
                        <a:effectLst/>
                        <a:latin typeface="Times New Roman" panose="02020603050405020304" pitchFamily="18" charset="0"/>
                        <a:ea typeface="Times New Roman" panose="02020603050405020304" pitchFamily="18" charset="0"/>
                      </a:endParaRPr>
                    </a:p>
                  </a:txBody>
                  <a:tcPr marL="45720" marR="45720" marT="0" marB="0">
                    <a:solidFill>
                      <a:srgbClr val="FF0000">
                        <a:alpha val="37000"/>
                      </a:srgbClr>
                    </a:solidFill>
                  </a:tcPr>
                </a:tc>
                <a:tc hMerge="1">
                  <a:txBody>
                    <a:bodyPr/>
                    <a:lstStyle/>
                    <a:p>
                      <a:endParaRPr lang="es-ES"/>
                    </a:p>
                  </a:txBody>
                  <a:tcPr/>
                </a:tc>
                <a:tc hMerge="1">
                  <a:txBody>
                    <a:bodyPr/>
                    <a:lstStyle/>
                    <a:p>
                      <a:endParaRPr lang="es-ES"/>
                    </a:p>
                  </a:txBody>
                  <a:tcPr/>
                </a:tc>
                <a:tc rowSpan="2">
                  <a:txBody>
                    <a:bodyPr/>
                    <a:lstStyle/>
                    <a:p>
                      <a:pPr algn="ctr">
                        <a:spcAft>
                          <a:spcPts val="0"/>
                        </a:spcAft>
                      </a:pPr>
                      <a:r>
                        <a:rPr lang="es-ES" sz="800" dirty="0">
                          <a:solidFill>
                            <a:srgbClr val="0000FF"/>
                          </a:solidFill>
                          <a:effectLst/>
                        </a:rPr>
                        <a:t>Valor conocido de las cargas</a:t>
                      </a:r>
                      <a:endParaRPr lang="es-ES" sz="1200" dirty="0">
                        <a:solidFill>
                          <a:srgbClr val="0000FF"/>
                        </a:solidFill>
                        <a:effectLst/>
                        <a:latin typeface="Times New Roman" panose="02020603050405020304" pitchFamily="18" charset="0"/>
                        <a:ea typeface="Times New Roman" panose="02020603050405020304" pitchFamily="18" charset="0"/>
                      </a:endParaRPr>
                    </a:p>
                  </a:txBody>
                  <a:tcPr marL="45720" marR="45720" marT="0" marB="0">
                    <a:solidFill>
                      <a:srgbClr val="FF0000">
                        <a:alpha val="37000"/>
                      </a:srgbClr>
                    </a:solidFill>
                  </a:tcPr>
                </a:tc>
                <a:tc rowSpan="2">
                  <a:txBody>
                    <a:bodyPr/>
                    <a:lstStyle/>
                    <a:p>
                      <a:pPr algn="ctr">
                        <a:spcAft>
                          <a:spcPts val="0"/>
                        </a:spcAft>
                      </a:pPr>
                      <a:r>
                        <a:rPr lang="es-ES" sz="800" dirty="0">
                          <a:solidFill>
                            <a:srgbClr val="0000FF"/>
                          </a:solidFill>
                          <a:effectLst/>
                        </a:rPr>
                        <a:t>Error relativo porcentual</a:t>
                      </a:r>
                      <a:endParaRPr lang="es-ES" sz="1200" dirty="0">
                        <a:solidFill>
                          <a:srgbClr val="0000FF"/>
                        </a:solidFill>
                        <a:effectLst/>
                        <a:latin typeface="Times New Roman" panose="02020603050405020304" pitchFamily="18" charset="0"/>
                        <a:ea typeface="Times New Roman" panose="02020603050405020304" pitchFamily="18" charset="0"/>
                      </a:endParaRPr>
                    </a:p>
                  </a:txBody>
                  <a:tcPr marL="45720" marR="45720" marT="0" marB="0">
                    <a:solidFill>
                      <a:srgbClr val="FF0000">
                        <a:alpha val="37000"/>
                      </a:srgbClr>
                    </a:solidFill>
                  </a:tcPr>
                </a:tc>
              </a:tr>
              <a:tr h="148263">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spcAft>
                          <a:spcPts val="0"/>
                        </a:spcAft>
                      </a:pPr>
                      <a:r>
                        <a:rPr lang="es-ES" sz="1100" dirty="0">
                          <a:solidFill>
                            <a:srgbClr val="0000FF"/>
                          </a:solidFill>
                          <a:effectLst/>
                        </a:rPr>
                        <a:t>I</a:t>
                      </a:r>
                      <a:r>
                        <a:rPr lang="es-ES" sz="1100" b="1" baseline="-25000" dirty="0">
                          <a:solidFill>
                            <a:srgbClr val="0000FF"/>
                          </a:solidFill>
                          <a:effectLst/>
                        </a:rPr>
                        <a:t>R</a:t>
                      </a:r>
                      <a:endParaRPr lang="es-ES" sz="1100" b="1" dirty="0">
                        <a:solidFill>
                          <a:srgbClr val="0000FF"/>
                        </a:solidFill>
                        <a:effectLst/>
                        <a:latin typeface="Times New Roman" panose="02020603050405020304" pitchFamily="18" charset="0"/>
                        <a:ea typeface="Times New Roman" panose="02020603050405020304" pitchFamily="18" charset="0"/>
                      </a:endParaRPr>
                    </a:p>
                  </a:txBody>
                  <a:tcPr marL="45720" marR="45720" marT="0" marB="0">
                    <a:solidFill>
                      <a:srgbClr val="FF0000">
                        <a:alpha val="37000"/>
                      </a:srgbClr>
                    </a:solidFill>
                  </a:tcPr>
                </a:tc>
                <a:tc>
                  <a:txBody>
                    <a:bodyPr/>
                    <a:lstStyle/>
                    <a:p>
                      <a:pPr algn="ctr">
                        <a:spcAft>
                          <a:spcPts val="0"/>
                        </a:spcAft>
                      </a:pPr>
                      <a:r>
                        <a:rPr lang="es-ES" sz="1100" dirty="0">
                          <a:solidFill>
                            <a:srgbClr val="0000FF"/>
                          </a:solidFill>
                          <a:effectLst/>
                        </a:rPr>
                        <a:t>I</a:t>
                      </a:r>
                      <a:r>
                        <a:rPr lang="es-ES" sz="1100" baseline="-25000" dirty="0">
                          <a:solidFill>
                            <a:srgbClr val="0000FF"/>
                          </a:solidFill>
                          <a:effectLst/>
                        </a:rPr>
                        <a:t>S</a:t>
                      </a:r>
                      <a:endParaRPr lang="es-ES" sz="1100" dirty="0">
                        <a:solidFill>
                          <a:srgbClr val="0000FF"/>
                        </a:solidFill>
                        <a:effectLst/>
                        <a:latin typeface="Times New Roman" panose="02020603050405020304" pitchFamily="18" charset="0"/>
                        <a:ea typeface="Times New Roman" panose="02020603050405020304" pitchFamily="18" charset="0"/>
                      </a:endParaRPr>
                    </a:p>
                  </a:txBody>
                  <a:tcPr marL="45720" marR="45720" marT="0" marB="0">
                    <a:solidFill>
                      <a:srgbClr val="FF0000">
                        <a:alpha val="37000"/>
                      </a:srgbClr>
                    </a:solidFill>
                  </a:tcPr>
                </a:tc>
                <a:tc>
                  <a:txBody>
                    <a:bodyPr/>
                    <a:lstStyle/>
                    <a:p>
                      <a:pPr algn="ctr">
                        <a:spcAft>
                          <a:spcPts val="0"/>
                        </a:spcAft>
                      </a:pPr>
                      <a:r>
                        <a:rPr lang="es-ES" sz="1100" dirty="0">
                          <a:solidFill>
                            <a:srgbClr val="0000FF"/>
                          </a:solidFill>
                          <a:effectLst/>
                        </a:rPr>
                        <a:t>I</a:t>
                      </a:r>
                      <a:r>
                        <a:rPr lang="es-ES" sz="1100" baseline="-25000" dirty="0">
                          <a:solidFill>
                            <a:srgbClr val="0000FF"/>
                          </a:solidFill>
                          <a:effectLst/>
                        </a:rPr>
                        <a:t>T</a:t>
                      </a:r>
                      <a:endParaRPr lang="es-ES" sz="1100" dirty="0">
                        <a:solidFill>
                          <a:srgbClr val="0000FF"/>
                        </a:solidFill>
                        <a:effectLst/>
                        <a:latin typeface="Times New Roman" panose="02020603050405020304" pitchFamily="18" charset="0"/>
                        <a:ea typeface="Times New Roman" panose="02020603050405020304" pitchFamily="18" charset="0"/>
                      </a:endParaRPr>
                    </a:p>
                  </a:txBody>
                  <a:tcPr marL="45720" marR="45720" marT="0" marB="0">
                    <a:solidFill>
                      <a:srgbClr val="FF0000">
                        <a:alpha val="37000"/>
                      </a:srgbClr>
                    </a:solidFill>
                  </a:tcPr>
                </a:tc>
                <a:tc vMerge="1">
                  <a:txBody>
                    <a:bodyPr/>
                    <a:lstStyle/>
                    <a:p>
                      <a:endParaRPr lang="es-ES"/>
                    </a:p>
                  </a:txBody>
                  <a:tcPr/>
                </a:tc>
                <a:tc vMerge="1">
                  <a:txBody>
                    <a:bodyPr/>
                    <a:lstStyle/>
                    <a:p>
                      <a:endParaRPr lang="es-ES"/>
                    </a:p>
                  </a:txBody>
                  <a:tcPr/>
                </a:tc>
              </a:tr>
              <a:tr h="214572">
                <a:tc>
                  <a:txBody>
                    <a:bodyPr/>
                    <a:lstStyle/>
                    <a:p>
                      <a:pPr algn="just">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45720" marR="45720" marT="0" marB="0">
                    <a:solidFill>
                      <a:srgbClr val="FF0000">
                        <a:alpha val="37000"/>
                      </a:srgbClr>
                    </a:solidFill>
                  </a:tcPr>
                </a:tc>
                <a:tc>
                  <a:txBody>
                    <a:bodyPr/>
                    <a:lstStyle/>
                    <a:p>
                      <a:pPr algn="just">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45720" marR="45720" marT="0" marB="0">
                    <a:solidFill>
                      <a:srgbClr val="FF0000">
                        <a:alpha val="37000"/>
                      </a:srgbClr>
                    </a:solidFill>
                  </a:tcPr>
                </a:tc>
                <a:tc>
                  <a:txBody>
                    <a:bodyPr/>
                    <a:lstStyle/>
                    <a:p>
                      <a:pPr algn="just">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45720" marR="45720" marT="0" marB="0">
                    <a:solidFill>
                      <a:srgbClr val="FF0000">
                        <a:alpha val="37000"/>
                      </a:srgbClr>
                    </a:solidFill>
                  </a:tcPr>
                </a:tc>
                <a:tc>
                  <a:txBody>
                    <a:bodyPr/>
                    <a:lstStyle/>
                    <a:p>
                      <a:pPr algn="just">
                        <a:spcAft>
                          <a:spcPts val="0"/>
                        </a:spcAft>
                      </a:pPr>
                      <a:r>
                        <a:rPr lang="es-ES" sz="1200" dirty="0">
                          <a:effectLst/>
                        </a:rPr>
                        <a:t> </a:t>
                      </a:r>
                      <a:endParaRPr lang="es-ES" sz="1200" dirty="0">
                        <a:effectLst/>
                        <a:latin typeface="Times New Roman" panose="02020603050405020304" pitchFamily="18" charset="0"/>
                        <a:ea typeface="Times New Roman" panose="02020603050405020304" pitchFamily="18" charset="0"/>
                      </a:endParaRPr>
                    </a:p>
                  </a:txBody>
                  <a:tcPr marL="45720" marR="45720" marT="0" marB="0">
                    <a:solidFill>
                      <a:srgbClr val="FF0000">
                        <a:alpha val="44000"/>
                      </a:srgbClr>
                    </a:solidFill>
                  </a:tcPr>
                </a:tc>
                <a:tc>
                  <a:txBody>
                    <a:bodyPr/>
                    <a:lstStyle/>
                    <a:p>
                      <a:pPr algn="just">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45720" marR="45720" marT="0" marB="0">
                    <a:solidFill>
                      <a:srgbClr val="FF0000">
                        <a:alpha val="37000"/>
                      </a:srgbClr>
                    </a:solidFill>
                  </a:tcPr>
                </a:tc>
                <a:tc>
                  <a:txBody>
                    <a:bodyPr/>
                    <a:lstStyle/>
                    <a:p>
                      <a:pPr algn="just">
                        <a:spcAft>
                          <a:spcPts val="0"/>
                        </a:spcAft>
                      </a:pPr>
                      <a:r>
                        <a:rPr lang="es-ES" sz="1200" dirty="0">
                          <a:effectLst/>
                        </a:rPr>
                        <a:t> </a:t>
                      </a:r>
                      <a:endParaRPr lang="es-ES" sz="1200" dirty="0">
                        <a:effectLst/>
                        <a:latin typeface="Times New Roman" panose="02020603050405020304" pitchFamily="18" charset="0"/>
                        <a:ea typeface="Times New Roman" panose="02020603050405020304" pitchFamily="18" charset="0"/>
                      </a:endParaRPr>
                    </a:p>
                  </a:txBody>
                  <a:tcPr marL="45720" marR="45720" marT="0" marB="0">
                    <a:solidFill>
                      <a:srgbClr val="FF0000">
                        <a:alpha val="37000"/>
                      </a:srgbClr>
                    </a:solidFill>
                  </a:tcPr>
                </a:tc>
                <a:tc>
                  <a:txBody>
                    <a:bodyPr/>
                    <a:lstStyle/>
                    <a:p>
                      <a:pPr algn="just">
                        <a:spcAft>
                          <a:spcPts val="0"/>
                        </a:spcAft>
                      </a:pPr>
                      <a:r>
                        <a:rPr lang="es-ES" sz="1200" dirty="0">
                          <a:effectLst/>
                        </a:rPr>
                        <a:t> </a:t>
                      </a:r>
                      <a:endParaRPr lang="es-ES" sz="1200" dirty="0">
                        <a:effectLst/>
                        <a:latin typeface="Times New Roman" panose="02020603050405020304" pitchFamily="18" charset="0"/>
                        <a:ea typeface="Times New Roman" panose="02020603050405020304" pitchFamily="18" charset="0"/>
                      </a:endParaRPr>
                    </a:p>
                  </a:txBody>
                  <a:tcPr marL="45720" marR="45720" marT="0" marB="0">
                    <a:solidFill>
                      <a:srgbClr val="FF0000">
                        <a:alpha val="37000"/>
                      </a:srgbClr>
                    </a:solidFill>
                  </a:tcPr>
                </a:tc>
                <a:tc>
                  <a:txBody>
                    <a:bodyPr/>
                    <a:lstStyle/>
                    <a:p>
                      <a:pPr algn="just">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45720" marR="45720" marT="0" marB="0">
                    <a:solidFill>
                      <a:srgbClr val="FF0000">
                        <a:alpha val="37000"/>
                      </a:srgbClr>
                    </a:solidFill>
                  </a:tcPr>
                </a:tc>
                <a:tc>
                  <a:txBody>
                    <a:bodyPr/>
                    <a:lstStyle/>
                    <a:p>
                      <a:pPr algn="just">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45720" marR="45720" marT="0" marB="0">
                    <a:solidFill>
                      <a:srgbClr val="FF0000">
                        <a:alpha val="37000"/>
                      </a:srgbClr>
                    </a:solidFill>
                  </a:tcPr>
                </a:tc>
              </a:tr>
              <a:tr h="214572">
                <a:tc>
                  <a:txBody>
                    <a:bodyPr/>
                    <a:lstStyle/>
                    <a:p>
                      <a:pPr algn="just">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45720" marR="45720" marT="0" marB="0">
                    <a:solidFill>
                      <a:srgbClr val="FF0000">
                        <a:alpha val="37000"/>
                      </a:srgbClr>
                    </a:solidFill>
                  </a:tcPr>
                </a:tc>
                <a:tc>
                  <a:txBody>
                    <a:bodyPr/>
                    <a:lstStyle/>
                    <a:p>
                      <a:pPr algn="just">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45720" marR="45720" marT="0" marB="0">
                    <a:solidFill>
                      <a:srgbClr val="FF0000">
                        <a:alpha val="37000"/>
                      </a:srgbClr>
                    </a:solidFill>
                  </a:tcPr>
                </a:tc>
                <a:tc>
                  <a:txBody>
                    <a:bodyPr/>
                    <a:lstStyle/>
                    <a:p>
                      <a:pPr algn="just">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45720" marR="45720" marT="0" marB="0">
                    <a:solidFill>
                      <a:srgbClr val="FF0000">
                        <a:alpha val="37000"/>
                      </a:srgbClr>
                    </a:solidFill>
                  </a:tcPr>
                </a:tc>
                <a:tc>
                  <a:txBody>
                    <a:bodyPr/>
                    <a:lstStyle/>
                    <a:p>
                      <a:pPr algn="just">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45720" marR="45720" marT="0" marB="0">
                    <a:solidFill>
                      <a:srgbClr val="FF0000">
                        <a:alpha val="37000"/>
                      </a:srgbClr>
                    </a:solidFill>
                  </a:tcPr>
                </a:tc>
                <a:tc>
                  <a:txBody>
                    <a:bodyPr/>
                    <a:lstStyle/>
                    <a:p>
                      <a:pPr algn="just">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45720" marR="45720" marT="0" marB="0">
                    <a:solidFill>
                      <a:srgbClr val="FF0000">
                        <a:alpha val="37000"/>
                      </a:srgbClr>
                    </a:solidFill>
                  </a:tcPr>
                </a:tc>
                <a:tc>
                  <a:txBody>
                    <a:bodyPr/>
                    <a:lstStyle/>
                    <a:p>
                      <a:pPr algn="just">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45720" marR="45720" marT="0" marB="0">
                    <a:solidFill>
                      <a:srgbClr val="FF0000">
                        <a:alpha val="37000"/>
                      </a:srgbClr>
                    </a:solidFill>
                  </a:tcPr>
                </a:tc>
                <a:tc>
                  <a:txBody>
                    <a:bodyPr/>
                    <a:lstStyle/>
                    <a:p>
                      <a:pPr algn="just">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45720" marR="45720" marT="0" marB="0">
                    <a:solidFill>
                      <a:srgbClr val="FF0000">
                        <a:alpha val="37000"/>
                      </a:srgbClr>
                    </a:solidFill>
                  </a:tcPr>
                </a:tc>
                <a:tc>
                  <a:txBody>
                    <a:bodyPr/>
                    <a:lstStyle/>
                    <a:p>
                      <a:pPr algn="just">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45720" marR="45720" marT="0" marB="0">
                    <a:solidFill>
                      <a:srgbClr val="FF0000">
                        <a:alpha val="37000"/>
                      </a:srgbClr>
                    </a:solidFill>
                  </a:tcPr>
                </a:tc>
                <a:tc>
                  <a:txBody>
                    <a:bodyPr/>
                    <a:lstStyle/>
                    <a:p>
                      <a:pPr algn="just">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45720" marR="45720" marT="0" marB="0">
                    <a:solidFill>
                      <a:srgbClr val="FF0000">
                        <a:alpha val="37000"/>
                      </a:srgbClr>
                    </a:solidFill>
                  </a:tcPr>
                </a:tc>
              </a:tr>
              <a:tr h="214572">
                <a:tc>
                  <a:txBody>
                    <a:bodyPr/>
                    <a:lstStyle/>
                    <a:p>
                      <a:pPr algn="just">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45720" marR="45720" marT="0" marB="0">
                    <a:solidFill>
                      <a:srgbClr val="FF0000">
                        <a:alpha val="37000"/>
                      </a:srgbClr>
                    </a:solidFill>
                  </a:tcPr>
                </a:tc>
                <a:tc>
                  <a:txBody>
                    <a:bodyPr/>
                    <a:lstStyle/>
                    <a:p>
                      <a:pPr algn="just">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45720" marR="45720" marT="0" marB="0">
                    <a:solidFill>
                      <a:srgbClr val="FF0000">
                        <a:alpha val="37000"/>
                      </a:srgbClr>
                    </a:solidFill>
                  </a:tcPr>
                </a:tc>
                <a:tc>
                  <a:txBody>
                    <a:bodyPr/>
                    <a:lstStyle/>
                    <a:p>
                      <a:pPr algn="just">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45720" marR="45720" marT="0" marB="0">
                    <a:solidFill>
                      <a:srgbClr val="FF0000">
                        <a:alpha val="37000"/>
                      </a:srgbClr>
                    </a:solidFill>
                  </a:tcPr>
                </a:tc>
                <a:tc>
                  <a:txBody>
                    <a:bodyPr/>
                    <a:lstStyle/>
                    <a:p>
                      <a:pPr algn="just">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45720" marR="45720" marT="0" marB="0">
                    <a:solidFill>
                      <a:srgbClr val="FF0000">
                        <a:alpha val="37000"/>
                      </a:srgbClr>
                    </a:solidFill>
                  </a:tcPr>
                </a:tc>
                <a:tc>
                  <a:txBody>
                    <a:bodyPr/>
                    <a:lstStyle/>
                    <a:p>
                      <a:pPr algn="just">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45720" marR="45720" marT="0" marB="0">
                    <a:solidFill>
                      <a:srgbClr val="FF0000">
                        <a:alpha val="37000"/>
                      </a:srgbClr>
                    </a:solidFill>
                  </a:tcPr>
                </a:tc>
                <a:tc>
                  <a:txBody>
                    <a:bodyPr/>
                    <a:lstStyle/>
                    <a:p>
                      <a:pPr algn="just">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45720" marR="45720" marT="0" marB="0">
                    <a:solidFill>
                      <a:srgbClr val="FF0000">
                        <a:alpha val="37000"/>
                      </a:srgbClr>
                    </a:solidFill>
                  </a:tcPr>
                </a:tc>
                <a:tc>
                  <a:txBody>
                    <a:bodyPr/>
                    <a:lstStyle/>
                    <a:p>
                      <a:pPr algn="just">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45720" marR="45720" marT="0" marB="0">
                    <a:solidFill>
                      <a:srgbClr val="FF0000">
                        <a:alpha val="37000"/>
                      </a:srgbClr>
                    </a:solidFill>
                  </a:tcPr>
                </a:tc>
                <a:tc>
                  <a:txBody>
                    <a:bodyPr/>
                    <a:lstStyle/>
                    <a:p>
                      <a:pPr algn="just">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45720" marR="45720" marT="0" marB="0">
                    <a:solidFill>
                      <a:srgbClr val="FF0000">
                        <a:alpha val="37000"/>
                      </a:srgbClr>
                    </a:solidFill>
                  </a:tcPr>
                </a:tc>
                <a:tc>
                  <a:txBody>
                    <a:bodyPr/>
                    <a:lstStyle/>
                    <a:p>
                      <a:pPr algn="just">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45720" marR="45720" marT="0" marB="0">
                    <a:solidFill>
                      <a:srgbClr val="FF0000">
                        <a:alpha val="37000"/>
                      </a:srgbClr>
                    </a:solidFill>
                  </a:tcPr>
                </a:tc>
              </a:tr>
              <a:tr h="214572">
                <a:tc>
                  <a:txBody>
                    <a:bodyPr/>
                    <a:lstStyle/>
                    <a:p>
                      <a:pPr algn="just">
                        <a:spcAft>
                          <a:spcPts val="0"/>
                        </a:spcAft>
                      </a:pPr>
                      <a:r>
                        <a:rPr lang="es-ES" sz="1200" dirty="0">
                          <a:effectLst/>
                        </a:rPr>
                        <a:t> </a:t>
                      </a:r>
                      <a:endParaRPr lang="es-ES" sz="1200" dirty="0">
                        <a:effectLst/>
                        <a:latin typeface="Times New Roman" panose="02020603050405020304" pitchFamily="18" charset="0"/>
                        <a:ea typeface="Times New Roman" panose="02020603050405020304" pitchFamily="18" charset="0"/>
                      </a:endParaRPr>
                    </a:p>
                  </a:txBody>
                  <a:tcPr marL="45720" marR="45720" marT="0" marB="0">
                    <a:solidFill>
                      <a:srgbClr val="FF0000">
                        <a:alpha val="37000"/>
                      </a:srgbClr>
                    </a:solidFill>
                  </a:tcPr>
                </a:tc>
                <a:tc>
                  <a:txBody>
                    <a:bodyPr/>
                    <a:lstStyle/>
                    <a:p>
                      <a:pPr algn="just">
                        <a:spcAft>
                          <a:spcPts val="0"/>
                        </a:spcAft>
                      </a:pPr>
                      <a:r>
                        <a:rPr lang="es-ES" sz="1200" dirty="0">
                          <a:effectLst/>
                        </a:rPr>
                        <a:t> </a:t>
                      </a:r>
                      <a:endParaRPr lang="es-ES" sz="1200" dirty="0">
                        <a:effectLst/>
                        <a:latin typeface="Times New Roman" panose="02020603050405020304" pitchFamily="18" charset="0"/>
                        <a:ea typeface="Times New Roman" panose="02020603050405020304" pitchFamily="18" charset="0"/>
                      </a:endParaRPr>
                    </a:p>
                  </a:txBody>
                  <a:tcPr marL="45720" marR="45720" marT="0" marB="0">
                    <a:solidFill>
                      <a:srgbClr val="FF0000">
                        <a:alpha val="37000"/>
                      </a:srgbClr>
                    </a:solidFill>
                  </a:tcPr>
                </a:tc>
                <a:tc>
                  <a:txBody>
                    <a:bodyPr/>
                    <a:lstStyle/>
                    <a:p>
                      <a:pPr algn="just">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45720" marR="45720" marT="0" marB="0">
                    <a:solidFill>
                      <a:srgbClr val="FF0000">
                        <a:alpha val="37000"/>
                      </a:srgbClr>
                    </a:solidFill>
                  </a:tcPr>
                </a:tc>
                <a:tc>
                  <a:txBody>
                    <a:bodyPr/>
                    <a:lstStyle/>
                    <a:p>
                      <a:pPr algn="just">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45720" marR="45720" marT="0" marB="0">
                    <a:solidFill>
                      <a:srgbClr val="FF0000">
                        <a:alpha val="37000"/>
                      </a:srgbClr>
                    </a:solidFill>
                  </a:tcPr>
                </a:tc>
                <a:tc>
                  <a:txBody>
                    <a:bodyPr/>
                    <a:lstStyle/>
                    <a:p>
                      <a:pPr algn="just">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45720" marR="45720" marT="0" marB="0">
                    <a:solidFill>
                      <a:srgbClr val="FF0000">
                        <a:alpha val="37000"/>
                      </a:srgbClr>
                    </a:solidFill>
                  </a:tcPr>
                </a:tc>
                <a:tc>
                  <a:txBody>
                    <a:bodyPr/>
                    <a:lstStyle/>
                    <a:p>
                      <a:pPr algn="just">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45720" marR="45720" marT="0" marB="0">
                    <a:solidFill>
                      <a:srgbClr val="FF0000">
                        <a:alpha val="37000"/>
                      </a:srgbClr>
                    </a:solidFill>
                  </a:tcPr>
                </a:tc>
                <a:tc>
                  <a:txBody>
                    <a:bodyPr/>
                    <a:lstStyle/>
                    <a:p>
                      <a:pPr algn="just">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45720" marR="45720" marT="0" marB="0">
                    <a:solidFill>
                      <a:srgbClr val="FF0000">
                        <a:alpha val="37000"/>
                      </a:srgbClr>
                    </a:solidFill>
                  </a:tcPr>
                </a:tc>
                <a:tc>
                  <a:txBody>
                    <a:bodyPr/>
                    <a:lstStyle/>
                    <a:p>
                      <a:pPr algn="just">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45720" marR="45720" marT="0" marB="0">
                    <a:solidFill>
                      <a:srgbClr val="FF0000">
                        <a:alpha val="37000"/>
                      </a:srgbClr>
                    </a:solidFill>
                  </a:tcPr>
                </a:tc>
                <a:tc>
                  <a:txBody>
                    <a:bodyPr/>
                    <a:lstStyle/>
                    <a:p>
                      <a:pPr algn="just">
                        <a:spcAft>
                          <a:spcPts val="0"/>
                        </a:spcAft>
                      </a:pPr>
                      <a:r>
                        <a:rPr lang="es-ES" sz="1200" dirty="0">
                          <a:effectLst/>
                        </a:rPr>
                        <a:t> </a:t>
                      </a:r>
                      <a:endParaRPr lang="es-ES" sz="1200" dirty="0">
                        <a:effectLst/>
                        <a:latin typeface="Times New Roman" panose="02020603050405020304" pitchFamily="18" charset="0"/>
                        <a:ea typeface="Times New Roman" panose="02020603050405020304" pitchFamily="18" charset="0"/>
                      </a:endParaRPr>
                    </a:p>
                  </a:txBody>
                  <a:tcPr marL="45720" marR="45720" marT="0" marB="0">
                    <a:solidFill>
                      <a:srgbClr val="FF0000">
                        <a:alpha val="37000"/>
                      </a:srgbClr>
                    </a:solidFill>
                  </a:tcPr>
                </a:tc>
              </a:tr>
            </a:tbl>
          </a:graphicData>
        </a:graphic>
      </p:graphicFrame>
      <p:pic>
        <p:nvPicPr>
          <p:cNvPr id="8" name="Imagen 14"/>
          <p:cNvPicPr>
            <a:picLocks noChangeAspect="1"/>
          </p:cNvPicPr>
          <p:nvPr/>
        </p:nvPicPr>
        <p:blipFill rotWithShape="1">
          <a:blip r:embed="rId2" cstate="print"/>
          <a:srcRect l="19149" t="5826" r="46259" b="18439"/>
          <a:stretch/>
        </p:blipFill>
        <p:spPr>
          <a:xfrm>
            <a:off x="7145455" y="4293096"/>
            <a:ext cx="1675017" cy="1944216"/>
          </a:xfrm>
          <a:prstGeom prst="rect">
            <a:avLst/>
          </a:prstGeom>
          <a:solidFill>
            <a:schemeClr val="accent1">
              <a:lumMod val="50000"/>
              <a:alpha val="36000"/>
            </a:schemeClr>
          </a:solidFill>
        </p:spPr>
      </p:pic>
      <p:sp>
        <p:nvSpPr>
          <p:cNvPr id="11" name="10 CuadroTexto"/>
          <p:cNvSpPr txBox="1"/>
          <p:nvPr/>
        </p:nvSpPr>
        <p:spPr>
          <a:xfrm>
            <a:off x="7740352" y="4797152"/>
            <a:ext cx="144016" cy="369332"/>
          </a:xfrm>
          <a:prstGeom prst="rect">
            <a:avLst/>
          </a:prstGeom>
          <a:noFill/>
          <a:ln>
            <a:noFill/>
          </a:ln>
        </p:spPr>
        <p:txBody>
          <a:bodyPr wrap="square" rtlCol="0">
            <a:spAutoFit/>
          </a:bodyPr>
          <a:lstStyle/>
          <a:p>
            <a:r>
              <a:rPr lang="es-AR" dirty="0" smtClean="0"/>
              <a:t>o</a:t>
            </a:r>
            <a:endParaRPr lang="es-ES" dirty="0"/>
          </a:p>
        </p:txBody>
      </p:sp>
      <p:sp>
        <p:nvSpPr>
          <p:cNvPr id="12" name="11 Elipse"/>
          <p:cNvSpPr/>
          <p:nvPr/>
        </p:nvSpPr>
        <p:spPr bwMode="auto">
          <a:xfrm>
            <a:off x="7740352" y="5013176"/>
            <a:ext cx="432048" cy="432048"/>
          </a:xfrm>
          <a:prstGeom prst="ellipse">
            <a:avLst/>
          </a:prstGeom>
          <a:noFill/>
          <a:ln w="12700" cap="flat" cmpd="sng" algn="ctr">
            <a:gradFill flip="none" rotWithShape="1">
              <a:gsLst>
                <a:gs pos="0">
                  <a:srgbClr val="000000"/>
                </a:gs>
                <a:gs pos="39999">
                  <a:srgbClr val="0A128C"/>
                </a:gs>
                <a:gs pos="70000">
                  <a:srgbClr val="181CC7"/>
                </a:gs>
                <a:gs pos="88000">
                  <a:srgbClr val="7005D4"/>
                </a:gs>
                <a:gs pos="100000">
                  <a:srgbClr val="8C3D91"/>
                </a:gs>
              </a:gsLst>
              <a:lin ang="5400000" scaled="0"/>
              <a:tileRect r="-100000" b="-100000"/>
            </a:gra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Times New Roman" pitchFamily="18" charset="0"/>
            </a:endParaRPr>
          </a:p>
        </p:txBody>
      </p:sp>
      <p:sp>
        <p:nvSpPr>
          <p:cNvPr id="13" name="12 CuadroTexto"/>
          <p:cNvSpPr txBox="1"/>
          <p:nvPr/>
        </p:nvSpPr>
        <p:spPr>
          <a:xfrm>
            <a:off x="7380312" y="5795972"/>
            <a:ext cx="1008112" cy="369332"/>
          </a:xfrm>
          <a:prstGeom prst="rect">
            <a:avLst/>
          </a:prstGeom>
          <a:solidFill>
            <a:schemeClr val="accent1"/>
          </a:solidFill>
        </p:spPr>
        <p:txBody>
          <a:bodyPr wrap="square" rtlCol="0">
            <a:spAutoFit/>
          </a:bodyPr>
          <a:lstStyle/>
          <a:p>
            <a:endParaRPr lang="es-ES" dirty="0"/>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0" presetClass="emph" presetSubtype="0" fill="hold" nodeType="clickEffect">
                                  <p:stCondLst>
                                    <p:cond delay="0"/>
                                  </p:stCondLst>
                                  <p:childTnLst>
                                    <p:animClr clrSpc="hsl" dir="cw">
                                      <p:cBhvr override="childStyle">
                                        <p:cTn id="18" dur="500" fill="hold"/>
                                        <p:tgtEl>
                                          <p:spTgt spid="8"/>
                                        </p:tgtEl>
                                        <p:attrNameLst>
                                          <p:attrName>style.color</p:attrName>
                                        </p:attrNameLst>
                                      </p:cBhvr>
                                      <p:by>
                                        <p:hsl h="0" s="12549" l="25098"/>
                                      </p:by>
                                    </p:animClr>
                                    <p:animClr clrSpc="hsl" dir="cw">
                                      <p:cBhvr>
                                        <p:cTn id="19" dur="500" fill="hold"/>
                                        <p:tgtEl>
                                          <p:spTgt spid="8"/>
                                        </p:tgtEl>
                                        <p:attrNameLst>
                                          <p:attrName>fillcolor</p:attrName>
                                        </p:attrNameLst>
                                      </p:cBhvr>
                                      <p:by>
                                        <p:hsl h="0" s="12549" l="25098"/>
                                      </p:by>
                                    </p:animClr>
                                    <p:animClr clrSpc="hsl" dir="cw">
                                      <p:cBhvr>
                                        <p:cTn id="20" dur="500" fill="hold"/>
                                        <p:tgtEl>
                                          <p:spTgt spid="8"/>
                                        </p:tgtEl>
                                        <p:attrNameLst>
                                          <p:attrName>stroke.color</p:attrName>
                                        </p:attrNameLst>
                                      </p:cBhvr>
                                      <p:by>
                                        <p:hsl h="0" s="12549" l="25098"/>
                                      </p:by>
                                    </p:animClr>
                                    <p:set>
                                      <p:cBhvr>
                                        <p:cTn id="21" dur="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4" name="Picture 8" descr="D:\Documents and Settings\Admin\Mis documentos\Downloads\IMG_20210503_115315881_BURST000_COVER.jpg"/>
          <p:cNvPicPr>
            <a:picLocks noChangeAspect="1" noChangeArrowheads="1"/>
          </p:cNvPicPr>
          <p:nvPr/>
        </p:nvPicPr>
        <p:blipFill>
          <a:blip r:embed="rId2" cstate="print"/>
          <a:srcRect/>
          <a:stretch>
            <a:fillRect/>
          </a:stretch>
        </p:blipFill>
        <p:spPr bwMode="auto">
          <a:xfrm>
            <a:off x="2339752" y="476672"/>
            <a:ext cx="4896544" cy="609329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D:\Documents and Settings\Admin\Mis documentos\Downloads\IMG_20210503_115348617.jpg"/>
          <p:cNvPicPr>
            <a:picLocks noChangeAspect="1" noChangeArrowheads="1"/>
          </p:cNvPicPr>
          <p:nvPr/>
        </p:nvPicPr>
        <p:blipFill>
          <a:blip r:embed="rId2" cstate="print"/>
          <a:srcRect/>
          <a:stretch>
            <a:fillRect/>
          </a:stretch>
        </p:blipFill>
        <p:spPr bwMode="auto">
          <a:xfrm>
            <a:off x="2051720" y="140634"/>
            <a:ext cx="5760640" cy="624069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D:\Documents and Settings\Admin\Mis documentos\Downloads\IMG_20210503_115358325.jpg"/>
          <p:cNvPicPr>
            <a:picLocks noChangeAspect="1" noChangeArrowheads="1"/>
          </p:cNvPicPr>
          <p:nvPr/>
        </p:nvPicPr>
        <p:blipFill>
          <a:blip r:embed="rId2" cstate="print"/>
          <a:srcRect/>
          <a:stretch>
            <a:fillRect/>
          </a:stretch>
        </p:blipFill>
        <p:spPr bwMode="auto">
          <a:xfrm>
            <a:off x="2699792" y="475994"/>
            <a:ext cx="4429000" cy="590533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4000" dirty="0" smtClean="0">
                <a:latin typeface="+mn-lt"/>
              </a:rPr>
              <a:t>Fundamento teórico</a:t>
            </a:r>
            <a:endParaRPr lang="es-ES" sz="4000" dirty="0">
              <a:latin typeface="+mn-lt"/>
            </a:endParaRPr>
          </a:p>
        </p:txBody>
      </p:sp>
      <p:sp>
        <p:nvSpPr>
          <p:cNvPr id="16" name="Rectangle 14"/>
          <p:cNvSpPr>
            <a:spLocks noChangeArrowheads="1"/>
          </p:cNvSpPr>
          <p:nvPr/>
        </p:nvSpPr>
        <p:spPr bwMode="auto">
          <a:xfrm rot="10800000" flipV="1">
            <a:off x="683568" y="1658752"/>
            <a:ext cx="8136904" cy="23391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a:tabLst>
                <a:tab pos="228600" algn="l"/>
              </a:tabLst>
              <a:defRPr>
                <a:solidFill>
                  <a:schemeClr val="tx1"/>
                </a:solidFill>
                <a:latin typeface="Arial" panose="020B0604020202020204" pitchFamily="34" charset="0"/>
              </a:defRPr>
            </a:lvl1pPr>
            <a:lvl2pPr>
              <a:tabLst>
                <a:tab pos="228600" algn="l"/>
              </a:tabLst>
              <a:defRPr>
                <a:solidFill>
                  <a:schemeClr val="tx1"/>
                </a:solidFill>
                <a:latin typeface="Arial" panose="020B0604020202020204" pitchFamily="34" charset="0"/>
              </a:defRPr>
            </a:lvl2pPr>
            <a:lvl3pPr>
              <a:tabLst>
                <a:tab pos="228600" algn="l"/>
              </a:tabLst>
              <a:defRPr>
                <a:solidFill>
                  <a:schemeClr val="tx1"/>
                </a:solidFill>
                <a:latin typeface="Arial" panose="020B0604020202020204" pitchFamily="34" charset="0"/>
              </a:defRPr>
            </a:lvl3pPr>
            <a:lvl4pPr>
              <a:tabLst>
                <a:tab pos="228600" algn="l"/>
              </a:tabLst>
              <a:defRPr>
                <a:solidFill>
                  <a:schemeClr val="tx1"/>
                </a:solidFill>
                <a:latin typeface="Arial" panose="020B0604020202020204" pitchFamily="34" charset="0"/>
              </a:defRPr>
            </a:lvl4pPr>
            <a:lvl5pPr>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indent="0" algn="just">
              <a:tabLst>
                <a:tab pos="0" algn="l"/>
              </a:tabLst>
            </a:pPr>
            <a:r>
              <a:rPr kumimoji="0" lang="es-ES" sz="1400" b="1" i="0" u="none" strike="noStrike" cap="none" normalizeH="0" baseline="0" dirty="0" smtClean="0">
                <a:ln>
                  <a:noFill/>
                </a:ln>
                <a:solidFill>
                  <a:srgbClr val="0000FF"/>
                </a:solidFill>
                <a:effectLst/>
                <a:latin typeface="Tahoma" panose="020B0604030504040204" pitchFamily="34" charset="0"/>
                <a:ea typeface="Times New Roman" panose="02020603050405020304" pitchFamily="18" charset="0"/>
                <a:cs typeface="Tahoma" panose="020B0604030504040204" pitchFamily="34" charset="0"/>
              </a:rPr>
              <a:t>	</a:t>
            </a:r>
            <a:r>
              <a:rPr lang="es-ES" sz="2000" b="1" dirty="0">
                <a:solidFill>
                  <a:srgbClr val="FF0066"/>
                </a:solidFill>
                <a:ea typeface="Times New Roman" panose="02020603050405020304" pitchFamily="18" charset="0"/>
                <a:cs typeface="Arial" panose="020B0604020202020204" pitchFamily="34" charset="0"/>
              </a:rPr>
              <a:t>Medida de la </a:t>
            </a:r>
            <a:r>
              <a:rPr lang="es-ES" sz="2000" b="1" dirty="0" smtClean="0">
                <a:solidFill>
                  <a:srgbClr val="FF0066"/>
                </a:solidFill>
                <a:ea typeface="Times New Roman" panose="02020603050405020304" pitchFamily="18" charset="0"/>
                <a:cs typeface="Arial" panose="020B0604020202020204" pitchFamily="34" charset="0"/>
              </a:rPr>
              <a:t>Potencia</a:t>
            </a:r>
            <a:endParaRPr kumimoji="0" lang="es-ES" sz="1400" b="0" i="0" u="none" strike="noStrike" cap="none" normalizeH="0" baseline="0" dirty="0" smtClean="0">
              <a:ln>
                <a:noFill/>
              </a:ln>
              <a:solidFill>
                <a:srgbClr val="0000FF"/>
              </a:solidFill>
              <a:effectLst/>
            </a:endParaRPr>
          </a:p>
          <a:p>
            <a:pPr marL="0" marR="0" lvl="0" indent="449263" algn="just" defTabSz="914400" rtl="0" eaLnBrk="0" fontAlgn="base" latinLnBrk="0" hangingPunct="0">
              <a:lnSpc>
                <a:spcPct val="100000"/>
              </a:lnSpc>
              <a:spcBef>
                <a:spcPct val="0"/>
              </a:spcBef>
              <a:spcAft>
                <a:spcPct val="0"/>
              </a:spcAft>
              <a:buClrTx/>
              <a:buSzTx/>
              <a:buFontTx/>
              <a:buNone/>
              <a:tabLst>
                <a:tab pos="228600" algn="l"/>
              </a:tabLst>
            </a:pPr>
            <a:r>
              <a:rPr kumimoji="0" lang="es-ES" b="0" i="0" u="none" strike="noStrike" cap="none" normalizeH="0" baseline="0" dirty="0" smtClean="0">
                <a:ln>
                  <a:noFill/>
                </a:ln>
                <a:solidFill>
                  <a:srgbClr val="0000FF"/>
                </a:solidFill>
                <a:effectLst/>
                <a:latin typeface="Tahoma" panose="020B0604030504040204" pitchFamily="34" charset="0"/>
                <a:ea typeface="Tahoma" panose="020B0604030504040204" pitchFamily="34" charset="0"/>
                <a:cs typeface="Tahoma" panose="020B0604030504040204" pitchFamily="34" charset="0"/>
              </a:rPr>
              <a:t>La potencia demandada por una carga trifásica es igual a la suma de las potencias suministradas por cada una de las fases. Esto se cumple para cualquier tipo de conexión de la carga y características de ésta. Luego, la potencia del sistema trifásico puede medirse con tres vatímetros monofásicos conectados en la forma indicada en el esquema. Obsérvese que esto requiere tener acceso al punto neutro del sistema.</a:t>
            </a:r>
          </a:p>
          <a:p>
            <a:pPr marL="0" marR="0" lvl="0" indent="449263" algn="just" defTabSz="914400" rtl="0" eaLnBrk="0" fontAlgn="base" latinLnBrk="0" hangingPunct="0">
              <a:lnSpc>
                <a:spcPct val="100000"/>
              </a:lnSpc>
              <a:spcBef>
                <a:spcPct val="0"/>
              </a:spcBef>
              <a:spcAft>
                <a:spcPct val="0"/>
              </a:spcAft>
              <a:buClrTx/>
              <a:buSzTx/>
              <a:buFontTx/>
              <a:buNone/>
              <a:tabLst>
                <a:tab pos="228600" algn="l"/>
              </a:tabLst>
            </a:pPr>
            <a:endParaRPr kumimoji="0" lang="es-ES" b="0" i="0" u="none" strike="noStrike" cap="none" normalizeH="0" baseline="0" dirty="0" smtClean="0">
              <a:ln>
                <a:noFill/>
              </a:ln>
              <a:solidFill>
                <a:srgbClr val="0000FF"/>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5135" name="Imagen 2"/>
          <p:cNvPicPr>
            <a:picLocks noChangeAspect="1" noChangeArrowheads="1"/>
          </p:cNvPicPr>
          <p:nvPr/>
        </p:nvPicPr>
        <p:blipFill>
          <a:blip r:embed="rId3" cstate="print">
            <a:lum contrast="6000"/>
            <a:extLst>
              <a:ext uri="{28A0092B-C50C-407E-A947-70E740481C1C}">
                <a14:useLocalDpi xmlns:a14="http://schemas.microsoft.com/office/drawing/2010/main" xmlns="" val="0"/>
              </a:ext>
            </a:extLst>
          </a:blip>
          <a:srcRect t="13483" b="17416"/>
          <a:stretch>
            <a:fillRect/>
          </a:stretch>
        </p:blipFill>
        <p:spPr bwMode="auto">
          <a:xfrm>
            <a:off x="996166" y="3750587"/>
            <a:ext cx="7081131" cy="1447524"/>
          </a:xfrm>
          <a:prstGeom prst="rect">
            <a:avLst/>
          </a:prstGeom>
          <a:solidFill>
            <a:schemeClr val="tx1">
              <a:lumMod val="75000"/>
              <a:alpha val="77000"/>
            </a:schemeClr>
          </a:solidFill>
          <a:ln>
            <a:noFill/>
          </a:ln>
          <a:extLst/>
        </p:spPr>
      </p:pic>
      <mc:AlternateContent xmlns:mc="http://schemas.openxmlformats.org/markup-compatibility/2006">
        <mc:Choice xmlns:a14="http://schemas.microsoft.com/office/drawing/2010/main" xmlns="" Requires="a14">
          <p:sp>
            <p:nvSpPr>
              <p:cNvPr id="21" name="Rectangle 19"/>
              <p:cNvSpPr>
                <a:spLocks noChangeArrowheads="1"/>
              </p:cNvSpPr>
              <p:nvPr/>
            </p:nvSpPr>
            <p:spPr bwMode="auto">
              <a:xfrm>
                <a:off x="791265" y="5489624"/>
                <a:ext cx="3877985" cy="27699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just"/>
                <a:r>
                  <a:rPr kumimoji="0" lang="es-ES" sz="1200" b="0" i="0" u="none" strike="noStrike" cap="none" normalizeH="0" baseline="0" dirty="0" smtClean="0">
                    <a:ln>
                      <a:noFill/>
                    </a:ln>
                    <a:solidFill>
                      <a:srgbClr val="0000FF"/>
                    </a:solidFill>
                    <a:effectLst/>
                    <a:latin typeface="Tahoma" panose="020B0604030504040204" pitchFamily="34" charset="0"/>
                    <a:ea typeface="Tahoma" panose="020B0604030504040204" pitchFamily="34" charset="0"/>
                    <a:cs typeface="Tahoma" panose="020B0604030504040204" pitchFamily="34" charset="0"/>
                  </a:rPr>
                  <a:t>El vatímetro 1 indicará:</a:t>
                </a:r>
                <a14:m>
                  <m:oMath xmlns:m="http://schemas.openxmlformats.org/officeDocument/2006/math">
                    <m:sSub>
                      <m:sSubPr>
                        <m:ctrlPr>
                          <a:rPr kumimoji="0" lang="es-ES" sz="1200" b="0" i="1" u="none" strike="noStrike" cap="none" normalizeH="0" baseline="0" smtClean="0">
                            <a:ln>
                              <a:noFill/>
                            </a:ln>
                            <a:solidFill>
                              <a:srgbClr val="0000FF"/>
                            </a:solidFill>
                            <a:effectLst/>
                            <a:latin typeface="Cambria Math" panose="02040503050406030204" pitchFamily="18" charset="0"/>
                            <a:ea typeface="Tahoma" panose="020B0604030504040204" pitchFamily="34" charset="0"/>
                            <a:cs typeface="Tahoma" panose="020B0604030504040204" pitchFamily="34" charset="0"/>
                          </a:rPr>
                        </m:ctrlPr>
                      </m:sSubPr>
                      <m:e>
                        <m:r>
                          <a:rPr kumimoji="0" lang="es-AR" sz="1200" b="0" i="1" u="none" strike="noStrike" cap="none" normalizeH="0" baseline="0" smtClean="0">
                            <a:ln>
                              <a:noFill/>
                            </a:ln>
                            <a:solidFill>
                              <a:srgbClr val="0000FF"/>
                            </a:solidFill>
                            <a:effectLst/>
                            <a:latin typeface="Cambria Math" panose="02040503050406030204" pitchFamily="18" charset="0"/>
                            <a:ea typeface="Tahoma" panose="020B0604030504040204" pitchFamily="34" charset="0"/>
                            <a:cs typeface="Tahoma" panose="020B0604030504040204" pitchFamily="34" charset="0"/>
                          </a:rPr>
                          <m:t>𝑃</m:t>
                        </m:r>
                      </m:e>
                      <m:sub>
                        <m:r>
                          <a:rPr kumimoji="0" lang="es-AR" sz="1200" b="0" i="1" u="none" strike="noStrike" cap="none" normalizeH="0" baseline="0" smtClean="0">
                            <a:ln>
                              <a:noFill/>
                            </a:ln>
                            <a:solidFill>
                              <a:srgbClr val="0000FF"/>
                            </a:solidFill>
                            <a:effectLst/>
                            <a:latin typeface="Cambria Math" panose="02040503050406030204" pitchFamily="18" charset="0"/>
                            <a:ea typeface="Tahoma" panose="020B0604030504040204" pitchFamily="34" charset="0"/>
                            <a:cs typeface="Tahoma" panose="020B0604030504040204" pitchFamily="34" charset="0"/>
                          </a:rPr>
                          <m:t>𝑅</m:t>
                        </m:r>
                      </m:sub>
                    </m:sSub>
                    <m:r>
                      <a:rPr kumimoji="0" lang="es-AR" sz="1200" b="0" i="1" u="none" strike="noStrike" cap="none" normalizeH="0" baseline="0" smtClean="0">
                        <a:ln>
                          <a:noFill/>
                        </a:ln>
                        <a:solidFill>
                          <a:srgbClr val="0000FF"/>
                        </a:solidFill>
                        <a:effectLst/>
                        <a:latin typeface="Cambria Math" panose="02040503050406030204" pitchFamily="18" charset="0"/>
                        <a:ea typeface="Tahoma" panose="020B0604030504040204" pitchFamily="34" charset="0"/>
                        <a:cs typeface="Tahoma" panose="020B0604030504040204" pitchFamily="34" charset="0"/>
                      </a:rPr>
                      <m:t>=</m:t>
                    </m:r>
                    <m:sSub>
                      <m:sSubPr>
                        <m:ctrlPr>
                          <a:rPr kumimoji="0" lang="es-AR" sz="1200" b="0" i="1" u="none" strike="noStrike" cap="none" normalizeH="0" baseline="0" smtClean="0">
                            <a:ln>
                              <a:noFill/>
                            </a:ln>
                            <a:solidFill>
                              <a:srgbClr val="0000FF"/>
                            </a:solidFill>
                            <a:effectLst/>
                            <a:latin typeface="Cambria Math" panose="02040503050406030204" pitchFamily="18" charset="0"/>
                            <a:ea typeface="Tahoma" panose="020B0604030504040204" pitchFamily="34" charset="0"/>
                            <a:cs typeface="Tahoma" panose="020B0604030504040204" pitchFamily="34" charset="0"/>
                          </a:rPr>
                        </m:ctrlPr>
                      </m:sSubPr>
                      <m:e>
                        <m:r>
                          <a:rPr kumimoji="0" lang="es-AR" sz="1200" b="0" i="1" u="none" strike="noStrike" cap="none" normalizeH="0" baseline="0" smtClean="0">
                            <a:ln>
                              <a:noFill/>
                            </a:ln>
                            <a:solidFill>
                              <a:srgbClr val="0000FF"/>
                            </a:solidFill>
                            <a:effectLst/>
                            <a:latin typeface="Cambria Math" panose="02040503050406030204" pitchFamily="18" charset="0"/>
                            <a:ea typeface="Tahoma" panose="020B0604030504040204" pitchFamily="34" charset="0"/>
                            <a:cs typeface="Tahoma" panose="020B0604030504040204" pitchFamily="34" charset="0"/>
                          </a:rPr>
                          <m:t>𝑈</m:t>
                        </m:r>
                      </m:e>
                      <m:sub>
                        <m:r>
                          <a:rPr kumimoji="0" lang="es-AR" sz="1200" b="0" i="1" u="none" strike="noStrike" cap="none" normalizeH="0" baseline="0" smtClean="0">
                            <a:ln>
                              <a:noFill/>
                            </a:ln>
                            <a:solidFill>
                              <a:srgbClr val="0000FF"/>
                            </a:solidFill>
                            <a:effectLst/>
                            <a:latin typeface="Cambria Math" panose="02040503050406030204" pitchFamily="18" charset="0"/>
                            <a:ea typeface="Tahoma" panose="020B0604030504040204" pitchFamily="34" charset="0"/>
                            <a:cs typeface="Tahoma" panose="020B0604030504040204" pitchFamily="34" charset="0"/>
                          </a:rPr>
                          <m:t>𝑅</m:t>
                        </m:r>
                      </m:sub>
                    </m:sSub>
                    <m:r>
                      <a:rPr kumimoji="0" lang="es-AR" sz="1200" b="0" i="1" u="none" strike="noStrike" cap="none" normalizeH="0" baseline="0" smtClean="0">
                        <a:ln>
                          <a:noFill/>
                        </a:ln>
                        <a:solidFill>
                          <a:srgbClr val="0000FF"/>
                        </a:solidFill>
                        <a:effectLst/>
                        <a:latin typeface="Cambria Math" panose="02040503050406030204" pitchFamily="18" charset="0"/>
                        <a:ea typeface="Tahoma" panose="020B0604030504040204" pitchFamily="34" charset="0"/>
                        <a:cs typeface="Tahoma" panose="020B0604030504040204" pitchFamily="34" charset="0"/>
                      </a:rPr>
                      <m:t>.</m:t>
                    </m:r>
                    <m:sSub>
                      <m:sSubPr>
                        <m:ctrlPr>
                          <a:rPr kumimoji="0" lang="es-AR" sz="1200" b="0" i="1" u="none" strike="noStrike" cap="none" normalizeH="0" baseline="0" smtClean="0">
                            <a:ln>
                              <a:noFill/>
                            </a:ln>
                            <a:solidFill>
                              <a:srgbClr val="0000FF"/>
                            </a:solidFill>
                            <a:effectLst/>
                            <a:latin typeface="Cambria Math" panose="02040503050406030204" pitchFamily="18" charset="0"/>
                            <a:ea typeface="Tahoma" panose="020B0604030504040204" pitchFamily="34" charset="0"/>
                            <a:cs typeface="Tahoma" panose="020B0604030504040204" pitchFamily="34" charset="0"/>
                          </a:rPr>
                        </m:ctrlPr>
                      </m:sSubPr>
                      <m:e>
                        <m:r>
                          <a:rPr kumimoji="0" lang="es-AR" sz="1200" b="0" i="1" u="none" strike="noStrike" cap="none" normalizeH="0" baseline="0" smtClean="0">
                            <a:ln>
                              <a:noFill/>
                            </a:ln>
                            <a:solidFill>
                              <a:srgbClr val="0000FF"/>
                            </a:solidFill>
                            <a:effectLst/>
                            <a:latin typeface="Cambria Math" panose="02040503050406030204" pitchFamily="18" charset="0"/>
                            <a:ea typeface="Tahoma" panose="020B0604030504040204" pitchFamily="34" charset="0"/>
                            <a:cs typeface="Tahoma" panose="020B0604030504040204" pitchFamily="34" charset="0"/>
                          </a:rPr>
                          <m:t>𝐼</m:t>
                        </m:r>
                      </m:e>
                      <m:sub>
                        <m:r>
                          <a:rPr kumimoji="0" lang="es-AR" sz="1200" b="0" i="1" u="none" strike="noStrike" cap="none" normalizeH="0" baseline="0" smtClean="0">
                            <a:ln>
                              <a:noFill/>
                            </a:ln>
                            <a:solidFill>
                              <a:srgbClr val="0000FF"/>
                            </a:solidFill>
                            <a:effectLst/>
                            <a:latin typeface="Cambria Math" panose="02040503050406030204" pitchFamily="18" charset="0"/>
                            <a:ea typeface="Tahoma" panose="020B0604030504040204" pitchFamily="34" charset="0"/>
                            <a:cs typeface="Tahoma" panose="020B0604030504040204" pitchFamily="34" charset="0"/>
                          </a:rPr>
                          <m:t>𝑅</m:t>
                        </m:r>
                      </m:sub>
                    </m:sSub>
                    <m:r>
                      <a:rPr kumimoji="0" lang="es-AR" sz="1200" b="0" i="1" u="none" strike="noStrike" cap="none" normalizeH="0" baseline="0" smtClean="0">
                        <a:ln>
                          <a:noFill/>
                        </a:ln>
                        <a:solidFill>
                          <a:srgbClr val="0000FF"/>
                        </a:solidFill>
                        <a:effectLst/>
                        <a:latin typeface="Cambria Math" panose="02040503050406030204" pitchFamily="18" charset="0"/>
                        <a:ea typeface="Tahoma" panose="020B0604030504040204" pitchFamily="34" charset="0"/>
                        <a:cs typeface="Tahoma" panose="020B0604030504040204" pitchFamily="34" charset="0"/>
                      </a:rPr>
                      <m:t>.</m:t>
                    </m:r>
                    <m:r>
                      <a:rPr kumimoji="0" lang="es-AR" sz="1200" b="0" i="1" u="none" strike="noStrike" cap="none" normalizeH="0" baseline="0" smtClean="0">
                        <a:ln>
                          <a:noFill/>
                        </a:ln>
                        <a:solidFill>
                          <a:srgbClr val="0000FF"/>
                        </a:solidFill>
                        <a:effectLst/>
                        <a:latin typeface="Cambria Math" panose="02040503050406030204" pitchFamily="18" charset="0"/>
                        <a:ea typeface="Tahoma" panose="020B0604030504040204" pitchFamily="34" charset="0"/>
                        <a:cs typeface="Tahoma" panose="020B0604030504040204" pitchFamily="34" charset="0"/>
                      </a:rPr>
                      <m:t>𝑐𝑜𝑠</m:t>
                    </m:r>
                    <m:sSub>
                      <m:sSubPr>
                        <m:ctrlPr>
                          <a:rPr kumimoji="0" lang="es-AR" sz="1200" b="0" i="1" u="none" strike="noStrike" cap="none" normalizeH="0" baseline="0" smtClean="0">
                            <a:ln>
                              <a:noFill/>
                            </a:ln>
                            <a:solidFill>
                              <a:srgbClr val="0000FF"/>
                            </a:solidFill>
                            <a:effectLst/>
                            <a:latin typeface="Cambria Math" panose="02040503050406030204" pitchFamily="18" charset="0"/>
                            <a:ea typeface="Tahoma" panose="020B0604030504040204" pitchFamily="34" charset="0"/>
                            <a:cs typeface="Tahoma" panose="020B0604030504040204" pitchFamily="34" charset="0"/>
                          </a:rPr>
                        </m:ctrlPr>
                      </m:sSubPr>
                      <m:e>
                        <m:r>
                          <a:rPr lang="es-AR" sz="1200" i="1">
                            <a:solidFill>
                              <a:srgbClr val="0000FF"/>
                            </a:solidFill>
                            <a:latin typeface="Cambria Math" panose="02040503050406030204" pitchFamily="18" charset="0"/>
                            <a:ea typeface="Cambria Math" panose="02040503050406030204" pitchFamily="18" charset="0"/>
                            <a:cs typeface="Tahoma" panose="020B0604030504040204" pitchFamily="34" charset="0"/>
                          </a:rPr>
                          <m:t>𝜑</m:t>
                        </m:r>
                      </m:e>
                      <m:sub>
                        <m:r>
                          <a:rPr kumimoji="0" lang="es-AR" sz="1200" b="0" i="1" u="none" strike="noStrike" cap="none" normalizeH="0" baseline="0" smtClean="0">
                            <a:ln>
                              <a:noFill/>
                            </a:ln>
                            <a:solidFill>
                              <a:srgbClr val="0000FF"/>
                            </a:solidFill>
                            <a:effectLst/>
                            <a:latin typeface="Cambria Math" panose="02040503050406030204" pitchFamily="18" charset="0"/>
                            <a:ea typeface="Tahoma" panose="020B0604030504040204" pitchFamily="34" charset="0"/>
                            <a:cs typeface="Tahoma" panose="020B0604030504040204" pitchFamily="34" charset="0"/>
                          </a:rPr>
                          <m:t>𝑅</m:t>
                        </m:r>
                      </m:sub>
                    </m:sSub>
                    <m:r>
                      <a:rPr kumimoji="0" lang="es-AR" sz="1200" b="0" i="1" u="none" strike="noStrike" cap="none" normalizeH="0" baseline="0" smtClean="0">
                        <a:ln>
                          <a:noFill/>
                        </a:ln>
                        <a:solidFill>
                          <a:srgbClr val="0000FF"/>
                        </a:solidFill>
                        <a:effectLst/>
                        <a:latin typeface="Cambria Math" panose="02040503050406030204" pitchFamily="18" charset="0"/>
                        <a:ea typeface="Tahoma" panose="020B0604030504040204" pitchFamily="34" charset="0"/>
                        <a:cs typeface="Tahoma" panose="020B0604030504040204" pitchFamily="34" charset="0"/>
                      </a:rPr>
                      <m:t>=</m:t>
                    </m:r>
                    <m:acc>
                      <m:accPr>
                        <m:chr m:val="̅"/>
                        <m:ctrlPr>
                          <a:rPr kumimoji="0" lang="es-AR" sz="1200" b="0" i="1" u="none" strike="noStrike" cap="none" normalizeH="0" baseline="0" smtClean="0">
                            <a:ln>
                              <a:noFill/>
                            </a:ln>
                            <a:solidFill>
                              <a:srgbClr val="0000FF"/>
                            </a:solidFill>
                            <a:effectLst/>
                            <a:latin typeface="Cambria Math" panose="02040503050406030204" pitchFamily="18" charset="0"/>
                            <a:ea typeface="Tahoma" panose="020B0604030504040204" pitchFamily="34" charset="0"/>
                            <a:cs typeface="Tahoma" panose="020B0604030504040204" pitchFamily="34" charset="0"/>
                          </a:rPr>
                        </m:ctrlPr>
                      </m:accPr>
                      <m:e>
                        <m:sSub>
                          <m:sSubPr>
                            <m:ctrlPr>
                              <a:rPr kumimoji="0" lang="es-AR" sz="1200" b="0" i="1" u="none" strike="noStrike" cap="none" normalizeH="0" baseline="0" smtClean="0">
                                <a:ln>
                                  <a:noFill/>
                                </a:ln>
                                <a:solidFill>
                                  <a:srgbClr val="0000FF"/>
                                </a:solidFill>
                                <a:effectLst/>
                                <a:latin typeface="Cambria Math" panose="02040503050406030204" pitchFamily="18" charset="0"/>
                                <a:ea typeface="Tahoma" panose="020B0604030504040204" pitchFamily="34" charset="0"/>
                                <a:cs typeface="Tahoma" panose="020B0604030504040204" pitchFamily="34" charset="0"/>
                              </a:rPr>
                            </m:ctrlPr>
                          </m:sSubPr>
                          <m:e>
                            <m:r>
                              <a:rPr kumimoji="0" lang="es-AR" sz="1200" b="0" i="1" u="none" strike="noStrike" cap="none" normalizeH="0" baseline="0" smtClean="0">
                                <a:ln>
                                  <a:noFill/>
                                </a:ln>
                                <a:solidFill>
                                  <a:srgbClr val="0000FF"/>
                                </a:solidFill>
                                <a:effectLst/>
                                <a:latin typeface="Cambria Math" panose="02040503050406030204" pitchFamily="18" charset="0"/>
                                <a:ea typeface="Tahoma" panose="020B0604030504040204" pitchFamily="34" charset="0"/>
                                <a:cs typeface="Tahoma" panose="020B0604030504040204" pitchFamily="34" charset="0"/>
                              </a:rPr>
                              <m:t>𝑈</m:t>
                            </m:r>
                          </m:e>
                          <m:sub>
                            <m:r>
                              <a:rPr kumimoji="0" lang="es-AR" sz="1200" b="0" i="1" u="none" strike="noStrike" cap="none" normalizeH="0" baseline="0" smtClean="0">
                                <a:ln>
                                  <a:noFill/>
                                </a:ln>
                                <a:solidFill>
                                  <a:srgbClr val="0000FF"/>
                                </a:solidFill>
                                <a:effectLst/>
                                <a:latin typeface="Cambria Math" panose="02040503050406030204" pitchFamily="18" charset="0"/>
                                <a:ea typeface="Tahoma" panose="020B0604030504040204" pitchFamily="34" charset="0"/>
                                <a:cs typeface="Tahoma" panose="020B0604030504040204" pitchFamily="34" charset="0"/>
                              </a:rPr>
                              <m:t>𝑅</m:t>
                            </m:r>
                          </m:sub>
                        </m:sSub>
                      </m:e>
                    </m:acc>
                    <m:r>
                      <a:rPr kumimoji="0" lang="es-AR" sz="1200" b="0" i="1" u="none" strike="noStrike" cap="none" normalizeH="0" baseline="0" smtClean="0">
                        <a:ln>
                          <a:noFill/>
                        </a:ln>
                        <a:solidFill>
                          <a:srgbClr val="0000FF"/>
                        </a:solidFill>
                        <a:effectLst/>
                        <a:latin typeface="Cambria Math" panose="02040503050406030204" pitchFamily="18" charset="0"/>
                        <a:ea typeface="Tahoma" panose="020B0604030504040204" pitchFamily="34" charset="0"/>
                        <a:cs typeface="Tahoma" panose="020B0604030504040204" pitchFamily="34" charset="0"/>
                      </a:rPr>
                      <m:t>.</m:t>
                    </m:r>
                    <m:sSub>
                      <m:sSubPr>
                        <m:ctrlPr>
                          <a:rPr kumimoji="0" lang="es-AR" sz="1200" b="0" i="1" u="none" strike="noStrike" cap="none" normalizeH="0" baseline="0" smtClean="0">
                            <a:ln>
                              <a:noFill/>
                            </a:ln>
                            <a:solidFill>
                              <a:srgbClr val="0000FF"/>
                            </a:solidFill>
                            <a:effectLst/>
                            <a:latin typeface="Cambria Math" panose="02040503050406030204" pitchFamily="18" charset="0"/>
                            <a:ea typeface="Tahoma" panose="020B0604030504040204" pitchFamily="34" charset="0"/>
                            <a:cs typeface="Tahoma" panose="020B0604030504040204" pitchFamily="34" charset="0"/>
                          </a:rPr>
                        </m:ctrlPr>
                      </m:sSubPr>
                      <m:e>
                        <m:acc>
                          <m:accPr>
                            <m:chr m:val="̅"/>
                            <m:ctrlPr>
                              <a:rPr kumimoji="0" lang="es-AR" sz="1200" b="0" i="1" u="none" strike="noStrike" cap="none" normalizeH="0" baseline="0" smtClean="0">
                                <a:ln>
                                  <a:noFill/>
                                </a:ln>
                                <a:solidFill>
                                  <a:srgbClr val="0000FF"/>
                                </a:solidFill>
                                <a:effectLst/>
                                <a:latin typeface="Cambria Math" panose="02040503050406030204" pitchFamily="18" charset="0"/>
                                <a:ea typeface="Tahoma" panose="020B0604030504040204" pitchFamily="34" charset="0"/>
                                <a:cs typeface="Tahoma" panose="020B0604030504040204" pitchFamily="34" charset="0"/>
                              </a:rPr>
                            </m:ctrlPr>
                          </m:accPr>
                          <m:e>
                            <m:r>
                              <a:rPr kumimoji="0" lang="es-AR" sz="1200" b="0" i="1" u="none" strike="noStrike" cap="none" normalizeH="0" baseline="0" smtClean="0">
                                <a:ln>
                                  <a:noFill/>
                                </a:ln>
                                <a:solidFill>
                                  <a:srgbClr val="0000FF"/>
                                </a:solidFill>
                                <a:effectLst/>
                                <a:latin typeface="Cambria Math" panose="02040503050406030204" pitchFamily="18" charset="0"/>
                                <a:ea typeface="Tahoma" panose="020B0604030504040204" pitchFamily="34" charset="0"/>
                                <a:cs typeface="Tahoma" panose="020B0604030504040204" pitchFamily="34" charset="0"/>
                              </a:rPr>
                              <m:t>𝐼</m:t>
                            </m:r>
                          </m:e>
                        </m:acc>
                      </m:e>
                      <m:sub>
                        <m:r>
                          <a:rPr kumimoji="0" lang="es-AR" sz="1200" b="0" i="1" u="none" strike="noStrike" cap="none" normalizeH="0" baseline="0" smtClean="0">
                            <a:ln>
                              <a:noFill/>
                            </a:ln>
                            <a:solidFill>
                              <a:srgbClr val="0000FF"/>
                            </a:solidFill>
                            <a:effectLst/>
                            <a:latin typeface="Cambria Math" panose="02040503050406030204" pitchFamily="18" charset="0"/>
                            <a:ea typeface="Tahoma" panose="020B0604030504040204" pitchFamily="34" charset="0"/>
                            <a:cs typeface="Tahoma" panose="020B0604030504040204" pitchFamily="34" charset="0"/>
                          </a:rPr>
                          <m:t>𝑅</m:t>
                        </m:r>
                      </m:sub>
                    </m:sSub>
                  </m:oMath>
                </a14:m>
                <a:r>
                  <a:rPr kumimoji="0" lang="es-E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endParaRPr kumimoji="0" lang="es-ES" sz="1800" b="0" i="0" u="none" strike="noStrike" cap="none" normalizeH="0" baseline="0" dirty="0" smtClean="0">
                  <a:ln>
                    <a:noFill/>
                  </a:ln>
                  <a:solidFill>
                    <a:schemeClr val="tx1"/>
                  </a:solidFill>
                  <a:effectLst/>
                  <a:latin typeface="Arial" panose="020B0604020202020204" pitchFamily="34" charset="0"/>
                </a:endParaRPr>
              </a:p>
            </p:txBody>
          </p:sp>
        </mc:Choice>
        <mc:Fallback>
          <p:sp>
            <p:nvSpPr>
              <p:cNvPr id="21" name="Rectangle 19"/>
              <p:cNvSpPr>
                <a:spLocks noRot="1" noChangeAspect="1" noMove="1" noResize="1" noEditPoints="1" noAdjustHandles="1" noChangeArrowheads="1" noChangeShapeType="1" noTextEdit="1"/>
              </p:cNvSpPr>
              <p:nvPr/>
            </p:nvSpPr>
            <p:spPr bwMode="auto">
              <a:xfrm>
                <a:off x="791265" y="5489624"/>
                <a:ext cx="3877985" cy="276999"/>
              </a:xfrm>
              <a:prstGeom prst="rect">
                <a:avLst/>
              </a:prstGeom>
              <a:blipFill rotWithShape="0">
                <a:blip r:embed="rId4" cstate="print"/>
                <a:stretch>
                  <a:fillRect l="-157" t="-4444" b="-15556"/>
                </a:stretch>
              </a:blip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es-ES">
                    <a:noFill/>
                  </a:rPr>
                  <a:t> </a:t>
                </a:r>
              </a:p>
            </p:txBody>
          </p:sp>
        </mc:Fallback>
      </mc:AlternateContent>
      <mc:AlternateContent xmlns:mc="http://schemas.openxmlformats.org/markup-compatibility/2006">
        <mc:Choice xmlns:a14="http://schemas.microsoft.com/office/drawing/2010/main" xmlns="" Requires="a14">
          <p:sp>
            <p:nvSpPr>
              <p:cNvPr id="24" name="Rectángulo 23"/>
              <p:cNvSpPr/>
              <p:nvPr/>
            </p:nvSpPr>
            <p:spPr>
              <a:xfrm>
                <a:off x="4499992" y="5609358"/>
                <a:ext cx="4139724" cy="307777"/>
              </a:xfrm>
              <a:prstGeom prst="rect">
                <a:avLst/>
              </a:prstGeom>
            </p:spPr>
            <p:txBody>
              <a:bodyPr wrap="square">
                <a:spAutoFit/>
              </a:bodyPr>
              <a:lstStyle/>
              <a:p>
                <a:r>
                  <a:rPr lang="es-ES" sz="1400" dirty="0" smtClean="0">
                    <a:solidFill>
                      <a:srgbClr val="0000FF"/>
                    </a:solidFill>
                    <a:latin typeface="Times New Roman" panose="02020603050405020304" pitchFamily="18" charset="0"/>
                    <a:ea typeface="Times New Roman" panose="02020603050405020304" pitchFamily="18" charset="0"/>
                  </a:rPr>
                  <a:t>La potencia total instantánea será: </a:t>
                </a:r>
                <a14:m>
                  <m:oMath xmlns:m="http://schemas.openxmlformats.org/officeDocument/2006/math">
                    <m:sSub>
                      <m:sSubPr>
                        <m:ctrlPr>
                          <a:rPr lang="es-AR" sz="1400" b="0" i="1" smtClean="0">
                            <a:solidFill>
                              <a:srgbClr val="0000FF"/>
                            </a:solidFill>
                            <a:latin typeface="Cambria Math" panose="02040503050406030204" pitchFamily="18" charset="0"/>
                          </a:rPr>
                        </m:ctrlPr>
                      </m:sSubPr>
                      <m:e>
                        <m:r>
                          <a:rPr lang="es-AR" sz="1400" i="1">
                            <a:solidFill>
                              <a:srgbClr val="0000FF"/>
                            </a:solidFill>
                            <a:latin typeface="Cambria Math" panose="02040503050406030204" pitchFamily="18" charset="0"/>
                            <a:ea typeface="Times New Roman" panose="02020603050405020304" pitchFamily="18" charset="0"/>
                          </a:rPr>
                          <m:t>𝑃</m:t>
                        </m:r>
                      </m:e>
                      <m:sub>
                        <m:r>
                          <a:rPr lang="es-AR" sz="1400" b="0" i="1" smtClean="0">
                            <a:solidFill>
                              <a:srgbClr val="0000FF"/>
                            </a:solidFill>
                            <a:latin typeface="Cambria Math" panose="02040503050406030204" pitchFamily="18" charset="0"/>
                          </a:rPr>
                          <m:t>𝑡</m:t>
                        </m:r>
                      </m:sub>
                    </m:sSub>
                    <m:r>
                      <a:rPr lang="es-AR" sz="1400" b="0" i="1" smtClean="0">
                        <a:solidFill>
                          <a:srgbClr val="0000FF"/>
                        </a:solidFill>
                        <a:latin typeface="Cambria Math" panose="02040503050406030204" pitchFamily="18" charset="0"/>
                      </a:rPr>
                      <m:t>=</m:t>
                    </m:r>
                    <m:sSub>
                      <m:sSubPr>
                        <m:ctrlPr>
                          <a:rPr lang="es-AR" sz="1400" b="0" i="1" smtClean="0">
                            <a:solidFill>
                              <a:srgbClr val="0000FF"/>
                            </a:solidFill>
                            <a:latin typeface="Cambria Math" panose="02040503050406030204" pitchFamily="18" charset="0"/>
                          </a:rPr>
                        </m:ctrlPr>
                      </m:sSubPr>
                      <m:e>
                        <m:r>
                          <a:rPr lang="es-AR" sz="1400" b="0" i="1" smtClean="0">
                            <a:solidFill>
                              <a:srgbClr val="0000FF"/>
                            </a:solidFill>
                            <a:latin typeface="Cambria Math" panose="02040503050406030204" pitchFamily="18" charset="0"/>
                          </a:rPr>
                          <m:t>𝑃</m:t>
                        </m:r>
                      </m:e>
                      <m:sub>
                        <m:r>
                          <a:rPr lang="es-AR" sz="1400" b="0" i="1" smtClean="0">
                            <a:solidFill>
                              <a:srgbClr val="0000FF"/>
                            </a:solidFill>
                            <a:latin typeface="Cambria Math" panose="02040503050406030204" pitchFamily="18" charset="0"/>
                          </a:rPr>
                          <m:t>𝑅</m:t>
                        </m:r>
                      </m:sub>
                    </m:sSub>
                    <m:r>
                      <a:rPr lang="es-AR" sz="1400" b="0" i="1" smtClean="0">
                        <a:solidFill>
                          <a:srgbClr val="0000FF"/>
                        </a:solidFill>
                        <a:latin typeface="Cambria Math" panose="02040503050406030204" pitchFamily="18" charset="0"/>
                      </a:rPr>
                      <m:t>+</m:t>
                    </m:r>
                    <m:sSub>
                      <m:sSubPr>
                        <m:ctrlPr>
                          <a:rPr lang="es-AR" sz="1400" b="0" i="1" smtClean="0">
                            <a:solidFill>
                              <a:srgbClr val="0000FF"/>
                            </a:solidFill>
                            <a:latin typeface="Cambria Math" panose="02040503050406030204" pitchFamily="18" charset="0"/>
                          </a:rPr>
                        </m:ctrlPr>
                      </m:sSubPr>
                      <m:e>
                        <m:r>
                          <a:rPr lang="es-AR" sz="1400" b="0" i="1" smtClean="0">
                            <a:solidFill>
                              <a:srgbClr val="0000FF"/>
                            </a:solidFill>
                            <a:latin typeface="Cambria Math" panose="02040503050406030204" pitchFamily="18" charset="0"/>
                          </a:rPr>
                          <m:t>𝑃</m:t>
                        </m:r>
                      </m:e>
                      <m:sub>
                        <m:r>
                          <a:rPr lang="es-AR" sz="1400" b="0" i="1" smtClean="0">
                            <a:solidFill>
                              <a:srgbClr val="0000FF"/>
                            </a:solidFill>
                            <a:latin typeface="Cambria Math" panose="02040503050406030204" pitchFamily="18" charset="0"/>
                          </a:rPr>
                          <m:t>𝑆</m:t>
                        </m:r>
                      </m:sub>
                    </m:sSub>
                    <m:r>
                      <a:rPr lang="es-AR" sz="1400" b="0" i="1" smtClean="0">
                        <a:solidFill>
                          <a:srgbClr val="0000FF"/>
                        </a:solidFill>
                        <a:latin typeface="Cambria Math" panose="02040503050406030204" pitchFamily="18" charset="0"/>
                      </a:rPr>
                      <m:t>+</m:t>
                    </m:r>
                    <m:sSub>
                      <m:sSubPr>
                        <m:ctrlPr>
                          <a:rPr lang="es-AR" sz="1400" b="0" i="1" smtClean="0">
                            <a:solidFill>
                              <a:srgbClr val="0000FF"/>
                            </a:solidFill>
                            <a:latin typeface="Cambria Math" panose="02040503050406030204" pitchFamily="18" charset="0"/>
                          </a:rPr>
                        </m:ctrlPr>
                      </m:sSubPr>
                      <m:e>
                        <m:r>
                          <a:rPr lang="es-AR" sz="1400" b="0" i="1" smtClean="0">
                            <a:solidFill>
                              <a:srgbClr val="0000FF"/>
                            </a:solidFill>
                            <a:latin typeface="Cambria Math" panose="02040503050406030204" pitchFamily="18" charset="0"/>
                          </a:rPr>
                          <m:t>𝑃</m:t>
                        </m:r>
                      </m:e>
                      <m:sub>
                        <m:r>
                          <a:rPr lang="es-AR" sz="1400" b="0" i="1" smtClean="0">
                            <a:solidFill>
                              <a:srgbClr val="0000FF"/>
                            </a:solidFill>
                            <a:latin typeface="Cambria Math" panose="02040503050406030204" pitchFamily="18" charset="0"/>
                          </a:rPr>
                          <m:t>𝑇</m:t>
                        </m:r>
                      </m:sub>
                    </m:sSub>
                  </m:oMath>
                </a14:m>
                <a:endParaRPr lang="es-ES" sz="1400" dirty="0">
                  <a:solidFill>
                    <a:srgbClr val="0000FF"/>
                  </a:solidFill>
                </a:endParaRPr>
              </a:p>
            </p:txBody>
          </p:sp>
        </mc:Choice>
        <mc:Fallback>
          <p:sp>
            <p:nvSpPr>
              <p:cNvPr id="24" name="Rectángulo 23"/>
              <p:cNvSpPr>
                <a:spLocks noRot="1" noChangeAspect="1" noMove="1" noResize="1" noEditPoints="1" noAdjustHandles="1" noChangeArrowheads="1" noChangeShapeType="1" noTextEdit="1"/>
              </p:cNvSpPr>
              <p:nvPr/>
            </p:nvSpPr>
            <p:spPr>
              <a:xfrm>
                <a:off x="4499992" y="5609358"/>
                <a:ext cx="4139724" cy="307777"/>
              </a:xfrm>
              <a:prstGeom prst="rect">
                <a:avLst/>
              </a:prstGeom>
              <a:blipFill rotWithShape="0">
                <a:blip r:embed="rId5" cstate="print"/>
                <a:stretch>
                  <a:fillRect l="-442" t="-3922" b="-19608"/>
                </a:stretch>
              </a:blipFill>
            </p:spPr>
            <p:txBody>
              <a:bodyPr/>
              <a:lstStyle/>
              <a:p>
                <a:r>
                  <a:rPr lang="es-ES">
                    <a:noFill/>
                  </a:rPr>
                  <a:t> </a:t>
                </a:r>
              </a:p>
            </p:txBody>
          </p:sp>
        </mc:Fallback>
      </mc:AlternateContent>
      <p:sp>
        <p:nvSpPr>
          <p:cNvPr id="25" name="Rectangle 26"/>
          <p:cNvSpPr>
            <a:spLocks noChangeArrowheads="1"/>
          </p:cNvSpPr>
          <p:nvPr/>
        </p:nvSpPr>
        <p:spPr bwMode="auto">
          <a:xfrm>
            <a:off x="173980" y="-119063"/>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mc:AlternateContent xmlns:mc="http://schemas.openxmlformats.org/markup-compatibility/2006">
        <mc:Choice xmlns:a14="http://schemas.microsoft.com/office/drawing/2010/main" xmlns="" Requires="a14">
          <p:sp>
            <p:nvSpPr>
              <p:cNvPr id="27" name="Rectángulo 26"/>
              <p:cNvSpPr/>
              <p:nvPr/>
            </p:nvSpPr>
            <p:spPr>
              <a:xfrm>
                <a:off x="791265" y="5763247"/>
                <a:ext cx="4572000" cy="276999"/>
              </a:xfrm>
              <a:prstGeom prst="rect">
                <a:avLst/>
              </a:prstGeom>
            </p:spPr>
            <p:txBody>
              <a:bodyPr>
                <a:spAutoFit/>
              </a:bodyPr>
              <a:lstStyle/>
              <a:p>
                <a:r>
                  <a:rPr lang="es-ES" sz="1200" dirty="0" smtClean="0">
                    <a:solidFill>
                      <a:srgbClr val="0000FF"/>
                    </a:solidFill>
                    <a:latin typeface="Tahoma" panose="020B0604030504040204" pitchFamily="34" charset="0"/>
                    <a:ea typeface="Tahoma" panose="020B0604030504040204" pitchFamily="34" charset="0"/>
                    <a:cs typeface="Tahoma" panose="020B0604030504040204" pitchFamily="34" charset="0"/>
                  </a:rPr>
                  <a:t>El vatímetro 2 indicará:</a:t>
                </a:r>
                <a14:m>
                  <m:oMath xmlns:m="http://schemas.openxmlformats.org/officeDocument/2006/math">
                    <m:sSub>
                      <m:sSubPr>
                        <m:ctrlPr>
                          <a:rPr lang="es-ES" sz="1200" i="1">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sz="1200" i="1">
                            <a:solidFill>
                              <a:srgbClr val="0000FF"/>
                            </a:solidFill>
                            <a:latin typeface="Cambria Math" panose="02040503050406030204" pitchFamily="18" charset="0"/>
                            <a:ea typeface="Tahoma" panose="020B0604030504040204" pitchFamily="34" charset="0"/>
                            <a:cs typeface="Tahoma" panose="020B0604030504040204" pitchFamily="34" charset="0"/>
                          </a:rPr>
                          <m:t>𝑃</m:t>
                        </m:r>
                      </m:e>
                      <m:sub>
                        <m:r>
                          <a:rPr lang="es-AR" sz="1200"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𝑆</m:t>
                        </m:r>
                      </m:sub>
                    </m:sSub>
                    <m:r>
                      <a:rPr lang="es-AR" sz="1200" i="1">
                        <a:solidFill>
                          <a:srgbClr val="0000FF"/>
                        </a:solidFill>
                        <a:latin typeface="Cambria Math" panose="02040503050406030204" pitchFamily="18" charset="0"/>
                        <a:ea typeface="Tahoma" panose="020B0604030504040204" pitchFamily="34" charset="0"/>
                        <a:cs typeface="Tahoma" panose="020B0604030504040204" pitchFamily="34" charset="0"/>
                      </a:rPr>
                      <m:t>=</m:t>
                    </m:r>
                    <m:sSub>
                      <m:sSubPr>
                        <m:ctrlPr>
                          <a:rPr lang="es-AR" sz="1200" i="1">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sz="1200" i="1">
                            <a:solidFill>
                              <a:srgbClr val="0000FF"/>
                            </a:solidFill>
                            <a:latin typeface="Cambria Math" panose="02040503050406030204" pitchFamily="18" charset="0"/>
                            <a:ea typeface="Tahoma" panose="020B0604030504040204" pitchFamily="34" charset="0"/>
                            <a:cs typeface="Tahoma" panose="020B0604030504040204" pitchFamily="34" charset="0"/>
                          </a:rPr>
                          <m:t>𝑈</m:t>
                        </m:r>
                      </m:e>
                      <m:sub>
                        <m:r>
                          <a:rPr lang="es-AR" sz="1200"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𝑆</m:t>
                        </m:r>
                      </m:sub>
                    </m:sSub>
                    <m:r>
                      <a:rPr lang="es-AR" sz="1200" i="1">
                        <a:solidFill>
                          <a:srgbClr val="0000FF"/>
                        </a:solidFill>
                        <a:latin typeface="Cambria Math" panose="02040503050406030204" pitchFamily="18" charset="0"/>
                        <a:ea typeface="Tahoma" panose="020B0604030504040204" pitchFamily="34" charset="0"/>
                        <a:cs typeface="Tahoma" panose="020B0604030504040204" pitchFamily="34" charset="0"/>
                      </a:rPr>
                      <m:t>.</m:t>
                    </m:r>
                    <m:sSub>
                      <m:sSubPr>
                        <m:ctrlPr>
                          <a:rPr lang="es-AR" sz="1200" i="1">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sz="1200" i="1">
                            <a:solidFill>
                              <a:srgbClr val="0000FF"/>
                            </a:solidFill>
                            <a:latin typeface="Cambria Math" panose="02040503050406030204" pitchFamily="18" charset="0"/>
                            <a:ea typeface="Tahoma" panose="020B0604030504040204" pitchFamily="34" charset="0"/>
                            <a:cs typeface="Tahoma" panose="020B0604030504040204" pitchFamily="34" charset="0"/>
                          </a:rPr>
                          <m:t>𝐼</m:t>
                        </m:r>
                      </m:e>
                      <m:sub>
                        <m:r>
                          <a:rPr lang="es-AR" sz="1200"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𝑆</m:t>
                        </m:r>
                      </m:sub>
                    </m:sSub>
                    <m:r>
                      <a:rPr lang="es-AR" sz="1200" i="1">
                        <a:solidFill>
                          <a:srgbClr val="0000FF"/>
                        </a:solidFill>
                        <a:latin typeface="Cambria Math" panose="02040503050406030204" pitchFamily="18" charset="0"/>
                        <a:ea typeface="Tahoma" panose="020B0604030504040204" pitchFamily="34" charset="0"/>
                        <a:cs typeface="Tahoma" panose="020B0604030504040204" pitchFamily="34" charset="0"/>
                      </a:rPr>
                      <m:t>.</m:t>
                    </m:r>
                    <m:r>
                      <a:rPr lang="es-AR" sz="1200" i="1">
                        <a:solidFill>
                          <a:srgbClr val="0000FF"/>
                        </a:solidFill>
                        <a:latin typeface="Cambria Math" panose="02040503050406030204" pitchFamily="18" charset="0"/>
                        <a:ea typeface="Tahoma" panose="020B0604030504040204" pitchFamily="34" charset="0"/>
                        <a:cs typeface="Tahoma" panose="020B0604030504040204" pitchFamily="34" charset="0"/>
                      </a:rPr>
                      <m:t>𝑐𝑜𝑠</m:t>
                    </m:r>
                    <m:sSub>
                      <m:sSubPr>
                        <m:ctrlPr>
                          <a:rPr lang="es-AR" sz="1200" i="1">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sz="1200" i="1">
                            <a:solidFill>
                              <a:srgbClr val="0000FF"/>
                            </a:solidFill>
                            <a:latin typeface="Cambria Math" panose="02040503050406030204" pitchFamily="18" charset="0"/>
                            <a:ea typeface="Cambria Math" panose="02040503050406030204" pitchFamily="18" charset="0"/>
                            <a:cs typeface="Tahoma" panose="020B0604030504040204" pitchFamily="34" charset="0"/>
                          </a:rPr>
                          <m:t>𝜑</m:t>
                        </m:r>
                      </m:e>
                      <m:sub>
                        <m:r>
                          <a:rPr lang="es-AR" sz="1200"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𝑆</m:t>
                        </m:r>
                      </m:sub>
                    </m:sSub>
                    <m:r>
                      <a:rPr lang="es-AR" sz="1200" i="1">
                        <a:solidFill>
                          <a:srgbClr val="0000FF"/>
                        </a:solidFill>
                        <a:latin typeface="Cambria Math" panose="02040503050406030204" pitchFamily="18" charset="0"/>
                        <a:ea typeface="Tahoma" panose="020B0604030504040204" pitchFamily="34" charset="0"/>
                        <a:cs typeface="Tahoma" panose="020B0604030504040204" pitchFamily="34" charset="0"/>
                      </a:rPr>
                      <m:t>=</m:t>
                    </m:r>
                    <m:acc>
                      <m:accPr>
                        <m:chr m:val="̅"/>
                        <m:ctrlPr>
                          <a:rPr lang="es-AR" sz="1200" i="1">
                            <a:solidFill>
                              <a:srgbClr val="0000FF"/>
                            </a:solidFill>
                            <a:latin typeface="Cambria Math" panose="02040503050406030204" pitchFamily="18" charset="0"/>
                            <a:ea typeface="Tahoma" panose="020B0604030504040204" pitchFamily="34" charset="0"/>
                            <a:cs typeface="Tahoma" panose="020B0604030504040204" pitchFamily="34" charset="0"/>
                          </a:rPr>
                        </m:ctrlPr>
                      </m:accPr>
                      <m:e>
                        <m:sSub>
                          <m:sSubPr>
                            <m:ctrlPr>
                              <a:rPr lang="es-AR" sz="1200" i="1">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sz="1200" i="1">
                                <a:solidFill>
                                  <a:srgbClr val="0000FF"/>
                                </a:solidFill>
                                <a:latin typeface="Cambria Math" panose="02040503050406030204" pitchFamily="18" charset="0"/>
                                <a:ea typeface="Tahoma" panose="020B0604030504040204" pitchFamily="34" charset="0"/>
                                <a:cs typeface="Tahoma" panose="020B0604030504040204" pitchFamily="34" charset="0"/>
                              </a:rPr>
                              <m:t>𝑈</m:t>
                            </m:r>
                          </m:e>
                          <m:sub>
                            <m:r>
                              <a:rPr lang="es-AR" sz="1200"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𝑆</m:t>
                            </m:r>
                          </m:sub>
                        </m:sSub>
                      </m:e>
                    </m:acc>
                    <m:r>
                      <a:rPr lang="es-AR" sz="1200" i="1">
                        <a:solidFill>
                          <a:srgbClr val="0000FF"/>
                        </a:solidFill>
                        <a:latin typeface="Cambria Math" panose="02040503050406030204" pitchFamily="18" charset="0"/>
                        <a:ea typeface="Tahoma" panose="020B0604030504040204" pitchFamily="34" charset="0"/>
                        <a:cs typeface="Tahoma" panose="020B0604030504040204" pitchFamily="34" charset="0"/>
                      </a:rPr>
                      <m:t>.</m:t>
                    </m:r>
                    <m:sSub>
                      <m:sSubPr>
                        <m:ctrlPr>
                          <a:rPr lang="es-AR" sz="1200" i="1">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acc>
                          <m:accPr>
                            <m:chr m:val="̅"/>
                            <m:ctrlPr>
                              <a:rPr lang="es-AR" sz="1200" i="1">
                                <a:solidFill>
                                  <a:srgbClr val="0000FF"/>
                                </a:solidFill>
                                <a:latin typeface="Cambria Math" panose="02040503050406030204" pitchFamily="18" charset="0"/>
                                <a:ea typeface="Tahoma" panose="020B0604030504040204" pitchFamily="34" charset="0"/>
                                <a:cs typeface="Tahoma" panose="020B0604030504040204" pitchFamily="34" charset="0"/>
                              </a:rPr>
                            </m:ctrlPr>
                          </m:accPr>
                          <m:e>
                            <m:r>
                              <a:rPr lang="es-AR" sz="1200" i="1">
                                <a:solidFill>
                                  <a:srgbClr val="0000FF"/>
                                </a:solidFill>
                                <a:latin typeface="Cambria Math" panose="02040503050406030204" pitchFamily="18" charset="0"/>
                                <a:ea typeface="Tahoma" panose="020B0604030504040204" pitchFamily="34" charset="0"/>
                                <a:cs typeface="Tahoma" panose="020B0604030504040204" pitchFamily="34" charset="0"/>
                              </a:rPr>
                              <m:t>𝐼</m:t>
                            </m:r>
                          </m:e>
                        </m:acc>
                      </m:e>
                      <m:sub>
                        <m:r>
                          <a:rPr lang="es-AR" sz="1200"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𝑆</m:t>
                        </m:r>
                      </m:sub>
                    </m:sSub>
                  </m:oMath>
                </a14:m>
                <a:endParaRPr lang="es-ES" sz="1200" dirty="0"/>
              </a:p>
            </p:txBody>
          </p:sp>
        </mc:Choice>
        <mc:Fallback>
          <p:sp>
            <p:nvSpPr>
              <p:cNvPr id="27" name="Rectángulo 26"/>
              <p:cNvSpPr>
                <a:spLocks noRot="1" noChangeAspect="1" noMove="1" noResize="1" noEditPoints="1" noAdjustHandles="1" noChangeArrowheads="1" noChangeShapeType="1" noTextEdit="1"/>
              </p:cNvSpPr>
              <p:nvPr/>
            </p:nvSpPr>
            <p:spPr>
              <a:xfrm>
                <a:off x="791265" y="5763247"/>
                <a:ext cx="4572000" cy="276999"/>
              </a:xfrm>
              <a:prstGeom prst="rect">
                <a:avLst/>
              </a:prstGeom>
              <a:blipFill rotWithShape="0">
                <a:blip r:embed="rId6" cstate="print"/>
                <a:stretch>
                  <a:fillRect l="-133" t="-2174" b="-13043"/>
                </a:stretch>
              </a:blipFill>
            </p:spPr>
            <p:txBody>
              <a:bodyPr/>
              <a:lstStyle/>
              <a:p>
                <a:r>
                  <a:rPr lang="es-ES">
                    <a:noFill/>
                  </a:rPr>
                  <a:t> </a:t>
                </a:r>
              </a:p>
            </p:txBody>
          </p:sp>
        </mc:Fallback>
      </mc:AlternateContent>
      <mc:AlternateContent xmlns:mc="http://schemas.openxmlformats.org/markup-compatibility/2006">
        <mc:Choice xmlns:a14="http://schemas.microsoft.com/office/drawing/2010/main" xmlns="" Requires="a14">
          <p:sp>
            <p:nvSpPr>
              <p:cNvPr id="28" name="Rectángulo 27"/>
              <p:cNvSpPr/>
              <p:nvPr/>
            </p:nvSpPr>
            <p:spPr>
              <a:xfrm>
                <a:off x="796593" y="6014857"/>
                <a:ext cx="4572000" cy="276999"/>
              </a:xfrm>
              <a:prstGeom prst="rect">
                <a:avLst/>
              </a:prstGeom>
            </p:spPr>
            <p:txBody>
              <a:bodyPr>
                <a:spAutoFit/>
              </a:bodyPr>
              <a:lstStyle/>
              <a:p>
                <a:r>
                  <a:rPr lang="es-ES" sz="1200" dirty="0" smtClean="0">
                    <a:solidFill>
                      <a:srgbClr val="0000FF"/>
                    </a:solidFill>
                    <a:latin typeface="Tahoma" panose="020B0604030504040204" pitchFamily="34" charset="0"/>
                    <a:ea typeface="Tahoma" panose="020B0604030504040204" pitchFamily="34" charset="0"/>
                    <a:cs typeface="Tahoma" panose="020B0604030504040204" pitchFamily="34" charset="0"/>
                  </a:rPr>
                  <a:t>El vatímetro 3 </a:t>
                </a:r>
                <a:r>
                  <a:rPr lang="es-ES" sz="1200" dirty="0">
                    <a:solidFill>
                      <a:srgbClr val="0000FF"/>
                    </a:solidFill>
                    <a:latin typeface="Tahoma" panose="020B0604030504040204" pitchFamily="34" charset="0"/>
                    <a:ea typeface="Tahoma" panose="020B0604030504040204" pitchFamily="34" charset="0"/>
                    <a:cs typeface="Tahoma" panose="020B0604030504040204" pitchFamily="34" charset="0"/>
                  </a:rPr>
                  <a:t>indicará:</a:t>
                </a:r>
                <a14:m>
                  <m:oMath xmlns:m="http://schemas.openxmlformats.org/officeDocument/2006/math">
                    <m:sSub>
                      <m:sSubPr>
                        <m:ctrlPr>
                          <a:rPr lang="es-ES" sz="1200" i="1">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sz="1200" i="1">
                            <a:solidFill>
                              <a:srgbClr val="0000FF"/>
                            </a:solidFill>
                            <a:latin typeface="Cambria Math" panose="02040503050406030204" pitchFamily="18" charset="0"/>
                            <a:ea typeface="Tahoma" panose="020B0604030504040204" pitchFamily="34" charset="0"/>
                            <a:cs typeface="Tahoma" panose="020B0604030504040204" pitchFamily="34" charset="0"/>
                          </a:rPr>
                          <m:t>𝑃</m:t>
                        </m:r>
                      </m:e>
                      <m:sub>
                        <m:r>
                          <a:rPr lang="es-AR" sz="1200"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𝑇</m:t>
                        </m:r>
                      </m:sub>
                    </m:sSub>
                    <m:r>
                      <a:rPr lang="es-AR" sz="1200" i="1">
                        <a:solidFill>
                          <a:srgbClr val="0000FF"/>
                        </a:solidFill>
                        <a:latin typeface="Cambria Math" panose="02040503050406030204" pitchFamily="18" charset="0"/>
                        <a:ea typeface="Tahoma" panose="020B0604030504040204" pitchFamily="34" charset="0"/>
                        <a:cs typeface="Tahoma" panose="020B0604030504040204" pitchFamily="34" charset="0"/>
                      </a:rPr>
                      <m:t>=</m:t>
                    </m:r>
                    <m:sSub>
                      <m:sSubPr>
                        <m:ctrlPr>
                          <a:rPr lang="es-AR" sz="1200" i="1">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sz="1200" i="1">
                            <a:solidFill>
                              <a:srgbClr val="0000FF"/>
                            </a:solidFill>
                            <a:latin typeface="Cambria Math" panose="02040503050406030204" pitchFamily="18" charset="0"/>
                            <a:ea typeface="Tahoma" panose="020B0604030504040204" pitchFamily="34" charset="0"/>
                            <a:cs typeface="Tahoma" panose="020B0604030504040204" pitchFamily="34" charset="0"/>
                          </a:rPr>
                          <m:t>𝑈</m:t>
                        </m:r>
                      </m:e>
                      <m:sub>
                        <m:r>
                          <a:rPr lang="es-AR" sz="1200"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𝑇</m:t>
                        </m:r>
                      </m:sub>
                    </m:sSub>
                    <m:r>
                      <a:rPr lang="es-AR" sz="1200" i="1">
                        <a:solidFill>
                          <a:srgbClr val="0000FF"/>
                        </a:solidFill>
                        <a:latin typeface="Cambria Math" panose="02040503050406030204" pitchFamily="18" charset="0"/>
                        <a:ea typeface="Tahoma" panose="020B0604030504040204" pitchFamily="34" charset="0"/>
                        <a:cs typeface="Tahoma" panose="020B0604030504040204" pitchFamily="34" charset="0"/>
                      </a:rPr>
                      <m:t>.</m:t>
                    </m:r>
                    <m:sSub>
                      <m:sSubPr>
                        <m:ctrlPr>
                          <a:rPr lang="es-AR" sz="1200" i="1">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sz="1200" i="1">
                            <a:solidFill>
                              <a:srgbClr val="0000FF"/>
                            </a:solidFill>
                            <a:latin typeface="Cambria Math" panose="02040503050406030204" pitchFamily="18" charset="0"/>
                            <a:ea typeface="Tahoma" panose="020B0604030504040204" pitchFamily="34" charset="0"/>
                            <a:cs typeface="Tahoma" panose="020B0604030504040204" pitchFamily="34" charset="0"/>
                          </a:rPr>
                          <m:t>𝐼</m:t>
                        </m:r>
                      </m:e>
                      <m:sub>
                        <m:r>
                          <a:rPr lang="es-AR" sz="1200"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𝑇</m:t>
                        </m:r>
                      </m:sub>
                    </m:sSub>
                    <m:r>
                      <a:rPr lang="es-AR" sz="1200" i="1">
                        <a:solidFill>
                          <a:srgbClr val="0000FF"/>
                        </a:solidFill>
                        <a:latin typeface="Cambria Math" panose="02040503050406030204" pitchFamily="18" charset="0"/>
                        <a:ea typeface="Tahoma" panose="020B0604030504040204" pitchFamily="34" charset="0"/>
                        <a:cs typeface="Tahoma" panose="020B0604030504040204" pitchFamily="34" charset="0"/>
                      </a:rPr>
                      <m:t>.</m:t>
                    </m:r>
                    <m:r>
                      <a:rPr lang="es-AR" sz="1200" i="1">
                        <a:solidFill>
                          <a:srgbClr val="0000FF"/>
                        </a:solidFill>
                        <a:latin typeface="Cambria Math" panose="02040503050406030204" pitchFamily="18" charset="0"/>
                        <a:ea typeface="Tahoma" panose="020B0604030504040204" pitchFamily="34" charset="0"/>
                        <a:cs typeface="Tahoma" panose="020B0604030504040204" pitchFamily="34" charset="0"/>
                      </a:rPr>
                      <m:t>𝑐𝑜𝑠</m:t>
                    </m:r>
                    <m:sSub>
                      <m:sSubPr>
                        <m:ctrlPr>
                          <a:rPr lang="es-AR" sz="1200" i="1">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sz="1200" i="1">
                            <a:solidFill>
                              <a:srgbClr val="0000FF"/>
                            </a:solidFill>
                            <a:latin typeface="Cambria Math" panose="02040503050406030204" pitchFamily="18" charset="0"/>
                            <a:ea typeface="Cambria Math" panose="02040503050406030204" pitchFamily="18" charset="0"/>
                            <a:cs typeface="Tahoma" panose="020B0604030504040204" pitchFamily="34" charset="0"/>
                          </a:rPr>
                          <m:t>𝜑</m:t>
                        </m:r>
                      </m:e>
                      <m:sub>
                        <m:r>
                          <a:rPr lang="es-AR" sz="1200"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𝑇</m:t>
                        </m:r>
                      </m:sub>
                    </m:sSub>
                    <m:r>
                      <a:rPr lang="es-AR" sz="1200" i="1">
                        <a:solidFill>
                          <a:srgbClr val="0000FF"/>
                        </a:solidFill>
                        <a:latin typeface="Cambria Math" panose="02040503050406030204" pitchFamily="18" charset="0"/>
                        <a:ea typeface="Tahoma" panose="020B0604030504040204" pitchFamily="34" charset="0"/>
                        <a:cs typeface="Tahoma" panose="020B0604030504040204" pitchFamily="34" charset="0"/>
                      </a:rPr>
                      <m:t>=</m:t>
                    </m:r>
                    <m:acc>
                      <m:accPr>
                        <m:chr m:val="̅"/>
                        <m:ctrlPr>
                          <a:rPr lang="es-AR" sz="1200" i="1">
                            <a:solidFill>
                              <a:srgbClr val="0000FF"/>
                            </a:solidFill>
                            <a:latin typeface="Cambria Math" panose="02040503050406030204" pitchFamily="18" charset="0"/>
                            <a:ea typeface="Tahoma" panose="020B0604030504040204" pitchFamily="34" charset="0"/>
                            <a:cs typeface="Tahoma" panose="020B0604030504040204" pitchFamily="34" charset="0"/>
                          </a:rPr>
                        </m:ctrlPr>
                      </m:accPr>
                      <m:e>
                        <m:sSub>
                          <m:sSubPr>
                            <m:ctrlPr>
                              <a:rPr lang="es-AR" sz="1200" i="1">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sz="1200" i="1">
                                <a:solidFill>
                                  <a:srgbClr val="0000FF"/>
                                </a:solidFill>
                                <a:latin typeface="Cambria Math" panose="02040503050406030204" pitchFamily="18" charset="0"/>
                                <a:ea typeface="Tahoma" panose="020B0604030504040204" pitchFamily="34" charset="0"/>
                                <a:cs typeface="Tahoma" panose="020B0604030504040204" pitchFamily="34" charset="0"/>
                              </a:rPr>
                              <m:t>𝑈</m:t>
                            </m:r>
                          </m:e>
                          <m:sub>
                            <m:r>
                              <a:rPr lang="es-AR" sz="1200"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𝑇</m:t>
                            </m:r>
                          </m:sub>
                        </m:sSub>
                      </m:e>
                    </m:acc>
                    <m:r>
                      <a:rPr lang="es-AR" sz="1200" i="1">
                        <a:solidFill>
                          <a:srgbClr val="0000FF"/>
                        </a:solidFill>
                        <a:latin typeface="Cambria Math" panose="02040503050406030204" pitchFamily="18" charset="0"/>
                        <a:ea typeface="Tahoma" panose="020B0604030504040204" pitchFamily="34" charset="0"/>
                        <a:cs typeface="Tahoma" panose="020B0604030504040204" pitchFamily="34" charset="0"/>
                      </a:rPr>
                      <m:t>.</m:t>
                    </m:r>
                    <m:sSub>
                      <m:sSubPr>
                        <m:ctrlPr>
                          <a:rPr lang="es-AR" sz="1200" i="1">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acc>
                          <m:accPr>
                            <m:chr m:val="̅"/>
                            <m:ctrlPr>
                              <a:rPr lang="es-AR" sz="1200" i="1">
                                <a:solidFill>
                                  <a:srgbClr val="0000FF"/>
                                </a:solidFill>
                                <a:latin typeface="Cambria Math" panose="02040503050406030204" pitchFamily="18" charset="0"/>
                                <a:ea typeface="Tahoma" panose="020B0604030504040204" pitchFamily="34" charset="0"/>
                                <a:cs typeface="Tahoma" panose="020B0604030504040204" pitchFamily="34" charset="0"/>
                              </a:rPr>
                            </m:ctrlPr>
                          </m:accPr>
                          <m:e>
                            <m:r>
                              <a:rPr lang="es-AR" sz="1200" i="1">
                                <a:solidFill>
                                  <a:srgbClr val="0000FF"/>
                                </a:solidFill>
                                <a:latin typeface="Cambria Math" panose="02040503050406030204" pitchFamily="18" charset="0"/>
                                <a:ea typeface="Tahoma" panose="020B0604030504040204" pitchFamily="34" charset="0"/>
                                <a:cs typeface="Tahoma" panose="020B0604030504040204" pitchFamily="34" charset="0"/>
                              </a:rPr>
                              <m:t>𝐼</m:t>
                            </m:r>
                          </m:e>
                        </m:acc>
                      </m:e>
                      <m:sub>
                        <m:r>
                          <a:rPr lang="es-AR" sz="1200"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𝑇</m:t>
                        </m:r>
                      </m:sub>
                    </m:sSub>
                  </m:oMath>
                </a14:m>
                <a:endParaRPr lang="es-ES" sz="1200" dirty="0"/>
              </a:p>
            </p:txBody>
          </p:sp>
        </mc:Choice>
        <mc:Fallback>
          <p:sp>
            <p:nvSpPr>
              <p:cNvPr id="28" name="Rectángulo 27"/>
              <p:cNvSpPr>
                <a:spLocks noRot="1" noChangeAspect="1" noMove="1" noResize="1" noEditPoints="1" noAdjustHandles="1" noChangeArrowheads="1" noChangeShapeType="1" noTextEdit="1"/>
              </p:cNvSpPr>
              <p:nvPr/>
            </p:nvSpPr>
            <p:spPr>
              <a:xfrm>
                <a:off x="796593" y="6014857"/>
                <a:ext cx="4572000" cy="276999"/>
              </a:xfrm>
              <a:prstGeom prst="rect">
                <a:avLst/>
              </a:prstGeom>
              <a:blipFill rotWithShape="0">
                <a:blip r:embed="rId7" cstate="print"/>
                <a:stretch>
                  <a:fillRect l="-133" t="-4444" b="-15556"/>
                </a:stretch>
              </a:blipFill>
            </p:spPr>
            <p:txBody>
              <a:bodyPr/>
              <a:lstStyle/>
              <a:p>
                <a:r>
                  <a:rPr lang="es-ES">
                    <a:noFill/>
                  </a:rPr>
                  <a:t> </a:t>
                </a:r>
              </a:p>
            </p:txBody>
          </p:sp>
        </mc:Fallback>
      </mc:AlternateContent>
    </p:spTree>
    <p:extLst>
      <p:ext uri="{BB962C8B-B14F-4D97-AF65-F5344CB8AC3E}">
        <p14:creationId xmlns:p14="http://schemas.microsoft.com/office/powerpoint/2010/main" xmlns="" val="6175039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D:\Documents and Settings\Admin\Mis documentos\Downloads\IMG_20210503_115415587.jpg"/>
          <p:cNvPicPr>
            <a:picLocks noChangeAspect="1" noChangeArrowheads="1"/>
          </p:cNvPicPr>
          <p:nvPr/>
        </p:nvPicPr>
        <p:blipFill>
          <a:blip r:embed="rId2" cstate="print"/>
          <a:srcRect/>
          <a:stretch>
            <a:fillRect/>
          </a:stretch>
        </p:blipFill>
        <p:spPr bwMode="auto">
          <a:xfrm>
            <a:off x="2000248" y="188640"/>
            <a:ext cx="4948015" cy="6597353"/>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D:\Documents and Settings\Admin\Mis documentos\Downloads\IMG_20210503_115407240.jpg"/>
          <p:cNvPicPr>
            <a:picLocks noChangeAspect="1" noChangeArrowheads="1"/>
          </p:cNvPicPr>
          <p:nvPr/>
        </p:nvPicPr>
        <p:blipFill>
          <a:blip r:embed="rId2" cstate="print"/>
          <a:srcRect/>
          <a:stretch>
            <a:fillRect/>
          </a:stretch>
        </p:blipFill>
        <p:spPr bwMode="auto">
          <a:xfrm>
            <a:off x="1979712" y="116632"/>
            <a:ext cx="4932040" cy="657605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IMG_20210503_190841833.jpg"/>
          <p:cNvPicPr>
            <a:picLocks noChangeAspect="1"/>
          </p:cNvPicPr>
          <p:nvPr/>
        </p:nvPicPr>
        <p:blipFill>
          <a:blip r:embed="rId2" cstate="print"/>
          <a:stretch>
            <a:fillRect/>
          </a:stretch>
        </p:blipFill>
        <p:spPr>
          <a:xfrm>
            <a:off x="2000250" y="0"/>
            <a:ext cx="5143500" cy="6858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d:\Documents and Settings\Admin\Mis documentos\Downloads\IMG_20210503_190847451.jpg"/>
          <p:cNvPicPr>
            <a:picLocks noChangeAspect="1" noChangeArrowheads="1"/>
          </p:cNvPicPr>
          <p:nvPr/>
        </p:nvPicPr>
        <p:blipFill>
          <a:blip r:embed="rId2" cstate="print"/>
          <a:srcRect/>
          <a:stretch>
            <a:fillRect/>
          </a:stretch>
        </p:blipFill>
        <p:spPr bwMode="auto">
          <a:xfrm>
            <a:off x="2915816" y="692696"/>
            <a:ext cx="4104456" cy="547260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Documents and Settings\Admin\Escritorio\laboratorio\4-MEDICION-POTENCIA-tp4\IMG_1089.JPG"/>
          <p:cNvPicPr>
            <a:picLocks noChangeAspect="1" noChangeArrowheads="1"/>
          </p:cNvPicPr>
          <p:nvPr/>
        </p:nvPicPr>
        <p:blipFill>
          <a:blip r:embed="rId2" cstate="print"/>
          <a:srcRect/>
          <a:stretch>
            <a:fillRect/>
          </a:stretch>
        </p:blipFill>
        <p:spPr bwMode="auto">
          <a:xfrm>
            <a:off x="1115616" y="980728"/>
            <a:ext cx="7380312" cy="5535234"/>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Documents and Settings\Admin\Escritorio\laboratorio\4-MEDICION-POTENCIA-tp4\IMG_1092.JPG"/>
          <p:cNvPicPr>
            <a:picLocks noChangeAspect="1" noChangeArrowheads="1"/>
          </p:cNvPicPr>
          <p:nvPr/>
        </p:nvPicPr>
        <p:blipFill>
          <a:blip r:embed="rId2" cstate="print"/>
          <a:srcRect/>
          <a:stretch>
            <a:fillRect/>
          </a:stretch>
        </p:blipFill>
        <p:spPr bwMode="auto">
          <a:xfrm>
            <a:off x="1224136" y="756084"/>
            <a:ext cx="7020272" cy="5265204"/>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Documents and Settings\Admin\Escritorio\laboratorio\4-MEDICION-POTENCIA-tp4\IMG_1112.JPG"/>
          <p:cNvPicPr>
            <a:picLocks noChangeAspect="1" noChangeArrowheads="1"/>
          </p:cNvPicPr>
          <p:nvPr/>
        </p:nvPicPr>
        <p:blipFill>
          <a:blip r:embed="rId2" cstate="print"/>
          <a:srcRect/>
          <a:stretch>
            <a:fillRect/>
          </a:stretch>
        </p:blipFill>
        <p:spPr bwMode="auto">
          <a:xfrm>
            <a:off x="1547664" y="1160748"/>
            <a:ext cx="6336704" cy="4752528"/>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Documents and Settings\Admin\Escritorio\laboratorio\4-MEDICION-POTENCIA-tp4\IMG_1109.JPG"/>
          <p:cNvPicPr>
            <a:picLocks noChangeAspect="1" noChangeArrowheads="1"/>
          </p:cNvPicPr>
          <p:nvPr/>
        </p:nvPicPr>
        <p:blipFill>
          <a:blip r:embed="rId2" cstate="print"/>
          <a:srcRect/>
          <a:stretch>
            <a:fillRect/>
          </a:stretch>
        </p:blipFill>
        <p:spPr bwMode="auto">
          <a:xfrm>
            <a:off x="1787691" y="1196752"/>
            <a:ext cx="6312702" cy="4734527"/>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Documents and Settings\Admin\Escritorio\laboratorio\4-MEDICION-POTENCIA-tp4\IMG_1104.JPG"/>
          <p:cNvPicPr>
            <a:picLocks noChangeAspect="1" noChangeArrowheads="1"/>
          </p:cNvPicPr>
          <p:nvPr/>
        </p:nvPicPr>
        <p:blipFill>
          <a:blip r:embed="rId2" cstate="print"/>
          <a:srcRect/>
          <a:stretch>
            <a:fillRect/>
          </a:stretch>
        </p:blipFill>
        <p:spPr bwMode="auto">
          <a:xfrm>
            <a:off x="1547664" y="1052736"/>
            <a:ext cx="6336704" cy="4752528"/>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Documents and Settings\Admin\Escritorio\laboratorio\4-MEDICION-POTENCIA-tp4\IMG_1087.JPG"/>
          <p:cNvPicPr>
            <a:picLocks noChangeAspect="1" noChangeArrowheads="1"/>
          </p:cNvPicPr>
          <p:nvPr/>
        </p:nvPicPr>
        <p:blipFill>
          <a:blip r:embed="rId2" cstate="print"/>
          <a:srcRect/>
          <a:stretch>
            <a:fillRect/>
          </a:stretch>
        </p:blipFill>
        <p:spPr bwMode="auto">
          <a:xfrm>
            <a:off x="1115616" y="720080"/>
            <a:ext cx="6972267" cy="52292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Fundamento teórico</a:t>
            </a:r>
            <a:endParaRPr lang="es-ES" dirty="0"/>
          </a:p>
        </p:txBody>
      </p:sp>
      <mc:AlternateContent xmlns:mc="http://schemas.openxmlformats.org/markup-compatibility/2006">
        <mc:Choice xmlns:a14="http://schemas.microsoft.com/office/drawing/2010/main" xmlns="" Requires="a14">
          <p:sp>
            <p:nvSpPr>
              <p:cNvPr id="4" name="Rectángulo 3"/>
              <p:cNvSpPr/>
              <p:nvPr/>
            </p:nvSpPr>
            <p:spPr>
              <a:xfrm>
                <a:off x="310160" y="1976754"/>
                <a:ext cx="7848872" cy="2031325"/>
              </a:xfrm>
              <a:prstGeom prst="rect">
                <a:avLst/>
              </a:prstGeom>
            </p:spPr>
            <p:txBody>
              <a:bodyPr wrap="square">
                <a:spAutoFit/>
              </a:bodyPr>
              <a:lstStyle/>
              <a:p>
                <a:pPr algn="just">
                  <a:spcAft>
                    <a:spcPts val="0"/>
                  </a:spcAft>
                </a:pPr>
                <a:r>
                  <a:rPr lang="es-ES" dirty="0" smtClean="0">
                    <a:solidFill>
                      <a:srgbClr val="0000FF"/>
                    </a:solidFill>
                    <a:latin typeface="Tahoma" panose="020B0604030504040204" pitchFamily="34" charset="0"/>
                    <a:ea typeface="Tahoma" panose="020B0604030504040204" pitchFamily="34" charset="0"/>
                    <a:cs typeface="Tahoma" panose="020B0604030504040204" pitchFamily="34" charset="0"/>
                  </a:rPr>
                  <a:t>Para demostrar el método de </a:t>
                </a:r>
                <a:r>
                  <a:rPr lang="es-ES" dirty="0" err="1">
                    <a:solidFill>
                      <a:srgbClr val="0000FF"/>
                    </a:solidFill>
                    <a:latin typeface="Tahoma" panose="020B0604030504040204" pitchFamily="34" charset="0"/>
                    <a:ea typeface="Tahoma" panose="020B0604030504040204" pitchFamily="34" charset="0"/>
                    <a:cs typeface="Tahoma" panose="020B0604030504040204" pitchFamily="34" charset="0"/>
                  </a:rPr>
                  <a:t>Aaron</a:t>
                </a:r>
                <a:r>
                  <a:rPr lang="es-ES" dirty="0">
                    <a:solidFill>
                      <a:srgbClr val="0000FF"/>
                    </a:solidFill>
                    <a:latin typeface="Tahoma" panose="020B0604030504040204" pitchFamily="34" charset="0"/>
                    <a:ea typeface="Tahoma" panose="020B0604030504040204" pitchFamily="34" charset="0"/>
                    <a:cs typeface="Tahoma" panose="020B0604030504040204" pitchFamily="34" charset="0"/>
                  </a:rPr>
                  <a:t> partimos de la consideración de que la potencia activa, con los vatímetros W</a:t>
                </a:r>
                <a:r>
                  <a:rPr lang="es-ES" baseline="-25000" dirty="0">
                    <a:solidFill>
                      <a:srgbClr val="0000FF"/>
                    </a:solidFill>
                    <a:latin typeface="Tahoma" panose="020B0604030504040204" pitchFamily="34" charset="0"/>
                    <a:ea typeface="Tahoma" panose="020B0604030504040204" pitchFamily="34" charset="0"/>
                    <a:cs typeface="Tahoma" panose="020B0604030504040204" pitchFamily="34" charset="0"/>
                  </a:rPr>
                  <a:t>1</a:t>
                </a:r>
                <a:r>
                  <a:rPr lang="es-ES" dirty="0">
                    <a:solidFill>
                      <a:srgbClr val="0000FF"/>
                    </a:solidFill>
                    <a:latin typeface="Tahoma" panose="020B0604030504040204" pitchFamily="34" charset="0"/>
                    <a:ea typeface="Tahoma" panose="020B0604030504040204" pitchFamily="34" charset="0"/>
                    <a:cs typeface="Tahoma" panose="020B0604030504040204" pitchFamily="34" charset="0"/>
                  </a:rPr>
                  <a:t> conectado entre las fases R y T y el vatímetro 2 entre las fases S y T y además en el sistema </a:t>
                </a:r>
                <a:r>
                  <a:rPr lang="es-ES" b="1" i="1" dirty="0">
                    <a:solidFill>
                      <a:srgbClr val="0000FF"/>
                    </a:solidFill>
                    <a:latin typeface="Tahoma" panose="020B0604030504040204" pitchFamily="34" charset="0"/>
                    <a:ea typeface="Tahoma" panose="020B0604030504040204" pitchFamily="34" charset="0"/>
                    <a:cs typeface="Tahoma" panose="020B0604030504040204" pitchFamily="34" charset="0"/>
                  </a:rPr>
                  <a:t>eliminamos el neutro</a:t>
                </a:r>
                <a:r>
                  <a:rPr lang="es-ES" dirty="0">
                    <a:solidFill>
                      <a:srgbClr val="0000FF"/>
                    </a:solidFill>
                    <a:latin typeface="Tahoma" panose="020B0604030504040204" pitchFamily="34" charset="0"/>
                    <a:ea typeface="Tahoma" panose="020B0604030504040204" pitchFamily="34" charset="0"/>
                    <a:cs typeface="Tahoma" panose="020B0604030504040204" pitchFamily="34" charset="0"/>
                  </a:rPr>
                  <a:t>, tenemos que las lecturas de los vatímetros </a:t>
                </a:r>
                <a:r>
                  <a:rPr lang="es-ES" dirty="0" smtClean="0">
                    <a:solidFill>
                      <a:srgbClr val="0000FF"/>
                    </a:solidFill>
                    <a:latin typeface="Tahoma" panose="020B0604030504040204" pitchFamily="34" charset="0"/>
                    <a:ea typeface="Tahoma" panose="020B0604030504040204" pitchFamily="34" charset="0"/>
                    <a:cs typeface="Tahoma" panose="020B0604030504040204" pitchFamily="34" charset="0"/>
                  </a:rPr>
                  <a:t>será:</a:t>
                </a:r>
                <a:endParaRPr lang="es-AR" b="0" i="1" dirty="0" smtClean="0">
                  <a:solidFill>
                    <a:srgbClr val="0000FF"/>
                  </a:solidFill>
                  <a:latin typeface="Cambria Math" panose="02040503050406030204" pitchFamily="18" charset="0"/>
                  <a:ea typeface="Tahoma" panose="020B0604030504040204" pitchFamily="34" charset="0"/>
                  <a:cs typeface="Tahoma" panose="020B0604030504040204" pitchFamily="34" charset="0"/>
                </a:endParaRPr>
              </a:p>
              <a:p>
                <a:pPr algn="just">
                  <a:spcAft>
                    <a:spcPts val="0"/>
                  </a:spcAft>
                </a:pPr>
                <a14:m>
                  <m:oMathPara xmlns:m="http://schemas.openxmlformats.org/officeDocument/2006/math">
                    <m:oMathParaPr>
                      <m:jc m:val="centerGroup"/>
                    </m:oMathParaPr>
                    <m:oMath xmlns:m="http://schemas.openxmlformats.org/officeDocument/2006/math">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𝑃</m:t>
                      </m:r>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m:t>
                      </m:r>
                      <m:sSub>
                        <m:sSubPr>
                          <m:ctrlP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𝑊</m:t>
                          </m:r>
                        </m:e>
                        <m: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𝑅𝑇</m:t>
                          </m:r>
                        </m:sub>
                      </m:sSub>
                      <m: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m:t>
                      </m:r>
                      <m:sSub>
                        <m:sSubPr>
                          <m:ctrlP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ctrlPr>
                        </m:sSubPr>
                        <m:e>
                          <m: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𝑊</m:t>
                          </m:r>
                        </m:e>
                        <m:sub>
                          <m: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𝑆𝑇</m:t>
                          </m:r>
                        </m:sub>
                      </m:sSub>
                      <m: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 </m:t>
                      </m:r>
                      <m:sSub>
                        <m:sSubPr>
                          <m:ctrlP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ctrlPr>
                        </m:sSubPr>
                        <m:e>
                          <m: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𝑊</m:t>
                          </m:r>
                        </m:e>
                        <m:sub>
                          <m: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𝑅𝑇</m:t>
                          </m:r>
                        </m:sub>
                      </m:sSub>
                      <m: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m:t>
                      </m:r>
                      <m:sSub>
                        <m:sSubPr>
                          <m:ctrlP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ctrlPr>
                        </m:sSubPr>
                        <m:e>
                          <m: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𝑈</m:t>
                          </m:r>
                        </m:e>
                        <m:sub>
                          <m: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𝑅𝑇</m:t>
                          </m:r>
                        </m:sub>
                      </m:sSub>
                      <m: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m:t>
                      </m:r>
                      <m:sSub>
                        <m:sSubPr>
                          <m:ctrlP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ctrlPr>
                        </m:sSubPr>
                        <m:e>
                          <m: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𝐼</m:t>
                          </m:r>
                        </m:e>
                        <m:sub>
                          <m: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𝑅</m:t>
                          </m:r>
                        </m:sub>
                      </m:sSub>
                      <m: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m:t>
                      </m:r>
                      <m:func>
                        <m:funcPr>
                          <m:ctrlP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ctrlPr>
                        </m:funcPr>
                        <m:fName>
                          <m:r>
                            <m:rPr>
                              <m:sty m:val="p"/>
                            </m:rPr>
                            <a:rPr lang="es-AR" b="0" i="0"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cos</m:t>
                          </m:r>
                        </m:fName>
                        <m:e>
                          <m:d>
                            <m:dPr>
                              <m:ctrlP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ctrlPr>
                            </m:dPr>
                            <m:e>
                              <m:sSub>
                                <m:sSubPr>
                                  <m:ctrlP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ctrlPr>
                                </m:sSubPr>
                                <m:e>
                                  <m: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𝑈</m:t>
                                  </m:r>
                                </m:e>
                                <m:sub>
                                  <m: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𝑅𝑇</m:t>
                                  </m:r>
                                </m:sub>
                              </m:sSub>
                              <m: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m:t>
                              </m:r>
                              <m:sSub>
                                <m:sSubPr>
                                  <m:ctrlP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ctrlPr>
                                </m:sSubPr>
                                <m:e>
                                  <m: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𝐼</m:t>
                                  </m:r>
                                </m:e>
                                <m:sub>
                                  <m: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𝑆𝑇</m:t>
                                  </m:r>
                                </m:sub>
                              </m:sSub>
                            </m:e>
                          </m:d>
                        </m:e>
                      </m:func>
                      <m: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 </m:t>
                      </m:r>
                      <m:sSub>
                        <m:sSubPr>
                          <m:ctrlP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ctrlPr>
                        </m:sSubPr>
                        <m:e>
                          <m: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𝑊</m:t>
                          </m:r>
                        </m:e>
                        <m:sub>
                          <m: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𝑆𝑇</m:t>
                          </m:r>
                        </m:sub>
                      </m:sSub>
                      <m: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m:t>
                      </m:r>
                      <m:sSub>
                        <m:sSubPr>
                          <m:ctrlP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ctrlPr>
                        </m:sSubPr>
                        <m:e>
                          <m: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𝑈</m:t>
                          </m:r>
                        </m:e>
                        <m:sub>
                          <m: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𝑆𝑇</m:t>
                          </m:r>
                        </m:sub>
                      </m:sSub>
                      <m: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m:t>
                      </m:r>
                      <m:sSub>
                        <m:sSubPr>
                          <m:ctrlP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ctrlPr>
                        </m:sSubPr>
                        <m:e>
                          <m: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𝐼</m:t>
                          </m:r>
                        </m:e>
                        <m:sub>
                          <m: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𝑆</m:t>
                          </m:r>
                        </m:sub>
                      </m:sSub>
                      <m: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 .</m:t>
                      </m:r>
                      <m:r>
                        <m:rPr>
                          <m:sty m:val="p"/>
                        </m:rPr>
                        <a:rPr lang="es-AR" b="0" i="0"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cos</m:t>
                      </m:r>
                      <m: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m:t>
                      </m:r>
                      <m:sSub>
                        <m:sSubPr>
                          <m:ctrlP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ctrlPr>
                        </m:sSubPr>
                        <m:e>
                          <m: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𝑈</m:t>
                          </m:r>
                        </m:e>
                        <m:sub>
                          <m: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𝑆𝑇</m:t>
                          </m:r>
                        </m:sub>
                      </m:sSub>
                      <m: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m:t>
                      </m:r>
                      <m:sSub>
                        <m:sSubPr>
                          <m:ctrlP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ctrlPr>
                        </m:sSubPr>
                        <m:e>
                          <m: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𝐼</m:t>
                          </m:r>
                        </m:e>
                        <m:sub>
                          <m: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𝑆</m:t>
                          </m:r>
                        </m:sub>
                      </m:sSub>
                      <m: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m:t>
                      </m:r>
                    </m:oMath>
                  </m:oMathPara>
                </a14:m>
                <a:endParaRPr lang="es-ES" dirty="0" smtClean="0">
                  <a:solidFill>
                    <a:srgbClr val="0000FF"/>
                  </a:solidFill>
                  <a:latin typeface="Tahoma" panose="020B0604030504040204" pitchFamily="34" charset="0"/>
                  <a:ea typeface="Tahoma" panose="020B0604030504040204" pitchFamily="34" charset="0"/>
                  <a:cs typeface="Tahoma" panose="020B0604030504040204" pitchFamily="34" charset="0"/>
                </a:endParaRPr>
              </a:p>
              <a:p>
                <a:pPr algn="just">
                  <a:spcAft>
                    <a:spcPts val="0"/>
                  </a:spcAft>
                </a:pPr>
                <a:endParaRPr lang="es-ES" dirty="0">
                  <a:solidFill>
                    <a:srgbClr val="0000FF"/>
                  </a:solidFill>
                  <a:latin typeface="Tahoma" panose="020B0604030504040204" pitchFamily="34" charset="0"/>
                  <a:ea typeface="Tahoma" panose="020B0604030504040204" pitchFamily="34" charset="0"/>
                  <a:cs typeface="Tahoma" panose="020B0604030504040204" pitchFamily="34" charset="0"/>
                </a:endParaRPr>
              </a:p>
              <a:p>
                <a:pPr algn="just">
                  <a:spcAft>
                    <a:spcPts val="0"/>
                  </a:spcAft>
                </a:pPr>
                <a:r>
                  <a:rPr lang="es-ES" dirty="0">
                    <a:latin typeface="Times New Roman" panose="02020603050405020304" pitchFamily="18" charset="0"/>
                    <a:ea typeface="Times New Roman" panose="02020603050405020304" pitchFamily="18" charset="0"/>
                  </a:rPr>
                  <a:t> </a:t>
                </a:r>
                <a:endParaRPr lang="es-ES" dirty="0">
                  <a:effectLst/>
                  <a:latin typeface="Times New Roman" panose="02020603050405020304" pitchFamily="18" charset="0"/>
                  <a:ea typeface="Times New Roman" panose="02020603050405020304" pitchFamily="18" charset="0"/>
                </a:endParaRPr>
              </a:p>
            </p:txBody>
          </p:sp>
        </mc:Choice>
        <mc:Fallback>
          <p:sp>
            <p:nvSpPr>
              <p:cNvPr id="4" name="Rectángulo 3"/>
              <p:cNvSpPr>
                <a:spLocks noRot="1" noChangeAspect="1" noMove="1" noResize="1" noEditPoints="1" noAdjustHandles="1" noChangeArrowheads="1" noChangeShapeType="1" noTextEdit="1"/>
              </p:cNvSpPr>
              <p:nvPr/>
            </p:nvSpPr>
            <p:spPr>
              <a:xfrm>
                <a:off x="310160" y="1976754"/>
                <a:ext cx="7848872" cy="2031325"/>
              </a:xfrm>
              <a:prstGeom prst="rect">
                <a:avLst/>
              </a:prstGeom>
              <a:blipFill rotWithShape="0">
                <a:blip r:embed="rId3" cstate="print"/>
                <a:stretch>
                  <a:fillRect l="-699" t="-1502" r="-622"/>
                </a:stretch>
              </a:blipFill>
            </p:spPr>
            <p:txBody>
              <a:bodyPr/>
              <a:lstStyle/>
              <a:p>
                <a:r>
                  <a:rPr lang="es-ES">
                    <a:noFill/>
                  </a:rPr>
                  <a:t> </a:t>
                </a:r>
              </a:p>
            </p:txBody>
          </p:sp>
        </mc:Fallback>
      </mc:AlternateContent>
      <p:sp>
        <p:nvSpPr>
          <p:cNvPr id="5" name="Rectangle 2"/>
          <p:cNvSpPr>
            <a:spLocks noChangeArrowheads="1"/>
          </p:cNvSpPr>
          <p:nvPr/>
        </p:nvSpPr>
        <p:spPr bwMode="auto">
          <a:xfrm>
            <a:off x="-180528"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mc:AlternateContent xmlns:mc="http://schemas.openxmlformats.org/markup-compatibility/2006">
        <mc:Choice xmlns:a14="http://schemas.microsoft.com/office/drawing/2010/main" xmlns="" Requires="a14">
          <p:sp>
            <p:nvSpPr>
              <p:cNvPr id="7" name="Rectángulo 6"/>
              <p:cNvSpPr/>
              <p:nvPr/>
            </p:nvSpPr>
            <p:spPr>
              <a:xfrm>
                <a:off x="323528" y="3848084"/>
                <a:ext cx="6984776" cy="923330"/>
              </a:xfrm>
              <a:prstGeom prst="rect">
                <a:avLst/>
              </a:prstGeom>
            </p:spPr>
            <p:txBody>
              <a:bodyPr wrap="square">
                <a:spAutoFit/>
              </a:bodyPr>
              <a:lstStyle/>
              <a:p>
                <a:r>
                  <a:rPr lang="es-ES" dirty="0" smtClean="0">
                    <a:solidFill>
                      <a:srgbClr val="0000FF"/>
                    </a:solidFill>
                    <a:latin typeface="Tahoma" panose="020B0604030504040204" pitchFamily="34" charset="0"/>
                    <a:ea typeface="Tahoma" panose="020B0604030504040204" pitchFamily="34" charset="0"/>
                    <a:cs typeface="Tahoma" panose="020B0604030504040204" pitchFamily="34" charset="0"/>
                  </a:rPr>
                  <a:t>La suma de las corrientes por la primera ley de Kirchhoff, valen: </a:t>
                </a:r>
                <a14:m>
                  <m:oMath xmlns:m="http://schemas.openxmlformats.org/officeDocument/2006/math">
                    <m:sSub>
                      <m:sSubPr>
                        <m:ctrlPr>
                          <a:rPr lang="es-ES" i="1" smtClean="0">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acc>
                          <m:accPr>
                            <m:chr m:val="̅"/>
                            <m:ctrlPr>
                              <a:rPr lang="es-ES" i="1" smtClean="0">
                                <a:solidFill>
                                  <a:srgbClr val="0000FF"/>
                                </a:solidFill>
                                <a:latin typeface="Cambria Math" panose="02040503050406030204" pitchFamily="18" charset="0"/>
                                <a:ea typeface="Tahoma" panose="020B0604030504040204" pitchFamily="34" charset="0"/>
                                <a:cs typeface="Tahoma" panose="020B0604030504040204" pitchFamily="34" charset="0"/>
                              </a:rPr>
                            </m:ctrlPr>
                          </m:accPr>
                          <m:e>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𝐼</m:t>
                            </m:r>
                          </m:e>
                        </m:acc>
                      </m:e>
                      <m: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𝑅</m:t>
                        </m:r>
                      </m:sub>
                    </m:s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m:t>
                    </m:r>
                    <m:sSub>
                      <m:sSubPr>
                        <m:ctrlP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acc>
                          <m:accPr>
                            <m:chr m:val="̅"/>
                            <m:ctrlP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ctrlPr>
                          </m:accPr>
                          <m:e>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𝐼</m:t>
                            </m:r>
                          </m:e>
                        </m:acc>
                      </m:e>
                      <m: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𝑆</m:t>
                        </m:r>
                      </m:sub>
                    </m:s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m:t>
                    </m:r>
                    <m:sSub>
                      <m:sSubPr>
                        <m:ctrlP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acc>
                          <m:accPr>
                            <m:chr m:val="̅"/>
                            <m:ctrlP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ctrlPr>
                          </m:accPr>
                          <m:e>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𝐼</m:t>
                            </m:r>
                          </m:e>
                        </m:acc>
                      </m:e>
                      <m: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𝑇</m:t>
                        </m:r>
                      </m:sub>
                    </m:s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=0</m:t>
                    </m:r>
                    <m: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m:t>
                    </m:r>
                    <m:sSub>
                      <m:sSubPr>
                        <m:ctrlP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ctrlPr>
                      </m:sSubPr>
                      <m:e>
                        <m:acc>
                          <m:accPr>
                            <m:chr m:val="̅"/>
                            <m:ctrlP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ctrlPr>
                          </m:accPr>
                          <m:e>
                            <m: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𝐼</m:t>
                            </m:r>
                          </m:e>
                        </m:acc>
                      </m:e>
                      <m:sub>
                        <m: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𝑇</m:t>
                        </m:r>
                      </m:sub>
                    </m:sSub>
                    <m: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m:t>
                    </m:r>
                    <m:sSub>
                      <m:sSubPr>
                        <m:ctrlP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ctrlPr>
                      </m:sSubPr>
                      <m:e>
                        <m:acc>
                          <m:accPr>
                            <m:chr m:val="̅"/>
                            <m:ctrlP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ctrlPr>
                          </m:accPr>
                          <m:e>
                            <m: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𝐼</m:t>
                            </m:r>
                          </m:e>
                        </m:acc>
                      </m:e>
                      <m:sub>
                        <m: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𝑅</m:t>
                        </m:r>
                      </m:sub>
                    </m:sSub>
                    <m: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m:t>
                    </m:r>
                    <m:sSub>
                      <m:sSubPr>
                        <m:ctrlP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ctrlPr>
                      </m:sSubPr>
                      <m:e>
                        <m:acc>
                          <m:accPr>
                            <m:chr m:val="̅"/>
                            <m:ctrlP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ctrlPr>
                          </m:accPr>
                          <m:e>
                            <m: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𝐼</m:t>
                            </m:r>
                          </m:e>
                        </m:acc>
                      </m:e>
                      <m:sub>
                        <m: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𝑆</m:t>
                        </m:r>
                      </m:sub>
                    </m:sSub>
                    <m:r>
                      <a:rPr lang="es-AR" b="0"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m:t>
                    </m:r>
                  </m:oMath>
                </a14:m>
                <a:endParaRPr lang="es-ES" dirty="0" smtClean="0">
                  <a:solidFill>
                    <a:srgbClr val="0000FF"/>
                  </a:solidFill>
                  <a:latin typeface="Tahoma" panose="020B0604030504040204" pitchFamily="34" charset="0"/>
                  <a:ea typeface="Tahoma" panose="020B0604030504040204" pitchFamily="34" charset="0"/>
                  <a:cs typeface="Tahoma" panose="020B0604030504040204" pitchFamily="34" charset="0"/>
                </a:endParaRPr>
              </a:p>
              <a:p>
                <a:endParaRPr lang="es-ES"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7" name="Rectángulo 6"/>
              <p:cNvSpPr>
                <a:spLocks noRot="1" noChangeAspect="1" noMove="1" noResize="1" noEditPoints="1" noAdjustHandles="1" noChangeArrowheads="1" noChangeShapeType="1" noTextEdit="1"/>
              </p:cNvSpPr>
              <p:nvPr/>
            </p:nvSpPr>
            <p:spPr>
              <a:xfrm>
                <a:off x="323528" y="3848084"/>
                <a:ext cx="6984776" cy="923330"/>
              </a:xfrm>
              <a:prstGeom prst="rect">
                <a:avLst/>
              </a:prstGeom>
              <a:blipFill rotWithShape="0">
                <a:blip r:embed="rId4" cstate="print"/>
                <a:stretch>
                  <a:fillRect l="-698" t="-3289"/>
                </a:stretch>
              </a:blipFill>
            </p:spPr>
            <p:txBody>
              <a:bodyPr/>
              <a:lstStyle/>
              <a:p>
                <a:r>
                  <a:rPr lang="es-ES">
                    <a:noFill/>
                  </a:rPr>
                  <a:t> </a:t>
                </a:r>
              </a:p>
            </p:txBody>
          </p:sp>
        </mc:Fallback>
      </mc:AlternateContent>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ángulo 9"/>
          <p:cNvSpPr/>
          <p:nvPr/>
        </p:nvSpPr>
        <p:spPr>
          <a:xfrm>
            <a:off x="323528" y="5085811"/>
            <a:ext cx="6336704" cy="369332"/>
          </a:xfrm>
          <a:prstGeom prst="rect">
            <a:avLst/>
          </a:prstGeom>
        </p:spPr>
        <p:txBody>
          <a:bodyPr wrap="square">
            <a:spAutoFit/>
          </a:bodyPr>
          <a:lstStyle/>
          <a:p>
            <a:r>
              <a:rPr lang="es-ES" dirty="0">
                <a:solidFill>
                  <a:srgbClr val="0000FF"/>
                </a:solidFill>
                <a:latin typeface="Tahoma" panose="020B0604030504040204" pitchFamily="34" charset="0"/>
                <a:ea typeface="Tahoma" panose="020B0604030504040204" pitchFamily="34" charset="0"/>
                <a:cs typeface="Tahoma" panose="020B0604030504040204" pitchFamily="34" charset="0"/>
              </a:rPr>
              <a:t>Que reemplazamos en la expresión de la potencia, entonces:</a:t>
            </a:r>
          </a:p>
        </p:txBody>
      </p:sp>
      <p:sp>
        <p:nvSpPr>
          <p:cNvPr id="1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2" name="Objeto 11"/>
          <p:cNvGraphicFramePr>
            <a:graphicFrameLocks noChangeAspect="1"/>
          </p:cNvGraphicFramePr>
          <p:nvPr>
            <p:extLst>
              <p:ext uri="{D42A27DB-BD31-4B8C-83A1-F6EECF244321}">
                <p14:modId xmlns:p14="http://schemas.microsoft.com/office/powerpoint/2010/main" xmlns="" val="1201690911"/>
              </p:ext>
            </p:extLst>
          </p:nvPr>
        </p:nvGraphicFramePr>
        <p:xfrm>
          <a:off x="1167178" y="5380347"/>
          <a:ext cx="5277030" cy="387305"/>
        </p:xfrm>
        <a:graphic>
          <a:graphicData uri="http://schemas.openxmlformats.org/presentationml/2006/ole">
            <p:oleObj spid="_x0000_s6220" name="Ecuación" r:id="rId5" imgW="4152900" imgH="304800" progId="Equation.3">
              <p:embed/>
            </p:oleObj>
          </a:graphicData>
        </a:graphic>
      </p:graphicFrame>
      <p:sp>
        <p:nvSpPr>
          <p:cNvPr id="13" name="Rectángulo 12"/>
          <p:cNvSpPr/>
          <p:nvPr/>
        </p:nvSpPr>
        <p:spPr>
          <a:xfrm>
            <a:off x="409894" y="5742583"/>
            <a:ext cx="4129657" cy="369332"/>
          </a:xfrm>
          <a:prstGeom prst="rect">
            <a:avLst/>
          </a:prstGeom>
        </p:spPr>
        <p:txBody>
          <a:bodyPr wrap="none">
            <a:spAutoFit/>
          </a:bodyPr>
          <a:lstStyle/>
          <a:p>
            <a:pPr algn="just">
              <a:spcAft>
                <a:spcPts val="0"/>
              </a:spcAft>
            </a:pPr>
            <a:r>
              <a:rPr lang="es-ES" dirty="0">
                <a:solidFill>
                  <a:srgbClr val="0000FF"/>
                </a:solidFill>
                <a:latin typeface="Tahoma" panose="020B0604030504040204" pitchFamily="34" charset="0"/>
                <a:ea typeface="Tahoma" panose="020B0604030504040204" pitchFamily="34" charset="0"/>
                <a:cs typeface="Tahoma" panose="020B0604030504040204" pitchFamily="34" charset="0"/>
              </a:rPr>
              <a:t>Y las tensiones compuestas o de línea:</a:t>
            </a:r>
            <a:endParaRPr lang="es-ES" dirty="0">
              <a:solidFill>
                <a:srgbClr val="0000FF"/>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5" name="Objeto 14"/>
          <p:cNvGraphicFramePr>
            <a:graphicFrameLocks noChangeAspect="1"/>
          </p:cNvGraphicFramePr>
          <p:nvPr>
            <p:extLst>
              <p:ext uri="{D42A27DB-BD31-4B8C-83A1-F6EECF244321}">
                <p14:modId xmlns:p14="http://schemas.microsoft.com/office/powerpoint/2010/main" xmlns="" val="2899127406"/>
              </p:ext>
            </p:extLst>
          </p:nvPr>
        </p:nvGraphicFramePr>
        <p:xfrm>
          <a:off x="4788024" y="5701321"/>
          <a:ext cx="1191852" cy="762785"/>
        </p:xfrm>
        <a:graphic>
          <a:graphicData uri="http://schemas.openxmlformats.org/presentationml/2006/ole">
            <p:oleObj spid="_x0000_s6221" name="Ecuación" r:id="rId6" imgW="952087" imgH="609336" progId="Equation.3">
              <p:embed/>
            </p:oleObj>
          </a:graphicData>
        </a:graphic>
      </p:graphicFrame>
      <p:sp>
        <p:nvSpPr>
          <p:cNvPr id="1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7" name="Objeto 16"/>
          <p:cNvGraphicFramePr>
            <a:graphicFrameLocks noChangeAspect="1"/>
          </p:cNvGraphicFramePr>
          <p:nvPr>
            <p:extLst>
              <p:ext uri="{D42A27DB-BD31-4B8C-83A1-F6EECF244321}">
                <p14:modId xmlns:p14="http://schemas.microsoft.com/office/powerpoint/2010/main" xmlns="" val="1255884071"/>
              </p:ext>
            </p:extLst>
          </p:nvPr>
        </p:nvGraphicFramePr>
        <p:xfrm>
          <a:off x="6579262" y="5927249"/>
          <a:ext cx="1728192" cy="357983"/>
        </p:xfrm>
        <a:graphic>
          <a:graphicData uri="http://schemas.openxmlformats.org/presentationml/2006/ole">
            <p:oleObj spid="_x0000_s6222" name="Ecuación" r:id="rId7" imgW="1333500" imgH="279400" progId="Equation.3">
              <p:embed/>
            </p:oleObj>
          </a:graphicData>
        </a:graphic>
      </p:graphicFrame>
      <p:sp>
        <p:nvSpPr>
          <p:cNvPr id="18" name="3 Elipse"/>
          <p:cNvSpPr>
            <a:spLocks noChangeArrowheads="1"/>
          </p:cNvSpPr>
          <p:nvPr/>
        </p:nvSpPr>
        <p:spPr bwMode="auto">
          <a:xfrm>
            <a:off x="8307454" y="6026470"/>
            <a:ext cx="239713" cy="258762"/>
          </a:xfrm>
          <a:prstGeom prst="ellipse">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ctr" anchorCtr="0" compatLnSpc="1">
            <a:prstTxWarp prst="textNoShape">
              <a:avLst/>
            </a:prstTxWarp>
          </a:bodyPr>
          <a:lstStyle/>
          <a:p>
            <a:endParaRPr lang="es-ES"/>
          </a:p>
        </p:txBody>
      </p:sp>
      <p:sp>
        <p:nvSpPr>
          <p:cNvPr id="19" name="Rectángulo 18"/>
          <p:cNvSpPr/>
          <p:nvPr/>
        </p:nvSpPr>
        <p:spPr>
          <a:xfrm>
            <a:off x="8277269" y="5937144"/>
            <a:ext cx="300082" cy="369332"/>
          </a:xfrm>
          <a:prstGeom prst="rect">
            <a:avLst/>
          </a:prstGeom>
          <a:solidFill>
            <a:srgbClr val="0000FF"/>
          </a:solidFill>
        </p:spPr>
        <p:txBody>
          <a:bodyPr wrap="square">
            <a:spAutoFit/>
          </a:bodyPr>
          <a:lstStyle/>
          <a:p>
            <a:r>
              <a:rPr lang="es-ES" b="1" u="sng" dirty="0">
                <a:solidFill>
                  <a:schemeClr val="bg1"/>
                </a:solidFill>
                <a:latin typeface="Times New Roman" panose="02020603050405020304" pitchFamily="18" charset="0"/>
                <a:ea typeface="Times New Roman" panose="02020603050405020304" pitchFamily="18" charset="0"/>
              </a:rPr>
              <a:t>1</a:t>
            </a:r>
            <a:endParaRPr lang="es-ES" dirty="0">
              <a:solidFill>
                <a:schemeClr val="bg1"/>
              </a:solidFill>
            </a:endParaRPr>
          </a:p>
        </p:txBody>
      </p:sp>
    </p:spTree>
    <p:extLst>
      <p:ext uri="{BB962C8B-B14F-4D97-AF65-F5344CB8AC3E}">
        <p14:creationId xmlns:p14="http://schemas.microsoft.com/office/powerpoint/2010/main" xmlns="" val="21670187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876300"/>
            <a:ext cx="9144000" cy="914400"/>
          </a:xfrm>
        </p:spPr>
        <p:txBody>
          <a:bodyPr/>
          <a:lstStyle/>
          <a:p>
            <a:r>
              <a:rPr lang="en-US" dirty="0" err="1" smtClean="0">
                <a:solidFill>
                  <a:srgbClr val="002060"/>
                </a:solidFill>
                <a:latin typeface="Impact" panose="020B0806030902050204" pitchFamily="34" charset="0"/>
              </a:rPr>
              <a:t>Conclusiones</a:t>
            </a:r>
            <a:endParaRPr lang="en-US" dirty="0">
              <a:solidFill>
                <a:srgbClr val="002060"/>
              </a:solidFill>
              <a:latin typeface="Impact" panose="020B0806030902050204" pitchFamily="34" charset="0"/>
            </a:endParaRPr>
          </a:p>
        </p:txBody>
      </p:sp>
      <p:sp>
        <p:nvSpPr>
          <p:cNvPr id="22531" name="Rectangle 3"/>
          <p:cNvSpPr>
            <a:spLocks noGrp="1" noChangeArrowheads="1"/>
          </p:cNvSpPr>
          <p:nvPr>
            <p:ph type="body" idx="1"/>
          </p:nvPr>
        </p:nvSpPr>
        <p:spPr>
          <a:xfrm>
            <a:off x="1066800" y="2343150"/>
            <a:ext cx="7105600" cy="2454002"/>
          </a:xfrm>
        </p:spPr>
        <p:txBody>
          <a:bodyPr/>
          <a:lstStyle/>
          <a:p>
            <a:pPr marL="114300" lvl="1" indent="0" algn="l">
              <a:buFont typeface="Wingdings" pitchFamily="2" charset="2"/>
              <a:buNone/>
            </a:pPr>
            <a:endParaRPr lang="en-US" sz="1900" b="1" dirty="0" smtClean="0">
              <a:solidFill>
                <a:srgbClr val="0066FF"/>
              </a:solidFill>
            </a:endParaRPr>
          </a:p>
          <a:p>
            <a:pPr marL="114300" lvl="1" indent="0" algn="l">
              <a:buNone/>
            </a:pPr>
            <a:r>
              <a:rPr lang="en-US" sz="1900" b="1" dirty="0">
                <a:solidFill>
                  <a:srgbClr val="0000FF"/>
                </a:solidFill>
              </a:rPr>
              <a:t>¿En </a:t>
            </a:r>
            <a:r>
              <a:rPr lang="en-US" sz="1900" b="1" dirty="0" err="1">
                <a:solidFill>
                  <a:srgbClr val="0000FF"/>
                </a:solidFill>
              </a:rPr>
              <a:t>qué</a:t>
            </a:r>
            <a:r>
              <a:rPr lang="en-US" sz="1900" b="1" dirty="0">
                <a:solidFill>
                  <a:srgbClr val="0000FF"/>
                </a:solidFill>
              </a:rPr>
              <a:t> </a:t>
            </a:r>
            <a:r>
              <a:rPr lang="en-US" sz="1900" b="1" dirty="0" err="1">
                <a:solidFill>
                  <a:srgbClr val="0000FF"/>
                </a:solidFill>
              </a:rPr>
              <a:t>teorema</a:t>
            </a:r>
            <a:r>
              <a:rPr lang="en-US" sz="1900" b="1" dirty="0">
                <a:solidFill>
                  <a:srgbClr val="0000FF"/>
                </a:solidFill>
              </a:rPr>
              <a:t> se </a:t>
            </a:r>
            <a:r>
              <a:rPr lang="en-US" sz="1900" b="1" dirty="0" err="1" smtClean="0">
                <a:solidFill>
                  <a:srgbClr val="0000FF"/>
                </a:solidFill>
              </a:rPr>
              <a:t>basa</a:t>
            </a:r>
            <a:r>
              <a:rPr lang="en-US" sz="1900" b="1" dirty="0" smtClean="0">
                <a:solidFill>
                  <a:srgbClr val="0000FF"/>
                </a:solidFill>
              </a:rPr>
              <a:t> </a:t>
            </a:r>
            <a:r>
              <a:rPr lang="en-US" sz="1900" b="1" dirty="0">
                <a:solidFill>
                  <a:srgbClr val="0000FF"/>
                </a:solidFill>
              </a:rPr>
              <a:t>el </a:t>
            </a:r>
            <a:r>
              <a:rPr lang="en-US" sz="1900" b="1" dirty="0" err="1">
                <a:solidFill>
                  <a:srgbClr val="0000FF"/>
                </a:solidFill>
              </a:rPr>
              <a:t>Método</a:t>
            </a:r>
            <a:r>
              <a:rPr lang="en-US" sz="1900" b="1" dirty="0">
                <a:solidFill>
                  <a:srgbClr val="0000FF"/>
                </a:solidFill>
              </a:rPr>
              <a:t>?</a:t>
            </a:r>
          </a:p>
          <a:p>
            <a:pPr marL="114300" lvl="1" indent="0" algn="l">
              <a:buFont typeface="Wingdings" pitchFamily="2" charset="2"/>
              <a:buNone/>
            </a:pPr>
            <a:r>
              <a:rPr lang="en-US" sz="1900" b="1" dirty="0" smtClean="0">
                <a:solidFill>
                  <a:srgbClr val="0000FF"/>
                </a:solidFill>
              </a:rPr>
              <a:t>¿En </a:t>
            </a:r>
            <a:r>
              <a:rPr lang="en-US" sz="1900" b="1" dirty="0" err="1" smtClean="0">
                <a:solidFill>
                  <a:srgbClr val="0000FF"/>
                </a:solidFill>
              </a:rPr>
              <a:t>qué</a:t>
            </a:r>
            <a:r>
              <a:rPr lang="en-US" sz="1900" b="1" dirty="0" smtClean="0">
                <a:solidFill>
                  <a:srgbClr val="0000FF"/>
                </a:solidFill>
              </a:rPr>
              <a:t> </a:t>
            </a:r>
            <a:r>
              <a:rPr lang="en-US" sz="1900" b="1" dirty="0" err="1" smtClean="0">
                <a:solidFill>
                  <a:srgbClr val="0000FF"/>
                </a:solidFill>
              </a:rPr>
              <a:t>tipo</a:t>
            </a:r>
            <a:r>
              <a:rPr lang="en-US" sz="1900" b="1" dirty="0" smtClean="0">
                <a:solidFill>
                  <a:srgbClr val="0000FF"/>
                </a:solidFill>
              </a:rPr>
              <a:t> de </a:t>
            </a:r>
            <a:r>
              <a:rPr lang="en-US" sz="1900" b="1" dirty="0" err="1" smtClean="0">
                <a:solidFill>
                  <a:srgbClr val="0000FF"/>
                </a:solidFill>
              </a:rPr>
              <a:t>Redes</a:t>
            </a:r>
            <a:r>
              <a:rPr lang="en-US" sz="1900" b="1" dirty="0" smtClean="0">
                <a:solidFill>
                  <a:srgbClr val="0000FF"/>
                </a:solidFill>
              </a:rPr>
              <a:t> se </a:t>
            </a:r>
            <a:r>
              <a:rPr lang="en-US" sz="1900" b="1" dirty="0" err="1" smtClean="0">
                <a:solidFill>
                  <a:srgbClr val="0000FF"/>
                </a:solidFill>
              </a:rPr>
              <a:t>aplica</a:t>
            </a:r>
            <a:r>
              <a:rPr lang="en-US" sz="1900" b="1" dirty="0" smtClean="0">
                <a:solidFill>
                  <a:srgbClr val="0000FF"/>
                </a:solidFill>
              </a:rPr>
              <a:t> el </a:t>
            </a:r>
            <a:r>
              <a:rPr lang="en-US" sz="1900" b="1" dirty="0" err="1" smtClean="0">
                <a:solidFill>
                  <a:srgbClr val="0000FF"/>
                </a:solidFill>
              </a:rPr>
              <a:t>método</a:t>
            </a:r>
            <a:r>
              <a:rPr lang="en-US" sz="1900" b="1" dirty="0" smtClean="0">
                <a:solidFill>
                  <a:srgbClr val="0000FF"/>
                </a:solidFill>
              </a:rPr>
              <a:t> de Aaron?¿</a:t>
            </a:r>
            <a:r>
              <a:rPr lang="en-US" sz="1900" b="1" dirty="0" err="1" smtClean="0">
                <a:solidFill>
                  <a:srgbClr val="0000FF"/>
                </a:solidFill>
              </a:rPr>
              <a:t>Porqué</a:t>
            </a:r>
            <a:r>
              <a:rPr lang="en-US" sz="1900" b="1" dirty="0" smtClean="0">
                <a:solidFill>
                  <a:srgbClr val="0000FF"/>
                </a:solidFill>
              </a:rPr>
              <a:t>?</a:t>
            </a:r>
          </a:p>
          <a:p>
            <a:pPr marL="114300" lvl="1" indent="0" algn="l">
              <a:buFont typeface="Wingdings" pitchFamily="2" charset="2"/>
              <a:buNone/>
            </a:pPr>
            <a:r>
              <a:rPr lang="en-US" sz="1900" b="1" dirty="0" smtClean="0">
                <a:solidFill>
                  <a:srgbClr val="0000FF"/>
                </a:solidFill>
              </a:rPr>
              <a:t>¿</a:t>
            </a:r>
            <a:r>
              <a:rPr lang="en-US" sz="1900" b="1" dirty="0" err="1" smtClean="0">
                <a:solidFill>
                  <a:srgbClr val="0000FF"/>
                </a:solidFill>
              </a:rPr>
              <a:t>Podemos</a:t>
            </a:r>
            <a:r>
              <a:rPr lang="en-US" sz="1900" b="1" dirty="0" smtClean="0">
                <a:solidFill>
                  <a:srgbClr val="0000FF"/>
                </a:solidFill>
              </a:rPr>
              <a:t> </a:t>
            </a:r>
            <a:r>
              <a:rPr lang="en-US" sz="1900" b="1" dirty="0" err="1" smtClean="0">
                <a:solidFill>
                  <a:srgbClr val="0000FF"/>
                </a:solidFill>
              </a:rPr>
              <a:t>medir</a:t>
            </a:r>
            <a:r>
              <a:rPr lang="en-US" sz="1900" b="1" dirty="0" smtClean="0">
                <a:solidFill>
                  <a:srgbClr val="0000FF"/>
                </a:solidFill>
              </a:rPr>
              <a:t> </a:t>
            </a:r>
            <a:r>
              <a:rPr lang="en-US" sz="1900" b="1" dirty="0" err="1" smtClean="0">
                <a:solidFill>
                  <a:srgbClr val="0000FF"/>
                </a:solidFill>
              </a:rPr>
              <a:t>directamente</a:t>
            </a:r>
            <a:r>
              <a:rPr lang="en-US" sz="1900" b="1" dirty="0" smtClean="0">
                <a:solidFill>
                  <a:srgbClr val="0000FF"/>
                </a:solidFill>
              </a:rPr>
              <a:t> con los </a:t>
            </a:r>
            <a:r>
              <a:rPr lang="en-US" sz="1900" b="1" dirty="0" err="1" smtClean="0">
                <a:solidFill>
                  <a:srgbClr val="0000FF"/>
                </a:solidFill>
              </a:rPr>
              <a:t>vatímetros</a:t>
            </a:r>
            <a:r>
              <a:rPr lang="en-US" sz="1900" b="1" dirty="0" smtClean="0">
                <a:solidFill>
                  <a:srgbClr val="0000FF"/>
                </a:solidFill>
              </a:rPr>
              <a:t>?</a:t>
            </a:r>
          </a:p>
          <a:p>
            <a:pPr marL="114300" lvl="1" indent="0" algn="l">
              <a:buFont typeface="Wingdings" pitchFamily="2" charset="2"/>
              <a:buNone/>
            </a:pPr>
            <a:r>
              <a:rPr lang="en-US" sz="1900" b="1" dirty="0" smtClean="0">
                <a:solidFill>
                  <a:srgbClr val="0000FF"/>
                </a:solidFill>
              </a:rPr>
              <a:t>¿</a:t>
            </a:r>
            <a:r>
              <a:rPr lang="en-US" sz="1900" b="1" dirty="0" err="1" smtClean="0">
                <a:solidFill>
                  <a:srgbClr val="0000FF"/>
                </a:solidFill>
              </a:rPr>
              <a:t>Puede</a:t>
            </a:r>
            <a:r>
              <a:rPr lang="en-US" sz="1900" b="1" dirty="0" smtClean="0">
                <a:solidFill>
                  <a:srgbClr val="0000FF"/>
                </a:solidFill>
              </a:rPr>
              <a:t> </a:t>
            </a:r>
            <a:r>
              <a:rPr lang="en-US" sz="1900" b="1" dirty="0" err="1" smtClean="0">
                <a:solidFill>
                  <a:srgbClr val="0000FF"/>
                </a:solidFill>
              </a:rPr>
              <a:t>predecirse</a:t>
            </a:r>
            <a:r>
              <a:rPr lang="en-US" sz="1900" b="1" dirty="0" smtClean="0">
                <a:solidFill>
                  <a:srgbClr val="0000FF"/>
                </a:solidFill>
              </a:rPr>
              <a:t> el </a:t>
            </a:r>
            <a:r>
              <a:rPr lang="en-US" sz="1900" b="1" dirty="0" err="1" smtClean="0">
                <a:solidFill>
                  <a:srgbClr val="0000FF"/>
                </a:solidFill>
              </a:rPr>
              <a:t>tipo</a:t>
            </a:r>
            <a:r>
              <a:rPr lang="en-US" sz="1900" b="1" dirty="0" smtClean="0">
                <a:solidFill>
                  <a:srgbClr val="0000FF"/>
                </a:solidFill>
              </a:rPr>
              <a:t> de </a:t>
            </a:r>
            <a:r>
              <a:rPr lang="en-US" sz="1900" b="1" dirty="0" err="1" smtClean="0">
                <a:solidFill>
                  <a:srgbClr val="0000FF"/>
                </a:solidFill>
              </a:rPr>
              <a:t>carga</a:t>
            </a:r>
            <a:r>
              <a:rPr lang="en-US" sz="1900" b="1" dirty="0" smtClean="0">
                <a:solidFill>
                  <a:srgbClr val="0000FF"/>
                </a:solidFill>
              </a:rPr>
              <a:t> con </a:t>
            </a:r>
            <a:r>
              <a:rPr lang="en-US" sz="1900" b="1" dirty="0" err="1" smtClean="0">
                <a:solidFill>
                  <a:srgbClr val="0000FF"/>
                </a:solidFill>
              </a:rPr>
              <a:t>este</a:t>
            </a:r>
            <a:r>
              <a:rPr lang="en-US" sz="1900" b="1" dirty="0" smtClean="0">
                <a:solidFill>
                  <a:srgbClr val="0000FF"/>
                </a:solidFill>
              </a:rPr>
              <a:t> </a:t>
            </a:r>
            <a:r>
              <a:rPr lang="en-US" sz="1900" b="1" dirty="0" err="1" smtClean="0">
                <a:solidFill>
                  <a:srgbClr val="0000FF"/>
                </a:solidFill>
              </a:rPr>
              <a:t>método</a:t>
            </a:r>
            <a:r>
              <a:rPr lang="en-US" sz="1900" b="1" dirty="0" smtClean="0">
                <a:solidFill>
                  <a:srgbClr val="0000FF"/>
                </a:solidFill>
              </a:rPr>
              <a:t>?¿</a:t>
            </a:r>
            <a:r>
              <a:rPr lang="en-US" sz="1900" b="1" dirty="0" err="1" smtClean="0">
                <a:solidFill>
                  <a:srgbClr val="0000FF"/>
                </a:solidFill>
              </a:rPr>
              <a:t>Cómo</a:t>
            </a:r>
            <a:r>
              <a:rPr lang="en-US" sz="1900" b="1" dirty="0" smtClean="0">
                <a:solidFill>
                  <a:srgbClr val="0000FF"/>
                </a:solidFill>
              </a:rPr>
              <a:t>?</a:t>
            </a:r>
          </a:p>
          <a:p>
            <a:pPr marL="114300" lvl="1" indent="0" algn="l">
              <a:buFont typeface="Wingdings" pitchFamily="2" charset="2"/>
              <a:buNone/>
            </a:pPr>
            <a:r>
              <a:rPr lang="en-US" sz="1900" b="1" dirty="0" smtClean="0">
                <a:solidFill>
                  <a:srgbClr val="0000FF"/>
                </a:solidFill>
              </a:rPr>
              <a:t>¿A </a:t>
            </a:r>
            <a:r>
              <a:rPr lang="en-US" sz="1900" b="1" dirty="0" err="1" smtClean="0">
                <a:solidFill>
                  <a:srgbClr val="0000FF"/>
                </a:solidFill>
              </a:rPr>
              <a:t>qué</a:t>
            </a:r>
            <a:r>
              <a:rPr lang="en-US" sz="1900" b="1" dirty="0" smtClean="0">
                <a:solidFill>
                  <a:srgbClr val="0000FF"/>
                </a:solidFill>
              </a:rPr>
              <a:t> se </a:t>
            </a:r>
            <a:r>
              <a:rPr lang="en-US" sz="1900" b="1" dirty="0" err="1" smtClean="0">
                <a:solidFill>
                  <a:srgbClr val="0000FF"/>
                </a:solidFill>
              </a:rPr>
              <a:t>debe</a:t>
            </a:r>
            <a:r>
              <a:rPr lang="en-US" sz="1900" b="1" dirty="0" smtClean="0">
                <a:solidFill>
                  <a:srgbClr val="0000FF"/>
                </a:solidFill>
              </a:rPr>
              <a:t> el </a:t>
            </a:r>
            <a:r>
              <a:rPr lang="en-US" sz="1900" b="1" dirty="0" err="1" smtClean="0">
                <a:solidFill>
                  <a:srgbClr val="0000FF"/>
                </a:solidFill>
              </a:rPr>
              <a:t>corrimiento</a:t>
            </a:r>
            <a:r>
              <a:rPr lang="en-US" sz="1900" b="1" dirty="0" smtClean="0">
                <a:solidFill>
                  <a:srgbClr val="0000FF"/>
                </a:solidFill>
              </a:rPr>
              <a:t> del </a:t>
            </a:r>
            <a:r>
              <a:rPr lang="en-US" sz="1900" b="1" dirty="0" err="1" smtClean="0">
                <a:solidFill>
                  <a:srgbClr val="0000FF"/>
                </a:solidFill>
              </a:rPr>
              <a:t>Neutro</a:t>
            </a:r>
            <a:r>
              <a:rPr lang="en-US" sz="1900" b="1" dirty="0" smtClean="0">
                <a:solidFill>
                  <a:srgbClr val="0000FF"/>
                </a:solidFill>
              </a:rPr>
              <a:t> en </a:t>
            </a:r>
            <a:r>
              <a:rPr lang="en-US" sz="1900" b="1" dirty="0" err="1" smtClean="0">
                <a:solidFill>
                  <a:srgbClr val="0000FF"/>
                </a:solidFill>
              </a:rPr>
              <a:t>las</a:t>
            </a:r>
            <a:r>
              <a:rPr lang="en-US" sz="1900" b="1" dirty="0" smtClean="0">
                <a:solidFill>
                  <a:srgbClr val="0000FF"/>
                </a:solidFill>
              </a:rPr>
              <a:t> </a:t>
            </a:r>
            <a:r>
              <a:rPr lang="en-US" sz="1900" b="1" dirty="0" err="1" smtClean="0">
                <a:solidFill>
                  <a:srgbClr val="0000FF"/>
                </a:solidFill>
              </a:rPr>
              <a:t>redes</a:t>
            </a:r>
            <a:r>
              <a:rPr lang="en-US" sz="1900" b="1" dirty="0" smtClean="0">
                <a:solidFill>
                  <a:srgbClr val="0000FF"/>
                </a:solidFill>
              </a:rPr>
              <a:t>?</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animEffect transition="in" filter="circle(in)">
                                      <p:cBhvr>
                                        <p:cTn id="7" dur="2000"/>
                                        <p:tgtEl>
                                          <p:spTgt spid="22531">
                                            <p:txEl>
                                              <p:pRg st="1" end="1"/>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2531">
                                            <p:txEl>
                                              <p:pRg st="2" end="2"/>
                                            </p:txEl>
                                          </p:spTgt>
                                        </p:tgtEl>
                                        <p:attrNameLst>
                                          <p:attrName>style.visibility</p:attrName>
                                        </p:attrNameLst>
                                      </p:cBhvr>
                                      <p:to>
                                        <p:strVal val="visible"/>
                                      </p:to>
                                    </p:set>
                                    <p:animEffect transition="in" filter="circle(in)">
                                      <p:cBhvr>
                                        <p:cTn id="10" dur="2000"/>
                                        <p:tgtEl>
                                          <p:spTgt spid="22531">
                                            <p:txEl>
                                              <p:pRg st="2" end="2"/>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2531">
                                            <p:txEl>
                                              <p:pRg st="3" end="3"/>
                                            </p:txEl>
                                          </p:spTgt>
                                        </p:tgtEl>
                                        <p:attrNameLst>
                                          <p:attrName>style.visibility</p:attrName>
                                        </p:attrNameLst>
                                      </p:cBhvr>
                                      <p:to>
                                        <p:strVal val="visible"/>
                                      </p:to>
                                    </p:set>
                                    <p:animEffect transition="in" filter="circle(in)">
                                      <p:cBhvr>
                                        <p:cTn id="13" dur="2000"/>
                                        <p:tgtEl>
                                          <p:spTgt spid="22531">
                                            <p:txEl>
                                              <p:pRg st="3" end="3"/>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22531">
                                            <p:txEl>
                                              <p:pRg st="4" end="4"/>
                                            </p:txEl>
                                          </p:spTgt>
                                        </p:tgtEl>
                                        <p:attrNameLst>
                                          <p:attrName>style.visibility</p:attrName>
                                        </p:attrNameLst>
                                      </p:cBhvr>
                                      <p:to>
                                        <p:strVal val="visible"/>
                                      </p:to>
                                    </p:set>
                                    <p:animEffect transition="in" filter="circle(in)">
                                      <p:cBhvr>
                                        <p:cTn id="16" dur="2000"/>
                                        <p:tgtEl>
                                          <p:spTgt spid="22531">
                                            <p:txEl>
                                              <p:pRg st="4" end="4"/>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2531">
                                            <p:txEl>
                                              <p:pRg st="5" end="5"/>
                                            </p:txEl>
                                          </p:spTgt>
                                        </p:tgtEl>
                                        <p:attrNameLst>
                                          <p:attrName>style.visibility</p:attrName>
                                        </p:attrNameLst>
                                      </p:cBhvr>
                                      <p:to>
                                        <p:strVal val="visible"/>
                                      </p:to>
                                    </p:set>
                                    <p:animEffect transition="in" filter="circle(in)">
                                      <p:cBhvr>
                                        <p:cTn id="19" dur="2000"/>
                                        <p:tgtEl>
                                          <p:spTgt spid="225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30" name="Object 2"/>
          <p:cNvGraphicFramePr>
            <a:graphicFrameLocks noChangeAspect="1"/>
          </p:cNvGraphicFramePr>
          <p:nvPr/>
        </p:nvGraphicFramePr>
        <p:xfrm>
          <a:off x="1104921" y="1900932"/>
          <a:ext cx="6277453" cy="2896220"/>
        </p:xfrm>
        <a:graphic>
          <a:graphicData uri="http://schemas.openxmlformats.org/presentationml/2006/ole">
            <p:oleObj spid="_x0000_s48130" name="AutoCAD Drawing" r:id="rId3" imgW="11649075" imgH="61722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wipe(down)">
                                      <p:cBhvr>
                                        <p:cTn id="7" dur="5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Fundamento teórico</a:t>
            </a:r>
            <a:endParaRPr lang="es-ES" dirty="0"/>
          </a:p>
        </p:txBody>
      </p:sp>
      <p:sp>
        <p:nvSpPr>
          <p:cNvPr id="4" name="Rectángulo 3"/>
          <p:cNvSpPr/>
          <p:nvPr/>
        </p:nvSpPr>
        <p:spPr>
          <a:xfrm>
            <a:off x="755576" y="1844824"/>
            <a:ext cx="7200800" cy="584775"/>
          </a:xfrm>
          <a:prstGeom prst="rect">
            <a:avLst/>
          </a:prstGeom>
        </p:spPr>
        <p:txBody>
          <a:bodyPr wrap="square">
            <a:spAutoFit/>
          </a:bodyPr>
          <a:lstStyle/>
          <a:p>
            <a:r>
              <a:rPr lang="es-ES" sz="1600" dirty="0">
                <a:solidFill>
                  <a:srgbClr val="0000FF"/>
                </a:solidFill>
                <a:latin typeface="Tahoma" panose="020B0604030504040204" pitchFamily="34" charset="0"/>
                <a:ea typeface="Tahoma" panose="020B0604030504040204" pitchFamily="34" charset="0"/>
                <a:cs typeface="Tahoma" panose="020B0604030504040204" pitchFamily="34" charset="0"/>
              </a:rPr>
              <a:t>De donde se demuestra que la potencia activa trifásica, es igual a la suma de las lecturas de los dos vatímetros:</a:t>
            </a: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6" name="Objeto 5"/>
          <p:cNvGraphicFramePr>
            <a:graphicFrameLocks noChangeAspect="1"/>
          </p:cNvGraphicFramePr>
          <p:nvPr>
            <p:extLst>
              <p:ext uri="{D42A27DB-BD31-4B8C-83A1-F6EECF244321}">
                <p14:modId xmlns:p14="http://schemas.microsoft.com/office/powerpoint/2010/main" xmlns="" val="3119690804"/>
              </p:ext>
            </p:extLst>
          </p:nvPr>
        </p:nvGraphicFramePr>
        <p:xfrm>
          <a:off x="7087500" y="2756906"/>
          <a:ext cx="1737752" cy="422697"/>
        </p:xfrm>
        <a:graphic>
          <a:graphicData uri="http://schemas.openxmlformats.org/presentationml/2006/ole">
            <p:oleObj spid="_x0000_s7240" name="Ecuación" r:id="rId3" imgW="812520" imgH="190440" progId="Equation.3">
              <p:embed/>
            </p:oleObj>
          </a:graphicData>
        </a:graphic>
      </p:graphicFrame>
      <p:sp>
        <p:nvSpPr>
          <p:cNvPr id="7" name="Rectángulo 6"/>
          <p:cNvSpPr/>
          <p:nvPr/>
        </p:nvSpPr>
        <p:spPr>
          <a:xfrm>
            <a:off x="755576" y="2583379"/>
            <a:ext cx="6331924" cy="830997"/>
          </a:xfrm>
          <a:prstGeom prst="rect">
            <a:avLst/>
          </a:prstGeom>
        </p:spPr>
        <p:txBody>
          <a:bodyPr wrap="square">
            <a:spAutoFit/>
          </a:bodyPr>
          <a:lstStyle/>
          <a:p>
            <a:r>
              <a:rPr lang="es-ES" sz="1600" dirty="0">
                <a:solidFill>
                  <a:srgbClr val="0000FF"/>
                </a:solidFill>
                <a:latin typeface="Tahoma" panose="020B0604030504040204" pitchFamily="34" charset="0"/>
                <a:ea typeface="Tahoma" panose="020B0604030504040204" pitchFamily="34" charset="0"/>
                <a:cs typeface="Tahoma" panose="020B0604030504040204" pitchFamily="34" charset="0"/>
              </a:rPr>
              <a:t>Esta expresión general, nos permite concluir que el método de Aron o Aarón se aplicará a todo sistema </a:t>
            </a:r>
            <a:r>
              <a:rPr lang="es-ES" sz="1600" b="1" i="1" dirty="0">
                <a:solidFill>
                  <a:srgbClr val="0000FF"/>
                </a:solidFill>
                <a:latin typeface="Tahoma" panose="020B0604030504040204" pitchFamily="34" charset="0"/>
                <a:ea typeface="Tahoma" panose="020B0604030504040204" pitchFamily="34" charset="0"/>
                <a:cs typeface="Tahoma" panose="020B0604030504040204" pitchFamily="34" charset="0"/>
              </a:rPr>
              <a:t>equilibrado o no</a:t>
            </a:r>
            <a:r>
              <a:rPr lang="es-ES" sz="16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s-ES" sz="1600" b="1" i="1" dirty="0">
                <a:solidFill>
                  <a:srgbClr val="0000FF"/>
                </a:solidFill>
                <a:latin typeface="Tahoma" panose="020B0604030504040204" pitchFamily="34" charset="0"/>
                <a:ea typeface="Tahoma" panose="020B0604030504040204" pitchFamily="34" charset="0"/>
                <a:cs typeface="Tahoma" panose="020B0604030504040204" pitchFamily="34" charset="0"/>
              </a:rPr>
              <a:t>simétrico o no</a:t>
            </a:r>
            <a:r>
              <a:rPr lang="es-ES" sz="1600" dirty="0">
                <a:solidFill>
                  <a:srgbClr val="0000FF"/>
                </a:solidFill>
                <a:latin typeface="Tahoma" panose="020B0604030504040204" pitchFamily="34" charset="0"/>
                <a:ea typeface="Tahoma" panose="020B0604030504040204" pitchFamily="34" charset="0"/>
                <a:cs typeface="Tahoma" panose="020B0604030504040204" pitchFamily="34" charset="0"/>
              </a:rPr>
              <a:t>, pero sin </a:t>
            </a:r>
            <a:r>
              <a:rPr lang="es-ES" sz="1600" b="1" i="1" dirty="0">
                <a:solidFill>
                  <a:srgbClr val="0000FF"/>
                </a:solidFill>
                <a:latin typeface="Tahoma" panose="020B0604030504040204" pitchFamily="34" charset="0"/>
                <a:ea typeface="Tahoma" panose="020B0604030504040204" pitchFamily="34" charset="0"/>
                <a:cs typeface="Tahoma" panose="020B0604030504040204" pitchFamily="34" charset="0"/>
              </a:rPr>
              <a:t>neutro accesible</a:t>
            </a:r>
            <a:r>
              <a:rPr lang="es-ES" sz="1600" dirty="0">
                <a:solidFill>
                  <a:srgbClr val="0000FF"/>
                </a:solidFill>
                <a:latin typeface="Tahoma" panose="020B0604030504040204" pitchFamily="34" charset="0"/>
                <a:ea typeface="Tahoma" panose="020B0604030504040204" pitchFamily="34" charset="0"/>
                <a:cs typeface="Tahoma" panose="020B0604030504040204" pitchFamily="34" charset="0"/>
              </a:rPr>
              <a:t>.</a:t>
            </a:r>
          </a:p>
        </p:txBody>
      </p:sp>
      <p:sp>
        <p:nvSpPr>
          <p:cNvPr id="8" name="Rectángulo 7"/>
          <p:cNvSpPr/>
          <p:nvPr/>
        </p:nvSpPr>
        <p:spPr>
          <a:xfrm>
            <a:off x="2483768" y="3449404"/>
            <a:ext cx="5904656" cy="523220"/>
          </a:xfrm>
          <a:prstGeom prst="rect">
            <a:avLst/>
          </a:prstGeom>
        </p:spPr>
        <p:txBody>
          <a:bodyPr wrap="square">
            <a:spAutoFit/>
          </a:bodyPr>
          <a:lstStyle/>
          <a:p>
            <a:r>
              <a:rPr lang="es-ES" sz="2800" b="1" dirty="0">
                <a:solidFill>
                  <a:srgbClr val="FF0066"/>
                </a:solidFill>
                <a:latin typeface="+mn-lt"/>
                <a:ea typeface="Tahoma" panose="020B0604030504040204" pitchFamily="34" charset="0"/>
                <a:cs typeface="Tahoma" panose="020B0604030504040204" pitchFamily="34" charset="0"/>
              </a:rPr>
              <a:t>Cargas equilibradas y simétricas</a:t>
            </a:r>
            <a:endParaRPr lang="es-ES" sz="2800" dirty="0">
              <a:solidFill>
                <a:srgbClr val="FF0066"/>
              </a:solidFill>
              <a:latin typeface="+mn-lt"/>
              <a:ea typeface="Tahoma" panose="020B0604030504040204" pitchFamily="34" charset="0"/>
              <a:cs typeface="Tahoma" panose="020B0604030504040204" pitchFamily="34" charset="0"/>
            </a:endParaRPr>
          </a:p>
        </p:txBody>
      </p:sp>
      <p:sp>
        <p:nvSpPr>
          <p:cNvPr id="9" name="Rectangle 4"/>
          <p:cNvSpPr>
            <a:spLocks noChangeArrowheads="1"/>
          </p:cNvSpPr>
          <p:nvPr/>
        </p:nvSpPr>
        <p:spPr bwMode="auto">
          <a:xfrm rot="10800000" flipV="1">
            <a:off x="755576" y="4019105"/>
            <a:ext cx="8069676"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kumimoji="0" lang="es-ES" sz="1600" b="0" i="0" u="none" strike="noStrike" cap="none" normalizeH="0" baseline="0" dirty="0" smtClean="0">
                <a:ln>
                  <a:noFill/>
                </a:ln>
                <a:solidFill>
                  <a:srgbClr val="0000FF"/>
                </a:solidFill>
                <a:effectLst/>
                <a:latin typeface="Tahoma" panose="020B0604030504040204" pitchFamily="34" charset="0"/>
                <a:ea typeface="Tahoma" panose="020B0604030504040204" pitchFamily="34" charset="0"/>
                <a:cs typeface="Tahoma" panose="020B0604030504040204" pitchFamily="34" charset="0"/>
              </a:rPr>
              <a:t>En los sistemas </a:t>
            </a:r>
            <a:r>
              <a:rPr kumimoji="0" lang="es-ES" sz="1600" b="0" i="0" u="none" strike="noStrike" cap="none" normalizeH="0" baseline="0" dirty="0" err="1" smtClean="0">
                <a:ln>
                  <a:noFill/>
                </a:ln>
                <a:solidFill>
                  <a:srgbClr val="0000FF"/>
                </a:solidFill>
                <a:effectLst/>
                <a:latin typeface="Tahoma" panose="020B0604030504040204" pitchFamily="34" charset="0"/>
                <a:ea typeface="Tahoma" panose="020B0604030504040204" pitchFamily="34" charset="0"/>
                <a:cs typeface="Tahoma" panose="020B0604030504040204" pitchFamily="34" charset="0"/>
              </a:rPr>
              <a:t>trifilares</a:t>
            </a:r>
            <a:r>
              <a:rPr kumimoji="0" lang="es-ES" sz="1600" b="0" i="0" u="none" strike="noStrike" cap="none" normalizeH="0" baseline="0" dirty="0" smtClean="0">
                <a:ln>
                  <a:noFill/>
                </a:ln>
                <a:solidFill>
                  <a:srgbClr val="0000FF"/>
                </a:solidFill>
                <a:effectLst/>
                <a:latin typeface="Tahoma" panose="020B0604030504040204" pitchFamily="34" charset="0"/>
                <a:ea typeface="Tahoma" panose="020B0604030504040204" pitchFamily="34" charset="0"/>
                <a:cs typeface="Tahoma" panose="020B0604030504040204" pitchFamily="34" charset="0"/>
              </a:rPr>
              <a:t> la medida de la potencia se realiza conectando los elementos en la forma indicada en el esquema (conexión </a:t>
            </a:r>
            <a:r>
              <a:rPr kumimoji="0" lang="es-ES" sz="1600" b="0" i="0" u="none" strike="noStrike" cap="none" normalizeH="0" baseline="0" dirty="0" err="1" smtClean="0">
                <a:ln>
                  <a:noFill/>
                </a:ln>
                <a:solidFill>
                  <a:srgbClr val="0000FF"/>
                </a:solidFill>
                <a:effectLst/>
                <a:latin typeface="Tahoma" panose="020B0604030504040204" pitchFamily="34" charset="0"/>
                <a:ea typeface="Tahoma" panose="020B0604030504040204" pitchFamily="34" charset="0"/>
                <a:cs typeface="Tahoma" panose="020B0604030504040204" pitchFamily="34" charset="0"/>
              </a:rPr>
              <a:t>Aaron</a:t>
            </a:r>
            <a:r>
              <a:rPr kumimoji="0" lang="es-ES" sz="1600" b="0" i="0" u="none" strike="noStrike" cap="none" normalizeH="0" baseline="0" dirty="0" smtClean="0">
                <a:ln>
                  <a:noFill/>
                </a:ln>
                <a:solidFill>
                  <a:srgbClr val="0000FF"/>
                </a:solidFill>
                <a:effectLst/>
                <a:latin typeface="Tahoma" panose="020B0604030504040204" pitchFamily="34" charset="0"/>
                <a:ea typeface="Tahoma" panose="020B0604030504040204" pitchFamily="34" charset="0"/>
                <a:cs typeface="Tahoma" panose="020B0604030504040204" pitchFamily="34" charset="0"/>
              </a:rPr>
              <a:t>). Los vatímetros monofásicos quedan conectados a una tensión     </a:t>
            </a:r>
            <a:r>
              <a:rPr lang="es-ES" sz="1600" dirty="0" smtClean="0">
                <a:solidFill>
                  <a:srgbClr val="0000FF"/>
                </a:solidFill>
                <a:latin typeface="Tahoma" panose="020B0604030504040204" pitchFamily="34" charset="0"/>
                <a:ea typeface="Tahoma" panose="020B0604030504040204" pitchFamily="34" charset="0"/>
                <a:cs typeface="Tahoma" panose="020B0604030504040204" pitchFamily="34" charset="0"/>
              </a:rPr>
              <a:t>Uf</a:t>
            </a:r>
            <a:r>
              <a:rPr lang="es-ES" sz="1600" dirty="0">
                <a:solidFill>
                  <a:srgbClr val="0000FF"/>
                </a:solidFill>
                <a:latin typeface="Tahoma" panose="020B0604030504040204" pitchFamily="34" charset="0"/>
                <a:ea typeface="Tahoma" panose="020B0604030504040204" pitchFamily="34" charset="0"/>
                <a:cs typeface="Tahoma" panose="020B0604030504040204" pitchFamily="34" charset="0"/>
              </a:rPr>
              <a:t>, desfasadas a 30º y para cargas </a:t>
            </a:r>
            <a:r>
              <a:rPr lang="es-ES" sz="1600" b="1" i="1" dirty="0">
                <a:solidFill>
                  <a:srgbClr val="0000FF"/>
                </a:solidFill>
                <a:latin typeface="Tahoma" panose="020B0604030504040204" pitchFamily="34" charset="0"/>
                <a:ea typeface="Tahoma" panose="020B0604030504040204" pitchFamily="34" charset="0"/>
                <a:cs typeface="Tahoma" panose="020B0604030504040204" pitchFamily="34" charset="0"/>
              </a:rPr>
              <a:t>equilibradas y simétricas</a:t>
            </a:r>
            <a:r>
              <a:rPr lang="es-ES" sz="1600" dirty="0">
                <a:solidFill>
                  <a:srgbClr val="0000FF"/>
                </a:solidFill>
                <a:latin typeface="Tahoma" panose="020B0604030504040204" pitchFamily="34" charset="0"/>
                <a:ea typeface="Tahoma" panose="020B0604030504040204" pitchFamily="34" charset="0"/>
                <a:cs typeface="Tahoma" panose="020B0604030504040204" pitchFamily="34" charset="0"/>
              </a:rPr>
              <a:t>; podemos considerar los vatímetros monofásicos en forma independiente para estudiar su comportamiento y medida que permite el cálculo de la potencia total. </a:t>
            </a:r>
          </a:p>
          <a:p>
            <a:r>
              <a:rPr lang="es-ES" sz="1600" dirty="0">
                <a:solidFill>
                  <a:srgbClr val="0000FF"/>
                </a:solidFill>
                <a:latin typeface="Tahoma" panose="020B0604030504040204" pitchFamily="34" charset="0"/>
                <a:ea typeface="Tahoma" panose="020B0604030504040204" pitchFamily="34" charset="0"/>
                <a:cs typeface="Tahoma" panose="020B0604030504040204" pitchFamily="34" charset="0"/>
              </a:rPr>
              <a:t>De esta forma, desarrollando la expresión </a:t>
            </a:r>
            <a:r>
              <a:rPr lang="es-ES" sz="1600" b="1" u="sng" dirty="0">
                <a:solidFill>
                  <a:srgbClr val="0000FF"/>
                </a:solidFill>
                <a:latin typeface="Tahoma" panose="020B0604030504040204" pitchFamily="34" charset="0"/>
                <a:ea typeface="Tahoma" panose="020B0604030504040204" pitchFamily="34" charset="0"/>
                <a:cs typeface="Tahoma" panose="020B0604030504040204" pitchFamily="34" charset="0"/>
              </a:rPr>
              <a:t>1</a:t>
            </a:r>
            <a:r>
              <a:rPr lang="es-ES" sz="1600" dirty="0">
                <a:solidFill>
                  <a:srgbClr val="0000FF"/>
                </a:solidFill>
                <a:latin typeface="Tahoma" panose="020B0604030504040204" pitchFamily="34" charset="0"/>
                <a:ea typeface="Tahoma" panose="020B0604030504040204" pitchFamily="34" charset="0"/>
                <a:cs typeface="Tahoma" panose="020B0604030504040204" pitchFamily="34" charset="0"/>
              </a:rPr>
              <a:t>:</a:t>
            </a:r>
            <a:endParaRPr kumimoji="0" lang="es-ES" sz="1600" b="0" i="0" u="none" strike="noStrike" cap="none" normalizeH="0" baseline="0" dirty="0" smtClean="0">
              <a:ln>
                <a:noFill/>
              </a:ln>
              <a:solidFill>
                <a:srgbClr val="0000FF"/>
              </a:solidFill>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0" name="Objeto 9"/>
          <p:cNvGraphicFramePr>
            <a:graphicFrameLocks noChangeAspect="1"/>
          </p:cNvGraphicFramePr>
          <p:nvPr>
            <p:extLst>
              <p:ext uri="{D42A27DB-BD31-4B8C-83A1-F6EECF244321}">
                <p14:modId xmlns:p14="http://schemas.microsoft.com/office/powerpoint/2010/main" xmlns="" val="1068641742"/>
              </p:ext>
            </p:extLst>
          </p:nvPr>
        </p:nvGraphicFramePr>
        <p:xfrm>
          <a:off x="3892970" y="4490642"/>
          <a:ext cx="323754" cy="345661"/>
        </p:xfrm>
        <a:graphic>
          <a:graphicData uri="http://schemas.openxmlformats.org/presentationml/2006/ole">
            <p:oleObj spid="_x0000_s7241" name="Ecuación" r:id="rId4" imgW="203040" imgH="215640" progId="Equation.3">
              <p:embed/>
            </p:oleObj>
          </a:graphicData>
        </a:graphic>
      </p:graphicFrame>
      <p:sp>
        <p:nvSpPr>
          <p:cNvPr id="12"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3" name="Objeto 12"/>
          <p:cNvGraphicFramePr>
            <a:graphicFrameLocks noChangeAspect="1"/>
          </p:cNvGraphicFramePr>
          <p:nvPr>
            <p:extLst>
              <p:ext uri="{D42A27DB-BD31-4B8C-83A1-F6EECF244321}">
                <p14:modId xmlns:p14="http://schemas.microsoft.com/office/powerpoint/2010/main" xmlns="" val="2199660003"/>
              </p:ext>
            </p:extLst>
          </p:nvPr>
        </p:nvGraphicFramePr>
        <p:xfrm>
          <a:off x="4932040" y="5333734"/>
          <a:ext cx="3630217" cy="301513"/>
        </p:xfrm>
        <a:graphic>
          <a:graphicData uri="http://schemas.openxmlformats.org/presentationml/2006/ole">
            <p:oleObj spid="_x0000_s7242" name="Ecuación" r:id="rId5" imgW="2857500" imgH="228600" progId="Equation.3">
              <p:embed/>
            </p:oleObj>
          </a:graphicData>
        </a:graphic>
      </p:graphicFrame>
      <p:sp>
        <p:nvSpPr>
          <p:cNvPr id="14" name="Rectángulo 13"/>
          <p:cNvSpPr/>
          <p:nvPr/>
        </p:nvSpPr>
        <p:spPr>
          <a:xfrm>
            <a:off x="777672" y="5635248"/>
            <a:ext cx="1994128" cy="1077218"/>
          </a:xfrm>
          <a:prstGeom prst="rect">
            <a:avLst/>
          </a:prstGeom>
        </p:spPr>
        <p:txBody>
          <a:bodyPr wrap="square">
            <a:spAutoFit/>
          </a:bodyPr>
          <a:lstStyle/>
          <a:p>
            <a:r>
              <a:rPr lang="pt-BR" sz="1600" dirty="0" smtClean="0">
                <a:solidFill>
                  <a:srgbClr val="0000FF"/>
                </a:solidFill>
                <a:latin typeface="Tahoma" panose="020B0604030504040204" pitchFamily="34" charset="0"/>
                <a:ea typeface="Tahoma" panose="020B0604030504040204" pitchFamily="34" charset="0"/>
                <a:cs typeface="Tahoma" panose="020B0604030504040204" pitchFamily="34" charset="0"/>
              </a:rPr>
              <a:t>Como: </a:t>
            </a:r>
          </a:p>
          <a:p>
            <a:r>
              <a:rPr lang="pt-BR" sz="1600" i="1" dirty="0" smtClean="0">
                <a:solidFill>
                  <a:schemeClr val="tx2">
                    <a:lumMod val="95000"/>
                    <a:lumOff val="5000"/>
                  </a:schemeClr>
                </a:solidFill>
              </a:rPr>
              <a:t>U</a:t>
            </a:r>
            <a:r>
              <a:rPr lang="pt-BR" sz="1600" i="1" baseline="-25000" dirty="0" smtClean="0">
                <a:solidFill>
                  <a:schemeClr val="tx2">
                    <a:lumMod val="95000"/>
                    <a:lumOff val="5000"/>
                  </a:schemeClr>
                </a:solidFill>
              </a:rPr>
              <a:t>RT</a:t>
            </a:r>
            <a:r>
              <a:rPr lang="pt-BR" sz="1600" i="1" dirty="0" smtClean="0">
                <a:solidFill>
                  <a:schemeClr val="tx2">
                    <a:lumMod val="95000"/>
                    <a:lumOff val="5000"/>
                  </a:schemeClr>
                </a:solidFill>
              </a:rPr>
              <a:t>=U</a:t>
            </a:r>
            <a:r>
              <a:rPr lang="pt-BR" sz="1600" i="1" baseline="-25000" dirty="0" smtClean="0">
                <a:solidFill>
                  <a:schemeClr val="tx2">
                    <a:lumMod val="95000"/>
                    <a:lumOff val="5000"/>
                  </a:schemeClr>
                </a:solidFill>
              </a:rPr>
              <a:t>ST </a:t>
            </a:r>
            <a:r>
              <a:rPr lang="pt-BR" sz="1600" i="1" dirty="0">
                <a:solidFill>
                  <a:schemeClr val="tx2">
                    <a:lumMod val="95000"/>
                    <a:lumOff val="5000"/>
                  </a:schemeClr>
                </a:solidFill>
              </a:rPr>
              <a:t>=U</a:t>
            </a:r>
            <a:r>
              <a:rPr lang="pt-BR" sz="1600" i="1" baseline="-25000" dirty="0">
                <a:solidFill>
                  <a:schemeClr val="tx2">
                    <a:lumMod val="95000"/>
                    <a:lumOff val="5000"/>
                  </a:schemeClr>
                </a:solidFill>
              </a:rPr>
              <a:t>L</a:t>
            </a:r>
            <a:endParaRPr lang="es-ES" sz="1600" dirty="0">
              <a:solidFill>
                <a:schemeClr val="tx2">
                  <a:lumMod val="95000"/>
                  <a:lumOff val="5000"/>
                </a:schemeClr>
              </a:solidFill>
            </a:endParaRPr>
          </a:p>
          <a:p>
            <a:r>
              <a:rPr lang="pt-BR" sz="1600" i="1" dirty="0">
                <a:solidFill>
                  <a:schemeClr val="tx2">
                    <a:lumMod val="95000"/>
                    <a:lumOff val="5000"/>
                  </a:schemeClr>
                </a:solidFill>
              </a:rPr>
              <a:t>I</a:t>
            </a:r>
            <a:r>
              <a:rPr lang="pt-BR" sz="1600" i="1" baseline="-25000" dirty="0">
                <a:solidFill>
                  <a:schemeClr val="tx2">
                    <a:lumMod val="95000"/>
                    <a:lumOff val="5000"/>
                  </a:schemeClr>
                </a:solidFill>
              </a:rPr>
              <a:t>R</a:t>
            </a:r>
            <a:r>
              <a:rPr lang="pt-BR" sz="1600" i="1" dirty="0">
                <a:solidFill>
                  <a:schemeClr val="tx2">
                    <a:lumMod val="95000"/>
                    <a:lumOff val="5000"/>
                  </a:schemeClr>
                </a:solidFill>
              </a:rPr>
              <a:t>=I</a:t>
            </a:r>
            <a:r>
              <a:rPr lang="pt-BR" sz="1600" i="1" baseline="-25000" dirty="0">
                <a:solidFill>
                  <a:schemeClr val="tx2">
                    <a:lumMod val="95000"/>
                    <a:lumOff val="5000"/>
                  </a:schemeClr>
                </a:solidFill>
              </a:rPr>
              <a:t>S </a:t>
            </a:r>
            <a:r>
              <a:rPr lang="pt-BR" sz="1600" i="1" dirty="0">
                <a:solidFill>
                  <a:schemeClr val="tx2">
                    <a:lumMod val="95000"/>
                    <a:lumOff val="5000"/>
                  </a:schemeClr>
                </a:solidFill>
              </a:rPr>
              <a:t>=I</a:t>
            </a:r>
            <a:r>
              <a:rPr lang="pt-BR" sz="1600" i="1" baseline="-25000" dirty="0">
                <a:solidFill>
                  <a:schemeClr val="tx2">
                    <a:lumMod val="95000"/>
                    <a:lumOff val="5000"/>
                  </a:schemeClr>
                </a:solidFill>
              </a:rPr>
              <a:t>L</a:t>
            </a:r>
            <a:endParaRPr lang="es-ES" sz="1600" dirty="0">
              <a:solidFill>
                <a:schemeClr val="tx2">
                  <a:lumMod val="95000"/>
                  <a:lumOff val="5000"/>
                </a:schemeClr>
              </a:solidFill>
            </a:endParaRPr>
          </a:p>
          <a:p>
            <a:endParaRPr lang="es-ES" sz="1600"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6" name="Objeto 15"/>
          <p:cNvGraphicFramePr>
            <a:graphicFrameLocks noChangeAspect="1"/>
          </p:cNvGraphicFramePr>
          <p:nvPr>
            <p:extLst>
              <p:ext uri="{D42A27DB-BD31-4B8C-83A1-F6EECF244321}">
                <p14:modId xmlns:p14="http://schemas.microsoft.com/office/powerpoint/2010/main" xmlns="" val="1544379541"/>
              </p:ext>
            </p:extLst>
          </p:nvPr>
        </p:nvGraphicFramePr>
        <p:xfrm>
          <a:off x="2279327" y="5732942"/>
          <a:ext cx="6397129" cy="838403"/>
        </p:xfrm>
        <a:graphic>
          <a:graphicData uri="http://schemas.openxmlformats.org/presentationml/2006/ole">
            <p:oleObj spid="_x0000_s7243" name="Ecuación" r:id="rId6" imgW="5295900" imgH="685800" progId="Equation.3">
              <p:embed/>
            </p:oleObj>
          </a:graphicData>
        </a:graphic>
      </p:graphicFrame>
      <p:sp>
        <p:nvSpPr>
          <p:cNvPr id="17" name="16 CuadroTexto"/>
          <p:cNvSpPr txBox="1"/>
          <p:nvPr/>
        </p:nvSpPr>
        <p:spPr>
          <a:xfrm>
            <a:off x="4499992" y="5589240"/>
            <a:ext cx="1368152" cy="276999"/>
          </a:xfrm>
          <a:prstGeom prst="rect">
            <a:avLst/>
          </a:prstGeom>
          <a:noFill/>
        </p:spPr>
        <p:txBody>
          <a:bodyPr wrap="square" rtlCol="0">
            <a:spAutoFit/>
          </a:bodyPr>
          <a:lstStyle/>
          <a:p>
            <a:r>
              <a:rPr lang="es-AR" sz="1200" dirty="0" smtClean="0">
                <a:solidFill>
                  <a:srgbClr val="FF0000"/>
                </a:solidFill>
              </a:rPr>
              <a:t>Ver diapositiva 1</a:t>
            </a:r>
            <a:endParaRPr lang="es-ES" sz="1200" dirty="0">
              <a:solidFill>
                <a:srgbClr val="FF0000"/>
              </a:solidFill>
            </a:endParaRPr>
          </a:p>
        </p:txBody>
      </p:sp>
    </p:spTree>
    <p:extLst>
      <p:ext uri="{BB962C8B-B14F-4D97-AF65-F5344CB8AC3E}">
        <p14:creationId xmlns:p14="http://schemas.microsoft.com/office/powerpoint/2010/main" xmlns="" val="14785651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4 Elipse"/>
          <p:cNvSpPr>
            <a:spLocks noChangeArrowheads="1"/>
          </p:cNvSpPr>
          <p:nvPr/>
        </p:nvSpPr>
        <p:spPr bwMode="auto">
          <a:xfrm>
            <a:off x="3336956" y="3193887"/>
            <a:ext cx="239713" cy="258762"/>
          </a:xfrm>
          <a:prstGeom prst="ellipse">
            <a:avLst/>
          </a:prstGeom>
          <a:solidFill>
            <a:srgbClr val="0000FF"/>
          </a:solidFill>
          <a:ln w="9525">
            <a:solidFill>
              <a:srgbClr val="000000"/>
            </a:solidFill>
            <a:round/>
            <a:headEnd/>
            <a:tailEnd/>
          </a:ln>
        </p:spPr>
        <p:txBody>
          <a:bodyPr vert="horz" wrap="square" lIns="91440" tIns="45720" rIns="91440" bIns="45720" numCol="1" anchor="ctr" anchorCtr="0" compatLnSpc="1">
            <a:prstTxWarp prst="textNoShape">
              <a:avLst/>
            </a:prstTxWarp>
          </a:bodyPr>
          <a:lstStyle/>
          <a:p>
            <a:endParaRPr lang="es-ES"/>
          </a:p>
        </p:txBody>
      </p:sp>
      <p:sp>
        <p:nvSpPr>
          <p:cNvPr id="2" name="Título 1"/>
          <p:cNvSpPr>
            <a:spLocks noGrp="1"/>
          </p:cNvSpPr>
          <p:nvPr>
            <p:ph type="title"/>
          </p:nvPr>
        </p:nvSpPr>
        <p:spPr/>
        <p:txBody>
          <a:bodyPr/>
          <a:lstStyle/>
          <a:p>
            <a:r>
              <a:rPr lang="es-AR" dirty="0"/>
              <a:t>Fundamento teórico</a:t>
            </a:r>
            <a:endParaRPr lang="es-ES" dirty="0"/>
          </a:p>
        </p:txBody>
      </p:sp>
      <p:sp>
        <p:nvSpPr>
          <p:cNvPr id="4" name="Rectángulo 3"/>
          <p:cNvSpPr/>
          <p:nvPr/>
        </p:nvSpPr>
        <p:spPr>
          <a:xfrm>
            <a:off x="179512" y="1752600"/>
            <a:ext cx="8208912" cy="646331"/>
          </a:xfrm>
          <a:prstGeom prst="rect">
            <a:avLst/>
          </a:prstGeom>
        </p:spPr>
        <p:txBody>
          <a:bodyPr wrap="square">
            <a:spAutoFit/>
          </a:bodyPr>
          <a:lstStyle/>
          <a:p>
            <a:pPr algn="just">
              <a:spcAft>
                <a:spcPts val="0"/>
              </a:spcAft>
            </a:pPr>
            <a:r>
              <a:rPr lang="es-ES" dirty="0">
                <a:solidFill>
                  <a:srgbClr val="0000FF"/>
                </a:solidFill>
                <a:latin typeface="Tahoma" panose="020B0604030504040204" pitchFamily="34" charset="0"/>
                <a:ea typeface="Tahoma" panose="020B0604030504040204" pitchFamily="34" charset="0"/>
                <a:cs typeface="Tahoma" panose="020B0604030504040204" pitchFamily="34" charset="0"/>
              </a:rPr>
              <a:t>Es decir la potencia activa trifásica se obtiene como la suma de las lecturas de los dos vatímetros, que para cargas equilibradas la designamos como:</a:t>
            </a:r>
            <a:endParaRPr lang="es-ES" dirty="0">
              <a:solidFill>
                <a:srgbClr val="0000FF"/>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8194"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572953" y="2138725"/>
            <a:ext cx="1193259" cy="2484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ángulo 4"/>
          <p:cNvSpPr/>
          <p:nvPr/>
        </p:nvSpPr>
        <p:spPr>
          <a:xfrm>
            <a:off x="206904" y="2599266"/>
            <a:ext cx="8685576" cy="923330"/>
          </a:xfrm>
          <a:prstGeom prst="rect">
            <a:avLst/>
          </a:prstGeom>
        </p:spPr>
        <p:txBody>
          <a:bodyPr wrap="square">
            <a:spAutoFit/>
          </a:bodyPr>
          <a:lstStyle/>
          <a:p>
            <a:pPr algn="just"/>
            <a:r>
              <a:rPr lang="es-ES" dirty="0">
                <a:solidFill>
                  <a:srgbClr val="0000FF"/>
                </a:solidFill>
                <a:latin typeface="Tahoma" panose="020B0604030504040204" pitchFamily="34" charset="0"/>
                <a:ea typeface="Tahoma" panose="020B0604030504040204" pitchFamily="34" charset="0"/>
                <a:cs typeface="Tahoma" panose="020B0604030504040204" pitchFamily="34" charset="0"/>
              </a:rPr>
              <a:t>De la misma manera se puede analizar para la obtención de la potencia reactiva trifásica, a partir de la siguiente consideración, que parte de la diferencia de la lectura de los dos </a:t>
            </a:r>
            <a:r>
              <a:rPr lang="es-ES" dirty="0" smtClean="0">
                <a:solidFill>
                  <a:srgbClr val="0000FF"/>
                </a:solidFill>
                <a:latin typeface="Tahoma" panose="020B0604030504040204" pitchFamily="34" charset="0"/>
                <a:ea typeface="Tahoma" panose="020B0604030504040204" pitchFamily="34" charset="0"/>
                <a:cs typeface="Tahoma" panose="020B0604030504040204" pitchFamily="34" charset="0"/>
              </a:rPr>
              <a:t>vatímetros:  </a:t>
            </a:r>
            <a:r>
              <a:rPr lang="es-ES" b="1" u="sng" dirty="0" smtClean="0">
                <a:solidFill>
                  <a:schemeClr val="bg1"/>
                </a:solidFill>
              </a:rPr>
              <a:t>2</a:t>
            </a:r>
            <a:endParaRPr lang="es-ES"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7" name="Objeto 6"/>
          <p:cNvGraphicFramePr>
            <a:graphicFrameLocks noChangeAspect="1"/>
          </p:cNvGraphicFramePr>
          <p:nvPr>
            <p:extLst>
              <p:ext uri="{D42A27DB-BD31-4B8C-83A1-F6EECF244321}">
                <p14:modId xmlns:p14="http://schemas.microsoft.com/office/powerpoint/2010/main" xmlns="" val="2816617784"/>
              </p:ext>
            </p:extLst>
          </p:nvPr>
        </p:nvGraphicFramePr>
        <p:xfrm>
          <a:off x="3582640" y="3151217"/>
          <a:ext cx="989360" cy="284441"/>
        </p:xfrm>
        <a:graphic>
          <a:graphicData uri="http://schemas.openxmlformats.org/presentationml/2006/ole">
            <p:oleObj spid="_x0000_s8294" name="Ecuación" r:id="rId4" imgW="761669" imgH="215806" progId="Equation.3">
              <p:embed/>
            </p:oleObj>
          </a:graphicData>
        </a:graphic>
      </p:graphicFrame>
      <p:sp>
        <p:nvSpPr>
          <p:cNvPr id="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0" name="Objeto 9"/>
          <p:cNvGraphicFramePr>
            <a:graphicFrameLocks noChangeAspect="1"/>
          </p:cNvGraphicFramePr>
          <p:nvPr>
            <p:extLst>
              <p:ext uri="{D42A27DB-BD31-4B8C-83A1-F6EECF244321}">
                <p14:modId xmlns:p14="http://schemas.microsoft.com/office/powerpoint/2010/main" xmlns="" val="1213061633"/>
              </p:ext>
            </p:extLst>
          </p:nvPr>
        </p:nvGraphicFramePr>
        <p:xfrm>
          <a:off x="4572000" y="3142057"/>
          <a:ext cx="4067944" cy="337869"/>
        </p:xfrm>
        <a:graphic>
          <a:graphicData uri="http://schemas.openxmlformats.org/presentationml/2006/ole">
            <p:oleObj spid="_x0000_s8295" name="Ecuación" r:id="rId5" imgW="2870200" imgH="228600" progId="Equation.3">
              <p:embed/>
            </p:oleObj>
          </a:graphicData>
        </a:graphic>
      </p:graphicFrame>
      <p:sp>
        <p:nvSpPr>
          <p:cNvPr id="11" name="Rectángulo 10"/>
          <p:cNvSpPr/>
          <p:nvPr/>
        </p:nvSpPr>
        <p:spPr>
          <a:xfrm>
            <a:off x="227636" y="3565266"/>
            <a:ext cx="6360588" cy="369332"/>
          </a:xfrm>
          <a:prstGeom prst="rect">
            <a:avLst/>
          </a:prstGeom>
        </p:spPr>
        <p:txBody>
          <a:bodyPr wrap="square">
            <a:spAutoFit/>
          </a:bodyPr>
          <a:lstStyle/>
          <a:p>
            <a:pPr algn="just">
              <a:spcAft>
                <a:spcPts val="0"/>
              </a:spcAft>
            </a:pPr>
            <a:r>
              <a:rPr lang="es-ES" dirty="0">
                <a:solidFill>
                  <a:srgbClr val="0000FF"/>
                </a:solidFill>
                <a:latin typeface="Tahoma" panose="020B0604030504040204" pitchFamily="34" charset="0"/>
                <a:ea typeface="Tahoma" panose="020B0604030504040204" pitchFamily="34" charset="0"/>
                <a:cs typeface="Tahoma" panose="020B0604030504040204" pitchFamily="34" charset="0"/>
              </a:rPr>
              <a:t>Igual que antes, desarrollamos la expresión, como sigue:</a:t>
            </a:r>
            <a:endParaRPr lang="es-ES" dirty="0">
              <a:solidFill>
                <a:srgbClr val="0000FF"/>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3" name="Objeto 12"/>
          <p:cNvGraphicFramePr>
            <a:graphicFrameLocks noChangeAspect="1"/>
          </p:cNvGraphicFramePr>
          <p:nvPr>
            <p:extLst>
              <p:ext uri="{D42A27DB-BD31-4B8C-83A1-F6EECF244321}">
                <p14:modId xmlns:p14="http://schemas.microsoft.com/office/powerpoint/2010/main" xmlns="" val="464295496"/>
              </p:ext>
            </p:extLst>
          </p:nvPr>
        </p:nvGraphicFramePr>
        <p:xfrm>
          <a:off x="588177" y="3859117"/>
          <a:ext cx="6984776" cy="853979"/>
        </p:xfrm>
        <a:graphic>
          <a:graphicData uri="http://schemas.openxmlformats.org/presentationml/2006/ole">
            <p:oleObj spid="_x0000_s8296" name="Ecuación" r:id="rId6" imgW="5207000" imgH="635000" progId="Equation.3">
              <p:embed/>
            </p:oleObj>
          </a:graphicData>
        </a:graphic>
      </p:graphicFrame>
      <p:sp>
        <p:nvSpPr>
          <p:cNvPr id="14" name="Rectangle 13"/>
          <p:cNvSpPr>
            <a:spLocks noChangeArrowheads="1"/>
          </p:cNvSpPr>
          <p:nvPr/>
        </p:nvSpPr>
        <p:spPr bwMode="auto">
          <a:xfrm rot="10800000" flipV="1">
            <a:off x="262368" y="4681547"/>
            <a:ext cx="7629904"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rgbClr val="0000FF"/>
                </a:solidFill>
                <a:effectLst/>
                <a:latin typeface="Tahoma" panose="020B0604030504040204" pitchFamily="34" charset="0"/>
                <a:ea typeface="Tahoma" panose="020B0604030504040204" pitchFamily="34" charset="0"/>
                <a:cs typeface="Tahoma" panose="020B0604030504040204" pitchFamily="34" charset="0"/>
              </a:rPr>
              <a:t>Para que la última expresión nos permita calcular la potencia reactiva en un sistema trifásico equilibrado, a la expresión </a:t>
            </a:r>
            <a:r>
              <a:rPr kumimoji="0" lang="es-ES" b="1" i="0" u="sng" strike="noStrike" cap="none" normalizeH="0" baseline="0" dirty="0" smtClean="0">
                <a:ln>
                  <a:noFill/>
                </a:ln>
                <a:solidFill>
                  <a:srgbClr val="0000FF"/>
                </a:solidFill>
                <a:effectLst/>
                <a:latin typeface="Tahoma" panose="020B0604030504040204" pitchFamily="34" charset="0"/>
                <a:ea typeface="Tahoma" panose="020B0604030504040204" pitchFamily="34" charset="0"/>
                <a:cs typeface="Tahoma" panose="020B0604030504040204" pitchFamily="34" charset="0"/>
              </a:rPr>
              <a:t>2</a:t>
            </a:r>
            <a:r>
              <a:rPr kumimoji="0" lang="es-ES" b="0" i="0" u="none" strike="noStrike" cap="none" normalizeH="0" baseline="0" dirty="0" smtClean="0">
                <a:ln>
                  <a:noFill/>
                </a:ln>
                <a:solidFill>
                  <a:srgbClr val="0000FF"/>
                </a:solidFill>
                <a:effectLst/>
                <a:latin typeface="Tahoma" panose="020B0604030504040204" pitchFamily="34" charset="0"/>
                <a:ea typeface="Tahoma" panose="020B0604030504040204" pitchFamily="34" charset="0"/>
                <a:cs typeface="Tahoma" panose="020B0604030504040204" pitchFamily="34" charset="0"/>
              </a:rPr>
              <a:t>, le agregamos el factor </a:t>
            </a:r>
          </a:p>
        </p:txBody>
      </p:sp>
      <p:graphicFrame>
        <p:nvGraphicFramePr>
          <p:cNvPr id="15" name="Objeto 14"/>
          <p:cNvGraphicFramePr>
            <a:graphicFrameLocks noChangeAspect="1"/>
          </p:cNvGraphicFramePr>
          <p:nvPr>
            <p:extLst>
              <p:ext uri="{D42A27DB-BD31-4B8C-83A1-F6EECF244321}">
                <p14:modId xmlns:p14="http://schemas.microsoft.com/office/powerpoint/2010/main" xmlns="" val="3880539391"/>
              </p:ext>
            </p:extLst>
          </p:nvPr>
        </p:nvGraphicFramePr>
        <p:xfrm>
          <a:off x="7773209" y="5004713"/>
          <a:ext cx="327183" cy="327183"/>
        </p:xfrm>
        <a:graphic>
          <a:graphicData uri="http://schemas.openxmlformats.org/presentationml/2006/ole">
            <p:oleObj spid="_x0000_s8297" name="Ecuación" r:id="rId7" imgW="228600" imgH="228600" progId="Equation.3">
              <p:embed/>
            </p:oleObj>
          </a:graphicData>
        </a:graphic>
      </p:graphicFrame>
      <p:sp>
        <p:nvSpPr>
          <p:cNvPr id="16"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7" name="Objeto 16"/>
          <p:cNvGraphicFramePr>
            <a:graphicFrameLocks noChangeAspect="1"/>
          </p:cNvGraphicFramePr>
          <p:nvPr>
            <p:extLst>
              <p:ext uri="{D42A27DB-BD31-4B8C-83A1-F6EECF244321}">
                <p14:modId xmlns:p14="http://schemas.microsoft.com/office/powerpoint/2010/main" xmlns="" val="396059574"/>
              </p:ext>
            </p:extLst>
          </p:nvPr>
        </p:nvGraphicFramePr>
        <p:xfrm>
          <a:off x="417296" y="5327879"/>
          <a:ext cx="1806500" cy="361300"/>
        </p:xfrm>
        <a:graphic>
          <a:graphicData uri="http://schemas.openxmlformats.org/presentationml/2006/ole">
            <p:oleObj spid="_x0000_s8298" name="Ecuación" r:id="rId8" imgW="1193800" imgH="241300" progId="Equation.3">
              <p:embed/>
            </p:oleObj>
          </a:graphicData>
        </a:graphic>
      </p:graphicFrame>
      <p:sp>
        <p:nvSpPr>
          <p:cNvPr id="18" name="Rectángulo 17"/>
          <p:cNvSpPr/>
          <p:nvPr/>
        </p:nvSpPr>
        <p:spPr>
          <a:xfrm>
            <a:off x="2149677" y="5319847"/>
            <a:ext cx="4182363" cy="369332"/>
          </a:xfrm>
          <a:prstGeom prst="rect">
            <a:avLst/>
          </a:prstGeom>
        </p:spPr>
        <p:txBody>
          <a:bodyPr wrap="none">
            <a:spAutoFit/>
          </a:bodyPr>
          <a:lstStyle/>
          <a:p>
            <a:pPr algn="just">
              <a:spcAft>
                <a:spcPts val="0"/>
              </a:spcAft>
            </a:pPr>
            <a:r>
              <a:rPr lang="es-ES" dirty="0">
                <a:solidFill>
                  <a:srgbClr val="0000FF"/>
                </a:solidFill>
                <a:latin typeface="Tahoma" panose="020B0604030504040204" pitchFamily="34" charset="0"/>
                <a:ea typeface="Tahoma" panose="020B0604030504040204" pitchFamily="34" charset="0"/>
                <a:cs typeface="Tahoma" panose="020B0604030504040204" pitchFamily="34" charset="0"/>
              </a:rPr>
              <a:t>De esta forma la expresión </a:t>
            </a:r>
            <a:r>
              <a:rPr lang="es-ES" b="1" u="sng" dirty="0">
                <a:solidFill>
                  <a:srgbClr val="0000FF"/>
                </a:solidFill>
                <a:latin typeface="Tahoma" panose="020B0604030504040204" pitchFamily="34" charset="0"/>
                <a:ea typeface="Tahoma" panose="020B0604030504040204" pitchFamily="34" charset="0"/>
                <a:cs typeface="Tahoma" panose="020B0604030504040204" pitchFamily="34" charset="0"/>
              </a:rPr>
              <a:t>2</a:t>
            </a:r>
            <a:r>
              <a:rPr lang="es-ES" dirty="0">
                <a:solidFill>
                  <a:srgbClr val="0000FF"/>
                </a:solidFill>
                <a:latin typeface="Tahoma" panose="020B0604030504040204" pitchFamily="34" charset="0"/>
                <a:ea typeface="Tahoma" panose="020B0604030504040204" pitchFamily="34" charset="0"/>
                <a:cs typeface="Tahoma" panose="020B0604030504040204" pitchFamily="34" charset="0"/>
              </a:rPr>
              <a:t> quedaría:</a:t>
            </a:r>
            <a:endParaRPr lang="es-ES" dirty="0">
              <a:solidFill>
                <a:srgbClr val="0000FF"/>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9"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20" name="Objeto 19"/>
          <p:cNvGraphicFramePr>
            <a:graphicFrameLocks noChangeAspect="1"/>
          </p:cNvGraphicFramePr>
          <p:nvPr>
            <p:extLst>
              <p:ext uri="{D42A27DB-BD31-4B8C-83A1-F6EECF244321}">
                <p14:modId xmlns:p14="http://schemas.microsoft.com/office/powerpoint/2010/main" xmlns="" val="3853113291"/>
              </p:ext>
            </p:extLst>
          </p:nvPr>
        </p:nvGraphicFramePr>
        <p:xfrm>
          <a:off x="6332040" y="5340792"/>
          <a:ext cx="1599848" cy="310253"/>
        </p:xfrm>
        <a:graphic>
          <a:graphicData uri="http://schemas.openxmlformats.org/presentationml/2006/ole">
            <p:oleObj spid="_x0000_s8299" name="Ecuación" r:id="rId9" imgW="1066800" imgH="241300" progId="Equation.3">
              <p:embed/>
            </p:oleObj>
          </a:graphicData>
        </a:graphic>
      </p:graphicFrame>
      <p:sp>
        <p:nvSpPr>
          <p:cNvPr id="21" name="Rectángulo 20"/>
          <p:cNvSpPr/>
          <p:nvPr/>
        </p:nvSpPr>
        <p:spPr>
          <a:xfrm>
            <a:off x="417296" y="5651044"/>
            <a:ext cx="8222648" cy="652917"/>
          </a:xfrm>
          <a:prstGeom prst="rect">
            <a:avLst/>
          </a:prstGeom>
        </p:spPr>
        <p:txBody>
          <a:bodyPr wrap="square">
            <a:spAutoFit/>
          </a:bodyPr>
          <a:lstStyle/>
          <a:p>
            <a:r>
              <a:rPr lang="es-ES" dirty="0">
                <a:solidFill>
                  <a:srgbClr val="0000FF"/>
                </a:solidFill>
                <a:latin typeface="Tahoma" panose="020B0604030504040204" pitchFamily="34" charset="0"/>
                <a:ea typeface="Tahoma" panose="020B0604030504040204" pitchFamily="34" charset="0"/>
                <a:cs typeface="Tahoma" panose="020B0604030504040204" pitchFamily="34" charset="0"/>
              </a:rPr>
              <a:t>Esta expresión debemos recordar sólo será aplicable a aquellos casos en los que carga sea </a:t>
            </a:r>
            <a:r>
              <a:rPr lang="es-ES" b="1" i="1" dirty="0">
                <a:solidFill>
                  <a:srgbClr val="0000FF"/>
                </a:solidFill>
                <a:latin typeface="Tahoma" panose="020B0604030504040204" pitchFamily="34" charset="0"/>
                <a:ea typeface="Tahoma" panose="020B0604030504040204" pitchFamily="34" charset="0"/>
                <a:cs typeface="Tahoma" panose="020B0604030504040204" pitchFamily="34" charset="0"/>
              </a:rPr>
              <a:t>equilibrada</a:t>
            </a:r>
            <a:r>
              <a:rPr lang="es-ES" dirty="0">
                <a:solidFill>
                  <a:srgbClr val="0000FF"/>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xmlns="" val="2710676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2" descr="Monografias.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58372" name="AutoShape 4" descr="Monografias.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58373" name="Picture 5" descr="C:\Documents and Settings\Admin\Escritorio\4 llamado\aron.png"/>
          <p:cNvPicPr>
            <a:picLocks noChangeAspect="1" noChangeArrowheads="1"/>
          </p:cNvPicPr>
          <p:nvPr/>
        </p:nvPicPr>
        <p:blipFill>
          <a:blip r:embed="rId2" cstate="print"/>
          <a:srcRect/>
          <a:stretch>
            <a:fillRect/>
          </a:stretch>
        </p:blipFill>
        <p:spPr bwMode="auto">
          <a:xfrm>
            <a:off x="0" y="0"/>
            <a:ext cx="9142413" cy="6856413"/>
          </a:xfrm>
          <a:prstGeom prst="rect">
            <a:avLst/>
          </a:prstGeom>
          <a:noFill/>
        </p:spPr>
      </p:pic>
      <p:sp>
        <p:nvSpPr>
          <p:cNvPr id="5" name="4 CuadroTexto"/>
          <p:cNvSpPr txBox="1"/>
          <p:nvPr/>
        </p:nvSpPr>
        <p:spPr>
          <a:xfrm>
            <a:off x="4716016" y="2708920"/>
            <a:ext cx="1944216" cy="276999"/>
          </a:xfrm>
          <a:prstGeom prst="rect">
            <a:avLst/>
          </a:prstGeom>
          <a:noFill/>
        </p:spPr>
        <p:txBody>
          <a:bodyPr wrap="square" rtlCol="0">
            <a:spAutoFit/>
          </a:bodyPr>
          <a:lstStyle/>
          <a:p>
            <a:r>
              <a:rPr lang="es-AR" sz="1200" dirty="0" smtClean="0">
                <a:solidFill>
                  <a:srgbClr val="FF0000"/>
                </a:solidFill>
              </a:rPr>
              <a:t>Diapositiva 1</a:t>
            </a:r>
            <a:endParaRPr lang="es-ES" sz="1200"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AutoShape 2" descr="Monografias.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75780" name="Picture 4"/>
          <p:cNvPicPr>
            <a:picLocks noChangeAspect="1" noChangeArrowheads="1"/>
          </p:cNvPicPr>
          <p:nvPr/>
        </p:nvPicPr>
        <p:blipFill>
          <a:blip r:embed="rId2" cstate="print"/>
          <a:srcRect/>
          <a:stretch>
            <a:fillRect/>
          </a:stretch>
        </p:blipFill>
        <p:spPr bwMode="auto">
          <a:xfrm>
            <a:off x="427592" y="1124744"/>
            <a:ext cx="8320872" cy="4806280"/>
          </a:xfrm>
          <a:prstGeom prst="rect">
            <a:avLst/>
          </a:prstGeom>
          <a:noFill/>
          <a:ln w="9525">
            <a:noFill/>
            <a:miter lim="800000"/>
            <a:headEnd/>
            <a:tailEnd/>
          </a:ln>
        </p:spPr>
      </p:pic>
      <p:sp>
        <p:nvSpPr>
          <p:cNvPr id="6" name="5 CuadroTexto"/>
          <p:cNvSpPr txBox="1"/>
          <p:nvPr/>
        </p:nvSpPr>
        <p:spPr>
          <a:xfrm>
            <a:off x="1691680" y="2051556"/>
            <a:ext cx="648072" cy="276999"/>
          </a:xfrm>
          <a:prstGeom prst="rect">
            <a:avLst/>
          </a:prstGeom>
          <a:solidFill>
            <a:schemeClr val="bg1"/>
          </a:solidFill>
        </p:spPr>
        <p:txBody>
          <a:bodyPr wrap="square" rtlCol="0">
            <a:spAutoFit/>
          </a:bodyPr>
          <a:lstStyle/>
          <a:p>
            <a:r>
              <a:rPr lang="es-AR" sz="1200" dirty="0" smtClean="0">
                <a:solidFill>
                  <a:schemeClr val="tx2"/>
                </a:solidFill>
              </a:rPr>
              <a:t>Pw2</a:t>
            </a:r>
            <a:endParaRPr lang="es-ES" sz="1200" dirty="0">
              <a:solidFill>
                <a:schemeClr val="tx2"/>
              </a:solidFill>
            </a:endParaRPr>
          </a:p>
        </p:txBody>
      </p:sp>
      <p:sp>
        <p:nvSpPr>
          <p:cNvPr id="7" name="6 CuadroTexto"/>
          <p:cNvSpPr txBox="1"/>
          <p:nvPr/>
        </p:nvSpPr>
        <p:spPr>
          <a:xfrm>
            <a:off x="2483768" y="2060848"/>
            <a:ext cx="648072" cy="276999"/>
          </a:xfrm>
          <a:prstGeom prst="rect">
            <a:avLst/>
          </a:prstGeom>
          <a:solidFill>
            <a:schemeClr val="bg1"/>
          </a:solidFill>
        </p:spPr>
        <p:txBody>
          <a:bodyPr wrap="square" rtlCol="0">
            <a:spAutoFit/>
          </a:bodyPr>
          <a:lstStyle/>
          <a:p>
            <a:r>
              <a:rPr lang="es-AR" sz="1200" dirty="0" smtClean="0">
                <a:solidFill>
                  <a:schemeClr val="tx2"/>
                </a:solidFill>
              </a:rPr>
              <a:t>Pw1</a:t>
            </a:r>
            <a:endParaRPr lang="es-ES" sz="1200" dirty="0">
              <a:solidFill>
                <a:schemeClr val="tx2"/>
              </a:solidFill>
            </a:endParaRPr>
          </a:p>
        </p:txBody>
      </p:sp>
      <p:sp>
        <p:nvSpPr>
          <p:cNvPr id="8" name="7 CuadroTexto"/>
          <p:cNvSpPr txBox="1"/>
          <p:nvPr/>
        </p:nvSpPr>
        <p:spPr>
          <a:xfrm>
            <a:off x="3203848" y="2060849"/>
            <a:ext cx="720080" cy="246221"/>
          </a:xfrm>
          <a:prstGeom prst="rect">
            <a:avLst/>
          </a:prstGeom>
          <a:solidFill>
            <a:schemeClr val="bg1"/>
          </a:solidFill>
        </p:spPr>
        <p:txBody>
          <a:bodyPr wrap="square" rtlCol="0">
            <a:spAutoFit/>
          </a:bodyPr>
          <a:lstStyle/>
          <a:p>
            <a:r>
              <a:rPr lang="es-AR" sz="1000" dirty="0" smtClean="0">
                <a:solidFill>
                  <a:schemeClr val="tx2"/>
                </a:solidFill>
              </a:rPr>
              <a:t>Pw2/Pw1</a:t>
            </a:r>
            <a:endParaRPr lang="es-ES" sz="1000" dirty="0">
              <a:solidFill>
                <a:schemeClr val="tx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Fundamento teórico</a:t>
            </a:r>
            <a:endParaRPr lang="es-ES" dirty="0"/>
          </a:p>
        </p:txBody>
      </p:sp>
      <p:sp>
        <p:nvSpPr>
          <p:cNvPr id="4" name="Rectángulo 3"/>
          <p:cNvSpPr/>
          <p:nvPr/>
        </p:nvSpPr>
        <p:spPr>
          <a:xfrm>
            <a:off x="2123728" y="1734005"/>
            <a:ext cx="5446876" cy="369332"/>
          </a:xfrm>
          <a:prstGeom prst="rect">
            <a:avLst/>
          </a:prstGeom>
        </p:spPr>
        <p:txBody>
          <a:bodyPr wrap="none">
            <a:spAutoFit/>
          </a:bodyPr>
          <a:lstStyle/>
          <a:p>
            <a:r>
              <a:rPr lang="es-ES" dirty="0" smtClean="0">
                <a:solidFill>
                  <a:srgbClr val="FF0066"/>
                </a:solidFill>
                <a:latin typeface="Arial" panose="020B0604020202020204" pitchFamily="34" charset="0"/>
                <a:ea typeface="Times New Roman" panose="02020603050405020304" pitchFamily="18" charset="0"/>
                <a:cs typeface="Arial" panose="020B0604020202020204" pitchFamily="34" charset="0"/>
              </a:rPr>
              <a:t>ANÁLISIS PARA DIFERENTES TIPOS DE CARGA:</a:t>
            </a:r>
            <a:endParaRPr lang="es-ES" dirty="0">
              <a:solidFill>
                <a:srgbClr val="FF0066"/>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xmlns="" Requires="a14">
          <p:sp>
            <p:nvSpPr>
              <p:cNvPr id="5" name="Rectangle 2"/>
              <p:cNvSpPr>
                <a:spLocks noChangeArrowheads="1"/>
              </p:cNvSpPr>
              <p:nvPr/>
            </p:nvSpPr>
            <p:spPr bwMode="auto">
              <a:xfrm>
                <a:off x="816548" y="2061404"/>
                <a:ext cx="5404229" cy="64633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rgbClr val="FF0066"/>
                    </a:solidFill>
                    <a:effectLst/>
                    <a:latin typeface="Tahoma" panose="020B0604030504040204" pitchFamily="34" charset="0"/>
                    <a:ea typeface="Tahoma" panose="020B0604030504040204" pitchFamily="34" charset="0"/>
                    <a:cs typeface="Tahoma" panose="020B0604030504040204" pitchFamily="34" charset="0"/>
                  </a:rPr>
                  <a:t>a- Carga:  </a:t>
                </a:r>
                <a:r>
                  <a:rPr kumimoji="0" lang="es-ES" b="0" i="0" u="none" strike="noStrike" cap="none" normalizeH="0" baseline="0" dirty="0" smtClean="0">
                    <a:ln>
                      <a:noFill/>
                    </a:ln>
                    <a:solidFill>
                      <a:srgbClr val="0000FF"/>
                    </a:solidFill>
                    <a:effectLst/>
                    <a:latin typeface="Tahoma" panose="020B0604030504040204" pitchFamily="34" charset="0"/>
                    <a:ea typeface="Tahoma" panose="020B0604030504040204" pitchFamily="34" charset="0"/>
                    <a:cs typeface="Tahoma" panose="020B0604030504040204" pitchFamily="34" charset="0"/>
                  </a:rPr>
                  <a:t>Z</a:t>
                </a:r>
                <a:r>
                  <a:rPr kumimoji="0" lang="es-ES" b="0" i="0" u="none" strike="noStrike" cap="none" normalizeH="0" baseline="-30000" dirty="0" smtClean="0">
                    <a:ln>
                      <a:noFill/>
                    </a:ln>
                    <a:solidFill>
                      <a:srgbClr val="0000FF"/>
                    </a:solidFill>
                    <a:effectLst/>
                    <a:latin typeface="Tahoma" panose="020B0604030504040204" pitchFamily="34" charset="0"/>
                    <a:ea typeface="Tahoma" panose="020B0604030504040204" pitchFamily="34" charset="0"/>
                    <a:cs typeface="Tahoma" panose="020B0604030504040204" pitchFamily="34" charset="0"/>
                  </a:rPr>
                  <a:t>R</a:t>
                </a:r>
                <a:r>
                  <a:rPr kumimoji="0" lang="es-ES" b="0" i="0" u="none" strike="noStrike" cap="none" normalizeH="0" baseline="0" dirty="0" smtClean="0">
                    <a:ln>
                      <a:noFill/>
                    </a:ln>
                    <a:solidFill>
                      <a:srgbClr val="0000FF"/>
                    </a:solidFill>
                    <a:effectLst/>
                    <a:latin typeface="Tahoma" panose="020B0604030504040204" pitchFamily="34" charset="0"/>
                    <a:ea typeface="Tahoma" panose="020B0604030504040204" pitchFamily="34" charset="0"/>
                    <a:cs typeface="Tahoma" panose="020B0604030504040204" pitchFamily="34" charset="0"/>
                  </a:rPr>
                  <a:t>= Z</a:t>
                </a:r>
                <a:r>
                  <a:rPr kumimoji="0" lang="es-ES" b="0" i="0" u="none" strike="noStrike" cap="none" normalizeH="0" baseline="-30000" dirty="0" smtClean="0">
                    <a:ln>
                      <a:noFill/>
                    </a:ln>
                    <a:solidFill>
                      <a:srgbClr val="0000FF"/>
                    </a:solidFill>
                    <a:effectLst/>
                    <a:latin typeface="Tahoma" panose="020B0604030504040204" pitchFamily="34" charset="0"/>
                    <a:ea typeface="Tahoma" panose="020B0604030504040204" pitchFamily="34" charset="0"/>
                    <a:cs typeface="Tahoma" panose="020B0604030504040204" pitchFamily="34" charset="0"/>
                  </a:rPr>
                  <a:t>S </a:t>
                </a:r>
                <a:r>
                  <a:rPr kumimoji="0" lang="es-ES" b="0" i="0" u="none" strike="noStrike" cap="none" normalizeH="0" baseline="0" dirty="0" smtClean="0">
                    <a:ln>
                      <a:noFill/>
                    </a:ln>
                    <a:solidFill>
                      <a:srgbClr val="0000FF"/>
                    </a:solidFill>
                    <a:effectLst/>
                    <a:latin typeface="Tahoma" panose="020B0604030504040204" pitchFamily="34" charset="0"/>
                    <a:ea typeface="Tahoma" panose="020B0604030504040204" pitchFamily="34" charset="0"/>
                    <a:cs typeface="Tahoma" panose="020B0604030504040204" pitchFamily="34" charset="0"/>
                  </a:rPr>
                  <a:t>= Z</a:t>
                </a:r>
                <a:r>
                  <a:rPr kumimoji="0" lang="es-ES" b="0" i="0" u="none" strike="noStrike" cap="none" normalizeH="0" baseline="-30000" dirty="0" smtClean="0">
                    <a:ln>
                      <a:noFill/>
                    </a:ln>
                    <a:solidFill>
                      <a:srgbClr val="0000FF"/>
                    </a:solidFill>
                    <a:effectLst/>
                    <a:latin typeface="Tahoma" panose="020B0604030504040204" pitchFamily="34" charset="0"/>
                    <a:ea typeface="Tahoma" panose="020B0604030504040204" pitchFamily="34" charset="0"/>
                    <a:cs typeface="Tahoma" panose="020B0604030504040204" pitchFamily="34" charset="0"/>
                  </a:rPr>
                  <a:t>T</a:t>
                </a:r>
                <a:r>
                  <a:rPr kumimoji="0" lang="es-ES" b="0" i="0" u="none" strike="noStrike" cap="none" normalizeH="0" baseline="0" dirty="0" smtClean="0">
                    <a:ln>
                      <a:noFill/>
                    </a:ln>
                    <a:solidFill>
                      <a:srgbClr val="0000FF"/>
                    </a:solidFill>
                    <a:effectLst/>
                    <a:latin typeface="Tahoma" panose="020B0604030504040204" pitchFamily="34" charset="0"/>
                    <a:ea typeface="Tahoma" panose="020B0604030504040204" pitchFamily="34" charset="0"/>
                    <a:cs typeface="Tahoma" panose="020B0604030504040204" pitchFamily="34" charset="0"/>
                  </a:rPr>
                  <a:t> =R</a:t>
                </a:r>
                <a14:m>
                  <m:oMath xmlns:m="http://schemas.openxmlformats.org/officeDocument/2006/math">
                    <m:r>
                      <a:rPr kumimoji="0" lang="es-AR" b="0" i="1" u="none" strike="noStrike" cap="none" normalizeH="0" baseline="0" smtClean="0">
                        <a:ln>
                          <a:noFill/>
                        </a:ln>
                        <a:solidFill>
                          <a:srgbClr val="0000FF"/>
                        </a:solidFill>
                        <a:effectLst/>
                        <a:latin typeface="Cambria Math" panose="02040503050406030204" pitchFamily="18" charset="0"/>
                        <a:ea typeface="Tahoma" panose="020B0604030504040204" pitchFamily="34" charset="0"/>
                        <a:cs typeface="Tahoma" panose="020B0604030504040204" pitchFamily="34" charset="0"/>
                      </a:rPr>
                      <m:t>; </m:t>
                    </m:r>
                    <m:sSub>
                      <m:sSubPr>
                        <m:ctrlPr>
                          <a:rPr kumimoji="0" lang="es-AR" b="0" i="1" u="none" strike="noStrike" cap="none" normalizeH="0" baseline="0" smtClean="0">
                            <a:ln>
                              <a:noFill/>
                            </a:ln>
                            <a:solidFill>
                              <a:srgbClr val="0000FF"/>
                            </a:solidFill>
                            <a:effectLst/>
                            <a:latin typeface="Cambria Math" panose="02040503050406030204" pitchFamily="18" charset="0"/>
                            <a:ea typeface="Tahoma" panose="020B0604030504040204" pitchFamily="34" charset="0"/>
                            <a:cs typeface="Tahoma" panose="020B0604030504040204" pitchFamily="34" charset="0"/>
                          </a:rPr>
                        </m:ctrlPr>
                      </m:sSubPr>
                      <m:e>
                        <m:r>
                          <a:rPr kumimoji="0" lang="es-AR" b="0" i="1" u="none" strike="noStrike" cap="none" normalizeH="0" baseline="0" smtClean="0">
                            <a:ln>
                              <a:noFill/>
                            </a:ln>
                            <a:solidFill>
                              <a:srgbClr val="0000FF"/>
                            </a:solidFill>
                            <a:effectLst/>
                            <a:latin typeface="Cambria Math" panose="02040503050406030204" pitchFamily="18" charset="0"/>
                            <a:ea typeface="Cambria Math" panose="02040503050406030204" pitchFamily="18" charset="0"/>
                            <a:cs typeface="Tahoma" panose="020B0604030504040204" pitchFamily="34" charset="0"/>
                          </a:rPr>
                          <m:t>𝜑</m:t>
                        </m:r>
                      </m:e>
                      <m:sub>
                        <m:r>
                          <a:rPr kumimoji="0" lang="es-AR" b="0" i="1" u="none" strike="noStrike" cap="none" normalizeH="0" baseline="0" smtClean="0">
                            <a:ln>
                              <a:noFill/>
                            </a:ln>
                            <a:solidFill>
                              <a:srgbClr val="0000FF"/>
                            </a:solidFill>
                            <a:effectLst/>
                            <a:latin typeface="Cambria Math" panose="02040503050406030204" pitchFamily="18" charset="0"/>
                            <a:ea typeface="Tahoma" panose="020B0604030504040204" pitchFamily="34" charset="0"/>
                            <a:cs typeface="Tahoma" panose="020B0604030504040204" pitchFamily="34" charset="0"/>
                          </a:rPr>
                          <m:t>𝑅</m:t>
                        </m:r>
                      </m:sub>
                    </m:sSub>
                    <m:r>
                      <a:rPr kumimoji="0" lang="es-AR" b="0" i="1" u="none" strike="noStrike" cap="none" normalizeH="0" baseline="0" smtClean="0">
                        <a:ln>
                          <a:noFill/>
                        </a:ln>
                        <a:solidFill>
                          <a:srgbClr val="0000FF"/>
                        </a:solidFill>
                        <a:effectLst/>
                        <a:latin typeface="Cambria Math" panose="02040503050406030204" pitchFamily="18" charset="0"/>
                        <a:ea typeface="Tahoma" panose="020B0604030504040204" pitchFamily="34" charset="0"/>
                        <a:cs typeface="Tahoma" panose="020B0604030504040204" pitchFamily="34" charset="0"/>
                      </a:rPr>
                      <m:t>=</m:t>
                    </m:r>
                    <m:sSub>
                      <m:sSubPr>
                        <m:ctrlPr>
                          <a:rPr kumimoji="0" lang="es-AR" b="0" i="1" u="none" strike="noStrike" cap="none" normalizeH="0" baseline="0" smtClean="0">
                            <a:ln>
                              <a:noFill/>
                            </a:ln>
                            <a:solidFill>
                              <a:srgbClr val="0000FF"/>
                            </a:solidFill>
                            <a:effectLst/>
                            <a:latin typeface="Cambria Math" panose="02040503050406030204" pitchFamily="18" charset="0"/>
                            <a:ea typeface="Tahoma" panose="020B0604030504040204" pitchFamily="34" charset="0"/>
                            <a:cs typeface="Tahoma" panose="020B0604030504040204" pitchFamily="34" charset="0"/>
                          </a:rPr>
                        </m:ctrlPr>
                      </m:sSubPr>
                      <m:e>
                        <m:r>
                          <a:rPr kumimoji="0" lang="es-AR" b="0" i="1" u="none" strike="noStrike" cap="none" normalizeH="0" baseline="0" smtClean="0">
                            <a:ln>
                              <a:noFill/>
                            </a:ln>
                            <a:solidFill>
                              <a:srgbClr val="0000FF"/>
                            </a:solidFill>
                            <a:effectLst/>
                            <a:latin typeface="Cambria Math" panose="02040503050406030204" pitchFamily="18" charset="0"/>
                            <a:ea typeface="Cambria Math" panose="02040503050406030204" pitchFamily="18" charset="0"/>
                            <a:cs typeface="Tahoma" panose="020B0604030504040204" pitchFamily="34" charset="0"/>
                          </a:rPr>
                          <m:t>𝜑</m:t>
                        </m:r>
                      </m:e>
                      <m:sub>
                        <m:r>
                          <a:rPr kumimoji="0" lang="es-AR" b="0" i="1" u="none" strike="noStrike" cap="none" normalizeH="0" baseline="0" smtClean="0">
                            <a:ln>
                              <a:noFill/>
                            </a:ln>
                            <a:solidFill>
                              <a:srgbClr val="0000FF"/>
                            </a:solidFill>
                            <a:effectLst/>
                            <a:latin typeface="Cambria Math" panose="02040503050406030204" pitchFamily="18" charset="0"/>
                            <a:ea typeface="Tahoma" panose="020B0604030504040204" pitchFamily="34" charset="0"/>
                            <a:cs typeface="Tahoma" panose="020B0604030504040204" pitchFamily="34" charset="0"/>
                          </a:rPr>
                          <m:t>𝑆</m:t>
                        </m:r>
                      </m:sub>
                    </m:sSub>
                    <m:r>
                      <a:rPr kumimoji="0" lang="es-AR" b="0" i="1" u="none" strike="noStrike" cap="none" normalizeH="0" baseline="0" smtClean="0">
                        <a:ln>
                          <a:noFill/>
                        </a:ln>
                        <a:solidFill>
                          <a:srgbClr val="0000FF"/>
                        </a:solidFill>
                        <a:effectLst/>
                        <a:latin typeface="Cambria Math" panose="02040503050406030204" pitchFamily="18" charset="0"/>
                        <a:ea typeface="Tahoma" panose="020B0604030504040204" pitchFamily="34" charset="0"/>
                        <a:cs typeface="Tahoma" panose="020B0604030504040204" pitchFamily="34" charset="0"/>
                      </a:rPr>
                      <m:t>=</m:t>
                    </m:r>
                    <m:sSub>
                      <m:sSubPr>
                        <m:ctrlPr>
                          <a:rPr kumimoji="0" lang="es-AR" b="0" i="1" u="none" strike="noStrike" cap="none" normalizeH="0" baseline="0" smtClean="0">
                            <a:ln>
                              <a:noFill/>
                            </a:ln>
                            <a:solidFill>
                              <a:srgbClr val="0000FF"/>
                            </a:solidFill>
                            <a:effectLst/>
                            <a:latin typeface="Cambria Math" panose="02040503050406030204" pitchFamily="18" charset="0"/>
                            <a:ea typeface="Tahoma" panose="020B0604030504040204" pitchFamily="34" charset="0"/>
                            <a:cs typeface="Tahoma" panose="020B0604030504040204" pitchFamily="34" charset="0"/>
                          </a:rPr>
                        </m:ctrlPr>
                      </m:sSubPr>
                      <m:e>
                        <m:r>
                          <a:rPr kumimoji="0" lang="es-AR" b="0" i="1" u="none" strike="noStrike" cap="none" normalizeH="0" baseline="0" smtClean="0">
                            <a:ln>
                              <a:noFill/>
                            </a:ln>
                            <a:solidFill>
                              <a:srgbClr val="0000FF"/>
                            </a:solidFill>
                            <a:effectLst/>
                            <a:latin typeface="Cambria Math" panose="02040503050406030204" pitchFamily="18" charset="0"/>
                            <a:ea typeface="Cambria Math" panose="02040503050406030204" pitchFamily="18" charset="0"/>
                            <a:cs typeface="Tahoma" panose="020B0604030504040204" pitchFamily="34" charset="0"/>
                          </a:rPr>
                          <m:t>𝜑</m:t>
                        </m:r>
                      </m:e>
                      <m:sub>
                        <m:r>
                          <a:rPr kumimoji="0" lang="es-AR" b="0" i="1" u="none" strike="noStrike" cap="none" normalizeH="0" baseline="0" smtClean="0">
                            <a:ln>
                              <a:noFill/>
                            </a:ln>
                            <a:solidFill>
                              <a:srgbClr val="0000FF"/>
                            </a:solidFill>
                            <a:effectLst/>
                            <a:latin typeface="Cambria Math" panose="02040503050406030204" pitchFamily="18" charset="0"/>
                            <a:ea typeface="Tahoma" panose="020B0604030504040204" pitchFamily="34" charset="0"/>
                            <a:cs typeface="Tahoma" panose="020B0604030504040204" pitchFamily="34" charset="0"/>
                          </a:rPr>
                          <m:t>𝑇</m:t>
                        </m:r>
                      </m:sub>
                    </m:sSub>
                    <m:r>
                      <a:rPr kumimoji="0" lang="es-AR" b="0" i="1" u="none" strike="noStrike" cap="none" normalizeH="0" baseline="0" smtClean="0">
                        <a:ln>
                          <a:noFill/>
                        </a:ln>
                        <a:solidFill>
                          <a:srgbClr val="0000FF"/>
                        </a:solidFill>
                        <a:effectLst/>
                        <a:latin typeface="Cambria Math" panose="02040503050406030204" pitchFamily="18" charset="0"/>
                        <a:ea typeface="Tahoma" panose="020B0604030504040204" pitchFamily="34" charset="0"/>
                        <a:cs typeface="Tahoma" panose="020B0604030504040204" pitchFamily="34" charset="0"/>
                      </a:rPr>
                      <m:t>=0°</m:t>
                    </m:r>
                  </m:oMath>
                </a14:m>
                <a:r>
                  <a:rPr kumimoji="0" lang="es-E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s-E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s-ES" sz="1800" b="0" i="0" u="none" strike="noStrike" cap="none" normalizeH="0" baseline="0" dirty="0" smtClean="0">
                  <a:ln>
                    <a:noFill/>
                  </a:ln>
                  <a:solidFill>
                    <a:schemeClr val="tx1"/>
                  </a:solidFill>
                  <a:effectLst/>
                  <a:latin typeface="Arial" panose="020B0604020202020204" pitchFamily="34" charset="0"/>
                </a:endParaRPr>
              </a:p>
            </p:txBody>
          </p:sp>
        </mc:Choice>
        <mc:Fallback>
          <p:sp>
            <p:nvSpPr>
              <p:cNvPr id="5" name="Rectangle 2"/>
              <p:cNvSpPr>
                <a:spLocks noRot="1" noChangeAspect="1" noMove="1" noResize="1" noEditPoints="1" noAdjustHandles="1" noChangeArrowheads="1" noChangeShapeType="1" noTextEdit="1"/>
              </p:cNvSpPr>
              <p:nvPr/>
            </p:nvSpPr>
            <p:spPr bwMode="auto">
              <a:xfrm>
                <a:off x="816548" y="2061404"/>
                <a:ext cx="5404229" cy="646331"/>
              </a:xfrm>
              <a:prstGeom prst="rect">
                <a:avLst/>
              </a:prstGeom>
              <a:blipFill rotWithShape="0">
                <a:blip r:embed="rId2" cstate="print"/>
                <a:stretch>
                  <a:fillRect l="-1016" t="-4717"/>
                </a:stretch>
              </a:blip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es-ES">
                    <a:noFill/>
                  </a:rPr>
                  <a:t> </a:t>
                </a:r>
              </a:p>
            </p:txBody>
          </p:sp>
        </mc:Fallback>
      </mc:AlternateContent>
      <p:sp>
        <p:nvSpPr>
          <p:cNvPr id="7" name="Rectangle 3"/>
          <p:cNvSpPr>
            <a:spLocks noChangeArrowheads="1"/>
          </p:cNvSpPr>
          <p:nvPr/>
        </p:nvSpPr>
        <p:spPr bwMode="auto">
          <a:xfrm>
            <a:off x="0" y="2381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rPr>
              <a:t> </a:t>
            </a:r>
            <a:endParaRPr kumimoji="0" lang="es-ES" sz="1800" b="0" i="0" u="none" strike="noStrike" cap="none" normalizeH="0" baseline="0" smtClean="0">
              <a:ln>
                <a:noFill/>
              </a:ln>
              <a:solidFill>
                <a:schemeClr val="tx1"/>
              </a:solidFill>
              <a:effectLst/>
              <a:latin typeface="Arial" panose="020B0604020202020204" pitchFamily="34" charset="0"/>
            </a:endParaRPr>
          </a:p>
        </p:txBody>
      </p:sp>
      <mc:AlternateContent xmlns:mc="http://schemas.openxmlformats.org/markup-compatibility/2006">
        <mc:Choice xmlns:a14="http://schemas.microsoft.com/office/drawing/2010/main" xmlns="" Requires="a14">
          <p:sp>
            <p:nvSpPr>
              <p:cNvPr id="10" name="Rectángulo 9"/>
              <p:cNvSpPr/>
              <p:nvPr/>
            </p:nvSpPr>
            <p:spPr>
              <a:xfrm>
                <a:off x="816548" y="2590536"/>
                <a:ext cx="7344816" cy="646331"/>
              </a:xfrm>
              <a:prstGeom prst="rect">
                <a:avLst/>
              </a:prstGeom>
            </p:spPr>
            <p:txBody>
              <a:bodyPr wrap="square">
                <a:spAutoFit/>
              </a:bodyPr>
              <a:lstStyle/>
              <a:p>
                <a:r>
                  <a:rPr lang="es-ES" dirty="0" smtClean="0">
                    <a:solidFill>
                      <a:srgbClr val="0000FF"/>
                    </a:solidFill>
                    <a:latin typeface="Tahoma" panose="020B0604030504040204" pitchFamily="34" charset="0"/>
                    <a:ea typeface="Tahoma" panose="020B0604030504040204" pitchFamily="34" charset="0"/>
                    <a:cs typeface="Tahoma" panose="020B0604030504040204" pitchFamily="34" charset="0"/>
                  </a:rPr>
                  <a:t>Del diagrama vectorial </a:t>
                </a:r>
                <a:r>
                  <a:rPr lang="es-ES" dirty="0">
                    <a:solidFill>
                      <a:srgbClr val="0000FF"/>
                    </a:solidFill>
                    <a:latin typeface="Tahoma" panose="020B0604030504040204" pitchFamily="34" charset="0"/>
                    <a:ea typeface="Tahoma" panose="020B0604030504040204" pitchFamily="34" charset="0"/>
                    <a:cs typeface="Tahoma" panose="020B0604030504040204" pitchFamily="34" charset="0"/>
                  </a:rPr>
                  <a:t>se deduce que el vatímetro 1 y el vatímetro 2 </a:t>
                </a:r>
                <a:r>
                  <a:rPr lang="es-ES" dirty="0" smtClean="0">
                    <a:solidFill>
                      <a:srgbClr val="0000FF"/>
                    </a:solidFill>
                    <a:latin typeface="Tahoma" panose="020B0604030504040204" pitchFamily="34" charset="0"/>
                    <a:ea typeface="Tahoma" panose="020B0604030504040204" pitchFamily="34" charset="0"/>
                    <a:cs typeface="Tahoma" panose="020B0604030504040204" pitchFamily="34" charset="0"/>
                  </a:rPr>
                  <a:t>miden:</a:t>
                </a:r>
                <a14:m>
                  <m:oMath xmlns:m="http://schemas.openxmlformats.org/officeDocument/2006/math">
                    <m:sSub>
                      <m:sSubPr>
                        <m:ctrlPr>
                          <a:rPr lang="es-ES" i="1" smtClean="0">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𝑊</m:t>
                        </m:r>
                      </m:e>
                      <m: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1</m:t>
                        </m:r>
                      </m:sub>
                    </m:s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m:t>
                    </m:r>
                    <m:sSub>
                      <m:sSubPr>
                        <m:ctrlP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𝑈</m:t>
                        </m:r>
                      </m:e>
                      <m: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𝑅𝑇</m:t>
                        </m:r>
                      </m:sub>
                    </m:s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m:t>
                    </m:r>
                    <m:sSub>
                      <m:sSubPr>
                        <m:ctrlP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𝐼</m:t>
                        </m:r>
                      </m:e>
                      <m: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𝑅</m:t>
                        </m:r>
                      </m:sub>
                    </m:s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m:t>
                    </m:r>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𝑐𝑜𝑠</m:t>
                    </m:r>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30°; </m:t>
                    </m:r>
                    <m:sSub>
                      <m:sSubPr>
                        <m:ctrlP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𝑊</m:t>
                        </m:r>
                      </m:e>
                      <m: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2</m:t>
                        </m:r>
                      </m:sub>
                    </m:s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m:t>
                    </m:r>
                    <m:sSub>
                      <m:sSubPr>
                        <m:ctrlP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𝑈</m:t>
                        </m:r>
                      </m:e>
                      <m: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𝑆𝑇</m:t>
                        </m:r>
                      </m:sub>
                    </m:s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 </m:t>
                    </m:r>
                    <m:sSub>
                      <m:sSubPr>
                        <m:ctrlP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t>𝐼</m:t>
                        </m:r>
                      </m:e>
                      <m: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𝑆</m:t>
                        </m:r>
                      </m:sub>
                    </m:s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 </m:t>
                    </m:r>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𝑐𝑜𝑠</m:t>
                    </m:r>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30°</m:t>
                    </m:r>
                  </m:oMath>
                </a14:m>
                <a:endParaRPr lang="es-ES"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0" name="Rectángulo 9"/>
              <p:cNvSpPr>
                <a:spLocks noRot="1" noChangeAspect="1" noMove="1" noResize="1" noEditPoints="1" noAdjustHandles="1" noChangeArrowheads="1" noChangeShapeType="1" noTextEdit="1"/>
              </p:cNvSpPr>
              <p:nvPr/>
            </p:nvSpPr>
            <p:spPr>
              <a:xfrm>
                <a:off x="816548" y="2590536"/>
                <a:ext cx="7344816" cy="646331"/>
              </a:xfrm>
              <a:prstGeom prst="rect">
                <a:avLst/>
              </a:prstGeom>
              <a:blipFill rotWithShape="0">
                <a:blip r:embed="rId3" cstate="print"/>
                <a:stretch>
                  <a:fillRect l="-747" t="-5660" b="-14151"/>
                </a:stretch>
              </a:blipFill>
            </p:spPr>
            <p:txBody>
              <a:bodyPr/>
              <a:lstStyle/>
              <a:p>
                <a:r>
                  <a:rPr lang="es-ES">
                    <a:noFill/>
                  </a:rPr>
                  <a:t> </a:t>
                </a:r>
              </a:p>
            </p:txBody>
          </p:sp>
        </mc:Fallback>
      </mc:AlternateContent>
      <p:sp>
        <p:nvSpPr>
          <p:cNvPr id="11"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mc:AlternateContent xmlns:mc="http://schemas.openxmlformats.org/markup-compatibility/2006">
        <mc:Choice xmlns:a14="http://schemas.microsoft.com/office/drawing/2010/main" xmlns="" Requires="a14">
          <p:sp>
            <p:nvSpPr>
              <p:cNvPr id="13" name="Rectángulo 12"/>
              <p:cNvSpPr/>
              <p:nvPr/>
            </p:nvSpPr>
            <p:spPr>
              <a:xfrm>
                <a:off x="816548" y="3386201"/>
                <a:ext cx="6450099" cy="545855"/>
              </a:xfrm>
              <a:prstGeom prst="rect">
                <a:avLst/>
              </a:prstGeom>
            </p:spPr>
            <p:txBody>
              <a:bodyPr wrap="none">
                <a:spAutoFit/>
              </a:bodyPr>
              <a:lstStyle/>
              <a:p>
                <a:r>
                  <a:rPr lang="es-ES" dirty="0" smtClean="0">
                    <a:solidFill>
                      <a:srgbClr val="0000FF"/>
                    </a:solidFill>
                    <a:latin typeface="Tahoma" panose="020B0604030504040204" pitchFamily="34" charset="0"/>
                    <a:ea typeface="Tahoma" panose="020B0604030504040204" pitchFamily="34" charset="0"/>
                    <a:cs typeface="Tahoma" panose="020B0604030504040204" pitchFamily="34" charset="0"/>
                  </a:rPr>
                  <a:t>Considerando que: </a:t>
                </a:r>
                <a14:m>
                  <m:oMath xmlns:m="http://schemas.openxmlformats.org/officeDocument/2006/math">
                    <m:sSub>
                      <m:sSubPr>
                        <m:ctrlPr>
                          <a:rPr lang="es-ES" i="1" smtClean="0">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𝑈</m:t>
                        </m:r>
                      </m:e>
                      <m: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𝑅𝑇</m:t>
                        </m:r>
                      </m:sub>
                    </m:s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m:t>
                    </m:r>
                    <m:sSub>
                      <m:sSubPr>
                        <m:ctrlP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𝑈</m:t>
                        </m:r>
                      </m:e>
                      <m: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𝑆𝑇</m:t>
                        </m:r>
                      </m:sub>
                    </m:s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m:t>
                    </m:r>
                    <m:sSub>
                      <m:sSubPr>
                        <m:ctrlP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t>𝑈</m:t>
                        </m:r>
                      </m:e>
                      <m: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𝐿</m:t>
                        </m:r>
                      </m:sub>
                    </m:s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 </m:t>
                    </m:r>
                    <m:sSub>
                      <m:sSubPr>
                        <m:ctrlP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𝐼</m:t>
                        </m:r>
                      </m:e>
                      <m: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𝑅</m:t>
                        </m:r>
                      </m:sub>
                    </m:s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m:t>
                    </m:r>
                    <m:sSub>
                      <m:sSubPr>
                        <m:ctrlP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𝐼</m:t>
                        </m:r>
                      </m:e>
                      <m: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𝑆</m:t>
                        </m:r>
                      </m:sub>
                    </m:s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m:t>
                    </m:r>
                    <m:sSub>
                      <m:sSubPr>
                        <m:ctrlP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ctrlPr>
                      </m:sSubPr>
                      <m:e>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𝐼</m:t>
                        </m:r>
                      </m:e>
                      <m: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𝐿</m:t>
                        </m:r>
                      </m:sub>
                    </m:sSub>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m:t>
                    </m:r>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𝑐𝑜𝑠</m:t>
                    </m:r>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30°= </m:t>
                    </m:r>
                    <m:f>
                      <m:fPr>
                        <m:ctrlP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ctrlPr>
                      </m:fPr>
                      <m:num>
                        <m:rad>
                          <m:radPr>
                            <m:degHide m:val="on"/>
                            <m:ctrlP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ctrlPr>
                          </m:radPr>
                          <m:deg/>
                          <m:e>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3</m:t>
                            </m:r>
                          </m:e>
                        </m:rad>
                      </m:num>
                      <m:den>
                        <m:r>
                          <a:rPr lang="es-AR" b="0" i="1" smtClean="0">
                            <a:solidFill>
                              <a:srgbClr val="0000FF"/>
                            </a:solidFill>
                            <a:latin typeface="Cambria Math" panose="02040503050406030204" pitchFamily="18" charset="0"/>
                            <a:ea typeface="Tahoma" panose="020B0604030504040204" pitchFamily="34" charset="0"/>
                            <a:cs typeface="Tahoma" panose="020B0604030504040204" pitchFamily="34" charset="0"/>
                          </a:rPr>
                          <m:t>2</m:t>
                        </m:r>
                      </m:den>
                    </m:f>
                  </m:oMath>
                </a14:m>
                <a:endParaRPr lang="es-ES"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3" name="Rectángulo 12"/>
              <p:cNvSpPr>
                <a:spLocks noRot="1" noChangeAspect="1" noMove="1" noResize="1" noEditPoints="1" noAdjustHandles="1" noChangeArrowheads="1" noChangeShapeType="1" noTextEdit="1"/>
              </p:cNvSpPr>
              <p:nvPr/>
            </p:nvSpPr>
            <p:spPr>
              <a:xfrm>
                <a:off x="816548" y="3386201"/>
                <a:ext cx="6450099" cy="545855"/>
              </a:xfrm>
              <a:prstGeom prst="rect">
                <a:avLst/>
              </a:prstGeom>
              <a:blipFill rotWithShape="0">
                <a:blip r:embed="rId4" cstate="print"/>
                <a:stretch>
                  <a:fillRect l="-851" b="-2222"/>
                </a:stretch>
              </a:blipFill>
            </p:spPr>
            <p:txBody>
              <a:bodyPr/>
              <a:lstStyle/>
              <a:p>
                <a:r>
                  <a:rPr lang="es-ES">
                    <a:noFill/>
                  </a:rPr>
                  <a:t> </a:t>
                </a:r>
              </a:p>
            </p:txBody>
          </p:sp>
        </mc:Fallback>
      </mc:AlternateContent>
      <p:sp>
        <p:nvSpPr>
          <p:cNvPr id="16" name="Rectangle 11"/>
          <p:cNvSpPr>
            <a:spLocks noChangeArrowheads="1"/>
          </p:cNvSpPr>
          <p:nvPr/>
        </p:nvSpPr>
        <p:spPr bwMode="auto">
          <a:xfrm>
            <a:off x="0" y="8858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panose="020B0604020202020204" pitchFamily="34" charset="0"/>
              </a:rPr>
              <a:t> </a:t>
            </a:r>
            <a:endParaRPr kumimoji="0" lang="es-ES" sz="1800" b="0" i="0" u="none" strike="noStrike" cap="none" normalizeH="0" baseline="0" smtClean="0">
              <a:ln>
                <a:noFill/>
              </a:ln>
              <a:solidFill>
                <a:schemeClr val="tx1"/>
              </a:solidFill>
              <a:effectLst/>
              <a:latin typeface="Arial" panose="020B0604020202020204" pitchFamily="34" charset="0"/>
            </a:endParaRPr>
          </a:p>
        </p:txBody>
      </p:sp>
      <mc:AlternateContent xmlns:mc="http://schemas.openxmlformats.org/markup-compatibility/2006">
        <mc:Choice xmlns:a14="http://schemas.microsoft.com/office/drawing/2010/main" xmlns="" Requires="a14">
          <p:sp>
            <p:nvSpPr>
              <p:cNvPr id="17" name="Rectangle 13"/>
              <p:cNvSpPr>
                <a:spLocks noChangeArrowheads="1"/>
              </p:cNvSpPr>
              <p:nvPr/>
            </p:nvSpPr>
            <p:spPr bwMode="auto">
              <a:xfrm>
                <a:off x="840125" y="3815836"/>
                <a:ext cx="5357074" cy="39542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r>
                  <a:rPr kumimoji="0" lang="es-ES" b="0" i="0" u="none" strike="noStrike" cap="none" normalizeH="0" baseline="0" dirty="0" smtClean="0">
                    <a:ln>
                      <a:noFill/>
                    </a:ln>
                    <a:solidFill>
                      <a:srgbClr val="0000FF"/>
                    </a:solidFill>
                    <a:effectLst/>
                    <a:latin typeface="Tahoma" panose="020B0604030504040204" pitchFamily="34" charset="0"/>
                    <a:ea typeface="Tahoma" panose="020B0604030504040204" pitchFamily="34" charset="0"/>
                    <a:cs typeface="Tahoma" panose="020B0604030504040204" pitchFamily="34" charset="0"/>
                  </a:rPr>
                  <a:t>La potencia total, resulta</a:t>
                </a:r>
                <a:r>
                  <a:rPr kumimoji="0" lang="es-ES" b="0" i="1" u="none" strike="noStrike" cap="none" normalizeH="0" baseline="0" dirty="0" smtClean="0">
                    <a:ln>
                      <a:noFill/>
                    </a:ln>
                    <a:solidFill>
                      <a:srgbClr val="0000FF"/>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s-AR" b="0" i="1" u="none" strike="noStrike" cap="none" normalizeH="0" baseline="0" smtClean="0">
                        <a:ln>
                          <a:noFill/>
                        </a:ln>
                        <a:solidFill>
                          <a:srgbClr val="0000FF"/>
                        </a:solidFill>
                        <a:effectLst/>
                        <a:latin typeface="Cambria Math" panose="02040503050406030204" pitchFamily="18" charset="0"/>
                        <a:ea typeface="Tahoma" panose="020B0604030504040204" pitchFamily="34" charset="0"/>
                        <a:cs typeface="Tahoma" panose="020B0604030504040204" pitchFamily="34" charset="0"/>
                      </a:rPr>
                      <m:t>𝑃</m:t>
                    </m:r>
                    <m:r>
                      <a:rPr kumimoji="0" lang="es-AR" b="0" i="1" u="none" strike="noStrike" cap="none" normalizeH="0" baseline="0" smtClean="0">
                        <a:ln>
                          <a:noFill/>
                        </a:ln>
                        <a:solidFill>
                          <a:srgbClr val="0000FF"/>
                        </a:solidFill>
                        <a:effectLst/>
                        <a:latin typeface="Cambria Math" panose="02040503050406030204" pitchFamily="18" charset="0"/>
                        <a:ea typeface="Tahoma" panose="020B0604030504040204" pitchFamily="34" charset="0"/>
                        <a:cs typeface="Tahoma" panose="020B0604030504040204" pitchFamily="34" charset="0"/>
                      </a:rPr>
                      <m:t>=</m:t>
                    </m:r>
                    <m:sSub>
                      <m:sSubPr>
                        <m:ctrlPr>
                          <a:rPr kumimoji="0" lang="es-AR" b="0" i="1" u="none" strike="noStrike" cap="none" normalizeH="0" baseline="0" smtClean="0">
                            <a:ln>
                              <a:noFill/>
                            </a:ln>
                            <a:solidFill>
                              <a:srgbClr val="0000FF"/>
                            </a:solidFill>
                            <a:effectLst/>
                            <a:latin typeface="Cambria Math" panose="02040503050406030204" pitchFamily="18" charset="0"/>
                            <a:ea typeface="Tahoma" panose="020B0604030504040204" pitchFamily="34" charset="0"/>
                            <a:cs typeface="Tahoma" panose="020B0604030504040204" pitchFamily="34" charset="0"/>
                          </a:rPr>
                        </m:ctrlPr>
                      </m:sSubPr>
                      <m:e>
                        <m:r>
                          <a:rPr kumimoji="0" lang="es-AR" b="0" i="1" u="none" strike="noStrike" cap="none" normalizeH="0" baseline="0" smtClean="0">
                            <a:ln>
                              <a:noFill/>
                            </a:ln>
                            <a:solidFill>
                              <a:srgbClr val="0000FF"/>
                            </a:solidFill>
                            <a:effectLst/>
                            <a:latin typeface="Cambria Math" panose="02040503050406030204" pitchFamily="18" charset="0"/>
                            <a:ea typeface="Tahoma" panose="020B0604030504040204" pitchFamily="34" charset="0"/>
                            <a:cs typeface="Tahoma" panose="020B0604030504040204" pitchFamily="34" charset="0"/>
                          </a:rPr>
                          <m:t>𝑊</m:t>
                        </m:r>
                      </m:e>
                      <m:sub>
                        <m:r>
                          <a:rPr kumimoji="0" lang="es-AR" b="0" i="1" u="none" strike="noStrike" cap="none" normalizeH="0" baseline="0" smtClean="0">
                            <a:ln>
                              <a:noFill/>
                            </a:ln>
                            <a:solidFill>
                              <a:srgbClr val="0000FF"/>
                            </a:solidFill>
                            <a:effectLst/>
                            <a:latin typeface="Cambria Math" panose="02040503050406030204" pitchFamily="18" charset="0"/>
                            <a:ea typeface="Tahoma" panose="020B0604030504040204" pitchFamily="34" charset="0"/>
                            <a:cs typeface="Tahoma" panose="020B0604030504040204" pitchFamily="34" charset="0"/>
                          </a:rPr>
                          <m:t>1</m:t>
                        </m:r>
                      </m:sub>
                    </m:sSub>
                    <m:r>
                      <a:rPr kumimoji="0" lang="es-AR" b="0" i="1" u="none" strike="noStrike" cap="none" normalizeH="0" baseline="0" smtClean="0">
                        <a:ln>
                          <a:noFill/>
                        </a:ln>
                        <a:solidFill>
                          <a:srgbClr val="0000FF"/>
                        </a:solidFill>
                        <a:effectLst/>
                        <a:latin typeface="Cambria Math" panose="02040503050406030204" pitchFamily="18" charset="0"/>
                        <a:ea typeface="Tahoma" panose="020B0604030504040204" pitchFamily="34" charset="0"/>
                        <a:cs typeface="Tahoma" panose="020B0604030504040204" pitchFamily="34" charset="0"/>
                      </a:rPr>
                      <m:t>+</m:t>
                    </m:r>
                    <m:sSub>
                      <m:sSubPr>
                        <m:ctrlPr>
                          <a:rPr kumimoji="0" lang="es-AR" b="0" i="1" u="none" strike="noStrike" cap="none" normalizeH="0" baseline="0" smtClean="0">
                            <a:ln>
                              <a:noFill/>
                            </a:ln>
                            <a:solidFill>
                              <a:srgbClr val="0000FF"/>
                            </a:solidFill>
                            <a:effectLst/>
                            <a:latin typeface="Cambria Math" panose="02040503050406030204" pitchFamily="18" charset="0"/>
                            <a:ea typeface="Tahoma" panose="020B0604030504040204" pitchFamily="34" charset="0"/>
                            <a:cs typeface="Tahoma" panose="020B0604030504040204" pitchFamily="34" charset="0"/>
                          </a:rPr>
                        </m:ctrlPr>
                      </m:sSubPr>
                      <m:e>
                        <m: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t>𝑊</m:t>
                        </m:r>
                      </m:e>
                      <m:sub>
                        <m:r>
                          <a:rPr kumimoji="0" lang="es-AR" b="0" i="1" u="none" strike="noStrike" cap="none" normalizeH="0" baseline="0" smtClean="0">
                            <a:ln>
                              <a:noFill/>
                            </a:ln>
                            <a:solidFill>
                              <a:srgbClr val="0000FF"/>
                            </a:solidFill>
                            <a:effectLst/>
                            <a:latin typeface="Cambria Math" panose="02040503050406030204" pitchFamily="18" charset="0"/>
                            <a:ea typeface="Tahoma" panose="020B0604030504040204" pitchFamily="34" charset="0"/>
                            <a:cs typeface="Tahoma" panose="020B0604030504040204" pitchFamily="34" charset="0"/>
                          </a:rPr>
                          <m:t>2</m:t>
                        </m:r>
                      </m:sub>
                    </m:sSub>
                    <m:r>
                      <a:rPr kumimoji="0" lang="es-AR" b="0" i="1" u="none" strike="noStrike" cap="none" normalizeH="0" baseline="0" smtClean="0">
                        <a:ln>
                          <a:noFill/>
                        </a:ln>
                        <a:solidFill>
                          <a:srgbClr val="0000FF"/>
                        </a:solidFill>
                        <a:effectLst/>
                        <a:latin typeface="Cambria Math" panose="02040503050406030204" pitchFamily="18" charset="0"/>
                        <a:ea typeface="Tahoma" panose="020B0604030504040204" pitchFamily="34" charset="0"/>
                        <a:cs typeface="Tahoma" panose="020B0604030504040204" pitchFamily="34" charset="0"/>
                      </a:rPr>
                      <m:t>=</m:t>
                    </m:r>
                    <m:rad>
                      <m:radPr>
                        <m:degHide m:val="on"/>
                        <m:ctrlPr>
                          <a:rPr kumimoji="0" lang="es-AR" b="0" i="1" u="none" strike="noStrike" cap="none" normalizeH="0" baseline="0" smtClean="0">
                            <a:ln>
                              <a:noFill/>
                            </a:ln>
                            <a:solidFill>
                              <a:srgbClr val="0000FF"/>
                            </a:solidFill>
                            <a:effectLst/>
                            <a:latin typeface="Cambria Math" panose="02040503050406030204" pitchFamily="18" charset="0"/>
                            <a:ea typeface="Tahoma" panose="020B0604030504040204" pitchFamily="34" charset="0"/>
                            <a:cs typeface="Tahoma" panose="020B0604030504040204" pitchFamily="34" charset="0"/>
                          </a:rPr>
                        </m:ctrlPr>
                      </m:radPr>
                      <m:deg/>
                      <m:e>
                        <m:r>
                          <a:rPr kumimoji="0" lang="es-AR" b="0" i="1" u="none" strike="noStrike" cap="none" normalizeH="0" baseline="0" smtClean="0">
                            <a:ln>
                              <a:noFill/>
                            </a:ln>
                            <a:solidFill>
                              <a:srgbClr val="0000FF"/>
                            </a:solidFill>
                            <a:effectLst/>
                            <a:latin typeface="Cambria Math" panose="02040503050406030204" pitchFamily="18" charset="0"/>
                            <a:ea typeface="Tahoma" panose="020B0604030504040204" pitchFamily="34" charset="0"/>
                            <a:cs typeface="Tahoma" panose="020B0604030504040204" pitchFamily="34" charset="0"/>
                          </a:rPr>
                          <m:t>3</m:t>
                        </m:r>
                      </m:e>
                    </m:rad>
                    <m:r>
                      <a:rPr kumimoji="0" lang="es-AR" b="0" i="1" u="none" strike="noStrike" cap="none" normalizeH="0" baseline="0" smtClean="0">
                        <a:ln>
                          <a:noFill/>
                        </a:ln>
                        <a:solidFill>
                          <a:srgbClr val="0000FF"/>
                        </a:solidFill>
                        <a:effectLst/>
                        <a:latin typeface="Cambria Math" panose="02040503050406030204" pitchFamily="18" charset="0"/>
                        <a:ea typeface="Tahoma" panose="020B0604030504040204" pitchFamily="34" charset="0"/>
                        <a:cs typeface="Tahoma" panose="020B0604030504040204" pitchFamily="34" charset="0"/>
                      </a:rPr>
                      <m:t>.</m:t>
                    </m:r>
                    <m:sSub>
                      <m:sSubPr>
                        <m:ctrlPr>
                          <a:rPr kumimoji="0" lang="es-AR" b="0" i="1" u="none" strike="noStrike" cap="none" normalizeH="0" baseline="0" smtClean="0">
                            <a:ln>
                              <a:noFill/>
                            </a:ln>
                            <a:solidFill>
                              <a:srgbClr val="0000FF"/>
                            </a:solidFill>
                            <a:effectLst/>
                            <a:latin typeface="Cambria Math" panose="02040503050406030204" pitchFamily="18" charset="0"/>
                            <a:ea typeface="Tahoma" panose="020B0604030504040204" pitchFamily="34" charset="0"/>
                            <a:cs typeface="Tahoma" panose="020B0604030504040204" pitchFamily="34" charset="0"/>
                          </a:rPr>
                        </m:ctrlPr>
                      </m:sSubPr>
                      <m:e>
                        <m: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t>𝑈</m:t>
                        </m:r>
                      </m:e>
                      <m:sub>
                        <m:r>
                          <a:rPr kumimoji="0" lang="es-AR" b="0" i="1" u="none" strike="noStrike" cap="none" normalizeH="0" baseline="0" smtClean="0">
                            <a:ln>
                              <a:noFill/>
                            </a:ln>
                            <a:solidFill>
                              <a:srgbClr val="0000FF"/>
                            </a:solidFill>
                            <a:effectLst/>
                            <a:latin typeface="Cambria Math" panose="02040503050406030204" pitchFamily="18" charset="0"/>
                            <a:ea typeface="Tahoma" panose="020B0604030504040204" pitchFamily="34" charset="0"/>
                            <a:cs typeface="Tahoma" panose="020B0604030504040204" pitchFamily="34" charset="0"/>
                          </a:rPr>
                          <m:t>𝐿</m:t>
                        </m:r>
                      </m:sub>
                    </m:sSub>
                    <m:r>
                      <a:rPr kumimoji="0" lang="es-AR" b="0" i="1" u="none" strike="noStrike" cap="none" normalizeH="0" baseline="0" smtClean="0">
                        <a:ln>
                          <a:noFill/>
                        </a:ln>
                        <a:solidFill>
                          <a:srgbClr val="0000FF"/>
                        </a:solidFill>
                        <a:effectLst/>
                        <a:latin typeface="Cambria Math" panose="02040503050406030204" pitchFamily="18" charset="0"/>
                        <a:ea typeface="Tahoma" panose="020B0604030504040204" pitchFamily="34" charset="0"/>
                        <a:cs typeface="Tahoma" panose="020B0604030504040204" pitchFamily="34" charset="0"/>
                      </a:rPr>
                      <m:t>. </m:t>
                    </m:r>
                    <m:sSub>
                      <m:sSubPr>
                        <m:ctrlPr>
                          <a:rPr kumimoji="0" lang="es-AR" b="0" i="1" u="none" strike="noStrike" cap="none" normalizeH="0" baseline="0" smtClean="0">
                            <a:ln>
                              <a:noFill/>
                            </a:ln>
                            <a:solidFill>
                              <a:srgbClr val="0000FF"/>
                            </a:solidFill>
                            <a:effectLst/>
                            <a:latin typeface="Cambria Math" panose="02040503050406030204" pitchFamily="18" charset="0"/>
                            <a:ea typeface="Tahoma" panose="020B0604030504040204" pitchFamily="34" charset="0"/>
                            <a:cs typeface="Tahoma" panose="020B0604030504040204" pitchFamily="34" charset="0"/>
                          </a:rPr>
                        </m:ctrlPr>
                      </m:sSubPr>
                      <m:e>
                        <m:r>
                          <a:rPr lang="es-AR" i="1">
                            <a:solidFill>
                              <a:srgbClr val="0000FF"/>
                            </a:solidFill>
                            <a:latin typeface="Cambria Math" panose="02040503050406030204" pitchFamily="18" charset="0"/>
                            <a:ea typeface="Tahoma" panose="020B0604030504040204" pitchFamily="34" charset="0"/>
                            <a:cs typeface="Tahoma" panose="020B0604030504040204" pitchFamily="34" charset="0"/>
                          </a:rPr>
                          <m:t>𝐼</m:t>
                        </m:r>
                      </m:e>
                      <m:sub>
                        <m:r>
                          <a:rPr kumimoji="0" lang="es-AR" b="0" i="1" u="none" strike="noStrike" cap="none" normalizeH="0" baseline="0" smtClean="0">
                            <a:ln>
                              <a:noFill/>
                            </a:ln>
                            <a:solidFill>
                              <a:srgbClr val="0000FF"/>
                            </a:solidFill>
                            <a:effectLst/>
                            <a:latin typeface="Cambria Math" panose="02040503050406030204" pitchFamily="18" charset="0"/>
                            <a:ea typeface="Tahoma" panose="020B0604030504040204" pitchFamily="34" charset="0"/>
                            <a:cs typeface="Tahoma" panose="020B0604030504040204" pitchFamily="34" charset="0"/>
                          </a:rPr>
                          <m:t>𝐿</m:t>
                        </m:r>
                      </m:sub>
                    </m:sSub>
                  </m:oMath>
                </a14:m>
                <a:endParaRPr kumimoji="0" lang="es-ES" b="0" i="0" u="none" strike="noStrike" cap="none" normalizeH="0" baseline="0" dirty="0" smtClean="0">
                  <a:ln>
                    <a:noFill/>
                  </a:ln>
                  <a:solidFill>
                    <a:srgbClr val="0000FF"/>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7" name="Rectangle 13"/>
              <p:cNvSpPr>
                <a:spLocks noRot="1" noChangeAspect="1" noMove="1" noResize="1" noEditPoints="1" noAdjustHandles="1" noChangeArrowheads="1" noChangeShapeType="1" noTextEdit="1"/>
              </p:cNvSpPr>
              <p:nvPr/>
            </p:nvSpPr>
            <p:spPr bwMode="auto">
              <a:xfrm>
                <a:off x="840125" y="3815836"/>
                <a:ext cx="5357074" cy="395429"/>
              </a:xfrm>
              <a:prstGeom prst="rect">
                <a:avLst/>
              </a:prstGeom>
              <a:blipFill rotWithShape="0">
                <a:blip r:embed="rId5" cstate="print"/>
                <a:stretch>
                  <a:fillRect l="-1024" t="-1538" b="-23077"/>
                </a:stretch>
              </a:blip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es-ES">
                    <a:noFill/>
                  </a:rPr>
                  <a:t> </a:t>
                </a:r>
              </a:p>
            </p:txBody>
          </p:sp>
        </mc:Fallback>
      </mc:AlternateContent>
      <p:sp>
        <p:nvSpPr>
          <p:cNvPr id="20" name="Rectangle 16"/>
          <p:cNvSpPr>
            <a:spLocks noChangeArrowheads="1"/>
          </p:cNvSpPr>
          <p:nvPr/>
        </p:nvSpPr>
        <p:spPr bwMode="auto">
          <a:xfrm>
            <a:off x="1716633" y="695706"/>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3" name="Rectangle 1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7" name="Rectangle 22"/>
          <p:cNvSpPr>
            <a:spLocks noChangeArrowheads="1"/>
          </p:cNvSpPr>
          <p:nvPr/>
        </p:nvSpPr>
        <p:spPr bwMode="auto">
          <a:xfrm>
            <a:off x="107504" y="-1143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0" name="Rectangle 23"/>
          <p:cNvSpPr>
            <a:spLocks noChangeArrowheads="1"/>
          </p:cNvSpPr>
          <p:nvPr/>
        </p:nvSpPr>
        <p:spPr bwMode="auto">
          <a:xfrm rot="10800000" flipV="1">
            <a:off x="840125" y="4490476"/>
            <a:ext cx="3276871" cy="12427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ES" dirty="0">
                <a:solidFill>
                  <a:srgbClr val="0000FF"/>
                </a:solidFill>
                <a:latin typeface="Arial" panose="020B0604020202020204" pitchFamily="34" charset="0"/>
                <a:ea typeface="Times New Roman" panose="02020603050405020304" pitchFamily="18" charset="0"/>
              </a:rPr>
              <a:t>L</a:t>
            </a:r>
            <a:r>
              <a:rPr kumimoji="0" lang="es-ES" b="0" i="0" u="none" strike="noStrike" cap="none" normalizeH="0" baseline="0" dirty="0" smtClean="0">
                <a:ln>
                  <a:noFill/>
                </a:ln>
                <a:solidFill>
                  <a:srgbClr val="0000FF"/>
                </a:solidFill>
                <a:effectLst/>
                <a:latin typeface="Arial" panose="020B0604020202020204" pitchFamily="34" charset="0"/>
                <a:ea typeface="Times New Roman" panose="02020603050405020304" pitchFamily="18" charset="0"/>
              </a:rPr>
              <a:t>o que significa </a:t>
            </a:r>
            <a:r>
              <a:rPr kumimoji="0" lang="es-ES" b="0" i="1" u="none" strike="noStrike" cap="none" normalizeH="0" baseline="0" dirty="0" err="1" smtClean="0">
                <a:ln>
                  <a:noFill/>
                </a:ln>
                <a:solidFill>
                  <a:srgbClr val="0000FF"/>
                </a:solidFill>
                <a:effectLst/>
                <a:latin typeface="Arial" panose="020B0604020202020204" pitchFamily="34" charset="0"/>
                <a:ea typeface="Times New Roman" panose="02020603050405020304" pitchFamily="18" charset="0"/>
              </a:rPr>
              <a:t>cos</a:t>
            </a:r>
            <a:r>
              <a:rPr kumimoji="0" lang="es-ES" b="0" i="1" u="none" strike="noStrike" cap="none" normalizeH="0" baseline="0" dirty="0" smtClean="0">
                <a:ln>
                  <a:noFill/>
                </a:ln>
                <a:solidFill>
                  <a:srgbClr val="0000FF"/>
                </a:solidFill>
                <a:effectLst/>
                <a:latin typeface="Arial" panose="020B0604020202020204" pitchFamily="34" charset="0"/>
                <a:ea typeface="Times New Roman" panose="02020603050405020304" pitchFamily="18" charset="0"/>
              </a:rPr>
              <a:t> </a:t>
            </a:r>
            <a:r>
              <a:rPr kumimoji="0" lang="es-ES" b="0" i="1"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sym typeface="Symbol" panose="05050102010706020507" pitchFamily="18" charset="2"/>
              </a:rPr>
              <a:t></a:t>
            </a:r>
            <a:r>
              <a:rPr kumimoji="0" lang="es-ES" b="0" i="1" u="none" strike="noStrike" cap="none" normalizeH="0" baseline="0" dirty="0" smtClean="0">
                <a:ln>
                  <a:noFill/>
                </a:ln>
                <a:solidFill>
                  <a:srgbClr val="0000FF"/>
                </a:solidFill>
                <a:effectLst/>
                <a:ea typeface="Times New Roman" panose="02020603050405020304" pitchFamily="18" charset="0"/>
              </a:rPr>
              <a:t> = 1 </a:t>
            </a:r>
            <a:r>
              <a:rPr kumimoji="0" lang="es-ES" b="0" i="0" u="none" strike="noStrike" cap="none" normalizeH="0" baseline="0" dirty="0" smtClean="0">
                <a:ln>
                  <a:noFill/>
                </a:ln>
                <a:solidFill>
                  <a:srgbClr val="0000FF"/>
                </a:solidFill>
                <a:effectLst/>
                <a:ea typeface="Times New Roman" panose="02020603050405020304" pitchFamily="18" charset="0"/>
              </a:rPr>
              <a:t>valor éste que, de acuerdo al tipo de carga considerado es correcto.</a:t>
            </a:r>
            <a:r>
              <a:rPr kumimoji="0" lang="es-ES" b="0" i="0" u="none" strike="noStrike" cap="none" normalizeH="0" baseline="0" dirty="0" smtClean="0">
                <a:ln>
                  <a:noFill/>
                </a:ln>
                <a:solidFill>
                  <a:srgbClr val="0000FF"/>
                </a:solidFill>
                <a:effectLst/>
                <a:latin typeface="Times New Roman" panose="02020603050405020304" pitchFamily="18" charset="0"/>
                <a:sym typeface="Symbol" panose="05050102010706020507" pitchFamily="18" charset="2"/>
              </a:rPr>
              <a:t> </a:t>
            </a:r>
            <a:endParaRPr kumimoji="0" lang="es-ES" b="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sym typeface="Symbol" panose="05050102010706020507" pitchFamily="18" charset="2"/>
            </a:endParaRPr>
          </a:p>
        </p:txBody>
      </p:sp>
      <p:pic>
        <p:nvPicPr>
          <p:cNvPr id="9243" name="Imagen 26" descr="Potencia 2"/>
          <p:cNvPicPr>
            <a:picLocks noChangeAspect="1" noChangeArrowheads="1"/>
          </p:cNvPicPr>
          <p:nvPr/>
        </p:nvPicPr>
        <p:blipFill>
          <a:blip r:embed="rId6" cstate="print">
            <a:lum contrast="6000"/>
            <a:extLst>
              <a:ext uri="{28A0092B-C50C-407E-A947-70E740481C1C}">
                <a14:useLocalDpi xmlns:a14="http://schemas.microsoft.com/office/drawing/2010/main" xmlns="" val="0"/>
              </a:ext>
            </a:extLst>
          </a:blip>
          <a:srcRect b="15344"/>
          <a:stretch>
            <a:fillRect/>
          </a:stretch>
        </p:blipFill>
        <p:spPr bwMode="auto">
          <a:xfrm>
            <a:off x="3923928" y="4211265"/>
            <a:ext cx="3728834" cy="2328698"/>
          </a:xfrm>
          <a:prstGeom prst="rect">
            <a:avLst/>
          </a:prstGeom>
          <a:solidFill>
            <a:schemeClr val="accent1">
              <a:lumMod val="75000"/>
            </a:schemeClr>
          </a:solidFill>
          <a:ln>
            <a:noFill/>
          </a:ln>
          <a:extLst/>
        </p:spPr>
      </p:pic>
    </p:spTree>
    <p:extLst>
      <p:ext uri="{BB962C8B-B14F-4D97-AF65-F5344CB8AC3E}">
        <p14:creationId xmlns:p14="http://schemas.microsoft.com/office/powerpoint/2010/main" xmlns="" val="2292853141"/>
      </p:ext>
    </p:extLst>
  </p:cSld>
  <p:clrMapOvr>
    <a:masterClrMapping/>
  </p:clrMapOvr>
  <p:timing>
    <p:tnLst>
      <p:par>
        <p:cTn id="1" dur="indefinite" restart="never" nodeType="tmRoot"/>
      </p:par>
    </p:tnLst>
  </p:timing>
</p:sld>
</file>

<file path=ppt/theme/theme1.xml><?xml version="1.0" encoding="utf-8"?>
<a:theme xmlns:a="http://schemas.openxmlformats.org/drawingml/2006/main" name="Echo">
  <a:themeElements>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fontScheme name="Echo">
      <a:majorFont>
        <a:latin typeface="Verdana"/>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Times New Roman" pitchFamily="18" charset="0"/>
          </a:defRPr>
        </a:defPPr>
      </a:lstStyle>
    </a:lnDef>
  </a:objectDefaults>
  <a:extraClrSchemeLst>
    <a:extraClrScheme>
      <a:clrScheme name="Ech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Ech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Ech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Ech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h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Ech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Ech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F1755C0-D1F0-4A62-9928-793AD9FBEE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Presentación para un proyecto de ciencias</Template>
  <TotalTime>733</TotalTime>
  <Words>684</Words>
  <Application>Microsoft Office PowerPoint</Application>
  <PresentationFormat>Presentación en pantalla (4:3)</PresentationFormat>
  <Paragraphs>226</Paragraphs>
  <Slides>30</Slides>
  <Notes>1</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30</vt:i4>
      </vt:variant>
    </vt:vector>
  </HeadingPairs>
  <TitlesOfParts>
    <vt:vector size="33" baseType="lpstr">
      <vt:lpstr>Echo</vt:lpstr>
      <vt:lpstr>Ecuación</vt:lpstr>
      <vt:lpstr>AutoCAD Drawing</vt:lpstr>
      <vt:lpstr>ELECTROTECNIA Y MÁQUINAS ELÉCTRICAS</vt:lpstr>
      <vt:lpstr>Fundamento teórico</vt:lpstr>
      <vt:lpstr>Fundamento teórico</vt:lpstr>
      <vt:lpstr>Diapositiva 4</vt:lpstr>
      <vt:lpstr>Fundamento teórico</vt:lpstr>
      <vt:lpstr>Fundamento teórico</vt:lpstr>
      <vt:lpstr>Diapositiva 7</vt:lpstr>
      <vt:lpstr>Diapositiva 8</vt:lpstr>
      <vt:lpstr>Fundamento teórico</vt:lpstr>
      <vt:lpstr>Fundamento teórico</vt:lpstr>
      <vt:lpstr>Fundamento teórico</vt:lpstr>
      <vt:lpstr>Corrimiento del Punto Neutro</vt:lpstr>
      <vt:lpstr>OBJETIVOS:</vt:lpstr>
      <vt:lpstr>MANIOBRA OPERATIVA</vt:lpstr>
      <vt:lpstr>MÉTODO DE Aarón</vt:lpstr>
      <vt:lpstr>VALORES OBTENIDOS</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Conclusiones</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ELECTROTECNIA Y MÁQUINAS ELÉCTRICAS</dc:title>
  <dc:subject/>
  <dc:creator>fara</dc:creator>
  <cp:keywords/>
  <dc:description/>
  <cp:lastModifiedBy>Admin</cp:lastModifiedBy>
  <cp:revision>68</cp:revision>
  <dcterms:created xsi:type="dcterms:W3CDTF">2018-09-28T11:47:40Z</dcterms:created>
  <dcterms:modified xsi:type="dcterms:W3CDTF">2021-05-11T22:46:06Z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TC010183733082</vt:lpwstr>
  </property>
</Properties>
</file>