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7" r:id="rId4"/>
    <p:sldId id="286" r:id="rId5"/>
    <p:sldId id="287" r:id="rId6"/>
    <p:sldId id="268" r:id="rId7"/>
    <p:sldId id="269" r:id="rId8"/>
    <p:sldId id="276" r:id="rId9"/>
    <p:sldId id="280" r:id="rId10"/>
    <p:sldId id="281" r:id="rId11"/>
    <p:sldId id="295" r:id="rId12"/>
    <p:sldId id="289" r:id="rId13"/>
    <p:sldId id="257" r:id="rId14"/>
    <p:sldId id="292" r:id="rId15"/>
    <p:sldId id="282" r:id="rId16"/>
    <p:sldId id="284" r:id="rId17"/>
    <p:sldId id="298" r:id="rId18"/>
    <p:sldId id="285" r:id="rId19"/>
    <p:sldId id="293" r:id="rId20"/>
    <p:sldId id="294" r:id="rId21"/>
    <p:sldId id="296" r:id="rId22"/>
    <p:sldId id="297" r:id="rId23"/>
    <p:sldId id="291" r:id="rId24"/>
    <p:sldId id="290" r:id="rId25"/>
    <p:sldId id="29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D19A3"/>
    <a:srgbClr val="0000CC"/>
    <a:srgbClr val="FF3399"/>
    <a:srgbClr val="0000FF"/>
    <a:srgbClr val="99FF33"/>
    <a:srgbClr val="5F5F5F"/>
    <a:srgbClr val="CC00CC"/>
    <a:srgbClr val="3399FF"/>
    <a:srgbClr val="00FF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700" autoAdjust="0"/>
  </p:normalViewPr>
  <p:slideViewPr>
    <p:cSldViewPr>
      <p:cViewPr>
        <p:scale>
          <a:sx n="100" d="100"/>
          <a:sy n="100" d="100"/>
        </p:scale>
        <p:origin x="4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C5F0EA9-B8E9-401A-BDFF-961FA656549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290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834A89B-2A93-4E81-AAF8-87CBA795AAC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1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4A89B-2A93-4E81-AAF8-87CBA795AA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597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pPr lvl="0"/>
            <a:r>
              <a:rPr lang="es-ES" noProof="0"/>
              <a:t>Haga clic para modificar el estilo de subtítulo del patrón</a:t>
            </a:r>
            <a:endParaRPr lang="en-US" noProof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4B9521D4-8216-4D9C-B719-F8CB3628764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6B9AD-6975-46B0-A091-B21470B040E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23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EB174-C8CE-44BB-A4E9-46F547FA784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541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B4C5C-6D78-4AFA-9207-163D0B5D9DE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22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8E14-2E81-48B7-82CB-3C9261782F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45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405F9-54FB-4A69-A143-895A99EA24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0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56617-9778-4D02-9EF5-F1CDE13A188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6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DF8A4-B54D-4030-9695-22F1218522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80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F33DE-088B-46D1-B4D1-3A4BC45FA98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91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5719E-2E27-4485-9DFA-87F2EDB71A4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00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5F7F5-703A-478C-AE95-7D341989800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88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cambiar el estilo de título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627D2285-27FA-457D-9EDA-DD133CC5874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23900" y="116632"/>
            <a:ext cx="7924800" cy="1752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Impact" panose="020B0806030902050204" pitchFamily="34" charset="0"/>
              </a:rPr>
              <a:t>ELECTROTECNIA Y MÁQUINAS ELÉCTRICAS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3140968"/>
            <a:ext cx="6436568" cy="2520280"/>
          </a:xfrm>
        </p:spPr>
        <p:txBody>
          <a:bodyPr/>
          <a:lstStyle/>
          <a:p>
            <a:r>
              <a:rPr lang="en-US" sz="2800" b="1" i="0" dirty="0" err="1">
                <a:solidFill>
                  <a:srgbClr val="0000FF"/>
                </a:solidFill>
                <a:latin typeface="Impact" panose="020B0806030902050204" pitchFamily="34" charset="0"/>
              </a:rPr>
              <a:t>Trabajo</a:t>
            </a:r>
            <a:r>
              <a:rPr lang="en-US" sz="2800" b="1" i="0" dirty="0">
                <a:solidFill>
                  <a:srgbClr val="0000FF"/>
                </a:solidFill>
                <a:latin typeface="Impact" panose="020B0806030902050204" pitchFamily="34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latin typeface="Impact" panose="020B0806030902050204" pitchFamily="34" charset="0"/>
              </a:rPr>
              <a:t>Práctico</a:t>
            </a:r>
            <a:r>
              <a:rPr lang="en-US" sz="2800" b="1" i="0" dirty="0">
                <a:solidFill>
                  <a:srgbClr val="0000FF"/>
                </a:solidFill>
                <a:latin typeface="Impact" panose="020B0806030902050204" pitchFamily="34" charset="0"/>
              </a:rPr>
              <a:t> N°6</a:t>
            </a:r>
          </a:p>
          <a:p>
            <a:pPr>
              <a:spcBef>
                <a:spcPts val="850"/>
              </a:spcBef>
            </a:pPr>
            <a:r>
              <a:rPr lang="es-ES" sz="3200" b="1" dirty="0">
                <a:solidFill>
                  <a:srgbClr val="FF3399"/>
                </a:solidFill>
                <a:latin typeface="Impact" panose="020B0806030902050204" pitchFamily="34" charset="0"/>
              </a:rPr>
              <a:t>Transformador:</a:t>
            </a:r>
          </a:p>
          <a:p>
            <a:pPr>
              <a:spcBef>
                <a:spcPts val="850"/>
              </a:spcBef>
            </a:pPr>
            <a:r>
              <a:rPr lang="es-ES" sz="3200" b="1" dirty="0">
                <a:solidFill>
                  <a:srgbClr val="FF3399"/>
                </a:solidFill>
                <a:latin typeface="Impact" panose="020B0806030902050204" pitchFamily="34" charset="0"/>
              </a:rPr>
              <a:t>Ensayo de Vacío</a:t>
            </a:r>
            <a:endParaRPr lang="es-ES" sz="2000" b="1" i="0" noProof="1">
              <a:solidFill>
                <a:srgbClr val="FF3399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36" b="6410"/>
          <a:stretch>
            <a:fillRect/>
          </a:stretch>
        </p:blipFill>
        <p:spPr bwMode="auto">
          <a:xfrm>
            <a:off x="179512" y="188640"/>
            <a:ext cx="1709988" cy="19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1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perdid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9500" y="44624"/>
            <a:ext cx="4354500" cy="3456384"/>
          </a:xfrm>
          <a:prstGeom prst="rect">
            <a:avLst/>
          </a:prstGeom>
        </p:spPr>
      </p:pic>
      <p:pic>
        <p:nvPicPr>
          <p:cNvPr id="7" name="6 Imagen" descr="ciclo hi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88640"/>
            <a:ext cx="4956043" cy="3717032"/>
          </a:xfrm>
          <a:prstGeom prst="rect">
            <a:avLst/>
          </a:prstGeom>
        </p:spPr>
      </p:pic>
      <p:pic>
        <p:nvPicPr>
          <p:cNvPr id="8" name="7 Imagen" descr="formu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1008"/>
            <a:ext cx="4499992" cy="3374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63575"/>
            <a:ext cx="9144000" cy="1298575"/>
          </a:xfrm>
        </p:spPr>
        <p:txBody>
          <a:bodyPr/>
          <a:lstStyle/>
          <a:p>
            <a:pPr>
              <a:spcBef>
                <a:spcPts val="850"/>
              </a:spcBef>
            </a:pPr>
            <a:r>
              <a:rPr lang="es-ES" dirty="0">
                <a:solidFill>
                  <a:srgbClr val="3D19A3"/>
                </a:solidFill>
                <a:latin typeface="Impact" panose="020B0806030902050204" pitchFamily="34" charset="0"/>
              </a:rPr>
              <a:t>MANIOBRA OPERATIVA</a:t>
            </a:r>
            <a:endParaRPr lang="es-ES" noProof="1">
              <a:solidFill>
                <a:srgbClr val="3D19A3"/>
              </a:solidFill>
              <a:latin typeface="Impact" panose="020B080603090205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87614" y="2100112"/>
            <a:ext cx="5934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2800" b="1" dirty="0">
                <a:solidFill>
                  <a:srgbClr val="FF3399"/>
                </a:solidFill>
                <a:latin typeface="+mn-lt"/>
                <a:ea typeface="Times New Roman" panose="02020603050405020304" pitchFamily="18" charset="0"/>
              </a:rPr>
              <a:t>Corrección de los Valores leídos</a:t>
            </a:r>
            <a:endParaRPr lang="es-ES" sz="2800" dirty="0">
              <a:solidFill>
                <a:srgbClr val="FF3399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727494-F5D4-414A-9DDE-86368E97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81" y="2206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3F92649-164C-4B1B-9CC6-8B9CEE0B4E75}"/>
                  </a:ext>
                </a:extLst>
              </p:cNvPr>
              <p:cNvSpPr txBox="1"/>
              <p:nvPr/>
            </p:nvSpPr>
            <p:spPr>
              <a:xfrm>
                <a:off x="1887614" y="2519396"/>
                <a:ext cx="5168081" cy="87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sup>
                      </m:sSubSup>
                      <m:r>
                        <a:rPr lang="es-AR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s-AR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s-AR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sup>
                      </m:sSubSup>
                      <m:r>
                        <a:rPr lang="es-AR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  <m:r>
                        <a:rPr lang="es-AR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F92649-164C-4B1B-9CC6-8B9CEE0B4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614" y="2519396"/>
                <a:ext cx="5168081" cy="879536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8C5DCE2-E87C-46A1-833B-162D5B32C8BC}"/>
                  </a:ext>
                </a:extLst>
              </p:cNvPr>
              <p:cNvSpPr txBox="1"/>
              <p:nvPr/>
            </p:nvSpPr>
            <p:spPr>
              <a:xfrm>
                <a:off x="1790533" y="3599843"/>
                <a:ext cx="5562933" cy="944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sup>
                      </m:sSubSup>
                      <m:r>
                        <a:rPr lang="es-AR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s-AR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s-AR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sup>
                      </m:sSubSup>
                      <m:r>
                        <a:rPr lang="es-AR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  <m:r>
                        <a:rPr lang="es-AR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C5DCE2-E87C-46A1-833B-162D5B32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533" y="3599843"/>
                <a:ext cx="5562933" cy="94423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EC09E52-232A-46EC-BE39-6DD3DFFA5853}"/>
              </a:ext>
            </a:extLst>
          </p:cNvPr>
          <p:cNvSpPr/>
          <p:nvPr/>
        </p:nvSpPr>
        <p:spPr>
          <a:xfrm>
            <a:off x="791580" y="4682605"/>
            <a:ext cx="781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</a:rPr>
              <a:t>La corriente de vacío, expresada en tanto por ciento de la intensidad nominal es:</a:t>
            </a:r>
            <a:endParaRPr lang="es-AR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2DC6767-F808-4FB4-8D38-BD3DB9E7F892}"/>
                  </a:ext>
                </a:extLst>
              </p:cNvPr>
              <p:cNvSpPr txBox="1"/>
              <p:nvPr/>
            </p:nvSpPr>
            <p:spPr>
              <a:xfrm>
                <a:off x="3103502" y="5190466"/>
                <a:ext cx="2736304" cy="879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es-AR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AR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s-AR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.100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2DC6767-F808-4FB4-8D38-BD3DB9E7F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502" y="5190466"/>
                <a:ext cx="2736304" cy="87940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4474467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1988840"/>
            <a:ext cx="7962900" cy="287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63575"/>
            <a:ext cx="9144000" cy="1298575"/>
          </a:xfrm>
        </p:spPr>
        <p:txBody>
          <a:bodyPr/>
          <a:lstStyle/>
          <a:p>
            <a:pPr>
              <a:spcBef>
                <a:spcPts val="850"/>
              </a:spcBef>
            </a:pPr>
            <a:r>
              <a:rPr lang="es-ES" dirty="0">
                <a:solidFill>
                  <a:srgbClr val="3D19A3"/>
                </a:solidFill>
                <a:latin typeface="Impact" panose="020B0806030902050204" pitchFamily="34" charset="0"/>
              </a:rPr>
              <a:t>MANIOBRA OPERATIVA</a:t>
            </a:r>
            <a:endParaRPr lang="es-ES" noProof="1">
              <a:solidFill>
                <a:srgbClr val="3D19A3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727494-F5D4-414A-9DDE-86368E97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81" y="2206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AFE34F14-B830-4216-86DA-54112A52A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503" y="2153022"/>
                <a:ext cx="7946993" cy="759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AR" dirty="0">
                    <a:solidFill>
                      <a:srgbClr val="0000CC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Las pérdidas en el hierro correspondiente a las condiciones del ensayo son: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s-ES" altLang="es-AR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s-AR" altLang="es-AR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s-AR" altLang="es-AR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r>
                      <a:rPr kumimoji="0" lang="es-AR" altLang="es-AR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s-AR" altLang="es-AR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s-AR" altLang="es-AR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0" lang="es-AR" altLang="es-AR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s-AR" altLang="es-AR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kumimoji="0" lang="es-AR" altLang="es-AR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s-AR" altLang="es-AR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s-AR" altLang="es-AR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es-AR" altLang="es-AR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0" lang="es-AR" altLang="es-AR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s-AR" altLang="es-AR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s-AR" altLang="es-AR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s-AR" altLang="es-AR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0" lang="es-ES" altLang="es-AR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E34F14-B830-4216-86DA-54112A52A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503" y="2153022"/>
                <a:ext cx="7946993" cy="759336"/>
              </a:xfrm>
              <a:prstGeom prst="rect">
                <a:avLst/>
              </a:prstGeom>
              <a:blipFill>
                <a:blip r:embed="rId2" cstate="print"/>
                <a:stretch>
                  <a:fillRect l="-613" t="-3200" r="-613" b="-16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18167FEA-4D5B-430A-A254-93BC8826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503" y="3156571"/>
            <a:ext cx="8349264" cy="147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Como I</a:t>
            </a:r>
            <a:r>
              <a:rPr lang="es-ES" altLang="es-AR" baseline="-25000" dirty="0">
                <a:solidFill>
                  <a:srgbClr val="0000CC"/>
                </a:solidFill>
                <a:latin typeface="Calibri" panose="020F0502020204030204" pitchFamily="34" charset="0"/>
              </a:rPr>
              <a:t>0</a:t>
            </a: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 es muy pequeña, las pérdidas por efecto Joule en la resistencia del bobinado primario (transformador en vacío) serán despreciables; por ello: </a:t>
            </a:r>
            <a:r>
              <a:rPr lang="es-ES" altLang="es-AR" dirty="0" err="1">
                <a:solidFill>
                  <a:srgbClr val="0000CC"/>
                </a:solidFill>
                <a:latin typeface="Calibri" panose="020F0502020204030204" pitchFamily="34" charset="0"/>
              </a:rPr>
              <a:t>P</a:t>
            </a:r>
            <a:r>
              <a:rPr lang="es-ES" altLang="es-AR" baseline="-25000" dirty="0" err="1">
                <a:solidFill>
                  <a:srgbClr val="0000CC"/>
                </a:solidFill>
                <a:latin typeface="Calibri" panose="020F0502020204030204" pitchFamily="34" charset="0"/>
              </a:rPr>
              <a:t>Fe</a:t>
            </a: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 = P</a:t>
            </a:r>
            <a:r>
              <a:rPr lang="es-ES" altLang="es-AR" baseline="-25000" dirty="0">
                <a:solidFill>
                  <a:srgbClr val="0000CC"/>
                </a:solidFill>
                <a:latin typeface="Calibri" panose="020F0502020204030204" pitchFamily="34" charset="0"/>
              </a:rPr>
              <a:t>0</a:t>
            </a: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Las pérdidas en el hierro son iguales a las que tendrá el transformador en condiciones nominales de funcionamiento, ya que en vacío la tensión aplicada es la nominal Un.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Las constantes de excitación o vacío, se obtienen:</a:t>
            </a:r>
            <a:r>
              <a:rPr lang="es-AR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A50BF2ED-76C3-4A8F-A160-A13F2E9F4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FD5EFA0-CFC9-4A27-8F49-BF2C05F30AD3}"/>
                  </a:ext>
                </a:extLst>
              </p:cNvPr>
              <p:cNvSpPr txBox="1"/>
              <p:nvPr/>
            </p:nvSpPr>
            <p:spPr>
              <a:xfrm>
                <a:off x="755576" y="4734885"/>
                <a:ext cx="3672408" cy="6117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s-A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D5EFA0-CFC9-4A27-8F49-BF2C05F30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34885"/>
                <a:ext cx="3672408" cy="61177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09719FB-0712-4954-A226-34F8EEC094AA}"/>
                  </a:ext>
                </a:extLst>
              </p:cNvPr>
              <p:cNvSpPr txBox="1"/>
              <p:nvPr/>
            </p:nvSpPr>
            <p:spPr>
              <a:xfrm>
                <a:off x="790738" y="5429169"/>
                <a:ext cx="1909053" cy="582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AR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AR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AR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s-AR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s-AR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09719FB-0712-4954-A226-34F8EEC09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38" y="5429169"/>
                <a:ext cx="1909053" cy="58227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151CF91-25A5-485A-A333-EEE4FF60DCF4}"/>
                  </a:ext>
                </a:extLst>
              </p:cNvPr>
              <p:cNvSpPr txBox="1"/>
              <p:nvPr/>
            </p:nvSpPr>
            <p:spPr>
              <a:xfrm>
                <a:off x="2915816" y="5346656"/>
                <a:ext cx="2304256" cy="6021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AR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s-AR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s-AR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s-AR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151CF91-25A5-485A-A333-EEE4FF60D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346656"/>
                <a:ext cx="2304256" cy="60215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686559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54013"/>
            <a:ext cx="9144000" cy="1298575"/>
          </a:xfrm>
        </p:spPr>
        <p:txBody>
          <a:bodyPr/>
          <a:lstStyle/>
          <a:p>
            <a:pPr>
              <a:spcBef>
                <a:spcPts val="850"/>
              </a:spcBef>
            </a:pPr>
            <a:r>
              <a:rPr lang="es-ES" dirty="0">
                <a:solidFill>
                  <a:srgbClr val="3D19A3"/>
                </a:solidFill>
                <a:latin typeface="Impact" panose="020B0806030902050204" pitchFamily="34" charset="0"/>
              </a:rPr>
              <a:t>VALORES OBTENIDOS</a:t>
            </a:r>
            <a:endParaRPr lang="es-ES" noProof="1">
              <a:solidFill>
                <a:srgbClr val="3D19A3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727494-F5D4-414A-9DDE-86368E97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81" y="2206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A50BF2ED-76C3-4A8F-A160-A13F2E9F4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xmlns="" id="{6E1172A8-9459-4529-87CB-579DBCB0FD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2197354"/>
              </p:ext>
            </p:extLst>
          </p:nvPr>
        </p:nvGraphicFramePr>
        <p:xfrm>
          <a:off x="2019529" y="3354435"/>
          <a:ext cx="1453301" cy="696856"/>
        </p:xfrm>
        <a:graphic>
          <a:graphicData uri="http://schemas.openxmlformats.org/presentationml/2006/ole">
            <p:oleObj spid="_x0000_s9249" r:id="rId3" imgW="875920" imgH="444307" progId="Equation.3">
              <p:embed/>
            </p:oleObj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xmlns="" id="{72EF4522-20F2-499A-83AD-071FF3F62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0271677"/>
              </p:ext>
            </p:extLst>
          </p:nvPr>
        </p:nvGraphicFramePr>
        <p:xfrm>
          <a:off x="3609992" y="3354435"/>
          <a:ext cx="1571633" cy="696856"/>
        </p:xfrm>
        <a:graphic>
          <a:graphicData uri="http://schemas.openxmlformats.org/presentationml/2006/ole">
            <p:oleObj spid="_x0000_s9250" r:id="rId4" imgW="1015559" imgH="444307" progId="Equation.3">
              <p:embed/>
            </p:oleObj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xmlns="" id="{8DFB245E-1199-4B82-A9A3-FAB6A9FB6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22499437"/>
              </p:ext>
            </p:extLst>
          </p:nvPr>
        </p:nvGraphicFramePr>
        <p:xfrm>
          <a:off x="1117154" y="5545745"/>
          <a:ext cx="2355676" cy="958241"/>
        </p:xfrm>
        <a:graphic>
          <a:graphicData uri="http://schemas.openxmlformats.org/presentationml/2006/ole">
            <p:oleObj spid="_x0000_s9251" r:id="rId5" imgW="1689100" imgH="685800" progId="Equation.3">
              <p:embed/>
            </p:oleObj>
          </a:graphicData>
        </a:graphic>
      </p:graphicFrame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681C9247-069A-4D14-85BC-7E6A6C6B7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657" y="1567891"/>
            <a:ext cx="7648302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Tomas lectura del amperímetro para la determinación del valor de la intensidad de corriente en el devanado del primario, I</a:t>
            </a:r>
            <a:r>
              <a:rPr lang="es-ES" altLang="es-AR" baseline="-25000" dirty="0">
                <a:solidFill>
                  <a:srgbClr val="0000CC"/>
                </a:solidFill>
                <a:latin typeface="Calibri" panose="020F0502020204030204" pitchFamily="34" charset="0"/>
              </a:rPr>
              <a:t>0</a:t>
            </a: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endParaRPr lang="es-AR" altLang="es-AR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Tomas lectura del del voltímetro U</a:t>
            </a:r>
            <a:r>
              <a:rPr lang="es-ES" altLang="es-AR" baseline="-25000" dirty="0">
                <a:solidFill>
                  <a:srgbClr val="0000CC"/>
                </a:solidFill>
                <a:latin typeface="Calibri" panose="020F0502020204030204" pitchFamily="34" charset="0"/>
              </a:rPr>
              <a:t>0</a:t>
            </a: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 para regular la tensión nominal Un de entrada el devanado primario mientras se mantiene a circuito abierto el otro devanado.</a:t>
            </a:r>
            <a:endParaRPr lang="es-AR" altLang="es-AR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Del vatímetro para obtener el consumo en vacío del Transformador P</a:t>
            </a:r>
            <a:r>
              <a:rPr lang="es-ES" altLang="es-AR" baseline="-25000" dirty="0">
                <a:solidFill>
                  <a:srgbClr val="0000CC"/>
                </a:solidFill>
                <a:latin typeface="Calibri" panose="020F0502020204030204" pitchFamily="34" charset="0"/>
              </a:rPr>
              <a:t>0</a:t>
            </a:r>
            <a:endParaRPr lang="es-AR" altLang="es-AR" baseline="-250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Calcular:</a:t>
            </a:r>
            <a:endParaRPr lang="es-AR" altLang="es-AR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endParaRPr kumimoji="0" lang="es-ES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78D4B99F-9A87-4805-A4FD-5DF5DA22E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305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s-ES" alt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xmlns="" id="{BC25A0D9-1DC0-438D-9A81-29C3D85D5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074" y="3759679"/>
            <a:ext cx="7954156" cy="197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Donde:</a:t>
            </a:r>
            <a:endParaRPr lang="es-AR" altLang="es-AR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I</a:t>
            </a:r>
            <a:r>
              <a:rPr lang="es-ES" altLang="es-AR" baseline="-25000" dirty="0">
                <a:solidFill>
                  <a:srgbClr val="0000CC"/>
                </a:solidFill>
                <a:latin typeface="Calibri" panose="020F0502020204030204" pitchFamily="34" charset="0"/>
              </a:rPr>
              <a:t>0 </a:t>
            </a: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% : valor relativo en % de la corriente de vacío.</a:t>
            </a:r>
            <a:endParaRPr lang="es-AR" altLang="es-AR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I</a:t>
            </a:r>
            <a:r>
              <a:rPr lang="es-ES" altLang="es-AR" baseline="-25000" dirty="0">
                <a:solidFill>
                  <a:srgbClr val="0000CC"/>
                </a:solidFill>
                <a:latin typeface="Calibri" panose="020F0502020204030204" pitchFamily="34" charset="0"/>
              </a:rPr>
              <a:t>0</a:t>
            </a: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[A]: corriente de vacío.</a:t>
            </a:r>
            <a:endParaRPr lang="es-AR" altLang="es-AR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In [A]: corriente de plena carga del lado al que se aplica la tensión de ensayo</a:t>
            </a:r>
            <a:endParaRPr lang="es-AR" altLang="es-AR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cos </a:t>
            </a: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</a:t>
            </a:r>
            <a:r>
              <a:rPr lang="es-ES" altLang="es-AR" baseline="-25000" dirty="0">
                <a:solidFill>
                  <a:srgbClr val="0000CC"/>
                </a:solidFill>
                <a:latin typeface="Calibri" panose="020F0502020204030204" pitchFamily="34" charset="0"/>
              </a:rPr>
              <a:t>0</a:t>
            </a: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:factor de potencia en vacío.</a:t>
            </a:r>
            <a:endParaRPr lang="es-AR" altLang="es-AR" dirty="0">
              <a:solidFill>
                <a:srgbClr val="0000CC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     Con respecto a las componentes de la corriente de vacío, tenemos:</a:t>
            </a:r>
            <a:endParaRPr lang="es-AR" altLang="es-AR" dirty="0">
              <a:solidFill>
                <a:srgbClr val="0000CC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		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xmlns="" id="{50DA88EE-0034-4DFC-941C-3471DB9C9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545" y="5580656"/>
            <a:ext cx="51210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Donde:</a:t>
            </a:r>
            <a:endParaRPr lang="es-AR" altLang="es-AR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AR" dirty="0" err="1">
                <a:solidFill>
                  <a:srgbClr val="0000CC"/>
                </a:solidFill>
                <a:latin typeface="Calibri" panose="020F0502020204030204" pitchFamily="34" charset="0"/>
              </a:rPr>
              <a:t>Ih</a:t>
            </a: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 : corriente activa de pérdidas en el Fe.</a:t>
            </a:r>
            <a:endParaRPr lang="es-AR" altLang="es-AR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AR" dirty="0" err="1">
                <a:solidFill>
                  <a:srgbClr val="0000CC"/>
                </a:solidFill>
                <a:latin typeface="Calibri" panose="020F0502020204030204" pitchFamily="34" charset="0"/>
              </a:rPr>
              <a:t>Im</a:t>
            </a:r>
            <a:r>
              <a:rPr lang="es-ES" altLang="es-AR" dirty="0">
                <a:solidFill>
                  <a:srgbClr val="0000CC"/>
                </a:solidFill>
                <a:latin typeface="Calibri" panose="020F0502020204030204" pitchFamily="34" charset="0"/>
              </a:rPr>
              <a:t> : corriente </a:t>
            </a:r>
            <a:r>
              <a:rPr lang="es-ES" altLang="es-AR" dirty="0" err="1">
                <a:solidFill>
                  <a:srgbClr val="0000CC"/>
                </a:solidFill>
                <a:latin typeface="Calibri" panose="020F0502020204030204" pitchFamily="34" charset="0"/>
              </a:rPr>
              <a:t>magnetizante</a:t>
            </a:r>
            <a:r>
              <a:rPr kumimoji="0" lang="es-ES" altLang="es-A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es-ES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28397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26955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2808312" cy="429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356992"/>
            <a:ext cx="20669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54013"/>
            <a:ext cx="9144000" cy="1298575"/>
          </a:xfrm>
        </p:spPr>
        <p:txBody>
          <a:bodyPr/>
          <a:lstStyle/>
          <a:p>
            <a:pPr>
              <a:spcBef>
                <a:spcPts val="850"/>
              </a:spcBef>
            </a:pPr>
            <a:r>
              <a:rPr lang="es-ES" dirty="0">
                <a:solidFill>
                  <a:srgbClr val="3D19A3"/>
                </a:solidFill>
                <a:latin typeface="Impact" panose="020B0806030902050204" pitchFamily="34" charset="0"/>
              </a:rPr>
              <a:t>VALORES OBTENIDOS</a:t>
            </a:r>
            <a:endParaRPr lang="es-ES" noProof="1">
              <a:solidFill>
                <a:srgbClr val="3D19A3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727494-F5D4-414A-9DDE-86368E97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535" y="4408103"/>
            <a:ext cx="127171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A50BF2ED-76C3-4A8F-A160-A13F2E9F4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xmlns="" id="{78D4B99F-9A87-4805-A4FD-5DF5DA22E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305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es-ES" alt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1F1D75D1-E85D-4876-80CD-57BE5A2B9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54" y="2201741"/>
            <a:ext cx="127171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4D9559A4-4FD6-46FB-9B51-E27299761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6906308"/>
              </p:ext>
            </p:extLst>
          </p:nvPr>
        </p:nvGraphicFramePr>
        <p:xfrm>
          <a:off x="496827" y="2282119"/>
          <a:ext cx="8150345" cy="855283"/>
        </p:xfrm>
        <a:graphic>
          <a:graphicData uri="http://schemas.openxmlformats.org/presentationml/2006/ole">
            <p:oleObj spid="_x0000_s10247" r:id="rId3" imgW="4038600" imgH="431800" progId="Equation.3">
              <p:embed/>
            </p:oleObj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7950C84C-B711-498C-9AA4-34F2E89D5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3197803"/>
              </p:ext>
            </p:extLst>
          </p:nvPr>
        </p:nvGraphicFramePr>
        <p:xfrm>
          <a:off x="927613" y="3733010"/>
          <a:ext cx="6984774" cy="878672"/>
        </p:xfrm>
        <a:graphic>
          <a:graphicData uri="http://schemas.openxmlformats.org/drawingml/2006/table">
            <a:tbl>
              <a:tblPr/>
              <a:tblGrid>
                <a:gridCol w="468051">
                  <a:extLst>
                    <a:ext uri="{9D8B030D-6E8A-4147-A177-3AD203B41FA5}">
                      <a16:colId xmlns:a16="http://schemas.microsoft.com/office/drawing/2014/main" xmlns="" val="4187691856"/>
                    </a:ext>
                  </a:extLst>
                </a:gridCol>
                <a:gridCol w="529603">
                  <a:extLst>
                    <a:ext uri="{9D8B030D-6E8A-4147-A177-3AD203B41FA5}">
                      <a16:colId xmlns:a16="http://schemas.microsoft.com/office/drawing/2014/main" xmlns="" val="1145732306"/>
                    </a:ext>
                  </a:extLst>
                </a:gridCol>
                <a:gridCol w="533846">
                  <a:extLst>
                    <a:ext uri="{9D8B030D-6E8A-4147-A177-3AD203B41FA5}">
                      <a16:colId xmlns:a16="http://schemas.microsoft.com/office/drawing/2014/main" xmlns="" val="741442283"/>
                    </a:ext>
                  </a:extLst>
                </a:gridCol>
                <a:gridCol w="744735">
                  <a:extLst>
                    <a:ext uri="{9D8B030D-6E8A-4147-A177-3AD203B41FA5}">
                      <a16:colId xmlns:a16="http://schemas.microsoft.com/office/drawing/2014/main" xmlns="" val="2934943022"/>
                    </a:ext>
                  </a:extLst>
                </a:gridCol>
                <a:gridCol w="512359">
                  <a:extLst>
                    <a:ext uri="{9D8B030D-6E8A-4147-A177-3AD203B41FA5}">
                      <a16:colId xmlns:a16="http://schemas.microsoft.com/office/drawing/2014/main" xmlns="" val="1913066464"/>
                    </a:ext>
                  </a:extLst>
                </a:gridCol>
                <a:gridCol w="567761">
                  <a:extLst>
                    <a:ext uri="{9D8B030D-6E8A-4147-A177-3AD203B41FA5}">
                      <a16:colId xmlns:a16="http://schemas.microsoft.com/office/drawing/2014/main" xmlns="" val="103651399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79624299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25774806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4847744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41327188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1306139761"/>
                    </a:ext>
                  </a:extLst>
                </a:gridCol>
                <a:gridCol w="676091">
                  <a:extLst>
                    <a:ext uri="{9D8B030D-6E8A-4147-A177-3AD203B41FA5}">
                      <a16:colId xmlns:a16="http://schemas.microsoft.com/office/drawing/2014/main" xmlns="" val="2706425622"/>
                    </a:ext>
                  </a:extLst>
                </a:gridCol>
              </a:tblGrid>
              <a:tr h="512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[V]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</a:t>
                      </a:r>
                      <a:r>
                        <a:rPr lang="es-ES" sz="1200" b="1" i="1" baseline="-25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[A]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s-ES" sz="1200" b="1" i="1" baseline="-25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[A]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</a:t>
                      </a:r>
                      <a:r>
                        <a:rPr lang="es-ES" sz="1200" b="1" i="1" baseline="-25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s-ES" sz="1200" b="1" i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200" b="1" i="1" baseline="-25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[kW]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[kVA]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cos </a:t>
                      </a:r>
                      <a:r>
                        <a:rPr lang="es-E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</a:t>
                      </a:r>
                      <a:r>
                        <a:rPr lang="es-ES" sz="1200" b="1" i="1" baseline="-25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200" b="1" i="1" baseline="-25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[A]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200" b="1" i="1" baseline="-250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[A]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200" b="1" i="1" baseline="-25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[S]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200" b="1" i="1" baseline="-25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[S]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200" b="1" i="1" baseline="-250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[S]</a:t>
                      </a:r>
                      <a:endParaRPr lang="es-AR" sz="12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8471229"/>
                  </a:ext>
                </a:extLst>
              </a:tr>
              <a:tr h="335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0680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283276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1352550"/>
            <a:ext cx="80295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1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296" y="467246"/>
            <a:ext cx="9144000" cy="914400"/>
          </a:xfrm>
        </p:spPr>
        <p:txBody>
          <a:bodyPr/>
          <a:lstStyle/>
          <a:p>
            <a:r>
              <a:rPr lang="es-AR" sz="4000" dirty="0">
                <a:solidFill>
                  <a:srgbClr val="3D19A3"/>
                </a:solidFill>
                <a:latin typeface="+mn-lt"/>
              </a:rPr>
              <a:t>Fundamento teórico</a:t>
            </a:r>
            <a:endParaRPr lang="es-ES" sz="4000" dirty="0">
              <a:solidFill>
                <a:srgbClr val="3D19A3"/>
              </a:solidFill>
              <a:latin typeface="+mn-lt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 rot="10800000" flipV="1">
            <a:off x="806636" y="1594415"/>
            <a:ext cx="813690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>
              <a:tabLst>
                <a:tab pos="0" algn="l"/>
              </a:tabLst>
            </a:pPr>
            <a:r>
              <a:rPr kumimoji="0" lang="es-E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	</a:t>
            </a:r>
            <a:r>
              <a:rPr lang="es-ES" sz="2000" b="1" dirty="0">
                <a:solidFill>
                  <a:srgbClr val="FF3399"/>
                </a:solidFill>
              </a:rPr>
              <a:t>1.-GENERALIDADES</a:t>
            </a:r>
            <a:endParaRPr kumimoji="0" lang="es-ES" sz="1400" b="0" i="0" u="none" strike="noStrike" cap="none" normalizeH="0" baseline="0" dirty="0">
              <a:ln>
                <a:noFill/>
              </a:ln>
              <a:solidFill>
                <a:srgbClr val="FF3399"/>
              </a:solidFill>
              <a:effectLst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s-ES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173980" y="-119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95536" y="1916832"/>
            <a:ext cx="85632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</a:t>
            </a:r>
            <a:r>
              <a:rPr lang="es-ES" b="1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transformadores</a:t>
            </a:r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son máquinas eléctricas sin partes móviles que, por inducción electromagnética, </a:t>
            </a:r>
            <a:r>
              <a:rPr lang="es-ES" b="1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transforman</a:t>
            </a:r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b="1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energía eléctrica </a:t>
            </a:r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un circuito </a:t>
            </a:r>
            <a:r>
              <a:rPr lang="es-ES" b="1" i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energía eléctrica </a:t>
            </a:r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otro u otros circuitos, a la misma frecuencia y con intensidad y tensión, en general, diferentes.- </a:t>
            </a:r>
          </a:p>
          <a:p>
            <a:pPr algn="just"/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Existen numerosos tipos constructivos; como los utilizados en los sistemas de distribución de energía eléctrica y otros, especiales y muy diferentes entre sí, como los utilizados en hornos eléctricos, instalaciones de señalización, medidas eléctricas, tracción eléctrica, formando parte de equipos electrónicos, etc. </a:t>
            </a:r>
          </a:p>
          <a:p>
            <a:pPr algn="just"/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acuerdo al medio en el que está dispuesto el núcleo y montaje de los arrollamientos, estas máquinas suelen clasificarse en: transformadores en aire; en baño de aceite u otro líquido aislante; y encapsulados o cerrados.- </a:t>
            </a:r>
          </a:p>
          <a:p>
            <a:pPr algn="just"/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los primeros, los yugos del núcleo y los arrollamientos están a la vista; en los segundos están sumergidos en un recipiente (cuba del transformador) con líquido aislante cuya función es aumentar y preservar la rigidez dieléctrica y facilitar la refrigeración; y, los últimos, se construyen blindados en una caja rellena con material aislante sólido o bien directamente moldeados (material termoplástico, resina epoxi, etc.).-</a:t>
            </a:r>
          </a:p>
          <a:p>
            <a:endParaRPr lang="es-ES" dirty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s-ES" dirty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5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67544" y="1124744"/>
            <a:ext cx="8320872" cy="4806280"/>
            <a:chOff x="467544" y="1124744"/>
            <a:chExt cx="8320872" cy="4806280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124744"/>
              <a:ext cx="8320872" cy="480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CuadroTexto"/>
            <p:cNvSpPr txBox="1"/>
            <p:nvPr/>
          </p:nvSpPr>
          <p:spPr>
            <a:xfrm>
              <a:off x="2123728" y="2060848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AR" sz="1200" dirty="0" smtClean="0">
                  <a:solidFill>
                    <a:schemeClr val="tx2"/>
                  </a:solidFill>
                </a:rPr>
                <a:t>Pw2</a:t>
              </a:r>
              <a:endParaRPr lang="es-ES" sz="1200" dirty="0">
                <a:solidFill>
                  <a:schemeClr val="tx2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915816" y="2060848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AR" sz="1200" dirty="0" smtClean="0">
                  <a:solidFill>
                    <a:schemeClr val="tx2"/>
                  </a:solidFill>
                </a:rPr>
                <a:t>Pw1</a:t>
              </a:r>
              <a:endParaRPr lang="es-ES" sz="1200" dirty="0">
                <a:solidFill>
                  <a:schemeClr val="tx2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707904" y="2060849"/>
              <a:ext cx="72008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AR" sz="1000" dirty="0" smtClean="0">
                  <a:solidFill>
                    <a:schemeClr val="tx2"/>
                  </a:solidFill>
                </a:rPr>
                <a:t>Pw2/Pw1</a:t>
              </a:r>
              <a:endParaRPr lang="es-ES" sz="10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1193259" cy="24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971600" y="2780928"/>
          <a:ext cx="1587500" cy="304800"/>
        </p:xfrm>
        <a:graphic>
          <a:graphicData uri="http://schemas.openxmlformats.org/presentationml/2006/ole">
            <p:oleObj spid="_x0000_s39938" name="Ecuación" r:id="rId4" imgW="1066800" imgH="241300" progId="Equation.3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43608" y="35010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Cos</a:t>
            </a:r>
            <a:r>
              <a:rPr lang="el-GR" dirty="0" smtClean="0"/>
              <a:t>φ</a:t>
            </a:r>
            <a:r>
              <a:rPr lang="es-AR" sz="1050" dirty="0" smtClean="0"/>
              <a:t>0</a:t>
            </a:r>
            <a:r>
              <a:rPr lang="es-AR" sz="1600" dirty="0" smtClean="0"/>
              <a:t>=</a:t>
            </a:r>
            <a:r>
              <a:rPr lang="es-AR" dirty="0" smtClean="0"/>
              <a:t>Q/P= </a:t>
            </a:r>
            <a:endParaRPr lang="es-ES" dirty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480444" y="3412232"/>
          <a:ext cx="1587500" cy="304800"/>
        </p:xfrm>
        <a:graphic>
          <a:graphicData uri="http://schemas.openxmlformats.org/presentationml/2006/ole">
            <p:oleObj spid="_x0000_s39939" name="Ecuación" r:id="rId5" imgW="1066800" imgH="241300" progId="Equation.3">
              <p:embed/>
            </p:oleObj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45" y="3684645"/>
            <a:ext cx="1193259" cy="24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104900" y="4077072"/>
          <a:ext cx="2349500" cy="952500"/>
        </p:xfrm>
        <a:graphic>
          <a:graphicData uri="http://schemas.openxmlformats.org/presentationml/2006/ole">
            <p:oleObj spid="_x0000_s39940" r:id="rId6" imgW="1689100" imgH="685800" progId="Equation.3">
              <p:embed/>
            </p:oleObj>
          </a:graphicData>
        </a:graphic>
      </p:graphicFrame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2060848"/>
            <a:ext cx="20669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3356992"/>
            <a:ext cx="1800200" cy="168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Arco"/>
          <p:cNvSpPr/>
          <p:nvPr/>
        </p:nvSpPr>
        <p:spPr bwMode="auto">
          <a:xfrm>
            <a:off x="6444208" y="3717032"/>
            <a:ext cx="1080120" cy="1080120"/>
          </a:xfrm>
          <a:prstGeom prst="arc">
            <a:avLst>
              <a:gd name="adj1" fmla="val 14820541"/>
              <a:gd name="adj2" fmla="val 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236296" y="3573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</a:t>
            </a:r>
            <a:r>
              <a:rPr lang="es-AR" sz="1000" dirty="0" smtClean="0"/>
              <a:t>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ocuments and Settings\Admin\Mis documentos\Downloads\tp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253" y="0"/>
            <a:ext cx="5143501" cy="6858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987824" y="18864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Ensayo de vacío </a:t>
            </a:r>
            <a:r>
              <a:rPr lang="es-AR" dirty="0" err="1" smtClean="0"/>
              <a:t>trafo</a:t>
            </a:r>
            <a:r>
              <a:rPr lang="es-AR" dirty="0" smtClean="0"/>
              <a:t> </a:t>
            </a:r>
            <a:r>
              <a:rPr lang="es-AR" dirty="0" err="1" smtClean="0"/>
              <a:t>monofasico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ocuments and Settings\Admin\Mis documentos\Downloads\tp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171401"/>
            <a:ext cx="5274586" cy="7032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87824" y="9087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Ensayo vacío </a:t>
            </a:r>
            <a:r>
              <a:rPr lang="es-AR" dirty="0" err="1" smtClean="0"/>
              <a:t>trafo</a:t>
            </a:r>
            <a:r>
              <a:rPr lang="es-AR" dirty="0" smtClean="0"/>
              <a:t> trifásico</a:t>
            </a:r>
            <a:endParaRPr lang="es-ES" dirty="0"/>
          </a:p>
        </p:txBody>
      </p:sp>
      <p:pic>
        <p:nvPicPr>
          <p:cNvPr id="3" name="2 Imagen" descr="IMG_20210518_11210386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700808"/>
            <a:ext cx="4461960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G-20161025-WA0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708920"/>
            <a:ext cx="6839744" cy="384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61025-WA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1944216" cy="3456383"/>
          </a:xfrm>
          <a:prstGeom prst="rect">
            <a:avLst/>
          </a:prstGeom>
        </p:spPr>
      </p:pic>
      <p:pic>
        <p:nvPicPr>
          <p:cNvPr id="3" name="2 Imagen" descr="IMG-20161025-WA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1" y="205880"/>
            <a:ext cx="1944216" cy="3456384"/>
          </a:xfrm>
          <a:prstGeom prst="rect">
            <a:avLst/>
          </a:prstGeom>
        </p:spPr>
      </p:pic>
      <p:pic>
        <p:nvPicPr>
          <p:cNvPr id="4" name="3 Imagen" descr="IMG-20161025-WA0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3573" y="404664"/>
            <a:ext cx="3840427" cy="2160240"/>
          </a:xfrm>
          <a:prstGeom prst="rect">
            <a:avLst/>
          </a:prstGeom>
        </p:spPr>
      </p:pic>
      <p:pic>
        <p:nvPicPr>
          <p:cNvPr id="5" name="4 Imagen" descr="IMG-20161025-WA0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789040"/>
            <a:ext cx="4355976" cy="2450237"/>
          </a:xfrm>
          <a:prstGeom prst="rect">
            <a:avLst/>
          </a:prstGeom>
        </p:spPr>
      </p:pic>
      <p:pic>
        <p:nvPicPr>
          <p:cNvPr id="6" name="5 Imagen" descr="IMG-20161025-WA00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458539"/>
            <a:ext cx="4283968" cy="2409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>
                <a:solidFill>
                  <a:srgbClr val="3D19A3"/>
                </a:solidFill>
                <a:latin typeface="+mn-lt"/>
              </a:rPr>
              <a:t>Fundamento teórico</a:t>
            </a:r>
            <a:endParaRPr lang="es-ES" sz="4000" dirty="0">
              <a:solidFill>
                <a:srgbClr val="3D19A3"/>
              </a:solidFill>
              <a:latin typeface="+mn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10160" y="1976754"/>
            <a:ext cx="8510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s-E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endParaRPr lang="es-ES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80528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89"/>
          <p:cNvSpPr>
            <a:spLocks noChangeArrowheads="1"/>
          </p:cNvSpPr>
          <p:nvPr/>
        </p:nvSpPr>
        <p:spPr bwMode="auto">
          <a:xfrm>
            <a:off x="971600" y="472630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755576" y="1716821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3399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Denominación normalizada de los bornes de conexión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4294" y="1976754"/>
            <a:ext cx="7874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Letras mayúsculas, lado de mayor tensión. Letras minúsculas, lado de menor tensión. Neutro: letra 0.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123728" y="2623085"/>
            <a:ext cx="4150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3399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TRANSFORMADORES TRIFÁSICOS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310" y="2988380"/>
            <a:ext cx="6444025" cy="348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0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>
                <a:solidFill>
                  <a:srgbClr val="3D19A3"/>
                </a:solidFill>
                <a:latin typeface="+mn-lt"/>
              </a:rPr>
              <a:t>Fundamento teórico</a:t>
            </a:r>
            <a:endParaRPr lang="es-ES" sz="4000" dirty="0">
              <a:solidFill>
                <a:srgbClr val="3D19A3"/>
              </a:solidFill>
              <a:latin typeface="+mn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1691680" y="1907299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MX" b="1" dirty="0">
                <a:solidFill>
                  <a:srgbClr val="FF3399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TRANSFORMADORES MONOFÁSICOS</a:t>
            </a:r>
            <a:endParaRPr lang="es-ES" b="1" dirty="0">
              <a:solidFill>
                <a:srgbClr val="FF3399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446621"/>
            <a:ext cx="3795293" cy="27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5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>
                <a:solidFill>
                  <a:srgbClr val="3D19A3"/>
                </a:solidFill>
                <a:latin typeface="+mn-lt"/>
              </a:rPr>
              <a:t>Fundamento teórico</a:t>
            </a:r>
            <a:endParaRPr lang="es-ES" sz="4000" dirty="0">
              <a:solidFill>
                <a:srgbClr val="3D19A3"/>
              </a:solidFill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15616" y="1916833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3399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2.</a:t>
            </a:r>
            <a:r>
              <a:rPr lang="es-ES" dirty="0"/>
              <a:t> </a:t>
            </a:r>
            <a:r>
              <a:rPr lang="es-ES" b="1" dirty="0">
                <a:solidFill>
                  <a:srgbClr val="FF3399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Características generales y accesorios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47564" y="2286165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Este punto lo desarrollaremos refiriéndonos a los transformadores de potencia utilizados en media tensión; es decir, los instalados para servicio eléctrico de establecimientos industriales, grandes edificios y, en general, para alimentar redes de distribución de baja tensión. Por esto, se denominan transformadores de distribución. </a:t>
            </a:r>
          </a:p>
          <a:p>
            <a:pPr algn="just"/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 tensiones nominales normalizadas son: primaria 13.200 V; secundaria 400/231 V. Las potencias: desde  25 hasta 1.000 </a:t>
            </a:r>
            <a:r>
              <a:rPr lang="es-ES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k.V.A</a:t>
            </a:r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Son trifásicos. También se construyen monofásicos y trifásicos de menor potencia. </a:t>
            </a:r>
          </a:p>
          <a:p>
            <a:pPr algn="just"/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Además poseen: </a:t>
            </a:r>
          </a:p>
          <a:p>
            <a:pPr algn="just"/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Conectores de tierra, conexión a tierra (de la cuba); Conmutador de tensión (generalmente ± 2,5 %  y ± 5% Un).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15616" y="53694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3399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Mantenimiento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94484" y="5554067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Vigilancia de la carga. No debe superar In. Se admiten sobrecargas transitorias. Control de la rigidez dieléctrica del aceite aislante. </a:t>
            </a:r>
          </a:p>
          <a:p>
            <a:pPr algn="just"/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Limpieza. Control pérdidas de aceite. Control toma de tierra. (Conexión  de tierra).</a:t>
            </a:r>
          </a:p>
        </p:txBody>
      </p:sp>
    </p:spTree>
    <p:extLst>
      <p:ext uri="{BB962C8B-B14F-4D97-AF65-F5344CB8AC3E}">
        <p14:creationId xmlns:p14="http://schemas.microsoft.com/office/powerpoint/2010/main" xmlns="" val="27868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>
                <a:solidFill>
                  <a:srgbClr val="3D19A3"/>
                </a:solidFill>
                <a:latin typeface="+mn-lt"/>
              </a:rPr>
              <a:t>Fundamento teórico</a:t>
            </a:r>
            <a:endParaRPr lang="es-ES" sz="4000" dirty="0">
              <a:solidFill>
                <a:srgbClr val="3D19A3"/>
              </a:solidFill>
              <a:latin typeface="+mn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71600" y="2010090"/>
            <a:ext cx="354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3399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Paralelo de transformadores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14910" y="2636912"/>
            <a:ext cx="8261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Igual relación de transformación, con las mismas tensiones.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Si son de diferente potencia, la relación de las potencias nominales no debe ser superior a 3:1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 tensiones de cortocircuito porcentual  </a:t>
            </a:r>
            <a:r>
              <a:rPr lang="es-ES" dirty="0" err="1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ucc</a:t>
            </a:r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% no deben diferir entre sí más de un 10 %.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Deben conectarse en coincidencia de fases.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Sí se trata de transformadores trifásicos han de coincidir los índices (números) de sus grupos de conexiones (para que coincidan también los ángulos de fase de las tensiones secundarias). </a:t>
            </a:r>
          </a:p>
        </p:txBody>
      </p:sp>
    </p:spTree>
    <p:extLst>
      <p:ext uri="{BB962C8B-B14F-4D97-AF65-F5344CB8AC3E}">
        <p14:creationId xmlns:p14="http://schemas.microsoft.com/office/powerpoint/2010/main" xmlns="" val="36955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>
                <a:solidFill>
                  <a:srgbClr val="3D19A3"/>
                </a:solidFill>
                <a:latin typeface="+mn-lt"/>
              </a:rPr>
              <a:t>Fundamento teórico</a:t>
            </a:r>
            <a:endParaRPr lang="es-ES" sz="4000" dirty="0">
              <a:solidFill>
                <a:srgbClr val="3D19A3"/>
              </a:solidFill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31640" y="1704400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3399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3. Ensayo en vacío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19571" y="2063767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Norma I.R.A.M. Nº 2106 especifica que debe aplicarse tensión nominal, senoidal, de frecuencia nominal, preferentemente en el devanado de menor tensión. El otro devanado debe estar abierto.</a:t>
            </a:r>
          </a:p>
          <a:p>
            <a:pPr algn="just"/>
            <a:r>
              <a:rPr lang="es-ES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 disponen los instrumentos en la forma indicada en el esquema; deben ser de clase 0,5. Las conexiones voltimétricas deben estar del lado del transformador. Debe efectuarse corrección del error sistemático de medidas por el consumo o resistencia interna de los instrumentos.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1346AAD-446F-41E5-8EE3-48E6042C2E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865" t="7008" r="41199" b="41264"/>
          <a:stretch/>
        </p:blipFill>
        <p:spPr>
          <a:xfrm>
            <a:off x="1043606" y="4240978"/>
            <a:ext cx="7176899" cy="260063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C78FDF7-F4DF-42C3-BADB-147CFF3F6664}"/>
              </a:ext>
            </a:extLst>
          </p:cNvPr>
          <p:cNvSpPr/>
          <p:nvPr/>
        </p:nvSpPr>
        <p:spPr>
          <a:xfrm>
            <a:off x="1293664" y="4006530"/>
            <a:ext cx="5295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3399"/>
                </a:solidFill>
                <a:latin typeface="Tahoma" panose="020B0604030504040204" pitchFamily="34" charset="0"/>
              </a:rPr>
              <a:t>3.1 Ensayo de un transformador monofásico</a:t>
            </a:r>
            <a:endParaRPr lang="es-AR" b="1" dirty="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47A2FF90-4CC3-417E-A3CE-F4E087E290C2}"/>
                  </a:ext>
                </a:extLst>
              </p:cNvPr>
              <p:cNvSpPr/>
              <p:nvPr/>
            </p:nvSpPr>
            <p:spPr>
              <a:xfrm>
                <a:off x="6588703" y="3970571"/>
                <a:ext cx="2185867" cy="618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s-A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s-AR" i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𝐴𝑙𝑐</m:t>
                          </m:r>
                          <m:r>
                            <a:rPr lang="es-AR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s-A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AR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s-A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𝐴𝑙𝑐</m:t>
                          </m:r>
                          <m:r>
                            <a:rPr lang="es-AR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s-A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A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i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  <m:r>
                            <a:rPr lang="es-A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𝑑𝑖𝑣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A2FF90-4CC3-417E-A3CE-F4E087E29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703" y="3970571"/>
                <a:ext cx="2185867" cy="61837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201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1755C0-D1F0-4A62-9928-793AD9FBE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para un proyecto de ciencias</Template>
  <TotalTime>1279</TotalTime>
  <Words>922</Words>
  <Application>Microsoft Office PowerPoint</Application>
  <PresentationFormat>Presentación en pantalla (4:3)</PresentationFormat>
  <Paragraphs>117</Paragraphs>
  <Slides>24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Echo</vt:lpstr>
      <vt:lpstr>Ecuación</vt:lpstr>
      <vt:lpstr>Microsoft Editor de ecuaciones 3.0</vt:lpstr>
      <vt:lpstr>ELECTROTECNIA Y MÁQUINAS ELÉCTRICAS</vt:lpstr>
      <vt:lpstr>Fundamento teórico</vt:lpstr>
      <vt:lpstr>Diapositiva 3</vt:lpstr>
      <vt:lpstr>Diapositiva 4</vt:lpstr>
      <vt:lpstr>Fundamento teórico</vt:lpstr>
      <vt:lpstr>Fundamento teórico</vt:lpstr>
      <vt:lpstr>Fundamento teórico</vt:lpstr>
      <vt:lpstr>Fundamento teórico</vt:lpstr>
      <vt:lpstr>Fundamento teórico</vt:lpstr>
      <vt:lpstr>Diapositiva 10</vt:lpstr>
      <vt:lpstr>Diapositiva 11</vt:lpstr>
      <vt:lpstr>MANIOBRA OPERATIVA</vt:lpstr>
      <vt:lpstr>Diapositiva 13</vt:lpstr>
      <vt:lpstr>MANIOBRA OPERATIVA</vt:lpstr>
      <vt:lpstr>VALORES OBTENIDOS</vt:lpstr>
      <vt:lpstr>Diapositiva 16</vt:lpstr>
      <vt:lpstr>VALORES OBTENIDOS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ELECTROTECNIA Y MÁQUINAS ELÉCTRICAS</dc:title>
  <dc:subject/>
  <dc:creator>fara</dc:creator>
  <cp:keywords/>
  <dc:description/>
  <cp:lastModifiedBy>Admin</cp:lastModifiedBy>
  <cp:revision>109</cp:revision>
  <dcterms:created xsi:type="dcterms:W3CDTF">2018-09-28T11:47:40Z</dcterms:created>
  <dcterms:modified xsi:type="dcterms:W3CDTF">2021-05-18T22:54:01Z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TC010183733082</vt:lpwstr>
  </property>
</Properties>
</file>