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8" r:id="rId7"/>
    <p:sldId id="267" r:id="rId8"/>
    <p:sldId id="261" r:id="rId9"/>
    <p:sldId id="260" r:id="rId10"/>
    <p:sldId id="262" r:id="rId11"/>
    <p:sldId id="263" r:id="rId12"/>
    <p:sldId id="265" r:id="rId13"/>
    <p:sldId id="275" r:id="rId14"/>
    <p:sldId id="276" r:id="rId15"/>
    <p:sldId id="277" r:id="rId16"/>
    <p:sldId id="266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66FF"/>
    <a:srgbClr val="0000FF"/>
    <a:srgbClr val="0000CC"/>
    <a:srgbClr val="003399"/>
    <a:srgbClr val="0B439D"/>
    <a:srgbClr val="3399FF"/>
    <a:srgbClr val="00FFFF"/>
    <a:srgbClr val="3333CC"/>
    <a:srgbClr val="FF0066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700" autoAdjust="0"/>
  </p:normalViewPr>
  <p:slideViewPr>
    <p:cSldViewPr>
      <p:cViewPr>
        <p:scale>
          <a:sx n="10" d="100"/>
          <a:sy n="10" d="100"/>
        </p:scale>
        <p:origin x="-2184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C5F0EA9-B8E9-401A-BDFF-961FA656549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90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834A89B-2A93-4E81-AAF8-87CBA795AA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91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B9521D4-8216-4D9C-B719-F8CB362876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6B9AD-6975-46B0-A091-B21470B040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2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B174-C8CE-44BB-A4E9-46F547FA784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54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4C5C-6D78-4AFA-9207-163D0B5D9D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22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8E14-2E81-48B7-82CB-3C9261782F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4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405F9-54FB-4A69-A143-895A99EA24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6617-9778-4D02-9EF5-F1CDE13A18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6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F8A4-B54D-4030-9695-22F1218522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80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33DE-088B-46D1-B4D1-3A4BC45FA9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91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5719E-2E27-4485-9DFA-87F2EDB71A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00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F7F5-703A-478C-AE95-7D34198980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18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627D2285-27FA-457D-9EDA-DD133CC5874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23900" y="116632"/>
            <a:ext cx="7924800" cy="1752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ELECTROTECNIA Y MÁQUINAS ELÉCTRICAS</a:t>
            </a:r>
            <a:endParaRPr lang="en-US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140968"/>
            <a:ext cx="6436568" cy="2520280"/>
          </a:xfrm>
        </p:spPr>
        <p:txBody>
          <a:bodyPr/>
          <a:lstStyle/>
          <a:p>
            <a:r>
              <a:rPr lang="en-US" sz="2800" b="1" i="0" dirty="0" err="1" smtClean="0">
                <a:latin typeface="Impact" panose="020B0806030902050204" pitchFamily="34" charset="0"/>
              </a:rPr>
              <a:t>Trabajo</a:t>
            </a:r>
            <a:r>
              <a:rPr lang="en-US" sz="2800" b="1" i="0" dirty="0" smtClean="0">
                <a:latin typeface="Impact" panose="020B0806030902050204" pitchFamily="34" charset="0"/>
              </a:rPr>
              <a:t> </a:t>
            </a:r>
            <a:r>
              <a:rPr lang="en-US" sz="2800" b="1" i="0" dirty="0" err="1" smtClean="0">
                <a:latin typeface="Impact" panose="020B0806030902050204" pitchFamily="34" charset="0"/>
              </a:rPr>
              <a:t>Práctico</a:t>
            </a:r>
            <a:r>
              <a:rPr lang="en-US" sz="2800" b="1" i="0" dirty="0" smtClean="0">
                <a:latin typeface="Impact" panose="020B0806030902050204" pitchFamily="34" charset="0"/>
              </a:rPr>
              <a:t> N°7</a:t>
            </a:r>
          </a:p>
          <a:p>
            <a:pPr>
              <a:spcBef>
                <a:spcPts val="850"/>
              </a:spcBef>
            </a:pPr>
            <a:r>
              <a:rPr lang="es-AR" sz="3200" b="1" dirty="0" smtClean="0">
                <a:solidFill>
                  <a:srgbClr val="0066FF"/>
                </a:solidFill>
                <a:latin typeface="Impact" panose="020B0806030902050204" pitchFamily="34" charset="0"/>
              </a:rPr>
              <a:t>Transformador:</a:t>
            </a:r>
            <a:r>
              <a:rPr lang="es-ES" sz="3200" b="1" dirty="0" smtClean="0">
                <a:solidFill>
                  <a:srgbClr val="0066FF"/>
                </a:solidFill>
                <a:latin typeface="Impact" panose="020B0806030902050204" pitchFamily="34" charset="0"/>
              </a:rPr>
              <a:t> Ensayo en Corto Circuito</a:t>
            </a:r>
            <a:endParaRPr lang="es-ES" sz="3200" i="0" noProof="1" smtClean="0">
              <a:solidFill>
                <a:srgbClr val="0066FF"/>
              </a:solidFill>
              <a:latin typeface="Impact" panose="020B0806030902050204" pitchFamily="34" charset="0"/>
            </a:endParaRPr>
          </a:p>
          <a:p>
            <a:pPr algn="ctr" defTabSz="777240">
              <a:lnSpc>
                <a:spcPct val="82000"/>
              </a:lnSpc>
              <a:spcBef>
                <a:spcPts val="850"/>
              </a:spcBef>
            </a:pPr>
            <a:endParaRPr lang="es-ES" sz="2000" b="1" i="0" noProof="1" smtClean="0">
              <a:solidFill>
                <a:srgbClr val="0066FF"/>
              </a:solidFill>
              <a:latin typeface="Impact" panose="020B0806030902050204" pitchFamily="34" charset="0"/>
            </a:endParaRPr>
          </a:p>
          <a:p>
            <a:pPr algn="ctr" defTabSz="777240">
              <a:lnSpc>
                <a:spcPct val="82000"/>
              </a:lnSpc>
              <a:spcBef>
                <a:spcPts val="850"/>
              </a:spcBef>
            </a:pPr>
            <a:r>
              <a:rPr lang="es-ES" sz="2000" b="1" i="0" noProof="1" smtClean="0">
                <a:solidFill>
                  <a:srgbClr val="0066FF"/>
                </a:solidFill>
                <a:latin typeface="Impact" panose="020B0806030902050204" pitchFamily="34" charset="0"/>
              </a:rPr>
              <a:t>2020</a:t>
            </a:r>
            <a:endParaRPr lang="es-ES" sz="2000" b="1" i="0" noProof="1">
              <a:solidFill>
                <a:srgbClr val="0066F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36" b="6410"/>
          <a:stretch>
            <a:fillRect/>
          </a:stretch>
        </p:blipFill>
        <p:spPr bwMode="auto">
          <a:xfrm>
            <a:off x="179512" y="188640"/>
            <a:ext cx="1709988" cy="19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382000" cy="1066800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Impact" panose="020B0806030902050204" pitchFamily="34" charset="0"/>
              </a:rPr>
              <a:t>CIRCUITO </a:t>
            </a:r>
            <a:r>
              <a:rPr lang="es-ES" dirty="0" smtClean="0">
                <a:solidFill>
                  <a:srgbClr val="002060"/>
                </a:solidFill>
                <a:latin typeface="Impact" panose="020B0806030902050204" pitchFamily="34" charset="0"/>
              </a:rPr>
              <a:t>EQUIVALENTE</a:t>
            </a:r>
            <a:endParaRPr lang="en-US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67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71600" y="2362200"/>
                <a:ext cx="6096000" cy="3352800"/>
              </a:xfrm>
            </p:spPr>
            <p:txBody>
              <a:bodyPr/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sSubPr>
                      <m:e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𝑹</m:t>
                        </m:r>
                      </m:e>
                      <m:sub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𝑪𝑪</m:t>
                        </m:r>
                      </m:sub>
                    </m:sSub>
                    <m:r>
                      <a:rPr lang="es-AR" sz="2000" b="1">
                        <a:solidFill>
                          <a:srgbClr val="0066FF"/>
                        </a:solidFill>
                        <a:latin typeface="Century" panose="02040604050505020304" pitchFamily="18" charset="0"/>
                      </a:rPr>
                      <m:t>=</m:t>
                    </m:r>
                    <m:sSub>
                      <m:sSubPr>
                        <m:ctrlP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sSubPr>
                      <m:e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𝑹</m:t>
                        </m:r>
                      </m:e>
                      <m:sub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𝟏</m:t>
                        </m:r>
                      </m:sub>
                    </m:sSub>
                    <m:r>
                      <a:rPr lang="es-AR" sz="2000" b="1">
                        <a:solidFill>
                          <a:srgbClr val="0066FF"/>
                        </a:solidFill>
                        <a:latin typeface="Century" panose="02040604050505020304" pitchFamily="18" charset="0"/>
                      </a:rPr>
                      <m:t>+</m:t>
                    </m:r>
                    <m:sSub>
                      <m:sSubPr>
                        <m:ctrlP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sSubPr>
                      <m:e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𝑹</m:t>
                        </m:r>
                      </m:e>
                      <m:sub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sSubPr>
                      <m:e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𝑹</m:t>
                        </m:r>
                      </m:e>
                      <m:sub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𝟏</m:t>
                        </m:r>
                      </m:sub>
                    </m:sSub>
                    <m:r>
                      <a:rPr lang="es-AR" sz="2000" b="1">
                        <a:solidFill>
                          <a:srgbClr val="0066FF"/>
                        </a:solidFill>
                        <a:latin typeface="Century" panose="02040604050505020304" pitchFamily="18" charset="0"/>
                      </a:rPr>
                      <m:t>=</m:t>
                    </m:r>
                    <m:sSub>
                      <m:sSubPr>
                        <m:ctrlP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sSubPr>
                      <m:e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𝑹</m:t>
                        </m:r>
                      </m:e>
                      <m:sub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𝟐𝟏</m:t>
                        </m:r>
                      </m:sub>
                    </m:sSub>
                    <m:r>
                      <a:rPr lang="es-AR" sz="2000" b="1">
                        <a:solidFill>
                          <a:srgbClr val="0066FF"/>
                        </a:solidFill>
                        <a:latin typeface="Century" panose="02040604050505020304" pitchFamily="18" charset="0"/>
                      </a:rPr>
                      <m:t>;</m:t>
                    </m:r>
                    <m:f>
                      <m:fPr>
                        <m:ctrlP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2000" b="1">
                                <a:solidFill>
                                  <a:srgbClr val="0066FF"/>
                                </a:solidFill>
                                <a:latin typeface="Century" panose="02040604050505020304" pitchFamily="18" charset="0"/>
                              </a:rPr>
                            </m:ctrlPr>
                          </m:sSubPr>
                          <m:e>
                            <m:r>
                              <a:rPr lang="es-AR" sz="2000" b="1">
                                <a:solidFill>
                                  <a:srgbClr val="0066FF"/>
                                </a:solidFill>
                                <a:latin typeface="Century" panose="020406040505050203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s-AR" sz="2000" b="1">
                                <a:solidFill>
                                  <a:srgbClr val="0066FF"/>
                                </a:solidFill>
                                <a:latin typeface="Century" panose="02040604050505020304" pitchFamily="18" charset="0"/>
                              </a:rPr>
                              <m:t>𝑪𝑪</m:t>
                            </m:r>
                          </m:sub>
                        </m:sSub>
                      </m:num>
                      <m:den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𝟐</m:t>
                        </m:r>
                      </m:den>
                    </m:f>
                    <m:r>
                      <a:rPr lang="es-AR" sz="2000" b="1">
                        <a:solidFill>
                          <a:srgbClr val="0066FF"/>
                        </a:solidFill>
                        <a:latin typeface="Century" panose="02040604050505020304" pitchFamily="18" charset="0"/>
                      </a:rPr>
                      <m:t>=</m:t>
                    </m:r>
                    <m:sSub>
                      <m:sSubPr>
                        <m:ctrlP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sSubPr>
                      <m:e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𝑹</m:t>
                        </m:r>
                      </m:e>
                      <m:sub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𝟏</m:t>
                        </m:r>
                      </m:sub>
                    </m:sSub>
                    <m:r>
                      <a:rPr lang="es-AR" sz="2000" b="1">
                        <a:solidFill>
                          <a:srgbClr val="0066FF"/>
                        </a:solidFill>
                        <a:latin typeface="Century" panose="02040604050505020304" pitchFamily="18" charset="0"/>
                      </a:rPr>
                      <m:t>=</m:t>
                    </m:r>
                    <m:sSub>
                      <m:sSubPr>
                        <m:ctrlP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sSubPr>
                      <m:e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𝑹</m:t>
                        </m:r>
                      </m:e>
                      <m:sub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𝟐𝟏</m:t>
                        </m:r>
                      </m:sub>
                    </m:sSub>
                    <m:r>
                      <a:rPr lang="es-AR" sz="2000" b="1">
                        <a:solidFill>
                          <a:srgbClr val="0066FF"/>
                        </a:solidFill>
                        <a:latin typeface="Century" panose="02040604050505020304" pitchFamily="18" charset="0"/>
                      </a:rPr>
                      <m:t>=</m:t>
                    </m:r>
                    <m:sSup>
                      <m:sSupPr>
                        <m:ctrlP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sSupPr>
                      <m:e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𝒌</m:t>
                        </m:r>
                      </m:e>
                      <m:sup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𝟐</m:t>
                        </m:r>
                      </m:sup>
                    </m:sSup>
                    <m:r>
                      <a:rPr lang="es-AR" sz="2000" b="1">
                        <a:solidFill>
                          <a:srgbClr val="0066FF"/>
                        </a:solidFill>
                        <a:latin typeface="Century" panose="02040604050505020304" pitchFamily="18" charset="0"/>
                      </a:rPr>
                      <m:t>.</m:t>
                    </m:r>
                    <m:sSub>
                      <m:sSubPr>
                        <m:ctrlP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</m:ctrlPr>
                      </m:sSubPr>
                      <m:e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𝑹</m:t>
                        </m:r>
                      </m:e>
                      <m:sub>
                        <m:r>
                          <a:rPr lang="es-AR" sz="2000" b="1">
                            <a:solidFill>
                              <a:srgbClr val="0066FF"/>
                            </a:solidFill>
                            <a:latin typeface="Century" panose="020406040505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s-AR" sz="2000" b="1" dirty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sSubPr>
                        <m:e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𝑪𝑪</m:t>
                          </m:r>
                        </m:sub>
                      </m:sSub>
                      <m:r>
                        <a:rPr lang="es-AR" sz="2000" b="1">
                          <a:solidFill>
                            <a:srgbClr val="0066FF"/>
                          </a:solidFill>
                          <a:latin typeface="Century" panose="020406040505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sSubPr>
                        <m:e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AR" sz="2000" b="1">
                          <a:solidFill>
                            <a:srgbClr val="0066FF"/>
                          </a:solidFill>
                          <a:latin typeface="Century" panose="020406040505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sSubPr>
                        <m:e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s-AR" sz="2000" b="1">
                          <a:solidFill>
                            <a:srgbClr val="0066FF"/>
                          </a:solidFill>
                          <a:latin typeface="Century" panose="020406040505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sSubPr>
                        <m:e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AR" sz="2000" b="1">
                          <a:solidFill>
                            <a:srgbClr val="0066FF"/>
                          </a:solidFill>
                          <a:latin typeface="Century" panose="020406040505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sSubPr>
                        <m:e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s-AR" sz="2000" b="1">
                          <a:solidFill>
                            <a:srgbClr val="0066FF"/>
                          </a:solidFill>
                          <a:latin typeface="Century" panose="02040604050505020304" pitchFamily="18" charset="0"/>
                        </a:rPr>
                        <m:t>;</m:t>
                      </m:r>
                      <m:f>
                        <m:fPr>
                          <m:ctrlP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000" b="1">
                                  <a:solidFill>
                                    <a:srgbClr val="0066FF"/>
                                  </a:solidFill>
                                  <a:latin typeface="Century" panose="020406040505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1">
                                  <a:solidFill>
                                    <a:srgbClr val="0066FF"/>
                                  </a:solidFill>
                                  <a:latin typeface="Century" panose="020406040505050203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s-AR" sz="2000" b="1">
                                  <a:solidFill>
                                    <a:srgbClr val="0066FF"/>
                                  </a:solidFill>
                                  <a:latin typeface="Century" panose="02040604050505020304" pitchFamily="18" charset="0"/>
                                </a:rPr>
                                <m:t>𝑪𝑪</m:t>
                              </m:r>
                            </m:sub>
                          </m:sSub>
                        </m:num>
                        <m:den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s-AR" sz="2000" b="1">
                          <a:solidFill>
                            <a:srgbClr val="0066FF"/>
                          </a:solidFill>
                          <a:latin typeface="Century" panose="020406040505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sSubPr>
                        <m:e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AR" sz="2000" b="1">
                          <a:solidFill>
                            <a:srgbClr val="0066FF"/>
                          </a:solidFill>
                          <a:latin typeface="Century" panose="020406040505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sSubPr>
                        <m:e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s-AR" sz="2000" b="1">
                          <a:solidFill>
                            <a:srgbClr val="0066FF"/>
                          </a:solidFill>
                          <a:latin typeface="Century" panose="020406040505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sSupPr>
                        <m:e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AR" sz="2000" b="1">
                          <a:solidFill>
                            <a:srgbClr val="0066FF"/>
                          </a:solidFill>
                          <a:latin typeface="Century" panose="020406040505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</m:ctrlPr>
                        </m:sSubPr>
                        <m:e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sz="2000" b="1">
                              <a:solidFill>
                                <a:srgbClr val="0066FF"/>
                              </a:solidFill>
                              <a:latin typeface="Century" panose="020406040505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286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1600" y="2362200"/>
                <a:ext cx="6096000" cy="3352800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00" y="3933056"/>
            <a:ext cx="2146300" cy="100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34" y="3815197"/>
            <a:ext cx="1389404" cy="11201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40" y="3403350"/>
            <a:ext cx="3138433" cy="206207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  <a:latin typeface="Impact" panose="020B0806030902050204" pitchFamily="34" charset="0"/>
              </a:rPr>
              <a:t>RENDIMIENTO Y REGULACIÓN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27584" y="2348880"/>
                <a:ext cx="7488832" cy="3312368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RENDIMIENTO: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s-AR" sz="20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𝑷𝒐𝒕𝒆𝒏𝒄𝒊𝒂</m:t>
                        </m:r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𝑪𝒆𝒅𝒊𝒅𝒂</m:t>
                        </m:r>
                      </m:num>
                      <m:den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𝑷𝒐𝒕𝒆𝒎𝒄𝒊𝒂</m:t>
                        </m:r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𝑨𝒃𝒔𝒐𝒓𝒃𝒊𝒅𝒂</m:t>
                        </m:r>
                      </m:den>
                    </m:f>
                    <m:r>
                      <a:rPr lang="es-AR" sz="20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s-AR" sz="20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s-AR" sz="20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s-AR" sz="20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s-AR" sz="2000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𝑭𝒆</m:t>
                            </m:r>
                          </m:sub>
                        </m:sSub>
                        <m:r>
                          <a:rPr lang="es-AR" sz="20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s-AR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sub>
                        </m:sSub>
                      </m:den>
                    </m:f>
                  </m:oMath>
                </a14:m>
                <a:endParaRPr lang="en-US" sz="2000" b="1" dirty="0" smtClean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:endParaRPr lang="en-US" b="1" dirty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:endParaRPr lang="en-US" b="1" dirty="0" smtClean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:r>
                  <a:rPr lang="en-U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REGULACIÓN:</a:t>
                </a:r>
                <a:endParaRPr lang="en-US" b="1" dirty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%.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%.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𝒔𝒆𝒏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AR" b="1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1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b="1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s-AR" b="1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s-A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%.</m:t>
                              </m:r>
                              <m:r>
                                <a:rPr lang="es-A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s-A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es-A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b="1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1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s-AR" b="1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r>
                                <a:rPr lang="es-A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%.</m:t>
                              </m:r>
                              <m:r>
                                <a:rPr lang="es-A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𝒔𝒆𝒏</m:t>
                              </m:r>
                              <m:r>
                                <a:rPr lang="es-A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es-A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:endParaRPr lang="en-US" b="1" dirty="0" smtClean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s-AR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s-AR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𝑪𝑪</m:t>
                              </m:r>
                            </m:sub>
                          </m:s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𝑪𝑪</m:t>
                              </m:r>
                            </m:sub>
                          </m:s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b="1" dirty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584" y="2348880"/>
                <a:ext cx="7488832" cy="3312368"/>
              </a:xfrm>
              <a:blipFill rotWithShape="0">
                <a:blip r:embed="rId2" cstate="print"/>
                <a:stretch>
                  <a:fillRect l="-733" t="-919" b="-5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1747838"/>
            <a:ext cx="80486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0275"/>
            <a:ext cx="8077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62" y="1916832"/>
            <a:ext cx="78844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Conclusiones</a:t>
            </a:r>
            <a:endParaRPr lang="en-US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66800" y="2343150"/>
                <a:ext cx="7105600" cy="2454002"/>
              </a:xfrm>
            </p:spPr>
            <p:txBody>
              <a:bodyPr/>
              <a:lstStyle/>
              <a:p>
                <a:pPr marL="114300" lvl="1" indent="0" algn="l">
                  <a:buFont typeface="Wingdings" pitchFamily="2" charset="2"/>
                  <a:buNone/>
                </a:pPr>
                <a:endParaRPr lang="en-US" sz="1900" b="1" dirty="0" smtClean="0">
                  <a:solidFill>
                    <a:srgbClr val="0066FF"/>
                  </a:solidFill>
                </a:endParaRPr>
              </a:p>
              <a:p>
                <a:pPr marL="114300" lvl="1" indent="0" algn="l">
                  <a:buFont typeface="Wingdings" pitchFamily="2" charset="2"/>
                  <a:buNone/>
                </a:pPr>
                <a:r>
                  <a:rPr lang="en-US" sz="1900" b="1" dirty="0" smtClean="0">
                    <a:solidFill>
                      <a:srgbClr val="0066FF"/>
                    </a:solidFill>
                  </a:rPr>
                  <a:t>¿Cuáles son las pérdidas que se determinan con este ensayo?</a:t>
                </a:r>
              </a:p>
              <a:p>
                <a:pPr marL="114300" lvl="1" indent="0" algn="l">
                  <a:buFont typeface="Wingdings" pitchFamily="2" charset="2"/>
                  <a:buNone/>
                </a:pPr>
                <a:r>
                  <a:rPr lang="en-US" sz="1900" b="1" dirty="0" smtClean="0">
                    <a:solidFill>
                      <a:srgbClr val="0066FF"/>
                    </a:solidFill>
                  </a:rPr>
                  <a:t>¿Para qué se determina la corriente de CC permanente?</a:t>
                </a:r>
              </a:p>
              <a:p>
                <a:pPr marL="114300" lvl="1" indent="0" algn="l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9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s-AR" sz="19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𝒄𝒄𝒑</m:t>
                          </m:r>
                        </m:sub>
                      </m:sSub>
                      <m:r>
                        <a:rPr lang="es-AR" sz="19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9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9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9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s-AR" sz="19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s-AR" sz="19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s-AR" sz="19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9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s-AR" sz="19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9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9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s-AR" sz="19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𝑪𝑪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900" b="1" dirty="0" smtClean="0"/>
              </a:p>
              <a:p>
                <a:pPr marL="114300" lvl="1" indent="0" algn="l">
                  <a:buFont typeface="Wingdings" pitchFamily="2" charset="2"/>
                  <a:buNone/>
                </a:pPr>
                <a:r>
                  <a:rPr lang="en-US" sz="1900" b="1" dirty="0" smtClean="0">
                    <a:solidFill>
                      <a:srgbClr val="0066FF"/>
                    </a:solidFill>
                  </a:rPr>
                  <a:t>¿Qué </a:t>
                </a:r>
                <a:r>
                  <a:rPr lang="en-US" sz="1900" b="1" dirty="0" err="1" smtClean="0">
                    <a:solidFill>
                      <a:srgbClr val="0066FF"/>
                    </a:solidFill>
                  </a:rPr>
                  <a:t>valores</a:t>
                </a:r>
                <a:r>
                  <a:rPr lang="en-US" sz="1900" b="1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1900" b="1" dirty="0" err="1" smtClean="0">
                    <a:solidFill>
                      <a:srgbClr val="0066FF"/>
                    </a:solidFill>
                  </a:rPr>
                  <a:t>toman</a:t>
                </a:r>
                <a:r>
                  <a:rPr lang="en-US" sz="1900" b="1" dirty="0" smtClean="0">
                    <a:solidFill>
                      <a:srgbClr val="0066FF"/>
                    </a:solidFill>
                  </a:rPr>
                  <a:t> las Pérdidas en el Fe? </a:t>
                </a:r>
                <a:endParaRPr lang="en-US" sz="1900" b="1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800" y="2343150"/>
                <a:ext cx="7105600" cy="2454002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D:\Documents and Settings\Admin\Mis documentos\Downloads\IMG_20210601_10495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25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cuments and Settings\Admin\Mis documentos\Downloads\IMG_20210601_105002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272" y="381339"/>
            <a:ext cx="4499992" cy="599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Mis documentos\Downloads\IMG_20210601_105015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68552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cuments and Settings\Admin\Mis documentos\Downloads\IMG_20210601_105025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3575"/>
            <a:ext cx="9144000" cy="1298575"/>
          </a:xfrm>
        </p:spPr>
        <p:txBody>
          <a:bodyPr/>
          <a:lstStyle/>
          <a:p>
            <a:pPr>
              <a:spcBef>
                <a:spcPts val="850"/>
              </a:spcBef>
            </a:pPr>
            <a:r>
              <a:rPr lang="es-ES" dirty="0" smtClean="0">
                <a:solidFill>
                  <a:srgbClr val="002060"/>
                </a:solidFill>
                <a:latin typeface="Impact" panose="020B0806030902050204" pitchFamily="34" charset="0"/>
              </a:rPr>
              <a:t>OBJETIVOS:</a:t>
            </a:r>
            <a:endParaRPr lang="es-ES" noProof="1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36576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3200" b="1" dirty="0" smtClean="0">
              <a:solidFill>
                <a:srgbClr val="0B439D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3333CC"/>
                </a:solidFill>
                <a:latin typeface="Century" panose="02040604050505020304" pitchFamily="18" charset="0"/>
              </a:rPr>
              <a:t>Determinar </a:t>
            </a:r>
            <a:r>
              <a:rPr lang="es-ES" sz="2800" b="1" dirty="0">
                <a:solidFill>
                  <a:srgbClr val="3333CC"/>
                </a:solidFill>
                <a:latin typeface="Century" panose="02040604050505020304" pitchFamily="18" charset="0"/>
              </a:rPr>
              <a:t>los parámetros de cortocircuito de un transformador monofásico </a:t>
            </a:r>
            <a:r>
              <a:rPr lang="es-ES" sz="2800" b="1" dirty="0" smtClean="0">
                <a:solidFill>
                  <a:srgbClr val="3333CC"/>
                </a:solidFill>
                <a:latin typeface="Century" panose="02040604050505020304" pitchFamily="18" charset="0"/>
              </a:rPr>
              <a:t>.-</a:t>
            </a:r>
          </a:p>
          <a:p>
            <a:pPr marL="0" indent="0" algn="l"/>
            <a:r>
              <a:rPr lang="es-AR" sz="2800" b="1" dirty="0" smtClean="0">
                <a:solidFill>
                  <a:srgbClr val="3333CC"/>
                </a:solidFill>
              </a:rPr>
              <a:t> Determinar las pérdidas en el cobre. </a:t>
            </a:r>
            <a:endParaRPr lang="es-ES" sz="2800" b="1" dirty="0" smtClean="0">
              <a:solidFill>
                <a:srgbClr val="3333C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3333CC"/>
                </a:solidFill>
                <a:latin typeface="Century" panose="02040604050505020304" pitchFamily="18" charset="0"/>
              </a:rPr>
              <a:t>Realizar Informe del Ensayo.-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Admin\Mis documentos\Downloads\IMG_20210601_10503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644008" cy="6192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Impact" panose="020B0806030902050204" pitchFamily="34" charset="0"/>
              </a:rPr>
              <a:t>MANIOBRA OPERATIVA</a:t>
            </a:r>
            <a:endParaRPr lang="en-US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1611853"/>
            <a:ext cx="2704183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Con el bobinado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de baja tensión en corto circuito se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aplica en el primario</a:t>
            </a:r>
          </a:p>
          <a:p>
            <a:pPr marL="268288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una tensión progresiva, partiendo de 0 V, hasta que el amperímetro  </a:t>
            </a:r>
          </a:p>
          <a:p>
            <a:pPr marL="268288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indique la intensidad nominal ( </a:t>
            </a:r>
            <a:r>
              <a:rPr kumimoji="0" lang="es-ES" b="1" i="1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I</a:t>
            </a:r>
            <a:r>
              <a:rPr kumimoji="0" lang="es-ES" b="1" i="1" u="none" strike="noStrike" cap="none" normalizeH="0" baseline="-3000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cc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= In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A la tensión necesaria para ello, se la denomina tensión de cortocircuito</a:t>
            </a:r>
          </a:p>
          <a:p>
            <a:pPr indent="0" algn="just"/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    </a:t>
            </a:r>
            <a:r>
              <a:rPr lang="es-ES" b="1" dirty="0" err="1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Ucc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 y a la potencia medida en el vatímetro </a:t>
            </a:r>
            <a:r>
              <a:rPr lang="es-ES" b="1" dirty="0" err="1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Pcc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>
              <a:solidFill>
                <a:srgbClr val="0066FF"/>
              </a:solidFill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Se deben utilizar instrumentos clase 0,5; la tensión debe ser sinusoidal </a:t>
            </a:r>
            <a:endParaRPr lang="es-ES" b="1" dirty="0" smtClean="0">
              <a:solidFill>
                <a:srgbClr val="0066FF"/>
              </a:solidFill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marL="0" marR="0" lvl="0" indent="22860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ES" b="1" dirty="0" smtClean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frecuencia igual a la </a:t>
            </a:r>
            <a:r>
              <a:rPr lang="es-ES" b="1" dirty="0" smtClean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nominal.</a:t>
            </a:r>
          </a:p>
          <a:p>
            <a:pPr marL="0" marR="0" lvl="0" indent="22860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s-ES" b="1" dirty="0" smtClean="0">
              <a:solidFill>
                <a:srgbClr val="0066FF"/>
              </a:solidFill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Esta potencia, demandada por el transformador en cortocircuito, corresponde</a:t>
            </a:r>
          </a:p>
          <a:p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a las pérdidas en el cobre de la máquina (pérdidas en el cobre nominales; a </a:t>
            </a:r>
            <a:endParaRPr lang="es-ES" b="1" dirty="0" smtClean="0">
              <a:solidFill>
                <a:srgbClr val="0066FF"/>
              </a:solidFill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r>
              <a:rPr lang="es-ES" b="1" dirty="0" smtClean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plena 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carga) debido a que  </a:t>
            </a:r>
            <a:r>
              <a:rPr lang="es-ES" b="1" dirty="0" err="1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Icc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 = In  y </a:t>
            </a:r>
            <a:r>
              <a:rPr lang="es-ES" b="1" dirty="0" err="1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Ucc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 es muy pequeña con respecto a Un </a:t>
            </a:r>
            <a:endParaRPr lang="es-ES" b="1" dirty="0" smtClean="0">
              <a:solidFill>
                <a:srgbClr val="0066FF"/>
              </a:solidFill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r>
              <a:rPr lang="es-ES" b="1" dirty="0" smtClean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(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lo que implica pérdidas en el hierro despreciables).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0066FF"/>
              </a:solidFill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Se 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calculan la resistencia equivalente reducida al primario; la impedancia; </a:t>
            </a:r>
            <a:endParaRPr lang="es-ES" b="1" dirty="0" smtClean="0">
              <a:solidFill>
                <a:srgbClr val="0066FF"/>
              </a:solidFill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r>
              <a:rPr lang="es-ES" b="1" dirty="0" smtClean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y 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la reactancia</a:t>
            </a:r>
            <a:r>
              <a:rPr lang="es-ES" sz="1600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22860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5" y="404664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Impact" panose="020B0806030902050204" pitchFamily="34" charset="0"/>
              </a:rPr>
              <a:t>ENSAYO DEL TRANSFORMADOR MONOFÁSICO</a:t>
            </a:r>
            <a:endParaRPr lang="en-US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5829"/>
            <a:ext cx="7128792" cy="1945428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971600" y="3608319"/>
                <a:ext cx="7704856" cy="316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/>
                <a:r>
                  <a:rPr lang="es-AR" dirty="0" smtClean="0">
                    <a:solidFill>
                      <a:srgbClr val="FF0066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W:</a:t>
                </a:r>
                <a:r>
                  <a:rPr lang="es-AR" dirty="0" smtClean="0">
                    <a:solidFill>
                      <a:srgbClr val="3333CC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AR" b="1" dirty="0" smtClean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Vatímetro.</a:t>
                </a:r>
              </a:p>
              <a:p>
                <a:pPr marL="273050" indent="-273050"/>
                <a:r>
                  <a:rPr lang="es-AR" dirty="0" smtClean="0">
                    <a:solidFill>
                      <a:srgbClr val="FF0066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A:</a:t>
                </a:r>
                <a:r>
                  <a:rPr lang="es-AR" dirty="0" smtClean="0">
                    <a:solidFill>
                      <a:srgbClr val="3333CC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s-AR" b="1" dirty="0" smtClean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Amperímetro.</a:t>
                </a:r>
              </a:p>
              <a:p>
                <a:r>
                  <a:rPr lang="es-ES" dirty="0" smtClean="0">
                    <a:solidFill>
                      <a:srgbClr val="FF0066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V:</a:t>
                </a:r>
                <a:r>
                  <a:rPr lang="es-ES" dirty="0" smtClean="0">
                    <a:solidFill>
                      <a:srgbClr val="3333CC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Voltímetro.</a:t>
                </a:r>
              </a:p>
              <a:p>
                <a:pPr marL="355600" indent="-355600"/>
                <a:r>
                  <a:rPr lang="es-ES" dirty="0" smtClean="0">
                    <a:solidFill>
                      <a:srgbClr val="FF0066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T.I</a:t>
                </a:r>
                <a:r>
                  <a:rPr lang="es-ES" dirty="0">
                    <a:solidFill>
                      <a:srgbClr val="FF0066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s-ES" dirty="0">
                    <a:solidFill>
                      <a:srgbClr val="3333CC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para no superar el alcance de la 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bobina </a:t>
                </a:r>
                <a:r>
                  <a:rPr lang="es-ES" b="1" dirty="0" err="1" smtClean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amperométrica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de los vatímetros. </a:t>
                </a:r>
                <a:endParaRPr lang="es-ES" b="1" dirty="0" smtClean="0">
                  <a:solidFill>
                    <a:srgbClr val="0066FF"/>
                  </a:solidFill>
                  <a:latin typeface="Century" panose="02040604050505020304" pitchFamily="18" charset="0"/>
                  <a:ea typeface="Times New Roman" panose="02020603050405020304" pitchFamily="18" charset="0"/>
                </a:endParaRPr>
              </a:p>
              <a:p>
                <a:pPr marL="355600" indent="-355600"/>
                <a:r>
                  <a:rPr lang="es-ES" dirty="0" smtClean="0">
                    <a:solidFill>
                      <a:srgbClr val="FF0066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T.V. 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con 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relación de transformación inversa, es decir aumentando la tensión para realizar la medida de la potencia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  <a:ea typeface="Times New Roman" panose="02020603050405020304" pitchFamily="18" charset="0"/>
                  </a:rPr>
                  <a:t>.-</a:t>
                </a:r>
              </a:p>
              <a:p>
                <a:r>
                  <a:rPr lang="es-ES" b="1" dirty="0" smtClean="0">
                    <a:solidFill>
                      <a:srgbClr val="003399"/>
                    </a:solidFill>
                    <a:latin typeface="Century" panose="02040604050505020304" pitchFamily="18" charset="0"/>
                  </a:rPr>
                  <a:t>La constante de escala para la lectura del vatímetro es: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003399"/>
                              </a:solidFill>
                            </a:rPr>
                          </m:ctrlPr>
                        </m:sSubPr>
                        <m:e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𝑲</m:t>
                          </m:r>
                        </m:e>
                        <m:sub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𝑾</m:t>
                          </m:r>
                        </m:sub>
                      </m:sSub>
                      <m:r>
                        <a:rPr lang="es-ES" b="1" i="1">
                          <a:solidFill>
                            <a:srgbClr val="003399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s-ES" b="1" i="1">
                              <a:solidFill>
                                <a:srgbClr val="003399"/>
                              </a:solidFill>
                            </a:rPr>
                          </m:ctrlPr>
                        </m:fPr>
                        <m:num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𝑨𝒍𝒄</m:t>
                          </m:r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. </m:t>
                          </m:r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𝑨</m:t>
                          </m:r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. </m:t>
                          </m:r>
                          <m:sSub>
                            <m:sSubPr>
                              <m:ctrlPr>
                                <a:rPr lang="es-ES" b="1" i="1">
                                  <a:solidFill>
                                    <a:srgbClr val="003399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solidFill>
                                    <a:srgbClr val="003399"/>
                                  </a:solidFill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s-ES" b="1" i="1">
                                  <a:solidFill>
                                    <a:srgbClr val="003399"/>
                                  </a:solidFill>
                                </a:rPr>
                                <m:t>𝑻</m:t>
                              </m:r>
                              <m:r>
                                <a:rPr lang="es-ES" b="1" i="1">
                                  <a:solidFill>
                                    <a:srgbClr val="003399"/>
                                  </a:solidFill>
                                </a:rPr>
                                <m:t>.</m:t>
                              </m:r>
                              <m:r>
                                <a:rPr lang="es-ES" b="1" i="1">
                                  <a:solidFill>
                                    <a:srgbClr val="003399"/>
                                  </a:solidFill>
                                </a:rPr>
                                <m:t>𝑰</m:t>
                              </m:r>
                              <m:r>
                                <a:rPr lang="es-ES" b="1" i="1">
                                  <a:solidFill>
                                    <a:srgbClr val="003399"/>
                                  </a:solidFill>
                                </a:rPr>
                                <m:t>.</m:t>
                              </m:r>
                            </m:sub>
                          </m:sSub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.</m:t>
                          </m:r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𝑨𝒍𝒄</m:t>
                          </m:r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.</m:t>
                          </m:r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𝑽</m:t>
                          </m:r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.</m:t>
                          </m:r>
                          <m:sSup>
                            <m:sSupPr>
                              <m:ctrlPr>
                                <a:rPr lang="es-ES" b="1" i="1">
                                  <a:solidFill>
                                    <a:srgbClr val="003399"/>
                                  </a:solidFill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rgbClr val="003399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solidFill>
                                        <a:srgbClr val="003399"/>
                                      </a:solidFill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s-ES" b="1" i="1">
                                      <a:solidFill>
                                        <a:srgbClr val="003399"/>
                                      </a:solidFill>
                                    </a:rPr>
                                    <m:t>𝑻</m:t>
                                  </m:r>
                                  <m:r>
                                    <a:rPr lang="es-ES" b="1" i="1">
                                      <a:solidFill>
                                        <a:srgbClr val="003399"/>
                                      </a:solidFill>
                                    </a:rPr>
                                    <m:t>.</m:t>
                                  </m:r>
                                  <m:r>
                                    <a:rPr lang="es-ES" b="1" i="1">
                                      <a:solidFill>
                                        <a:srgbClr val="003399"/>
                                      </a:solidFill>
                                    </a:rPr>
                                    <m:t>𝑽</m:t>
                                  </m:r>
                                  <m:r>
                                    <a:rPr lang="es-ES" b="1" i="1">
                                      <a:solidFill>
                                        <a:srgbClr val="003399"/>
                                      </a:solidFill>
                                    </a:rPr>
                                    <m:t>.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b="1" i="1">
                                  <a:solidFill>
                                    <a:srgbClr val="003399"/>
                                  </a:solidFill>
                                </a:rPr>
                                <m:t>−</m:t>
                              </m:r>
                              <m:r>
                                <a:rPr lang="es-ES" b="1" i="1">
                                  <a:solidFill>
                                    <a:srgbClr val="003399"/>
                                  </a:solidFill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𝒏</m:t>
                          </m:r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°</m:t>
                          </m:r>
                          <m:r>
                            <a:rPr lang="es-ES" b="1" i="1">
                              <a:solidFill>
                                <a:srgbClr val="003399"/>
                              </a:solidFill>
                            </a:rPr>
                            <m:t>𝒅𝒊𝒗</m:t>
                          </m:r>
                        </m:den>
                      </m:f>
                    </m:oMath>
                  </m:oMathPara>
                </a14:m>
                <a:endParaRPr lang="es-ES" b="1" dirty="0">
                  <a:latin typeface="Century" panose="02040604050505020304" pitchFamily="18" charset="0"/>
                </a:endParaRPr>
              </a:p>
              <a:p>
                <a:pPr marL="355600" indent="-355600"/>
                <a:endParaRPr lang="es-ES" dirty="0">
                  <a:solidFill>
                    <a:srgbClr val="3333CC"/>
                  </a:solidFill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08319"/>
                <a:ext cx="7704856" cy="316561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633" t="-11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Escritorio\laboratorio\7-TRANSFORMADOR -CORTO\IMG_1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Escritorio\laboratorio\7-TRANSFORMADOR -CORTO\IMG_1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56" y="134888"/>
            <a:ext cx="3048000" cy="2286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Escritorio\laboratorio\7-TRANSFORMADOR -CORTO\IMG_1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491881" y="2780928"/>
            <a:ext cx="2808312" cy="210623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Escritorio\laboratorio\7-TRANSFORMADOR -CORTO\IMG_1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3024336" cy="226825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Escritorio\laboratorio\7-TRANSFORMADOR -CORTO\IMG_11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3048000" cy="22860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Escritorio\laboratorio\7-TRANSFORMADOR -CORTO\IMG_1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412774"/>
            <a:ext cx="2512532" cy="2654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819150"/>
            <a:ext cx="8458200" cy="9906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ENSAYO DEL TRANSFORMADOR </a:t>
            </a:r>
            <a:r>
              <a:rPr lang="en-US" dirty="0" smtClean="0">
                <a:solidFill>
                  <a:srgbClr val="002060"/>
                </a:solidFill>
                <a:latin typeface="Impact" panose="020B0806030902050204" pitchFamily="34" charset="0"/>
              </a:rPr>
              <a:t>TRIFÁSICO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221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19672" y="4365104"/>
                <a:ext cx="5663952" cy="1711846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La constante de escala para la lectura de los vatímetros es:</a:t>
                </a:r>
                <a14:m>
                  <m:oMath xmlns:m="http://schemas.openxmlformats.org/officeDocument/2006/math">
                    <m:r>
                      <a:rPr lang="es-AR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s-ES" b="1" i="1">
                            <a:solidFill>
                              <a:srgbClr val="0066FF"/>
                            </a:solidFill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𝑲</m:t>
                        </m:r>
                      </m:e>
                      <m:sub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𝑾</m:t>
                        </m:r>
                      </m:sub>
                    </m:sSub>
                    <m:r>
                      <a:rPr lang="es-ES" b="1" i="1">
                        <a:solidFill>
                          <a:srgbClr val="0066FF"/>
                        </a:solidFill>
                      </a:rPr>
                      <m:t>=</m:t>
                    </m:r>
                    <m:f>
                      <m:fPr>
                        <m:ctrlPr>
                          <a:rPr lang="es-ES" b="1" i="1">
                            <a:solidFill>
                              <a:srgbClr val="0066FF"/>
                            </a:solidFill>
                          </a:rPr>
                        </m:ctrlPr>
                      </m:fPr>
                      <m:num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𝑨𝒍𝒄</m:t>
                        </m:r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. </m:t>
                        </m:r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𝑨</m:t>
                        </m:r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. </m:t>
                        </m:r>
                        <m:sSub>
                          <m:sSubPr>
                            <m:ctrlPr>
                              <a:rPr lang="es-ES" b="1" i="1">
                                <a:solidFill>
                                  <a:srgbClr val="0066FF"/>
                                </a:solidFill>
                              </a:rPr>
                            </m:ctrlPr>
                          </m:sSubPr>
                          <m:e>
                            <m:r>
                              <a:rPr lang="es-ES" b="1" i="1">
                                <a:solidFill>
                                  <a:srgbClr val="0066FF"/>
                                </a:solidFill>
                              </a:rPr>
                              <m:t>𝑲</m:t>
                            </m:r>
                          </m:e>
                          <m:sub>
                            <m:r>
                              <a:rPr lang="es-ES" b="1" i="1">
                                <a:solidFill>
                                  <a:srgbClr val="0066FF"/>
                                </a:solidFill>
                              </a:rPr>
                              <m:t>𝑻</m:t>
                            </m:r>
                            <m:r>
                              <a:rPr lang="es-ES" b="1" i="1">
                                <a:solidFill>
                                  <a:srgbClr val="0066FF"/>
                                </a:solidFill>
                              </a:rPr>
                              <m:t>.</m:t>
                            </m:r>
                            <m:r>
                              <a:rPr lang="es-ES" b="1" i="1">
                                <a:solidFill>
                                  <a:srgbClr val="0066FF"/>
                                </a:solidFill>
                              </a:rPr>
                              <m:t>𝑰</m:t>
                            </m:r>
                            <m:r>
                              <a:rPr lang="es-ES" b="1" i="1">
                                <a:solidFill>
                                  <a:srgbClr val="0066FF"/>
                                </a:solidFill>
                              </a:rPr>
                              <m:t>.</m:t>
                            </m:r>
                          </m:sub>
                        </m:sSub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.</m:t>
                        </m:r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𝑨𝒍𝒄</m:t>
                        </m:r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.</m:t>
                        </m:r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𝑽</m:t>
                        </m:r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.</m:t>
                        </m:r>
                        <m:sSup>
                          <m:sSupPr>
                            <m:ctrlPr>
                              <a:rPr lang="es-ES" b="1" i="1">
                                <a:solidFill>
                                  <a:srgbClr val="0066FF"/>
                                </a:solidFill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b="1" i="1">
                                    <a:solidFill>
                                      <a:srgbClr val="0066FF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es-ES" b="1" i="1">
                                    <a:solidFill>
                                      <a:srgbClr val="0066FF"/>
                                    </a:solidFill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s-ES" b="1" i="1">
                                    <a:solidFill>
                                      <a:srgbClr val="0066FF"/>
                                    </a:solidFill>
                                  </a:rPr>
                                  <m:t>𝑻</m:t>
                                </m:r>
                                <m:r>
                                  <a:rPr lang="es-ES" b="1" i="1">
                                    <a:solidFill>
                                      <a:srgbClr val="0066FF"/>
                                    </a:solidFill>
                                  </a:rPr>
                                  <m:t>.</m:t>
                                </m:r>
                                <m:r>
                                  <a:rPr lang="es-ES" b="1" i="1">
                                    <a:solidFill>
                                      <a:srgbClr val="0066FF"/>
                                    </a:solidFill>
                                  </a:rPr>
                                  <m:t>𝑽</m:t>
                                </m:r>
                                <m:r>
                                  <a:rPr lang="es-ES" b="1" i="1">
                                    <a:solidFill>
                                      <a:srgbClr val="0066FF"/>
                                    </a:solidFill>
                                  </a:rPr>
                                  <m:t>.</m:t>
                                </m:r>
                              </m:sub>
                            </m:sSub>
                          </m:e>
                          <m:sup>
                            <m:r>
                              <a:rPr lang="es-ES" b="1" i="1">
                                <a:solidFill>
                                  <a:srgbClr val="0066FF"/>
                                </a:solidFill>
                              </a:rPr>
                              <m:t>−</m:t>
                            </m:r>
                            <m:r>
                              <a:rPr lang="es-ES" b="1" i="1">
                                <a:solidFill>
                                  <a:srgbClr val="0066FF"/>
                                </a:solidFill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𝒏</m:t>
                        </m:r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°</m:t>
                        </m:r>
                        <m:r>
                          <a:rPr lang="es-ES" b="1" i="1">
                            <a:solidFill>
                              <a:srgbClr val="0066FF"/>
                            </a:solidFill>
                          </a:rPr>
                          <m:t>𝒅𝒊𝒗</m:t>
                        </m:r>
                      </m:den>
                    </m:f>
                  </m:oMath>
                </a14:m>
                <a:endParaRPr lang="es-ES" b="1" dirty="0" smtClean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𝒄𝒄</m:t>
                          </m:r>
                        </m:sub>
                      </m:sSub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b="1" dirty="0" smtClean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:endParaRPr lang="es-ES" b="1" dirty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:endParaRPr lang="en-US" b="1" dirty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9221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19672" y="4365104"/>
                <a:ext cx="5663952" cy="1711846"/>
              </a:xfrm>
              <a:blipFill rotWithShape="0">
                <a:blip r:embed="rId2" cstate="print"/>
                <a:stretch>
                  <a:fillRect l="-969" t="-17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2548"/>
            <a:ext cx="7704856" cy="2508818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Impact" panose="020B0806030902050204" pitchFamily="34" charset="0"/>
              </a:rPr>
              <a:t>VALORES OBTENIDOS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19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66800" y="2362200"/>
                <a:ext cx="7010400" cy="3352800"/>
              </a:xfrm>
            </p:spPr>
            <p:txBody>
              <a:bodyPr/>
              <a:lstStyle/>
              <a:p>
                <a:pPr algn="just"/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Del amperímetro   </a:t>
                </a:r>
                <a:r>
                  <a:rPr lang="es-ES" b="1" i="1" dirty="0" err="1">
                    <a:solidFill>
                      <a:srgbClr val="0066FF"/>
                    </a:solidFill>
                    <a:latin typeface="Century" panose="02040604050505020304" pitchFamily="18" charset="0"/>
                  </a:rPr>
                  <a:t>I</a:t>
                </a:r>
                <a:r>
                  <a:rPr lang="es-ES" b="1" i="1" baseline="-25000" dirty="0" err="1">
                    <a:solidFill>
                      <a:srgbClr val="0066FF"/>
                    </a:solidFill>
                    <a:latin typeface="Century" panose="02040604050505020304" pitchFamily="18" charset="0"/>
                  </a:rPr>
                  <a:t>cc</a:t>
                </a:r>
                <a:r>
                  <a:rPr lang="es-ES" b="1" i="1" baseline="-25000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 </a:t>
                </a:r>
                <a:r>
                  <a:rPr lang="es-ES" b="1" i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= </a:t>
                </a:r>
                <a:r>
                  <a:rPr lang="es-ES" b="1" i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I</a:t>
                </a:r>
                <a:r>
                  <a:rPr lang="es-ES" b="1" i="1" baseline="-25000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n; </a:t>
                </a:r>
                <a:r>
                  <a:rPr lang="es-ES" b="1" i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I</a:t>
                </a:r>
                <a:r>
                  <a:rPr lang="es-ES" b="1" i="1" baseline="-25000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n </a:t>
                </a:r>
                <a:r>
                  <a:rPr lang="es-ES" b="1" i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[A]: 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corriente 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nominal.</a:t>
                </a:r>
              </a:p>
              <a:p>
                <a:pPr algn="just"/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Del voltímetro, </a:t>
                </a:r>
                <a:r>
                  <a:rPr lang="es-ES" b="1" i="1" dirty="0" err="1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U</a:t>
                </a:r>
                <a:r>
                  <a:rPr lang="es-ES" b="1" i="1" baseline="-25000" dirty="0" err="1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cc</a:t>
                </a:r>
                <a:r>
                  <a:rPr lang="es-ES" b="1" i="1" baseline="-25000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;</a:t>
                </a:r>
                <a:r>
                  <a:rPr lang="es-ES" b="1" i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 </a:t>
                </a:r>
                <a:r>
                  <a:rPr lang="es-ES" b="1" i="1" dirty="0" err="1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U</a:t>
                </a:r>
                <a:r>
                  <a:rPr lang="es-ES" b="1" i="1" baseline="-25000" dirty="0" err="1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cc</a:t>
                </a:r>
                <a:r>
                  <a:rPr lang="es-ES" b="1" i="1" baseline="-25000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 </a:t>
                </a:r>
                <a:r>
                  <a:rPr lang="es-ES" b="1" i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[V]: 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tensión de cortocircuito (tensión reducida aplicada al primario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).</a:t>
                </a:r>
              </a:p>
              <a:p>
                <a:pPr algn="just"/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Del vatímetro, </a:t>
                </a:r>
                <a:r>
                  <a:rPr lang="es-ES" b="1" i="1" dirty="0" err="1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P</a:t>
                </a:r>
                <a:r>
                  <a:rPr lang="es-ES" b="1" i="1" baseline="-25000" dirty="0" err="1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cc</a:t>
                </a:r>
                <a:r>
                  <a:rPr lang="es-ES" b="1" i="1" baseline="-25000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; </a:t>
                </a:r>
                <a:r>
                  <a:rPr lang="es-ES" b="1" i="1" baseline="-25000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 </a:t>
                </a:r>
                <a:r>
                  <a:rPr lang="es-ES" b="1" i="1" dirty="0" err="1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Pcc</a:t>
                </a:r>
                <a:r>
                  <a:rPr lang="es-ES" b="1" i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[w]: potencia de cortocircuito y </a:t>
                </a:r>
              </a:p>
              <a:p>
                <a:pPr marL="0" indent="0" algn="just">
                  <a:buNone/>
                </a:pPr>
                <a:r>
                  <a:rPr lang="es-ES" b="1" i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</m:sub>
                    </m:sSub>
                    <m:r>
                      <a:rPr lang="es-AR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</m:sub>
                    </m:sSub>
                    <m:r>
                      <a:rPr lang="es-AR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</m:sub>
                    </m:sSub>
                    <m:r>
                      <a:rPr lang="es-AR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s-AR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sSub>
                      <m:sSubPr>
                        <m:ctrlP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19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800" y="2362200"/>
                <a:ext cx="7010400" cy="3352800"/>
              </a:xfrm>
              <a:blipFill rotWithShape="0">
                <a:blip r:embed="rId2" cstate="print"/>
                <a:stretch>
                  <a:fillRect l="-522" t="-1091" r="-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1403648" y="4069967"/>
            <a:ext cx="487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err="1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cos</a:t>
            </a:r>
            <a:r>
              <a:rPr lang="es-ES" b="1" i="1" dirty="0" err="1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s-ES" b="1" i="1" baseline="-25000" dirty="0" err="1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cc</a:t>
            </a:r>
            <a:r>
              <a:rPr lang="es-ES" b="1" i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  </a:t>
            </a:r>
            <a:r>
              <a:rPr lang="es-ES" b="1" dirty="0">
                <a:solidFill>
                  <a:srgbClr val="0066FF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= factor de potencia de cortocircuito</a:t>
            </a:r>
            <a:endParaRPr lang="es-ES" b="1" dirty="0">
              <a:solidFill>
                <a:srgbClr val="0066FF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Impact" panose="020B0806030902050204" pitchFamily="34" charset="0"/>
              </a:rPr>
              <a:t>TABLA DE VALORES OBTENIDOS</a:t>
            </a:r>
            <a:endParaRPr lang="en-US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6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1640" y="1916832"/>
                <a:ext cx="6477000" cy="33528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Se calculan: </a:t>
                </a:r>
              </a:p>
              <a:p>
                <a:pPr algn="l">
                  <a:buFont typeface="+mj-lt"/>
                  <a:buAutoNum type="alphaLcPeriod"/>
                </a:pP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Resistencia 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equivalente reducida al primario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;</a:t>
                </a:r>
              </a:p>
              <a:p>
                <a:pPr algn="l">
                  <a:buFont typeface="+mj-lt"/>
                  <a:buAutoNum type="alphaLcPeriod"/>
                </a:pP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Impedancia  </a:t>
                </a:r>
              </a:p>
              <a:p>
                <a:pPr algn="l">
                  <a:buFont typeface="+mj-lt"/>
                  <a:buAutoNum type="alphaLcPeriod"/>
                </a:pP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Reactancia 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a 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temperatura 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ambiente del </a:t>
                </a:r>
                <a:r>
                  <a:rPr lang="es-E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ensayo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</m:sub>
                    </m:sSub>
                    <m:r>
                      <a:rPr lang="es-AR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sub>
                      <m:sup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s-AR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</m:sub>
                    </m:sSub>
                    <m:r>
                      <a:rPr lang="es-AR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s-AR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𝑪𝑪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AR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AR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𝑪𝑪</m:t>
                            </m:r>
                            <m:r>
                              <a:rPr lang="es-AR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  <m:sup>
                            <m:r>
                              <a:rPr lang="es-AR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</m:sub>
                    </m:sSub>
                    <m:r>
                      <a:rPr lang="es-AR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s-AR" b="1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𝑪𝑪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s-A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𝑪𝑪</m:t>
                            </m:r>
                          </m:sub>
                        </m:s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s-A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A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𝑪𝑪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 </a:t>
                </a:r>
              </a:p>
              <a:p>
                <a:pPr marL="0" indent="0" algn="l">
                  <a:buNone/>
                </a:pP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Luego la resistencia y la potencia de cortocircuito se refieren a 75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s-ES" b="1" dirty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 C mediante las siguientes expresiones: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s-AR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s-AR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𝟐𝟑𝟓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𝟐𝟑𝟓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66FF"/>
                    </a:solidFill>
                    <a:latin typeface="Century" panose="020406040505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s-AR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𝑪𝑪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s-AR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𝟐𝟑𝟓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𝟐𝟑𝟓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s-AR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𝑪𝑪</m:t>
                          </m:r>
                        </m:sub>
                      </m:sSub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𝑪𝑪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𝑪𝑪</m:t>
                              </m:r>
                            </m:sub>
                          </m:sSub>
                        </m:den>
                      </m:f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𝑪𝑪</m:t>
                          </m:r>
                        </m:sub>
                      </m:sSub>
                      <m:r>
                        <a:rPr lang="es-AR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AR" b="1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1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s-AR" b="1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𝑪𝑪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AR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AR" b="1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1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s-AR" b="1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𝑪𝑪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AR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 smtClean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  <a:p>
                <a:pPr marL="0" indent="0" algn="l">
                  <a:buNone/>
                </a:pPr>
                <a:endParaRPr lang="en-US" b="1" dirty="0">
                  <a:solidFill>
                    <a:srgbClr val="0066FF"/>
                  </a:solidFill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296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1640" y="1916832"/>
                <a:ext cx="6477000" cy="3352800"/>
              </a:xfrm>
              <a:blipFill rotWithShape="0">
                <a:blip r:embed="rId2" cstate="print"/>
                <a:stretch>
                  <a:fillRect l="-753" t="-909" b="-54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3395724"/>
              </p:ext>
            </p:extLst>
          </p:nvPr>
        </p:nvGraphicFramePr>
        <p:xfrm>
          <a:off x="1331640" y="5661248"/>
          <a:ext cx="5829300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579512"/>
                <a:gridCol w="742950"/>
                <a:gridCol w="628650"/>
                <a:gridCol w="685800"/>
                <a:gridCol w="685800"/>
                <a:gridCol w="800100"/>
                <a:gridCol w="914400"/>
              </a:tblGrid>
              <a:tr h="472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CC"/>
                          </a:solidFill>
                          <a:effectLst/>
                        </a:rPr>
                        <a:t>U</a:t>
                      </a:r>
                      <a:r>
                        <a:rPr lang="en-US" sz="1200" baseline="-25000" dirty="0" err="1">
                          <a:solidFill>
                            <a:srgbClr val="0000CC"/>
                          </a:solidFill>
                          <a:effectLst/>
                        </a:rPr>
                        <a:t>cc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CC"/>
                          </a:solidFill>
                          <a:effectLst/>
                        </a:rPr>
                        <a:t>[V]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CC"/>
                          </a:solidFill>
                          <a:effectLst/>
                        </a:rPr>
                        <a:t>I</a:t>
                      </a:r>
                      <a:r>
                        <a:rPr lang="en-US" sz="1200" baseline="-25000" dirty="0">
                          <a:solidFill>
                            <a:srgbClr val="0000CC"/>
                          </a:solidFill>
                          <a:effectLst/>
                        </a:rPr>
                        <a:t>n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CC"/>
                          </a:solidFill>
                          <a:effectLst/>
                        </a:rPr>
                        <a:t>[A]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CC"/>
                          </a:solidFill>
                          <a:effectLst/>
                        </a:rPr>
                        <a:t>P</a:t>
                      </a:r>
                      <a:r>
                        <a:rPr lang="en-US" sz="1200" baseline="-25000" dirty="0" err="1">
                          <a:solidFill>
                            <a:srgbClr val="0000CC"/>
                          </a:solidFill>
                          <a:effectLst/>
                        </a:rPr>
                        <a:t>cc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CC"/>
                          </a:solidFill>
                          <a:effectLst/>
                        </a:rPr>
                        <a:t>[W]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0000CC"/>
                          </a:solidFill>
                          <a:effectLst/>
                        </a:rPr>
                        <a:t>cos</a:t>
                      </a:r>
                      <a:r>
                        <a:rPr lang="es-ES" sz="1200" dirty="0" err="1">
                          <a:solidFill>
                            <a:srgbClr val="0000CC"/>
                          </a:solidFill>
                          <a:effectLst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s-ES" sz="1200" baseline="-25000" dirty="0" err="1">
                          <a:solidFill>
                            <a:srgbClr val="0000CC"/>
                          </a:solidFill>
                          <a:effectLst/>
                        </a:rPr>
                        <a:t>cc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s-ES" sz="1200" baseline="-25000" dirty="0">
                          <a:solidFill>
                            <a:srgbClr val="0000CC"/>
                          </a:solidFill>
                          <a:effectLst/>
                        </a:rPr>
                        <a:t>cc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0000CC"/>
                          </a:solidFill>
                          <a:effectLst/>
                        </a:rPr>
                        <a:t>R</a:t>
                      </a:r>
                      <a:r>
                        <a:rPr lang="es-ES" sz="1200" baseline="-25000" dirty="0" err="1">
                          <a:solidFill>
                            <a:srgbClr val="0000CC"/>
                          </a:solidFill>
                          <a:effectLst/>
                        </a:rPr>
                        <a:t>cc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</a:rPr>
                        <a:t>[</a:t>
                      </a: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  <a:sym typeface="Symbol" panose="05050102010706020507" pitchFamily="18" charset="2"/>
                        </a:rPr>
                        <a:t></a:t>
                      </a: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</a:rPr>
                        <a:t>]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0000CC"/>
                          </a:solidFill>
                          <a:effectLst/>
                        </a:rPr>
                        <a:t>X</a:t>
                      </a:r>
                      <a:r>
                        <a:rPr lang="es-ES" sz="1200" baseline="-25000" dirty="0" err="1">
                          <a:solidFill>
                            <a:srgbClr val="0000CC"/>
                          </a:solidFill>
                          <a:effectLst/>
                        </a:rPr>
                        <a:t>cc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</a:rPr>
                        <a:t>[</a:t>
                      </a: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  <a:sym typeface="Symbol" panose="05050102010706020507" pitchFamily="18" charset="2"/>
                        </a:rPr>
                        <a:t></a:t>
                      </a: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</a:rPr>
                        <a:t>]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0000CC"/>
                          </a:solidFill>
                          <a:effectLst/>
                        </a:rPr>
                        <a:t>Z</a:t>
                      </a:r>
                      <a:r>
                        <a:rPr lang="es-ES" sz="1200" baseline="-25000" dirty="0" err="1">
                          <a:solidFill>
                            <a:srgbClr val="0000CC"/>
                          </a:solidFill>
                          <a:effectLst/>
                        </a:rPr>
                        <a:t>cc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</a:rPr>
                        <a:t>[</a:t>
                      </a: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  <a:sym typeface="Symbol" panose="05050102010706020507" pitchFamily="18" charset="2"/>
                        </a:rPr>
                        <a:t></a:t>
                      </a:r>
                      <a:r>
                        <a:rPr lang="es-ES" sz="1200" dirty="0">
                          <a:solidFill>
                            <a:srgbClr val="0000CC"/>
                          </a:solidFill>
                          <a:effectLst/>
                        </a:rPr>
                        <a:t>]</a:t>
                      </a:r>
                      <a:endParaRPr lang="es-ES" sz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solidFill>
                      <a:srgbClr val="3399FF"/>
                    </a:solidFill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1755C0-D1F0-4A62-9928-793AD9FBE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un proyecto de ciencias</Template>
  <TotalTime>466</TotalTime>
  <Words>251</Words>
  <Application>Microsoft Office PowerPoint</Application>
  <PresentationFormat>Presentación en pantalla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Echo</vt:lpstr>
      <vt:lpstr>ELECTROTECNIA Y MÁQUINAS ELÉCTRICAS</vt:lpstr>
      <vt:lpstr>OBJETIVOS:</vt:lpstr>
      <vt:lpstr>MANIOBRA OPERATIVA</vt:lpstr>
      <vt:lpstr>ENSAYO DEL TRANSFORMADOR MONOFÁSICO</vt:lpstr>
      <vt:lpstr>Diapositiva 5</vt:lpstr>
      <vt:lpstr>Diapositiva 6</vt:lpstr>
      <vt:lpstr>ENSAYO DEL TRANSFORMADOR TRIFÁSICO</vt:lpstr>
      <vt:lpstr>VALORES OBTENIDOS</vt:lpstr>
      <vt:lpstr>TABLA DE VALORES OBTENIDOS</vt:lpstr>
      <vt:lpstr>CIRCUITO EQUIVALENTE</vt:lpstr>
      <vt:lpstr>RENDIMIENTO Y REGULACIÓN</vt:lpstr>
      <vt:lpstr>Diapositiva 12</vt:lpstr>
      <vt:lpstr>Diapositiva 13</vt:lpstr>
      <vt:lpstr>Diapositiva 14</vt:lpstr>
      <vt:lpstr>Conclusiones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ELECTROTECNIA Y MÁQUINAS ELÉCTRICAS</dc:title>
  <dc:subject/>
  <dc:creator>fara</dc:creator>
  <cp:keywords/>
  <dc:description/>
  <cp:lastModifiedBy>Admin</cp:lastModifiedBy>
  <cp:revision>30</cp:revision>
  <dcterms:created xsi:type="dcterms:W3CDTF">2018-09-28T11:47:40Z</dcterms:created>
  <dcterms:modified xsi:type="dcterms:W3CDTF">2021-06-01T23:58:32Z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TC010183733082</vt:lpwstr>
  </property>
</Properties>
</file>