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85" r:id="rId6"/>
    <p:sldId id="278" r:id="rId7"/>
    <p:sldId id="267" r:id="rId8"/>
    <p:sldId id="284" r:id="rId9"/>
    <p:sldId id="277" r:id="rId10"/>
    <p:sldId id="286" r:id="rId11"/>
    <p:sldId id="287" r:id="rId12"/>
    <p:sldId id="291" r:id="rId13"/>
    <p:sldId id="288" r:id="rId14"/>
    <p:sldId id="289" r:id="rId15"/>
    <p:sldId id="290" r:id="rId16"/>
    <p:sldId id="259" r:id="rId17"/>
    <p:sldId id="261" r:id="rId18"/>
    <p:sldId id="268" r:id="rId19"/>
    <p:sldId id="270" r:id="rId20"/>
    <p:sldId id="276" r:id="rId21"/>
    <p:sldId id="262" r:id="rId22"/>
    <p:sldId id="271" r:id="rId23"/>
    <p:sldId id="272" r:id="rId24"/>
    <p:sldId id="273" r:id="rId25"/>
    <p:sldId id="275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00FF00"/>
    <a:srgbClr val="FF33CC"/>
    <a:srgbClr val="0033CC"/>
    <a:srgbClr val="5F5F5F"/>
    <a:srgbClr val="0000CC"/>
    <a:srgbClr val="00FFFF"/>
    <a:srgbClr val="3333CC"/>
    <a:srgbClr val="003399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700" autoAdjust="0"/>
  </p:normalViewPr>
  <p:slideViewPr>
    <p:cSldViewPr>
      <p:cViewPr>
        <p:scale>
          <a:sx n="98" d="100"/>
          <a:sy n="98" d="100"/>
        </p:scale>
        <p:origin x="336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4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2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00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116632"/>
            <a:ext cx="7924800" cy="1752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Impact" panose="020B0806030902050204" pitchFamily="34" charset="0"/>
              </a:rPr>
              <a:t>ELECTROTECNIA Y MÁQUINAS ELÉCTRICAS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140968"/>
            <a:ext cx="6436568" cy="2520280"/>
          </a:xfrm>
        </p:spPr>
        <p:txBody>
          <a:bodyPr/>
          <a:lstStyle/>
          <a:p>
            <a:r>
              <a:rPr lang="en-US" sz="2800" b="1" i="0" dirty="0" err="1">
                <a:latin typeface="Impact" panose="020B0806030902050204" pitchFamily="34" charset="0"/>
              </a:rPr>
              <a:t>Trabajo</a:t>
            </a:r>
            <a:r>
              <a:rPr lang="en-US" sz="2800" b="1" i="0" dirty="0">
                <a:latin typeface="Impact" panose="020B0806030902050204" pitchFamily="34" charset="0"/>
              </a:rPr>
              <a:t> </a:t>
            </a:r>
            <a:r>
              <a:rPr lang="en-US" sz="2800" b="1" i="0" dirty="0" err="1">
                <a:latin typeface="Impact" panose="020B0806030902050204" pitchFamily="34" charset="0"/>
              </a:rPr>
              <a:t>Práctico</a:t>
            </a:r>
            <a:r>
              <a:rPr lang="en-US" sz="2800" b="1" i="0" dirty="0">
                <a:latin typeface="Impact" panose="020B0806030902050204" pitchFamily="34" charset="0"/>
              </a:rPr>
              <a:t> N°8</a:t>
            </a:r>
          </a:p>
          <a:p>
            <a:pPr>
              <a:spcBef>
                <a:spcPts val="850"/>
              </a:spcBef>
            </a:pP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Generador</a:t>
            </a:r>
            <a:r>
              <a:rPr lang="es-AR" sz="3200" b="1" dirty="0">
                <a:solidFill>
                  <a:srgbClr val="0066FF"/>
                </a:solidFill>
                <a:latin typeface="Impact" panose="020B0806030902050204" pitchFamily="34" charset="0"/>
              </a:rPr>
              <a:t> </a:t>
            </a: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de CC: </a:t>
            </a:r>
          </a:p>
          <a:p>
            <a:pPr>
              <a:spcBef>
                <a:spcPts val="850"/>
              </a:spcBef>
            </a:pP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Curvas Características</a:t>
            </a:r>
            <a:endParaRPr lang="es-ES" sz="3200" b="1" noProof="1">
              <a:solidFill>
                <a:srgbClr val="FF3399"/>
              </a:solidFill>
              <a:latin typeface="Impact" panose="020B0806030902050204" pitchFamily="34" charset="0"/>
            </a:endParaRPr>
          </a:p>
          <a:p>
            <a:pPr algn="ctr" defTabSz="777240">
              <a:lnSpc>
                <a:spcPct val="82000"/>
              </a:lnSpc>
              <a:spcBef>
                <a:spcPts val="850"/>
              </a:spcBef>
            </a:pPr>
            <a:endParaRPr lang="es-ES" sz="2000" b="1" i="0" noProof="1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6" b="6410"/>
          <a:stretch>
            <a:fillRect/>
          </a:stretch>
        </p:blipFill>
        <p:spPr bwMode="auto">
          <a:xfrm>
            <a:off x="179512" y="188640"/>
            <a:ext cx="1709988" cy="19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Admin\Escritorio\generacion-de-corri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433513"/>
            <a:ext cx="706755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Documents and Settings\Admin\Escritorio\alternado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2043113"/>
            <a:ext cx="6505575" cy="277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\Escritorio\alternadoranima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198202" cy="271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Admin\Escritorio\dina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990725"/>
            <a:ext cx="6715125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Admin\Escritorio\espira_gener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638" y="1314450"/>
            <a:ext cx="4022725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5" y="404664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DESIGNACIÓN NORMALIZADA DE BORNES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6" r="3859"/>
          <a:stretch/>
        </p:blipFill>
        <p:spPr>
          <a:xfrm>
            <a:off x="719571" y="1734462"/>
            <a:ext cx="7704857" cy="24482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9592" y="4509120"/>
            <a:ext cx="72728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A-B: Terminales del Inducido.</a:t>
            </a:r>
          </a:p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C-D: Excitación derivación.</a:t>
            </a:r>
          </a:p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E-F: Excitación serie.</a:t>
            </a:r>
            <a:endParaRPr lang="es-ES" sz="1600" dirty="0">
              <a:solidFill>
                <a:srgbClr val="FF0000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Ga–Ha: Polos auxiliares de conmutación.</a:t>
            </a:r>
          </a:p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 err="1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Gc</a:t>
            </a: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–</a:t>
            </a:r>
            <a:r>
              <a:rPr lang="es-ES_tradnl" sz="1600" dirty="0" err="1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Hc</a:t>
            </a: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 : Arrollamientos compensadores.</a:t>
            </a:r>
          </a:p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J – K: Excitación Independiente</a:t>
            </a:r>
            <a:r>
              <a:rPr lang="es-ES_tradnl" sz="3200" dirty="0">
                <a:solidFill>
                  <a:srgbClr val="002060"/>
                </a:solidFill>
                <a:latin typeface="Impact" panose="020B0806030902050204" pitchFamily="34" charset="0"/>
                <a:ea typeface="+mj-ea"/>
                <a:cs typeface="+mj-cs"/>
              </a:rPr>
              <a:t>.</a:t>
            </a:r>
            <a:endParaRPr lang="es-ES" sz="3200" dirty="0">
              <a:solidFill>
                <a:srgbClr val="002060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19150"/>
            <a:ext cx="8458200" cy="990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DESIGNACIÓN NORMALIZADA DE BORNES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78"/>
          <a:stretch/>
        </p:blipFill>
        <p:spPr>
          <a:xfrm>
            <a:off x="1547664" y="1628800"/>
            <a:ext cx="5688631" cy="30962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4654682"/>
            <a:ext cx="5472608" cy="202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MÁQUINA DE CC EN CORTE PARCIAL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DBA8159-DDB6-4321-B474-4E58BC7BFD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88" y="1752599"/>
            <a:ext cx="5507492" cy="4901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004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62364"/>
            <a:ext cx="9144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APLICACIÓN DEL FRENO REGENERATIVO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7CB2418-54A4-42AC-9D9E-348C6DBC21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80928"/>
            <a:ext cx="3558303" cy="2372202"/>
          </a:xfrm>
          <a:prstGeom prst="rect">
            <a:avLst/>
          </a:prstGeom>
        </p:spPr>
      </p:pic>
      <p:pic>
        <p:nvPicPr>
          <p:cNvPr id="5" name="4 Imagen" descr="tren lamin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3554338" cy="21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128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  <a:endParaRPr lang="en-US" dirty="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79512" y="1628800"/>
                <a:ext cx="8562624" cy="2469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eaLnBrk="1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</a:tabLst>
                </a:pPr>
                <a:r>
                  <a:rPr lang="es-ES_tradnl" sz="2400" b="1" dirty="0">
                    <a:solidFill>
                      <a:srgbClr val="FF33CC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La f.e.m. inducida en un generador de corriente continua es: </a:t>
                </a:r>
                <a:endParaRPr lang="es-AR" dirty="0">
                  <a:solidFill>
                    <a:srgbClr val="002060"/>
                  </a:solidFill>
                  <a:latin typeface="Impact" panose="020B0806030902050204" pitchFamily="34" charset="0"/>
                  <a:ea typeface="+mj-ea"/>
                  <a:cs typeface="+mj-cs"/>
                </a:endParaRPr>
              </a:p>
              <a:p>
                <a:pPr marL="0" marR="0" lvl="0" indent="0" algn="ctr" defTabSz="914400" eaLnBrk="1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</m:t>
                      </m:r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𝒑</m:t>
                          </m:r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.</m:t>
                          </m:r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𝑵</m:t>
                          </m:r>
                        </m:num>
                        <m:den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𝟔𝟎</m:t>
                          </m:r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.</m:t>
                          </m:r>
                          <m:r>
                            <a:rPr lang="es-A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𝒂</m:t>
                          </m:r>
                        </m:den>
                      </m:f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.</m:t>
                      </m:r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𝝓</m:t>
                      </m:r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.</m:t>
                      </m:r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𝒏</m:t>
                      </m:r>
                      <m:r>
                        <a:rPr lang="es-A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;</m:t>
                      </m:r>
                    </m:oMath>
                  </m:oMathPara>
                </a14:m>
                <a:endParaRPr lang="es-AR" dirty="0">
                  <a:solidFill>
                    <a:srgbClr val="002060"/>
                  </a:solidFill>
                  <a:latin typeface="Impact" panose="020B0806030902050204" pitchFamily="34" charset="0"/>
                  <a:ea typeface="+mj-ea"/>
                  <a:cs typeface="+mj-cs"/>
                </a:endParaRPr>
              </a:p>
              <a:p>
                <a:pPr lvl="0" algn="ctr" eaLnBrk="1" hangingPunct="1">
                  <a:lnSpc>
                    <a:spcPct val="90000"/>
                  </a:lnSpc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</a:tabLst>
                </a:pPr>
                <a:r>
                  <a:rPr lang="es-ES_tradnl" dirty="0">
                    <a:solidFill>
                      <a:srgbClr val="002060"/>
                    </a:solidFill>
                    <a:latin typeface="Impact" panose="020B0806030902050204" pitchFamily="34" charset="0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𝐤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𝒑</m:t>
                        </m:r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.</m:t>
                        </m:r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𝑵</m:t>
                        </m:r>
                      </m:num>
                      <m:den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𝟔𝟎</m:t>
                        </m:r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.</m:t>
                        </m:r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𝒂</m:t>
                        </m:r>
                      </m:den>
                    </m:f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;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𝑬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sSub>
                      <m:sSub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𝒌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. 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𝝓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𝒏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;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𝑺𝒊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𝒏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𝒄𝒕𝒆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;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𝑬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sSub>
                      <m:sSub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A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s-AR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𝑲</m:t>
                            </m:r>
                          </m:e>
                          <m:sup>
                            <m:r>
                              <a:rPr lang="es-AR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´</m:t>
                            </m:r>
                          </m:sup>
                        </m:sSup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𝝓</m:t>
                    </m:r>
                  </m:oMath>
                </a14:m>
                <a:endParaRPr lang="es-ES_tradnl" dirty="0">
                  <a:solidFill>
                    <a:srgbClr val="002060"/>
                  </a:solidFill>
                  <a:latin typeface="Impact" panose="020B0806030902050204" pitchFamily="34" charset="0"/>
                  <a:ea typeface="+mj-ea"/>
                  <a:cs typeface="+mj-cs"/>
                </a:endParaRPr>
              </a:p>
              <a:p>
                <a:pPr eaLnBrk="1" hangingPunct="1">
                  <a:lnSpc>
                    <a:spcPct val="90000"/>
                  </a:lnSpc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</a:tabLst>
                </a:pPr>
                <a:r>
                  <a:rPr lang="es-ES_tradnl" sz="2400" b="1" dirty="0">
                    <a:solidFill>
                      <a:srgbClr val="FF33CC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 Funcionando en CARGA:</a:t>
                </a:r>
              </a:p>
              <a:p>
                <a:pPr lvl="0" algn="ctr" eaLnBrk="1" hangingPunct="1">
                  <a:lnSpc>
                    <a:spcPct val="90000"/>
                  </a:lnSpc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𝑈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𝑏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𝐸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sSub>
                      <m:sSub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𝐼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𝑖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  <m:sSub>
                      <m:sSub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𝑅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>
                    <a:solidFill>
                      <a:srgbClr val="002060"/>
                    </a:solidFill>
                    <a:latin typeface="Impact" panose="020B0806030902050204" pitchFamily="34" charset="0"/>
                    <a:ea typeface="+mj-ea"/>
                    <a:cs typeface="+mj-cs"/>
                  </a:rPr>
                  <a:t>; </a:t>
                </a:r>
                <a:r>
                  <a:rPr lang="es-ES_tradnl" sz="2400" b="1" dirty="0">
                    <a:solidFill>
                      <a:srgbClr val="FF33CC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Entonces</a:t>
                </a:r>
                <a:r>
                  <a:rPr lang="es-ES_tradnl" sz="2400" dirty="0">
                    <a:solidFill>
                      <a:srgbClr val="FF33CC"/>
                    </a:solidFill>
                    <a:latin typeface="Impact" panose="020B0806030902050204" pitchFamily="34" charset="0"/>
                    <a:ea typeface="+mj-ea"/>
                    <a:cs typeface="+mj-cs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𝑈</m:t>
                        </m:r>
                      </m:e>
                      <m:sub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𝑏</m:t>
                        </m:r>
                      </m:sub>
                    </m:sSub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s-AR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d>
                      <m:dPr>
                        <m:ctrlPr>
                          <a:rPr lang="es-A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𝐼</m:t>
                        </m:r>
                        <m:r>
                          <a:rPr lang="es-A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sSub>
                          <m:sSubPr>
                            <m:ctrlPr>
                              <a:rPr lang="es-A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s-AR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𝐼</m:t>
                            </m:r>
                          </m:e>
                          <m:sub>
                            <m:r>
                              <a:rPr lang="es-AR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𝑒𝑥</m:t>
                            </m:r>
                          </m:sub>
                        </m:sSub>
                      </m:e>
                    </m:d>
                  </m:oMath>
                </a14:m>
                <a:endParaRPr lang="es-AR" dirty="0">
                  <a:solidFill>
                    <a:srgbClr val="002060"/>
                  </a:solidFill>
                  <a:latin typeface="Impact" panose="020B0806030902050204" pitchFamily="34" charset="0"/>
                  <a:ea typeface="+mj-ea"/>
                  <a:cs typeface="+mj-cs"/>
                </a:endParaRPr>
              </a:p>
              <a:p>
                <a:pPr lvl="0"/>
                <a:endParaRPr kumimoji="0" lang="es-ES_tradnl" b="0" i="0" u="none" strike="noStrike" cap="none" normalizeH="0" baseline="0" dirty="0">
                  <a:ln>
                    <a:noFill/>
                  </a:ln>
                  <a:solidFill>
                    <a:srgbClr val="3399FF"/>
                  </a:solidFill>
                  <a:effectLst/>
                  <a:latin typeface="Arial" panose="020B0604020202020204" pitchFamily="34" charset="0"/>
                </a:endParaRPr>
              </a:p>
              <a:p>
                <a:pPr lvl="0"/>
                <a:endParaRPr kumimoji="0" lang="es-ES_tradnl" b="0" i="0" u="none" strike="noStrike" cap="none" normalizeH="0" baseline="0" dirty="0">
                  <a:ln>
                    <a:noFill/>
                  </a:ln>
                  <a:solidFill>
                    <a:srgbClr val="3399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28800"/>
                <a:ext cx="8562624" cy="2469137"/>
              </a:xfrm>
              <a:prstGeom prst="rect">
                <a:avLst/>
              </a:prstGeom>
              <a:blipFill>
                <a:blip r:embed="rId2" cstate="print"/>
                <a:stretch>
                  <a:fillRect l="-285" t="-29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1403648" y="3513510"/>
          <a:ext cx="6264696" cy="308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7025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Curva Característica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f.e.m.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Carga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Velocidad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C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 de Vacío</a:t>
                      </a:r>
                      <a:endParaRPr lang="es-E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 = f( </a:t>
                      </a: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)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0                       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548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 de Carga</a:t>
                      </a:r>
                      <a:endParaRPr lang="es-E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f(</a:t>
                      </a: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         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constante 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688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 externa</a:t>
                      </a:r>
                      <a:endParaRPr lang="es-E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f(I)         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5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 de regulación</a:t>
                      </a:r>
                      <a:endParaRPr lang="es-ES" sz="1400" b="1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f(I)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s-ES_tradnl" sz="1400" b="1" i="1" baseline="-250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9728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1400" b="1" i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= constante</a:t>
                      </a:r>
                      <a:endParaRPr lang="es-ES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0213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OBJETIVOS:</a:t>
            </a:r>
            <a:endParaRPr lang="es-ES" noProof="1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8588" y="1844824"/>
            <a:ext cx="8446823" cy="3540274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</a:pP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Reconocer y describir en forma general la máquina de corriente continua, estudio de conexiones y accesorios de comando.</a:t>
            </a:r>
          </a:p>
          <a:p>
            <a:pPr algn="just" eaLnBrk="0" hangingPunct="0">
              <a:spcBef>
                <a:spcPct val="0"/>
              </a:spcBef>
              <a:buClrTx/>
            </a:pP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Aplicar la denominación normalizada de bornes.</a:t>
            </a:r>
          </a:p>
          <a:p>
            <a:pPr marL="360363" indent="-360363" algn="l" defTabSz="804863" eaLnBrk="0" hangingPunct="0">
              <a:spcBef>
                <a:spcPct val="0"/>
              </a:spcBef>
              <a:buClrTx/>
            </a:pP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Ensayar un generador con excitación </a:t>
            </a:r>
            <a:r>
              <a:rPr lang="es-ES" sz="3200" kern="12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independiente </a:t>
            </a: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y obtener sus características </a:t>
            </a:r>
            <a:r>
              <a:rPr lang="es-ES" sz="3200" kern="1200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de funcionamiento</a:t>
            </a: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0"/>
              </a:spcBef>
              <a:buClrTx/>
            </a:pPr>
            <a:r>
              <a:rPr lang="es-ES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Realizar Informe del Ensayo.-</a:t>
            </a:r>
            <a:endParaRPr lang="en-US" sz="3200" kern="1200" dirty="0">
              <a:solidFill>
                <a:srgbClr val="0000CC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55676" y="1542955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CARACTERÍSTICA DE VACÍO</a:t>
            </a:r>
            <a:endParaRPr lang="es-ES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7D5451B9-2474-407B-80FB-6D0028CBA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2228330"/>
              </p:ext>
            </p:extLst>
          </p:nvPr>
        </p:nvGraphicFramePr>
        <p:xfrm>
          <a:off x="4847295" y="2302084"/>
          <a:ext cx="3620309" cy="2772697"/>
        </p:xfrm>
        <a:graphic>
          <a:graphicData uri="http://schemas.openxmlformats.org/presentationml/2006/ole">
            <p:oleObj spid="_x0000_s1042" name="Bitmap Image" r:id="rId3" imgW="1295238" imgH="1867161" progId="PBrush">
              <p:embed/>
            </p:oleObj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C471905-B68E-42FB-ADE5-B75860CE2C90}"/>
              </a:ext>
            </a:extLst>
          </p:cNvPr>
          <p:cNvSpPr txBox="1"/>
          <p:nvPr/>
        </p:nvSpPr>
        <p:spPr>
          <a:xfrm>
            <a:off x="7846202" y="4704239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Iex</a:t>
            </a:r>
            <a:endParaRPr lang="es-AR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A7BDCB3-48F6-4428-9A66-85A9DCBBCD02}"/>
              </a:ext>
            </a:extLst>
          </p:cNvPr>
          <p:cNvSpPr txBox="1"/>
          <p:nvPr/>
        </p:nvSpPr>
        <p:spPr>
          <a:xfrm>
            <a:off x="5004048" y="2279005"/>
            <a:ext cx="562524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1F06E774-FE8D-46A3-B697-966F0A759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5501108"/>
              </p:ext>
            </p:extLst>
          </p:nvPr>
        </p:nvGraphicFramePr>
        <p:xfrm>
          <a:off x="4827611" y="5073571"/>
          <a:ext cx="3620309" cy="1345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105">
                  <a:extLst>
                    <a:ext uri="{9D8B030D-6E8A-4147-A177-3AD203B41FA5}">
                      <a16:colId xmlns:a16="http://schemas.microsoft.com/office/drawing/2014/main" xmlns="" val="4209242937"/>
                    </a:ext>
                  </a:extLst>
                </a:gridCol>
                <a:gridCol w="1832204">
                  <a:extLst>
                    <a:ext uri="{9D8B030D-6E8A-4147-A177-3AD203B41FA5}">
                      <a16:colId xmlns:a16="http://schemas.microsoft.com/office/drawing/2014/main" xmlns="" val="2122817567"/>
                    </a:ext>
                  </a:extLst>
                </a:gridCol>
              </a:tblGrid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</a:rPr>
                        <a:t>E [V]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ES_tradnl" sz="14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ex</a:t>
                      </a: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</a:rPr>
                        <a:t> [A]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509439"/>
                  </a:ext>
                </a:extLst>
              </a:tr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474534"/>
                  </a:ext>
                </a:extLst>
              </a:tr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076273"/>
                  </a:ext>
                </a:extLst>
              </a:tr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256271"/>
                  </a:ext>
                </a:extLst>
              </a:tr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311241"/>
                  </a:ext>
                </a:extLst>
              </a:tr>
              <a:tr h="2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41466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B0EDCBAE-981E-471B-BABA-0F909BD848B0}"/>
              </a:ext>
            </a:extLst>
          </p:cNvPr>
          <p:cNvSpPr/>
          <p:nvPr/>
        </p:nvSpPr>
        <p:spPr>
          <a:xfrm>
            <a:off x="1078090" y="2071251"/>
            <a:ext cx="3457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= f(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</a:t>
            </a:r>
            <a:r>
              <a:rPr lang="es-ES_tradnl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n= cte</a:t>
            </a: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sz="2400" dirty="0"/>
          </a:p>
        </p:txBody>
      </p:sp>
      <p:pic>
        <p:nvPicPr>
          <p:cNvPr id="15" name="1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915816" y="335699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17 Elipse"/>
          <p:cNvSpPr/>
          <p:nvPr/>
        </p:nvSpPr>
        <p:spPr bwMode="auto">
          <a:xfrm>
            <a:off x="3491880" y="4149080"/>
            <a:ext cx="432048" cy="3600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2843808" y="3501008"/>
            <a:ext cx="432048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15816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99592" y="4653136"/>
            <a:ext cx="360040" cy="28803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99592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19607" y="162054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Característica en carga</a:t>
            </a:r>
            <a:endParaRPr lang="es-ES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F52BDA2-04F5-478A-A5E6-CEA87A5F9F9C}"/>
              </a:ext>
            </a:extLst>
          </p:cNvPr>
          <p:cNvSpPr/>
          <p:nvPr/>
        </p:nvSpPr>
        <p:spPr>
          <a:xfrm>
            <a:off x="2807010" y="2109558"/>
            <a:ext cx="3457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f(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</a:t>
            </a:r>
            <a:r>
              <a:rPr lang="es-ES_tradnl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I = cte</a:t>
            </a: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sz="2400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 bwMode="auto">
          <a:xfrm>
            <a:off x="5148064" y="3645024"/>
            <a:ext cx="432048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70862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19607" y="159912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CARACTERÍSTICA EN CARGA</a:t>
            </a:r>
            <a:endParaRPr lang="es-ES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F52BDA2-04F5-478A-A5E6-CEA87A5F9F9C}"/>
              </a:ext>
            </a:extLst>
          </p:cNvPr>
          <p:cNvSpPr/>
          <p:nvPr/>
        </p:nvSpPr>
        <p:spPr>
          <a:xfrm>
            <a:off x="3034423" y="2149005"/>
            <a:ext cx="3457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f(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</a:t>
            </a:r>
            <a:r>
              <a:rPr lang="es-ES_tradnl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I = cte</a:t>
            </a: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4E1FD97-3928-4777-8845-EC26AE9CF6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7543" y="3541781"/>
            <a:ext cx="17574833" cy="6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3FCBD149-0E29-43F1-807E-E02A6DDF9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3221500"/>
              </p:ext>
            </p:extLst>
          </p:nvPr>
        </p:nvGraphicFramePr>
        <p:xfrm>
          <a:off x="467544" y="2742736"/>
          <a:ext cx="4320480" cy="3789573"/>
        </p:xfrm>
        <a:graphic>
          <a:graphicData uri="http://schemas.openxmlformats.org/presentationml/2006/ole">
            <p:oleObj spid="_x0000_s3109" name="Bitmap Image" r:id="rId3" imgW="1495634" imgH="1638529" progId="PBrush">
              <p:embed/>
            </p:oleObj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84126CB2-0888-4CC7-927D-20C65CB03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9959874"/>
              </p:ext>
            </p:extLst>
          </p:nvPr>
        </p:nvGraphicFramePr>
        <p:xfrm>
          <a:off x="5651486" y="3406853"/>
          <a:ext cx="114300" cy="219075"/>
        </p:xfrm>
        <a:graphic>
          <a:graphicData uri="http://schemas.openxmlformats.org/presentationml/2006/ole">
            <p:oleObj spid="_x0000_s3110" r:id="rId4" imgW="114399" imgH="216088" progId="Equation.3">
              <p:embed/>
            </p:oleObj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D359F13E-45BE-44C3-82CD-E5B43E6E6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1582793"/>
              </p:ext>
            </p:extLst>
          </p:nvPr>
        </p:nvGraphicFramePr>
        <p:xfrm>
          <a:off x="4944092" y="3365687"/>
          <a:ext cx="3096344" cy="2468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70">
                  <a:extLst>
                    <a:ext uri="{9D8B030D-6E8A-4147-A177-3AD203B41FA5}">
                      <a16:colId xmlns:a16="http://schemas.microsoft.com/office/drawing/2014/main" xmlns="" val="1521117229"/>
                    </a:ext>
                  </a:extLst>
                </a:gridCol>
                <a:gridCol w="1680074">
                  <a:extLst>
                    <a:ext uri="{9D8B030D-6E8A-4147-A177-3AD203B41FA5}">
                      <a16:colId xmlns:a16="http://schemas.microsoft.com/office/drawing/2014/main" xmlns="" val="2160443877"/>
                    </a:ext>
                  </a:extLst>
                </a:gridCol>
              </a:tblGrid>
              <a:tr h="259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r>
                        <a:rPr lang="en-US" sz="16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[V]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16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ex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[A]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97093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102917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192272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669448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903514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599898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342732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4553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5224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099324"/>
                  </a:ext>
                </a:extLst>
              </a:tr>
            </a:tbl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D3B647D0-43E1-43A3-B015-D4E0245B3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5058128"/>
              </p:ext>
            </p:extLst>
          </p:nvPr>
        </p:nvGraphicFramePr>
        <p:xfrm>
          <a:off x="5363454" y="3605191"/>
          <a:ext cx="114300" cy="219075"/>
        </p:xfrm>
        <a:graphic>
          <a:graphicData uri="http://schemas.openxmlformats.org/presentationml/2006/ole">
            <p:oleObj spid="_x0000_s3111" r:id="rId5" imgW="114399" imgH="21608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6712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19607" y="1585047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CARACTERÍSTICA EXTERNA</a:t>
            </a:r>
            <a:endParaRPr lang="es-ES" sz="40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4E1FD97-3928-4777-8845-EC26AE9CF6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7543" y="3541781"/>
            <a:ext cx="17574833" cy="6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84126CB2-0888-4CC7-927D-20C65CB03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486" y="3406853"/>
          <a:ext cx="114300" cy="219075"/>
        </p:xfrm>
        <a:graphic>
          <a:graphicData uri="http://schemas.openxmlformats.org/presentationml/2006/ole">
            <p:oleObj spid="_x0000_s4117" r:id="rId3" imgW="114399" imgH="216088" progId="Equation.3">
              <p:embed/>
            </p:oleObj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D359F13E-45BE-44C3-82CD-E5B43E6E6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296222"/>
              </p:ext>
            </p:extLst>
          </p:nvPr>
        </p:nvGraphicFramePr>
        <p:xfrm>
          <a:off x="4944092" y="3365687"/>
          <a:ext cx="3096344" cy="2468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70">
                  <a:extLst>
                    <a:ext uri="{9D8B030D-6E8A-4147-A177-3AD203B41FA5}">
                      <a16:colId xmlns:a16="http://schemas.microsoft.com/office/drawing/2014/main" xmlns="" val="1521117229"/>
                    </a:ext>
                  </a:extLst>
                </a:gridCol>
                <a:gridCol w="1680074">
                  <a:extLst>
                    <a:ext uri="{9D8B030D-6E8A-4147-A177-3AD203B41FA5}">
                      <a16:colId xmlns:a16="http://schemas.microsoft.com/office/drawing/2014/main" xmlns="" val="2160443877"/>
                    </a:ext>
                  </a:extLst>
                </a:gridCol>
              </a:tblGrid>
              <a:tr h="259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r>
                        <a:rPr lang="en-US" sz="16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[V]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I [A]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97093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102917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192272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669448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903514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599898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342732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4553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52245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099324"/>
                  </a:ext>
                </a:extLst>
              </a:tr>
            </a:tbl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D3B647D0-43E1-43A3-B015-D4E0245B3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3454" y="3605191"/>
          <a:ext cx="114300" cy="219075"/>
        </p:xfrm>
        <a:graphic>
          <a:graphicData uri="http://schemas.openxmlformats.org/presentationml/2006/ole">
            <p:oleObj spid="_x0000_s4118" r:id="rId4" imgW="114399" imgH="216088" progId="Equation.3">
              <p:embed/>
            </p:oleObj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CBD6169-5375-4BF0-A056-70CF80E74F6D}"/>
              </a:ext>
            </a:extLst>
          </p:cNvPr>
          <p:cNvSpPr/>
          <p:nvPr/>
        </p:nvSpPr>
        <p:spPr>
          <a:xfrm>
            <a:off x="2479206" y="2222427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f(I)    </a:t>
            </a:r>
            <a:r>
              <a:rPr lang="es-ES_tradnl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Iex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cte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n= cte</a:t>
            </a: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3DFE483-FA74-4B71-8CBD-EC1631AC3B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002" y="2852006"/>
            <a:ext cx="4510409" cy="3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527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27838" y="1559963"/>
            <a:ext cx="7488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CARACTERÍSTICA de REGULACIÓN</a:t>
            </a:r>
            <a:endParaRPr lang="es-ES" sz="40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4E1FD97-3928-4777-8845-EC26AE9CF6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7543" y="3541781"/>
            <a:ext cx="17574833" cy="6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84126CB2-0888-4CC7-927D-20C65CB03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486" y="3406853"/>
          <a:ext cx="114300" cy="219075"/>
        </p:xfrm>
        <a:graphic>
          <a:graphicData uri="http://schemas.openxmlformats.org/presentationml/2006/ole">
            <p:oleObj spid="_x0000_s6157" r:id="rId3" imgW="114399" imgH="216088" progId="Equation.3">
              <p:embed/>
            </p:oleObj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D3B647D0-43E1-43A3-B015-D4E0245B3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3454" y="3605191"/>
          <a:ext cx="114300" cy="219075"/>
        </p:xfrm>
        <a:graphic>
          <a:graphicData uri="http://schemas.openxmlformats.org/presentationml/2006/ole">
            <p:oleObj spid="_x0000_s6158" r:id="rId4" imgW="114399" imgH="216088" progId="Equation.3">
              <p:embed/>
            </p:oleObj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CBD6169-5375-4BF0-A056-70CF80E74F6D}"/>
              </a:ext>
            </a:extLst>
          </p:cNvPr>
          <p:cNvSpPr/>
          <p:nvPr/>
        </p:nvSpPr>
        <p:spPr>
          <a:xfrm>
            <a:off x="2526060" y="2222427"/>
            <a:ext cx="463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_tradnl" sz="24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f(I)    </a:t>
            </a:r>
            <a:r>
              <a:rPr lang="es-ES_tradnl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Ub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s-ES_tradnl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cte</a:t>
            </a:r>
            <a:r>
              <a:rPr lang="es-ES_tradnl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n= cte</a:t>
            </a: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C13AC8B-44A7-4875-B0EF-6E603B0E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0546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EDA69C-5BD4-4ECB-8430-494A7DF0552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467" y="3000468"/>
            <a:ext cx="4837999" cy="2890756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BF07EA3C-A5A9-44AB-B975-62EB52E04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5328796"/>
              </p:ext>
            </p:extLst>
          </p:nvPr>
        </p:nvGraphicFramePr>
        <p:xfrm>
          <a:off x="5405451" y="3043453"/>
          <a:ext cx="3368814" cy="2804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881">
                  <a:extLst>
                    <a:ext uri="{9D8B030D-6E8A-4147-A177-3AD203B41FA5}">
                      <a16:colId xmlns:a16="http://schemas.microsoft.com/office/drawing/2014/main" xmlns="" val="3533371265"/>
                    </a:ext>
                  </a:extLst>
                </a:gridCol>
                <a:gridCol w="1684933">
                  <a:extLst>
                    <a:ext uri="{9D8B030D-6E8A-4147-A177-3AD203B41FA5}">
                      <a16:colId xmlns:a16="http://schemas.microsoft.com/office/drawing/2014/main" xmlns="" val="2585360108"/>
                    </a:ext>
                  </a:extLst>
                </a:gridCol>
              </a:tblGrid>
              <a:tr h="400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s-ES_tradnl" sz="14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ex</a:t>
                      </a: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</a:rPr>
                        <a:t> [A]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 [A]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293524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317601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802691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565813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652980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1186592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017321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23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2407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Admin\Mis documentos\Downloads\IMG_20210607_205455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08512" cy="614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Admin\Mis documentos\Downloads\IMG_20210607_205528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6635" y="1151747"/>
            <a:ext cx="5976663" cy="448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Documents and Settings\Admin\Mis documentos\Downloads\IMG_20210607_205624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4230978" cy="564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cuments and Settings\Admin\Mis documentos\Downloads\IMG_20210607_205646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2317" y="1241525"/>
            <a:ext cx="6118821" cy="4589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 and Settings\Admin\Mis documentos\Downloads\IMG_20210607_205655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43286" y="1191089"/>
            <a:ext cx="6291402" cy="471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016" y="476672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INTRODUCCIÓN TEÓRICA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3528" y="170080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Las máquinas dinamoeléctricas de corriente continua, son máquinas reversibles; es decir, pueden funcionar indistintamente como </a:t>
            </a:r>
            <a:r>
              <a:rPr lang="es-ES_tradnl" sz="2000" b="1" i="1" dirty="0">
                <a:solidFill>
                  <a:srgbClr val="0000CC"/>
                </a:solidFill>
                <a:latin typeface="Calibri" panose="020F0502020204030204" pitchFamily="34" charset="0"/>
              </a:rPr>
              <a:t>generadores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 o como </a:t>
            </a:r>
            <a:r>
              <a:rPr lang="es-ES_tradnl" sz="2000" b="1" i="1" dirty="0">
                <a:solidFill>
                  <a:srgbClr val="0000CC"/>
                </a:solidFill>
                <a:latin typeface="Calibri" panose="020F0502020204030204" pitchFamily="34" charset="0"/>
              </a:rPr>
              <a:t>motores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  <a:endParaRPr lang="es-ES" sz="2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Tipos de excitación:</a:t>
            </a: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	En pequeñas máquinas, donde no se emplean </a:t>
            </a:r>
            <a:r>
              <a:rPr lang="es-ES_tradnl" sz="2000" b="1" i="1" dirty="0">
                <a:solidFill>
                  <a:srgbClr val="0000CC"/>
                </a:solidFill>
                <a:latin typeface="Calibri" panose="020F0502020204030204" pitchFamily="34" charset="0"/>
              </a:rPr>
              <a:t>imanes permanentes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, la excitación se logra mediante </a:t>
            </a:r>
            <a:r>
              <a:rPr lang="es-ES_tradnl" sz="2000" b="1" i="1" dirty="0">
                <a:solidFill>
                  <a:srgbClr val="0000CC"/>
                </a:solidFill>
                <a:latin typeface="Calibri" panose="020F0502020204030204" pitchFamily="34" charset="0"/>
              </a:rPr>
              <a:t>electroimanes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 alimentados con </a:t>
            </a:r>
            <a:r>
              <a:rPr lang="es-ES_tradnl" sz="2000" b="1" i="1" dirty="0">
                <a:solidFill>
                  <a:srgbClr val="0000CC"/>
                </a:solidFill>
                <a:latin typeface="Calibri" panose="020F0502020204030204" pitchFamily="34" charset="0"/>
              </a:rPr>
              <a:t>corriente continua 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proveniente de una fuente o red auxiliar (máquinas con excitación  independiente), o bien con corriente generada por la misma máquina (generadores auto excitados); en derivación, en serie y compuesta (ésta puede ser adicional o diferencial).  </a:t>
            </a:r>
            <a:endParaRPr lang="es-ES" sz="2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s-ES_tradnl" sz="2000" b="1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179705"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b="1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Partes Fundamentales:</a:t>
            </a:r>
            <a:endParaRPr lang="es-ES" sz="2000" b="1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El sistema inductor; con los polos inductores (electroimanes) fijos a la carcasa; cada núcleo posee una expansión polar; el (o los) circuito magnético queda bien definido.</a:t>
            </a:r>
            <a:endParaRPr lang="es-ES" sz="2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ES" sz="2000" dirty="0">
              <a:solidFill>
                <a:srgbClr val="3399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584978" y="2787220"/>
          <a:ext cx="4283165" cy="2120791"/>
        </p:xfrm>
        <a:graphic>
          <a:graphicData uri="http://schemas.openxmlformats.org/presentationml/2006/ole">
            <p:oleObj spid="_x0000_s31746" name="Paquete" r:id="rId3" imgW="981000" imgH="485640" progId="Packag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4168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016" y="476672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INTRODUCCIÓN TEÓRICA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3528" y="1988840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</a:t>
            </a: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El sistema inducido: rotor, montado solidariamente al eje de la máquina, construido con chapas de acero al silicio laminado.  Posee canaletas o ranuras axiales para alojar los lados de bobinas del bobinado  inducido.  Los extremos de bobinas están conectados al: sistema colector, formado con delgas. Sobre el colector apoyan las escobillas, sujetas mediante porta escobillas al estator de la máquina.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ES_tradn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000" dirty="0">
                <a:solidFill>
                  <a:srgbClr val="0000CC"/>
                </a:solidFill>
                <a:latin typeface="Calibri" panose="020F0502020204030204" pitchFamily="34" charset="0"/>
              </a:rPr>
              <a:t>	-La carcasa sirve de estructura a todo el conjunto; a ella se fijan los cojinetes y las tapas. El dispositivo porta escobillas.-</a:t>
            </a:r>
            <a:endParaRPr lang="es-ES" sz="2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ES" sz="2000" dirty="0">
              <a:solidFill>
                <a:srgbClr val="3399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8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Escritorio\laboratorio\8-GENERADOR DE CC-CURVAS\IMG_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76773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nerador 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962" y="1595437"/>
            <a:ext cx="5934075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la dina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9395" name="Picture 3" descr="C:\Documents and Settings\Admin\Escritorio\dinamo-Fara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847850"/>
            <a:ext cx="4714875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295</Words>
  <Application>Microsoft Office PowerPoint</Application>
  <PresentationFormat>Presentación en pantalla (4:3)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Echo</vt:lpstr>
      <vt:lpstr>Paquete</vt:lpstr>
      <vt:lpstr>Bitmap Image</vt:lpstr>
      <vt:lpstr>Microsoft Editor de ecuaciones 3.0</vt:lpstr>
      <vt:lpstr>ELECTROTECNIA Y MÁQUINAS ELÉCTRICAS</vt:lpstr>
      <vt:lpstr>OBJETIVOS:</vt:lpstr>
      <vt:lpstr>INTRODUCCIÓN TEÓRICA</vt:lpstr>
      <vt:lpstr>Diapositiva 4</vt:lpstr>
      <vt:lpstr>Diapositiva 5</vt:lpstr>
      <vt:lpstr>INTRODUCCIÓN TEÓRICA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DESIGNACIÓN NORMALIZADA DE BORNES</vt:lpstr>
      <vt:lpstr>DESIGNACIÓN NORMALIZADA DE BORNES</vt:lpstr>
      <vt:lpstr>MÁQUINA DE CC EN CORTE PARCIAL</vt:lpstr>
      <vt:lpstr>APLICACIÓN DEL FRENO REGENERATIVO</vt:lpstr>
      <vt:lpstr>CURVAS CARACTERÍSTICAS</vt:lpstr>
      <vt:lpstr>CURVAS CARACTERÍSTICAS</vt:lpstr>
      <vt:lpstr>CURVAS CARACTERÍSTICAS</vt:lpstr>
      <vt:lpstr>CURVAS CARACTERÍSTICAS</vt:lpstr>
      <vt:lpstr>CURVAS CARACTERÍSTICAS</vt:lpstr>
      <vt:lpstr>CURVAS CARACTERÍSTICAS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ELECTROTECNIA Y MÁQUINAS ELÉCTRICAS</dc:title>
  <dc:creator>ingalejandrofara@gmail.com</dc:creator>
  <cp:lastModifiedBy>Admin</cp:lastModifiedBy>
  <cp:revision>43</cp:revision>
  <dcterms:created xsi:type="dcterms:W3CDTF">2019-10-01T11:14:57Z</dcterms:created>
  <dcterms:modified xsi:type="dcterms:W3CDTF">2021-06-08T21:53:19Z</dcterms:modified>
</cp:coreProperties>
</file>