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80" r:id="rId5"/>
    <p:sldId id="279" r:id="rId6"/>
    <p:sldId id="262" r:id="rId7"/>
    <p:sldId id="272" r:id="rId8"/>
    <p:sldId id="273" r:id="rId9"/>
    <p:sldId id="271" r:id="rId10"/>
    <p:sldId id="263" r:id="rId11"/>
    <p:sldId id="278" r:id="rId12"/>
    <p:sldId id="265" r:id="rId13"/>
    <p:sldId id="274" r:id="rId14"/>
    <p:sldId id="276" r:id="rId15"/>
    <p:sldId id="277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521415D9-36F7-43E2-AB2F-B90AF26B5E84}">
      <p14:sectionLst xmlns="" xmlns:p14="http://schemas.microsoft.com/office/powerpoint/2010/main">
        <p14:section name="Sección predeterminada" id="{24812EBE-A980-4BC9-B145-E2B0597A73E6}">
          <p14:sldIdLst>
            <p14:sldId id="256"/>
            <p14:sldId id="257"/>
            <p14:sldId id="269"/>
            <p14:sldId id="270"/>
            <p14:sldId id="262"/>
          </p14:sldIdLst>
        </p14:section>
        <p14:section name="Sección de resumen" id="{00569003-0C31-42F2-A48B-0FE157BD5F72}">
          <p14:sldIdLst/>
        </p14:section>
        <p14:section name="CIRCUITO UTILIZADO" id="{433AAF5E-06B8-4690-BA7C-4772F4AFD998}">
          <p14:sldIdLst>
            <p14:sldId id="272"/>
            <p14:sldId id="273"/>
            <p14:sldId id="271"/>
            <p14:sldId id="263"/>
            <p14:sldId id="265"/>
            <p14:sldId id="274"/>
            <p14:sldId id="276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CC"/>
    <a:srgbClr val="5F5F5F"/>
    <a:srgbClr val="FF3300"/>
    <a:srgbClr val="FF33CC"/>
    <a:srgbClr val="0000FF"/>
    <a:srgbClr val="00FF00"/>
    <a:srgbClr val="0000CC"/>
    <a:srgbClr val="00FFFF"/>
    <a:srgbClr val="3333CC"/>
    <a:srgbClr val="00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700" autoAdjust="0"/>
  </p:normalViewPr>
  <p:slideViewPr>
    <p:cSldViewPr>
      <p:cViewPr>
        <p:scale>
          <a:sx n="55" d="100"/>
          <a:sy n="55" d="100"/>
        </p:scale>
        <p:origin x="-89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C5F0EA9-B8E9-401A-BDFF-961FA6565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9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34A89B-2A93-4E81-AAF8-87CBA795AAC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91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B9521D4-8216-4D9C-B719-F8CB3628764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6B9AD-6975-46B0-A091-B21470B040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EB174-C8CE-44BB-A4E9-46F547FA784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541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B4C5C-6D78-4AFA-9207-163D0B5D9DE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122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8E14-2E81-48B7-82CB-3C9261782FE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45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405F9-54FB-4A69-A143-895A99EA24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6617-9778-4D02-9EF5-F1CDE13A188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169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F8A4-B54D-4030-9695-22F1218522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8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F33DE-088B-46D1-B4D1-3A4BC45FA98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891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5719E-2E27-4485-9DFA-87F2EDB71A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500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5F7F5-703A-478C-AE95-7D341989800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18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cambiar el estilo de título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27D2285-27FA-457D-9EDA-DD133CC5874A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23900" y="116632"/>
            <a:ext cx="7924800" cy="1752600"/>
          </a:xfrm>
        </p:spPr>
        <p:txBody>
          <a:bodyPr/>
          <a:lstStyle/>
          <a:p>
            <a:r>
              <a:rPr lang="en-US" sz="3200" dirty="0">
                <a:solidFill>
                  <a:srgbClr val="002060"/>
                </a:solidFill>
                <a:latin typeface="Impact" panose="020B0806030902050204" pitchFamily="34" charset="0"/>
              </a:rPr>
              <a:t>ELECTROTECNIA Y MÁQUINAS ELÉCTRICAS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3140968"/>
            <a:ext cx="6436568" cy="2520280"/>
          </a:xfrm>
        </p:spPr>
        <p:txBody>
          <a:bodyPr/>
          <a:lstStyle/>
          <a:p>
            <a:pPr algn="ctr"/>
            <a:r>
              <a:rPr lang="en-US" sz="2800" b="1" i="0" dirty="0" err="1">
                <a:latin typeface="Impact" panose="020B0806030902050204" pitchFamily="34" charset="0"/>
              </a:rPr>
              <a:t>Trabajo</a:t>
            </a:r>
            <a:r>
              <a:rPr lang="en-US" sz="2800" b="1" i="0" dirty="0">
                <a:latin typeface="Impact" panose="020B0806030902050204" pitchFamily="34" charset="0"/>
              </a:rPr>
              <a:t> </a:t>
            </a:r>
            <a:r>
              <a:rPr lang="en-US" sz="2800" b="1" i="0" dirty="0" err="1">
                <a:latin typeface="Impact" panose="020B0806030902050204" pitchFamily="34" charset="0"/>
              </a:rPr>
              <a:t>Práctico</a:t>
            </a:r>
            <a:r>
              <a:rPr lang="en-US" sz="2800" b="1" i="0" dirty="0">
                <a:latin typeface="Impact" panose="020B0806030902050204" pitchFamily="34" charset="0"/>
              </a:rPr>
              <a:t> </a:t>
            </a:r>
            <a:r>
              <a:rPr lang="en-US" sz="2800" b="1" i="0" dirty="0" smtClean="0">
                <a:latin typeface="Impact" panose="020B0806030902050204" pitchFamily="34" charset="0"/>
              </a:rPr>
              <a:t>N°9</a:t>
            </a:r>
          </a:p>
          <a:p>
            <a:pPr algn="ctr"/>
            <a:r>
              <a:rPr lang="es-AR" sz="3200" b="1" dirty="0" smtClean="0">
                <a:solidFill>
                  <a:srgbClr val="FF3399"/>
                </a:solidFill>
                <a:latin typeface="Impact" panose="020B0806030902050204" pitchFamily="34" charset="0"/>
              </a:rPr>
              <a:t>Motor </a:t>
            </a: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de  CC: </a:t>
            </a:r>
          </a:p>
          <a:p>
            <a:pPr>
              <a:spcBef>
                <a:spcPts val="850"/>
              </a:spcBef>
            </a:pPr>
            <a:r>
              <a:rPr lang="es-AR" sz="3200" b="1" dirty="0">
                <a:solidFill>
                  <a:srgbClr val="FF3399"/>
                </a:solidFill>
                <a:latin typeface="Impact" panose="020B0806030902050204" pitchFamily="34" charset="0"/>
              </a:rPr>
              <a:t>Característica de la Velocidad</a:t>
            </a:r>
            <a:endParaRPr lang="es-ES" sz="3200" b="1" noProof="1">
              <a:solidFill>
                <a:srgbClr val="FF3399"/>
              </a:solidFill>
              <a:latin typeface="Impact" panose="020B0806030902050204" pitchFamily="34" charset="0"/>
            </a:endParaRPr>
          </a:p>
          <a:p>
            <a:pPr algn="ctr" defTabSz="777240">
              <a:lnSpc>
                <a:spcPct val="82000"/>
              </a:lnSpc>
              <a:spcBef>
                <a:spcPts val="850"/>
              </a:spcBef>
            </a:pPr>
            <a:endParaRPr lang="es-ES" sz="2000" b="1" i="0" noProof="1">
              <a:solidFill>
                <a:srgbClr val="0066FF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36" b="6410"/>
          <a:stretch>
            <a:fillRect/>
          </a:stretch>
        </p:blipFill>
        <p:spPr bwMode="auto">
          <a:xfrm>
            <a:off x="179512" y="188640"/>
            <a:ext cx="1709988" cy="193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IMG_1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84" y="180274"/>
            <a:ext cx="8556104" cy="6417078"/>
          </a:xfrm>
          <a:prstGeom prst="rect">
            <a:avLst/>
          </a:prstGeom>
          <a:noFill/>
        </p:spPr>
      </p:pic>
      <p:pic>
        <p:nvPicPr>
          <p:cNvPr id="3" name="2 Imagen" descr="descar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34964"/>
            <a:ext cx="1656184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VALORES OBTENIDOS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961B8959-0A66-4A74-AE8D-FB4F947948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9506974"/>
              </p:ext>
            </p:extLst>
          </p:nvPr>
        </p:nvGraphicFramePr>
        <p:xfrm>
          <a:off x="1835697" y="2492896"/>
          <a:ext cx="6120679" cy="2437239"/>
        </p:xfrm>
        <a:graphic>
          <a:graphicData uri="http://schemas.openxmlformats.org/drawingml/2006/table">
            <a:tbl>
              <a:tblPr/>
              <a:tblGrid>
                <a:gridCol w="1132983">
                  <a:extLst>
                    <a:ext uri="{9D8B030D-6E8A-4147-A177-3AD203B41FA5}">
                      <a16:colId xmlns="" xmlns:a16="http://schemas.microsoft.com/office/drawing/2014/main" val="91614368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1710307048"/>
                    </a:ext>
                  </a:extLst>
                </a:gridCol>
                <a:gridCol w="1581884">
                  <a:extLst>
                    <a:ext uri="{9D8B030D-6E8A-4147-A177-3AD203B41FA5}">
                      <a16:colId xmlns="" xmlns:a16="http://schemas.microsoft.com/office/drawing/2014/main" val="103089249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3736118401"/>
                    </a:ext>
                  </a:extLst>
                </a:gridCol>
              </a:tblGrid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U[V]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i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n[r.p.m.]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" sz="1600" b="1" baseline="-25000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24202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345117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3624165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507723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552892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639280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2768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 DEL MOTOR Y DE LA CARGA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289B39D-5501-4DC2-93D0-6F87EC6C83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576" y="3147125"/>
            <a:ext cx="152723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C48625EB-64C3-43E6-85A6-0DA467DEB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4888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9024BB5-2853-4A8F-8FB0-9E62DEAD5D6F}"/>
              </a:ext>
            </a:extLst>
          </p:cNvPr>
          <p:cNvSpPr/>
          <p:nvPr/>
        </p:nvSpPr>
        <p:spPr>
          <a:xfrm>
            <a:off x="583219" y="1761340"/>
            <a:ext cx="885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502920" algn="l"/>
              </a:tabLst>
            </a:pPr>
            <a:r>
              <a:rPr lang="es-ES" sz="28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Variación de la velocidad en función del flujo</a:t>
            </a:r>
            <a:endParaRPr lang="es-AR" sz="28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2B3608F9-E608-416B-A63D-513259BE1AEA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29430" y="2412458"/>
            <a:ext cx="8540168" cy="391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/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este caso haremos uso del auto transformador monofásico de campo, con el cual se podrá variar la </a:t>
            </a:r>
            <a:r>
              <a:rPr kumimoji="0" lang="es-ES" altLang="es-AR" sz="2000" b="0" i="1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kumimoji="0" lang="es-ES" altLang="es-AR" sz="2000" b="0" i="1" u="none" strike="noStrike" cap="none" normalizeH="0" baseline="-30000" dirty="0" err="1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</a:t>
            </a:r>
            <a:r>
              <a:rPr kumimoji="0" lang="es-ES" altLang="es-AR" sz="2000" b="0" i="0" u="none" strike="noStrike" cap="none" normalizeH="0" baseline="-3000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s-ES" altLang="es-AR" sz="20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 motor. Cuanto menor sea el flujo 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mayor será la velocidad para una cierta </a:t>
            </a:r>
            <a:r>
              <a:rPr lang="es-ES" altLang="es-AR" sz="2000" i="1" dirty="0">
                <a:solidFill>
                  <a:srgbClr val="0033CC"/>
                </a:solidFill>
                <a:ea typeface="Times New Roman" panose="02020603050405020304" pitchFamily="18" charset="0"/>
              </a:rPr>
              <a:t>U.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El límite en este sentido estaría en el caso de que </a:t>
            </a:r>
            <a:r>
              <a:rPr lang="es-ES" altLang="es-AR" sz="2000" i="1" dirty="0" err="1">
                <a:solidFill>
                  <a:srgbClr val="0033CC"/>
                </a:solidFill>
                <a:ea typeface="Times New Roman" panose="02020603050405020304" pitchFamily="18" charset="0"/>
              </a:rPr>
              <a:t>R</a:t>
            </a:r>
            <a:r>
              <a:rPr lang="es-ES" altLang="es-AR" sz="2000" i="1" baseline="-30000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  <a:r>
              <a:rPr lang="es-ES" altLang="es-AR" sz="2000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  <a:r>
              <a:rPr lang="es-ES" altLang="es-AR" sz="2000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s-ES" altLang="es-AR" sz="2000" i="1" dirty="0">
                <a:solidFill>
                  <a:srgbClr val="0033CC"/>
                </a:solidFill>
                <a:ea typeface="Times New Roman" panose="02020603050405020304" pitchFamily="18" charset="0"/>
              </a:rPr>
              <a:t>  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o sea, en que se abriese el circuito de excitaci</a:t>
            </a:r>
            <a:r>
              <a:rPr lang="es-ES" altLang="es-AR" sz="20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ó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n, lo cual dar</a:t>
            </a:r>
            <a:r>
              <a:rPr lang="es-ES" altLang="es-AR" sz="20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í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 un flujo nulo y de acuerdo a (1) una velocidad infinita. Esto debe evitarse, por un lado, debido a las condiciones mec</a:t>
            </a:r>
            <a:r>
              <a:rPr lang="es-ES" altLang="es-AR" sz="20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á</a:t>
            </a:r>
            <a:r>
              <a:rPr lang="es-ES" altLang="es-AR" sz="20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nicas</a:t>
            </a:r>
            <a:r>
              <a:rPr lang="es-ES" altLang="es-AR" sz="2000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de equilibrio y rozamiento del rotor, que no soportar</a:t>
            </a:r>
            <a:r>
              <a:rPr lang="es-ES" altLang="es-AR" sz="2000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í</a:t>
            </a:r>
            <a:r>
              <a:rPr lang="es-ES" altLang="es-AR" sz="2000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 tan altas velocidades, y por otra parte a que la intensidad por el inducido tomar</a:t>
            </a:r>
            <a:r>
              <a:rPr lang="es-ES" altLang="es-AR" sz="2000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í</a:t>
            </a:r>
            <a:r>
              <a:rPr lang="es-ES" altLang="es-AR" sz="2000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 valores muy elevados que podr</a:t>
            </a:r>
            <a:r>
              <a:rPr lang="es-ES" altLang="es-AR" sz="2000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í</a:t>
            </a:r>
            <a:r>
              <a:rPr lang="es-ES" altLang="es-AR" sz="2000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an deteriorar o destruir los devanados correspondientes. Es por eso que el arranque del motor debe hacerse con cuidado, evitando </a:t>
            </a:r>
            <a:r>
              <a:rPr lang="es-ES" altLang="es-AR" sz="2000" b="1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arrancar sin excitaci</a:t>
            </a:r>
            <a:r>
              <a:rPr lang="es-ES" altLang="es-AR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ó</a:t>
            </a:r>
            <a:r>
              <a:rPr lang="es-ES" altLang="es-AR" sz="2000" b="1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n, con la existencia s</a:t>
            </a:r>
            <a:r>
              <a:rPr lang="es-ES" altLang="es-AR" sz="20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ó</a:t>
            </a:r>
            <a:r>
              <a:rPr lang="es-ES" altLang="es-AR" sz="2000" b="1" i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lo del magnetismo remanente de los polos.</a:t>
            </a:r>
            <a:endParaRPr kumimoji="0" lang="es-ES" altLang="es-AR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218CC1E4-DBCD-4F68-BAC4-3BD791186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3597071"/>
              </p:ext>
            </p:extLst>
          </p:nvPr>
        </p:nvGraphicFramePr>
        <p:xfrm>
          <a:off x="0" y="3571527"/>
          <a:ext cx="352310" cy="96909"/>
        </p:xfrm>
        <a:graphic>
          <a:graphicData uri="http://schemas.openxmlformats.org/presentationml/2006/ole">
            <p:oleObj spid="_x0000_s6152" r:id="rId3" imgW="164957" imgH="152268" progId="Equation.3">
              <p:embed/>
            </p:oleObj>
          </a:graphicData>
        </a:graphic>
      </p:graphicFrame>
      <p:graphicFrame>
        <p:nvGraphicFramePr>
          <p:cNvPr id="6153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6136" y="5877272"/>
          <a:ext cx="1141807" cy="583704"/>
        </p:xfrm>
        <a:graphic>
          <a:graphicData uri="http://schemas.openxmlformats.org/presentationml/2006/ole">
            <p:oleObj spid="_x0000_s6153" r:id="rId4" imgW="825142" imgH="406224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7090849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VALORES OBTENIDOS</a:t>
            </a:r>
            <a:endParaRPr lang="en-U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961B8959-0A66-4A74-AE8D-FB4F947948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91680" y="1700808"/>
          <a:ext cx="6120679" cy="2437239"/>
        </p:xfrm>
        <a:graphic>
          <a:graphicData uri="http://schemas.openxmlformats.org/drawingml/2006/table">
            <a:tbl>
              <a:tblPr/>
              <a:tblGrid>
                <a:gridCol w="1132983">
                  <a:extLst>
                    <a:ext uri="{9D8B030D-6E8A-4147-A177-3AD203B41FA5}">
                      <a16:colId xmlns="" xmlns:a16="http://schemas.microsoft.com/office/drawing/2014/main" val="91614368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1710307048"/>
                    </a:ext>
                  </a:extLst>
                </a:gridCol>
                <a:gridCol w="1581884">
                  <a:extLst>
                    <a:ext uri="{9D8B030D-6E8A-4147-A177-3AD203B41FA5}">
                      <a16:colId xmlns="" xmlns:a16="http://schemas.microsoft.com/office/drawing/2014/main" val="103089249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3736118401"/>
                    </a:ext>
                  </a:extLst>
                </a:gridCol>
              </a:tblGrid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U[V]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i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n[r.p.m.]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" sz="1600" b="1" baseline="-25000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24202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345117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3624165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507723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552892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639280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276806"/>
                  </a:ext>
                </a:extLst>
              </a:tr>
            </a:tbl>
          </a:graphicData>
        </a:graphic>
      </p:graphicFrame>
      <p:graphicFrame>
        <p:nvGraphicFramePr>
          <p:cNvPr id="5" name="Marcador de contenido 3">
            <a:extLst>
              <a:ext uri="{FF2B5EF4-FFF2-40B4-BE49-F238E27FC236}">
                <a16:creationId xmlns="" xmlns:a16="http://schemas.microsoft.com/office/drawing/2014/main" id="{961B8959-0A66-4A74-AE8D-FB4F94794867}"/>
              </a:ext>
            </a:extLst>
          </p:cNvPr>
          <p:cNvGraphicFramePr>
            <a:graphicFrameLocks/>
          </p:cNvGraphicFramePr>
          <p:nvPr/>
        </p:nvGraphicFramePr>
        <p:xfrm>
          <a:off x="1691681" y="4077072"/>
          <a:ext cx="6120679" cy="2437239"/>
        </p:xfrm>
        <a:graphic>
          <a:graphicData uri="http://schemas.openxmlformats.org/drawingml/2006/table">
            <a:tbl>
              <a:tblPr/>
              <a:tblGrid>
                <a:gridCol w="1132983">
                  <a:extLst>
                    <a:ext uri="{9D8B030D-6E8A-4147-A177-3AD203B41FA5}">
                      <a16:colId xmlns="" xmlns:a16="http://schemas.microsoft.com/office/drawing/2014/main" val="91614368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1710307048"/>
                    </a:ext>
                  </a:extLst>
                </a:gridCol>
                <a:gridCol w="1581884">
                  <a:extLst>
                    <a:ext uri="{9D8B030D-6E8A-4147-A177-3AD203B41FA5}">
                      <a16:colId xmlns="" xmlns:a16="http://schemas.microsoft.com/office/drawing/2014/main" val="1030892499"/>
                    </a:ext>
                  </a:extLst>
                </a:gridCol>
                <a:gridCol w="1702906">
                  <a:extLst>
                    <a:ext uri="{9D8B030D-6E8A-4147-A177-3AD203B41FA5}">
                      <a16:colId xmlns="" xmlns:a16="http://schemas.microsoft.com/office/drawing/2014/main" val="3736118401"/>
                    </a:ext>
                  </a:extLst>
                </a:gridCol>
              </a:tblGrid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U[V]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i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n[r.p.m.]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AR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es-ES" sz="1600" b="1" baseline="-25000" dirty="0" err="1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ex</a:t>
                      </a:r>
                      <a:r>
                        <a:rPr lang="es-ES" sz="16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</a:rPr>
                        <a:t> [A]</a:t>
                      </a:r>
                      <a:endParaRPr lang="es-AR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324202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345117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3624165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51507723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7552892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6392809"/>
                  </a:ext>
                </a:extLst>
              </a:tr>
              <a:tr h="348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5F5F5F"/>
                          </a:solidFill>
                          <a:effectLst/>
                          <a:highlight>
                            <a:srgbClr val="808080"/>
                          </a:highlight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 </a:t>
                      </a:r>
                      <a:endParaRPr lang="es-AR" sz="1200" dirty="0">
                        <a:solidFill>
                          <a:srgbClr val="5F5F5F"/>
                        </a:solidFill>
                        <a:effectLst/>
                        <a:highlight>
                          <a:srgbClr val="80808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276806"/>
                  </a:ext>
                </a:extLst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Iex</a:t>
            </a:r>
            <a:r>
              <a:rPr lang="es-AR" dirty="0" smtClean="0"/>
              <a:t>=</a:t>
            </a:r>
            <a:r>
              <a:rPr lang="es-AR" dirty="0" err="1" smtClean="0"/>
              <a:t>cte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U=</a:t>
            </a:r>
            <a:r>
              <a:rPr lang="es-AR" dirty="0" err="1" smtClean="0"/>
              <a:t>cte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9535030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19150"/>
            <a:ext cx="8080375" cy="9906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CONCLUSIONES</a:t>
            </a:r>
            <a:endParaRPr lang="en-US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699BB6C3-B5A9-4FCF-BA33-D44CE5BF8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20888"/>
            <a:ext cx="8528248" cy="3312368"/>
          </a:xfrm>
        </p:spPr>
        <p:txBody>
          <a:bodyPr/>
          <a:lstStyle/>
          <a:p>
            <a:pPr algn="just"/>
            <a:r>
              <a:rPr lang="es-AR" sz="2800" dirty="0">
                <a:solidFill>
                  <a:srgbClr val="0033CC"/>
                </a:solidFill>
              </a:rPr>
              <a:t>¿Cómo proteger el motor contra las posibilidades de </a:t>
            </a:r>
            <a:r>
              <a:rPr lang="es-AR" sz="2800" dirty="0" err="1">
                <a:solidFill>
                  <a:srgbClr val="0033CC"/>
                </a:solidFill>
              </a:rPr>
              <a:t>embalamiento</a:t>
            </a:r>
            <a:r>
              <a:rPr lang="es-AR" sz="2800" dirty="0">
                <a:solidFill>
                  <a:srgbClr val="0033CC"/>
                </a:solidFill>
              </a:rPr>
              <a:t>?</a:t>
            </a:r>
          </a:p>
          <a:p>
            <a:pPr algn="just"/>
            <a:r>
              <a:rPr lang="es-AR" sz="2800" dirty="0">
                <a:solidFill>
                  <a:srgbClr val="0033CC"/>
                </a:solidFill>
              </a:rPr>
              <a:t>¿Qué ventajas tiene este motor respecto de los de C.A. y cuáles serían sus desventajas?</a:t>
            </a:r>
          </a:p>
          <a:p>
            <a:pPr algn="just"/>
            <a:r>
              <a:rPr lang="es-AR" sz="2800" dirty="0">
                <a:solidFill>
                  <a:srgbClr val="0033CC"/>
                </a:solidFill>
              </a:rPr>
              <a:t>A qué motor NO eléctrico se asemeja en su control de la velocidad?</a:t>
            </a:r>
          </a:p>
        </p:txBody>
      </p:sp>
    </p:spTree>
    <p:extLst>
      <p:ext uri="{BB962C8B-B14F-4D97-AF65-F5344CB8AC3E}">
        <p14:creationId xmlns="" xmlns:p14="http://schemas.microsoft.com/office/powerpoint/2010/main" val="29217041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Admin\Mis documentos\Downloads\IMG_20210614_181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8663" y="1043735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 and Settings\Admin\Mis documentos\Downloads\IMG_20210614_18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1032" y="1077400"/>
            <a:ext cx="5957952" cy="4468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Admin\Mis documentos\Downloads\IMG_20210614_18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91680" y="107674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Admin\Mis documentos\Downloads\IMG_20210614_181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81590" y="-9381"/>
            <a:ext cx="7632850" cy="5724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63575"/>
            <a:ext cx="9144000" cy="1298575"/>
          </a:xfrm>
        </p:spPr>
        <p:txBody>
          <a:bodyPr/>
          <a:lstStyle/>
          <a:p>
            <a:pPr>
              <a:spcBef>
                <a:spcPts val="850"/>
              </a:spcBef>
            </a:pPr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OBJETIVOS:</a:t>
            </a:r>
            <a:endParaRPr lang="es-ES" noProof="1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8588" y="1844824"/>
            <a:ext cx="8446823" cy="3540274"/>
          </a:xfrm>
        </p:spPr>
        <p:txBody>
          <a:bodyPr/>
          <a:lstStyle/>
          <a:p>
            <a:pPr algn="just" eaLnBrk="0" hangingPunct="0">
              <a:spcBef>
                <a:spcPct val="0"/>
              </a:spcBef>
              <a:buClrTx/>
            </a:pPr>
            <a:r>
              <a:rPr lang="es-AR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Obtener las curvas de variación de la velocidad  “</a:t>
            </a:r>
            <a:r>
              <a:rPr lang="es-AR" sz="3200" kern="1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n”</a:t>
            </a:r>
            <a:r>
              <a:rPr lang="es-AR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 en función de la tensión “</a:t>
            </a:r>
            <a:r>
              <a:rPr lang="es-AR" sz="3200" kern="1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U”</a:t>
            </a:r>
            <a:r>
              <a:rPr lang="es-AR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  y de la corriente de excitación  “</a:t>
            </a:r>
            <a:r>
              <a:rPr lang="es-AR" sz="3200" kern="1200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Iex</a:t>
            </a:r>
            <a:r>
              <a:rPr lang="es-AR" sz="3200" kern="1200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r>
              <a:rPr lang="es-AR" sz="3200" kern="1200" dirty="0">
                <a:solidFill>
                  <a:srgbClr val="0000CC"/>
                </a:solidFill>
                <a:latin typeface="Calibri" panose="020F0502020204030204" pitchFamily="34" charset="0"/>
                <a:cs typeface="Times New Roman" pitchFamily="18" charset="0"/>
              </a:rPr>
              <a:t>  de un motor de corriente continua.</a:t>
            </a:r>
            <a:endParaRPr lang="en-US" sz="3200" kern="1200" dirty="0">
              <a:solidFill>
                <a:srgbClr val="0000CC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59832" y="56612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www.LearnEgineering.or</a:t>
            </a:r>
            <a:endParaRPr lang="es-ES" dirty="0"/>
          </a:p>
        </p:txBody>
      </p:sp>
      <p:pic>
        <p:nvPicPr>
          <p:cNvPr id="5" name="4 Imagen" descr="motor 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462710" cy="1993007"/>
          </a:xfrm>
          <a:prstGeom prst="rect">
            <a:avLst/>
          </a:prstGeom>
        </p:spPr>
      </p:pic>
      <p:pic>
        <p:nvPicPr>
          <p:cNvPr id="6" name="5 Imagen" descr="motorc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415" y="476672"/>
            <a:ext cx="3652953" cy="1944216"/>
          </a:xfrm>
          <a:prstGeom prst="rect">
            <a:avLst/>
          </a:prstGeom>
        </p:spPr>
      </p:pic>
      <p:pic>
        <p:nvPicPr>
          <p:cNvPr id="7" name="6 Imagen" descr="motorc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5" y="2708920"/>
            <a:ext cx="3600400" cy="1999571"/>
          </a:xfrm>
          <a:prstGeom prst="rect">
            <a:avLst/>
          </a:prstGeom>
        </p:spPr>
      </p:pic>
      <p:pic>
        <p:nvPicPr>
          <p:cNvPr id="8" name="7 Imagen" descr="motorcc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5723" y="2780928"/>
            <a:ext cx="3410653" cy="1907852"/>
          </a:xfrm>
          <a:prstGeom prst="rect">
            <a:avLst/>
          </a:prstGeom>
        </p:spPr>
      </p:pic>
      <p:pic>
        <p:nvPicPr>
          <p:cNvPr id="10" name="9 Imagen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97152"/>
            <a:ext cx="260032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Escritorio\laboratorio\8-GENERADOR DE CC-CURVAS\IMG_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76773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CIRCUITO UTILIZADO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14740" y="2003459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Motor de CC excitación independiente</a:t>
            </a:r>
            <a:endParaRPr lang="es-ES" sz="3600" b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1613378D-3290-49EA-8F55-1061FE2653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1812" t="4214" r="40151" b="48139"/>
          <a:stretch/>
        </p:blipFill>
        <p:spPr>
          <a:xfrm>
            <a:off x="107504" y="3147126"/>
            <a:ext cx="8937712" cy="315577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289B39D-5501-4DC2-93D0-6F87EC6C83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576" y="3147125"/>
            <a:ext cx="152723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8" name="Objeto 7">
            <a:extLst>
              <a:ext uri="{FF2B5EF4-FFF2-40B4-BE49-F238E27FC236}">
                <a16:creationId xmlns="" xmlns:a16="http://schemas.microsoft.com/office/drawing/2014/main" id="{B1BA7505-AF7B-4B6D-83BB-EF201D472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93253947"/>
              </p:ext>
            </p:extLst>
          </p:nvPr>
        </p:nvGraphicFramePr>
        <p:xfrm>
          <a:off x="755650" y="2797175"/>
          <a:ext cx="1698625" cy="868363"/>
        </p:xfrm>
        <a:graphic>
          <a:graphicData uri="http://schemas.openxmlformats.org/presentationml/2006/ole">
            <p:oleObj spid="_x0000_s1031" r:id="rId4" imgW="825142" imgH="406224" progId="Equation.3">
              <p:embed/>
            </p:oleObj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ECUACIÓN DE LA VELOCIDAD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289B39D-5501-4DC2-93D0-6F87EC6C83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576" y="3147125"/>
            <a:ext cx="152723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8" name="Objeto 7">
            <a:hlinkClick r:id="" action="ppaction://ole?verb=0"/>
            <a:extLst>
              <a:ext uri="{FF2B5EF4-FFF2-40B4-BE49-F238E27FC236}">
                <a16:creationId xmlns="" xmlns:a16="http://schemas.microsoft.com/office/drawing/2014/main" id="{B1BA7505-AF7B-4B6D-83BB-EF201D472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47354424"/>
              </p:ext>
            </p:extLst>
          </p:nvPr>
        </p:nvGraphicFramePr>
        <p:xfrm>
          <a:off x="679485" y="2852936"/>
          <a:ext cx="2837466" cy="1450556"/>
        </p:xfrm>
        <a:graphic>
          <a:graphicData uri="http://schemas.openxmlformats.org/presentationml/2006/ole">
            <p:oleObj spid="_x0000_s3077" r:id="rId3" imgW="825142" imgH="406224" progId="Equation.3">
              <p:embed/>
            </p:oleObj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E4F5B31C-D09A-4808-85D8-1564A62308D8}"/>
              </a:ext>
            </a:extLst>
          </p:cNvPr>
          <p:cNvSpPr txBox="1"/>
          <p:nvPr/>
        </p:nvSpPr>
        <p:spPr>
          <a:xfrm>
            <a:off x="4427984" y="2538615"/>
            <a:ext cx="2088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tx2"/>
                </a:solidFill>
              </a:rPr>
              <a:t>1- </a:t>
            </a:r>
            <a:r>
              <a:rPr lang="es-AR" sz="3200" dirty="0">
                <a:solidFill>
                  <a:schemeClr val="tx2"/>
                </a:solidFill>
              </a:rPr>
              <a:t>n=f(</a:t>
            </a:r>
            <a:r>
              <a:rPr lang="es-AR" sz="3200" i="1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U)</a:t>
            </a:r>
          </a:p>
          <a:p>
            <a:endParaRPr lang="es-AR" sz="2800" dirty="0">
              <a:solidFill>
                <a:schemeClr val="tx2"/>
              </a:solidFill>
            </a:endParaRPr>
          </a:p>
          <a:p>
            <a:r>
              <a:rPr lang="es-AR" sz="2800" dirty="0">
                <a:solidFill>
                  <a:schemeClr val="tx2"/>
                </a:solidFill>
              </a:rPr>
              <a:t>2- </a:t>
            </a:r>
            <a:r>
              <a:rPr lang="es-AR" sz="3200" dirty="0">
                <a:solidFill>
                  <a:schemeClr val="tx2"/>
                </a:solidFill>
              </a:rPr>
              <a:t>n=f(</a:t>
            </a:r>
            <a:r>
              <a:rPr lang="es-AR" sz="3200" i="1" dirty="0" err="1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Ri</a:t>
            </a:r>
            <a:r>
              <a:rPr lang="es-AR" sz="3200" i="1" dirty="0">
                <a:solidFill>
                  <a:schemeClr val="tx2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endParaRPr lang="es-AR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AR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</a:t>
            </a:r>
            <a:r>
              <a:rPr lang="es-AR" sz="2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AR" sz="3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n=f(</a:t>
            </a:r>
            <a:r>
              <a:rPr lang="es-AR" sz="3200" i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Ф)</a:t>
            </a:r>
          </a:p>
        </p:txBody>
      </p:sp>
    </p:spTree>
    <p:extLst>
      <p:ext uri="{BB962C8B-B14F-4D97-AF65-F5344CB8AC3E}">
        <p14:creationId xmlns="" xmlns:p14="http://schemas.microsoft.com/office/powerpoint/2010/main" val="359067109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 DEL MOTOR Y DE LA CARGA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289B39D-5501-4DC2-93D0-6F87EC6C83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576" y="3147125"/>
            <a:ext cx="152723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C48625EB-64C3-43E6-85A6-0DA467DEB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248884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E6BA3A2-54FC-4B45-9A65-8D5FFEFF25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13" t="13728" r="50000" b="27261"/>
          <a:stretch/>
        </p:blipFill>
        <p:spPr>
          <a:xfrm>
            <a:off x="22877" y="1890545"/>
            <a:ext cx="6006227" cy="49674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B9024BB5-2853-4A8F-8FB0-9E62DEAD5D6F}"/>
              </a:ext>
            </a:extLst>
          </p:cNvPr>
          <p:cNvSpPr/>
          <p:nvPr/>
        </p:nvSpPr>
        <p:spPr>
          <a:xfrm>
            <a:off x="-42548" y="1635241"/>
            <a:ext cx="885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0"/>
              </a:spcAft>
              <a:tabLst>
                <a:tab pos="502920" algn="l"/>
              </a:tabLst>
            </a:pPr>
            <a:r>
              <a:rPr lang="es-ES" sz="24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Variación de la velocidad en función de la </a:t>
            </a:r>
            <a:r>
              <a:rPr lang="es-ES" sz="2400" b="1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tensión</a:t>
            </a:r>
            <a:r>
              <a:rPr lang="es-ES" sz="2400" dirty="0">
                <a:solidFill>
                  <a:srgbClr val="FF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aplicada</a:t>
            </a:r>
            <a:endParaRPr lang="es-AR" sz="2400" dirty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Rectangle 14">
                <a:extLst>
                  <a:ext uri="{FF2B5EF4-FFF2-40B4-BE49-F238E27FC236}">
                    <a16:creationId xmlns:a16="http://schemas.microsoft.com/office/drawing/2014/main" id="{CA906DE5-9645-4F14-A16D-A8D299B3B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9161" y="2116095"/>
                <a:ext cx="4278141" cy="537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1.-Un aumento de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U</a:t>
                </a: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aumenta </a:t>
                </a:r>
                <a14:m>
                  <m:oMath xmlns:m="http://schemas.openxmlformats.org/officeDocument/2006/math">
                    <m:r>
                      <a:rPr kumimoji="0" lang="es-ES" altLang="es-AR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kumimoji="0" lang="es-ES" altLang="es-AR" b="0" i="1" u="none" strike="noStrike" cap="none" normalizeH="0" baseline="-3000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kumimoji="0" lang="es-ES" altLang="es-AR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kumimoji="0" lang="es-ES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↑−</m:t>
                        </m:r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kumimoji="0" lang="es-ES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AR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s-AR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kumimoji="0" lang="es-ES" altLang="es-AR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Rectangle 14">
                <a:extLst>
                  <a:ext uri="{FF2B5EF4-FFF2-40B4-BE49-F238E27FC236}">
                    <a16:creationId xmlns="" xmlns:a16="http://schemas.microsoft.com/office/drawing/2014/main" id="{CA906DE5-9645-4F14-A16D-A8D299B3B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9161" y="2116095"/>
                <a:ext cx="4278141" cy="537006"/>
              </a:xfrm>
              <a:prstGeom prst="rect">
                <a:avLst/>
              </a:prstGeom>
              <a:blipFill>
                <a:blip r:embed="rId3" cstate="print"/>
                <a:stretch>
                  <a:fillRect b="-11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8F85E5CF-06C1-47B3-B2F2-D869084A6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378" y="3048043"/>
                <a:ext cx="4136110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3.-El aumento de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kumimoji="0" lang="es-ES" altLang="es-AR" sz="1600" b="0" i="1" u="none" strike="noStrike" cap="none" normalizeH="0" baseline="-3000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ind</a:t>
                </a:r>
                <a:r>
                  <a:rPr kumimoji="0" lang="es-ES" altLang="es-AR" sz="1600" b="0" i="0" u="none" strike="noStrike" cap="none" normalizeH="0" baseline="-3000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hace que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kumimoji="0" lang="es-ES" altLang="es-AR" sz="1600" b="0" i="1" u="none" strike="noStrike" cap="none" normalizeH="0" baseline="-30000" dirty="0" err="1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ind</a:t>
                </a:r>
                <a:r>
                  <a:rPr kumimoji="0" lang="es-ES" altLang="es-AR" sz="1600" b="0" i="1" u="none" strike="noStrike" cap="none" normalizeH="0" baseline="-3000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</a:t>
                </a:r>
                <a:r>
                  <a:rPr kumimoji="0" lang="es-ES" altLang="es-AR" sz="1600" b="0" i="1" u="none" strike="noStrike" cap="none" normalizeH="0" baseline="-3000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</a:t>
                </a:r>
                <a:r>
                  <a:rPr kumimoji="0" lang="es-ES" altLang="es-AR" sz="1600" b="0" i="1" u="none" strike="noStrike" cap="none" normalizeH="0" baseline="-3000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carga</a:t>
                </a:r>
                <a:r>
                  <a:rPr kumimoji="0" lang="es-ES" altLang="es-AR" sz="1600" b="0" i="0" u="none" strike="noStrike" cap="none" normalizeH="0" baseline="-3000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, aumentando </a:t>
                </a:r>
                <a:r>
                  <a:rPr lang="es-AR" altLang="es-AR" sz="1600" i="1" dirty="0">
                    <a:solidFill>
                      <a:schemeClr val="tx2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n</a:t>
                </a: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AR" altLang="es-AR" sz="16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    4.-El aumento de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sym typeface="Symbol" panose="05050102010706020507" pitchFamily="18" charset="2"/>
                  </a:rPr>
                  <a:t>n</a:t>
                </a: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aumenta </a:t>
                </a:r>
                <a14:m>
                  <m:oMath xmlns:m="http://schemas.openxmlformats.org/officeDocument/2006/math">
                    <m:r>
                      <a:rPr kumimoji="0" lang="es-ES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𝐸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=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𝑘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.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𝜙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.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𝑛</m:t>
                    </m:r>
                    <m:r>
                      <a:rPr kumimoji="0" lang="es-AR" altLang="es-AR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m:t>↑</m:t>
                    </m:r>
                  </m:oMath>
                </a14:m>
                <a:endParaRPr kumimoji="0" lang="es-ES" altLang="es-AR" sz="1600" b="0" i="1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3" name="Rectangle 16">
                <a:extLst>
                  <a:ext uri="{FF2B5EF4-FFF2-40B4-BE49-F238E27FC236}">
                    <a16:creationId xmlns="" xmlns:a16="http://schemas.microsoft.com/office/drawing/2014/main" id="{8F85E5CF-06C1-47B3-B2F2-D869084A60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8378" y="3048043"/>
                <a:ext cx="4136110" cy="1077218"/>
              </a:xfrm>
              <a:prstGeom prst="rect">
                <a:avLst/>
              </a:prstGeom>
              <a:blipFill>
                <a:blip r:embed="rId4" cstate="print"/>
                <a:stretch>
                  <a:fillRect l="-736" t="-1695" r="-736" b="-67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4" name="Rectangle 17">
                <a:extLst>
                  <a:ext uri="{FF2B5EF4-FFF2-40B4-BE49-F238E27FC236}">
                    <a16:creationId xmlns:a16="http://schemas.microsoft.com/office/drawing/2014/main" id="{AD753767-AB15-4745-BF0E-C683EF4C5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6056" y="4292463"/>
                <a:ext cx="9166085" cy="537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5.-El aumento de </a:t>
                </a:r>
                <a:r>
                  <a:rPr kumimoji="0" lang="es-ES" altLang="es-AR" sz="1600" b="0" i="1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E </a:t>
                </a:r>
                <a:r>
                  <a:rPr kumimoji="0" lang="es-ES" altLang="es-AR" sz="16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disminuye </a:t>
                </a:r>
                <a14:m>
                  <m:oMath xmlns:m="http://schemas.openxmlformats.org/officeDocument/2006/math">
                    <m:r>
                      <a:rPr kumimoji="0" lang="es-ES" altLang="es-AR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kumimoji="0" lang="es-ES" altLang="es-AR" b="0" i="1" u="none" strike="noStrike" cap="none" normalizeH="0" baseline="-30000" dirty="0" err="1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  <m:r>
                      <a:rPr kumimoji="0" lang="es-ES" altLang="es-AR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kumimoji="0" lang="es-ES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s-AR" altLang="es-AR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num>
                      <m:den>
                        <m:sSub>
                          <m:sSubPr>
                            <m:ctrlPr>
                              <a:rPr kumimoji="0" lang="es-ES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s-AR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s-AR" altLang="es-AR" b="0" i="1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0" lang="es-ES" altLang="es-AR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s-ES" altLang="es-AR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Rectangle 17">
                <a:extLst>
                  <a:ext uri="{FF2B5EF4-FFF2-40B4-BE49-F238E27FC236}">
                    <a16:creationId xmlns="" xmlns:a16="http://schemas.microsoft.com/office/drawing/2014/main" id="{AD753767-AB15-4745-BF0E-C683EF4C5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76056" y="4292463"/>
                <a:ext cx="9166085" cy="537006"/>
              </a:xfrm>
              <a:prstGeom prst="rect">
                <a:avLst/>
              </a:prstGeom>
              <a:blipFill>
                <a:blip r:embed="rId5" cstate="print"/>
                <a:stretch>
                  <a:fillRect l="-399" b="-11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18">
            <a:extLst>
              <a:ext uri="{FF2B5EF4-FFF2-40B4-BE49-F238E27FC236}">
                <a16:creationId xmlns="" xmlns:a16="http://schemas.microsoft.com/office/drawing/2014/main" id="{8856C981-6E97-4068-ADC1-2B4632D03BB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076056" y="4995836"/>
            <a:ext cx="31960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A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6.-La disminución de I</a:t>
            </a:r>
            <a:r>
              <a:rPr kumimoji="0" lang="es-ES" altLang="es-AR" sz="1600" b="0" i="0" u="none" strike="noStrike" cap="none" normalizeH="0" baseline="-3000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s-ES" altLang="es-A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reduce </a:t>
            </a:r>
            <a:r>
              <a:rPr kumimoji="0" lang="es-ES" altLang="es-AR" sz="16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kumimoji="0" lang="es-ES" altLang="es-AR" sz="1600" b="0" i="1" u="none" strike="noStrike" cap="none" normalizeH="0" baseline="-30000" dirty="0" err="1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ind</a:t>
            </a:r>
            <a:r>
              <a:rPr kumimoji="0" lang="es-ES" altLang="es-AR" sz="1600" b="0" i="1" u="none" strike="noStrike" cap="none" normalizeH="0" baseline="-3000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kumimoji="0" lang="es-ES" altLang="es-A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hasta que</a:t>
            </a:r>
            <a:r>
              <a:rPr kumimoji="0" lang="es-ES" altLang="es-AR" sz="16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kumimoji="0" lang="es-ES" altLang="es-AR" sz="16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kumimoji="0" lang="es-ES" altLang="es-AR" sz="1600" b="0" i="1" u="none" strike="noStrike" cap="none" normalizeH="0" baseline="-30000" dirty="0" err="1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ind</a:t>
            </a:r>
            <a:r>
              <a:rPr kumimoji="0" lang="es-ES" altLang="es-AR" sz="1600" b="0" i="1" u="none" strike="noStrike" cap="none" normalizeH="0" baseline="-3000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= </a:t>
            </a:r>
            <a:r>
              <a:rPr kumimoji="0" lang="es-ES" altLang="es-AR" sz="16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</a:t>
            </a:r>
            <a:r>
              <a:rPr kumimoji="0" lang="es-ES" altLang="es-AR" sz="1600" b="0" i="1" u="none" strike="noStrike" cap="none" normalizeH="0" baseline="-3000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carga</a:t>
            </a:r>
            <a:r>
              <a:rPr kumimoji="0" lang="es-ES" altLang="es-AR" sz="16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a una mayor velocidad </a:t>
            </a:r>
            <a:r>
              <a:rPr lang="es-ES" altLang="es-AR" sz="1600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kumimoji="0" lang="es-ES" altLang="es-AR" sz="16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kumimoji="0" lang="es-ES" altLang="es-AR" sz="1600" b="0" i="1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708920"/>
            <a:ext cx="3409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873448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-36069" y="485775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Impact" panose="020B0806030902050204" pitchFamily="34" charset="0"/>
              </a:rPr>
              <a:t>CURVAS CARACTERÍSTICAS DEL MOTOR Y DE LA CARGA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1784" y="485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F3FCC506-6B91-4461-937F-082A3891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127" y="2954749"/>
            <a:ext cx="1042401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75FF99E-6FD7-4D6A-9AE1-CB2612E4DF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069" y="1772816"/>
            <a:ext cx="6005080" cy="4968671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E5E78F36-F48E-494E-B58F-33E0646DCCD0}"/>
                  </a:ext>
                </a:extLst>
              </p:cNvPr>
              <p:cNvSpPr/>
              <p:nvPr/>
            </p:nvSpPr>
            <p:spPr>
              <a:xfrm>
                <a:off x="4346534" y="1772816"/>
                <a:ext cx="447588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Condición 1, donde el momento útil resulta ser mayor al par resistente, es decir:</a:t>
                </a:r>
                <a:endParaRPr lang="es-A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s-ES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es-A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ú−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es-AR" sz="18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ú−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𝑀𝑎</m:t>
                      </m:r>
                    </m:oMath>
                  </m:oMathPara>
                </a14:m>
                <a:endParaRPr lang="es-AR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7" name="Rectángulo 6">
                <a:extLst>
                  <a:ext uri="{FF2B5EF4-FFF2-40B4-BE49-F238E27FC236}">
                    <a16:creationId xmlns="" xmlns:a16="http://schemas.microsoft.com/office/drawing/2014/main" id="{E5E78F36-F48E-494E-B58F-33E0646DC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534" y="1772816"/>
                <a:ext cx="4475880" cy="1754326"/>
              </a:xfrm>
              <a:prstGeom prst="rect">
                <a:avLst/>
              </a:prstGeom>
              <a:blipFill>
                <a:blip r:embed="rId3" cstate="print"/>
                <a:stretch>
                  <a:fillRect l="-1090" t="-2083" r="-12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466C43A-D669-400C-A1E1-EE847EEDD442}"/>
                  </a:ext>
                </a:extLst>
              </p:cNvPr>
              <p:cNvSpPr/>
              <p:nvPr/>
            </p:nvSpPr>
            <p:spPr>
              <a:xfrm>
                <a:off x="4530741" y="4257151"/>
                <a:ext cx="4572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s-ES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Condición 2 del gráfico el momento útil es inferior al momento resistente, es decir:</a:t>
                </a:r>
                <a:endParaRPr lang="es-AR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ú−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s-ES" sz="1800" i="1" smtClean="0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&lt;0</m:t>
                      </m:r>
                    </m:oMath>
                  </m:oMathPara>
                </a14:m>
                <a:endParaRPr lang="es-AR" sz="1800" dirty="0">
                  <a:solidFill>
                    <a:schemeClr val="tx2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800" i="1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s-ES" sz="1800" i="1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ú−</m:t>
                      </m:r>
                      <m:r>
                        <a:rPr lang="es-ES" sz="1800" i="1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𝑀𝑟</m:t>
                      </m:r>
                      <m:r>
                        <a:rPr lang="es-ES" sz="1800" i="1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s-ES" sz="1800" i="1">
                          <a:solidFill>
                            <a:schemeClr val="tx2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𝑀𝑎</m:t>
                      </m:r>
                    </m:oMath>
                  </m:oMathPara>
                </a14:m>
                <a:endParaRPr lang="es-AR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8" name="Rectángulo 7">
                <a:extLst>
                  <a:ext uri="{FF2B5EF4-FFF2-40B4-BE49-F238E27FC236}">
                    <a16:creationId xmlns="" xmlns:a16="http://schemas.microsoft.com/office/drawing/2014/main" id="{8466C43A-D669-400C-A1E1-EE847EED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741" y="4257151"/>
                <a:ext cx="4572000" cy="1200329"/>
              </a:xfrm>
              <a:prstGeom prst="rect">
                <a:avLst/>
              </a:prstGeom>
              <a:blipFill>
                <a:blip r:embed="rId4" cstate="print"/>
                <a:stretch>
                  <a:fillRect l="-1067" t="-2538" r="-12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0862979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382000" cy="1066800"/>
          </a:xfrm>
        </p:spPr>
        <p:txBody>
          <a:bodyPr/>
          <a:lstStyle/>
          <a:p>
            <a:r>
              <a:rPr lang="es-ES" dirty="0">
                <a:solidFill>
                  <a:srgbClr val="002060"/>
                </a:solidFill>
                <a:latin typeface="Impact" panose="020B0806030902050204" pitchFamily="34" charset="0"/>
              </a:rPr>
              <a:t>CIRCUITO UTILIZADO</a:t>
            </a:r>
            <a:endParaRPr lang="en-US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F653F58-F0BC-4986-AEA8-6992294B915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680" y="2060848"/>
            <a:ext cx="7863272" cy="3744416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1755C0-D1F0-4A62-9928-793AD9FBE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379</Words>
  <Application>Microsoft Office PowerPoint</Application>
  <PresentationFormat>Presentación en pantalla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Echo</vt:lpstr>
      <vt:lpstr>Microsoft Editor de ecuaciones 3.0</vt:lpstr>
      <vt:lpstr>ELECTROTECNIA Y MÁQUINAS ELÉCTRICAS</vt:lpstr>
      <vt:lpstr>OBJETIVOS:</vt:lpstr>
      <vt:lpstr>Diapositiva 3</vt:lpstr>
      <vt:lpstr>Diapositiva 4</vt:lpstr>
      <vt:lpstr>CIRCUITO UTILIZADO</vt:lpstr>
      <vt:lpstr>ECUACIÓN DE LA VELOCIDAD</vt:lpstr>
      <vt:lpstr>CURVAS CARACTERÍSTICAS DEL MOTOR Y DE LA CARGA</vt:lpstr>
      <vt:lpstr>CURVAS CARACTERÍSTICAS DEL MOTOR Y DE LA CARGA</vt:lpstr>
      <vt:lpstr>CIRCUITO UTILIZADO</vt:lpstr>
      <vt:lpstr>Diapositiva 10</vt:lpstr>
      <vt:lpstr>VALORES OBTENIDOS</vt:lpstr>
      <vt:lpstr>CURVAS CARACTERÍSTICAS DEL MOTOR Y DE LA CARGA</vt:lpstr>
      <vt:lpstr>VALORES OBTENIDOS</vt:lpstr>
      <vt:lpstr>CONCLUSIONES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ELECTROTECNIA Y MÁQUINAS ELÉCTRICAS</dc:title>
  <dc:creator>ingalejandrofara@gmail.com</dc:creator>
  <cp:lastModifiedBy>Admin</cp:lastModifiedBy>
  <cp:revision>35</cp:revision>
  <dcterms:created xsi:type="dcterms:W3CDTF">2019-10-01T13:02:24Z</dcterms:created>
  <dcterms:modified xsi:type="dcterms:W3CDTF">2021-06-15T22:52:55Z</dcterms:modified>
</cp:coreProperties>
</file>