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8"/>
  </p:notesMasterIdLst>
  <p:handoutMasterIdLst>
    <p:handoutMasterId r:id="rId49"/>
  </p:handoutMasterIdLst>
  <p:sldIdLst>
    <p:sldId id="256" r:id="rId5"/>
    <p:sldId id="264" r:id="rId6"/>
    <p:sldId id="266" r:id="rId7"/>
    <p:sldId id="267" r:id="rId8"/>
    <p:sldId id="280" r:id="rId9"/>
    <p:sldId id="281" r:id="rId10"/>
    <p:sldId id="282" r:id="rId11"/>
    <p:sldId id="283" r:id="rId12"/>
    <p:sldId id="284" r:id="rId13"/>
    <p:sldId id="288" r:id="rId14"/>
    <p:sldId id="285" r:id="rId15"/>
    <p:sldId id="286" r:id="rId16"/>
    <p:sldId id="287" r:id="rId17"/>
    <p:sldId id="289" r:id="rId18"/>
    <p:sldId id="290" r:id="rId19"/>
    <p:sldId id="292" r:id="rId20"/>
    <p:sldId id="291"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259" r:id="rId35"/>
    <p:sldId id="279" r:id="rId36"/>
    <p:sldId id="306" r:id="rId37"/>
    <p:sldId id="307" r:id="rId38"/>
    <p:sldId id="308" r:id="rId39"/>
    <p:sldId id="309" r:id="rId40"/>
    <p:sldId id="310" r:id="rId41"/>
    <p:sldId id="311" r:id="rId42"/>
    <p:sldId id="312" r:id="rId43"/>
    <p:sldId id="313" r:id="rId44"/>
    <p:sldId id="314" r:id="rId45"/>
    <p:sldId id="315" r:id="rId46"/>
    <p:sldId id="316" r:id="rId4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pt>
    <dgm:pt modelId="{4AF52931-E4CA-4429-AACB-B8747CDB2409}">
      <dgm:prSet phldrT="[Text]"/>
      <dgm:spPr/>
      <dgm:t>
        <a:bodyPr rtlCol="0"/>
        <a:lstStyle/>
        <a:p>
          <a:pPr>
            <a:lnSpc>
              <a:spcPct val="100000"/>
            </a:lnSpc>
          </a:pPr>
          <a:r>
            <a:rPr lang="es-ES" noProof="0" dirty="0"/>
            <a:t>Requerimientos ensayos</a:t>
          </a:r>
        </a:p>
      </dgm:t>
    </dgm:pt>
    <dgm:pt modelId="{67B2FC97-2FAE-4EFE-9DEE-E4216C657F35}" type="parTrans" cxnId="{F82329C8-C3B2-4E9B-9033-528488D72705}">
      <dgm:prSet/>
      <dgm:spPr/>
      <dgm:t>
        <a:bodyPr rtlCol="0"/>
        <a:lstStyle/>
        <a:p>
          <a:pPr rtl="0"/>
          <a:endParaRPr lang="es-ES" noProof="0" dirty="0"/>
        </a:p>
      </dgm:t>
    </dgm:pt>
    <dgm:pt modelId="{D86AF01C-9CBC-41F8-9354-48CD82BDFDC9}" type="sibTrans" cxnId="{F82329C8-C3B2-4E9B-9033-528488D72705}">
      <dgm:prSet/>
      <dgm:spPr/>
      <dgm:t>
        <a:bodyPr rtlCol="0"/>
        <a:lstStyle/>
        <a:p>
          <a:pPr rtl="0"/>
          <a:endParaRPr lang="es-ES" noProof="0" dirty="0"/>
        </a:p>
      </dgm:t>
    </dgm:pt>
    <dgm:pt modelId="{81BEB84D-9A77-49C6-9301-B3359FCAC75F}">
      <dgm:prSet phldrT="[Text]"/>
      <dgm:spPr/>
      <dgm:t>
        <a:bodyPr rtlCol="0"/>
        <a:lstStyle/>
        <a:p>
          <a:pPr>
            <a:lnSpc>
              <a:spcPct val="100000"/>
            </a:lnSpc>
          </a:pPr>
          <a:r>
            <a:rPr lang="es-ES" noProof="0" dirty="0"/>
            <a:t>Ecuación Euler</a:t>
          </a:r>
        </a:p>
      </dgm:t>
    </dgm:pt>
    <dgm:pt modelId="{AE4D0D43-0332-4F79-8D35-BCD8C10758AE}" type="parTrans" cxnId="{420EF6C4-7321-43BE-A2FC-253606B1E06A}">
      <dgm:prSet/>
      <dgm:spPr/>
      <dgm:t>
        <a:bodyPr rtlCol="0"/>
        <a:lstStyle/>
        <a:p>
          <a:pPr rtl="0"/>
          <a:endParaRPr lang="es-ES" noProof="0" dirty="0"/>
        </a:p>
      </dgm:t>
    </dgm:pt>
    <dgm:pt modelId="{5D260F18-25D2-4074-87F1-7E78DDA61C58}" type="sibTrans" cxnId="{420EF6C4-7321-43BE-A2FC-253606B1E06A}">
      <dgm:prSet/>
      <dgm:spPr/>
      <dgm:t>
        <a:bodyPr rtlCol="0"/>
        <a:lstStyle/>
        <a:p>
          <a:pPr rtl="0"/>
          <a:endParaRPr lang="es-ES" noProof="0" dirty="0"/>
        </a:p>
      </dgm:t>
    </dgm:pt>
    <dgm:pt modelId="{BFF9359E-E9B1-4B73-BACC-2C7988765B16}">
      <dgm:prSet phldrT="[Text]"/>
      <dgm:spPr/>
      <dgm:t>
        <a:bodyPr rtlCol="0"/>
        <a:lstStyle/>
        <a:p>
          <a:pPr>
            <a:lnSpc>
              <a:spcPct val="100000"/>
            </a:lnSpc>
          </a:pPr>
          <a:r>
            <a:rPr lang="es-ES" noProof="0" dirty="0"/>
            <a:t>Leyes de semejanza</a:t>
          </a:r>
        </a:p>
      </dgm:t>
    </dgm:pt>
    <dgm:pt modelId="{6E0A40FA-1B79-4089-8B9A-3BA22865FE4E}" type="parTrans" cxnId="{516EC545-1971-48B3-978C-4756FCDCCFD9}">
      <dgm:prSet/>
      <dgm:spPr/>
      <dgm:t>
        <a:bodyPr rtlCol="0"/>
        <a:lstStyle/>
        <a:p>
          <a:pPr rtl="0"/>
          <a:endParaRPr lang="es-ES" noProof="0" dirty="0"/>
        </a:p>
      </dgm:t>
    </dgm:pt>
    <dgm:pt modelId="{1CEF1965-C516-4C44-BAE3-2FA3F5116930}" type="sibTrans" cxnId="{516EC545-1971-48B3-978C-4756FCDCCFD9}">
      <dgm:prSet/>
      <dgm:spPr/>
      <dgm:t>
        <a:bodyPr rtlCol="0"/>
        <a:lstStyle/>
        <a:p>
          <a:pPr rtl="0"/>
          <a:endParaRPr lang="es-ES" noProof="0" dirty="0"/>
        </a:p>
      </dgm:t>
    </dgm:pt>
    <dgm:pt modelId="{0662385E-E408-45CE-AAE3-DCCA810BD5CE}" type="pres">
      <dgm:prSet presAssocID="{C7720856-93F0-4CC7-B7FD-2466914A11D4}" presName="root" presStyleCnt="0">
        <dgm:presLayoutVars>
          <dgm:dir/>
          <dgm:resizeHandles val="exact"/>
        </dgm:presLayoutVars>
      </dgm:prSet>
      <dgm:spPr/>
    </dgm:pt>
    <dgm:pt modelId="{2E10C7BE-64D1-4C8E-955C-3C3201A4DB6E}" type="pres">
      <dgm:prSet presAssocID="{4AF52931-E4CA-4429-AACB-B8747CDB2409}" presName="compNode" presStyleCnt="0"/>
      <dgm:spPr/>
    </dgm:pt>
    <dgm:pt modelId="{BB808751-1D3A-4AF2-A828-F61EB9498A28}" type="pres">
      <dgm:prSet presAssocID="{4AF52931-E4CA-4429-AACB-B8747CDB2409}" presName="bgRect" presStyleLbl="bgShp" presStyleIdx="0" presStyleCnt="3"/>
      <dgm:spPr/>
    </dgm:pt>
    <dgm:pt modelId="{C19E0BA9-59A2-436C-9AD0-3998992B75AC}" type="pres">
      <dgm:prSet presAssocID="{4AF52931-E4CA-4429-AACB-B8747CDB240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prendizaje remoto de matemáticas con relleno sólido"/>
        </a:ext>
      </dgm:extLst>
    </dgm:pt>
    <dgm:pt modelId="{2F4A57B0-FD96-4F8B-8459-50F7E4D52317}" type="pres">
      <dgm:prSet presAssocID="{4AF52931-E4CA-4429-AACB-B8747CDB2409}" presName="spaceRect" presStyleCnt="0"/>
      <dgm:spPr/>
    </dgm:pt>
    <dgm:pt modelId="{CB092067-D4BD-40AE-B17C-0309D1421D4A}" type="pres">
      <dgm:prSet presAssocID="{4AF52931-E4CA-4429-AACB-B8747CDB2409}" presName="parTx" presStyleLbl="revTx" presStyleIdx="0" presStyleCnt="3">
        <dgm:presLayoutVars>
          <dgm:chMax val="0"/>
          <dgm:chPref val="0"/>
        </dgm:presLayoutVars>
      </dgm:prSet>
      <dgm:spPr/>
    </dgm:pt>
    <dgm:pt modelId="{569E64A5-2D2E-4C55-823B-F8F475A11A6C}" type="pres">
      <dgm:prSet presAssocID="{D86AF01C-9CBC-41F8-9354-48CD82BDFDC9}" presName="sibTrans" presStyleCnt="0"/>
      <dgm:spPr/>
    </dgm:pt>
    <dgm:pt modelId="{73D7C8D1-8D22-42E6-93D8-63AFC1ABFFD4}" type="pres">
      <dgm:prSet presAssocID="{81BEB84D-9A77-49C6-9301-B3359FCAC75F}" presName="compNode" presStyleCnt="0"/>
      <dgm:spPr/>
    </dgm:pt>
    <dgm:pt modelId="{B45C241F-F93C-418E-8909-85201E30858D}" type="pres">
      <dgm:prSet presAssocID="{81BEB84D-9A77-49C6-9301-B3359FCAC75F}" presName="bgRect" presStyleLbl="bgShp" presStyleIdx="1" presStyleCnt="3"/>
      <dgm:spPr/>
    </dgm:pt>
    <dgm:pt modelId="{EC0FE3F1-0995-4A5D-80BC-F81F2F628E1D}"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riódico gráfico con relleno sólido"/>
        </a:ext>
      </dgm:extLst>
    </dgm:pt>
    <dgm:pt modelId="{E86F67FD-9443-4DB5-B833-54725CE3553A}" type="pres">
      <dgm:prSet presAssocID="{81BEB84D-9A77-49C6-9301-B3359FCAC75F}" presName="spaceRect" presStyleCnt="0"/>
      <dgm:spPr/>
    </dgm:pt>
    <dgm:pt modelId="{9BE2CD47-3307-46F1-9DBC-E43B25FBD49B}" type="pres">
      <dgm:prSet presAssocID="{81BEB84D-9A77-49C6-9301-B3359FCAC75F}" presName="parTx" presStyleLbl="revTx" presStyleIdx="1" presStyleCnt="3">
        <dgm:presLayoutVars>
          <dgm:chMax val="0"/>
          <dgm:chPref val="0"/>
        </dgm:presLayoutVars>
      </dgm:prSet>
      <dgm:spPr/>
    </dgm:pt>
    <dgm:pt modelId="{F4DD9213-2C58-4317-9E36-84B909810C5D}" type="pres">
      <dgm:prSet presAssocID="{5D260F18-25D2-4074-87F1-7E78DDA61C58}" presName="sibTrans" presStyleCnt="0"/>
      <dgm:spPr/>
    </dgm:pt>
    <dgm:pt modelId="{565DADBC-8529-4448-A76C-294BAC747EAF}" type="pres">
      <dgm:prSet presAssocID="{BFF9359E-E9B1-4B73-BACC-2C7988765B16}" presName="compNode" presStyleCnt="0"/>
      <dgm:spPr/>
    </dgm:pt>
    <dgm:pt modelId="{1FEB9527-CF1C-40FE-9CA9-FA36F0023BAC}" type="pres">
      <dgm:prSet presAssocID="{BFF9359E-E9B1-4B73-BACC-2C7988765B16}" presName="bgRect" presStyleLbl="bgShp" presStyleIdx="2" presStyleCnt="3"/>
      <dgm:spPr/>
    </dgm:pt>
    <dgm:pt modelId="{5B784460-B3DB-436D-9CEA-01207EB2C0CE}" type="pres">
      <dgm:prSet presAssocID="{BFF9359E-E9B1-4B73-BACC-2C7988765B1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ligencia artificial contorno"/>
        </a:ext>
      </dgm:extLst>
    </dgm:pt>
    <dgm:pt modelId="{9F666AA0-0ACF-4F2B-88D7-AA32A1465EFC}" type="pres">
      <dgm:prSet presAssocID="{BFF9359E-E9B1-4B73-BACC-2C7988765B16}" presName="spaceRect" presStyleCnt="0"/>
      <dgm:spPr/>
    </dgm:pt>
    <dgm:pt modelId="{B20210F2-CB3F-43B4-90F1-8246026B0226}" type="pres">
      <dgm:prSet presAssocID="{BFF9359E-E9B1-4B73-BACC-2C7988765B16}" presName="parTx" presStyleLbl="revTx" presStyleIdx="2" presStyleCnt="3">
        <dgm:presLayoutVars>
          <dgm:chMax val="0"/>
          <dgm:chPref val="0"/>
        </dgm:presLayoutVars>
      </dgm:prSet>
      <dgm:spPr/>
    </dgm:pt>
  </dgm:ptLst>
  <dgm:cxnLst>
    <dgm:cxn modelId="{516EC545-1971-48B3-978C-4756FCDCCFD9}" srcId="{C7720856-93F0-4CC7-B7FD-2466914A11D4}" destId="{BFF9359E-E9B1-4B73-BACC-2C7988765B16}" srcOrd="2" destOrd="0" parTransId="{6E0A40FA-1B79-4089-8B9A-3BA22865FE4E}" sibTransId="{1CEF1965-C516-4C44-BAE3-2FA3F5116930}"/>
    <dgm:cxn modelId="{ED031369-F2E2-4219-93CF-241A1BDFD3C2}" type="presOf" srcId="{BFF9359E-E9B1-4B73-BACC-2C7988765B16}" destId="{B20210F2-CB3F-43B4-90F1-8246026B0226}" srcOrd="0" destOrd="0" presId="urn:microsoft.com/office/officeart/2018/2/layout/IconVerticalSolid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E093D3E8-BCA1-47D2-AF90-D8683819F869}" type="presOf" srcId="{C7720856-93F0-4CC7-B7FD-2466914A11D4}" destId="{0662385E-E408-45CE-AAE3-DCCA810BD5CE}" srcOrd="0" destOrd="0" presId="urn:microsoft.com/office/officeart/2018/2/layout/IconVerticalSolidList"/>
    <dgm:cxn modelId="{2E97DEF4-C22C-4AEC-915C-59C8FD1A21FD}" type="presOf" srcId="{4AF52931-E4CA-4429-AACB-B8747CDB2409}" destId="{CB092067-D4BD-40AE-B17C-0309D1421D4A}" srcOrd="0" destOrd="0" presId="urn:microsoft.com/office/officeart/2018/2/layout/IconVerticalSolidList"/>
    <dgm:cxn modelId="{F9BAAAF7-C875-4876-8E7D-0CF56BB1DBDE}" type="presOf" srcId="{81BEB84D-9A77-49C6-9301-B3359FCAC75F}" destId="{9BE2CD47-3307-46F1-9DBC-E43B25FBD49B}" srcOrd="0" destOrd="0" presId="urn:microsoft.com/office/officeart/2018/2/layout/IconVerticalSolidList"/>
    <dgm:cxn modelId="{839FA8C5-3E3B-475F-83E6-90A5E0151881}" type="presParOf" srcId="{0662385E-E408-45CE-AAE3-DCCA810BD5CE}" destId="{2E10C7BE-64D1-4C8E-955C-3C3201A4DB6E}" srcOrd="0" destOrd="0" presId="urn:microsoft.com/office/officeart/2018/2/layout/IconVerticalSolidList"/>
    <dgm:cxn modelId="{BB562FE8-32AD-496E-8675-09C7E9B3C4A6}" type="presParOf" srcId="{2E10C7BE-64D1-4C8E-955C-3C3201A4DB6E}" destId="{BB808751-1D3A-4AF2-A828-F61EB9498A28}" srcOrd="0" destOrd="0" presId="urn:microsoft.com/office/officeart/2018/2/layout/IconVerticalSolidList"/>
    <dgm:cxn modelId="{BE681D38-F7AD-4278-88AD-B5422146ED70}" type="presParOf" srcId="{2E10C7BE-64D1-4C8E-955C-3C3201A4DB6E}" destId="{C19E0BA9-59A2-436C-9AD0-3998992B75AC}" srcOrd="1" destOrd="0" presId="urn:microsoft.com/office/officeart/2018/2/layout/IconVerticalSolidList"/>
    <dgm:cxn modelId="{6EAF4F5E-28D8-4F52-B290-C0493C810C60}" type="presParOf" srcId="{2E10C7BE-64D1-4C8E-955C-3C3201A4DB6E}" destId="{2F4A57B0-FD96-4F8B-8459-50F7E4D52317}" srcOrd="2" destOrd="0" presId="urn:microsoft.com/office/officeart/2018/2/layout/IconVerticalSolidList"/>
    <dgm:cxn modelId="{CEE426B7-E717-4738-B59D-33F8AE62AE09}" type="presParOf" srcId="{2E10C7BE-64D1-4C8E-955C-3C3201A4DB6E}" destId="{CB092067-D4BD-40AE-B17C-0309D1421D4A}" srcOrd="3" destOrd="0" presId="urn:microsoft.com/office/officeart/2018/2/layout/IconVerticalSolidList"/>
    <dgm:cxn modelId="{BB17A40D-B877-40AD-8F3B-137517E5EF3B}" type="presParOf" srcId="{0662385E-E408-45CE-AAE3-DCCA810BD5CE}" destId="{569E64A5-2D2E-4C55-823B-F8F475A11A6C}" srcOrd="1" destOrd="0" presId="urn:microsoft.com/office/officeart/2018/2/layout/IconVerticalSolidList"/>
    <dgm:cxn modelId="{E31F6601-0B6F-4A53-BE96-9E73754E4D7F}" type="presParOf" srcId="{0662385E-E408-45CE-AAE3-DCCA810BD5CE}" destId="{73D7C8D1-8D22-42E6-93D8-63AFC1ABFFD4}" srcOrd="2" destOrd="0" presId="urn:microsoft.com/office/officeart/2018/2/layout/IconVerticalSolidList"/>
    <dgm:cxn modelId="{7BE14B14-C7C7-49AA-9EDD-D0CC725D90B6}" type="presParOf" srcId="{73D7C8D1-8D22-42E6-93D8-63AFC1ABFFD4}" destId="{B45C241F-F93C-418E-8909-85201E30858D}" srcOrd="0" destOrd="0" presId="urn:microsoft.com/office/officeart/2018/2/layout/IconVerticalSolidList"/>
    <dgm:cxn modelId="{3EE75753-799B-43A3-81F0-51BB57047CDF}" type="presParOf" srcId="{73D7C8D1-8D22-42E6-93D8-63AFC1ABFFD4}" destId="{EC0FE3F1-0995-4A5D-80BC-F81F2F628E1D}" srcOrd="1" destOrd="0" presId="urn:microsoft.com/office/officeart/2018/2/layout/IconVerticalSolidList"/>
    <dgm:cxn modelId="{245CB71D-90E3-4B66-AADC-0E393B420D45}" type="presParOf" srcId="{73D7C8D1-8D22-42E6-93D8-63AFC1ABFFD4}" destId="{E86F67FD-9443-4DB5-B833-54725CE3553A}" srcOrd="2" destOrd="0" presId="urn:microsoft.com/office/officeart/2018/2/layout/IconVerticalSolidList"/>
    <dgm:cxn modelId="{3CFE9B1E-F566-4BA9-9C8B-EFAD64769DF5}" type="presParOf" srcId="{73D7C8D1-8D22-42E6-93D8-63AFC1ABFFD4}" destId="{9BE2CD47-3307-46F1-9DBC-E43B25FBD49B}" srcOrd="3" destOrd="0" presId="urn:microsoft.com/office/officeart/2018/2/layout/IconVerticalSolidList"/>
    <dgm:cxn modelId="{F7C3C56B-6E05-439C-A607-9FF484DF734A}" type="presParOf" srcId="{0662385E-E408-45CE-AAE3-DCCA810BD5CE}" destId="{F4DD9213-2C58-4317-9E36-84B909810C5D}" srcOrd="3" destOrd="0" presId="urn:microsoft.com/office/officeart/2018/2/layout/IconVerticalSolidList"/>
    <dgm:cxn modelId="{CE673F1C-40C4-4C72-9F4E-4667D344898B}" type="presParOf" srcId="{0662385E-E408-45CE-AAE3-DCCA810BD5CE}" destId="{565DADBC-8529-4448-A76C-294BAC747EAF}" srcOrd="4" destOrd="0" presId="urn:microsoft.com/office/officeart/2018/2/layout/IconVerticalSolidList"/>
    <dgm:cxn modelId="{065F9D8C-08BC-4AB9-878F-66D069462680}" type="presParOf" srcId="{565DADBC-8529-4448-A76C-294BAC747EAF}" destId="{1FEB9527-CF1C-40FE-9CA9-FA36F0023BAC}" srcOrd="0" destOrd="0" presId="urn:microsoft.com/office/officeart/2018/2/layout/IconVerticalSolidList"/>
    <dgm:cxn modelId="{92496743-DA3A-4E2D-8EF4-2A5C26CD2665}" type="presParOf" srcId="{565DADBC-8529-4448-A76C-294BAC747EAF}" destId="{5B784460-B3DB-436D-9CEA-01207EB2C0CE}" srcOrd="1" destOrd="0" presId="urn:microsoft.com/office/officeart/2018/2/layout/IconVerticalSolidList"/>
    <dgm:cxn modelId="{4649ED4F-88FE-4E2D-A706-240E861FE6EF}" type="presParOf" srcId="{565DADBC-8529-4448-A76C-294BAC747EAF}" destId="{9F666AA0-0ACF-4F2B-88D7-AA32A1465EFC}" srcOrd="2" destOrd="0" presId="urn:microsoft.com/office/officeart/2018/2/layout/IconVerticalSolidList"/>
    <dgm:cxn modelId="{397AF570-4BFF-4872-AA23-0FAD790C52A4}" type="presParOf" srcId="{565DADBC-8529-4448-A76C-294BAC747EAF}" destId="{B20210F2-CB3F-43B4-90F1-8246026B022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E6D86-5C63-4F99-B177-C331A686AA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42ACCC71-8933-4BEF-87E4-BD18A4825D5B}">
      <dgm:prSet phldrT="[Texto]"/>
      <dgm:spPr/>
      <dgm:t>
        <a:bodyPr/>
        <a:lstStyle/>
        <a:p>
          <a:r>
            <a:rPr lang="es-AR" dirty="0"/>
            <a:t>Contenidos</a:t>
          </a:r>
        </a:p>
      </dgm:t>
    </dgm:pt>
    <dgm:pt modelId="{D18D5921-E0B7-4DE3-BDF6-BF8A293E6400}" type="parTrans" cxnId="{DED5CEEA-FE23-4984-8C23-1C97386A897D}">
      <dgm:prSet/>
      <dgm:spPr/>
      <dgm:t>
        <a:bodyPr/>
        <a:lstStyle/>
        <a:p>
          <a:endParaRPr lang="es-AR"/>
        </a:p>
      </dgm:t>
    </dgm:pt>
    <dgm:pt modelId="{12620ED6-EF37-4F15-A43A-55181266F729}" type="sibTrans" cxnId="{DED5CEEA-FE23-4984-8C23-1C97386A897D}">
      <dgm:prSet/>
      <dgm:spPr/>
      <dgm:t>
        <a:bodyPr/>
        <a:lstStyle/>
        <a:p>
          <a:endParaRPr lang="es-AR"/>
        </a:p>
      </dgm:t>
    </dgm:pt>
    <dgm:pt modelId="{D9233E6C-FFA3-407C-BF0C-8B1344C035BC}">
      <dgm:prSet phldrT="[Texto]"/>
      <dgm:spPr/>
      <dgm:t>
        <a:bodyPr/>
        <a:lstStyle/>
        <a:p>
          <a:r>
            <a:rPr lang="es-AR" b="1">
              <a:latin typeface="Arial"/>
              <a:ea typeface="Times New Roman"/>
            </a:rPr>
            <a:t>Modelos hidráulicos de turbo maquinas. </a:t>
          </a:r>
          <a:endParaRPr lang="es-AR" dirty="0"/>
        </a:p>
      </dgm:t>
    </dgm:pt>
    <dgm:pt modelId="{E24A8033-1409-4C22-BBB1-6563EDB6FDA3}" type="parTrans" cxnId="{0484CD9B-D7F6-44DF-82DB-E952AB18987F}">
      <dgm:prSet/>
      <dgm:spPr/>
      <dgm:t>
        <a:bodyPr/>
        <a:lstStyle/>
        <a:p>
          <a:endParaRPr lang="es-AR"/>
        </a:p>
      </dgm:t>
    </dgm:pt>
    <dgm:pt modelId="{81526D00-44C7-4D89-9EEA-48F6C4D728C2}" type="sibTrans" cxnId="{0484CD9B-D7F6-44DF-82DB-E952AB18987F}">
      <dgm:prSet/>
      <dgm:spPr/>
      <dgm:t>
        <a:bodyPr/>
        <a:lstStyle/>
        <a:p>
          <a:endParaRPr lang="es-AR"/>
        </a:p>
      </dgm:t>
    </dgm:pt>
    <dgm:pt modelId="{285A42FB-1D89-4075-B250-BA6BDBBCCCBA}">
      <dgm:prSet/>
      <dgm:spPr/>
      <dgm:t>
        <a:bodyPr/>
        <a:lstStyle/>
        <a:p>
          <a:r>
            <a:rPr lang="en-US" b="1">
              <a:latin typeface="Arial"/>
              <a:ea typeface="Times New Roman"/>
            </a:rPr>
            <a:t>Test de perfomance. </a:t>
          </a:r>
          <a:endParaRPr lang="en-US" b="1" dirty="0">
            <a:latin typeface="Arial"/>
            <a:ea typeface="Times New Roman"/>
          </a:endParaRPr>
        </a:p>
      </dgm:t>
    </dgm:pt>
    <dgm:pt modelId="{81B83A72-451A-4BA3-A6A1-40DDC6E0307B}" type="parTrans" cxnId="{E63AA7FD-0B61-450C-A7B3-01ED51C408AC}">
      <dgm:prSet/>
      <dgm:spPr/>
      <dgm:t>
        <a:bodyPr/>
        <a:lstStyle/>
        <a:p>
          <a:endParaRPr lang="es-AR"/>
        </a:p>
      </dgm:t>
    </dgm:pt>
    <dgm:pt modelId="{1AE51529-E1F6-4C7F-9E11-C924D77618D1}" type="sibTrans" cxnId="{E63AA7FD-0B61-450C-A7B3-01ED51C408AC}">
      <dgm:prSet/>
      <dgm:spPr/>
      <dgm:t>
        <a:bodyPr/>
        <a:lstStyle/>
        <a:p>
          <a:endParaRPr lang="es-AR"/>
        </a:p>
      </dgm:t>
    </dgm:pt>
    <dgm:pt modelId="{0CCBC8DF-7163-478E-83B4-A0C55ECBFB62}">
      <dgm:prSet/>
      <dgm:spPr/>
      <dgm:t>
        <a:bodyPr/>
        <a:lstStyle/>
        <a:p>
          <a:r>
            <a:rPr lang="es-AR" b="1" dirty="0">
              <a:latin typeface="Arial"/>
              <a:ea typeface="Times New Roman"/>
            </a:rPr>
            <a:t>Predicciones de los efectos de cavitación. </a:t>
          </a:r>
        </a:p>
      </dgm:t>
    </dgm:pt>
    <dgm:pt modelId="{F86BE58D-D2F0-49A3-935A-5F2A2BF782C6}" type="parTrans" cxnId="{2088785A-14BC-48AF-9F71-17DD9353014A}">
      <dgm:prSet/>
      <dgm:spPr/>
      <dgm:t>
        <a:bodyPr/>
        <a:lstStyle/>
        <a:p>
          <a:endParaRPr lang="es-AR"/>
        </a:p>
      </dgm:t>
    </dgm:pt>
    <dgm:pt modelId="{A56D3042-4480-4E89-B0F8-4B898E79C0FA}" type="sibTrans" cxnId="{2088785A-14BC-48AF-9F71-17DD9353014A}">
      <dgm:prSet/>
      <dgm:spPr/>
      <dgm:t>
        <a:bodyPr/>
        <a:lstStyle/>
        <a:p>
          <a:endParaRPr lang="es-AR"/>
        </a:p>
      </dgm:t>
    </dgm:pt>
    <dgm:pt modelId="{B483DD46-3A54-4E22-8B48-40EF24821263}">
      <dgm:prSet/>
      <dgm:spPr/>
      <dgm:t>
        <a:bodyPr/>
        <a:lstStyle/>
        <a:p>
          <a:r>
            <a:rPr lang="es-AR" b="1" dirty="0">
              <a:latin typeface="Arial"/>
              <a:ea typeface="Times New Roman"/>
            </a:rPr>
            <a:t>Estudios de aire para distribución de presiones</a:t>
          </a:r>
          <a:endParaRPr lang="es-AR" dirty="0">
            <a:latin typeface="Plotter"/>
            <a:ea typeface="Times New Roman"/>
            <a:cs typeface="Times New Roman"/>
          </a:endParaRPr>
        </a:p>
      </dgm:t>
    </dgm:pt>
    <dgm:pt modelId="{5BC2F8E8-AA4A-423D-8AA8-31A876B4FE16}" type="parTrans" cxnId="{D182068A-84A5-4C64-A213-C5ECFD432642}">
      <dgm:prSet/>
      <dgm:spPr/>
      <dgm:t>
        <a:bodyPr/>
        <a:lstStyle/>
        <a:p>
          <a:endParaRPr lang="es-AR"/>
        </a:p>
      </dgm:t>
    </dgm:pt>
    <dgm:pt modelId="{6BF62747-EE7D-48E2-BEE0-224CDC321E9A}" type="sibTrans" cxnId="{D182068A-84A5-4C64-A213-C5ECFD432642}">
      <dgm:prSet/>
      <dgm:spPr/>
      <dgm:t>
        <a:bodyPr/>
        <a:lstStyle/>
        <a:p>
          <a:endParaRPr lang="es-AR"/>
        </a:p>
      </dgm:t>
    </dgm:pt>
    <dgm:pt modelId="{8A287490-54D6-427C-82DC-B514B3482A6C}" type="pres">
      <dgm:prSet presAssocID="{AA9E6D86-5C63-4F99-B177-C331A686AAAC}" presName="linear" presStyleCnt="0">
        <dgm:presLayoutVars>
          <dgm:animLvl val="lvl"/>
          <dgm:resizeHandles val="exact"/>
        </dgm:presLayoutVars>
      </dgm:prSet>
      <dgm:spPr/>
    </dgm:pt>
    <dgm:pt modelId="{1EFC0B19-7C2B-4B90-B8DD-7F7DDADF45A5}" type="pres">
      <dgm:prSet presAssocID="{42ACCC71-8933-4BEF-87E4-BD18A4825D5B}" presName="parentText" presStyleLbl="node1" presStyleIdx="0" presStyleCnt="1">
        <dgm:presLayoutVars>
          <dgm:chMax val="0"/>
          <dgm:bulletEnabled val="1"/>
        </dgm:presLayoutVars>
      </dgm:prSet>
      <dgm:spPr/>
    </dgm:pt>
    <dgm:pt modelId="{E82EE698-077E-4BE6-BB15-68D71078A3C4}" type="pres">
      <dgm:prSet presAssocID="{42ACCC71-8933-4BEF-87E4-BD18A4825D5B}" presName="childText" presStyleLbl="revTx" presStyleIdx="0" presStyleCnt="1">
        <dgm:presLayoutVars>
          <dgm:bulletEnabled val="1"/>
        </dgm:presLayoutVars>
      </dgm:prSet>
      <dgm:spPr/>
    </dgm:pt>
  </dgm:ptLst>
  <dgm:cxnLst>
    <dgm:cxn modelId="{D247390C-BDC5-447E-B5FF-FE6BE53DAED6}" type="presOf" srcId="{B483DD46-3A54-4E22-8B48-40EF24821263}" destId="{E82EE698-077E-4BE6-BB15-68D71078A3C4}" srcOrd="0" destOrd="3" presId="urn:microsoft.com/office/officeart/2005/8/layout/vList2"/>
    <dgm:cxn modelId="{3F36CE28-B9A9-4396-A69A-8273A3CB881B}" type="presOf" srcId="{D9233E6C-FFA3-407C-BF0C-8B1344C035BC}" destId="{E82EE698-077E-4BE6-BB15-68D71078A3C4}" srcOrd="0" destOrd="0" presId="urn:microsoft.com/office/officeart/2005/8/layout/vList2"/>
    <dgm:cxn modelId="{7C0D5C62-BB04-415E-96EA-AD2E1137F427}" type="presOf" srcId="{42ACCC71-8933-4BEF-87E4-BD18A4825D5B}" destId="{1EFC0B19-7C2B-4B90-B8DD-7F7DDADF45A5}" srcOrd="0" destOrd="0" presId="urn:microsoft.com/office/officeart/2005/8/layout/vList2"/>
    <dgm:cxn modelId="{2088785A-14BC-48AF-9F71-17DD9353014A}" srcId="{42ACCC71-8933-4BEF-87E4-BD18A4825D5B}" destId="{0CCBC8DF-7163-478E-83B4-A0C55ECBFB62}" srcOrd="2" destOrd="0" parTransId="{F86BE58D-D2F0-49A3-935A-5F2A2BF782C6}" sibTransId="{A56D3042-4480-4E89-B0F8-4B898E79C0FA}"/>
    <dgm:cxn modelId="{D182068A-84A5-4C64-A213-C5ECFD432642}" srcId="{42ACCC71-8933-4BEF-87E4-BD18A4825D5B}" destId="{B483DD46-3A54-4E22-8B48-40EF24821263}" srcOrd="3" destOrd="0" parTransId="{5BC2F8E8-AA4A-423D-8AA8-31A876B4FE16}" sibTransId="{6BF62747-EE7D-48E2-BEE0-224CDC321E9A}"/>
    <dgm:cxn modelId="{0484CD9B-D7F6-44DF-82DB-E952AB18987F}" srcId="{42ACCC71-8933-4BEF-87E4-BD18A4825D5B}" destId="{D9233E6C-FFA3-407C-BF0C-8B1344C035BC}" srcOrd="0" destOrd="0" parTransId="{E24A8033-1409-4C22-BBB1-6563EDB6FDA3}" sibTransId="{81526D00-44C7-4D89-9EEA-48F6C4D728C2}"/>
    <dgm:cxn modelId="{002B1C9D-DAD1-40E6-BFDB-F8A751C0BE8D}" type="presOf" srcId="{AA9E6D86-5C63-4F99-B177-C331A686AAAC}" destId="{8A287490-54D6-427C-82DC-B514B3482A6C}" srcOrd="0" destOrd="0" presId="urn:microsoft.com/office/officeart/2005/8/layout/vList2"/>
    <dgm:cxn modelId="{EF3CB3C3-F2AC-44E6-B95E-08E310BE61A2}" type="presOf" srcId="{285A42FB-1D89-4075-B250-BA6BDBBCCCBA}" destId="{E82EE698-077E-4BE6-BB15-68D71078A3C4}" srcOrd="0" destOrd="1" presId="urn:microsoft.com/office/officeart/2005/8/layout/vList2"/>
    <dgm:cxn modelId="{2B24B0D7-F3D4-4125-858E-97FC3464D3AC}" type="presOf" srcId="{0CCBC8DF-7163-478E-83B4-A0C55ECBFB62}" destId="{E82EE698-077E-4BE6-BB15-68D71078A3C4}" srcOrd="0" destOrd="2" presId="urn:microsoft.com/office/officeart/2005/8/layout/vList2"/>
    <dgm:cxn modelId="{DED5CEEA-FE23-4984-8C23-1C97386A897D}" srcId="{AA9E6D86-5C63-4F99-B177-C331A686AAAC}" destId="{42ACCC71-8933-4BEF-87E4-BD18A4825D5B}" srcOrd="0" destOrd="0" parTransId="{D18D5921-E0B7-4DE3-BDF6-BF8A293E6400}" sibTransId="{12620ED6-EF37-4F15-A43A-55181266F729}"/>
    <dgm:cxn modelId="{E63AA7FD-0B61-450C-A7B3-01ED51C408AC}" srcId="{42ACCC71-8933-4BEF-87E4-BD18A4825D5B}" destId="{285A42FB-1D89-4075-B250-BA6BDBBCCCBA}" srcOrd="1" destOrd="0" parTransId="{81B83A72-451A-4BA3-A6A1-40DDC6E0307B}" sibTransId="{1AE51529-E1F6-4C7F-9E11-C924D77618D1}"/>
    <dgm:cxn modelId="{120E4867-2F0A-4C1A-A0B2-DE4A22A4DB9F}" type="presParOf" srcId="{8A287490-54D6-427C-82DC-B514B3482A6C}" destId="{1EFC0B19-7C2B-4B90-B8DD-7F7DDADF45A5}" srcOrd="0" destOrd="0" presId="urn:microsoft.com/office/officeart/2005/8/layout/vList2"/>
    <dgm:cxn modelId="{8CA08A1A-2AFA-4E86-997D-F9120EBF4A6D}" type="presParOf" srcId="{8A287490-54D6-427C-82DC-B514B3482A6C}" destId="{E82EE698-077E-4BE6-BB15-68D71078A3C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08751-1D3A-4AF2-A828-F61EB9498A28}">
      <dsp:nvSpPr>
        <dsp:cNvPr id="0" name=""/>
        <dsp:cNvSpPr/>
      </dsp:nvSpPr>
      <dsp:spPr>
        <a:xfrm>
          <a:off x="0" y="473"/>
          <a:ext cx="3352128" cy="1108674"/>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C19E0BA9-59A2-436C-9AD0-3998992B75AC}">
      <dsp:nvSpPr>
        <dsp:cNvPr id="0" name=""/>
        <dsp:cNvSpPr/>
      </dsp:nvSpPr>
      <dsp:spPr>
        <a:xfrm>
          <a:off x="335374" y="249925"/>
          <a:ext cx="609771" cy="60977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CB092067-D4BD-40AE-B17C-0309D1421D4A}">
      <dsp:nvSpPr>
        <dsp:cNvPr id="0" name=""/>
        <dsp:cNvSpPr/>
      </dsp:nvSpPr>
      <dsp:spPr>
        <a:xfrm>
          <a:off x="1280519" y="473"/>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rtlCol="0" anchor="ctr" anchorCtr="0">
          <a:noAutofit/>
        </a:bodyPr>
        <a:lstStyle/>
        <a:p>
          <a:pPr marL="0" lvl="0" indent="0" algn="l" defTabSz="1022350">
            <a:lnSpc>
              <a:spcPct val="100000"/>
            </a:lnSpc>
            <a:spcBef>
              <a:spcPct val="0"/>
            </a:spcBef>
            <a:spcAft>
              <a:spcPct val="35000"/>
            </a:spcAft>
            <a:buNone/>
          </a:pPr>
          <a:r>
            <a:rPr lang="es-ES" sz="2300" kern="1200" noProof="0" dirty="0"/>
            <a:t>Requerimientos ensayos</a:t>
          </a:r>
        </a:p>
      </dsp:txBody>
      <dsp:txXfrm>
        <a:off x="1280519" y="473"/>
        <a:ext cx="2071608" cy="1108674"/>
      </dsp:txXfrm>
    </dsp:sp>
    <dsp:sp modelId="{B45C241F-F93C-418E-8909-85201E30858D}">
      <dsp:nvSpPr>
        <dsp:cNvPr id="0" name=""/>
        <dsp:cNvSpPr/>
      </dsp:nvSpPr>
      <dsp:spPr>
        <a:xfrm>
          <a:off x="0" y="1386317"/>
          <a:ext cx="3352128" cy="1108674"/>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EC0FE3F1-0995-4A5D-80BC-F81F2F628E1D}">
      <dsp:nvSpPr>
        <dsp:cNvPr id="0" name=""/>
        <dsp:cNvSpPr/>
      </dsp:nvSpPr>
      <dsp:spPr>
        <a:xfrm>
          <a:off x="335374" y="1635768"/>
          <a:ext cx="609771" cy="60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9BE2CD47-3307-46F1-9DBC-E43B25FBD49B}">
      <dsp:nvSpPr>
        <dsp:cNvPr id="0" name=""/>
        <dsp:cNvSpPr/>
      </dsp:nvSpPr>
      <dsp:spPr>
        <a:xfrm>
          <a:off x="1280519" y="1386317"/>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rtlCol="0" anchor="ctr" anchorCtr="0">
          <a:noAutofit/>
        </a:bodyPr>
        <a:lstStyle/>
        <a:p>
          <a:pPr marL="0" lvl="0" indent="0" algn="l" defTabSz="1022350">
            <a:lnSpc>
              <a:spcPct val="100000"/>
            </a:lnSpc>
            <a:spcBef>
              <a:spcPct val="0"/>
            </a:spcBef>
            <a:spcAft>
              <a:spcPct val="35000"/>
            </a:spcAft>
            <a:buNone/>
          </a:pPr>
          <a:r>
            <a:rPr lang="es-ES" sz="2300" kern="1200" noProof="0" dirty="0"/>
            <a:t>Ecuación Euler</a:t>
          </a:r>
        </a:p>
      </dsp:txBody>
      <dsp:txXfrm>
        <a:off x="1280519" y="1386317"/>
        <a:ext cx="2071608" cy="1108674"/>
      </dsp:txXfrm>
    </dsp:sp>
    <dsp:sp modelId="{1FEB9527-CF1C-40FE-9CA9-FA36F0023BAC}">
      <dsp:nvSpPr>
        <dsp:cNvPr id="0" name=""/>
        <dsp:cNvSpPr/>
      </dsp:nvSpPr>
      <dsp:spPr>
        <a:xfrm>
          <a:off x="0" y="2772160"/>
          <a:ext cx="3352128" cy="1108674"/>
        </a:xfrm>
        <a:prstGeom prst="roundRect">
          <a:avLst>
            <a:gd name="adj" fmla="val 10000"/>
          </a:avLst>
        </a:prstGeom>
        <a:solidFill>
          <a:schemeClr val="bg1">
            <a:lumMod val="95000"/>
            <a:hueOff val="0"/>
            <a:satOff val="0"/>
            <a:lumOff val="0"/>
            <a:alphaOff val="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B784460-B3DB-436D-9CEA-01207EB2C0CE}">
      <dsp:nvSpPr>
        <dsp:cNvPr id="0" name=""/>
        <dsp:cNvSpPr/>
      </dsp:nvSpPr>
      <dsp:spPr>
        <a:xfrm>
          <a:off x="335374" y="3021612"/>
          <a:ext cx="609771" cy="6097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B20210F2-CB3F-43B4-90F1-8246026B0226}">
      <dsp:nvSpPr>
        <dsp:cNvPr id="0" name=""/>
        <dsp:cNvSpPr/>
      </dsp:nvSpPr>
      <dsp:spPr>
        <a:xfrm>
          <a:off x="1280519" y="2772160"/>
          <a:ext cx="2071608" cy="1108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5" tIns="117335" rIns="117335" bIns="117335" numCol="1" spcCol="1270" rtlCol="0" anchor="ctr" anchorCtr="0">
          <a:noAutofit/>
        </a:bodyPr>
        <a:lstStyle/>
        <a:p>
          <a:pPr marL="0" lvl="0" indent="0" algn="l" defTabSz="1022350">
            <a:lnSpc>
              <a:spcPct val="100000"/>
            </a:lnSpc>
            <a:spcBef>
              <a:spcPct val="0"/>
            </a:spcBef>
            <a:spcAft>
              <a:spcPct val="35000"/>
            </a:spcAft>
            <a:buNone/>
          </a:pPr>
          <a:r>
            <a:rPr lang="es-ES" sz="2300" kern="1200" noProof="0" dirty="0"/>
            <a:t>Leyes de semejanza</a:t>
          </a:r>
        </a:p>
      </dsp:txBody>
      <dsp:txXfrm>
        <a:off x="1280519" y="2772160"/>
        <a:ext cx="2071608" cy="1108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0B19-7C2B-4B90-B8DD-7F7DDADF45A5}">
      <dsp:nvSpPr>
        <dsp:cNvPr id="0" name=""/>
        <dsp:cNvSpPr/>
      </dsp:nvSpPr>
      <dsp:spPr>
        <a:xfrm>
          <a:off x="0" y="29287"/>
          <a:ext cx="7602770" cy="912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AR" sz="4000" kern="1200" dirty="0"/>
            <a:t>Contenidos</a:t>
          </a:r>
        </a:p>
      </dsp:txBody>
      <dsp:txXfrm>
        <a:off x="44549" y="73836"/>
        <a:ext cx="7513672" cy="823502"/>
      </dsp:txXfrm>
    </dsp:sp>
    <dsp:sp modelId="{E82EE698-077E-4BE6-BB15-68D71078A3C4}">
      <dsp:nvSpPr>
        <dsp:cNvPr id="0" name=""/>
        <dsp:cNvSpPr/>
      </dsp:nvSpPr>
      <dsp:spPr>
        <a:xfrm>
          <a:off x="0" y="941887"/>
          <a:ext cx="7602770" cy="33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88"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s-AR" sz="3100" b="1" kern="1200">
              <a:latin typeface="Arial"/>
              <a:ea typeface="Times New Roman"/>
            </a:rPr>
            <a:t>Modelos hidráulicos de turbo maquinas. </a:t>
          </a:r>
          <a:endParaRPr lang="es-AR" sz="3100" kern="1200" dirty="0"/>
        </a:p>
        <a:p>
          <a:pPr marL="285750" lvl="1" indent="-285750" algn="l" defTabSz="1377950">
            <a:lnSpc>
              <a:spcPct val="90000"/>
            </a:lnSpc>
            <a:spcBef>
              <a:spcPct val="0"/>
            </a:spcBef>
            <a:spcAft>
              <a:spcPct val="20000"/>
            </a:spcAft>
            <a:buChar char="•"/>
          </a:pPr>
          <a:r>
            <a:rPr lang="en-US" sz="3100" b="1" kern="1200">
              <a:latin typeface="Arial"/>
              <a:ea typeface="Times New Roman"/>
            </a:rPr>
            <a:t>Test de perfomance. </a:t>
          </a:r>
          <a:endParaRPr lang="en-US" sz="3100" b="1" kern="1200" dirty="0">
            <a:latin typeface="Arial"/>
            <a:ea typeface="Times New Roman"/>
          </a:endParaRPr>
        </a:p>
        <a:p>
          <a:pPr marL="285750" lvl="1" indent="-285750" algn="l" defTabSz="1377950">
            <a:lnSpc>
              <a:spcPct val="90000"/>
            </a:lnSpc>
            <a:spcBef>
              <a:spcPct val="0"/>
            </a:spcBef>
            <a:spcAft>
              <a:spcPct val="20000"/>
            </a:spcAft>
            <a:buChar char="•"/>
          </a:pPr>
          <a:r>
            <a:rPr lang="es-AR" sz="3100" b="1" kern="1200" dirty="0">
              <a:latin typeface="Arial"/>
              <a:ea typeface="Times New Roman"/>
            </a:rPr>
            <a:t>Predicciones de los efectos de cavitación. </a:t>
          </a:r>
        </a:p>
        <a:p>
          <a:pPr marL="285750" lvl="1" indent="-285750" algn="l" defTabSz="1377950">
            <a:lnSpc>
              <a:spcPct val="90000"/>
            </a:lnSpc>
            <a:spcBef>
              <a:spcPct val="0"/>
            </a:spcBef>
            <a:spcAft>
              <a:spcPct val="20000"/>
            </a:spcAft>
            <a:buChar char="•"/>
          </a:pPr>
          <a:r>
            <a:rPr lang="es-AR" sz="3100" b="1" kern="1200" dirty="0">
              <a:latin typeface="Arial"/>
              <a:ea typeface="Times New Roman"/>
            </a:rPr>
            <a:t>Estudios de aire para distribución de presiones</a:t>
          </a:r>
          <a:endParaRPr lang="es-AR" sz="3100" kern="1200" dirty="0">
            <a:latin typeface="Plotter"/>
            <a:ea typeface="Times New Roman"/>
            <a:cs typeface="Times New Roman"/>
          </a:endParaRPr>
        </a:p>
      </dsp:txBody>
      <dsp:txXfrm>
        <a:off x="0" y="941887"/>
        <a:ext cx="7602770" cy="3312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ABF28D3-4C98-4A0C-8E9E-2258B31A87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B6FEEF3-4418-4A4D-9563-9C6E6CD145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A5B026-FA0D-4688-974F-F5F316B121FB}" type="datetimeFigureOut">
              <a:rPr lang="es-ES" smtClean="0"/>
              <a:t>11/10/2021</a:t>
            </a:fld>
            <a:endParaRPr lang="es-ES"/>
          </a:p>
        </p:txBody>
      </p:sp>
      <p:sp>
        <p:nvSpPr>
          <p:cNvPr id="4" name="Marcador de pie de página 3">
            <a:extLst>
              <a:ext uri="{FF2B5EF4-FFF2-40B4-BE49-F238E27FC236}">
                <a16:creationId xmlns:a16="http://schemas.microsoft.com/office/drawing/2014/main" id="{39EDAFB2-A393-4C93-BB71-812808DDF7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5E4B9CF-4AA2-455E-8BE6-21362BA3D2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54987C-5CC5-4EF7-ABA1-8403BF62D8FA}" type="slidenum">
              <a:rPr lang="es-ES" smtClean="0"/>
              <a:t>‹Nº›</a:t>
            </a:fld>
            <a:endParaRPr lang="es-ES"/>
          </a:p>
        </p:txBody>
      </p:sp>
    </p:spTree>
    <p:extLst>
      <p:ext uri="{BB962C8B-B14F-4D97-AF65-F5344CB8AC3E}">
        <p14:creationId xmlns:p14="http://schemas.microsoft.com/office/powerpoint/2010/main" val="359407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007F4-4827-440D-BECC-AF402BADACAD}" type="datetimeFigureOut">
              <a:rPr lang="es-ES" noProof="0" smtClean="0"/>
              <a:t>11/10/2021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F142A-67FA-4A5A-AEC3-27124719DA30}" type="slidenum">
              <a:rPr lang="es-ES" noProof="0" smtClean="0"/>
              <a:t>‹Nº›</a:t>
            </a:fld>
            <a:endParaRPr lang="es-ES" noProof="0"/>
          </a:p>
        </p:txBody>
      </p:sp>
    </p:spTree>
    <p:extLst>
      <p:ext uri="{BB962C8B-B14F-4D97-AF65-F5344CB8AC3E}">
        <p14:creationId xmlns:p14="http://schemas.microsoft.com/office/powerpoint/2010/main" val="126425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a:t>
            </a:fld>
            <a:endParaRPr lang="es-ES"/>
          </a:p>
        </p:txBody>
      </p:sp>
    </p:spTree>
    <p:extLst>
      <p:ext uri="{BB962C8B-B14F-4D97-AF65-F5344CB8AC3E}">
        <p14:creationId xmlns:p14="http://schemas.microsoft.com/office/powerpoint/2010/main" val="2256195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10</a:t>
            </a:fld>
            <a:endParaRPr lang="es-ES"/>
          </a:p>
        </p:txBody>
      </p:sp>
    </p:spTree>
    <p:extLst>
      <p:ext uri="{BB962C8B-B14F-4D97-AF65-F5344CB8AC3E}">
        <p14:creationId xmlns:p14="http://schemas.microsoft.com/office/powerpoint/2010/main" val="1723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11</a:t>
            </a:fld>
            <a:endParaRPr lang="es-ES"/>
          </a:p>
        </p:txBody>
      </p:sp>
    </p:spTree>
    <p:extLst>
      <p:ext uri="{BB962C8B-B14F-4D97-AF65-F5344CB8AC3E}">
        <p14:creationId xmlns:p14="http://schemas.microsoft.com/office/powerpoint/2010/main" val="51271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12</a:t>
            </a:fld>
            <a:endParaRPr lang="es-ES"/>
          </a:p>
        </p:txBody>
      </p:sp>
    </p:spTree>
    <p:extLst>
      <p:ext uri="{BB962C8B-B14F-4D97-AF65-F5344CB8AC3E}">
        <p14:creationId xmlns:p14="http://schemas.microsoft.com/office/powerpoint/2010/main" val="35191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13</a:t>
            </a:fld>
            <a:endParaRPr lang="es-ES"/>
          </a:p>
        </p:txBody>
      </p:sp>
    </p:spTree>
    <p:extLst>
      <p:ext uri="{BB962C8B-B14F-4D97-AF65-F5344CB8AC3E}">
        <p14:creationId xmlns:p14="http://schemas.microsoft.com/office/powerpoint/2010/main" val="125585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14</a:t>
            </a:fld>
            <a:endParaRPr lang="es-ES"/>
          </a:p>
        </p:txBody>
      </p:sp>
    </p:spTree>
    <p:extLst>
      <p:ext uri="{BB962C8B-B14F-4D97-AF65-F5344CB8AC3E}">
        <p14:creationId xmlns:p14="http://schemas.microsoft.com/office/powerpoint/2010/main" val="166261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15</a:t>
            </a:fld>
            <a:endParaRPr lang="es-ES"/>
          </a:p>
        </p:txBody>
      </p:sp>
    </p:spTree>
    <p:extLst>
      <p:ext uri="{BB962C8B-B14F-4D97-AF65-F5344CB8AC3E}">
        <p14:creationId xmlns:p14="http://schemas.microsoft.com/office/powerpoint/2010/main" val="271695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16</a:t>
            </a:fld>
            <a:endParaRPr lang="es-ES"/>
          </a:p>
        </p:txBody>
      </p:sp>
    </p:spTree>
    <p:extLst>
      <p:ext uri="{BB962C8B-B14F-4D97-AF65-F5344CB8AC3E}">
        <p14:creationId xmlns:p14="http://schemas.microsoft.com/office/powerpoint/2010/main" val="275814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17</a:t>
            </a:fld>
            <a:endParaRPr lang="es-ES"/>
          </a:p>
        </p:txBody>
      </p:sp>
    </p:spTree>
    <p:extLst>
      <p:ext uri="{BB962C8B-B14F-4D97-AF65-F5344CB8AC3E}">
        <p14:creationId xmlns:p14="http://schemas.microsoft.com/office/powerpoint/2010/main" val="303941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18</a:t>
            </a:fld>
            <a:endParaRPr lang="es-ES"/>
          </a:p>
        </p:txBody>
      </p:sp>
    </p:spTree>
    <p:extLst>
      <p:ext uri="{BB962C8B-B14F-4D97-AF65-F5344CB8AC3E}">
        <p14:creationId xmlns:p14="http://schemas.microsoft.com/office/powerpoint/2010/main" val="1983651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19</a:t>
            </a:fld>
            <a:endParaRPr lang="es-ES"/>
          </a:p>
        </p:txBody>
      </p:sp>
    </p:spTree>
    <p:extLst>
      <p:ext uri="{BB962C8B-B14F-4D97-AF65-F5344CB8AC3E}">
        <p14:creationId xmlns:p14="http://schemas.microsoft.com/office/powerpoint/2010/main" val="324394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a:t>
            </a:fld>
            <a:endParaRPr lang="es-ES"/>
          </a:p>
        </p:txBody>
      </p:sp>
    </p:spTree>
    <p:extLst>
      <p:ext uri="{BB962C8B-B14F-4D97-AF65-F5344CB8AC3E}">
        <p14:creationId xmlns:p14="http://schemas.microsoft.com/office/powerpoint/2010/main" val="844073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20</a:t>
            </a:fld>
            <a:endParaRPr lang="es-ES"/>
          </a:p>
        </p:txBody>
      </p:sp>
    </p:spTree>
    <p:extLst>
      <p:ext uri="{BB962C8B-B14F-4D97-AF65-F5344CB8AC3E}">
        <p14:creationId xmlns:p14="http://schemas.microsoft.com/office/powerpoint/2010/main" val="402768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21</a:t>
            </a:fld>
            <a:endParaRPr lang="es-ES"/>
          </a:p>
        </p:txBody>
      </p:sp>
    </p:spTree>
    <p:extLst>
      <p:ext uri="{BB962C8B-B14F-4D97-AF65-F5344CB8AC3E}">
        <p14:creationId xmlns:p14="http://schemas.microsoft.com/office/powerpoint/2010/main" val="234549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22</a:t>
            </a:fld>
            <a:endParaRPr lang="es-ES"/>
          </a:p>
        </p:txBody>
      </p:sp>
    </p:spTree>
    <p:extLst>
      <p:ext uri="{BB962C8B-B14F-4D97-AF65-F5344CB8AC3E}">
        <p14:creationId xmlns:p14="http://schemas.microsoft.com/office/powerpoint/2010/main" val="718005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23</a:t>
            </a:fld>
            <a:endParaRPr lang="es-ES"/>
          </a:p>
        </p:txBody>
      </p:sp>
    </p:spTree>
    <p:extLst>
      <p:ext uri="{BB962C8B-B14F-4D97-AF65-F5344CB8AC3E}">
        <p14:creationId xmlns:p14="http://schemas.microsoft.com/office/powerpoint/2010/main" val="777745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24</a:t>
            </a:fld>
            <a:endParaRPr lang="es-ES"/>
          </a:p>
        </p:txBody>
      </p:sp>
    </p:spTree>
    <p:extLst>
      <p:ext uri="{BB962C8B-B14F-4D97-AF65-F5344CB8AC3E}">
        <p14:creationId xmlns:p14="http://schemas.microsoft.com/office/powerpoint/2010/main" val="296043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25</a:t>
            </a:fld>
            <a:endParaRPr lang="es-ES"/>
          </a:p>
        </p:txBody>
      </p:sp>
    </p:spTree>
    <p:extLst>
      <p:ext uri="{BB962C8B-B14F-4D97-AF65-F5344CB8AC3E}">
        <p14:creationId xmlns:p14="http://schemas.microsoft.com/office/powerpoint/2010/main" val="276814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26</a:t>
            </a:fld>
            <a:endParaRPr lang="es-ES"/>
          </a:p>
        </p:txBody>
      </p:sp>
    </p:spTree>
    <p:extLst>
      <p:ext uri="{BB962C8B-B14F-4D97-AF65-F5344CB8AC3E}">
        <p14:creationId xmlns:p14="http://schemas.microsoft.com/office/powerpoint/2010/main" val="271097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27</a:t>
            </a:fld>
            <a:endParaRPr lang="es-ES"/>
          </a:p>
        </p:txBody>
      </p:sp>
    </p:spTree>
    <p:extLst>
      <p:ext uri="{BB962C8B-B14F-4D97-AF65-F5344CB8AC3E}">
        <p14:creationId xmlns:p14="http://schemas.microsoft.com/office/powerpoint/2010/main" val="3286214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28</a:t>
            </a:fld>
            <a:endParaRPr lang="es-ES"/>
          </a:p>
        </p:txBody>
      </p:sp>
    </p:spTree>
    <p:extLst>
      <p:ext uri="{BB962C8B-B14F-4D97-AF65-F5344CB8AC3E}">
        <p14:creationId xmlns:p14="http://schemas.microsoft.com/office/powerpoint/2010/main" val="1227271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29</a:t>
            </a:fld>
            <a:endParaRPr lang="es-ES"/>
          </a:p>
        </p:txBody>
      </p:sp>
    </p:spTree>
    <p:extLst>
      <p:ext uri="{BB962C8B-B14F-4D97-AF65-F5344CB8AC3E}">
        <p14:creationId xmlns:p14="http://schemas.microsoft.com/office/powerpoint/2010/main" val="24478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a:t>
            </a:fld>
            <a:endParaRPr lang="es-ES"/>
          </a:p>
        </p:txBody>
      </p:sp>
    </p:spTree>
    <p:extLst>
      <p:ext uri="{BB962C8B-B14F-4D97-AF65-F5344CB8AC3E}">
        <p14:creationId xmlns:p14="http://schemas.microsoft.com/office/powerpoint/2010/main" val="1426529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30</a:t>
            </a:fld>
            <a:endParaRPr lang="es-ES"/>
          </a:p>
        </p:txBody>
      </p:sp>
    </p:spTree>
    <p:extLst>
      <p:ext uri="{BB962C8B-B14F-4D97-AF65-F5344CB8AC3E}">
        <p14:creationId xmlns:p14="http://schemas.microsoft.com/office/powerpoint/2010/main" val="379861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31</a:t>
            </a:fld>
            <a:endParaRPr lang="es-ES"/>
          </a:p>
        </p:txBody>
      </p:sp>
    </p:spTree>
    <p:extLst>
      <p:ext uri="{BB962C8B-B14F-4D97-AF65-F5344CB8AC3E}">
        <p14:creationId xmlns:p14="http://schemas.microsoft.com/office/powerpoint/2010/main" val="1900481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32</a:t>
            </a:fld>
            <a:endParaRPr lang="es-ES"/>
          </a:p>
        </p:txBody>
      </p:sp>
    </p:spTree>
    <p:extLst>
      <p:ext uri="{BB962C8B-B14F-4D97-AF65-F5344CB8AC3E}">
        <p14:creationId xmlns:p14="http://schemas.microsoft.com/office/powerpoint/2010/main" val="2329976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33</a:t>
            </a:fld>
            <a:endParaRPr lang="es-ES"/>
          </a:p>
        </p:txBody>
      </p:sp>
    </p:spTree>
    <p:extLst>
      <p:ext uri="{BB962C8B-B14F-4D97-AF65-F5344CB8AC3E}">
        <p14:creationId xmlns:p14="http://schemas.microsoft.com/office/powerpoint/2010/main" val="2007987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34</a:t>
            </a:fld>
            <a:endParaRPr lang="es-ES"/>
          </a:p>
        </p:txBody>
      </p:sp>
    </p:spTree>
    <p:extLst>
      <p:ext uri="{BB962C8B-B14F-4D97-AF65-F5344CB8AC3E}">
        <p14:creationId xmlns:p14="http://schemas.microsoft.com/office/powerpoint/2010/main" val="1433810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35</a:t>
            </a:fld>
            <a:endParaRPr lang="es-ES"/>
          </a:p>
        </p:txBody>
      </p:sp>
    </p:spTree>
    <p:extLst>
      <p:ext uri="{BB962C8B-B14F-4D97-AF65-F5344CB8AC3E}">
        <p14:creationId xmlns:p14="http://schemas.microsoft.com/office/powerpoint/2010/main" val="416622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36</a:t>
            </a:fld>
            <a:endParaRPr lang="es-ES"/>
          </a:p>
        </p:txBody>
      </p:sp>
    </p:spTree>
    <p:extLst>
      <p:ext uri="{BB962C8B-B14F-4D97-AF65-F5344CB8AC3E}">
        <p14:creationId xmlns:p14="http://schemas.microsoft.com/office/powerpoint/2010/main" val="541890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37</a:t>
            </a:fld>
            <a:endParaRPr lang="es-ES"/>
          </a:p>
        </p:txBody>
      </p:sp>
    </p:spTree>
    <p:extLst>
      <p:ext uri="{BB962C8B-B14F-4D97-AF65-F5344CB8AC3E}">
        <p14:creationId xmlns:p14="http://schemas.microsoft.com/office/powerpoint/2010/main" val="3251204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38</a:t>
            </a:fld>
            <a:endParaRPr lang="es-ES"/>
          </a:p>
        </p:txBody>
      </p:sp>
    </p:spTree>
    <p:extLst>
      <p:ext uri="{BB962C8B-B14F-4D97-AF65-F5344CB8AC3E}">
        <p14:creationId xmlns:p14="http://schemas.microsoft.com/office/powerpoint/2010/main" val="3580656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39</a:t>
            </a:fld>
            <a:endParaRPr lang="es-ES"/>
          </a:p>
        </p:txBody>
      </p:sp>
    </p:spTree>
    <p:extLst>
      <p:ext uri="{BB962C8B-B14F-4D97-AF65-F5344CB8AC3E}">
        <p14:creationId xmlns:p14="http://schemas.microsoft.com/office/powerpoint/2010/main" val="217795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4</a:t>
            </a:fld>
            <a:endParaRPr lang="es-ES"/>
          </a:p>
        </p:txBody>
      </p:sp>
    </p:spTree>
    <p:extLst>
      <p:ext uri="{BB962C8B-B14F-4D97-AF65-F5344CB8AC3E}">
        <p14:creationId xmlns:p14="http://schemas.microsoft.com/office/powerpoint/2010/main" val="4246690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40</a:t>
            </a:fld>
            <a:endParaRPr lang="es-ES"/>
          </a:p>
        </p:txBody>
      </p:sp>
    </p:spTree>
    <p:extLst>
      <p:ext uri="{BB962C8B-B14F-4D97-AF65-F5344CB8AC3E}">
        <p14:creationId xmlns:p14="http://schemas.microsoft.com/office/powerpoint/2010/main" val="84323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41</a:t>
            </a:fld>
            <a:endParaRPr lang="es-ES"/>
          </a:p>
        </p:txBody>
      </p:sp>
    </p:spTree>
    <p:extLst>
      <p:ext uri="{BB962C8B-B14F-4D97-AF65-F5344CB8AC3E}">
        <p14:creationId xmlns:p14="http://schemas.microsoft.com/office/powerpoint/2010/main" val="2513449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42</a:t>
            </a:fld>
            <a:endParaRPr lang="es-ES"/>
          </a:p>
        </p:txBody>
      </p:sp>
    </p:spTree>
    <p:extLst>
      <p:ext uri="{BB962C8B-B14F-4D97-AF65-F5344CB8AC3E}">
        <p14:creationId xmlns:p14="http://schemas.microsoft.com/office/powerpoint/2010/main" val="4133599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43</a:t>
            </a:fld>
            <a:endParaRPr lang="es-ES"/>
          </a:p>
        </p:txBody>
      </p:sp>
    </p:spTree>
    <p:extLst>
      <p:ext uri="{BB962C8B-B14F-4D97-AF65-F5344CB8AC3E}">
        <p14:creationId xmlns:p14="http://schemas.microsoft.com/office/powerpoint/2010/main" val="331443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5</a:t>
            </a:fld>
            <a:endParaRPr lang="es-ES"/>
          </a:p>
        </p:txBody>
      </p:sp>
    </p:spTree>
    <p:extLst>
      <p:ext uri="{BB962C8B-B14F-4D97-AF65-F5344CB8AC3E}">
        <p14:creationId xmlns:p14="http://schemas.microsoft.com/office/powerpoint/2010/main" val="91306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6</a:t>
            </a:fld>
            <a:endParaRPr lang="es-ES"/>
          </a:p>
        </p:txBody>
      </p:sp>
    </p:spTree>
    <p:extLst>
      <p:ext uri="{BB962C8B-B14F-4D97-AF65-F5344CB8AC3E}">
        <p14:creationId xmlns:p14="http://schemas.microsoft.com/office/powerpoint/2010/main" val="403453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7</a:t>
            </a:fld>
            <a:endParaRPr lang="es-ES"/>
          </a:p>
        </p:txBody>
      </p:sp>
    </p:spTree>
    <p:extLst>
      <p:ext uri="{BB962C8B-B14F-4D97-AF65-F5344CB8AC3E}">
        <p14:creationId xmlns:p14="http://schemas.microsoft.com/office/powerpoint/2010/main" val="302309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8</a:t>
            </a:fld>
            <a:endParaRPr lang="es-ES"/>
          </a:p>
        </p:txBody>
      </p:sp>
    </p:spTree>
    <p:extLst>
      <p:ext uri="{BB962C8B-B14F-4D97-AF65-F5344CB8AC3E}">
        <p14:creationId xmlns:p14="http://schemas.microsoft.com/office/powerpoint/2010/main" val="413480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06F142A-67FA-4A5A-AEC3-27124719DA30}" type="slidenum">
              <a:rPr lang="es-ES" smtClean="0"/>
              <a:t>9</a:t>
            </a:fld>
            <a:endParaRPr lang="es-ES"/>
          </a:p>
        </p:txBody>
      </p:sp>
    </p:spTree>
    <p:extLst>
      <p:ext uri="{BB962C8B-B14F-4D97-AF65-F5344CB8AC3E}">
        <p14:creationId xmlns:p14="http://schemas.microsoft.com/office/powerpoint/2010/main" val="357799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es-ES" noProof="0"/>
              <a:t>Haga clic para modificar el estilo de título del patrón</a:t>
            </a:r>
          </a:p>
        </p:txBody>
      </p:sp>
      <p:sp>
        <p:nvSpPr>
          <p:cNvPr id="3" name="Subtítulo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posición de fecha 3"/>
          <p:cNvSpPr>
            <a:spLocks noGrp="1"/>
          </p:cNvSpPr>
          <p:nvPr>
            <p:ph type="dt" sz="half" idx="10"/>
          </p:nvPr>
        </p:nvSpPr>
        <p:spPr/>
        <p:txBody>
          <a:bodyPr rtlCol="0"/>
          <a:lstStyle/>
          <a:p>
            <a:pPr rtl="0"/>
            <a:fld id="{C22FAD48-46CF-4496-82BD-6625B2B4A993}"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10" name="Imagen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94" y="4289374"/>
            <a:ext cx="10364432" cy="811610"/>
          </a:xfrm>
        </p:spPr>
        <p:txBody>
          <a:bodyPr rtlCol="0" anchor="b"/>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E7F7164C-6CEA-48E4-84F9-C5412A768014}"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74" y="609599"/>
            <a:ext cx="10364452" cy="3427245"/>
          </a:xfrm>
        </p:spPr>
        <p:txBody>
          <a:bodyPr rtlCol="0" anchor="ctr"/>
          <a:lstStyle>
            <a:lvl1pPr algn="ctr">
              <a:defRPr sz="32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AF33619-3F8F-466E-A4AF-5FD2F0EDF2A2}"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pic>
        <p:nvPicPr>
          <p:cNvPr id="11" name="Imagen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hasCustomPrompt="1"/>
          </p:nvPr>
        </p:nvSpPr>
        <p:spPr>
          <a:xfrm>
            <a:off x="1446212" y="609600"/>
            <a:ext cx="9302752" cy="2992904"/>
          </a:xfrm>
        </p:spPr>
        <p:txBody>
          <a:bodyPr rtlCol="0" anchor="ctr"/>
          <a:lstStyle>
            <a:lvl1pPr>
              <a:defRPr sz="3200"/>
            </a:lvl1pPr>
          </a:lstStyle>
          <a:p>
            <a:pPr rtl="0"/>
            <a:r>
              <a:rPr lang="es-ES" noProof="0"/>
              <a:t>Haga clic para modificar el estilo del título del patrón</a:t>
            </a:r>
          </a:p>
        </p:txBody>
      </p:sp>
      <p:sp>
        <p:nvSpPr>
          <p:cNvPr id="12" name="Marcador de posición de texto 3"/>
          <p:cNvSpPr>
            <a:spLocks noGrp="1"/>
          </p:cNvSpPr>
          <p:nvPr>
            <p:ph type="body" sz="half" idx="13" hasCustomPrompt="1"/>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18324A38-B0DB-4C2A-A61D-E2B752635A5E}"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
        <p:nvSpPr>
          <p:cNvPr id="13" name="Cuadro de texto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8000" noProof="0">
                <a:solidFill>
                  <a:schemeClr val="tx1"/>
                </a:solidFill>
                <a:effectLst/>
              </a:rPr>
              <a:t>“</a:t>
            </a:r>
          </a:p>
        </p:txBody>
      </p:sp>
      <p:sp>
        <p:nvSpPr>
          <p:cNvPr id="14" name="Cuadro de texto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Imagen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75" y="2138721"/>
            <a:ext cx="10364452" cy="2511835"/>
          </a:xfrm>
        </p:spPr>
        <p:txBody>
          <a:bodyPr rtlCol="0" anchor="b"/>
          <a:lstStyle>
            <a:lvl1pPr algn="ctr">
              <a:defRPr sz="32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1987A0-95A6-41B6-A496-C6EAAEDAF540}"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Imagen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ítulo 1"/>
          <p:cNvSpPr>
            <a:spLocks noGrp="1"/>
          </p:cNvSpPr>
          <p:nvPr>
            <p:ph type="title"/>
          </p:nvPr>
        </p:nvSpPr>
        <p:spPr>
          <a:xfrm>
            <a:off x="913774" y="609600"/>
            <a:ext cx="10364452" cy="1605094"/>
          </a:xfrm>
        </p:spPr>
        <p:txBody>
          <a:bodyPr rtlCol="0"/>
          <a:lstStyle/>
          <a:p>
            <a:pPr rtl="0"/>
            <a:r>
              <a:rPr lang="es-ES" noProof="0"/>
              <a:t>Haga clic para modificar el estilo de título del patrón</a:t>
            </a:r>
          </a:p>
        </p:txBody>
      </p:sp>
      <p:sp>
        <p:nvSpPr>
          <p:cNvPr id="7" name="Marcador de posición de texto 2"/>
          <p:cNvSpPr>
            <a:spLocks noGrp="1"/>
          </p:cNvSpPr>
          <p:nvPr>
            <p:ph type="body" idx="1" hasCustomPrompt="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3"/>
          <p:cNvSpPr>
            <a:spLocks noGrp="1"/>
          </p:cNvSpPr>
          <p:nvPr>
            <p:ph type="body" sz="half" idx="15" hasCustomPrompt="1"/>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9" name="Marcador de posición de texto 4"/>
          <p:cNvSpPr>
            <a:spLocks noGrp="1"/>
          </p:cNvSpPr>
          <p:nvPr>
            <p:ph type="body" sz="quarter" idx="3" hasCustomPrompt="1"/>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3"/>
          <p:cNvSpPr>
            <a:spLocks noGrp="1"/>
          </p:cNvSpPr>
          <p:nvPr>
            <p:ph type="body" sz="half" idx="16" hasCustomPrompt="1"/>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11" name="Marcador de posición de texto 4"/>
          <p:cNvSpPr>
            <a:spLocks noGrp="1"/>
          </p:cNvSpPr>
          <p:nvPr>
            <p:ph type="body" sz="quarter" idx="13" hasCustomPrompt="1"/>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texto 3"/>
          <p:cNvSpPr>
            <a:spLocks noGrp="1"/>
          </p:cNvSpPr>
          <p:nvPr>
            <p:ph type="body" sz="half" idx="17" hasCustomPrompt="1"/>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0791C098-BE29-440A-A328-51AABB21805A}" type="datetime1">
              <a:rPr lang="es-ES" noProof="0" smtClean="0"/>
              <a:t>11/10/2021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Imagen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ítulo 1"/>
          <p:cNvSpPr>
            <a:spLocks noGrp="1"/>
          </p:cNvSpPr>
          <p:nvPr>
            <p:ph type="title"/>
          </p:nvPr>
        </p:nvSpPr>
        <p:spPr>
          <a:xfrm>
            <a:off x="913774" y="610772"/>
            <a:ext cx="10364452" cy="1603922"/>
          </a:xfrm>
        </p:spPr>
        <p:txBody>
          <a:bodyPr rtlCol="0"/>
          <a:lstStyle/>
          <a:p>
            <a:pPr rtl="0"/>
            <a:r>
              <a:rPr lang="es-ES" noProof="0"/>
              <a:t>Haga clic para modificar el estilo de título del patrón</a:t>
            </a:r>
          </a:p>
        </p:txBody>
      </p:sp>
      <p:sp>
        <p:nvSpPr>
          <p:cNvPr id="19" name="Marcador de posición de texto 2"/>
          <p:cNvSpPr>
            <a:spLocks noGrp="1"/>
          </p:cNvSpPr>
          <p:nvPr>
            <p:ph type="body" idx="1" hasCustomPrompt="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imagen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1" name="Marcador de posición de texto 3"/>
          <p:cNvSpPr>
            <a:spLocks noGrp="1"/>
          </p:cNvSpPr>
          <p:nvPr>
            <p:ph type="body" sz="half" idx="18" hasCustomPrompt="1"/>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2" name="Marcador de posición de texto 4"/>
          <p:cNvSpPr>
            <a:spLocks noGrp="1"/>
          </p:cNvSpPr>
          <p:nvPr>
            <p:ph type="body" sz="quarter" idx="3" hasCustomPrompt="1"/>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3" name="Marcador de posición de imagen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4" name="Marcador de posición de texto 3"/>
          <p:cNvSpPr>
            <a:spLocks noGrp="1"/>
          </p:cNvSpPr>
          <p:nvPr>
            <p:ph type="body" sz="half" idx="19" hasCustomPrompt="1"/>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5" name="Marcador de posición de texto 4"/>
          <p:cNvSpPr>
            <a:spLocks noGrp="1"/>
          </p:cNvSpPr>
          <p:nvPr>
            <p:ph type="body" sz="quarter" idx="13" hasCustomPrompt="1"/>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6" name="Marcador de posición de imagen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7" name="Marcador de posición de texto 3"/>
          <p:cNvSpPr>
            <a:spLocks noGrp="1"/>
          </p:cNvSpPr>
          <p:nvPr>
            <p:ph type="body" sz="half" idx="20" hasCustomPrompt="1"/>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97E90261-52F1-40F6-929B-C1DF9C651BB8}" type="datetime1">
              <a:rPr lang="es-ES" noProof="0" smtClean="0"/>
              <a:t>11/10/2021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Imagen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11" name="Marcador de posición de texto vertical 2"/>
          <p:cNvSpPr>
            <a:spLocks noGrp="1"/>
          </p:cNvSpPr>
          <p:nvPr>
            <p:ph type="body" orient="vert" sz="quarter" idx="13" hasCustomPrompt="1"/>
          </p:nvPr>
        </p:nvSpPr>
        <p:spPr>
          <a:xfrm>
            <a:off x="913775" y="2367093"/>
            <a:ext cx="10364452" cy="3424107"/>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9618102-05E2-4FF2-9F24-AC13EE1D625A}"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Imagen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vertical 1"/>
          <p:cNvSpPr>
            <a:spLocks noGrp="1"/>
          </p:cNvSpPr>
          <p:nvPr>
            <p:ph type="title" orient="vert"/>
          </p:nvPr>
        </p:nvSpPr>
        <p:spPr>
          <a:xfrm>
            <a:off x="8724900" y="609601"/>
            <a:ext cx="2553326" cy="5181599"/>
          </a:xfrm>
        </p:spPr>
        <p:txBody>
          <a:bodyPr vert="eaVert" rtlCol="0"/>
          <a:lstStyle>
            <a:lvl1pPr algn="l">
              <a:defRPr/>
            </a:lvl1pPr>
          </a:lstStyle>
          <a:p>
            <a:pPr rtl="0"/>
            <a:r>
              <a:rPr lang="es-ES" noProof="0"/>
              <a:t>Haga clic para modificar el estilo de título del patrón</a:t>
            </a:r>
          </a:p>
        </p:txBody>
      </p:sp>
      <p:sp>
        <p:nvSpPr>
          <p:cNvPr id="8" name="Marcador de posición de texto vertical 2"/>
          <p:cNvSpPr>
            <a:spLocks noGrp="1"/>
          </p:cNvSpPr>
          <p:nvPr>
            <p:ph type="body" orient="vert" sz="quarter" idx="13" hasCustomPrompt="1"/>
          </p:nvPr>
        </p:nvSpPr>
        <p:spPr>
          <a:xfrm>
            <a:off x="913775" y="609601"/>
            <a:ext cx="7658724" cy="5181599"/>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DD907A07-7659-4280-9BEE-16C8402E1559}"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8CE4ECC-76A4-4EFF-B36F-CBAAFA5867BB}"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3" name="Imagen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12" name="Marcador de posición de contenido 2"/>
          <p:cNvSpPr>
            <a:spLocks noGrp="1"/>
          </p:cNvSpPr>
          <p:nvPr>
            <p:ph sz="quarter" idx="13" hasCustomPrompt="1"/>
          </p:nvPr>
        </p:nvSpPr>
        <p:spPr>
          <a:xfrm>
            <a:off x="913774" y="2367092"/>
            <a:ext cx="10363826" cy="342410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B4BBBCC1-B8DF-4632-A4B7-8DCA23870C31}"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74" y="828563"/>
            <a:ext cx="10351752" cy="2736819"/>
          </a:xfrm>
        </p:spPr>
        <p:txBody>
          <a:bodyPr rtlCol="0" anchor="b">
            <a:normAutofit/>
          </a:bodyPr>
          <a:lstStyle>
            <a:lvl1pPr>
              <a:defRPr sz="40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16C11D98-B0C7-40C1-AAF4-4E3F0E25CB4D}" type="datetime1">
              <a:rPr lang="es-ES" noProof="0" smtClean="0"/>
              <a:t>11/10/2021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ítulo 1"/>
          <p:cNvSpPr>
            <a:spLocks noGrp="1"/>
          </p:cNvSpPr>
          <p:nvPr>
            <p:ph type="title"/>
          </p:nvPr>
        </p:nvSpPr>
        <p:spPr>
          <a:xfrm>
            <a:off x="913775" y="618517"/>
            <a:ext cx="10364451" cy="1596177"/>
          </a:xfrm>
        </p:spPr>
        <p:txBody>
          <a:bodyPr rtlCol="0"/>
          <a:lstStyle/>
          <a:p>
            <a:pPr rtl="0"/>
            <a:r>
              <a:rPr lang="es-ES" noProof="0"/>
              <a:t>Haga clic para modificar el estilo de título del patrón</a:t>
            </a:r>
          </a:p>
        </p:txBody>
      </p:sp>
      <p:sp>
        <p:nvSpPr>
          <p:cNvPr id="12" name="Marcador de posición de contenido 2"/>
          <p:cNvSpPr>
            <a:spLocks noGrp="1"/>
          </p:cNvSpPr>
          <p:nvPr>
            <p:ph sz="quarter" idx="13" hasCustomPrompt="1"/>
          </p:nvPr>
        </p:nvSpPr>
        <p:spPr>
          <a:xfrm>
            <a:off x="913774" y="2367092"/>
            <a:ext cx="5106026" cy="342410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3"/>
          <p:cNvSpPr>
            <a:spLocks noGrp="1"/>
          </p:cNvSpPr>
          <p:nvPr>
            <p:ph sz="quarter" idx="14" hasCustomPrompt="1"/>
          </p:nvPr>
        </p:nvSpPr>
        <p:spPr>
          <a:xfrm>
            <a:off x="6172200" y="2367092"/>
            <a:ext cx="5105400" cy="342410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4FC81E67-6E22-4A8A-9035-16C1B24E3FEE}"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Imagen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ítulo 1"/>
          <p:cNvSpPr>
            <a:spLocks noGrp="1"/>
          </p:cNvSpPr>
          <p:nvPr>
            <p:ph type="title"/>
          </p:nvPr>
        </p:nvSpPr>
        <p:spPr>
          <a:xfrm>
            <a:off x="913775" y="618517"/>
            <a:ext cx="10364451" cy="1596177"/>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contenido 3"/>
          <p:cNvSpPr>
            <a:spLocks noGrp="1"/>
          </p:cNvSpPr>
          <p:nvPr>
            <p:ph sz="quarter" idx="13" hasCustomPrompt="1"/>
          </p:nvPr>
        </p:nvSpPr>
        <p:spPr>
          <a:xfrm>
            <a:off x="913774" y="3051012"/>
            <a:ext cx="5106027" cy="274018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3" name="Marcador de posición de contenido 5"/>
          <p:cNvSpPr>
            <a:spLocks noGrp="1"/>
          </p:cNvSpPr>
          <p:nvPr>
            <p:ph sz="quarter" idx="14" hasCustomPrompt="1"/>
          </p:nvPr>
        </p:nvSpPr>
        <p:spPr>
          <a:xfrm>
            <a:off x="6172200" y="3051012"/>
            <a:ext cx="5105401" cy="274018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B54AF3E3-1292-4643-A1B3-1B68038F99E4}" type="datetime1">
              <a:rPr lang="es-ES" noProof="0" smtClean="0"/>
              <a:t>11/10/2021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Imagen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011B34C2-FFBF-4739-8D26-1EDD11CC51C2}" type="datetime1">
              <a:rPr lang="es-ES" noProof="0" smtClean="0"/>
              <a:t>11/10/2021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Imagen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Marcador de posición de fecha 1"/>
          <p:cNvSpPr>
            <a:spLocks noGrp="1"/>
          </p:cNvSpPr>
          <p:nvPr>
            <p:ph type="dt" sz="half" idx="10"/>
          </p:nvPr>
        </p:nvSpPr>
        <p:spPr/>
        <p:txBody>
          <a:bodyPr rtlCol="0"/>
          <a:lstStyle/>
          <a:p>
            <a:pPr rtl="0"/>
            <a:fld id="{25009D30-D91B-4D44-9568-5A57793DD1D3}" type="datetime1">
              <a:rPr lang="es-ES" noProof="0" smtClean="0"/>
              <a:t>11/10/2021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11" name="Imagen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75" y="609600"/>
            <a:ext cx="3935688" cy="2023252"/>
          </a:xfrm>
        </p:spPr>
        <p:txBody>
          <a:bodyPr rtlCol="0" anchor="b"/>
          <a:lstStyle>
            <a:lvl1pPr algn="ctr">
              <a:defRPr sz="3200"/>
            </a:lvl1pPr>
          </a:lstStyle>
          <a:p>
            <a:pPr rtl="0"/>
            <a:r>
              <a:rPr lang="es-ES" noProof="0"/>
              <a:t>Haga clic para modificar el estilo de título del patrón</a:t>
            </a:r>
          </a:p>
        </p:txBody>
      </p:sp>
      <p:sp>
        <p:nvSpPr>
          <p:cNvPr id="10" name="Marcador de posición de contenido 2"/>
          <p:cNvSpPr>
            <a:spLocks noGrp="1"/>
          </p:cNvSpPr>
          <p:nvPr>
            <p:ph sz="quarter" idx="13" hasCustomPrompt="1"/>
          </p:nvPr>
        </p:nvSpPr>
        <p:spPr>
          <a:xfrm>
            <a:off x="5078062" y="609600"/>
            <a:ext cx="6200163" cy="518159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527EBF83-1D5B-4E3B-A765-43CEE2F8586E}"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10" name="Imagen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913774" y="609600"/>
            <a:ext cx="5934969" cy="2023254"/>
          </a:xfrm>
        </p:spPr>
        <p:txBody>
          <a:bodyPr rtlCol="0" anchor="b"/>
          <a:lstStyle>
            <a:lvl1pPr algn="ct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7DCDA6C8-B7BD-4DB8-BBF0-734EB71426BF}" type="datetime1">
              <a:rPr lang="es-ES" noProof="0" smtClean="0"/>
              <a:t>11/10/2021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Imagen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osición de título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0F0141C6-8A0A-40DB-88BA-CBF580343E03}" type="datetime1">
              <a:rPr lang="es-ES" noProof="0" smtClean="0"/>
              <a:t>11/10/2021</a:t>
            </a:fld>
            <a:endParaRPr lang="es-ES" noProof="0" dirty="0"/>
          </a:p>
        </p:txBody>
      </p:sp>
      <p:sp>
        <p:nvSpPr>
          <p:cNvPr id="5" name="Marcador de posición de pie de página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es.abcdef.wiki/wiki/Turbomachinery" TargetMode="External"/><Relationship Id="rId4" Type="http://schemas.openxmlformats.org/officeDocument/2006/relationships/image" Target="../media/image4.jpg"/><Relationship Id="rId9"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s://youtu.be/IqRmTL7b9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1.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5.png"/><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2" name="Imagen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5" name="Imagen 4">
            <a:extLst>
              <a:ext uri="{FF2B5EF4-FFF2-40B4-BE49-F238E27FC236}">
                <a16:creationId xmlns:a16="http://schemas.microsoft.com/office/drawing/2014/main" id="{D16B27C4-A9C2-4AC4-9DD3-88F63F48E83C}"/>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7357274" y="1324800"/>
            <a:ext cx="4834726" cy="4208409"/>
          </a:xfrm>
          <a:prstGeom prst="rect">
            <a:avLst/>
          </a:prstGeom>
        </p:spPr>
      </p:pic>
      <p:pic>
        <p:nvPicPr>
          <p:cNvPr id="16" name="Imagen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rtlCol="0">
            <a:normAutofit/>
          </a:bodyPr>
          <a:lstStyle/>
          <a:p>
            <a:pPr rtl="0"/>
            <a:r>
              <a:rPr lang="es-ES" dirty="0">
                <a:solidFill>
                  <a:schemeClr val="tx1">
                    <a:lumMod val="65000"/>
                    <a:lumOff val="35000"/>
                  </a:schemeClr>
                </a:solidFill>
              </a:rPr>
              <a:t>Hidráulica Experimental</a:t>
            </a:r>
          </a:p>
        </p:txBody>
      </p:sp>
      <p:sp>
        <p:nvSpPr>
          <p:cNvPr id="3" name="Subtítulo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rtlCol="0">
            <a:normAutofit/>
          </a:bodyPr>
          <a:lstStyle/>
          <a:p>
            <a:pPr rtl="0"/>
            <a:r>
              <a:rPr lang="es-ES" dirty="0"/>
              <a:t>Turbomáquinas hidráulicas y leyes de semejanza</a:t>
            </a:r>
          </a:p>
        </p:txBody>
      </p:sp>
      <p:pic>
        <p:nvPicPr>
          <p:cNvPr id="9" name="Imagen 8">
            <a:extLst>
              <a:ext uri="{FF2B5EF4-FFF2-40B4-BE49-F238E27FC236}">
                <a16:creationId xmlns:a16="http://schemas.microsoft.com/office/drawing/2014/main" id="{DBDAB9E5-CFEB-4DE9-842F-649AA8EA6F30}"/>
              </a:ext>
            </a:extLst>
          </p:cNvPr>
          <p:cNvPicPr>
            <a:picLocks noChangeAspect="1"/>
          </p:cNvPicPr>
          <p:nvPr/>
        </p:nvPicPr>
        <p:blipFill>
          <a:blip r:embed="rId7">
            <a:alphaModFix amt="40000"/>
          </a:blip>
          <a:stretch>
            <a:fillRect/>
          </a:stretch>
        </p:blipFill>
        <p:spPr>
          <a:xfrm>
            <a:off x="981075" y="395643"/>
            <a:ext cx="2255763" cy="720000"/>
          </a:xfrm>
          <a:prstGeom prst="rect">
            <a:avLst/>
          </a:prstGeom>
        </p:spPr>
      </p:pic>
      <p:pic>
        <p:nvPicPr>
          <p:cNvPr id="11" name="Imagen 10">
            <a:extLst>
              <a:ext uri="{FF2B5EF4-FFF2-40B4-BE49-F238E27FC236}">
                <a16:creationId xmlns:a16="http://schemas.microsoft.com/office/drawing/2014/main" id="{51E3997D-2000-4A63-B7D6-73D4C59E926F}"/>
              </a:ext>
            </a:extLst>
          </p:cNvPr>
          <p:cNvPicPr>
            <a:picLocks noChangeAspect="1"/>
          </p:cNvPicPr>
          <p:nvPr/>
        </p:nvPicPr>
        <p:blipFill>
          <a:blip r:embed="rId8">
            <a:alphaModFix amt="40000"/>
          </a:blip>
          <a:stretch>
            <a:fillRect/>
          </a:stretch>
        </p:blipFill>
        <p:spPr>
          <a:xfrm>
            <a:off x="3501355" y="395643"/>
            <a:ext cx="2917763" cy="720000"/>
          </a:xfrm>
          <a:prstGeom prst="rect">
            <a:avLst/>
          </a:prstGeom>
        </p:spPr>
      </p:pic>
      <p:sp>
        <p:nvSpPr>
          <p:cNvPr id="4" name="CuadroTexto 3">
            <a:extLst>
              <a:ext uri="{FF2B5EF4-FFF2-40B4-BE49-F238E27FC236}">
                <a16:creationId xmlns:a16="http://schemas.microsoft.com/office/drawing/2014/main" id="{CD05AB9F-15DE-4CE7-8856-8AD9254680E4}"/>
              </a:ext>
            </a:extLst>
          </p:cNvPr>
          <p:cNvSpPr txBox="1"/>
          <p:nvPr/>
        </p:nvSpPr>
        <p:spPr>
          <a:xfrm>
            <a:off x="819150" y="5353050"/>
            <a:ext cx="5886450" cy="646331"/>
          </a:xfrm>
          <a:prstGeom prst="rect">
            <a:avLst/>
          </a:prstGeom>
          <a:noFill/>
        </p:spPr>
        <p:txBody>
          <a:bodyPr wrap="square" rtlCol="0">
            <a:spAutoFit/>
          </a:bodyPr>
          <a:lstStyle/>
          <a:p>
            <a:r>
              <a:rPr lang="es-AR" dirty="0"/>
              <a:t>JTP: Ing. Facundo Correas</a:t>
            </a:r>
          </a:p>
          <a:p>
            <a:r>
              <a:rPr lang="es-AR" dirty="0"/>
              <a:t>2021</a:t>
            </a:r>
          </a:p>
        </p:txBody>
      </p:sp>
      <p:sp>
        <p:nvSpPr>
          <p:cNvPr id="6" name="CuadroTexto 5">
            <a:extLst>
              <a:ext uri="{FF2B5EF4-FFF2-40B4-BE49-F238E27FC236}">
                <a16:creationId xmlns:a16="http://schemas.microsoft.com/office/drawing/2014/main" id="{1871FC86-8932-4E5C-93D1-914ED001D284}"/>
              </a:ext>
            </a:extLst>
          </p:cNvPr>
          <p:cNvSpPr txBox="1"/>
          <p:nvPr/>
        </p:nvSpPr>
        <p:spPr>
          <a:xfrm>
            <a:off x="7357274" y="5533209"/>
            <a:ext cx="4834726" cy="230832"/>
          </a:xfrm>
          <a:prstGeom prst="rect">
            <a:avLst/>
          </a:prstGeom>
          <a:noFill/>
        </p:spPr>
        <p:txBody>
          <a:bodyPr wrap="square" rtlCol="0">
            <a:spAutoFit/>
          </a:bodyPr>
          <a:lstStyle/>
          <a:p>
            <a:r>
              <a:rPr lang="es-AR" sz="900">
                <a:hlinkClick r:id="rId5" tooltip="https://es.abcdef.wiki/wiki/Turbomachinery"/>
              </a:rPr>
              <a:t>Esta foto</a:t>
            </a:r>
            <a:r>
              <a:rPr lang="es-AR" sz="900"/>
              <a:t> de Autor desconocido está bajo licencia </a:t>
            </a:r>
            <a:r>
              <a:rPr lang="es-AR" sz="900">
                <a:hlinkClick r:id="rId9" tooltip="https://creativecommons.org/licenses/by-sa/3.0/"/>
              </a:rPr>
              <a:t>CC BY-SA</a:t>
            </a:r>
            <a:endParaRPr lang="es-AR" sz="900"/>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Parámetros de turbomáquinas</a:t>
            </a: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55909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600" b="0" i="0" u="none" strike="noStrike" cap="none" normalizeH="0" baseline="0" dirty="0">
                    <a:ln>
                      <a:noFill/>
                    </a:ln>
                    <a:solidFill>
                      <a:schemeClr val="tx1"/>
                    </a:solidFill>
                    <a:effectLst/>
                    <a:latin typeface="Arial" pitchFamily="34" charset="0"/>
                    <a:ea typeface="Times New Roman" pitchFamily="18" charset="0"/>
                  </a:rPr>
                  <a:t>H = altura del salto</a:t>
                </a:r>
              </a:p>
              <a:p>
                <a:pPr marL="742950" lvl="1" indent="-285750" algn="just" defTabSz="914400" eaLnBrk="0" fontAlgn="base" hangingPunct="0">
                  <a:spcBef>
                    <a:spcPct val="0"/>
                  </a:spcBef>
                  <a:spcAft>
                    <a:spcPct val="0"/>
                  </a:spcAft>
                  <a:buFont typeface="Arial" panose="020B0604020202020204" pitchFamily="34" charset="0"/>
                  <a:buChar char="•"/>
                  <a:tabLst>
                    <a:tab pos="457200" algn="l"/>
                    <a:tab pos="838200" algn="l"/>
                  </a:tabLst>
                </a:pPr>
                <a:r>
                  <a:rPr kumimoji="0" lang="es-ES" sz="1600" b="0" i="0" u="none" strike="noStrike" cap="none" normalizeH="0" baseline="0" dirty="0">
                    <a:ln>
                      <a:noFill/>
                    </a:ln>
                    <a:solidFill>
                      <a:schemeClr val="tx1"/>
                    </a:solidFill>
                    <a:effectLst/>
                    <a:latin typeface="Arial" pitchFamily="34" charset="0"/>
                  </a:rPr>
                  <a:t>Altura bruta (Hb) = diferencia entre superficie de agua y cota de descarga</a:t>
                </a:r>
              </a:p>
              <a:p>
                <a:pPr marL="742950" lvl="1" indent="-285750" algn="just" defTabSz="914400" eaLnBrk="0" fontAlgn="base" hangingPunct="0">
                  <a:spcBef>
                    <a:spcPct val="0"/>
                  </a:spcBef>
                  <a:spcAft>
                    <a:spcPct val="0"/>
                  </a:spcAft>
                  <a:buFont typeface="Arial" panose="020B0604020202020204" pitchFamily="34" charset="0"/>
                  <a:buChar char="•"/>
                  <a:tabLst>
                    <a:tab pos="457200" algn="l"/>
                    <a:tab pos="838200" algn="l"/>
                  </a:tabLst>
                </a:pPr>
                <a:r>
                  <a:rPr kumimoji="0" lang="es-ES" sz="1600" b="0" i="0" u="none" strike="noStrike" cap="none" normalizeH="0" baseline="0" dirty="0">
                    <a:ln>
                      <a:noFill/>
                    </a:ln>
                    <a:solidFill>
                      <a:schemeClr val="tx1"/>
                    </a:solidFill>
                    <a:effectLst/>
                    <a:latin typeface="Arial" pitchFamily="34" charset="0"/>
                  </a:rPr>
                  <a:t>Altura mínima (</a:t>
                </a:r>
                <a:r>
                  <a:rPr kumimoji="0" lang="es-ES" sz="1600" b="0" i="0" u="none" strike="noStrike" cap="none" normalizeH="0" baseline="0" dirty="0" err="1">
                    <a:ln>
                      <a:noFill/>
                    </a:ln>
                    <a:solidFill>
                      <a:schemeClr val="tx1"/>
                    </a:solidFill>
                    <a:effectLst/>
                    <a:latin typeface="Arial" pitchFamily="34" charset="0"/>
                  </a:rPr>
                  <a:t>Hmin</a:t>
                </a:r>
                <a:r>
                  <a:rPr kumimoji="0" lang="es-ES" sz="1600" b="0" i="0" u="none" strike="noStrike" cap="none" normalizeH="0" baseline="0" dirty="0">
                    <a:ln>
                      <a:noFill/>
                    </a:ln>
                    <a:solidFill>
                      <a:schemeClr val="tx1"/>
                    </a:solidFill>
                    <a:effectLst/>
                    <a:latin typeface="Arial" pitchFamily="34" charset="0"/>
                  </a:rPr>
                  <a:t>) = Todas las turbina a plena carga y cota de embalse mínimo de operación.</a:t>
                </a:r>
              </a:p>
              <a:p>
                <a:pPr marL="742950" lvl="1" indent="-285750" algn="just" defTabSz="914400" eaLnBrk="0" fontAlgn="base" hangingPunct="0">
                  <a:spcBef>
                    <a:spcPct val="0"/>
                  </a:spcBef>
                  <a:spcAft>
                    <a:spcPct val="0"/>
                  </a:spcAft>
                  <a:buFont typeface="Arial" panose="020B0604020202020204" pitchFamily="34" charset="0"/>
                  <a:buChar char="•"/>
                  <a:tabLst>
                    <a:tab pos="457200" algn="l"/>
                    <a:tab pos="838200" algn="l"/>
                  </a:tabLst>
                </a:pPr>
                <a:r>
                  <a:rPr lang="es-ES" sz="1600" dirty="0">
                    <a:solidFill>
                      <a:schemeClr val="tx1"/>
                    </a:solidFill>
                    <a:latin typeface="Arial" pitchFamily="34" charset="0"/>
                  </a:rPr>
                  <a:t>Altura máxima (</a:t>
                </a:r>
                <a:r>
                  <a:rPr lang="es-ES" sz="1600" dirty="0" err="1">
                    <a:solidFill>
                      <a:schemeClr val="tx1"/>
                    </a:solidFill>
                    <a:latin typeface="Arial" pitchFamily="34" charset="0"/>
                  </a:rPr>
                  <a:t>Hmáx</a:t>
                </a:r>
                <a:r>
                  <a:rPr lang="es-ES" sz="1600" dirty="0">
                    <a:solidFill>
                      <a:schemeClr val="tx1"/>
                    </a:solidFill>
                    <a:latin typeface="Arial" pitchFamily="34" charset="0"/>
                  </a:rPr>
                  <a:t>) = Planta con una turbina al 5% de capacidad nominal y cota de embalse a nivel vertedero.</a:t>
                </a:r>
              </a:p>
              <a:p>
                <a:pPr marL="742950" lvl="1" indent="-285750" algn="just" defTabSz="914400" eaLnBrk="0" fontAlgn="base" hangingPunct="0">
                  <a:spcBef>
                    <a:spcPct val="0"/>
                  </a:spcBef>
                  <a:spcAft>
                    <a:spcPct val="0"/>
                  </a:spcAft>
                  <a:buFont typeface="Arial" panose="020B0604020202020204" pitchFamily="34" charset="0"/>
                  <a:buChar char="•"/>
                  <a:tabLst>
                    <a:tab pos="457200" algn="l"/>
                    <a:tab pos="838200" algn="l"/>
                  </a:tabLst>
                </a:pPr>
                <a:r>
                  <a:rPr kumimoji="0" lang="es-ES" sz="1600" b="0" i="0" u="none" strike="noStrike" cap="none" normalizeH="0" baseline="0" dirty="0">
                    <a:ln>
                      <a:noFill/>
                    </a:ln>
                    <a:solidFill>
                      <a:schemeClr val="tx1"/>
                    </a:solidFill>
                    <a:effectLst/>
                    <a:latin typeface="Arial" pitchFamily="34" charset="0"/>
                  </a:rPr>
                  <a:t>Altura neta o efectiva (</a:t>
                </a:r>
                <a:r>
                  <a:rPr kumimoji="0" lang="es-ES" sz="1600" b="0" i="0" u="none" strike="noStrike" cap="none" normalizeH="0" baseline="0" dirty="0" err="1">
                    <a:ln>
                      <a:noFill/>
                    </a:ln>
                    <a:solidFill>
                      <a:schemeClr val="tx1"/>
                    </a:solidFill>
                    <a:effectLst/>
                    <a:latin typeface="Arial" pitchFamily="34" charset="0"/>
                  </a:rPr>
                  <a:t>Hn</a:t>
                </a:r>
                <a:r>
                  <a:rPr kumimoji="0" lang="es-ES" sz="1600" b="0" i="0" u="none" strike="noStrike" cap="none" normalizeH="0" baseline="0" dirty="0">
                    <a:ln>
                      <a:noFill/>
                    </a:ln>
                    <a:solidFill>
                      <a:schemeClr val="tx1"/>
                    </a:solidFill>
                    <a:effectLst/>
                    <a:latin typeface="Arial" pitchFamily="34" charset="0"/>
                  </a:rPr>
                  <a:t>) = diferencia entre altura bruta y pérdidas totales.</a:t>
                </a:r>
              </a:p>
              <a:p>
                <a:pPr marL="742950" lvl="1" indent="-285750" algn="just" defTabSz="914400" eaLnBrk="0" fontAlgn="base" hangingPunct="0">
                  <a:spcBef>
                    <a:spcPct val="0"/>
                  </a:spcBef>
                  <a:spcAft>
                    <a:spcPct val="0"/>
                  </a:spcAft>
                  <a:buFont typeface="Arial" panose="020B0604020202020204" pitchFamily="34" charset="0"/>
                  <a:buChar char="•"/>
                  <a:tabLst>
                    <a:tab pos="457200" algn="l"/>
                    <a:tab pos="838200" algn="l"/>
                  </a:tabLst>
                </a:pPr>
                <a:r>
                  <a:rPr kumimoji="0" lang="es-ES" sz="1600" b="0" i="0" u="none" strike="noStrike" cap="none" normalizeH="0" baseline="0" dirty="0">
                    <a:ln>
                      <a:noFill/>
                    </a:ln>
                    <a:solidFill>
                      <a:schemeClr val="tx1"/>
                    </a:solidFill>
                    <a:effectLst/>
                    <a:latin typeface="Arial" pitchFamily="34" charset="0"/>
                  </a:rPr>
                  <a:t>Altura nominal (</a:t>
                </a:r>
                <a:r>
                  <a:rPr kumimoji="0" lang="es-ES" sz="1600" b="0" i="0" u="none" strike="noStrike" cap="none" normalizeH="0" baseline="0" dirty="0" err="1">
                    <a:ln>
                      <a:noFill/>
                    </a:ln>
                    <a:solidFill>
                      <a:schemeClr val="tx1"/>
                    </a:solidFill>
                    <a:effectLst/>
                    <a:latin typeface="Arial" pitchFamily="34" charset="0"/>
                  </a:rPr>
                  <a:t>Hr</a:t>
                </a:r>
                <a:r>
                  <a:rPr kumimoji="0" lang="es-ES" sz="1600" b="0" i="0" u="none" strike="noStrike" cap="none" normalizeH="0" baseline="0" dirty="0">
                    <a:ln>
                      <a:noFill/>
                    </a:ln>
                    <a:solidFill>
                      <a:schemeClr val="tx1"/>
                    </a:solidFill>
                    <a:effectLst/>
                    <a:latin typeface="Arial" pitchFamily="34" charset="0"/>
                  </a:rPr>
                  <a:t>) = altura neta a plena apertura de la turbina que entrega la capacidad nominal del generador.</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600" b="0" i="0" u="none" strike="noStrike" cap="none" normalizeH="0" baseline="0" dirty="0">
                    <a:ln>
                      <a:noFill/>
                    </a:ln>
                    <a:solidFill>
                      <a:schemeClr val="tx1"/>
                    </a:solidFill>
                    <a:effectLst/>
                    <a:latin typeface="Arial" pitchFamily="34" charset="0"/>
                    <a:ea typeface="Times New Roman" pitchFamily="18" charset="0"/>
                  </a:rPr>
                  <a:t>Q = caudal o gasto de la maquina</a:t>
                </a:r>
                <a:endParaRPr kumimoji="0" lang="es-ES" sz="1600" b="0" i="0" u="none" strike="noStrike" cap="none" normalizeH="0" baseline="0" dirty="0">
                  <a:ln>
                    <a:noFill/>
                  </a:ln>
                  <a:solidFill>
                    <a:schemeClr val="tx1"/>
                  </a:solidFill>
                  <a:effectLst/>
                  <a:latin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600" b="0" i="0" u="none" strike="noStrike" cap="none" normalizeH="0" baseline="0" dirty="0">
                    <a:ln>
                      <a:noFill/>
                    </a:ln>
                    <a:solidFill>
                      <a:schemeClr val="tx1"/>
                    </a:solidFill>
                    <a:effectLst/>
                    <a:latin typeface="Arial" pitchFamily="34" charset="0"/>
                    <a:ea typeface="Times New Roman" pitchFamily="18" charset="0"/>
                  </a:rPr>
                  <a:t>N = potencia en el eje de la maquina</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endParaRPr kumimoji="0" lang="es-AR" sz="1600" b="0" i="0" u="none" strike="noStrike" cap="none" normalizeH="0" baseline="0" dirty="0">
                  <a:ln>
                    <a:noFill/>
                  </a:ln>
                  <a:solidFill>
                    <a:schemeClr val="tx1"/>
                  </a:solidFill>
                  <a:effectLst/>
                  <a:latin typeface="Arial" pitchFamily="34" charset="0"/>
                  <a:ea typeface="Times New Roman" pitchFamily="18" charset="0"/>
                </a:endParaRPr>
              </a:p>
              <a:p>
                <a:pPr marR="0" lvl="0" algn="just" defTabSz="914400" rtl="0" eaLnBrk="0" fontAlgn="base" latinLnBrk="0" hangingPunct="0">
                  <a:lnSpc>
                    <a:spcPct val="100000"/>
                  </a:lnSpc>
                  <a:spcBef>
                    <a:spcPct val="0"/>
                  </a:spcBef>
                  <a:spcAft>
                    <a:spcPct val="0"/>
                  </a:spcAft>
                  <a:buClrTx/>
                  <a:buSzTx/>
                  <a:tabLst>
                    <a:tab pos="457200" algn="l"/>
                    <a:tab pos="838200" algn="l"/>
                  </a:tabLst>
                </a:pPr>
                <a14:m>
                  <m:oMathPara xmlns:m="http://schemas.openxmlformats.org/officeDocument/2006/math">
                    <m:oMathParaPr>
                      <m:jc m:val="centerGroup"/>
                    </m:oMathParaPr>
                    <m:oMath xmlns:m="http://schemas.openxmlformats.org/officeDocument/2006/math">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𝑃</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 ó </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𝑁</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=9.81·</m:t>
                      </m:r>
                      <m:sSub>
                        <m:sSubPr>
                          <m:ctrlP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ctrlPr>
                        </m:sSubPr>
                        <m:e>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𝐻</m:t>
                          </m:r>
                        </m:e>
                        <m:sub>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𝑛</m:t>
                          </m:r>
                        </m:sub>
                      </m:sSub>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𝑄</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𝜂</m:t>
                      </m:r>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 </m:t>
                      </m:r>
                      <m:d>
                        <m:dPr>
                          <m:begChr m:val="["/>
                          <m:endChr m:val="]"/>
                          <m:ctrlP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ctrlPr>
                        </m:dPr>
                        <m:e>
                          <m:r>
                            <a:rPr kumimoji="0" lang="es-ES" sz="1600" b="0" i="1" u="none" strike="noStrike" cap="none" normalizeH="0" baseline="0" smtClean="0">
                              <a:ln>
                                <a:noFill/>
                              </a:ln>
                              <a:solidFill>
                                <a:schemeClr val="tx1"/>
                              </a:solidFill>
                              <a:effectLst/>
                              <a:latin typeface="Cambria Math" panose="02040503050406030204" pitchFamily="18" charset="0"/>
                              <a:ea typeface="Times New Roman" pitchFamily="18" charset="0"/>
                            </a:rPr>
                            <m:t>𝑘𝑊</m:t>
                          </m:r>
                        </m:e>
                      </m:d>
                    </m:oMath>
                  </m:oMathPara>
                </a14:m>
                <a:endParaRPr kumimoji="0" lang="es-ES" sz="1600" b="0" i="0" u="none" strike="noStrike" cap="none" normalizeH="0" baseline="0" dirty="0">
                  <a:ln>
                    <a:noFill/>
                  </a:ln>
                  <a:solidFill>
                    <a:schemeClr val="tx1"/>
                  </a:solidFill>
                  <a:effectLst/>
                  <a:latin typeface="Arial" pitchFamily="34" charset="0"/>
                  <a:ea typeface="Times New Roman" pitchFamily="18" charset="0"/>
                </a:endParaRPr>
              </a:p>
              <a:p>
                <a:pPr marR="0" lvl="0" algn="just" defTabSz="914400" rtl="0" eaLnBrk="0" fontAlgn="base" latinLnBrk="0" hangingPunct="0">
                  <a:lnSpc>
                    <a:spcPct val="100000"/>
                  </a:lnSpc>
                  <a:spcBef>
                    <a:spcPct val="0"/>
                  </a:spcBef>
                  <a:spcAft>
                    <a:spcPct val="0"/>
                  </a:spcAft>
                  <a:buClrTx/>
                  <a:buSzTx/>
                  <a:tabLst>
                    <a:tab pos="457200" algn="l"/>
                    <a:tab pos="838200" algn="l"/>
                  </a:tabLst>
                </a:pPr>
                <a:endParaRPr kumimoji="0" lang="es-AR" sz="1600" b="0" i="0" u="none" strike="noStrike" cap="none" normalizeH="0" baseline="0" dirty="0">
                  <a:ln>
                    <a:noFill/>
                  </a:ln>
                  <a:solidFill>
                    <a:schemeClr val="tx1"/>
                  </a:solidFill>
                  <a:effectLst/>
                  <a:latin typeface="Arial" pitchFamily="34" charset="0"/>
                  <a:ea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600" b="0" i="0" u="none" strike="noStrike" cap="none" normalizeH="0" baseline="0" dirty="0">
                    <a:ln>
                      <a:noFill/>
                    </a:ln>
                    <a:solidFill>
                      <a:schemeClr val="tx1"/>
                    </a:solidFill>
                    <a:effectLst/>
                    <a:latin typeface="Arial" pitchFamily="34" charset="0"/>
                    <a:ea typeface="Times New Roman" pitchFamily="18" charset="0"/>
                  </a:rPr>
                  <a:t>Velocidad específica (</a:t>
                </a:r>
                <a:r>
                  <a:rPr kumimoji="0" lang="es-AR" sz="1600" b="0" i="0" u="none" strike="noStrike" cap="none" normalizeH="0" baseline="0" dirty="0" err="1">
                    <a:ln>
                      <a:noFill/>
                    </a:ln>
                    <a:solidFill>
                      <a:schemeClr val="tx1"/>
                    </a:solidFill>
                    <a:effectLst/>
                    <a:latin typeface="Arial" pitchFamily="34" charset="0"/>
                    <a:ea typeface="Times New Roman" pitchFamily="18" charset="0"/>
                  </a:rPr>
                  <a:t>Ns</a:t>
                </a:r>
                <a:r>
                  <a:rPr kumimoji="0" lang="es-AR" sz="1600" b="0" i="0" u="none" strike="noStrike" cap="none" normalizeH="0" baseline="0" dirty="0">
                    <a:ln>
                      <a:noFill/>
                    </a:ln>
                    <a:solidFill>
                      <a:schemeClr val="tx1"/>
                    </a:solidFill>
                    <a:effectLst/>
                    <a:latin typeface="Arial" pitchFamily="34" charset="0"/>
                    <a:ea typeface="Times New Roman" pitchFamily="18" charset="0"/>
                  </a:rPr>
                  <a:t>) = velocidad a la cual gira un modelo geométricamente semejante a la turbina real o prototipo, bajo una altura de un metro para producir una potencia de 1 kW</a:t>
                </a:r>
              </a:p>
              <a:p>
                <a:pPr marR="0" lvl="0" algn="just" defTabSz="914400" rtl="0" eaLnBrk="0" fontAlgn="base" latinLnBrk="0" hangingPunct="0">
                  <a:lnSpc>
                    <a:spcPct val="100000"/>
                  </a:lnSpc>
                  <a:spcBef>
                    <a:spcPct val="0"/>
                  </a:spcBef>
                  <a:spcAft>
                    <a:spcPct val="0"/>
                  </a:spcAft>
                  <a:buClrTx/>
                  <a:buSzTx/>
                  <a:tabLst>
                    <a:tab pos="457200" algn="l"/>
                    <a:tab pos="838200" algn="l"/>
                  </a:tabLst>
                </a:pPr>
                <a14:m>
                  <m:oMathPara xmlns:m="http://schemas.openxmlformats.org/officeDocument/2006/math">
                    <m:oMathParaPr>
                      <m:jc m:val="centerGroup"/>
                    </m:oMathParaPr>
                    <m:oMath xmlns:m="http://schemas.openxmlformats.org/officeDocument/2006/math">
                      <m:sSub>
                        <m:sSubPr>
                          <m:ctrlPr>
                            <a:rPr kumimoji="0" lang="es-ES" sz="1600" b="0" i="1" u="none" strike="noStrike" cap="none" normalizeH="0" baseline="0" smtClean="0">
                              <a:ln>
                                <a:noFill/>
                              </a:ln>
                              <a:solidFill>
                                <a:schemeClr val="tx1"/>
                              </a:solidFill>
                              <a:effectLst/>
                              <a:latin typeface="Cambria Math" panose="02040503050406030204" pitchFamily="18" charset="0"/>
                            </a:rPr>
                          </m:ctrlPr>
                        </m:sSubPr>
                        <m:e>
                          <m:r>
                            <a:rPr kumimoji="0" lang="es-ES" sz="1600" b="0" i="1" u="none" strike="noStrike" cap="none" normalizeH="0" baseline="0" smtClean="0">
                              <a:ln>
                                <a:noFill/>
                              </a:ln>
                              <a:solidFill>
                                <a:schemeClr val="tx1"/>
                              </a:solidFill>
                              <a:effectLst/>
                              <a:latin typeface="Cambria Math" panose="02040503050406030204" pitchFamily="18" charset="0"/>
                            </a:rPr>
                            <m:t>𝑁</m:t>
                          </m:r>
                        </m:e>
                        <m:sub>
                          <m:r>
                            <a:rPr kumimoji="0" lang="es-ES" sz="1600" b="0" i="1" u="none" strike="noStrike" cap="none" normalizeH="0" baseline="0" smtClean="0">
                              <a:ln>
                                <a:noFill/>
                              </a:ln>
                              <a:solidFill>
                                <a:schemeClr val="tx1"/>
                              </a:solidFill>
                              <a:effectLst/>
                              <a:latin typeface="Cambria Math" panose="02040503050406030204" pitchFamily="18" charset="0"/>
                            </a:rPr>
                            <m:t>𝑠</m:t>
                          </m:r>
                        </m:sub>
                      </m:sSub>
                      <m:r>
                        <a:rPr kumimoji="0" lang="es-ES" sz="1600" b="0" i="1" u="none" strike="noStrike" cap="none" normalizeH="0" baseline="0" smtClean="0">
                          <a:ln>
                            <a:noFill/>
                          </a:ln>
                          <a:solidFill>
                            <a:schemeClr val="tx1"/>
                          </a:solidFill>
                          <a:effectLst/>
                          <a:latin typeface="Cambria Math" panose="02040503050406030204" pitchFamily="18" charset="0"/>
                        </a:rPr>
                        <m:t>=</m:t>
                      </m:r>
                      <m:f>
                        <m:fPr>
                          <m:ctrlPr>
                            <a:rPr kumimoji="0" lang="es-ES" sz="1600" b="0" i="1" u="none" strike="noStrike" cap="none" normalizeH="0" baseline="0" smtClean="0">
                              <a:ln>
                                <a:noFill/>
                              </a:ln>
                              <a:solidFill>
                                <a:schemeClr val="tx1"/>
                              </a:solidFill>
                              <a:effectLst/>
                              <a:latin typeface="Cambria Math" panose="02040503050406030204" pitchFamily="18" charset="0"/>
                            </a:rPr>
                          </m:ctrlPr>
                        </m:fPr>
                        <m:num>
                          <m:r>
                            <a:rPr kumimoji="0" lang="es-ES" sz="1600" b="0" i="1" u="none" strike="noStrike" cap="none" normalizeH="0" baseline="0" smtClean="0">
                              <a:ln>
                                <a:noFill/>
                              </a:ln>
                              <a:solidFill>
                                <a:schemeClr val="tx1"/>
                              </a:solidFill>
                              <a:effectLst/>
                              <a:latin typeface="Cambria Math" panose="02040503050406030204" pitchFamily="18" charset="0"/>
                            </a:rPr>
                            <m:t>𝑁</m:t>
                          </m:r>
                          <m:rad>
                            <m:radPr>
                              <m:degHide m:val="on"/>
                              <m:ctrlPr>
                                <a:rPr kumimoji="0" lang="es-ES" sz="1600" b="0" i="1" u="none" strike="noStrike" cap="none" normalizeH="0" baseline="0" smtClean="0">
                                  <a:ln>
                                    <a:noFill/>
                                  </a:ln>
                                  <a:solidFill>
                                    <a:schemeClr val="tx1"/>
                                  </a:solidFill>
                                  <a:effectLst/>
                                  <a:latin typeface="Cambria Math" panose="02040503050406030204" pitchFamily="18" charset="0"/>
                                </a:rPr>
                              </m:ctrlPr>
                            </m:radPr>
                            <m:deg/>
                            <m:e>
                              <m:r>
                                <a:rPr kumimoji="0" lang="es-ES" sz="1600" b="0" i="1" u="none" strike="noStrike" cap="none" normalizeH="0" baseline="0" smtClean="0">
                                  <a:ln>
                                    <a:noFill/>
                                  </a:ln>
                                  <a:solidFill>
                                    <a:schemeClr val="tx1"/>
                                  </a:solidFill>
                                  <a:effectLst/>
                                  <a:latin typeface="Cambria Math" panose="02040503050406030204" pitchFamily="18" charset="0"/>
                                </a:rPr>
                                <m:t>𝑃</m:t>
                              </m:r>
                            </m:e>
                          </m:rad>
                        </m:num>
                        <m:den>
                          <m:sSubSup>
                            <m:sSubSupPr>
                              <m:ctrlPr>
                                <a:rPr kumimoji="0" lang="es-ES" sz="1600" b="0" i="1" u="none" strike="noStrike" cap="none" normalizeH="0" baseline="0" smtClean="0">
                                  <a:ln>
                                    <a:noFill/>
                                  </a:ln>
                                  <a:solidFill>
                                    <a:schemeClr val="tx1"/>
                                  </a:solidFill>
                                  <a:effectLst/>
                                  <a:latin typeface="Cambria Math" panose="02040503050406030204" pitchFamily="18" charset="0"/>
                                </a:rPr>
                              </m:ctrlPr>
                            </m:sSubSupPr>
                            <m:e>
                              <m:r>
                                <a:rPr kumimoji="0" lang="es-ES" sz="1600" b="0" i="1" u="none" strike="noStrike" cap="none" normalizeH="0" baseline="0" smtClean="0">
                                  <a:ln>
                                    <a:noFill/>
                                  </a:ln>
                                  <a:solidFill>
                                    <a:schemeClr val="tx1"/>
                                  </a:solidFill>
                                  <a:effectLst/>
                                  <a:latin typeface="Cambria Math" panose="02040503050406030204" pitchFamily="18" charset="0"/>
                                </a:rPr>
                                <m:t>𝐻</m:t>
                              </m:r>
                            </m:e>
                            <m:sub>
                              <m:r>
                                <a:rPr kumimoji="0" lang="es-ES" sz="1600" b="0" i="1" u="none" strike="noStrike" cap="none" normalizeH="0" baseline="0" smtClean="0">
                                  <a:ln>
                                    <a:noFill/>
                                  </a:ln>
                                  <a:solidFill>
                                    <a:schemeClr val="tx1"/>
                                  </a:solidFill>
                                  <a:effectLst/>
                                  <a:latin typeface="Cambria Math" panose="02040503050406030204" pitchFamily="18" charset="0"/>
                                </a:rPr>
                                <m:t>𝑛</m:t>
                              </m:r>
                            </m:sub>
                            <m:sup>
                              <m:r>
                                <a:rPr kumimoji="0" lang="es-ES" sz="1600" b="0" i="1" u="none" strike="noStrike" cap="none" normalizeH="0" baseline="0" smtClean="0">
                                  <a:ln>
                                    <a:noFill/>
                                  </a:ln>
                                  <a:solidFill>
                                    <a:schemeClr val="tx1"/>
                                  </a:solidFill>
                                  <a:effectLst/>
                                  <a:latin typeface="Cambria Math" panose="02040503050406030204" pitchFamily="18" charset="0"/>
                                </a:rPr>
                                <m:t>1.25</m:t>
                              </m:r>
                            </m:sup>
                          </m:sSubSup>
                        </m:den>
                      </m:f>
                    </m:oMath>
                  </m:oMathPara>
                </a14:m>
                <a:endParaRPr kumimoji="0" lang="es-AR" sz="1600" b="0" i="0" u="none" strike="noStrike" cap="none" normalizeH="0" baseline="0" dirty="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tabLst>
                    <a:tab pos="457200" algn="l"/>
                    <a:tab pos="838200" algn="l"/>
                  </a:tabLst>
                </a:pPr>
                <a:r>
                  <a:rPr lang="es-AR" sz="1600" dirty="0">
                    <a:solidFill>
                      <a:schemeClr val="tx1"/>
                    </a:solidFill>
                    <a:latin typeface="Arial" pitchFamily="34" charset="0"/>
                  </a:rPr>
                  <a:t>	N = velocidad sincrónica [rpm]</a:t>
                </a:r>
              </a:p>
              <a:p>
                <a:pPr marR="0" lvl="0" algn="just" defTabSz="914400" rtl="0" eaLnBrk="0" fontAlgn="base" latinLnBrk="0" hangingPunct="0">
                  <a:lnSpc>
                    <a:spcPct val="100000"/>
                  </a:lnSpc>
                  <a:spcBef>
                    <a:spcPct val="0"/>
                  </a:spcBef>
                  <a:spcAft>
                    <a:spcPct val="0"/>
                  </a:spcAft>
                  <a:buClrTx/>
                  <a:buSzTx/>
                  <a:tabLst>
                    <a:tab pos="457200" algn="l"/>
                    <a:tab pos="838200" algn="l"/>
                  </a:tabLst>
                </a:pPr>
                <a:r>
                  <a:rPr kumimoji="0" lang="es-AR" sz="1600" b="0" i="0" u="none" strike="noStrike" cap="none" normalizeH="0" baseline="0" dirty="0">
                    <a:ln>
                      <a:noFill/>
                    </a:ln>
                    <a:solidFill>
                      <a:schemeClr val="tx1"/>
                    </a:solidFill>
                    <a:effectLst/>
                    <a:latin typeface="Arial" pitchFamily="34" charset="0"/>
                  </a:rPr>
                  <a:t>	P = potencia de la turbina [kW]</a:t>
                </a:r>
              </a:p>
              <a:p>
                <a:r>
                  <a:rPr lang="es-AR" sz="1600" dirty="0">
                    <a:solidFill>
                      <a:schemeClr val="tx1"/>
                    </a:solidFill>
                    <a:latin typeface="Arial" pitchFamily="34" charset="0"/>
                    <a:cs typeface="Arial" panose="020B0604020202020204" pitchFamily="34" charset="0"/>
                  </a:rPr>
                  <a:t>	</a:t>
                </a:r>
                <a:r>
                  <a:rPr lang="es-AR" sz="1600" dirty="0" err="1">
                    <a:solidFill>
                      <a:schemeClr val="tx1"/>
                    </a:solidFill>
                    <a:latin typeface="Arial" pitchFamily="34" charset="0"/>
                    <a:cs typeface="Arial" panose="020B0604020202020204" pitchFamily="34" charset="0"/>
                  </a:rPr>
                  <a:t>Hn</a:t>
                </a:r>
                <a:r>
                  <a:rPr lang="es-AR" sz="1600" dirty="0">
                    <a:solidFill>
                      <a:schemeClr val="tx1"/>
                    </a:solidFill>
                    <a:latin typeface="Arial" pitchFamily="34" charset="0"/>
                    <a:cs typeface="Arial" panose="020B0604020202020204" pitchFamily="34" charset="0"/>
                  </a:rPr>
                  <a:t> = altura neta de diseño [m]</a:t>
                </a:r>
                <a:endParaRPr lang="es-AR" dirty="0">
                  <a:latin typeface="Arial" panose="020B0604020202020204" pitchFamily="34" charset="0"/>
                  <a:cs typeface="Arial" panose="020B0604020202020204" pitchFamily="34" charset="0"/>
                </a:endParaRPr>
              </a:p>
            </p:txBody>
          </p:sp>
        </mc:Choice>
        <mc:Fallback>
          <p:sp>
            <p:nvSpPr>
              <p:cNvPr id="3" name="CuadroTexto 2">
                <a:extLst>
                  <a:ext uri="{FF2B5EF4-FFF2-40B4-BE49-F238E27FC236}">
                    <a16:creationId xmlns:a16="http://schemas.microsoft.com/office/drawing/2014/main" id="{DE6F30D3-D627-4217-8827-B8A88D7CFB49}"/>
                  </a:ext>
                </a:extLst>
              </p:cNvPr>
              <p:cNvSpPr txBox="1">
                <a:spLocks noRot="1" noChangeAspect="1" noMove="1" noResize="1" noEditPoints="1" noAdjustHandles="1" noChangeArrowheads="1" noChangeShapeType="1" noTextEdit="1"/>
              </p:cNvSpPr>
              <p:nvPr/>
            </p:nvSpPr>
            <p:spPr>
              <a:xfrm>
                <a:off x="163104" y="1195503"/>
                <a:ext cx="7793665" cy="5590954"/>
              </a:xfrm>
              <a:prstGeom prst="rect">
                <a:avLst/>
              </a:prstGeom>
              <a:blipFill>
                <a:blip r:embed="rId4"/>
                <a:stretch>
                  <a:fillRect l="-234" t="-217" r="-234" b="-326"/>
                </a:stretch>
              </a:blipFill>
            </p:spPr>
            <p:txBody>
              <a:bodyPr/>
              <a:lstStyle/>
              <a:p>
                <a:r>
                  <a:rPr lang="es-AR">
                    <a:noFill/>
                  </a:rPr>
                  <a:t> </a:t>
                </a:r>
              </a:p>
            </p:txBody>
          </p:sp>
        </mc:Fallback>
      </mc:AlternateContent>
    </p:spTree>
    <p:extLst>
      <p:ext uri="{BB962C8B-B14F-4D97-AF65-F5344CB8AC3E}">
        <p14:creationId xmlns:p14="http://schemas.microsoft.com/office/powerpoint/2010/main" val="303047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439551" y="425303"/>
            <a:ext cx="72407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tabLst>
                <a:tab pos="838200" algn="l"/>
                <a:tab pos="449580" algn="l"/>
              </a:tabLst>
            </a:pPr>
            <a:r>
              <a:rPr lang="es-AR" sz="1800" dirty="0">
                <a:latin typeface="Arial"/>
                <a:ea typeface="Times New Roman"/>
              </a:rPr>
              <a:t>El diámetro esta vinculado con </a:t>
            </a:r>
            <a:r>
              <a:rPr lang="es-AR" sz="1800" b="1" dirty="0">
                <a:latin typeface="Symbol"/>
                <a:ea typeface="Times New Roman"/>
              </a:rPr>
              <a:t>l</a:t>
            </a:r>
            <a:r>
              <a:rPr lang="es-AR" sz="1800" dirty="0">
                <a:latin typeface="Symbol"/>
                <a:ea typeface="Times New Roman"/>
              </a:rPr>
              <a:t> </a:t>
            </a:r>
            <a:r>
              <a:rPr lang="es-AR" sz="1800" dirty="0">
                <a:latin typeface="Arial"/>
                <a:ea typeface="Times New Roman"/>
              </a:rPr>
              <a:t>(escala geométrica lineal), los otros parámetros H, Q, N, n con </a:t>
            </a:r>
            <a:r>
              <a:rPr lang="es-AR" sz="1800" b="1" dirty="0">
                <a:latin typeface="Symbol"/>
                <a:ea typeface="Times New Roman"/>
              </a:rPr>
              <a:t>l </a:t>
            </a:r>
            <a:r>
              <a:rPr lang="es-AR" sz="1800" b="1" dirty="0">
                <a:latin typeface="Arial"/>
                <a:ea typeface="Times New Roman"/>
              </a:rPr>
              <a:t>, T, </a:t>
            </a:r>
            <a:r>
              <a:rPr lang="es-AR" sz="1800" b="1" dirty="0">
                <a:latin typeface="Symbol"/>
                <a:ea typeface="Times New Roman"/>
              </a:rPr>
              <a:t>c</a:t>
            </a:r>
            <a:r>
              <a:rPr lang="es-AR" sz="1800" dirty="0">
                <a:latin typeface="Symbol"/>
                <a:ea typeface="Times New Roman"/>
              </a:rPr>
              <a:t> (</a:t>
            </a:r>
            <a:r>
              <a:rPr lang="es-AR" sz="1800" dirty="0">
                <a:latin typeface="Arial"/>
                <a:ea typeface="Times New Roman"/>
              </a:rPr>
              <a:t>escala geométrica, de tiempo y de fuerzas)</a:t>
            </a:r>
            <a:endParaRPr lang="es-ES" sz="1800" dirty="0">
              <a:latin typeface="Arial"/>
              <a:ea typeface="Times New Roman"/>
            </a:endParaRPr>
          </a:p>
          <a:p>
            <a:pPr algn="just">
              <a:spcAft>
                <a:spcPts val="0"/>
              </a:spcAft>
              <a:tabLst>
                <a:tab pos="838200" algn="l"/>
                <a:tab pos="449580" algn="l"/>
              </a:tabLst>
            </a:pPr>
            <a:r>
              <a:rPr lang="es-AR" sz="1800" dirty="0">
                <a:latin typeface="Arial"/>
                <a:ea typeface="Times New Roman"/>
              </a:rPr>
              <a:t>Así definidos los parámetros de modelo como </a:t>
            </a:r>
            <a:r>
              <a:rPr lang="es-AR" sz="1800" b="1" dirty="0">
                <a:latin typeface="Arial"/>
                <a:ea typeface="Times New Roman"/>
              </a:rPr>
              <a:t>D</a:t>
            </a:r>
            <a:r>
              <a:rPr lang="es-AR" sz="1800" b="1" baseline="-25000" dirty="0">
                <a:latin typeface="Arial"/>
                <a:ea typeface="Times New Roman"/>
              </a:rPr>
              <a:t>m</a:t>
            </a:r>
            <a:r>
              <a:rPr lang="es-AR" sz="1800" b="1" dirty="0">
                <a:latin typeface="Arial"/>
                <a:ea typeface="Times New Roman"/>
              </a:rPr>
              <a:t>  H</a:t>
            </a:r>
            <a:r>
              <a:rPr lang="es-AR" sz="1800" b="1" baseline="-25000" dirty="0">
                <a:latin typeface="Arial"/>
                <a:ea typeface="Times New Roman"/>
              </a:rPr>
              <a:t>m</a:t>
            </a:r>
            <a:r>
              <a:rPr lang="es-AR" sz="1800" b="1" dirty="0">
                <a:latin typeface="Arial"/>
                <a:ea typeface="Times New Roman"/>
              </a:rPr>
              <a:t>  Q</a:t>
            </a:r>
            <a:r>
              <a:rPr lang="es-AR" sz="1800" b="1" baseline="-25000" dirty="0">
                <a:latin typeface="Arial"/>
                <a:ea typeface="Times New Roman"/>
              </a:rPr>
              <a:t>m</a:t>
            </a:r>
            <a:r>
              <a:rPr lang="es-AR" sz="1800" b="1" dirty="0">
                <a:latin typeface="Arial"/>
                <a:ea typeface="Times New Roman"/>
              </a:rPr>
              <a:t>  N</a:t>
            </a:r>
            <a:r>
              <a:rPr lang="es-AR" sz="1800" b="1" baseline="-25000" dirty="0">
                <a:latin typeface="Arial"/>
                <a:ea typeface="Times New Roman"/>
              </a:rPr>
              <a:t>m</a:t>
            </a:r>
            <a:r>
              <a:rPr lang="es-AR" sz="1800" b="1" dirty="0">
                <a:latin typeface="Arial"/>
                <a:ea typeface="Times New Roman"/>
              </a:rPr>
              <a:t> y n</a:t>
            </a:r>
            <a:r>
              <a:rPr lang="es-AR" sz="1800" b="1" baseline="-25000" dirty="0">
                <a:latin typeface="Arial"/>
                <a:ea typeface="Times New Roman"/>
              </a:rPr>
              <a:t>m</a:t>
            </a:r>
            <a:r>
              <a:rPr lang="es-AR" sz="1800" dirty="0">
                <a:latin typeface="Arial"/>
                <a:ea typeface="Times New Roman"/>
              </a:rPr>
              <a:t>. El diámetro </a:t>
            </a:r>
            <a:r>
              <a:rPr lang="es-AR" sz="1800" b="1" dirty="0">
                <a:latin typeface="Arial"/>
                <a:ea typeface="Times New Roman"/>
              </a:rPr>
              <a:t>D</a:t>
            </a:r>
            <a:r>
              <a:rPr lang="es-AR" sz="1800" dirty="0">
                <a:latin typeface="Arial"/>
                <a:ea typeface="Times New Roman"/>
              </a:rPr>
              <a:t> define con el </a:t>
            </a:r>
            <a:r>
              <a:rPr lang="es-AR" sz="1800" b="1" dirty="0">
                <a:latin typeface="Arial"/>
                <a:ea typeface="Times New Roman"/>
              </a:rPr>
              <a:t>D</a:t>
            </a:r>
            <a:r>
              <a:rPr lang="es-AR" sz="1800" b="1" baseline="-25000" dirty="0">
                <a:latin typeface="Arial"/>
                <a:ea typeface="Times New Roman"/>
              </a:rPr>
              <a:t>m</a:t>
            </a:r>
            <a:r>
              <a:rPr lang="es-AR" sz="1800" baseline="-25000" dirty="0">
                <a:latin typeface="Arial"/>
                <a:ea typeface="Times New Roman"/>
              </a:rPr>
              <a:t> </a:t>
            </a:r>
            <a:r>
              <a:rPr lang="es-AR" sz="1800" dirty="0">
                <a:latin typeface="Arial"/>
                <a:ea typeface="Times New Roman"/>
              </a:rPr>
              <a:t>el valor de</a:t>
            </a:r>
            <a:r>
              <a:rPr lang="es-AR" sz="1800" dirty="0">
                <a:latin typeface="Symbol"/>
                <a:ea typeface="Times New Roman"/>
              </a:rPr>
              <a:t> </a:t>
            </a:r>
            <a:r>
              <a:rPr lang="es-AR" sz="1800" b="1" dirty="0">
                <a:latin typeface="Symbol"/>
                <a:ea typeface="Times New Roman"/>
              </a:rPr>
              <a:t>l</a:t>
            </a:r>
            <a:r>
              <a:rPr lang="es-AR" sz="1800" dirty="0">
                <a:latin typeface="Arial"/>
                <a:ea typeface="Times New Roman"/>
              </a:rPr>
              <a:t>  </a:t>
            </a:r>
            <a:endParaRPr lang="es-ES" sz="1800" dirty="0">
              <a:latin typeface="Arial"/>
              <a:ea typeface="Times New Roman"/>
            </a:endParaRPr>
          </a:p>
          <a:p>
            <a:pPr algn="just">
              <a:spcAft>
                <a:spcPts val="0"/>
              </a:spcAft>
              <a:tabLst>
                <a:tab pos="838200" algn="l"/>
                <a:tab pos="449580" algn="l"/>
              </a:tabLst>
            </a:pPr>
            <a:endParaRPr lang="es-AR" sz="1800" b="1" dirty="0">
              <a:latin typeface="Arial"/>
              <a:ea typeface="Times New Roman"/>
            </a:endParaRPr>
          </a:p>
          <a:p>
            <a:pPr algn="just">
              <a:spcAft>
                <a:spcPts val="0"/>
              </a:spcAft>
              <a:tabLst>
                <a:tab pos="838200" algn="l"/>
                <a:tab pos="449580" algn="l"/>
              </a:tabLst>
            </a:pPr>
            <a:r>
              <a:rPr lang="es-AR" sz="1800" b="1" dirty="0">
                <a:latin typeface="Arial"/>
                <a:ea typeface="Times New Roman"/>
              </a:rPr>
              <a:t>Relaciones fundamentales</a:t>
            </a:r>
            <a:endParaRPr lang="es-ES" sz="1800" dirty="0">
              <a:latin typeface="Arial"/>
              <a:ea typeface="Times New Roman"/>
            </a:endParaRPr>
          </a:p>
          <a:p>
            <a:pPr algn="just">
              <a:spcAft>
                <a:spcPts val="0"/>
              </a:spcAft>
              <a:tabLst>
                <a:tab pos="838200" algn="l"/>
                <a:tab pos="449580" algn="l"/>
              </a:tabLst>
            </a:pPr>
            <a:endParaRPr lang="es-AR" sz="1800" b="1" dirty="0">
              <a:latin typeface="Arial"/>
              <a:ea typeface="Times New Roman"/>
            </a:endParaRPr>
          </a:p>
          <a:p>
            <a:pPr algn="just">
              <a:spcAft>
                <a:spcPts val="0"/>
              </a:spcAft>
              <a:tabLst>
                <a:tab pos="838200" algn="l"/>
                <a:tab pos="449580" algn="l"/>
              </a:tabLst>
            </a:pPr>
            <a:r>
              <a:rPr lang="es-AR" sz="1800" b="1" dirty="0">
                <a:latin typeface="Arial"/>
                <a:ea typeface="Times New Roman"/>
              </a:rPr>
              <a:t>1- escala de longitudes   	</a:t>
            </a:r>
            <a:r>
              <a:rPr lang="es-AR" sz="1800" b="1" dirty="0">
                <a:latin typeface="Symbol"/>
                <a:ea typeface="Times New Roman"/>
              </a:rPr>
              <a:t>l</a:t>
            </a:r>
            <a:r>
              <a:rPr lang="es-AR" sz="1800" b="1" dirty="0">
                <a:latin typeface="Arial"/>
                <a:ea typeface="Times New Roman"/>
              </a:rPr>
              <a:t> = D/D</a:t>
            </a:r>
            <a:r>
              <a:rPr lang="es-AR" sz="1800" b="1" baseline="-25000" dirty="0">
                <a:latin typeface="Arial"/>
                <a:ea typeface="Times New Roman"/>
              </a:rPr>
              <a:t>m</a:t>
            </a:r>
            <a:endParaRPr lang="es-ES" sz="1800" dirty="0">
              <a:latin typeface="Arial"/>
              <a:ea typeface="Times New Roman"/>
            </a:endParaRPr>
          </a:p>
          <a:p>
            <a:pPr algn="just">
              <a:spcAft>
                <a:spcPts val="0"/>
              </a:spcAft>
              <a:tabLst>
                <a:tab pos="838200" algn="l"/>
                <a:tab pos="449580" algn="l"/>
              </a:tabLst>
            </a:pPr>
            <a:endParaRPr lang="es-AR" sz="1800" b="1" dirty="0">
              <a:latin typeface="Arial"/>
              <a:ea typeface="Times New Roman"/>
            </a:endParaRPr>
          </a:p>
          <a:p>
            <a:pPr algn="just">
              <a:spcAft>
                <a:spcPts val="0"/>
              </a:spcAft>
              <a:tabLst>
                <a:tab pos="838200" algn="l"/>
                <a:tab pos="449580" algn="l"/>
              </a:tabLst>
            </a:pPr>
            <a:r>
              <a:rPr lang="es-AR" sz="1800" b="1" dirty="0">
                <a:latin typeface="Arial"/>
                <a:ea typeface="Times New Roman"/>
              </a:rPr>
              <a:t>2- escala de tiempos 	T = t/</a:t>
            </a:r>
            <a:r>
              <a:rPr lang="es-AR" sz="1800" b="1" dirty="0" err="1">
                <a:latin typeface="Arial"/>
                <a:ea typeface="Times New Roman"/>
              </a:rPr>
              <a:t>t</a:t>
            </a:r>
            <a:r>
              <a:rPr lang="es-AR" sz="1800" b="1" baseline="-25000" dirty="0" err="1">
                <a:latin typeface="Arial"/>
                <a:ea typeface="Times New Roman"/>
              </a:rPr>
              <a:t>m</a:t>
            </a:r>
            <a:endParaRPr lang="es-ES" sz="1800" dirty="0">
              <a:latin typeface="Arial"/>
              <a:ea typeface="Times New Roman"/>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8B81D4AE-2C21-4F8E-B08F-9A86711924D9}"/>
              </a:ext>
            </a:extLst>
          </p:cNvPr>
          <p:cNvSpPr txBox="1"/>
          <p:nvPr/>
        </p:nvSpPr>
        <p:spPr>
          <a:xfrm>
            <a:off x="439551" y="3879672"/>
            <a:ext cx="6119036" cy="774507"/>
          </a:xfrm>
          <a:prstGeom prst="rect">
            <a:avLst/>
          </a:prstGeom>
          <a:noFill/>
        </p:spPr>
        <p:txBody>
          <a:bodyPr wrap="square">
            <a:spAutoFit/>
          </a:bodyPr>
          <a:lstStyle/>
          <a:p>
            <a:pPr>
              <a:lnSpc>
                <a:spcPct val="107000"/>
              </a:lnSpc>
              <a:spcAft>
                <a:spcPts val="800"/>
              </a:spcAft>
            </a:pPr>
            <a:r>
              <a:rPr lang="es-A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https://youtu.be/IqRmTL7b9Nk</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explicación a mano de ecuación de Euler</a:t>
            </a:r>
          </a:p>
        </p:txBody>
      </p:sp>
    </p:spTree>
    <p:extLst>
      <p:ext uri="{BB962C8B-B14F-4D97-AF65-F5344CB8AC3E}">
        <p14:creationId xmlns:p14="http://schemas.microsoft.com/office/powerpoint/2010/main" val="424360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10" name="CuadroTexto 9">
            <a:extLst>
              <a:ext uri="{FF2B5EF4-FFF2-40B4-BE49-F238E27FC236}">
                <a16:creationId xmlns:a16="http://schemas.microsoft.com/office/drawing/2014/main" id="{2770FAA8-4F72-485A-9592-677A015FD7FC}"/>
              </a:ext>
            </a:extLst>
          </p:cNvPr>
          <p:cNvSpPr txBox="1"/>
          <p:nvPr/>
        </p:nvSpPr>
        <p:spPr>
          <a:xfrm>
            <a:off x="343858" y="316095"/>
            <a:ext cx="72407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tabLst>
                <a:tab pos="838200" algn="l"/>
                <a:tab pos="449580" algn="l"/>
              </a:tabLst>
            </a:pPr>
            <a:r>
              <a:rPr lang="es-AR" sz="1800" b="1" dirty="0">
                <a:latin typeface="Arial"/>
                <a:ea typeface="Times New Roman"/>
              </a:rPr>
              <a:t>Relaciones fundamentales</a:t>
            </a:r>
            <a:endParaRPr lang="es-ES" sz="1800" dirty="0">
              <a:latin typeface="Arial"/>
              <a:ea typeface="Times New Roman"/>
            </a:endParaRPr>
          </a:p>
          <a:p>
            <a:pPr algn="just">
              <a:spcAft>
                <a:spcPts val="0"/>
              </a:spcAft>
              <a:tabLst>
                <a:tab pos="838200" algn="l"/>
                <a:tab pos="449580" algn="l"/>
              </a:tabLst>
            </a:pPr>
            <a:r>
              <a:rPr lang="es-AR" sz="1800" b="1" dirty="0">
                <a:latin typeface="Arial"/>
                <a:ea typeface="Times New Roman"/>
              </a:rPr>
              <a:t>3- relación de saltos 	</a:t>
            </a:r>
            <a:endParaRPr lang="es-AR" dirty="0">
              <a:latin typeface="Arial" panose="020B0604020202020204" pitchFamily="34" charset="0"/>
              <a:cs typeface="Arial" panose="020B0604020202020204" pitchFamily="34" charset="0"/>
            </a:endParaRPr>
          </a:p>
        </p:txBody>
      </p:sp>
      <p:pic>
        <p:nvPicPr>
          <p:cNvPr id="11" name="Picture 1" descr="msotw9_temp0">
            <a:extLst>
              <a:ext uri="{FF2B5EF4-FFF2-40B4-BE49-F238E27FC236}">
                <a16:creationId xmlns:a16="http://schemas.microsoft.com/office/drawing/2014/main" id="{DA8A9295-8324-44D2-9CE8-F45522852444}"/>
              </a:ext>
            </a:extLst>
          </p:cNvPr>
          <p:cNvPicPr>
            <a:picLocks noChangeAspect="1" noChangeArrowheads="1"/>
          </p:cNvPicPr>
          <p:nvPr/>
        </p:nvPicPr>
        <p:blipFill>
          <a:blip r:embed="rId4">
            <a:lum bright="-30000" contrast="48000"/>
          </a:blip>
          <a:srcRect/>
          <a:stretch>
            <a:fillRect/>
          </a:stretch>
        </p:blipFill>
        <p:spPr bwMode="auto">
          <a:xfrm>
            <a:off x="1179025" y="1163245"/>
            <a:ext cx="5600890" cy="2005257"/>
          </a:xfrm>
          <a:prstGeom prst="rect">
            <a:avLst/>
          </a:prstGeom>
          <a:noFill/>
          <a:ln w="9525">
            <a:solidFill>
              <a:schemeClr val="tx1"/>
            </a:solidFill>
            <a:miter lim="800000"/>
            <a:headEnd/>
            <a:tailEnd/>
          </a:ln>
        </p:spPr>
      </p:pic>
      <p:sp>
        <p:nvSpPr>
          <p:cNvPr id="12" name="CuadroTexto 11">
            <a:extLst>
              <a:ext uri="{FF2B5EF4-FFF2-40B4-BE49-F238E27FC236}">
                <a16:creationId xmlns:a16="http://schemas.microsoft.com/office/drawing/2014/main" id="{0DE2D2BD-2598-4EFA-B670-9DC44A9DD1F9}"/>
              </a:ext>
            </a:extLst>
          </p:cNvPr>
          <p:cNvSpPr txBox="1"/>
          <p:nvPr/>
        </p:nvSpPr>
        <p:spPr>
          <a:xfrm>
            <a:off x="343857" y="3564655"/>
            <a:ext cx="6694895" cy="369332"/>
          </a:xfrm>
          <a:prstGeom prst="rect">
            <a:avLst/>
          </a:prstGeom>
          <a:noFill/>
        </p:spPr>
        <p:txBody>
          <a:bodyPr wrap="square">
            <a:spAutoFit/>
          </a:bodyPr>
          <a:lstStyle/>
          <a:p>
            <a:r>
              <a:rPr lang="es-AR" sz="1800" dirty="0">
                <a:latin typeface="Arial"/>
                <a:ea typeface="Times New Roman"/>
              </a:rPr>
              <a:t>los triángulos de entrada y salida en prototipo y modelo son</a:t>
            </a:r>
            <a:endParaRPr lang="es-AR" dirty="0"/>
          </a:p>
        </p:txBody>
      </p:sp>
      <p:pic>
        <p:nvPicPr>
          <p:cNvPr id="13" name="Picture 2" descr="msotw9_temp0">
            <a:extLst>
              <a:ext uri="{FF2B5EF4-FFF2-40B4-BE49-F238E27FC236}">
                <a16:creationId xmlns:a16="http://schemas.microsoft.com/office/drawing/2014/main" id="{3088E702-2A0C-4ADC-85FC-923CB43D214F}"/>
              </a:ext>
            </a:extLst>
          </p:cNvPr>
          <p:cNvPicPr>
            <a:picLocks noChangeAspect="1" noChangeArrowheads="1"/>
          </p:cNvPicPr>
          <p:nvPr/>
        </p:nvPicPr>
        <p:blipFill>
          <a:blip r:embed="rId5">
            <a:lum bright="-20000" contrast="40000"/>
          </a:blip>
          <a:srcRect/>
          <a:stretch>
            <a:fillRect/>
          </a:stretch>
        </p:blipFill>
        <p:spPr bwMode="auto">
          <a:xfrm>
            <a:off x="354490" y="4256392"/>
            <a:ext cx="7532104" cy="18013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2833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439551" y="1474153"/>
            <a:ext cx="724077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s-AR" sz="1800" dirty="0">
                <a:latin typeface="Arial" pitchFamily="34" charset="0"/>
                <a:cs typeface="Arial" pitchFamily="34" charset="0"/>
              </a:rPr>
              <a:t>las </a:t>
            </a:r>
            <a:r>
              <a:rPr lang="es-AR" sz="1800" b="1" dirty="0">
                <a:latin typeface="Arial" pitchFamily="34" charset="0"/>
                <a:cs typeface="Arial" pitchFamily="34" charset="0"/>
              </a:rPr>
              <a:t>velocidades relativas  </a:t>
            </a:r>
            <a:r>
              <a:rPr lang="es-AR" sz="1800" dirty="0">
                <a:latin typeface="Arial" pitchFamily="34" charset="0"/>
                <a:cs typeface="Arial" pitchFamily="34" charset="0"/>
              </a:rPr>
              <a:t>son tangentes a las paletas</a:t>
            </a:r>
            <a:endParaRPr lang="es-ES" sz="1800" dirty="0">
              <a:latin typeface="Arial" pitchFamily="34" charset="0"/>
              <a:cs typeface="Arial" pitchFamily="34" charset="0"/>
            </a:endParaRPr>
          </a:p>
          <a:p>
            <a:pPr lvl="0"/>
            <a:endParaRPr lang="es-AR" sz="1800" dirty="0">
              <a:latin typeface="Arial" pitchFamily="34" charset="0"/>
              <a:cs typeface="Arial" pitchFamily="34" charset="0"/>
            </a:endParaRPr>
          </a:p>
          <a:p>
            <a:pPr lvl="0"/>
            <a:r>
              <a:rPr lang="es-AR" sz="1800" dirty="0">
                <a:latin typeface="Arial" pitchFamily="34" charset="0"/>
                <a:cs typeface="Arial" pitchFamily="34" charset="0"/>
              </a:rPr>
              <a:t>las </a:t>
            </a:r>
            <a:r>
              <a:rPr lang="es-AR" sz="1800" b="1" dirty="0">
                <a:latin typeface="Arial" pitchFamily="34" charset="0"/>
                <a:cs typeface="Arial" pitchFamily="34" charset="0"/>
              </a:rPr>
              <a:t>velocidades de arrastre </a:t>
            </a:r>
            <a:r>
              <a:rPr lang="es-AR" sz="1800" dirty="0">
                <a:latin typeface="Arial" pitchFamily="34" charset="0"/>
                <a:cs typeface="Arial" pitchFamily="34" charset="0"/>
              </a:rPr>
              <a:t>son iguales a las </a:t>
            </a:r>
            <a:r>
              <a:rPr lang="es-AR" sz="1800" b="1" dirty="0">
                <a:latin typeface="Arial" pitchFamily="34" charset="0"/>
                <a:cs typeface="Arial" pitchFamily="34" charset="0"/>
              </a:rPr>
              <a:t>velocidades tangenciales</a:t>
            </a:r>
            <a:r>
              <a:rPr lang="es-AR" sz="1800" dirty="0">
                <a:latin typeface="Arial" pitchFamily="34" charset="0"/>
                <a:cs typeface="Arial" pitchFamily="34" charset="0"/>
              </a:rPr>
              <a:t> del rotor en cada uno de los puntos y tienen el mismo sentido de giro</a:t>
            </a:r>
            <a:endParaRPr lang="es-ES" sz="1800" dirty="0">
              <a:latin typeface="Arial" pitchFamily="34" charset="0"/>
              <a:cs typeface="Arial" pitchFamily="34" charset="0"/>
            </a:endParaRPr>
          </a:p>
          <a:p>
            <a:pPr lvl="0"/>
            <a:endParaRPr lang="es-AR" sz="1800" dirty="0">
              <a:latin typeface="Arial" pitchFamily="34" charset="0"/>
              <a:cs typeface="Arial" pitchFamily="34" charset="0"/>
            </a:endParaRPr>
          </a:p>
          <a:p>
            <a:pPr lvl="0"/>
            <a:r>
              <a:rPr lang="es-AR" sz="1800" dirty="0">
                <a:latin typeface="Arial" pitchFamily="34" charset="0"/>
                <a:cs typeface="Arial" pitchFamily="34" charset="0"/>
              </a:rPr>
              <a:t>las </a:t>
            </a:r>
            <a:r>
              <a:rPr lang="es-AR" sz="1800" b="1" dirty="0">
                <a:latin typeface="Arial" pitchFamily="34" charset="0"/>
                <a:cs typeface="Arial" pitchFamily="34" charset="0"/>
              </a:rPr>
              <a:t>velocidades absolutas </a:t>
            </a:r>
            <a:r>
              <a:rPr lang="es-AR" sz="1800" dirty="0">
                <a:latin typeface="Arial" pitchFamily="34" charset="0"/>
                <a:cs typeface="Arial" pitchFamily="34" charset="0"/>
              </a:rPr>
              <a:t>de salida del rotor </a:t>
            </a:r>
            <a:r>
              <a:rPr lang="es-AR" sz="1800" b="1" dirty="0">
                <a:latin typeface="Arial" pitchFamily="34" charset="0"/>
                <a:cs typeface="Arial" pitchFamily="34" charset="0"/>
              </a:rPr>
              <a:t>debe ser perpendicular a para que el rendimiento sea máximo según la Ecuación de Euler.</a:t>
            </a:r>
            <a:endParaRPr lang="es-ES" sz="1800" b="1" dirty="0">
              <a:latin typeface="Arial" pitchFamily="34" charset="0"/>
              <a:cs typeface="Arial" pitchFamily="34" charset="0"/>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DF39B59-D62B-4143-B149-26B802080102}"/>
                  </a:ext>
                </a:extLst>
              </p:cNvPr>
              <p:cNvSpPr txBox="1"/>
              <p:nvPr/>
            </p:nvSpPr>
            <p:spPr>
              <a:xfrm>
                <a:off x="439551" y="4359349"/>
                <a:ext cx="7240772" cy="258532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Así:		</a:t>
                </a:r>
                <a14:m>
                  <m:oMath xmlns:m="http://schemas.openxmlformats.org/officeDocument/2006/math">
                    <m:r>
                      <a:rPr lang="es-ES" b="0" i="1" smtClean="0">
                        <a:latin typeface="Cambria Math" panose="02040503050406030204" pitchFamily="18" charset="0"/>
                        <a:cs typeface="Arial" panose="020B0604020202020204" pitchFamily="34" charset="0"/>
                      </a:rPr>
                      <m:t>𝜂</m:t>
                    </m:r>
                    <m:r>
                      <a:rPr lang="es-ES" b="0" i="1" smtClean="0">
                        <a:latin typeface="Cambria Math" panose="02040503050406030204" pitchFamily="18" charset="0"/>
                        <a:cs typeface="Arial" panose="020B0604020202020204" pitchFamily="34" charset="0"/>
                      </a:rPr>
                      <m:t>𝑔𝐻</m:t>
                    </m:r>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2</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2</m:t>
                        </m:r>
                      </m:sub>
                    </m:sSub>
                  </m:oMath>
                </a14:m>
                <a:r>
                  <a:rPr lang="es-AR" dirty="0">
                    <a:latin typeface="Arial" panose="020B0604020202020204" pitchFamily="34" charset="0"/>
                    <a:cs typeface="Arial" panose="020B0604020202020204" pitchFamily="34" charset="0"/>
                  </a:rPr>
                  <a:t>				prototipo</a:t>
                </a:r>
              </a:p>
              <a:p>
                <a:r>
                  <a:rPr lang="es-AR" dirty="0">
                    <a:latin typeface="Arial" panose="020B0604020202020204" pitchFamily="34" charset="0"/>
                    <a:cs typeface="Arial" panose="020B0604020202020204" pitchFamily="34" charset="0"/>
                  </a:rPr>
                  <a:t>		</a:t>
                </a:r>
                <a14:m>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𝜂</m:t>
                        </m:r>
                      </m:e>
                      <m:sub>
                        <m:r>
                          <a:rPr lang="es-ES" b="0" i="1" smtClean="0">
                            <a:latin typeface="Cambria Math" panose="02040503050406030204" pitchFamily="18" charset="0"/>
                            <a:cs typeface="Arial" panose="020B0604020202020204" pitchFamily="34" charset="0"/>
                          </a:rPr>
                          <m:t>𝑚</m:t>
                        </m:r>
                      </m:sub>
                    </m:sSub>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𝑔</m:t>
                        </m:r>
                      </m:e>
                      <m:sub>
                        <m:r>
                          <a:rPr lang="es-ES" b="0" i="1" smtClean="0">
                            <a:latin typeface="Cambria Math" panose="02040503050406030204" pitchFamily="18" charset="0"/>
                            <a:cs typeface="Arial" panose="020B0604020202020204" pitchFamily="34" charset="0"/>
                          </a:rPr>
                          <m:t>𝑚</m:t>
                        </m:r>
                      </m:sub>
                    </m:sSub>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oMath>
                </a14:m>
                <a:r>
                  <a:rPr lang="es-AR" dirty="0">
                    <a:latin typeface="Arial" panose="020B0604020202020204" pitchFamily="34" charset="0"/>
                    <a:cs typeface="Arial" panose="020B0604020202020204" pitchFamily="34" charset="0"/>
                  </a:rPr>
                  <a:t>		modelo</a:t>
                </a:r>
              </a:p>
              <a:p>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𝑔</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r>
                        <a:rPr lang="es-ES" b="0" i="1" smtClean="0">
                          <a:latin typeface="Cambria Math" panose="02040503050406030204" pitchFamily="18" charset="0"/>
                          <a:cs typeface="Arial" panose="020B0604020202020204" pitchFamily="34" charset="0"/>
                        </a:rPr>
                        <m:t>𝑔</m:t>
                      </m:r>
                    </m:oMath>
                  </m:oMathPara>
                </a14:m>
                <a:endParaRPr lang="es-AR" dirty="0">
                  <a:latin typeface="Arial" panose="020B0604020202020204" pitchFamily="34" charset="0"/>
                  <a:cs typeface="Arial" panose="020B0604020202020204" pitchFamily="34" charset="0"/>
                </a:endParaRPr>
              </a:p>
              <a:p>
                <a:r>
                  <a:rPr lang="es-AR" dirty="0">
                    <a:latin typeface="Arial" panose="020B0604020202020204" pitchFamily="34" charset="0"/>
                    <a:cs typeface="Arial" panose="020B0604020202020204" pitchFamily="34" charset="0"/>
                  </a:rPr>
                  <a:t>Por teorema del seno:</a:t>
                </a:r>
              </a:p>
              <a:p>
                <a14:m>
                  <m:oMathPara xmlns:m="http://schemas.openxmlformats.org/officeDocument/2006/math">
                    <m:oMathParaPr>
                      <m:jc m:val="centerGroup"/>
                    </m:oMathParaPr>
                    <m:oMath xmlns:m="http://schemas.openxmlformats.org/officeDocument/2006/math">
                      <m:func>
                        <m:funcPr>
                          <m:ctrlPr>
                            <a:rPr lang="es-ES" b="0" i="1" smtClean="0">
                              <a:latin typeface="Cambria Math" panose="02040503050406030204" pitchFamily="18" charset="0"/>
                              <a:cs typeface="Arial" panose="020B0604020202020204" pitchFamily="34" charset="0"/>
                            </a:rPr>
                          </m:ctrlPr>
                        </m:funcPr>
                        <m:fName>
                          <m:r>
                            <m:rPr>
                              <m:sty m:val="p"/>
                            </m:rPr>
                            <a:rPr lang="es-ES" b="0" i="0" smtClean="0">
                              <a:latin typeface="Cambria Math" panose="02040503050406030204" pitchFamily="18" charset="0"/>
                              <a:cs typeface="Arial" panose="020B0604020202020204" pitchFamily="34" charset="0"/>
                            </a:rPr>
                            <m:t>sin</m:t>
                          </m:r>
                        </m:fName>
                        <m:e>
                          <m:d>
                            <m:dPr>
                              <m:ctrlPr>
                                <a:rPr lang="es-ES" b="0" i="1" smtClean="0">
                                  <a:latin typeface="Cambria Math" panose="02040503050406030204" pitchFamily="18" charset="0"/>
                                  <a:cs typeface="Arial" panose="020B0604020202020204" pitchFamily="34" charset="0"/>
                                </a:rPr>
                              </m:ctrlPr>
                            </m:dPr>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sub>
                              </m:sSub>
                            </m:e>
                          </m:d>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sub>
                          </m:sSub>
                        </m:e>
                      </m:func>
                      <m:r>
                        <a:rPr lang="es-ES" b="0" i="1" smtClean="0">
                          <a:latin typeface="Cambria Math" panose="02040503050406030204" pitchFamily="18" charset="0"/>
                          <a:cs typeface="Arial" panose="020B0604020202020204" pitchFamily="34" charset="0"/>
                        </a:rPr>
                        <m:t>=</m:t>
                      </m:r>
                      <m:func>
                        <m:funcPr>
                          <m:ctrlPr>
                            <a:rPr lang="es-ES" b="0" i="1" smtClean="0">
                              <a:latin typeface="Cambria Math" panose="02040503050406030204" pitchFamily="18" charset="0"/>
                              <a:cs typeface="Arial" panose="020B0604020202020204" pitchFamily="34" charset="0"/>
                            </a:rPr>
                          </m:ctrlPr>
                        </m:funcPr>
                        <m:fName>
                          <m:r>
                            <m:rPr>
                              <m:sty m:val="p"/>
                            </m:rPr>
                            <a:rPr lang="es-ES" b="0" i="0" smtClean="0">
                              <a:latin typeface="Cambria Math" panose="02040503050406030204" pitchFamily="18" charset="0"/>
                              <a:cs typeface="Arial" panose="020B0604020202020204" pitchFamily="34" charset="0"/>
                            </a:rPr>
                            <m:t>sin</m:t>
                          </m:r>
                        </m:fName>
                        <m:e>
                          <m:r>
                            <a:rPr lang="es-ES" b="0" i="1" smtClean="0">
                              <a:latin typeface="Cambria Math" panose="02040503050406030204" pitchFamily="18" charset="0"/>
                              <a:cs typeface="Arial" panose="020B0604020202020204" pitchFamily="34" charset="0"/>
                            </a:rPr>
                            <m:t>(180−</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e>
                      </m:func>
                      <m:r>
                        <a:rPr lang="es-ES" b="0" i="1" smtClean="0">
                          <a:latin typeface="Cambria Math" panose="02040503050406030204" pitchFamily="18" charset="0"/>
                          <a:cs typeface="Arial" panose="020B0604020202020204" pitchFamily="34" charset="0"/>
                        </a:rPr>
                        <m:t>=</m:t>
                      </m:r>
                      <m:func>
                        <m:funcPr>
                          <m:ctrlPr>
                            <a:rPr lang="es-ES" b="0" i="1" smtClean="0">
                              <a:latin typeface="Cambria Math" panose="02040503050406030204" pitchFamily="18" charset="0"/>
                              <a:cs typeface="Arial" panose="020B0604020202020204" pitchFamily="34" charset="0"/>
                            </a:rPr>
                          </m:ctrlPr>
                        </m:funcPr>
                        <m:fName>
                          <m:r>
                            <m:rPr>
                              <m:sty m:val="p"/>
                            </m:rPr>
                            <a:rPr lang="es-ES" b="0" i="0" smtClean="0">
                              <a:latin typeface="Cambria Math" panose="02040503050406030204" pitchFamily="18" charset="0"/>
                              <a:cs typeface="Arial" panose="020B0604020202020204" pitchFamily="34" charset="0"/>
                            </a:rPr>
                            <m:t>sin</m:t>
                          </m:r>
                        </m:fName>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e>
                      </m:func>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d>
                        <m:dPr>
                          <m:begChr m:val="["/>
                          <m:endChr m:val="]"/>
                          <m:ctrlPr>
                            <a:rPr lang="es-ES" b="0" i="1" smtClean="0">
                              <a:latin typeface="Cambria Math" panose="02040503050406030204" pitchFamily="18" charset="0"/>
                              <a:cs typeface="Arial" panose="020B0604020202020204" pitchFamily="34" charset="0"/>
                            </a:rPr>
                          </m:ctrlPr>
                        </m:dPr>
                        <m:e>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1</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1</m:t>
                                      </m:r>
                                    </m:sub>
                                  </m:sSub>
                                </m:e>
                              </m:d>
                              <m:r>
                                <a:rPr lang="es-ES" i="1">
                                  <a:latin typeface="Cambria Math" panose="02040503050406030204" pitchFamily="18" charset="0"/>
                                  <a:cs typeface="Arial" panose="020B0604020202020204" pitchFamily="34" charset="0"/>
                                </a:rPr>
                                <m:t>/</m:t>
                              </m:r>
                            </m:e>
                          </m:func>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1</m:t>
                                  </m:r>
                                </m:sub>
                              </m:sSub>
                            </m:e>
                          </m:func>
                        </m:e>
                      </m:d>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 </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func>
                        <m:funcPr>
                          <m:ctrlPr>
                            <a:rPr lang="es-ES" b="0" i="1" smtClean="0">
                              <a:latin typeface="Cambria Math" panose="02040503050406030204" pitchFamily="18" charset="0"/>
                              <a:cs typeface="Arial" panose="020B0604020202020204" pitchFamily="34" charset="0"/>
                            </a:rPr>
                          </m:ctrlPr>
                        </m:funcPr>
                        <m:fName>
                          <m:r>
                            <m:rPr>
                              <m:sty m:val="p"/>
                            </m:rPr>
                            <a:rPr lang="es-ES" b="0" i="0" smtClean="0">
                              <a:latin typeface="Cambria Math" panose="02040503050406030204" pitchFamily="18" charset="0"/>
                              <a:cs typeface="Arial" panose="020B0604020202020204" pitchFamily="34" charset="0"/>
                            </a:rPr>
                            <m:t>cos</m:t>
                          </m:r>
                        </m:fName>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sub>
                          </m:sSub>
                        </m:e>
                      </m:func>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2</m:t>
                          </m:r>
                        </m:sub>
                      </m:sSub>
                      <m:r>
                        <a:rPr lang="es-ES" b="0" i="1" smtClean="0">
                          <a:latin typeface="Cambria Math" panose="02040503050406030204" pitchFamily="18" charset="0"/>
                          <a:cs typeface="Arial" panose="020B0604020202020204" pitchFamily="34" charset="0"/>
                        </a:rPr>
                        <m:t>=</m:t>
                      </m:r>
                      <m:d>
                        <m:dPr>
                          <m:begChr m:val="["/>
                          <m:endChr m:val="]"/>
                          <m:ctrlPr>
                            <a:rPr lang="es-ES" b="0" i="1" smtClean="0">
                              <a:latin typeface="Cambria Math" panose="02040503050406030204" pitchFamily="18" charset="0"/>
                              <a:cs typeface="Arial" panose="020B0604020202020204" pitchFamily="34" charset="0"/>
                            </a:rPr>
                          </m:ctrlPr>
                        </m:dPr>
                        <m:e>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sub>
                                  </m:sSub>
                                </m:e>
                              </m:d>
                              <m:r>
                                <a:rPr lang="es-ES" i="1">
                                  <a:latin typeface="Cambria Math" panose="02040503050406030204" pitchFamily="18" charset="0"/>
                                  <a:cs typeface="Arial" panose="020B0604020202020204" pitchFamily="34" charset="0"/>
                                </a:rPr>
                                <m:t>/</m:t>
                              </m:r>
                            </m:e>
                          </m:func>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sub>
                              </m:sSub>
                            </m:e>
                          </m:func>
                        </m:e>
                      </m:d>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r>
                        <a:rPr lang="es-ES" b="0" i="1" smtClean="0">
                          <a:latin typeface="Cambria Math" panose="02040503050406030204" pitchFamily="18" charset="0"/>
                          <a:cs typeface="Arial" panose="020B0604020202020204" pitchFamily="34" charset="0"/>
                        </a:rPr>
                        <m:t>;</m:t>
                      </m:r>
                      <m:r>
                        <a:rPr lang="es-ES" b="0" i="1" smtClean="0">
                          <a:latin typeface="Cambria Math" panose="02040503050406030204" pitchFamily="18" charset="0"/>
                          <a:cs typeface="Arial" panose="020B0604020202020204" pitchFamily="34" charset="0"/>
                        </a:rPr>
                        <m:t> </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2</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func>
                        <m:funcPr>
                          <m:ctrlPr>
                            <a:rPr lang="es-ES" b="0" i="1" smtClean="0">
                              <a:latin typeface="Cambria Math" panose="02040503050406030204" pitchFamily="18" charset="0"/>
                              <a:cs typeface="Arial" panose="020B0604020202020204" pitchFamily="34" charset="0"/>
                            </a:rPr>
                          </m:ctrlPr>
                        </m:funcPr>
                        <m:fName>
                          <m:r>
                            <m:rPr>
                              <m:sty m:val="p"/>
                            </m:rPr>
                            <a:rPr lang="es-ES" b="0" i="0" smtClean="0">
                              <a:latin typeface="Cambria Math" panose="02040503050406030204" pitchFamily="18" charset="0"/>
                              <a:cs typeface="Arial" panose="020B0604020202020204" pitchFamily="34" charset="0"/>
                            </a:rPr>
                            <m:t>cos</m:t>
                          </m:r>
                        </m:fName>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sub>
                          </m:sSub>
                        </m:e>
                      </m:func>
                    </m:oMath>
                  </m:oMathPara>
                </a14:m>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p:txBody>
          </p:sp>
        </mc:Choice>
        <mc:Fallback>
          <p:sp>
            <p:nvSpPr>
              <p:cNvPr id="4" name="CuadroTexto 3">
                <a:extLst>
                  <a:ext uri="{FF2B5EF4-FFF2-40B4-BE49-F238E27FC236}">
                    <a16:creationId xmlns:a16="http://schemas.microsoft.com/office/drawing/2014/main" id="{DDF39B59-D62B-4143-B149-26B802080102}"/>
                  </a:ext>
                </a:extLst>
              </p:cNvPr>
              <p:cNvSpPr txBox="1">
                <a:spLocks noRot="1" noChangeAspect="1" noMove="1" noResize="1" noEditPoints="1" noAdjustHandles="1" noChangeArrowheads="1" noChangeShapeType="1" noTextEdit="1"/>
              </p:cNvSpPr>
              <p:nvPr/>
            </p:nvSpPr>
            <p:spPr>
              <a:xfrm>
                <a:off x="439551" y="4359349"/>
                <a:ext cx="7240772" cy="2585323"/>
              </a:xfrm>
              <a:prstGeom prst="rect">
                <a:avLst/>
              </a:prstGeom>
              <a:blipFill>
                <a:blip r:embed="rId4"/>
                <a:stretch>
                  <a:fillRect l="-673" t="-1179"/>
                </a:stretch>
              </a:blipFill>
            </p:spPr>
            <p:txBody>
              <a:bodyPr/>
              <a:lstStyle/>
              <a:p>
                <a:r>
                  <a:rPr lang="es-AR">
                    <a:noFill/>
                  </a:rPr>
                  <a:t> </a:t>
                </a:r>
              </a:p>
            </p:txBody>
          </p:sp>
        </mc:Fallback>
      </mc:AlternateContent>
      <p:pic>
        <p:nvPicPr>
          <p:cNvPr id="12" name="Picture 2" descr="msotw9_temp0">
            <a:extLst>
              <a:ext uri="{FF2B5EF4-FFF2-40B4-BE49-F238E27FC236}">
                <a16:creationId xmlns:a16="http://schemas.microsoft.com/office/drawing/2014/main" id="{27F6DCF7-11BD-4135-800E-A712EE455A16}"/>
              </a:ext>
            </a:extLst>
          </p:cNvPr>
          <p:cNvPicPr>
            <a:picLocks noChangeAspect="1" noChangeArrowheads="1"/>
          </p:cNvPicPr>
          <p:nvPr/>
        </p:nvPicPr>
        <p:blipFill>
          <a:blip r:embed="rId5">
            <a:lum bright="-20000" contrast="40000"/>
          </a:blip>
          <a:srcRect/>
          <a:stretch>
            <a:fillRect/>
          </a:stretch>
        </p:blipFill>
        <p:spPr bwMode="auto">
          <a:xfrm>
            <a:off x="1194249" y="39664"/>
            <a:ext cx="5731375" cy="137069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031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DF39B59-D62B-4143-B149-26B802080102}"/>
                  </a:ext>
                </a:extLst>
              </p:cNvPr>
              <p:cNvSpPr txBox="1"/>
              <p:nvPr/>
            </p:nvSpPr>
            <p:spPr>
              <a:xfrm>
                <a:off x="156724" y="584790"/>
                <a:ext cx="7729870" cy="6015045"/>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Sustituyendo:</a:t>
                </a:r>
              </a:p>
              <a:p>
                <a:endParaRPr lang="es-ES"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cs typeface="Arial" panose="020B0604020202020204" pitchFamily="34" charset="0"/>
                        </a:rPr>
                        <m:t>𝜂</m:t>
                      </m:r>
                      <m:r>
                        <a:rPr lang="es-ES" b="0" i="1" smtClean="0">
                          <a:latin typeface="Cambria Math" panose="02040503050406030204" pitchFamily="18" charset="0"/>
                          <a:cs typeface="Arial" panose="020B0604020202020204" pitchFamily="34" charset="0"/>
                        </a:rPr>
                        <m:t>𝑔𝐻</m:t>
                      </m:r>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1</m:t>
                          </m:r>
                        </m:sub>
                        <m:sup>
                          <m:r>
                            <a:rPr lang="es-ES" b="0" i="1" smtClean="0">
                              <a:latin typeface="Cambria Math" panose="02040503050406030204" pitchFamily="18" charset="0"/>
                              <a:cs typeface="Arial" panose="020B0604020202020204" pitchFamily="34" charset="0"/>
                            </a:rPr>
                            <m:t>2</m:t>
                          </m:r>
                        </m:sup>
                      </m:sSubSup>
                      <m:d>
                        <m:dPr>
                          <m:begChr m:val="["/>
                          <m:endChr m:val="]"/>
                          <m:ctrlPr>
                            <a:rPr lang="es-ES" i="1">
                              <a:latin typeface="Cambria Math" panose="02040503050406030204" pitchFamily="18" charset="0"/>
                              <a:cs typeface="Arial" panose="020B0604020202020204" pitchFamily="34" charset="0"/>
                            </a:rPr>
                          </m:ctrlPr>
                        </m:dPr>
                        <m:e>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1</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1</m:t>
                                      </m:r>
                                    </m:sub>
                                  </m:sSub>
                                </m:e>
                              </m:d>
                              <m:r>
                                <a:rPr lang="es-ES" i="1">
                                  <a:latin typeface="Cambria Math" panose="02040503050406030204" pitchFamily="18" charset="0"/>
                                  <a:cs typeface="Arial" panose="020B0604020202020204" pitchFamily="34" charset="0"/>
                                </a:rPr>
                                <m:t>/</m:t>
                              </m:r>
                            </m:e>
                          </m:func>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1</m:t>
                                  </m:r>
                                </m:sub>
                              </m:sSub>
                            </m:e>
                          </m:func>
                        </m:e>
                      </m:d>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cos</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1</m:t>
                              </m:r>
                            </m:sub>
                          </m:sSub>
                        </m:e>
                      </m:func>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𝑢</m:t>
                          </m:r>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2</m:t>
                          </m:r>
                        </m:sub>
                        <m:sup>
                          <m:r>
                            <a:rPr lang="es-ES" b="0" i="1" smtClean="0">
                              <a:latin typeface="Cambria Math" panose="02040503050406030204" pitchFamily="18" charset="0"/>
                              <a:cs typeface="Arial" panose="020B0604020202020204" pitchFamily="34" charset="0"/>
                            </a:rPr>
                            <m:t>2</m:t>
                          </m:r>
                        </m:sup>
                      </m:sSubSup>
                      <m:d>
                        <m:dPr>
                          <m:begChr m:val="["/>
                          <m:endChr m:val="]"/>
                          <m:ctrlPr>
                            <a:rPr lang="es-ES" i="1">
                              <a:latin typeface="Cambria Math" panose="02040503050406030204" pitchFamily="18" charset="0"/>
                              <a:cs typeface="Arial" panose="020B0604020202020204" pitchFamily="34" charset="0"/>
                            </a:rPr>
                          </m:ctrlPr>
                        </m:dPr>
                        <m:e>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2</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2</m:t>
                                      </m:r>
                                    </m:sub>
                                  </m:sSub>
                                </m:e>
                              </m:d>
                              <m:r>
                                <a:rPr lang="es-ES" i="1">
                                  <a:latin typeface="Cambria Math" panose="02040503050406030204" pitchFamily="18" charset="0"/>
                                  <a:cs typeface="Arial" panose="020B0604020202020204" pitchFamily="34" charset="0"/>
                                </a:rPr>
                                <m:t>/</m:t>
                              </m:r>
                            </m:e>
                          </m:func>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sin</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2</m:t>
                                  </m:r>
                                </m:sub>
                              </m:sSub>
                            </m:e>
                          </m:func>
                        </m:e>
                      </m:d>
                      <m:func>
                        <m:funcPr>
                          <m:ctrlPr>
                            <a:rPr lang="es-ES" i="1">
                              <a:latin typeface="Cambria Math" panose="02040503050406030204" pitchFamily="18" charset="0"/>
                              <a:cs typeface="Arial" panose="020B0604020202020204" pitchFamily="34" charset="0"/>
                            </a:rPr>
                          </m:ctrlPr>
                        </m:funcPr>
                        <m:fName>
                          <m:r>
                            <m:rPr>
                              <m:sty m:val="p"/>
                            </m:rPr>
                            <a:rPr lang="es-ES">
                              <a:latin typeface="Cambria Math" panose="02040503050406030204" pitchFamily="18" charset="0"/>
                              <a:cs typeface="Arial" panose="020B0604020202020204" pitchFamily="34" charset="0"/>
                            </a:rPr>
                            <m:t>cos</m:t>
                          </m:r>
                        </m:fName>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2</m:t>
                              </m:r>
                            </m:sub>
                          </m:sSub>
                        </m:e>
                      </m:func>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cs typeface="Arial" panose="020B0604020202020204" pitchFamily="34" charset="0"/>
                        </a:rPr>
                        <m:t>𝜂</m:t>
                      </m:r>
                      <m:r>
                        <a:rPr lang="es-ES" b="0" i="1" smtClean="0">
                          <a:latin typeface="Cambria Math" panose="02040503050406030204" pitchFamily="18" charset="0"/>
                          <a:cs typeface="Arial" panose="020B0604020202020204" pitchFamily="34" charset="0"/>
                        </a:rPr>
                        <m:t>𝑔𝐻</m:t>
                      </m:r>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1</m:t>
                          </m:r>
                        </m:sub>
                        <m:sup>
                          <m:r>
                            <a:rPr lang="es-ES" b="0" i="1" smtClean="0">
                              <a:latin typeface="Cambria Math" panose="02040503050406030204" pitchFamily="18" charset="0"/>
                              <a:cs typeface="Arial" panose="020B0604020202020204" pitchFamily="34" charset="0"/>
                            </a:rPr>
                            <m:t>2</m:t>
                          </m:r>
                        </m:sup>
                      </m:sSubSup>
                      <m:r>
                        <a:rPr lang="es-ES" b="0" i="1" smtClean="0">
                          <a:latin typeface="Cambria Math" panose="02040503050406030204" pitchFamily="18" charset="0"/>
                          <a:cs typeface="Arial" panose="020B0604020202020204" pitchFamily="34" charset="0"/>
                        </a:rPr>
                        <m:t>𝑓</m:t>
                      </m:r>
                      <m:d>
                        <m:dPr>
                          <m:ctrlPr>
                            <a:rPr lang="es-ES" b="0" i="1" smtClean="0">
                              <a:latin typeface="Cambria Math" panose="02040503050406030204" pitchFamily="18" charset="0"/>
                              <a:cs typeface="Arial" panose="020B0604020202020204" pitchFamily="34" charset="0"/>
                            </a:rPr>
                          </m:ctrlPr>
                        </m:dPr>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sub>
                          </m:sSub>
                        </m:e>
                      </m:d>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2</m:t>
                          </m:r>
                        </m:sub>
                        <m:sup>
                          <m:r>
                            <a:rPr lang="es-ES" b="0" i="1" smtClean="0">
                              <a:latin typeface="Cambria Math" panose="02040503050406030204" pitchFamily="18" charset="0"/>
                              <a:cs typeface="Arial" panose="020B0604020202020204" pitchFamily="34" charset="0"/>
                            </a:rPr>
                            <m:t>2</m:t>
                          </m:r>
                        </m:sup>
                      </m:sSubSup>
                      <m:r>
                        <a:rPr lang="es-ES" i="1">
                          <a:latin typeface="Cambria Math" panose="02040503050406030204" pitchFamily="18" charset="0"/>
                          <a:cs typeface="Arial" panose="020B0604020202020204" pitchFamily="34" charset="0"/>
                        </a:rPr>
                        <m:t>𝑓</m:t>
                      </m:r>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sub>
                          </m:sSub>
                        </m:e>
                      </m:d>
                      <m:r>
                        <a:rPr lang="es-ES" b="0" i="1" smtClean="0">
                          <a:latin typeface="Cambria Math" panose="02040503050406030204" pitchFamily="18" charset="0"/>
                          <a:cs typeface="Arial" panose="020B0604020202020204" pitchFamily="34" charset="0"/>
                        </a:rPr>
                        <m:t>                                  </m:t>
                      </m:r>
                      <m:d>
                        <m:dPr>
                          <m:begChr m:val="["/>
                          <m:endChr m:val="]"/>
                          <m:ctrlPr>
                            <a:rPr lang="es-ES" b="0" i="1" smtClean="0">
                              <a:latin typeface="Cambria Math" panose="02040503050406030204" pitchFamily="18" charset="0"/>
                              <a:cs typeface="Arial" panose="020B0604020202020204" pitchFamily="34" charset="0"/>
                            </a:rPr>
                          </m:ctrlPr>
                        </m:dPr>
                        <m:e>
                          <m:r>
                            <a:rPr lang="es-ES" b="0" i="1" smtClean="0">
                              <a:latin typeface="Cambria Math" panose="02040503050406030204" pitchFamily="18" charset="0"/>
                              <a:cs typeface="Arial" panose="020B0604020202020204" pitchFamily="34" charset="0"/>
                            </a:rPr>
                            <m:t>1</m:t>
                          </m:r>
                        </m:e>
                      </m:d>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𝜂</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𝑔</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up>
                          <m:r>
                            <a:rPr lang="es-ES" b="0" i="1" smtClean="0">
                              <a:latin typeface="Cambria Math" panose="02040503050406030204" pitchFamily="18" charset="0"/>
                              <a:cs typeface="Arial" panose="020B0604020202020204" pitchFamily="34" charset="0"/>
                            </a:rPr>
                            <m:t>2</m:t>
                          </m:r>
                        </m:sup>
                      </m:sSubSup>
                      <m:r>
                        <a:rPr lang="es-ES" b="0" i="1" smtClean="0">
                          <a:latin typeface="Cambria Math" panose="02040503050406030204" pitchFamily="18" charset="0"/>
                          <a:cs typeface="Arial" panose="020B0604020202020204" pitchFamily="34" charset="0"/>
                        </a:rPr>
                        <m:t>𝑓</m:t>
                      </m:r>
                      <m:d>
                        <m:dPr>
                          <m:ctrlPr>
                            <a:rPr lang="es-ES" b="0" i="1" smtClean="0">
                              <a:latin typeface="Cambria Math" panose="02040503050406030204" pitchFamily="18" charset="0"/>
                              <a:cs typeface="Arial" panose="020B0604020202020204" pitchFamily="34" charset="0"/>
                            </a:rPr>
                          </m:ctrlPr>
                        </m:dPr>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e>
                      </m:d>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up>
                          <m:r>
                            <a:rPr lang="es-ES" b="0" i="1" smtClean="0">
                              <a:latin typeface="Cambria Math" panose="02040503050406030204" pitchFamily="18" charset="0"/>
                              <a:cs typeface="Arial" panose="020B0604020202020204" pitchFamily="34" charset="0"/>
                            </a:rPr>
                            <m:t>2</m:t>
                          </m:r>
                        </m:sup>
                      </m:sSubSup>
                      <m:r>
                        <a:rPr lang="es-ES" i="1">
                          <a:latin typeface="Cambria Math" panose="02040503050406030204" pitchFamily="18" charset="0"/>
                          <a:cs typeface="Arial" panose="020B0604020202020204" pitchFamily="34" charset="0"/>
                        </a:rPr>
                        <m:t>𝑓</m:t>
                      </m:r>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e>
                      </m:d>
                      <m:r>
                        <a:rPr lang="es-ES" b="0" i="1" smtClean="0">
                          <a:latin typeface="Cambria Math" panose="02040503050406030204" pitchFamily="18" charset="0"/>
                          <a:cs typeface="Arial" panose="020B0604020202020204" pitchFamily="34" charset="0"/>
                        </a:rPr>
                        <m:t>          </m:t>
                      </m:r>
                      <m:d>
                        <m:dPr>
                          <m:begChr m:val="["/>
                          <m:endChr m:val="]"/>
                          <m:ctrlPr>
                            <a:rPr lang="es-ES" b="0" i="1" smtClean="0">
                              <a:latin typeface="Cambria Math" panose="02040503050406030204" pitchFamily="18" charset="0"/>
                              <a:cs typeface="Arial" panose="020B0604020202020204" pitchFamily="34" charset="0"/>
                            </a:rPr>
                          </m:ctrlPr>
                        </m:dPr>
                        <m:e>
                          <m:r>
                            <a:rPr lang="es-ES" b="0" i="1" smtClean="0">
                              <a:latin typeface="Cambria Math" panose="02040503050406030204" pitchFamily="18" charset="0"/>
                              <a:cs typeface="Arial" panose="020B0604020202020204" pitchFamily="34" charset="0"/>
                            </a:rPr>
                            <m:t>2</m:t>
                          </m:r>
                        </m:e>
                      </m:d>
                    </m:oMath>
                  </m:oMathPara>
                </a14:m>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den>
                      </m:f>
                      <m:r>
                        <a:rPr lang="es-ES" b="0" i="1" smtClean="0">
                          <a:latin typeface="Cambria Math" panose="02040503050406030204" pitchFamily="18" charset="0"/>
                          <a:cs typeface="Arial" panose="020B0604020202020204" pitchFamily="34" charset="0"/>
                        </a:rPr>
                        <m:t>=</m:t>
                      </m:r>
                      <m:f>
                        <m:fPr>
                          <m:ctrlPr>
                            <a:rPr lang="es-ES" i="1">
                              <a:latin typeface="Cambria Math" panose="02040503050406030204" pitchFamily="18" charset="0"/>
                              <a:cs typeface="Arial" panose="020B0604020202020204" pitchFamily="34" charset="0"/>
                            </a:rPr>
                          </m:ctrlPr>
                        </m:fPr>
                        <m:num>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num>
                        <m:den>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r>
                        <a:rPr lang="es-ES" b="0" i="1" smtClean="0">
                          <a:latin typeface="Cambria Math" panose="02040503050406030204" pitchFamily="18" charset="0"/>
                          <a:cs typeface="Arial" panose="020B0604020202020204" pitchFamily="34" charset="0"/>
                        </a:rPr>
                        <m:t>𝐾</m:t>
                      </m:r>
                    </m:oMath>
                  </m:oMathPara>
                </a14:m>
                <a:endParaRPr lang="es-ES"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r>
                        <a:rPr lang="es-ES" b="0" i="1" smtClean="0">
                          <a:latin typeface="Cambria Math" panose="02040503050406030204" pitchFamily="18" charset="0"/>
                          <a:cs typeface="Arial" panose="020B0604020202020204" pitchFamily="34" charset="0"/>
                        </a:rPr>
                        <m:t>𝐾</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r>
                        <a:rPr lang="es-ES" b="0" i="1" smtClean="0">
                          <a:latin typeface="Cambria Math" panose="02040503050406030204" pitchFamily="18" charset="0"/>
                          <a:cs typeface="Arial" panose="020B0604020202020204" pitchFamily="34" charset="0"/>
                        </a:rPr>
                        <m:t>;     </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r>
                        <a:rPr lang="es-ES" i="1">
                          <a:latin typeface="Cambria Math" panose="02040503050406030204" pitchFamily="18" charset="0"/>
                          <a:cs typeface="Arial" panose="020B0604020202020204" pitchFamily="34" charset="0"/>
                        </a:rPr>
                        <m:t>=</m:t>
                      </m:r>
                      <m:r>
                        <a:rPr lang="es-ES" i="1">
                          <a:latin typeface="Cambria Math" panose="02040503050406030204" pitchFamily="18" charset="0"/>
                          <a:cs typeface="Arial" panose="020B0604020202020204" pitchFamily="34" charset="0"/>
                        </a:rPr>
                        <m:t>𝐾</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𝑐</m:t>
                          </m:r>
                        </m:e>
                        <m:sub>
                          <m:r>
                            <a:rPr lang="es-ES" i="1">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oMath>
                  </m:oMathPara>
                </a14:m>
                <a:endParaRPr lang="es-ES" b="0"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cs typeface="Arial" panose="020B0604020202020204" pitchFamily="34" charset="0"/>
                        </a:rPr>
                        <m:t>𝜂</m:t>
                      </m:r>
                      <m:r>
                        <a:rPr lang="es-ES" b="0" i="1" smtClean="0">
                          <a:latin typeface="Cambria Math" panose="02040503050406030204" pitchFamily="18" charset="0"/>
                          <a:cs typeface="Arial" panose="020B0604020202020204" pitchFamily="34" charset="0"/>
                        </a:rPr>
                        <m:t>𝑔𝐻</m:t>
                      </m:r>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up>
                          <m:r>
                            <a:rPr lang="es-ES" b="0" i="1" smtClean="0">
                              <a:latin typeface="Cambria Math" panose="02040503050406030204" pitchFamily="18" charset="0"/>
                              <a:cs typeface="Arial" panose="020B0604020202020204" pitchFamily="34" charset="0"/>
                            </a:rPr>
                            <m:t>2</m:t>
                          </m:r>
                        </m:sup>
                      </m:sSubSup>
                      <m:d>
                        <m:dPr>
                          <m:begChr m:val="["/>
                          <m:endChr m:val="]"/>
                          <m:ctrlPr>
                            <a:rPr lang="es-ES" b="0" i="1" smtClean="0">
                              <a:latin typeface="Cambria Math" panose="02040503050406030204" pitchFamily="18" charset="0"/>
                              <a:cs typeface="Arial" panose="020B0604020202020204" pitchFamily="34" charset="0"/>
                            </a:rPr>
                          </m:ctrlPr>
                        </m:dPr>
                        <m:e>
                          <m:sSup>
                            <m:sSupPr>
                              <m:ctrlPr>
                                <a:rPr lang="es-ES" b="0" i="1" smtClean="0">
                                  <a:latin typeface="Cambria Math" panose="02040503050406030204" pitchFamily="18" charset="0"/>
                                  <a:cs typeface="Arial" panose="020B0604020202020204" pitchFamily="34" charset="0"/>
                                </a:rPr>
                              </m:ctrlPr>
                            </m:sSupPr>
                            <m:e>
                              <m:r>
                                <a:rPr lang="es-ES" b="0" i="1" smtClean="0">
                                  <a:latin typeface="Cambria Math" panose="02040503050406030204" pitchFamily="18" charset="0"/>
                                  <a:cs typeface="Arial" panose="020B0604020202020204" pitchFamily="34" charset="0"/>
                                </a:rPr>
                                <m:t>𝐾</m:t>
                              </m:r>
                            </m:e>
                            <m:sup>
                              <m:r>
                                <a:rPr lang="es-ES" b="0" i="1" smtClean="0">
                                  <a:latin typeface="Cambria Math" panose="02040503050406030204" pitchFamily="18" charset="0"/>
                                  <a:cs typeface="Arial" panose="020B0604020202020204" pitchFamily="34" charset="0"/>
                                </a:rPr>
                                <m:t>2</m:t>
                              </m:r>
                            </m:sup>
                          </m:sSup>
                          <m:r>
                            <a:rPr lang="es-ES" b="0" i="1" smtClean="0">
                              <a:latin typeface="Cambria Math" panose="02040503050406030204" pitchFamily="18" charset="0"/>
                              <a:cs typeface="Arial" panose="020B0604020202020204" pitchFamily="34" charset="0"/>
                            </a:rPr>
                            <m:t>𝑓</m:t>
                          </m:r>
                          <m:d>
                            <m:dPr>
                              <m:ctrlPr>
                                <a:rPr lang="es-ES" b="0" i="1" smtClean="0">
                                  <a:latin typeface="Cambria Math" panose="02040503050406030204" pitchFamily="18" charset="0"/>
                                  <a:cs typeface="Arial" panose="020B0604020202020204" pitchFamily="34" charset="0"/>
                                </a:rPr>
                              </m:ctrlPr>
                            </m:dPr>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sub>
                              </m:sSub>
                            </m:e>
                          </m:d>
                          <m:r>
                            <a:rPr lang="es-ES" b="0" i="1" smtClean="0">
                              <a:latin typeface="Cambria Math" panose="02040503050406030204" pitchFamily="18" charset="0"/>
                              <a:cs typeface="Arial" panose="020B0604020202020204" pitchFamily="34" charset="0"/>
                            </a:rPr>
                            <m:t>−</m:t>
                          </m:r>
                          <m:r>
                            <a:rPr lang="es-ES" i="1">
                              <a:latin typeface="Cambria Math" panose="02040503050406030204" pitchFamily="18" charset="0"/>
                              <a:cs typeface="Arial" panose="020B0604020202020204" pitchFamily="34" charset="0"/>
                            </a:rPr>
                            <m:t>𝑓</m:t>
                          </m:r>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sub>
                              </m:sSub>
                            </m:e>
                          </m:d>
                        </m:e>
                      </m:d>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𝜂</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𝑔</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Sup>
                        <m:sSubSupPr>
                          <m:ctrlPr>
                            <a:rPr lang="es-ES" b="0" i="1" smtClean="0">
                              <a:latin typeface="Cambria Math" panose="02040503050406030204" pitchFamily="18" charset="0"/>
                              <a:cs typeface="Arial" panose="020B0604020202020204" pitchFamily="34" charset="0"/>
                            </a:rPr>
                          </m:ctrlPr>
                        </m:sSubSupPr>
                        <m:e>
                          <m:r>
                            <a:rPr lang="es-ES" i="1">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up>
                          <m:r>
                            <a:rPr lang="es-ES" b="0" i="1" smtClean="0">
                              <a:latin typeface="Cambria Math" panose="02040503050406030204" pitchFamily="18" charset="0"/>
                              <a:cs typeface="Arial" panose="020B0604020202020204" pitchFamily="34" charset="0"/>
                            </a:rPr>
                            <m:t>2</m:t>
                          </m:r>
                        </m:sup>
                      </m:sSubSup>
                      <m:d>
                        <m:dPr>
                          <m:begChr m:val="["/>
                          <m:endChr m:val="]"/>
                          <m:ctrlPr>
                            <a:rPr lang="es-ES" b="0" i="1" smtClean="0">
                              <a:latin typeface="Cambria Math" panose="02040503050406030204" pitchFamily="18" charset="0"/>
                              <a:cs typeface="Arial" panose="020B0604020202020204" pitchFamily="34" charset="0"/>
                            </a:rPr>
                          </m:ctrlPr>
                        </m:dPr>
                        <m:e>
                          <m:sSup>
                            <m:sSupPr>
                              <m:ctrlPr>
                                <a:rPr lang="es-ES" b="0" i="1" smtClean="0">
                                  <a:latin typeface="Cambria Math" panose="02040503050406030204" pitchFamily="18" charset="0"/>
                                  <a:cs typeface="Arial" panose="020B0604020202020204" pitchFamily="34" charset="0"/>
                                </a:rPr>
                              </m:ctrlPr>
                            </m:sSupPr>
                            <m:e>
                              <m:r>
                                <a:rPr lang="es-ES" b="0" i="1" smtClean="0">
                                  <a:latin typeface="Cambria Math" panose="02040503050406030204" pitchFamily="18" charset="0"/>
                                  <a:cs typeface="Arial" panose="020B0604020202020204" pitchFamily="34" charset="0"/>
                                </a:rPr>
                                <m:t>𝐾</m:t>
                              </m:r>
                            </m:e>
                            <m:sup>
                              <m:r>
                                <a:rPr lang="es-ES" b="0" i="1" smtClean="0">
                                  <a:latin typeface="Cambria Math" panose="02040503050406030204" pitchFamily="18" charset="0"/>
                                  <a:cs typeface="Arial" panose="020B0604020202020204" pitchFamily="34" charset="0"/>
                                </a:rPr>
                                <m:t>2</m:t>
                              </m:r>
                            </m:sup>
                          </m:sSup>
                          <m:r>
                            <a:rPr lang="es-ES" b="0" i="1" smtClean="0">
                              <a:latin typeface="Cambria Math" panose="02040503050406030204" pitchFamily="18" charset="0"/>
                              <a:cs typeface="Arial" panose="020B0604020202020204" pitchFamily="34" charset="0"/>
                            </a:rPr>
                            <m:t>𝑓</m:t>
                          </m:r>
                          <m:d>
                            <m:dPr>
                              <m:ctrlPr>
                                <a:rPr lang="es-ES" b="0" i="1" smtClean="0">
                                  <a:latin typeface="Cambria Math" panose="02040503050406030204" pitchFamily="18" charset="0"/>
                                  <a:cs typeface="Arial" panose="020B0604020202020204" pitchFamily="34" charset="0"/>
                                </a:rPr>
                              </m:ctrlPr>
                            </m:dPr>
                            <m:e>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e>
                          </m:d>
                          <m:r>
                            <a:rPr lang="es-ES" b="0" i="1" smtClean="0">
                              <a:latin typeface="Cambria Math" panose="02040503050406030204" pitchFamily="18" charset="0"/>
                              <a:cs typeface="Arial" panose="020B0604020202020204" pitchFamily="34" charset="0"/>
                            </a:rPr>
                            <m:t>−</m:t>
                          </m:r>
                          <m:r>
                            <a:rPr lang="es-ES" i="1">
                              <a:latin typeface="Cambria Math" panose="02040503050406030204" pitchFamily="18" charset="0"/>
                              <a:cs typeface="Arial" panose="020B0604020202020204" pitchFamily="34" charset="0"/>
                            </a:rPr>
                            <m:t>𝑓</m:t>
                          </m:r>
                          <m:d>
                            <m:dPr>
                              <m:ctrlPr>
                                <a:rPr lang="es-ES" i="1">
                                  <a:latin typeface="Cambria Math" panose="02040503050406030204" pitchFamily="18" charset="0"/>
                                  <a:cs typeface="Arial" panose="020B0604020202020204" pitchFamily="34" charset="0"/>
                                </a:rPr>
                              </m:ctrlPr>
                            </m:dPr>
                            <m:e>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e>
                          </m:d>
                        </m:e>
                      </m:d>
                    </m:oMath>
                  </m:oMathPara>
                </a14:m>
                <a:endParaRPr lang="es-AR" dirty="0">
                  <a:latin typeface="Arial" panose="020B0604020202020204" pitchFamily="34" charset="0"/>
                  <a:cs typeface="Arial" panose="020B0604020202020204" pitchFamily="34" charset="0"/>
                </a:endParaRPr>
              </a:p>
              <a:p>
                <a:pPr/>
                <a:endParaRPr lang="es-AR" dirty="0">
                  <a:latin typeface="Arial" panose="020B0604020202020204" pitchFamily="34" charset="0"/>
                  <a:cs typeface="Arial" panose="020B0604020202020204" pitchFamily="34" charset="0"/>
                </a:endParaRPr>
              </a:p>
              <a:p>
                <a:pPr/>
                <a:r>
                  <a:rPr lang="es-AR" dirty="0">
                    <a:latin typeface="Arial" panose="020B0604020202020204" pitchFamily="34" charset="0"/>
                    <a:cs typeface="Arial" panose="020B0604020202020204" pitchFamily="34" charset="0"/>
                  </a:rPr>
                  <a:t>Pero: </a:t>
                </a:r>
                <a14:m>
                  <m:oMath xmlns:m="http://schemas.openxmlformats.org/officeDocument/2006/math">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i="1">
                            <a:latin typeface="Cambria Math" panose="02040503050406030204" pitchFamily="18" charset="0"/>
                            <a:cs typeface="Arial" panose="020B0604020202020204" pitchFamily="34" charset="0"/>
                          </a:rPr>
                          <m:t>1</m:t>
                        </m:r>
                        <m:r>
                          <a:rPr lang="es-ES" i="1">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i="1">
                            <a:latin typeface="Cambria Math" panose="02040503050406030204" pitchFamily="18" charset="0"/>
                            <a:cs typeface="Arial" panose="020B0604020202020204" pitchFamily="34" charset="0"/>
                          </a:rPr>
                          <m:t>1</m:t>
                        </m:r>
                        <m:r>
                          <a:rPr lang="es-ES" i="1">
                            <a:latin typeface="Cambria Math" panose="02040503050406030204" pitchFamily="18" charset="0"/>
                            <a:cs typeface="Arial" panose="020B0604020202020204" pitchFamily="34" charset="0"/>
                          </a:rPr>
                          <m:t>𝑚</m:t>
                        </m:r>
                      </m:sub>
                    </m:sSub>
                    <m:r>
                      <a:rPr lang="es-ES" b="0" i="1" smtClean="0">
                        <a:latin typeface="Cambria Math" panose="02040503050406030204" pitchFamily="18" charset="0"/>
                        <a:cs typeface="Arial" panose="020B0604020202020204" pitchFamily="34" charset="0"/>
                      </a:rPr>
                      <m:t>=</m:t>
                    </m:r>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1</m:t>
                        </m:r>
                      </m:sub>
                    </m:sSub>
                    <m:r>
                      <a:rPr lang="es-ES" b="0" i="1" smtClean="0">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r>
                          <a:rPr lang="es-ES" i="1">
                            <a:latin typeface="Cambria Math" panose="02040503050406030204" pitchFamily="18" charset="0"/>
                            <a:cs typeface="Arial" panose="020B0604020202020204" pitchFamily="34" charset="0"/>
                          </a:rPr>
                          <m:t>𝑚</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𝛼</m:t>
                        </m:r>
                      </m:e>
                      <m:sub>
                        <m:r>
                          <a:rPr lang="es-ES" b="0" i="1" smtClean="0">
                            <a:latin typeface="Cambria Math" panose="02040503050406030204" pitchFamily="18" charset="0"/>
                            <a:cs typeface="Arial" panose="020B0604020202020204" pitchFamily="34" charset="0"/>
                          </a:rPr>
                          <m:t>2</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r>
                          <a:rPr lang="es-ES" i="1">
                            <a:latin typeface="Cambria Math" panose="02040503050406030204" pitchFamily="18" charset="0"/>
                            <a:cs typeface="Arial" panose="020B0604020202020204" pitchFamily="34" charset="0"/>
                          </a:rPr>
                          <m:t>𝑚</m:t>
                        </m:r>
                      </m:sub>
                    </m:sSub>
                    <m:r>
                      <a:rPr lang="es-ES" i="1">
                        <a:latin typeface="Cambria Math" panose="02040503050406030204" pitchFamily="18" charset="0"/>
                        <a:cs typeface="Arial" panose="020B0604020202020204" pitchFamily="34" charset="0"/>
                      </a:rPr>
                      <m:t>=</m:t>
                    </m:r>
                    <m:sSub>
                      <m:sSubPr>
                        <m:ctrlPr>
                          <a:rPr lang="es-ES" i="1">
                            <a:latin typeface="Cambria Math" panose="02040503050406030204" pitchFamily="18" charset="0"/>
                            <a:cs typeface="Arial" panose="020B0604020202020204" pitchFamily="34" charset="0"/>
                          </a:rPr>
                        </m:ctrlPr>
                      </m:sSubPr>
                      <m:e>
                        <m:r>
                          <a:rPr lang="es-ES" i="1">
                            <a:latin typeface="Cambria Math" panose="02040503050406030204" pitchFamily="18" charset="0"/>
                            <a:cs typeface="Arial" panose="020B0604020202020204" pitchFamily="34" charset="0"/>
                          </a:rPr>
                          <m:t>𝛽</m:t>
                        </m:r>
                      </m:e>
                      <m:sub>
                        <m:r>
                          <a:rPr lang="es-ES" b="0" i="1" smtClean="0">
                            <a:latin typeface="Cambria Math" panose="02040503050406030204" pitchFamily="18" charset="0"/>
                            <a:cs typeface="Arial" panose="020B0604020202020204" pitchFamily="34" charset="0"/>
                          </a:rPr>
                          <m:t>2</m:t>
                        </m:r>
                      </m:sub>
                    </m:sSub>
                  </m:oMath>
                </a14:m>
                <a:endParaRPr lang="es-AR" dirty="0">
                  <a:latin typeface="Arial" panose="020B0604020202020204" pitchFamily="34" charset="0"/>
                  <a:cs typeface="Arial" panose="020B0604020202020204" pitchFamily="34" charset="0"/>
                </a:endParaRPr>
              </a:p>
              <a:p>
                <a:pPr/>
                <a:endParaRPr lang="es-AR" dirty="0">
                  <a:latin typeface="Arial" panose="020B0604020202020204" pitchFamily="34" charset="0"/>
                  <a:cs typeface="Arial" panose="020B0604020202020204" pitchFamily="34" charset="0"/>
                </a:endParaRPr>
              </a:p>
              <a:p>
                <a:pPr/>
                <a:r>
                  <a:rPr lang="es-AR" dirty="0">
                    <a:latin typeface="Arial" panose="020B0604020202020204" pitchFamily="34" charset="0"/>
                    <a:cs typeface="Arial" panose="020B0604020202020204" pitchFamily="34" charset="0"/>
                  </a:rPr>
                  <a:t>Realizando el cociente:</a:t>
                </a:r>
              </a:p>
              <a:p>
                <a:pPr/>
                <a:endParaRPr lang="es-AR"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𝜂</m:t>
                          </m:r>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𝜂</m:t>
                              </m:r>
                            </m:e>
                            <m:sub>
                              <m:r>
                                <a:rPr lang="es-ES" b="0" i="1" smtClean="0">
                                  <a:latin typeface="Cambria Math" panose="02040503050406030204" pitchFamily="18" charset="0"/>
                                  <a:cs typeface="Arial" panose="020B0604020202020204" pitchFamily="34" charset="0"/>
                                </a:rPr>
                                <m:t>𝑚</m:t>
                              </m:r>
                            </m:sub>
                          </m:sSub>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2</m:t>
                          </m:r>
                        </m:sup>
                      </m:sSup>
                    </m:oMath>
                  </m:oMathPara>
                </a14:m>
                <a:endParaRPr lang="es-AR" dirty="0">
                  <a:latin typeface="Arial" panose="020B0604020202020204" pitchFamily="34" charset="0"/>
                  <a:cs typeface="Arial" panose="020B0604020202020204" pitchFamily="34" charset="0"/>
                </a:endParaRPr>
              </a:p>
              <a:p>
                <a:pPr/>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p:txBody>
          </p:sp>
        </mc:Choice>
        <mc:Fallback>
          <p:sp>
            <p:nvSpPr>
              <p:cNvPr id="4" name="CuadroTexto 3">
                <a:extLst>
                  <a:ext uri="{FF2B5EF4-FFF2-40B4-BE49-F238E27FC236}">
                    <a16:creationId xmlns:a16="http://schemas.microsoft.com/office/drawing/2014/main" id="{DDF39B59-D62B-4143-B149-26B802080102}"/>
                  </a:ext>
                </a:extLst>
              </p:cNvPr>
              <p:cNvSpPr txBox="1">
                <a:spLocks noRot="1" noChangeAspect="1" noMove="1" noResize="1" noEditPoints="1" noAdjustHandles="1" noChangeArrowheads="1" noChangeShapeType="1" noTextEdit="1"/>
              </p:cNvSpPr>
              <p:nvPr/>
            </p:nvSpPr>
            <p:spPr>
              <a:xfrm>
                <a:off x="156724" y="584790"/>
                <a:ext cx="7729870" cy="6015045"/>
              </a:xfrm>
              <a:prstGeom prst="rect">
                <a:avLst/>
              </a:prstGeom>
              <a:blipFill>
                <a:blip r:embed="rId4"/>
                <a:stretch>
                  <a:fillRect l="-710" t="-608"/>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5D31A068-0B3A-4E06-9B6E-806ADC598C9D}"/>
                  </a:ext>
                </a:extLst>
              </p:cNvPr>
              <p:cNvSpPr txBox="1"/>
              <p:nvPr/>
            </p:nvSpPr>
            <p:spPr>
              <a:xfrm>
                <a:off x="5550195" y="5015759"/>
                <a:ext cx="2336399" cy="1200329"/>
              </a:xfrm>
              <a:prstGeom prst="rect">
                <a:avLst/>
              </a:prstGeom>
              <a:noFill/>
            </p:spPr>
            <p:txBody>
              <a:bodyPr wrap="square" rtlCol="0">
                <a:spAutoFit/>
              </a:bodyPr>
              <a:lstStyle/>
              <a:p>
                <a:r>
                  <a:rPr lang="es-ES" dirty="0"/>
                  <a:t>Bajo la hipótesis de que </a:t>
                </a: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𝜂</m:t>
                        </m:r>
                      </m:e>
                      <m:sub>
                        <m:r>
                          <a:rPr lang="es-ES" b="0" i="1" smtClean="0">
                            <a:latin typeface="Cambria Math" panose="02040503050406030204" pitchFamily="18" charset="0"/>
                          </a:rPr>
                          <m:t>𝑚</m:t>
                        </m:r>
                      </m:sub>
                    </m:sSub>
                    <m:r>
                      <a:rPr lang="es-ES" b="0" i="1" smtClean="0">
                        <a:latin typeface="Cambria Math" panose="02040503050406030204" pitchFamily="18" charset="0"/>
                      </a:rPr>
                      <m:t>=</m:t>
                    </m:r>
                    <m:r>
                      <a:rPr lang="es-ES" b="0" i="1" smtClean="0">
                        <a:latin typeface="Cambria Math" panose="02040503050406030204" pitchFamily="18" charset="0"/>
                      </a:rPr>
                      <m:t>𝜂</m:t>
                    </m:r>
                  </m:oMath>
                </a14:m>
                <a:r>
                  <a:rPr lang="es-AR" dirty="0"/>
                  <a:t>, luego encontraremos que no es cierto</a:t>
                </a:r>
              </a:p>
            </p:txBody>
          </p:sp>
        </mc:Choice>
        <mc:Fallback>
          <p:sp>
            <p:nvSpPr>
              <p:cNvPr id="5" name="CuadroTexto 4">
                <a:extLst>
                  <a:ext uri="{FF2B5EF4-FFF2-40B4-BE49-F238E27FC236}">
                    <a16:creationId xmlns:a16="http://schemas.microsoft.com/office/drawing/2014/main" id="{5D31A068-0B3A-4E06-9B6E-806ADC598C9D}"/>
                  </a:ext>
                </a:extLst>
              </p:cNvPr>
              <p:cNvSpPr txBox="1">
                <a:spLocks noRot="1" noChangeAspect="1" noMove="1" noResize="1" noEditPoints="1" noAdjustHandles="1" noChangeArrowheads="1" noChangeShapeType="1" noTextEdit="1"/>
              </p:cNvSpPr>
              <p:nvPr/>
            </p:nvSpPr>
            <p:spPr>
              <a:xfrm>
                <a:off x="5550195" y="5015759"/>
                <a:ext cx="2336399" cy="1200329"/>
              </a:xfrm>
              <a:prstGeom prst="rect">
                <a:avLst/>
              </a:prstGeom>
              <a:blipFill>
                <a:blip r:embed="rId5"/>
                <a:stretch>
                  <a:fillRect l="-2083" t="-3046" b="-7107"/>
                </a:stretch>
              </a:blipFill>
            </p:spPr>
            <p:txBody>
              <a:bodyPr/>
              <a:lstStyle/>
              <a:p>
                <a:r>
                  <a:rPr lang="es-AR">
                    <a:noFill/>
                  </a:rPr>
                  <a:t> </a:t>
                </a:r>
              </a:p>
            </p:txBody>
          </p:sp>
        </mc:Fallback>
      </mc:AlternateContent>
    </p:spTree>
    <p:extLst>
      <p:ext uri="{BB962C8B-B14F-4D97-AF65-F5344CB8AC3E}">
        <p14:creationId xmlns:p14="http://schemas.microsoft.com/office/powerpoint/2010/main" val="18714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DF39B59-D62B-4143-B149-26B802080102}"/>
                  </a:ext>
                </a:extLst>
              </p:cNvPr>
              <p:cNvSpPr txBox="1"/>
              <p:nvPr/>
            </p:nvSpPr>
            <p:spPr>
              <a:xfrm>
                <a:off x="156721" y="274082"/>
                <a:ext cx="7729870" cy="65839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0.5</m:t>
                          </m:r>
                        </m:sup>
                      </m:sSup>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sub>
                          </m:sSub>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2</m:t>
                              </m:r>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sub>
                          </m:sSub>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𝑐</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sub>
                          </m:sSub>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𝑢</m:t>
                              </m:r>
                            </m:e>
                            <m:sub>
                              <m:r>
                                <a:rPr lang="es-ES" b="0" i="1" smtClean="0">
                                  <a:latin typeface="Cambria Math" panose="02040503050406030204" pitchFamily="18" charset="0"/>
                                  <a:cs typeface="Arial" panose="020B0604020202020204" pitchFamily="34" charset="0"/>
                                </a:rPr>
                                <m:t>1</m:t>
                              </m:r>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𝜆</m:t>
                          </m:r>
                        </m:num>
                        <m:den>
                          <m:r>
                            <a:rPr lang="es-ES" b="0" i="1" smtClean="0">
                              <a:latin typeface="Cambria Math" panose="02040503050406030204" pitchFamily="18" charset="0"/>
                              <a:cs typeface="Arial" panose="020B0604020202020204" pitchFamily="34" charset="0"/>
                            </a:rPr>
                            <m:t>𝑇</m:t>
                          </m:r>
                        </m:den>
                      </m:f>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0.5</m:t>
                          </m:r>
                        </m:sup>
                      </m:sSup>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𝜆</m:t>
                          </m:r>
                        </m:num>
                        <m:den>
                          <m:r>
                            <a:rPr lang="es-ES" b="0" i="1" smtClean="0">
                              <a:latin typeface="Cambria Math" panose="02040503050406030204" pitchFamily="18" charset="0"/>
                              <a:cs typeface="Arial" panose="020B0604020202020204" pitchFamily="34" charset="0"/>
                            </a:rPr>
                            <m:t>𝑇</m:t>
                          </m:r>
                        </m:den>
                      </m:f>
                      <m:r>
                        <a:rPr lang="es-ES" b="0" i="1" smtClean="0">
                          <a:latin typeface="Cambria Math" panose="02040503050406030204" pitchFamily="18" charset="0"/>
                          <a:cs typeface="Arial" panose="020B0604020202020204" pitchFamily="34" charset="0"/>
                        </a:rPr>
                        <m:t> </m:t>
                      </m:r>
                      <m:r>
                        <a:rPr lang="es-ES" b="0" i="1" smtClean="0">
                          <a:latin typeface="Cambria Math" panose="02040503050406030204" pitchFamily="18" charset="0"/>
                          <a:cs typeface="Arial" panose="020B0604020202020204" pitchFamily="34" charset="0"/>
                        </a:rPr>
                        <m:t>𝑟𝑒𝑙𝑎𝑐𝑖</m:t>
                      </m:r>
                      <m:r>
                        <a:rPr lang="es-ES" b="0" i="1" smtClean="0">
                          <a:latin typeface="Cambria Math" panose="02040503050406030204" pitchFamily="18" charset="0"/>
                          <a:cs typeface="Arial" panose="020B0604020202020204" pitchFamily="34" charset="0"/>
                        </a:rPr>
                        <m:t>ó</m:t>
                      </m:r>
                      <m:r>
                        <a:rPr lang="es-ES" b="0" i="1" smtClean="0">
                          <a:latin typeface="Cambria Math" panose="02040503050406030204" pitchFamily="18" charset="0"/>
                          <a:cs typeface="Arial" panose="020B0604020202020204" pitchFamily="34" charset="0"/>
                        </a:rPr>
                        <m:t>𝑛</m:t>
                      </m:r>
                      <m:r>
                        <a:rPr lang="es-ES" b="0" i="1" smtClean="0">
                          <a:latin typeface="Cambria Math" panose="02040503050406030204" pitchFamily="18" charset="0"/>
                          <a:cs typeface="Arial" panose="020B0604020202020204" pitchFamily="34" charset="0"/>
                        </a:rPr>
                        <m:t> </m:t>
                      </m:r>
                      <m:r>
                        <a:rPr lang="es-ES" b="0" i="1" smtClean="0">
                          <a:latin typeface="Cambria Math" panose="02040503050406030204" pitchFamily="18" charset="0"/>
                          <a:cs typeface="Arial" panose="020B0604020202020204" pitchFamily="34" charset="0"/>
                        </a:rPr>
                        <m:t>𝑑𝑒</m:t>
                      </m:r>
                      <m:r>
                        <a:rPr lang="es-ES" b="0" i="1" smtClean="0">
                          <a:latin typeface="Cambria Math" panose="02040503050406030204" pitchFamily="18" charset="0"/>
                          <a:cs typeface="Arial" panose="020B0604020202020204" pitchFamily="34" charset="0"/>
                        </a:rPr>
                        <m:t> </m:t>
                      </m:r>
                      <m:r>
                        <a:rPr lang="es-ES" b="0" i="1" smtClean="0">
                          <a:latin typeface="Cambria Math" panose="02040503050406030204" pitchFamily="18" charset="0"/>
                          <a:cs typeface="Arial" panose="020B0604020202020204" pitchFamily="34" charset="0"/>
                        </a:rPr>
                        <m:t>𝑎𝑙𝑡𝑢𝑟𝑎𝑠</m:t>
                      </m:r>
                    </m:oMath>
                  </m:oMathPara>
                </a14:m>
                <a:endParaRPr lang="es-AR" dirty="0">
                  <a:latin typeface="Arial" panose="020B0604020202020204" pitchFamily="34" charset="0"/>
                  <a:cs typeface="Arial" panose="020B0604020202020204" pitchFamily="34" charset="0"/>
                </a:endParaRPr>
              </a:p>
              <a:p>
                <a:pPr/>
                <a:r>
                  <a:rPr lang="es-ES" b="0" dirty="0">
                    <a:latin typeface="Arial" panose="020B0604020202020204" pitchFamily="34" charset="0"/>
                    <a:cs typeface="Arial" panose="020B0604020202020204" pitchFamily="34" charset="0"/>
                  </a:rPr>
                  <a:t>En turbinas de reacción la relación de saltos de prototipo a modelo es igual al cuadrado de la relación de velocidades</a:t>
                </a:r>
              </a:p>
              <a:p>
                <a:pPr/>
                <a:r>
                  <a:rPr lang="es-ES" b="0" dirty="0">
                    <a:latin typeface="Arial" panose="020B0604020202020204" pitchFamily="34" charset="0"/>
                    <a:cs typeface="Arial" panose="020B0604020202020204" pitchFamily="34" charset="0"/>
                  </a:rPr>
                  <a:t> </a:t>
                </a:r>
              </a:p>
              <a:p>
                <a:pPr/>
                <a:endParaRPr lang="es-ES" dirty="0">
                  <a:latin typeface="Arial" panose="020B0604020202020204" pitchFamily="34" charset="0"/>
                  <a:cs typeface="Arial" panose="020B0604020202020204" pitchFamily="34" charset="0"/>
                </a:endParaRPr>
              </a:p>
              <a:p>
                <a:pPr/>
                <a:endParaRPr lang="es-ES" b="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𝑄</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𝑄</m:t>
                              </m:r>
                            </m:e>
                            <m:sub>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0.5</m:t>
                          </m:r>
                        </m:sup>
                      </m:sSup>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𝐷</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𝐷</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2</m:t>
                          </m:r>
                        </m:sup>
                      </m:sSup>
                    </m:oMath>
                  </m:oMathPara>
                </a14:m>
                <a:endParaRPr lang="es-AR" dirty="0">
                  <a:latin typeface="Arial" panose="020B0604020202020204" pitchFamily="34" charset="0"/>
                  <a:cs typeface="Arial" panose="020B0604020202020204" pitchFamily="34" charset="0"/>
                </a:endParaRPr>
              </a:p>
              <a:p>
                <a:pPr/>
                <a:endParaRPr lang="es-AR" dirty="0">
                  <a:latin typeface="Arial" panose="020B0604020202020204" pitchFamily="34" charset="0"/>
                  <a:cs typeface="Arial" panose="020B0604020202020204" pitchFamily="34" charset="0"/>
                </a:endParaRPr>
              </a:p>
              <a:p>
                <a:pPr/>
                <a:endParaRPr lang="es-AR" dirty="0">
                  <a:latin typeface="Arial" panose="020B0604020202020204" pitchFamily="34" charset="0"/>
                  <a:cs typeface="Arial" panose="020B0604020202020204" pitchFamily="34" charset="0"/>
                </a:endParaRPr>
              </a:p>
              <a:p>
                <a:pPr/>
                <a:r>
                  <a:rPr lang="es-AR" sz="1800" b="1" dirty="0">
                    <a:latin typeface="Arial"/>
                    <a:ea typeface="Times New Roman"/>
                  </a:rPr>
                  <a:t>4- relación de potencias</a:t>
                </a:r>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𝑁</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𝑁</m:t>
                              </m:r>
                            </m:e>
                            <m:sub>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𝛾</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𝛾</m:t>
                              </m:r>
                            </m:e>
                            <m:sub>
                              <m:r>
                                <a:rPr lang="es-ES" b="0" i="1" smtClean="0">
                                  <a:latin typeface="Cambria Math" panose="02040503050406030204" pitchFamily="18" charset="0"/>
                                  <a:cs typeface="Arial" panose="020B0604020202020204" pitchFamily="34" charset="0"/>
                                </a:rPr>
                                <m:t>𝑚</m:t>
                              </m:r>
                            </m:sub>
                          </m:sSub>
                        </m:den>
                      </m:f>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𝑄</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𝑄</m:t>
                                  </m:r>
                                </m:e>
                                <m:sub>
                                  <m:r>
                                    <a:rPr lang="es-ES" b="0" i="1" smtClean="0">
                                      <a:latin typeface="Cambria Math" panose="02040503050406030204" pitchFamily="18" charset="0"/>
                                      <a:cs typeface="Arial" panose="020B0604020202020204" pitchFamily="34" charset="0"/>
                                    </a:rPr>
                                    <m:t>𝑚</m:t>
                                  </m:r>
                                </m:sub>
                              </m:sSub>
                            </m:den>
                          </m:f>
                        </m:e>
                      </m:d>
                    </m:oMath>
                  </m:oMathPara>
                </a14:m>
                <a:endParaRPr lang="es-AR"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𝑁</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𝑁</m:t>
                              </m:r>
                            </m:e>
                            <m:sub>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3/2</m:t>
                          </m:r>
                        </m:sup>
                      </m:sSup>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𝐷</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𝐷</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2</m:t>
                          </m:r>
                        </m:sup>
                      </m:sSup>
                    </m:oMath>
                  </m:oMathPara>
                </a14:m>
                <a:endParaRPr lang="es-AR" dirty="0">
                  <a:latin typeface="Arial" panose="020B0604020202020204" pitchFamily="34" charset="0"/>
                  <a:cs typeface="Arial" panose="020B0604020202020204" pitchFamily="34" charset="0"/>
                </a:endParaRPr>
              </a:p>
              <a:p>
                <a:r>
                  <a:rPr lang="es-AR" sz="1800" b="1" dirty="0">
                    <a:latin typeface="Arial"/>
                    <a:ea typeface="Times New Roman"/>
                  </a:rPr>
                  <a:t>5- relación de número de revoluciones</a:t>
                </a:r>
                <a:endParaRPr lang="es-AR"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𝑛</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𝑛</m:t>
                              </m:r>
                            </m:e>
                            <m:sub>
                              <m:r>
                                <a:rPr lang="es-ES" b="0" i="1" smtClean="0">
                                  <a:latin typeface="Cambria Math" panose="02040503050406030204" pitchFamily="18" charset="0"/>
                                  <a:cs typeface="Arial" panose="020B0604020202020204" pitchFamily="34" charset="0"/>
                                </a:rPr>
                                <m:t>𝑚</m:t>
                              </m:r>
                            </m:sub>
                          </m:sSub>
                        </m:den>
                      </m:f>
                      <m:r>
                        <a:rPr lang="es-ES" b="0" i="1" smtClean="0">
                          <a:latin typeface="Cambria Math" panose="02040503050406030204" pitchFamily="18" charset="0"/>
                          <a:cs typeface="Arial" panose="020B0604020202020204" pitchFamily="34" charset="0"/>
                        </a:rPr>
                        <m:t>=</m:t>
                      </m:r>
                      <m:sSup>
                        <m:sSupPr>
                          <m:ctrlPr>
                            <a:rPr lang="es-ES" b="0" i="1" smtClean="0">
                              <a:latin typeface="Cambria Math" panose="02040503050406030204" pitchFamily="18" charset="0"/>
                              <a:cs typeface="Arial" panose="020B0604020202020204" pitchFamily="34" charset="0"/>
                            </a:rPr>
                          </m:ctrlPr>
                        </m:sSupPr>
                        <m:e>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r>
                                    <a:rPr lang="es-ES" b="0" i="1" smtClean="0">
                                      <a:latin typeface="Cambria Math" panose="02040503050406030204" pitchFamily="18" charset="0"/>
                                      <a:cs typeface="Arial" panose="020B0604020202020204" pitchFamily="34" charset="0"/>
                                    </a:rPr>
                                    <m:t>𝐻</m:t>
                                  </m:r>
                                </m:num>
                                <m:den>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𝐻</m:t>
                                      </m:r>
                                    </m:e>
                                    <m:sub>
                                      <m:r>
                                        <a:rPr lang="es-ES" b="0" i="1" smtClean="0">
                                          <a:latin typeface="Cambria Math" panose="02040503050406030204" pitchFamily="18" charset="0"/>
                                          <a:cs typeface="Arial" panose="020B0604020202020204" pitchFamily="34" charset="0"/>
                                        </a:rPr>
                                        <m:t>𝑚</m:t>
                                      </m:r>
                                    </m:sub>
                                  </m:sSub>
                                </m:den>
                              </m:f>
                            </m:e>
                          </m:d>
                        </m:e>
                        <m:sup>
                          <m:r>
                            <a:rPr lang="es-ES" b="0" i="1" smtClean="0">
                              <a:latin typeface="Cambria Math" panose="02040503050406030204" pitchFamily="18" charset="0"/>
                              <a:cs typeface="Arial" panose="020B0604020202020204" pitchFamily="34" charset="0"/>
                            </a:rPr>
                            <m:t>0.5</m:t>
                          </m:r>
                        </m:sup>
                      </m:sSup>
                      <m:d>
                        <m:dPr>
                          <m:begChr m:val="["/>
                          <m:endChr m:val="]"/>
                          <m:ctrlPr>
                            <a:rPr lang="es-ES" b="0" i="1" smtClean="0">
                              <a:latin typeface="Cambria Math" panose="02040503050406030204" pitchFamily="18" charset="0"/>
                              <a:cs typeface="Arial" panose="020B0604020202020204" pitchFamily="34" charset="0"/>
                            </a:rPr>
                          </m:ctrlPr>
                        </m:dPr>
                        <m:e>
                          <m:f>
                            <m:fPr>
                              <m:ctrlPr>
                                <a:rPr lang="es-ES" b="0" i="1" smtClean="0">
                                  <a:latin typeface="Cambria Math" panose="02040503050406030204" pitchFamily="18" charset="0"/>
                                  <a:cs typeface="Arial" panose="020B0604020202020204" pitchFamily="34" charset="0"/>
                                </a:rPr>
                              </m:ctrlPr>
                            </m:fPr>
                            <m:num>
                              <m:sSub>
                                <m:sSubPr>
                                  <m:ctrlPr>
                                    <a:rPr lang="es-ES" b="0" i="1" smtClean="0">
                                      <a:latin typeface="Cambria Math" panose="02040503050406030204" pitchFamily="18" charset="0"/>
                                      <a:cs typeface="Arial" panose="020B0604020202020204" pitchFamily="34" charset="0"/>
                                    </a:rPr>
                                  </m:ctrlPr>
                                </m:sSubPr>
                                <m:e>
                                  <m:r>
                                    <a:rPr lang="es-ES" b="0" i="1" smtClean="0">
                                      <a:latin typeface="Cambria Math" panose="02040503050406030204" pitchFamily="18" charset="0"/>
                                      <a:cs typeface="Arial" panose="020B0604020202020204" pitchFamily="34" charset="0"/>
                                    </a:rPr>
                                    <m:t>𝐷</m:t>
                                  </m:r>
                                </m:e>
                                <m:sub>
                                  <m:r>
                                    <a:rPr lang="es-ES" b="0" i="1" smtClean="0">
                                      <a:latin typeface="Cambria Math" panose="02040503050406030204" pitchFamily="18" charset="0"/>
                                      <a:cs typeface="Arial" panose="020B0604020202020204" pitchFamily="34" charset="0"/>
                                    </a:rPr>
                                    <m:t>𝑚</m:t>
                                  </m:r>
                                </m:sub>
                              </m:sSub>
                            </m:num>
                            <m:den>
                              <m:r>
                                <a:rPr lang="es-ES" b="0" i="1" smtClean="0">
                                  <a:latin typeface="Cambria Math" panose="02040503050406030204" pitchFamily="18" charset="0"/>
                                  <a:cs typeface="Arial" panose="020B0604020202020204" pitchFamily="34" charset="0"/>
                                </a:rPr>
                                <m:t>𝐷</m:t>
                              </m:r>
                            </m:den>
                          </m:f>
                        </m:e>
                      </m:d>
                    </m:oMath>
                  </m:oMathPara>
                </a14:m>
                <a:endParaRPr lang="es-AR" dirty="0">
                  <a:latin typeface="Arial" panose="020B0604020202020204" pitchFamily="34" charset="0"/>
                  <a:cs typeface="Arial" panose="020B0604020202020204" pitchFamily="34" charset="0"/>
                </a:endParaRPr>
              </a:p>
            </p:txBody>
          </p:sp>
        </mc:Choice>
        <mc:Fallback>
          <p:sp>
            <p:nvSpPr>
              <p:cNvPr id="4" name="CuadroTexto 3">
                <a:extLst>
                  <a:ext uri="{FF2B5EF4-FFF2-40B4-BE49-F238E27FC236}">
                    <a16:creationId xmlns:a16="http://schemas.microsoft.com/office/drawing/2014/main" id="{DDF39B59-D62B-4143-B149-26B802080102}"/>
                  </a:ext>
                </a:extLst>
              </p:cNvPr>
              <p:cNvSpPr txBox="1">
                <a:spLocks noRot="1" noChangeAspect="1" noMove="1" noResize="1" noEditPoints="1" noAdjustHandles="1" noChangeArrowheads="1" noChangeShapeType="1" noTextEdit="1"/>
              </p:cNvSpPr>
              <p:nvPr/>
            </p:nvSpPr>
            <p:spPr>
              <a:xfrm>
                <a:off x="156721" y="274082"/>
                <a:ext cx="7729870" cy="6583918"/>
              </a:xfrm>
              <a:prstGeom prst="rect">
                <a:avLst/>
              </a:prstGeom>
              <a:blipFill>
                <a:blip r:embed="rId4"/>
                <a:stretch>
                  <a:fillRect l="-710"/>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5D31A068-0B3A-4E06-9B6E-806ADC598C9D}"/>
              </a:ext>
            </a:extLst>
          </p:cNvPr>
          <p:cNvSpPr txBox="1"/>
          <p:nvPr/>
        </p:nvSpPr>
        <p:spPr>
          <a:xfrm>
            <a:off x="5539563" y="4377806"/>
            <a:ext cx="2649207" cy="2031325"/>
          </a:xfrm>
          <a:prstGeom prst="rect">
            <a:avLst/>
          </a:prstGeom>
          <a:noFill/>
        </p:spPr>
        <p:txBody>
          <a:bodyPr wrap="square" rtlCol="0">
            <a:spAutoFit/>
          </a:bodyPr>
          <a:lstStyle/>
          <a:p>
            <a:r>
              <a:rPr lang="es-ES" dirty="0"/>
              <a:t>Será una máquina semejante a otra a partir de fijar dos de los parámetros básicos (D, H, Q, N, n). Los otros tres parámetros vendrán de las relaciones de semejanza</a:t>
            </a:r>
            <a:endParaRPr lang="es-AR" dirty="0"/>
          </a:p>
        </p:txBody>
      </p:sp>
      <p:sp>
        <p:nvSpPr>
          <p:cNvPr id="8" name="CuadroTexto 7">
            <a:extLst>
              <a:ext uri="{FF2B5EF4-FFF2-40B4-BE49-F238E27FC236}">
                <a16:creationId xmlns:a16="http://schemas.microsoft.com/office/drawing/2014/main" id="{717E9973-3B83-4905-96FE-AB2F204B2669}"/>
              </a:ext>
            </a:extLst>
          </p:cNvPr>
          <p:cNvSpPr txBox="1"/>
          <p:nvPr/>
        </p:nvSpPr>
        <p:spPr>
          <a:xfrm>
            <a:off x="156720" y="2311527"/>
            <a:ext cx="72407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tabLst>
                <a:tab pos="838200" algn="l"/>
                <a:tab pos="449580" algn="l"/>
              </a:tabLst>
            </a:pPr>
            <a:r>
              <a:rPr lang="es-AR" sz="1800" b="1" dirty="0">
                <a:latin typeface="Arial"/>
                <a:ea typeface="Times New Roman"/>
              </a:rPr>
              <a:t>Relaciones fundamentales</a:t>
            </a:r>
            <a:endParaRPr lang="es-ES" sz="1800" dirty="0">
              <a:latin typeface="Arial"/>
              <a:ea typeface="Times New Roman"/>
            </a:endParaRPr>
          </a:p>
          <a:p>
            <a:pPr algn="just">
              <a:spcAft>
                <a:spcPts val="0"/>
              </a:spcAft>
              <a:tabLst>
                <a:tab pos="838200" algn="l"/>
                <a:tab pos="449580" algn="l"/>
              </a:tabLst>
            </a:pPr>
            <a:r>
              <a:rPr lang="es-AR" sz="1800" b="1" dirty="0">
                <a:latin typeface="Arial"/>
                <a:ea typeface="Times New Roman"/>
              </a:rPr>
              <a:t>3- relación de gastos o caudales	</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18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4" name="CuadroTexto 3">
            <a:extLst>
              <a:ext uri="{FF2B5EF4-FFF2-40B4-BE49-F238E27FC236}">
                <a16:creationId xmlns:a16="http://schemas.microsoft.com/office/drawing/2014/main" id="{DDF39B59-D62B-4143-B149-26B802080102}"/>
              </a:ext>
            </a:extLst>
          </p:cNvPr>
          <p:cNvSpPr txBox="1"/>
          <p:nvPr/>
        </p:nvSpPr>
        <p:spPr>
          <a:xfrm>
            <a:off x="156720" y="917496"/>
            <a:ext cx="7729871" cy="5355312"/>
          </a:xfrm>
          <a:prstGeom prst="rect">
            <a:avLst/>
          </a:prstGeom>
          <a:noFill/>
        </p:spPr>
        <p:txBody>
          <a:bodyPr wrap="square" rtlCol="0">
            <a:spAutoFit/>
          </a:bodyPr>
          <a:lstStyle/>
          <a:p>
            <a:r>
              <a:rPr lang="es-ES" b="0" dirty="0">
                <a:latin typeface="Arial" panose="020B0604020202020204" pitchFamily="34" charset="0"/>
                <a:cs typeface="Arial" panose="020B0604020202020204" pitchFamily="34" charset="0"/>
              </a:rPr>
              <a:t>Definidos: </a:t>
            </a:r>
          </a:p>
          <a:p>
            <a:endParaRPr lang="es-ES" b="0" dirty="0">
              <a:latin typeface="Arial" panose="020B0604020202020204" pitchFamily="34" charset="0"/>
              <a:cs typeface="Arial" panose="020B0604020202020204" pitchFamily="34" charset="0"/>
            </a:endParaRPr>
          </a:p>
          <a:p>
            <a:pPr algn="ctr">
              <a:spcAft>
                <a:spcPts val="0"/>
              </a:spcAft>
              <a:buNone/>
              <a:tabLst>
                <a:tab pos="2806065" algn="ctr"/>
                <a:tab pos="5612130" algn="r"/>
                <a:tab pos="1775460" algn="l"/>
              </a:tabLst>
            </a:pPr>
            <a:r>
              <a:rPr lang="es-AR" sz="1800" dirty="0">
                <a:latin typeface="Arial" pitchFamily="34" charset="0"/>
                <a:ea typeface="Times New Roman"/>
                <a:cs typeface="Arial" pitchFamily="34" charset="0"/>
              </a:rPr>
              <a:t>D</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1 = D</a:t>
            </a:r>
            <a:r>
              <a:rPr lang="es-AR" sz="1800" baseline="-25000" dirty="0">
                <a:latin typeface="Arial" pitchFamily="34" charset="0"/>
                <a:ea typeface="Times New Roman"/>
                <a:cs typeface="Arial" pitchFamily="34" charset="0"/>
              </a:rPr>
              <a:t>11</a:t>
            </a:r>
            <a:r>
              <a:rPr lang="es-AR" sz="1800" dirty="0">
                <a:latin typeface="Arial" pitchFamily="34" charset="0"/>
                <a:ea typeface="Times New Roman"/>
                <a:cs typeface="Arial" pitchFamily="34" charset="0"/>
              </a:rPr>
              <a:t>    y  H</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1 = H</a:t>
            </a:r>
            <a:r>
              <a:rPr lang="es-AR" sz="1800" baseline="-25000" dirty="0">
                <a:latin typeface="Arial" pitchFamily="34" charset="0"/>
                <a:ea typeface="Times New Roman"/>
                <a:cs typeface="Arial" pitchFamily="34" charset="0"/>
              </a:rPr>
              <a:t>11</a:t>
            </a: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Q/Q</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D</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 </a:t>
            </a:r>
            <a:r>
              <a:rPr lang="en-US" sz="1800" baseline="30000" dirty="0">
                <a:latin typeface="Arial" pitchFamily="34" charset="0"/>
                <a:ea typeface="Times New Roman"/>
                <a:cs typeface="Arial" pitchFamily="34" charset="0"/>
              </a:rPr>
              <a:t>0.5</a:t>
            </a:r>
          </a:p>
          <a:p>
            <a:pPr marL="1348740"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AR" sz="1800" b="1" dirty="0">
                <a:latin typeface="Arial" pitchFamily="34" charset="0"/>
                <a:ea typeface="Times New Roman"/>
                <a:cs typeface="Arial" pitchFamily="34" charset="0"/>
              </a:rPr>
              <a:t>Q</a:t>
            </a:r>
            <a:r>
              <a:rPr lang="es-AR" sz="1800" b="1" baseline="-25000" dirty="0">
                <a:latin typeface="Arial" pitchFamily="34" charset="0"/>
                <a:ea typeface="Times New Roman"/>
                <a:cs typeface="Arial" pitchFamily="34" charset="0"/>
              </a:rPr>
              <a:t>11</a:t>
            </a:r>
            <a:r>
              <a:rPr lang="es-AR" sz="1800" b="1" dirty="0">
                <a:latin typeface="Arial" pitchFamily="34" charset="0"/>
                <a:ea typeface="Times New Roman"/>
                <a:cs typeface="Arial" pitchFamily="34" charset="0"/>
              </a:rPr>
              <a:t>  = Q/ [D</a:t>
            </a:r>
            <a:r>
              <a:rPr lang="es-AR" sz="1800" b="1" baseline="30000" dirty="0">
                <a:latin typeface="Arial" pitchFamily="34" charset="0"/>
                <a:ea typeface="Times New Roman"/>
                <a:cs typeface="Arial" pitchFamily="34" charset="0"/>
              </a:rPr>
              <a:t>2</a:t>
            </a:r>
            <a:r>
              <a:rPr lang="es-AR" sz="1800" b="1" dirty="0">
                <a:latin typeface="Arial" pitchFamily="34" charset="0"/>
                <a:ea typeface="Times New Roman"/>
                <a:cs typeface="Arial" pitchFamily="34" charset="0"/>
              </a:rPr>
              <a:t> H </a:t>
            </a:r>
            <a:r>
              <a:rPr lang="es-AR" sz="1800" b="1" baseline="30000" dirty="0">
                <a:latin typeface="Arial" pitchFamily="34" charset="0"/>
                <a:ea typeface="Times New Roman"/>
                <a:cs typeface="Arial" pitchFamily="34" charset="0"/>
              </a:rPr>
              <a:t>0.5</a:t>
            </a:r>
            <a:r>
              <a:rPr lang="es-AR" sz="1800" b="1" dirty="0">
                <a:latin typeface="Arial" pitchFamily="34" charset="0"/>
                <a:ea typeface="Times New Roman"/>
                <a:cs typeface="Arial" pitchFamily="34" charset="0"/>
              </a:rPr>
              <a:t>] gasto unitario</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N/N</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3/2</a:t>
            </a:r>
          </a:p>
          <a:p>
            <a:pPr indent="449580" algn="ctr">
              <a:spcAft>
                <a:spcPts val="0"/>
              </a:spcAft>
              <a:buNone/>
              <a:tabLst>
                <a:tab pos="2806065" algn="ctr"/>
                <a:tab pos="5612130" algn="r"/>
                <a:tab pos="1775460" algn="l"/>
              </a:tabLst>
            </a:pPr>
            <a:endParaRPr lang="es-ES"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AR" sz="1800" b="1" dirty="0">
                <a:latin typeface="Arial" pitchFamily="34" charset="0"/>
                <a:ea typeface="Times New Roman"/>
                <a:cs typeface="Arial" pitchFamily="34" charset="0"/>
              </a:rPr>
              <a:t>N</a:t>
            </a:r>
            <a:r>
              <a:rPr lang="es-AR" sz="1800" b="1" baseline="-25000" dirty="0">
                <a:latin typeface="Arial" pitchFamily="34" charset="0"/>
                <a:ea typeface="Times New Roman"/>
                <a:cs typeface="Arial" pitchFamily="34" charset="0"/>
              </a:rPr>
              <a:t>11</a:t>
            </a:r>
            <a:r>
              <a:rPr lang="es-AR" sz="1800" b="1" dirty="0">
                <a:latin typeface="Arial" pitchFamily="34" charset="0"/>
                <a:ea typeface="Times New Roman"/>
                <a:cs typeface="Arial" pitchFamily="34" charset="0"/>
              </a:rPr>
              <a:t> = N / (D</a:t>
            </a:r>
            <a:r>
              <a:rPr lang="es-AR" sz="1800" b="1" baseline="30000" dirty="0">
                <a:latin typeface="Arial" pitchFamily="34" charset="0"/>
                <a:ea typeface="Times New Roman"/>
                <a:cs typeface="Arial" pitchFamily="34" charset="0"/>
              </a:rPr>
              <a:t>2</a:t>
            </a:r>
            <a:r>
              <a:rPr lang="es-AR" sz="1800" b="1" dirty="0">
                <a:latin typeface="Arial" pitchFamily="34" charset="0"/>
                <a:ea typeface="Times New Roman"/>
                <a:cs typeface="Arial" pitchFamily="34" charset="0"/>
              </a:rPr>
              <a:t> H</a:t>
            </a:r>
            <a:r>
              <a:rPr lang="es-AR" sz="1800" b="1" baseline="30000" dirty="0">
                <a:latin typeface="Arial" pitchFamily="34" charset="0"/>
                <a:ea typeface="Times New Roman"/>
                <a:cs typeface="Arial" pitchFamily="34" charset="0"/>
              </a:rPr>
              <a:t>3/2</a:t>
            </a:r>
            <a:r>
              <a:rPr lang="es-AR" sz="1800" b="1" dirty="0">
                <a:latin typeface="Arial" pitchFamily="34" charset="0"/>
                <a:ea typeface="Times New Roman"/>
                <a:cs typeface="Arial" pitchFamily="34" charset="0"/>
              </a:rPr>
              <a:t>)  potencia unitaria</a:t>
            </a:r>
          </a:p>
          <a:p>
            <a:pPr indent="449580"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 / n</a:t>
            </a:r>
            <a:r>
              <a:rPr lang="en-US" sz="1800" baseline="-25000" dirty="0">
                <a:latin typeface="Arial" pitchFamily="34" charset="0"/>
                <a:ea typeface="Times New Roman"/>
                <a:cs typeface="Arial" pitchFamily="34" charset="0"/>
              </a:rPr>
              <a:t>11  </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 </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(D</a:t>
            </a:r>
            <a:r>
              <a:rPr lang="en-US" sz="1800" baseline="-25000" dirty="0">
                <a:latin typeface="Arial" pitchFamily="34" charset="0"/>
                <a:ea typeface="Times New Roman"/>
                <a:cs typeface="Arial" pitchFamily="34" charset="0"/>
              </a:rPr>
              <a:t>11</a:t>
            </a:r>
            <a:r>
              <a:rPr lang="en-US" sz="1800" dirty="0">
                <a:latin typeface="Arial" pitchFamily="34" charset="0"/>
                <a:ea typeface="Times New Roman"/>
                <a:cs typeface="Arial" pitchFamily="34" charset="0"/>
              </a:rPr>
              <a:t> / D) = H </a:t>
            </a:r>
            <a:r>
              <a:rPr lang="en-US" sz="1800" baseline="30000" dirty="0">
                <a:latin typeface="Arial" pitchFamily="34" charset="0"/>
                <a:ea typeface="Times New Roman"/>
                <a:cs typeface="Arial" pitchFamily="34" charset="0"/>
              </a:rPr>
              <a:t>0.5</a:t>
            </a:r>
            <a:r>
              <a:rPr lang="en-US" sz="1800" dirty="0">
                <a:latin typeface="Arial" pitchFamily="34" charset="0"/>
                <a:ea typeface="Times New Roman"/>
                <a:cs typeface="Arial" pitchFamily="34" charset="0"/>
              </a:rPr>
              <a:t> / D </a:t>
            </a:r>
          </a:p>
          <a:p>
            <a:pPr marL="1348740"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ES" sz="1800" b="1" dirty="0">
                <a:latin typeface="Arial" pitchFamily="34" charset="0"/>
                <a:ea typeface="Times New Roman"/>
                <a:cs typeface="Arial" pitchFamily="34" charset="0"/>
              </a:rPr>
              <a:t>n</a:t>
            </a:r>
            <a:r>
              <a:rPr lang="es-ES" sz="1800" b="1" baseline="-25000" dirty="0">
                <a:latin typeface="Arial" pitchFamily="34" charset="0"/>
                <a:ea typeface="Times New Roman"/>
                <a:cs typeface="Arial" pitchFamily="34" charset="0"/>
              </a:rPr>
              <a:t>11  </a:t>
            </a:r>
            <a:r>
              <a:rPr lang="es-ES" sz="1800" b="1" dirty="0">
                <a:latin typeface="Arial" pitchFamily="34" charset="0"/>
                <a:ea typeface="Times New Roman"/>
                <a:cs typeface="Arial" pitchFamily="34" charset="0"/>
              </a:rPr>
              <a:t>= n D/ H </a:t>
            </a:r>
            <a:r>
              <a:rPr lang="es-ES" sz="1800" b="1" baseline="30000" dirty="0">
                <a:latin typeface="Arial" pitchFamily="34" charset="0"/>
                <a:ea typeface="Times New Roman"/>
                <a:cs typeface="Arial" pitchFamily="34" charset="0"/>
              </a:rPr>
              <a:t>0.5   </a:t>
            </a:r>
            <a:r>
              <a:rPr lang="es-ES" sz="1800" b="1" dirty="0">
                <a:latin typeface="Arial" pitchFamily="34" charset="0"/>
                <a:ea typeface="Times New Roman"/>
                <a:cs typeface="Arial" pitchFamily="34" charset="0"/>
              </a:rPr>
              <a:t>velocidad unitaria</a:t>
            </a:r>
            <a:r>
              <a:rPr lang="es-ES" sz="1800" dirty="0">
                <a:latin typeface="Arial" pitchFamily="34" charset="0"/>
                <a:ea typeface="Times New Roman"/>
                <a:cs typeface="Arial" pitchFamily="34" charset="0"/>
              </a:rPr>
              <a:t>	</a:t>
            </a: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r>
              <a:rPr lang="es-ES" sz="1800" dirty="0">
                <a:latin typeface="Arial" pitchFamily="34" charset="0"/>
                <a:ea typeface="Times New Roman"/>
                <a:cs typeface="Arial" pitchFamily="34" charset="0"/>
              </a:rPr>
              <a:t>En estos casos no se conoce el valor de D por lo tanto para calcular los valores unitarios se recurre a valores de manuales recomendados de la velocidad especifica, se calculo luego n</a:t>
            </a:r>
            <a:r>
              <a:rPr lang="es-ES" sz="1800" baseline="-25000" dirty="0">
                <a:latin typeface="Arial" pitchFamily="34" charset="0"/>
                <a:ea typeface="Times New Roman"/>
                <a:cs typeface="Arial" pitchFamily="34" charset="0"/>
              </a:rPr>
              <a:t>11</a:t>
            </a:r>
            <a:r>
              <a:rPr lang="es-ES" sz="1800" dirty="0">
                <a:latin typeface="Arial" pitchFamily="34" charset="0"/>
                <a:ea typeface="Times New Roman"/>
                <a:cs typeface="Arial" pitchFamily="34" charset="0"/>
              </a:rPr>
              <a:t> y se despeja el D</a:t>
            </a:r>
          </a:p>
          <a:p>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17E9973-3B83-4905-96FE-AB2F204B2669}"/>
              </a:ext>
            </a:extLst>
          </p:cNvPr>
          <p:cNvSpPr txBox="1"/>
          <p:nvPr/>
        </p:nvSpPr>
        <p:spPr>
          <a:xfrm>
            <a:off x="156720" y="274082"/>
            <a:ext cx="72407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tabLst>
                <a:tab pos="838200" algn="l"/>
                <a:tab pos="449580" algn="l"/>
              </a:tabLst>
            </a:pPr>
            <a:r>
              <a:rPr lang="es-ES" sz="1800" b="1" dirty="0">
                <a:latin typeface="Arial"/>
                <a:ea typeface="Times New Roman"/>
              </a:rPr>
              <a:t>A – VALORES </a:t>
            </a:r>
            <a:r>
              <a:rPr lang="es-ES" b="1" dirty="0">
                <a:latin typeface="Arial"/>
                <a:ea typeface="Times New Roman"/>
              </a:rPr>
              <a:t>UNITARIOS</a:t>
            </a:r>
            <a:endParaRPr lang="es-ES" sz="1800" dirty="0">
              <a:latin typeface="Arial"/>
              <a:ea typeface="Times New Roman"/>
            </a:endParaRPr>
          </a:p>
        </p:txBody>
      </p:sp>
    </p:spTree>
    <p:extLst>
      <p:ext uri="{BB962C8B-B14F-4D97-AF65-F5344CB8AC3E}">
        <p14:creationId xmlns:p14="http://schemas.microsoft.com/office/powerpoint/2010/main" val="333015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4" name="CuadroTexto 3">
            <a:extLst>
              <a:ext uri="{FF2B5EF4-FFF2-40B4-BE49-F238E27FC236}">
                <a16:creationId xmlns:a16="http://schemas.microsoft.com/office/drawing/2014/main" id="{DDF39B59-D62B-4143-B149-26B802080102}"/>
              </a:ext>
            </a:extLst>
          </p:cNvPr>
          <p:cNvSpPr txBox="1"/>
          <p:nvPr/>
        </p:nvSpPr>
        <p:spPr>
          <a:xfrm>
            <a:off x="156720" y="917496"/>
            <a:ext cx="7729871" cy="3970318"/>
          </a:xfrm>
          <a:prstGeom prst="rect">
            <a:avLst/>
          </a:prstGeom>
          <a:noFill/>
        </p:spPr>
        <p:txBody>
          <a:bodyPr wrap="square" rtlCol="0">
            <a:spAutoFit/>
          </a:bodyPr>
          <a:lstStyle/>
          <a:p>
            <a:r>
              <a:rPr lang="es-ES" b="0" dirty="0">
                <a:latin typeface="Arial" panose="020B0604020202020204" pitchFamily="34" charset="0"/>
                <a:cs typeface="Arial" panose="020B0604020202020204" pitchFamily="34" charset="0"/>
              </a:rPr>
              <a:t>Definidos: </a:t>
            </a:r>
          </a:p>
          <a:p>
            <a:endParaRPr lang="es-ES" b="0" dirty="0">
              <a:latin typeface="Arial" panose="020B0604020202020204" pitchFamily="34" charset="0"/>
              <a:cs typeface="Arial" panose="020B0604020202020204" pitchFamily="34" charset="0"/>
            </a:endParaRPr>
          </a:p>
          <a:p>
            <a:pPr algn="ctr">
              <a:spcAft>
                <a:spcPts val="0"/>
              </a:spcAft>
              <a:buNone/>
              <a:tabLst>
                <a:tab pos="2806065" algn="ctr"/>
                <a:tab pos="5612130" algn="r"/>
                <a:tab pos="1775460" algn="l"/>
              </a:tabLst>
            </a:pPr>
            <a:r>
              <a:rPr lang="es-AR" sz="1800" dirty="0">
                <a:latin typeface="Arial" pitchFamily="34" charset="0"/>
                <a:ea typeface="Times New Roman"/>
                <a:cs typeface="Arial" pitchFamily="34" charset="0"/>
              </a:rPr>
              <a:t>D</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D = D</a:t>
            </a:r>
            <a:r>
              <a:rPr lang="es-AR" sz="1800" baseline="-25000" dirty="0">
                <a:latin typeface="Arial" pitchFamily="34" charset="0"/>
                <a:ea typeface="Times New Roman"/>
                <a:cs typeface="Arial" pitchFamily="34" charset="0"/>
              </a:rPr>
              <a:t>1</a:t>
            </a:r>
            <a:r>
              <a:rPr lang="es-AR" sz="1800" dirty="0">
                <a:latin typeface="Arial" pitchFamily="34" charset="0"/>
                <a:ea typeface="Times New Roman"/>
                <a:cs typeface="Arial" pitchFamily="34" charset="0"/>
              </a:rPr>
              <a:t>    y  H</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1 </a:t>
            </a:r>
            <a:endParaRPr lang="es-ES"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Q/Q</a:t>
            </a:r>
            <a:r>
              <a:rPr lang="en-US" sz="1800" baseline="-25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H </a:t>
            </a:r>
            <a:r>
              <a:rPr lang="en-US" sz="1800" baseline="30000" dirty="0">
                <a:latin typeface="Arial" pitchFamily="34" charset="0"/>
                <a:ea typeface="Times New Roman"/>
                <a:cs typeface="Arial" pitchFamily="34" charset="0"/>
              </a:rPr>
              <a:t>0.5</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endParaRPr lang="es-AR" sz="1800" b="1"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AR" sz="1800" b="1" dirty="0">
                <a:latin typeface="Arial" pitchFamily="34" charset="0"/>
                <a:ea typeface="Times New Roman"/>
                <a:cs typeface="Arial" pitchFamily="34" charset="0"/>
              </a:rPr>
              <a:t>Q</a:t>
            </a:r>
            <a:r>
              <a:rPr lang="es-AR" sz="1800" b="1" baseline="-25000" dirty="0">
                <a:latin typeface="Arial" pitchFamily="34" charset="0"/>
                <a:ea typeface="Times New Roman"/>
                <a:cs typeface="Arial" pitchFamily="34" charset="0"/>
              </a:rPr>
              <a:t>1</a:t>
            </a:r>
            <a:r>
              <a:rPr lang="es-AR" sz="1800" b="1" dirty="0">
                <a:latin typeface="Arial" pitchFamily="34" charset="0"/>
                <a:ea typeface="Times New Roman"/>
                <a:cs typeface="Arial" pitchFamily="34" charset="0"/>
              </a:rPr>
              <a:t>  = Q/ H </a:t>
            </a:r>
            <a:r>
              <a:rPr lang="es-AR" sz="1800" b="1" baseline="30000" dirty="0">
                <a:latin typeface="Arial" pitchFamily="34" charset="0"/>
                <a:ea typeface="Times New Roman"/>
                <a:cs typeface="Arial" pitchFamily="34" charset="0"/>
              </a:rPr>
              <a:t>0.5  </a:t>
            </a:r>
            <a:r>
              <a:rPr lang="es-AR" sz="1800" b="1" dirty="0">
                <a:latin typeface="Arial" pitchFamily="34" charset="0"/>
                <a:ea typeface="Times New Roman"/>
                <a:cs typeface="Arial" pitchFamily="34" charset="0"/>
              </a:rPr>
              <a:t>gasto característico</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N/N</a:t>
            </a:r>
            <a:r>
              <a:rPr lang="en-US" sz="1800" baseline="-25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a:t>
            </a:r>
            <a:r>
              <a:rPr lang="en-US" sz="1800" baseline="30000" dirty="0">
                <a:latin typeface="Arial" pitchFamily="34" charset="0"/>
                <a:ea typeface="Times New Roman"/>
                <a:cs typeface="Arial" pitchFamily="34" charset="0"/>
              </a:rPr>
              <a:t>3/2</a:t>
            </a: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AR" sz="1800" b="1" dirty="0">
                <a:latin typeface="Arial" pitchFamily="34" charset="0"/>
                <a:ea typeface="Times New Roman"/>
                <a:cs typeface="Arial" pitchFamily="34" charset="0"/>
              </a:rPr>
              <a:t>N</a:t>
            </a:r>
            <a:r>
              <a:rPr lang="es-AR" sz="1800" b="1" baseline="-25000" dirty="0">
                <a:latin typeface="Arial" pitchFamily="34" charset="0"/>
                <a:ea typeface="Times New Roman"/>
                <a:cs typeface="Arial" pitchFamily="34" charset="0"/>
              </a:rPr>
              <a:t>1</a:t>
            </a:r>
            <a:r>
              <a:rPr lang="es-AR" sz="1800" b="1" dirty="0">
                <a:latin typeface="Arial" pitchFamily="34" charset="0"/>
                <a:ea typeface="Times New Roman"/>
                <a:cs typeface="Arial" pitchFamily="34" charset="0"/>
              </a:rPr>
              <a:t> = N / H</a:t>
            </a:r>
            <a:r>
              <a:rPr lang="es-AR" sz="1800" b="1" baseline="30000" dirty="0">
                <a:latin typeface="Arial" pitchFamily="34" charset="0"/>
                <a:ea typeface="Times New Roman"/>
                <a:cs typeface="Arial" pitchFamily="34" charset="0"/>
              </a:rPr>
              <a:t>3/2</a:t>
            </a:r>
            <a:r>
              <a:rPr lang="es-AR" sz="1800" b="1" dirty="0">
                <a:latin typeface="Arial" pitchFamily="34" charset="0"/>
                <a:ea typeface="Times New Roman"/>
                <a:cs typeface="Arial" pitchFamily="34" charset="0"/>
              </a:rPr>
              <a:t>  potencia característica</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 / n</a:t>
            </a:r>
            <a:r>
              <a:rPr lang="en-US" sz="1800" baseline="-25000" dirty="0">
                <a:latin typeface="Arial" pitchFamily="34" charset="0"/>
                <a:ea typeface="Times New Roman"/>
                <a:cs typeface="Arial" pitchFamily="34" charset="0"/>
              </a:rPr>
              <a:t>1  </a:t>
            </a:r>
            <a:r>
              <a:rPr lang="en-US" sz="1800" dirty="0">
                <a:latin typeface="Arial" pitchFamily="34" charset="0"/>
                <a:ea typeface="Times New Roman"/>
                <a:cs typeface="Arial" pitchFamily="34" charset="0"/>
              </a:rPr>
              <a:t>= [H] </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(D</a:t>
            </a:r>
            <a:r>
              <a:rPr lang="en-US" sz="1800" baseline="-25000" dirty="0">
                <a:latin typeface="Arial" pitchFamily="34" charset="0"/>
                <a:ea typeface="Times New Roman"/>
                <a:cs typeface="Arial" pitchFamily="34" charset="0"/>
              </a:rPr>
              <a:t>1</a:t>
            </a:r>
            <a:r>
              <a:rPr lang="en-US" sz="1800" dirty="0">
                <a:latin typeface="Arial" pitchFamily="34" charset="0"/>
                <a:ea typeface="Times New Roman"/>
                <a:cs typeface="Arial" pitchFamily="34" charset="0"/>
              </a:rPr>
              <a:t> / D) = H </a:t>
            </a:r>
            <a:r>
              <a:rPr lang="en-US" sz="1800" baseline="30000" dirty="0">
                <a:latin typeface="Arial" pitchFamily="34" charset="0"/>
                <a:ea typeface="Times New Roman"/>
                <a:cs typeface="Arial" pitchFamily="34" charset="0"/>
              </a:rPr>
              <a:t>0.5</a:t>
            </a:r>
            <a:r>
              <a:rPr lang="en-US" sz="1800" dirty="0">
                <a:latin typeface="Arial" pitchFamily="34" charset="0"/>
                <a:ea typeface="Times New Roman"/>
                <a:cs typeface="Arial" pitchFamily="34" charset="0"/>
              </a:rPr>
              <a:t>  </a:t>
            </a: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ES" sz="1800" b="1" dirty="0">
                <a:latin typeface="Arial" pitchFamily="34" charset="0"/>
                <a:ea typeface="Times New Roman"/>
                <a:cs typeface="Arial" pitchFamily="34" charset="0"/>
              </a:rPr>
              <a:t>n</a:t>
            </a:r>
            <a:r>
              <a:rPr lang="es-ES" sz="1800" b="1" baseline="-25000" dirty="0">
                <a:latin typeface="Arial" pitchFamily="34" charset="0"/>
                <a:ea typeface="Times New Roman"/>
                <a:cs typeface="Arial" pitchFamily="34" charset="0"/>
              </a:rPr>
              <a:t>1  </a:t>
            </a:r>
            <a:r>
              <a:rPr lang="es-ES" sz="1800" b="1" dirty="0">
                <a:latin typeface="Arial" pitchFamily="34" charset="0"/>
                <a:ea typeface="Times New Roman"/>
                <a:cs typeface="Arial" pitchFamily="34" charset="0"/>
              </a:rPr>
              <a:t>= n / H </a:t>
            </a:r>
            <a:r>
              <a:rPr lang="es-ES" sz="1800" b="1" baseline="30000" dirty="0">
                <a:latin typeface="Arial" pitchFamily="34" charset="0"/>
                <a:ea typeface="Times New Roman"/>
                <a:cs typeface="Arial" pitchFamily="34" charset="0"/>
              </a:rPr>
              <a:t>0.5   </a:t>
            </a:r>
            <a:r>
              <a:rPr lang="es-ES" sz="1800" b="1" dirty="0">
                <a:latin typeface="Arial" pitchFamily="34" charset="0"/>
                <a:ea typeface="Times New Roman"/>
                <a:cs typeface="Arial" pitchFamily="34" charset="0"/>
              </a:rPr>
              <a:t>velocidad característica</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pPr/>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17E9973-3B83-4905-96FE-AB2F204B2669}"/>
              </a:ext>
            </a:extLst>
          </p:cNvPr>
          <p:cNvSpPr txBox="1"/>
          <p:nvPr/>
        </p:nvSpPr>
        <p:spPr>
          <a:xfrm>
            <a:off x="156720" y="274082"/>
            <a:ext cx="72407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tabLst>
                <a:tab pos="838200" algn="l"/>
                <a:tab pos="449580" algn="l"/>
              </a:tabLst>
            </a:pPr>
            <a:r>
              <a:rPr lang="es-ES" sz="1800" b="1" dirty="0">
                <a:latin typeface="Arial"/>
                <a:ea typeface="Times New Roman"/>
              </a:rPr>
              <a:t>B – VALORES CARACTERÍSTICOS</a:t>
            </a:r>
            <a:endParaRPr lang="es-ES" sz="1800" dirty="0">
              <a:latin typeface="Arial"/>
              <a:ea typeface="Times New Roman"/>
            </a:endParaRPr>
          </a:p>
        </p:txBody>
      </p:sp>
    </p:spTree>
    <p:extLst>
      <p:ext uri="{BB962C8B-B14F-4D97-AF65-F5344CB8AC3E}">
        <p14:creationId xmlns:p14="http://schemas.microsoft.com/office/powerpoint/2010/main" val="201522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4" name="CuadroTexto 3">
            <a:extLst>
              <a:ext uri="{FF2B5EF4-FFF2-40B4-BE49-F238E27FC236}">
                <a16:creationId xmlns:a16="http://schemas.microsoft.com/office/drawing/2014/main" id="{DDF39B59-D62B-4143-B149-26B802080102}"/>
              </a:ext>
            </a:extLst>
          </p:cNvPr>
          <p:cNvSpPr txBox="1"/>
          <p:nvPr/>
        </p:nvSpPr>
        <p:spPr>
          <a:xfrm>
            <a:off x="156720" y="917496"/>
            <a:ext cx="7729871" cy="3693319"/>
          </a:xfrm>
          <a:prstGeom prst="rect">
            <a:avLst/>
          </a:prstGeom>
          <a:noFill/>
        </p:spPr>
        <p:txBody>
          <a:bodyPr wrap="square" rtlCol="0">
            <a:spAutoFit/>
          </a:bodyPr>
          <a:lstStyle/>
          <a:p>
            <a:r>
              <a:rPr lang="es-ES" b="0" dirty="0">
                <a:latin typeface="Arial" panose="020B0604020202020204" pitchFamily="34" charset="0"/>
                <a:cs typeface="Arial" panose="020B0604020202020204" pitchFamily="34" charset="0"/>
              </a:rPr>
              <a:t>Definidos: </a:t>
            </a:r>
          </a:p>
          <a:p>
            <a:endParaRPr lang="es-ES" b="0" dirty="0">
              <a:latin typeface="Arial" panose="020B0604020202020204" pitchFamily="34" charset="0"/>
              <a:cs typeface="Arial" panose="020B0604020202020204" pitchFamily="34" charset="0"/>
            </a:endParaRPr>
          </a:p>
          <a:p>
            <a:pPr algn="ctr">
              <a:spcAft>
                <a:spcPts val="0"/>
              </a:spcAft>
              <a:buNone/>
              <a:tabLst>
                <a:tab pos="2806065" algn="ctr"/>
                <a:tab pos="5612130" algn="r"/>
                <a:tab pos="1775460" algn="l"/>
              </a:tabLst>
            </a:pPr>
            <a:r>
              <a:rPr lang="es-AR" sz="1800" dirty="0">
                <a:latin typeface="Arial" pitchFamily="34" charset="0"/>
                <a:ea typeface="Times New Roman"/>
                <a:cs typeface="Arial" pitchFamily="34" charset="0"/>
              </a:rPr>
              <a:t>N</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1HP = </a:t>
            </a:r>
            <a:r>
              <a:rPr lang="es-AR" sz="1800" dirty="0" err="1">
                <a:latin typeface="Arial" pitchFamily="34" charset="0"/>
                <a:ea typeface="Times New Roman"/>
                <a:cs typeface="Arial" pitchFamily="34" charset="0"/>
              </a:rPr>
              <a:t>N</a:t>
            </a:r>
            <a:r>
              <a:rPr lang="es-AR" sz="1800" baseline="-25000" dirty="0" err="1">
                <a:latin typeface="Arial" pitchFamily="34" charset="0"/>
                <a:ea typeface="Times New Roman"/>
                <a:cs typeface="Arial" pitchFamily="34" charset="0"/>
              </a:rPr>
              <a:t>s</a:t>
            </a:r>
            <a:r>
              <a:rPr lang="es-AR" sz="1800" dirty="0">
                <a:latin typeface="Arial" pitchFamily="34" charset="0"/>
                <a:ea typeface="Times New Roman"/>
                <a:cs typeface="Arial" pitchFamily="34" charset="0"/>
              </a:rPr>
              <a:t>    y  H</a:t>
            </a:r>
            <a:r>
              <a:rPr lang="es-AR" sz="1800" baseline="-25000" dirty="0">
                <a:latin typeface="Arial" pitchFamily="34" charset="0"/>
                <a:ea typeface="Times New Roman"/>
                <a:cs typeface="Arial" pitchFamily="34" charset="0"/>
              </a:rPr>
              <a:t>m</a:t>
            </a:r>
            <a:r>
              <a:rPr lang="es-AR" sz="1800" dirty="0">
                <a:latin typeface="Arial" pitchFamily="34" charset="0"/>
                <a:ea typeface="Times New Roman"/>
                <a:cs typeface="Arial" pitchFamily="34" charset="0"/>
              </a:rPr>
              <a:t> = 1m = Hs</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Q/Q</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(D/D</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 </a:t>
            </a:r>
            <a:r>
              <a:rPr lang="en-US" sz="1800" baseline="30000" dirty="0">
                <a:latin typeface="Arial" pitchFamily="34" charset="0"/>
                <a:ea typeface="Times New Roman"/>
                <a:cs typeface="Arial" pitchFamily="34" charset="0"/>
              </a:rPr>
              <a:t>0.5</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b="1" dirty="0">
                <a:latin typeface="Arial" pitchFamily="34" charset="0"/>
                <a:ea typeface="Times New Roman"/>
                <a:cs typeface="Arial" pitchFamily="34" charset="0"/>
              </a:rPr>
              <a:t>	           </a:t>
            </a:r>
          </a:p>
          <a:p>
            <a:pPr algn="ctr">
              <a:spcAft>
                <a:spcPts val="0"/>
              </a:spcAft>
              <a:buNone/>
              <a:tabLst>
                <a:tab pos="2806065" algn="ctr"/>
                <a:tab pos="5612130" algn="r"/>
                <a:tab pos="1775460" algn="l"/>
              </a:tabLst>
            </a:pPr>
            <a:r>
              <a:rPr lang="es-AR" sz="1800" b="1" dirty="0" err="1">
                <a:latin typeface="Arial" pitchFamily="34" charset="0"/>
                <a:ea typeface="Times New Roman"/>
                <a:cs typeface="Arial" pitchFamily="34" charset="0"/>
              </a:rPr>
              <a:t>Q</a:t>
            </a:r>
            <a:r>
              <a:rPr lang="es-AR" sz="1800" b="1" baseline="-25000" dirty="0" err="1">
                <a:latin typeface="Arial" pitchFamily="34" charset="0"/>
                <a:ea typeface="Times New Roman"/>
                <a:cs typeface="Arial" pitchFamily="34" charset="0"/>
              </a:rPr>
              <a:t>s</a:t>
            </a:r>
            <a:r>
              <a:rPr lang="es-AR" sz="1800" b="1" dirty="0">
                <a:latin typeface="Arial" pitchFamily="34" charset="0"/>
                <a:ea typeface="Times New Roman"/>
                <a:cs typeface="Arial" pitchFamily="34" charset="0"/>
              </a:rPr>
              <a:t>  = Q/ [(D/</a:t>
            </a:r>
            <a:r>
              <a:rPr lang="es-AR" sz="1800" b="1" dirty="0" err="1">
                <a:latin typeface="Arial" pitchFamily="34" charset="0"/>
                <a:ea typeface="Times New Roman"/>
                <a:cs typeface="Arial" pitchFamily="34" charset="0"/>
              </a:rPr>
              <a:t>D</a:t>
            </a:r>
            <a:r>
              <a:rPr lang="es-AR" sz="1800" b="1" baseline="-25000" dirty="0" err="1">
                <a:latin typeface="Arial" pitchFamily="34" charset="0"/>
                <a:ea typeface="Times New Roman"/>
                <a:cs typeface="Arial" pitchFamily="34" charset="0"/>
              </a:rPr>
              <a:t>s</a:t>
            </a:r>
            <a:r>
              <a:rPr lang="es-AR" sz="1800" b="1" dirty="0">
                <a:latin typeface="Arial" pitchFamily="34" charset="0"/>
                <a:ea typeface="Times New Roman"/>
                <a:cs typeface="Arial" pitchFamily="34" charset="0"/>
              </a:rPr>
              <a:t>)</a:t>
            </a:r>
            <a:r>
              <a:rPr lang="es-AR" sz="1800" b="1" baseline="30000" dirty="0">
                <a:latin typeface="Arial" pitchFamily="34" charset="0"/>
                <a:ea typeface="Times New Roman"/>
                <a:cs typeface="Arial" pitchFamily="34" charset="0"/>
              </a:rPr>
              <a:t>2</a:t>
            </a:r>
            <a:r>
              <a:rPr lang="es-AR" sz="1800" b="1" dirty="0">
                <a:latin typeface="Arial" pitchFamily="34" charset="0"/>
                <a:ea typeface="Times New Roman"/>
                <a:cs typeface="Arial" pitchFamily="34" charset="0"/>
              </a:rPr>
              <a:t> H </a:t>
            </a:r>
            <a:r>
              <a:rPr lang="es-AR" sz="1800" b="1" baseline="30000" dirty="0">
                <a:latin typeface="Arial" pitchFamily="34" charset="0"/>
                <a:ea typeface="Times New Roman"/>
                <a:cs typeface="Arial" pitchFamily="34" charset="0"/>
              </a:rPr>
              <a:t>0.5</a:t>
            </a:r>
            <a:r>
              <a:rPr lang="es-AR" sz="1800" b="1" dirty="0">
                <a:latin typeface="Arial" pitchFamily="34" charset="0"/>
                <a:ea typeface="Times New Roman"/>
                <a:cs typeface="Arial" pitchFamily="34" charset="0"/>
              </a:rPr>
              <a:t>] gasto especifico </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N/N</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 = (D/D</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2</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a:t>
            </a:r>
            <a:r>
              <a:rPr lang="en-US" sz="1800" baseline="30000" dirty="0">
                <a:latin typeface="Arial" pitchFamily="34" charset="0"/>
                <a:ea typeface="Times New Roman"/>
                <a:cs typeface="Arial" pitchFamily="34" charset="0"/>
              </a:rPr>
              <a:t>3/2</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n-US" sz="1800" b="1" dirty="0">
                <a:latin typeface="Arial" pitchFamily="34" charset="0"/>
                <a:ea typeface="Times New Roman"/>
                <a:cs typeface="Arial" pitchFamily="34" charset="0"/>
              </a:rPr>
              <a:t>   </a:t>
            </a:r>
          </a:p>
          <a:p>
            <a:pPr algn="ctr">
              <a:spcAft>
                <a:spcPts val="0"/>
              </a:spcAft>
              <a:buNone/>
              <a:tabLst>
                <a:tab pos="2806065" algn="ctr"/>
                <a:tab pos="5612130" algn="r"/>
                <a:tab pos="1775460" algn="l"/>
              </a:tabLst>
            </a:pPr>
            <a:r>
              <a:rPr lang="en-US" sz="1800" b="1" dirty="0">
                <a:latin typeface="Arial" pitchFamily="34" charset="0"/>
                <a:ea typeface="Times New Roman"/>
                <a:cs typeface="Arial" pitchFamily="34" charset="0"/>
              </a:rPr>
              <a:t>     N = (D/D</a:t>
            </a:r>
            <a:r>
              <a:rPr lang="en-US" sz="1800" b="1" baseline="-25000" dirty="0">
                <a:latin typeface="Arial" pitchFamily="34" charset="0"/>
                <a:ea typeface="Times New Roman"/>
                <a:cs typeface="Arial" pitchFamily="34" charset="0"/>
              </a:rPr>
              <a:t>s</a:t>
            </a:r>
            <a:r>
              <a:rPr lang="en-US" sz="1800" b="1" dirty="0">
                <a:latin typeface="Arial" pitchFamily="34" charset="0"/>
                <a:ea typeface="Times New Roman"/>
                <a:cs typeface="Arial" pitchFamily="34" charset="0"/>
              </a:rPr>
              <a:t>)</a:t>
            </a:r>
            <a:r>
              <a:rPr lang="en-US" sz="1800" b="1" baseline="30000" dirty="0">
                <a:latin typeface="Arial" pitchFamily="34" charset="0"/>
                <a:ea typeface="Times New Roman"/>
                <a:cs typeface="Arial" pitchFamily="34" charset="0"/>
              </a:rPr>
              <a:t>2</a:t>
            </a:r>
            <a:r>
              <a:rPr lang="en-US" sz="1800" b="1" dirty="0">
                <a:latin typeface="Arial" pitchFamily="34" charset="0"/>
                <a:ea typeface="Times New Roman"/>
                <a:cs typeface="Arial" pitchFamily="34" charset="0"/>
              </a:rPr>
              <a:t> H</a:t>
            </a:r>
            <a:r>
              <a:rPr lang="en-US" sz="1800" b="1" baseline="30000" dirty="0">
                <a:latin typeface="Arial" pitchFamily="34" charset="0"/>
                <a:ea typeface="Times New Roman"/>
                <a:cs typeface="Arial" pitchFamily="34" charset="0"/>
              </a:rPr>
              <a:t>3/2</a:t>
            </a:r>
            <a:r>
              <a:rPr lang="en-US" sz="1800" b="1" dirty="0">
                <a:latin typeface="Arial" pitchFamily="34" charset="0"/>
                <a:ea typeface="Times New Roman"/>
                <a:cs typeface="Arial" pitchFamily="34" charset="0"/>
              </a:rPr>
              <a:t>            - A  -</a:t>
            </a:r>
            <a:endParaRPr lang="es-ES" sz="1800" dirty="0">
              <a:latin typeface="Arial" pitchFamily="34" charset="0"/>
              <a:ea typeface="Times New Roman"/>
              <a:cs typeface="Arial" pitchFamily="34" charset="0"/>
            </a:endParaRPr>
          </a:p>
          <a:p>
            <a:pPr marL="1348740" algn="ctr">
              <a:spcAft>
                <a:spcPts val="0"/>
              </a:spcAft>
              <a:buNone/>
              <a:tabLst>
                <a:tab pos="2806065" algn="ctr"/>
                <a:tab pos="5612130" algn="r"/>
                <a:tab pos="1775460" algn="l"/>
              </a:tabLst>
            </a:pPr>
            <a:r>
              <a:rPr lang="en-US" sz="1800" dirty="0">
                <a:latin typeface="Arial" pitchFamily="34" charset="0"/>
                <a:ea typeface="Times New Roman"/>
                <a:cs typeface="Arial" pitchFamily="34" charset="0"/>
              </a:rPr>
              <a:t>n / n</a:t>
            </a:r>
            <a:r>
              <a:rPr lang="en-US" sz="1800" baseline="-25000" dirty="0">
                <a:latin typeface="Arial" pitchFamily="34" charset="0"/>
                <a:ea typeface="Times New Roman"/>
                <a:cs typeface="Arial" pitchFamily="34" charset="0"/>
              </a:rPr>
              <a:t>s  </a:t>
            </a:r>
            <a:r>
              <a:rPr lang="en-US" sz="1800" dirty="0">
                <a:latin typeface="Arial" pitchFamily="34" charset="0"/>
                <a:ea typeface="Times New Roman"/>
                <a:cs typeface="Arial" pitchFamily="34" charset="0"/>
              </a:rPr>
              <a:t>= [H/H</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 </a:t>
            </a:r>
            <a:r>
              <a:rPr lang="en-US" sz="1800" baseline="30000" dirty="0">
                <a:latin typeface="Arial" pitchFamily="34" charset="0"/>
                <a:ea typeface="Times New Roman"/>
                <a:cs typeface="Arial" pitchFamily="34" charset="0"/>
              </a:rPr>
              <a:t>0.5 </a:t>
            </a:r>
            <a:r>
              <a:rPr lang="en-US" sz="1800" dirty="0">
                <a:latin typeface="Arial" pitchFamily="34" charset="0"/>
                <a:ea typeface="Times New Roman"/>
                <a:cs typeface="Arial" pitchFamily="34" charset="0"/>
              </a:rPr>
              <a:t> (D</a:t>
            </a:r>
            <a:r>
              <a:rPr lang="en-US" sz="1800" baseline="-250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 / D) = H </a:t>
            </a:r>
            <a:r>
              <a:rPr lang="en-US" sz="1800" baseline="30000" dirty="0">
                <a:latin typeface="Arial" pitchFamily="34" charset="0"/>
                <a:ea typeface="Times New Roman"/>
                <a:cs typeface="Arial" pitchFamily="34" charset="0"/>
              </a:rPr>
              <a:t>0.5</a:t>
            </a:r>
            <a:r>
              <a:rPr lang="en-US" sz="1800" dirty="0">
                <a:latin typeface="Arial" pitchFamily="34" charset="0"/>
                <a:ea typeface="Times New Roman"/>
                <a:cs typeface="Arial" pitchFamily="34" charset="0"/>
              </a:rPr>
              <a:t> / D </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r>
              <a:rPr lang="es-ES" sz="1800" b="1" dirty="0" err="1">
                <a:latin typeface="Arial" pitchFamily="34" charset="0"/>
                <a:ea typeface="Times New Roman"/>
                <a:cs typeface="Arial" pitchFamily="34" charset="0"/>
              </a:rPr>
              <a:t>n</a:t>
            </a:r>
            <a:r>
              <a:rPr lang="es-ES" sz="1800" b="1" baseline="-25000" dirty="0" err="1">
                <a:latin typeface="Arial" pitchFamily="34" charset="0"/>
                <a:ea typeface="Times New Roman"/>
                <a:cs typeface="Arial" pitchFamily="34" charset="0"/>
              </a:rPr>
              <a:t>s</a:t>
            </a:r>
            <a:r>
              <a:rPr lang="es-ES" sz="1800" b="1" baseline="-25000" dirty="0">
                <a:latin typeface="Arial" pitchFamily="34" charset="0"/>
                <a:ea typeface="Times New Roman"/>
                <a:cs typeface="Arial" pitchFamily="34" charset="0"/>
              </a:rPr>
              <a:t>  </a:t>
            </a:r>
            <a:r>
              <a:rPr lang="es-ES" sz="1800" b="1" dirty="0">
                <a:latin typeface="Arial" pitchFamily="34" charset="0"/>
                <a:ea typeface="Times New Roman"/>
                <a:cs typeface="Arial" pitchFamily="34" charset="0"/>
              </a:rPr>
              <a:t>= n / [H </a:t>
            </a:r>
            <a:r>
              <a:rPr lang="es-ES" sz="1800" b="1" baseline="30000" dirty="0">
                <a:latin typeface="Arial" pitchFamily="34" charset="0"/>
                <a:ea typeface="Times New Roman"/>
                <a:cs typeface="Arial" pitchFamily="34" charset="0"/>
              </a:rPr>
              <a:t>0.5 </a:t>
            </a:r>
            <a:r>
              <a:rPr lang="es-ES" sz="1800" b="1" dirty="0">
                <a:latin typeface="Arial" pitchFamily="34" charset="0"/>
                <a:ea typeface="Times New Roman"/>
                <a:cs typeface="Arial" pitchFamily="34" charset="0"/>
              </a:rPr>
              <a:t>(</a:t>
            </a:r>
            <a:r>
              <a:rPr lang="es-ES" sz="1800" b="1" dirty="0" err="1">
                <a:latin typeface="Arial" pitchFamily="34" charset="0"/>
                <a:ea typeface="Times New Roman"/>
                <a:cs typeface="Arial" pitchFamily="34" charset="0"/>
              </a:rPr>
              <a:t>Ds</a:t>
            </a:r>
            <a:r>
              <a:rPr lang="es-ES" sz="1800" b="1" dirty="0">
                <a:latin typeface="Arial" pitchFamily="34" charset="0"/>
                <a:ea typeface="Times New Roman"/>
                <a:cs typeface="Arial" pitchFamily="34" charset="0"/>
              </a:rPr>
              <a:t>/D)]    velocidad especifica </a:t>
            </a:r>
            <a:endParaRPr lang="es-ES" sz="1800" dirty="0">
              <a:latin typeface="Arial" pitchFamily="34" charset="0"/>
              <a:ea typeface="Times New Roman"/>
              <a:cs typeface="Arial" pitchFamily="34" charset="0"/>
            </a:endParaRPr>
          </a:p>
          <a:p>
            <a:pPr algn="ctr">
              <a:spcAft>
                <a:spcPts val="0"/>
              </a:spcAft>
              <a:buNone/>
              <a:tabLst>
                <a:tab pos="2806065" algn="ctr"/>
                <a:tab pos="5612130" algn="r"/>
                <a:tab pos="1775460" algn="l"/>
              </a:tabLst>
            </a:pPr>
            <a:endParaRPr lang="es-ES" sz="1800" dirty="0">
              <a:latin typeface="Arial" pitchFamily="34" charset="0"/>
              <a:ea typeface="Times New Roman"/>
              <a:cs typeface="Arial" pitchFamily="34" charset="0"/>
            </a:endParaRPr>
          </a:p>
          <a:p>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17E9973-3B83-4905-96FE-AB2F204B2669}"/>
              </a:ext>
            </a:extLst>
          </p:cNvPr>
          <p:cNvSpPr txBox="1"/>
          <p:nvPr/>
        </p:nvSpPr>
        <p:spPr>
          <a:xfrm>
            <a:off x="156720" y="274082"/>
            <a:ext cx="72407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tabLst>
                <a:tab pos="838200" algn="l"/>
                <a:tab pos="449580" algn="l"/>
              </a:tabLst>
            </a:pPr>
            <a:r>
              <a:rPr lang="es-ES" sz="1800" b="1" dirty="0">
                <a:latin typeface="Arial"/>
                <a:ea typeface="Times New Roman"/>
              </a:rPr>
              <a:t>C – VALORES ESPECÍFICOS</a:t>
            </a:r>
            <a:endParaRPr lang="es-ES" sz="1800" dirty="0">
              <a:latin typeface="Arial"/>
              <a:ea typeface="Times New Roman"/>
            </a:endParaRPr>
          </a:p>
        </p:txBody>
      </p:sp>
    </p:spTree>
    <p:extLst>
      <p:ext uri="{BB962C8B-B14F-4D97-AF65-F5344CB8AC3E}">
        <p14:creationId xmlns:p14="http://schemas.microsoft.com/office/powerpoint/2010/main" val="416768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44730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buNone/>
              <a:tabLst>
                <a:tab pos="2806065" algn="ctr"/>
                <a:tab pos="5612130" algn="r"/>
                <a:tab pos="1775460" algn="l"/>
              </a:tabLst>
            </a:pPr>
            <a:r>
              <a:rPr lang="es-ES" sz="1600" dirty="0">
                <a:latin typeface="Arial"/>
                <a:ea typeface="Times New Roman"/>
                <a:cs typeface="Times New Roman"/>
              </a:rPr>
              <a:t>Los mas usados no son los valores específicos sino los </a:t>
            </a:r>
            <a:r>
              <a:rPr lang="es-ES" sz="1600" b="1" dirty="0">
                <a:latin typeface="Arial"/>
                <a:ea typeface="Times New Roman"/>
                <a:cs typeface="Times New Roman"/>
              </a:rPr>
              <a:t>parámetros específicos</a:t>
            </a:r>
            <a:r>
              <a:rPr lang="es-ES" sz="1600" dirty="0">
                <a:latin typeface="Arial"/>
                <a:ea typeface="Times New Roman"/>
                <a:cs typeface="Times New Roman"/>
              </a:rPr>
              <a:t>.</a:t>
            </a:r>
          </a:p>
          <a:p>
            <a:pPr algn="just">
              <a:spcAft>
                <a:spcPts val="0"/>
              </a:spcAft>
              <a:buNone/>
              <a:tabLst>
                <a:tab pos="2806065" algn="ctr"/>
                <a:tab pos="5612130" algn="r"/>
                <a:tab pos="1775460" algn="l"/>
              </a:tabLst>
            </a:pPr>
            <a:endParaRPr lang="es-ES" sz="1600" dirty="0">
              <a:latin typeface="Plotter"/>
              <a:ea typeface="Times New Roman"/>
              <a:cs typeface="Times New Roman"/>
            </a:endParaRPr>
          </a:p>
          <a:p>
            <a:pPr algn="ctr">
              <a:spcAft>
                <a:spcPts val="0"/>
              </a:spcAft>
              <a:tabLst>
                <a:tab pos="2806065" algn="ctr"/>
                <a:tab pos="5612130" algn="r"/>
                <a:tab pos="1775460" algn="l"/>
              </a:tabLst>
            </a:pPr>
            <a:r>
              <a:rPr lang="en-US" sz="1600" dirty="0">
                <a:latin typeface="Arial"/>
                <a:ea typeface="Times New Roman"/>
                <a:cs typeface="Times New Roman"/>
              </a:rPr>
              <a:t>n</a:t>
            </a:r>
            <a:r>
              <a:rPr lang="en-US" sz="1600" baseline="-25000" dirty="0">
                <a:latin typeface="Arial"/>
                <a:ea typeface="Times New Roman"/>
                <a:cs typeface="Times New Roman"/>
              </a:rPr>
              <a:t>s  </a:t>
            </a:r>
            <a:r>
              <a:rPr lang="en-US" sz="1600" dirty="0">
                <a:latin typeface="Arial"/>
                <a:ea typeface="Times New Roman"/>
                <a:cs typeface="Times New Roman"/>
              </a:rPr>
              <a:t>= n / [H </a:t>
            </a:r>
            <a:r>
              <a:rPr lang="en-US" sz="1600" baseline="30000" dirty="0">
                <a:latin typeface="Arial"/>
                <a:ea typeface="Times New Roman"/>
                <a:cs typeface="Times New Roman"/>
              </a:rPr>
              <a:t>0.5 </a:t>
            </a:r>
            <a:r>
              <a:rPr lang="en-US" sz="1600" dirty="0">
                <a:latin typeface="Arial"/>
                <a:ea typeface="Times New Roman"/>
                <a:cs typeface="Times New Roman"/>
              </a:rPr>
              <a:t>(D</a:t>
            </a:r>
            <a:r>
              <a:rPr lang="en-US" sz="1600" baseline="-25000" dirty="0">
                <a:latin typeface="Arial"/>
                <a:ea typeface="Times New Roman"/>
                <a:cs typeface="Times New Roman"/>
              </a:rPr>
              <a:t>s</a:t>
            </a:r>
            <a:r>
              <a:rPr lang="en-US" sz="1600" dirty="0">
                <a:latin typeface="Arial"/>
                <a:ea typeface="Times New Roman"/>
                <a:cs typeface="Times New Roman"/>
              </a:rPr>
              <a:t>/D)] = D/D</a:t>
            </a:r>
            <a:r>
              <a:rPr lang="en-US" sz="1600" baseline="-25000" dirty="0">
                <a:latin typeface="Arial"/>
                <a:ea typeface="Times New Roman"/>
                <a:cs typeface="Times New Roman"/>
              </a:rPr>
              <a:t>s </a:t>
            </a:r>
            <a:r>
              <a:rPr lang="en-US" sz="1600" dirty="0">
                <a:latin typeface="Arial"/>
                <a:ea typeface="Times New Roman"/>
                <a:cs typeface="Times New Roman"/>
              </a:rPr>
              <a:t>n / H </a:t>
            </a:r>
            <a:r>
              <a:rPr lang="en-US" sz="1600" baseline="30000" dirty="0">
                <a:latin typeface="Arial"/>
                <a:ea typeface="Times New Roman"/>
                <a:cs typeface="Times New Roman"/>
              </a:rPr>
              <a:t>0.5    </a:t>
            </a:r>
          </a:p>
          <a:p>
            <a:pPr algn="ctr">
              <a:spcAft>
                <a:spcPts val="0"/>
              </a:spcAft>
              <a:tabLst>
                <a:tab pos="2806065" algn="ctr"/>
                <a:tab pos="5612130" algn="r"/>
                <a:tab pos="1775460" algn="l"/>
              </a:tabLst>
            </a:pPr>
            <a:endParaRPr lang="en-US" sz="1600" baseline="30000" dirty="0">
              <a:latin typeface="Arial"/>
              <a:ea typeface="Times New Roman"/>
              <a:cs typeface="Times New Roman"/>
            </a:endParaRPr>
          </a:p>
          <a:p>
            <a:pPr>
              <a:spcAft>
                <a:spcPts val="0"/>
              </a:spcAft>
              <a:tabLst>
                <a:tab pos="2806065" algn="ctr"/>
                <a:tab pos="5612130" algn="r"/>
                <a:tab pos="1775460" algn="l"/>
              </a:tabLst>
            </a:pPr>
            <a:r>
              <a:rPr lang="es-AR" sz="1600" dirty="0">
                <a:latin typeface="Arial"/>
                <a:ea typeface="Times New Roman"/>
                <a:cs typeface="Times New Roman"/>
              </a:rPr>
              <a:t>reemplacemos</a:t>
            </a:r>
            <a:r>
              <a:rPr lang="en-US" sz="1600" dirty="0">
                <a:latin typeface="Arial"/>
                <a:ea typeface="Times New Roman"/>
                <a:cs typeface="Times New Roman"/>
              </a:rPr>
              <a:t> D/D</a:t>
            </a:r>
            <a:r>
              <a:rPr lang="en-US" sz="1600" baseline="-25000" dirty="0">
                <a:latin typeface="Arial"/>
                <a:ea typeface="Times New Roman"/>
                <a:cs typeface="Times New Roman"/>
              </a:rPr>
              <a:t>s  </a:t>
            </a:r>
            <a:r>
              <a:rPr lang="en-US" sz="1600" dirty="0">
                <a:latin typeface="Arial"/>
                <a:ea typeface="Times New Roman"/>
                <a:cs typeface="Times New Roman"/>
              </a:rPr>
              <a:t>de  A    D/D</a:t>
            </a:r>
            <a:r>
              <a:rPr lang="en-US" sz="1600" baseline="-25000" dirty="0">
                <a:latin typeface="Arial"/>
                <a:ea typeface="Times New Roman"/>
                <a:cs typeface="Times New Roman"/>
              </a:rPr>
              <a:t>s  </a:t>
            </a:r>
            <a:r>
              <a:rPr lang="en-US" sz="1600" dirty="0">
                <a:latin typeface="Arial"/>
                <a:ea typeface="Times New Roman"/>
                <a:cs typeface="Times New Roman"/>
              </a:rPr>
              <a:t>=  N </a:t>
            </a:r>
            <a:r>
              <a:rPr lang="en-US" sz="1600" baseline="30000" dirty="0">
                <a:latin typeface="Arial"/>
                <a:ea typeface="Times New Roman"/>
                <a:cs typeface="Times New Roman"/>
              </a:rPr>
              <a:t>0.5</a:t>
            </a:r>
            <a:r>
              <a:rPr lang="en-US" sz="1600" dirty="0">
                <a:latin typeface="Arial"/>
                <a:ea typeface="Times New Roman"/>
                <a:cs typeface="Times New Roman"/>
              </a:rPr>
              <a:t> / H </a:t>
            </a:r>
            <a:r>
              <a:rPr lang="en-US" sz="1600" baseline="30000" dirty="0">
                <a:latin typeface="Arial"/>
                <a:ea typeface="Times New Roman"/>
                <a:cs typeface="Times New Roman"/>
              </a:rPr>
              <a:t>¾</a:t>
            </a:r>
          </a:p>
          <a:p>
            <a:pPr>
              <a:spcAft>
                <a:spcPts val="0"/>
              </a:spcAft>
              <a:tabLst>
                <a:tab pos="2806065" algn="ctr"/>
                <a:tab pos="5612130" algn="r"/>
                <a:tab pos="1775460" algn="l"/>
              </a:tabLst>
            </a:pPr>
            <a:endParaRPr lang="es-ES" sz="1600" dirty="0">
              <a:latin typeface="Plotter"/>
              <a:ea typeface="Times New Roman"/>
              <a:cs typeface="Times New Roman"/>
            </a:endParaRPr>
          </a:p>
          <a:p>
            <a:pPr algn="ctr">
              <a:spcAft>
                <a:spcPts val="0"/>
              </a:spcAft>
              <a:tabLst>
                <a:tab pos="2806065" algn="ctr"/>
                <a:tab pos="5612130" algn="r"/>
                <a:tab pos="1775460" algn="l"/>
              </a:tabLst>
            </a:pPr>
            <a:r>
              <a:rPr lang="en-US" sz="1600" dirty="0">
                <a:latin typeface="Arial"/>
                <a:ea typeface="Times New Roman"/>
                <a:cs typeface="Times New Roman"/>
              </a:rPr>
              <a:t>n</a:t>
            </a:r>
            <a:r>
              <a:rPr lang="en-US" sz="1600" baseline="-25000" dirty="0">
                <a:latin typeface="Arial"/>
                <a:ea typeface="Times New Roman"/>
                <a:cs typeface="Times New Roman"/>
              </a:rPr>
              <a:t>s  </a:t>
            </a:r>
            <a:r>
              <a:rPr lang="en-US" sz="1600" dirty="0">
                <a:latin typeface="Arial"/>
                <a:ea typeface="Times New Roman"/>
                <a:cs typeface="Times New Roman"/>
              </a:rPr>
              <a:t>= n </a:t>
            </a:r>
            <a:r>
              <a:rPr lang="en-US" sz="1600" dirty="0" err="1">
                <a:latin typeface="Arial"/>
                <a:ea typeface="Times New Roman"/>
                <a:cs typeface="Times New Roman"/>
              </a:rPr>
              <a:t>N</a:t>
            </a:r>
            <a:r>
              <a:rPr lang="en-US" sz="1600" dirty="0">
                <a:latin typeface="Arial"/>
                <a:ea typeface="Times New Roman"/>
                <a:cs typeface="Times New Roman"/>
              </a:rPr>
              <a:t> </a:t>
            </a:r>
            <a:r>
              <a:rPr lang="en-US" sz="1600" baseline="30000" dirty="0">
                <a:latin typeface="Arial"/>
                <a:ea typeface="Times New Roman"/>
                <a:cs typeface="Times New Roman"/>
              </a:rPr>
              <a:t>0.5</a:t>
            </a:r>
            <a:r>
              <a:rPr lang="en-US" sz="1600" dirty="0">
                <a:latin typeface="Arial"/>
                <a:ea typeface="Times New Roman"/>
                <a:cs typeface="Times New Roman"/>
              </a:rPr>
              <a:t> / [H </a:t>
            </a:r>
            <a:r>
              <a:rPr lang="en-US" sz="1600" baseline="30000" dirty="0">
                <a:latin typeface="Arial"/>
                <a:ea typeface="Times New Roman"/>
                <a:cs typeface="Times New Roman"/>
              </a:rPr>
              <a:t>0.5  </a:t>
            </a:r>
            <a:r>
              <a:rPr lang="en-US" sz="1600" dirty="0">
                <a:latin typeface="Arial"/>
                <a:ea typeface="Times New Roman"/>
                <a:cs typeface="Times New Roman"/>
              </a:rPr>
              <a:t>H </a:t>
            </a:r>
            <a:r>
              <a:rPr lang="en-US" sz="1600" baseline="30000" dirty="0">
                <a:latin typeface="Arial"/>
                <a:ea typeface="Times New Roman"/>
                <a:cs typeface="Times New Roman"/>
              </a:rPr>
              <a:t>¾</a:t>
            </a:r>
            <a:r>
              <a:rPr lang="en-US" sz="1600" dirty="0">
                <a:latin typeface="Arial"/>
                <a:ea typeface="Times New Roman"/>
                <a:cs typeface="Times New Roman"/>
              </a:rPr>
              <a:t>]</a:t>
            </a:r>
          </a:p>
          <a:p>
            <a:pPr>
              <a:spcAft>
                <a:spcPts val="0"/>
              </a:spcAft>
              <a:buNone/>
              <a:tabLst>
                <a:tab pos="2806065" algn="ctr"/>
                <a:tab pos="5612130" algn="r"/>
                <a:tab pos="1775460" algn="l"/>
              </a:tabLst>
            </a:pPr>
            <a:r>
              <a:rPr lang="en-US" sz="1600" dirty="0">
                <a:latin typeface="Arial"/>
                <a:ea typeface="Times New Roman"/>
                <a:cs typeface="Times New Roman"/>
              </a:rPr>
              <a:t>	</a:t>
            </a:r>
            <a:endParaRPr lang="es-ES" sz="1600" dirty="0">
              <a:latin typeface="Plotter"/>
              <a:ea typeface="Times New Roman"/>
              <a:cs typeface="Times New Roman"/>
            </a:endParaRPr>
          </a:p>
          <a:p>
            <a:pPr algn="ctr">
              <a:spcAft>
                <a:spcPts val="0"/>
              </a:spcAft>
              <a:buNone/>
              <a:tabLst>
                <a:tab pos="2806065" algn="ctr"/>
                <a:tab pos="5612130" algn="r"/>
                <a:tab pos="914400" algn="l"/>
              </a:tabLst>
            </a:pPr>
            <a:r>
              <a:rPr lang="es-ES" sz="1600" b="1" dirty="0" err="1">
                <a:latin typeface="Arial"/>
                <a:ea typeface="Times New Roman"/>
                <a:cs typeface="Times New Roman"/>
              </a:rPr>
              <a:t>n</a:t>
            </a:r>
            <a:r>
              <a:rPr lang="es-ES" sz="1600" b="1" baseline="-25000" dirty="0" err="1">
                <a:latin typeface="Arial"/>
                <a:ea typeface="Times New Roman"/>
                <a:cs typeface="Times New Roman"/>
              </a:rPr>
              <a:t>s</a:t>
            </a:r>
            <a:r>
              <a:rPr lang="es-ES" sz="1600" b="1" baseline="-25000" dirty="0">
                <a:latin typeface="Arial"/>
                <a:ea typeface="Times New Roman"/>
                <a:cs typeface="Times New Roman"/>
              </a:rPr>
              <a:t>  </a:t>
            </a:r>
            <a:r>
              <a:rPr lang="es-ES" sz="1600" b="1" dirty="0">
                <a:latin typeface="Arial"/>
                <a:ea typeface="Times New Roman"/>
                <a:cs typeface="Times New Roman"/>
              </a:rPr>
              <a:t>= n </a:t>
            </a:r>
            <a:r>
              <a:rPr lang="es-ES" sz="1600" b="1" dirty="0" err="1">
                <a:latin typeface="Arial"/>
                <a:ea typeface="Times New Roman"/>
                <a:cs typeface="Times New Roman"/>
              </a:rPr>
              <a:t>N</a:t>
            </a:r>
            <a:r>
              <a:rPr lang="es-ES" sz="1600" b="1" dirty="0">
                <a:latin typeface="Arial"/>
                <a:ea typeface="Times New Roman"/>
                <a:cs typeface="Times New Roman"/>
              </a:rPr>
              <a:t> </a:t>
            </a:r>
            <a:r>
              <a:rPr lang="es-ES" sz="1600" b="1" baseline="30000" dirty="0">
                <a:latin typeface="Arial"/>
                <a:ea typeface="Times New Roman"/>
                <a:cs typeface="Times New Roman"/>
              </a:rPr>
              <a:t>0.5</a:t>
            </a:r>
            <a:r>
              <a:rPr lang="es-ES" sz="1600" b="1" dirty="0">
                <a:latin typeface="Arial"/>
                <a:ea typeface="Times New Roman"/>
                <a:cs typeface="Times New Roman"/>
              </a:rPr>
              <a:t>  / H </a:t>
            </a:r>
            <a:r>
              <a:rPr lang="es-ES" sz="1600" b="1" baseline="30000" dirty="0">
                <a:latin typeface="Arial"/>
                <a:ea typeface="Times New Roman"/>
                <a:cs typeface="Times New Roman"/>
              </a:rPr>
              <a:t>5/4</a:t>
            </a:r>
            <a:r>
              <a:rPr lang="es-ES" sz="1600" b="1" dirty="0">
                <a:latin typeface="Arial"/>
                <a:ea typeface="Times New Roman"/>
                <a:cs typeface="Times New Roman"/>
              </a:rPr>
              <a:t>    velocidad especifica referida a la potencia</a:t>
            </a:r>
            <a:endParaRPr lang="es-ES" sz="1600" dirty="0">
              <a:latin typeface="Plotter"/>
              <a:ea typeface="Times New Roman"/>
              <a:cs typeface="Times New Roman"/>
            </a:endParaRPr>
          </a:p>
          <a:p>
            <a:pPr>
              <a:spcAft>
                <a:spcPts val="0"/>
              </a:spcAft>
              <a:buNone/>
              <a:tabLst>
                <a:tab pos="2806065" algn="ctr"/>
                <a:tab pos="5612130" algn="r"/>
                <a:tab pos="1775460" algn="l"/>
              </a:tabLst>
            </a:pPr>
            <a:endParaRPr lang="es-ES" sz="1600" dirty="0">
              <a:latin typeface="Plotter"/>
              <a:ea typeface="Times New Roman"/>
              <a:cs typeface="Times New Roman"/>
            </a:endParaRPr>
          </a:p>
          <a:p>
            <a:pPr algn="just">
              <a:spcAft>
                <a:spcPts val="0"/>
              </a:spcAft>
              <a:tabLst>
                <a:tab pos="2806065" algn="ctr"/>
                <a:tab pos="5612130" algn="r"/>
                <a:tab pos="1775460" algn="l"/>
              </a:tabLst>
            </a:pPr>
            <a:r>
              <a:rPr lang="es-ES" sz="1600" dirty="0">
                <a:latin typeface="Arial"/>
                <a:ea typeface="Times New Roman"/>
                <a:cs typeface="Times New Roman"/>
              </a:rPr>
              <a:t>Resulta ser el numero de revoluciones que daría la maquina semejante para un salto H de un metro y generando una potencia de 1 HP. </a:t>
            </a:r>
            <a:r>
              <a:rPr lang="es-ES" sz="1600" b="1" dirty="0" err="1">
                <a:latin typeface="Arial"/>
                <a:ea typeface="Times New Roman"/>
                <a:cs typeface="Times New Roman"/>
              </a:rPr>
              <a:t>n</a:t>
            </a:r>
            <a:r>
              <a:rPr lang="es-ES" sz="1600" b="1" baseline="-25000" dirty="0" err="1">
                <a:latin typeface="Arial"/>
                <a:ea typeface="Times New Roman"/>
                <a:cs typeface="Times New Roman"/>
              </a:rPr>
              <a:t>s</a:t>
            </a:r>
            <a:r>
              <a:rPr lang="es-ES" sz="1600" dirty="0">
                <a:latin typeface="Arial"/>
                <a:ea typeface="Times New Roman"/>
                <a:cs typeface="Times New Roman"/>
              </a:rPr>
              <a:t> </a:t>
            </a:r>
            <a:r>
              <a:rPr lang="es-ES" sz="1600" b="1" dirty="0">
                <a:latin typeface="Arial"/>
                <a:ea typeface="Times New Roman"/>
                <a:cs typeface="Times New Roman"/>
              </a:rPr>
              <a:t>no es adimensional </a:t>
            </a:r>
            <a:r>
              <a:rPr lang="es-ES" sz="1600" dirty="0">
                <a:latin typeface="Arial"/>
                <a:ea typeface="Times New Roman"/>
                <a:cs typeface="Times New Roman"/>
              </a:rPr>
              <a:t>como se los utiliza  </a:t>
            </a:r>
            <a:r>
              <a:rPr lang="es-ES" sz="1600" b="1" dirty="0" err="1">
                <a:latin typeface="Arial"/>
                <a:ea typeface="Times New Roman"/>
                <a:cs typeface="Times New Roman"/>
              </a:rPr>
              <a:t>ns</a:t>
            </a:r>
            <a:r>
              <a:rPr lang="es-ES" sz="1600" dirty="0">
                <a:latin typeface="Arial"/>
                <a:ea typeface="Times New Roman"/>
                <a:cs typeface="Times New Roman"/>
              </a:rPr>
              <a:t> métrico / </a:t>
            </a:r>
            <a:r>
              <a:rPr lang="es-ES" sz="1600" b="1" dirty="0" err="1">
                <a:latin typeface="Arial"/>
                <a:ea typeface="Times New Roman"/>
                <a:cs typeface="Times New Roman"/>
              </a:rPr>
              <a:t>ns</a:t>
            </a:r>
            <a:r>
              <a:rPr lang="es-ES" sz="1600" dirty="0">
                <a:latin typeface="Arial"/>
                <a:ea typeface="Times New Roman"/>
                <a:cs typeface="Times New Roman"/>
              </a:rPr>
              <a:t> ingles  = </a:t>
            </a:r>
            <a:r>
              <a:rPr lang="es-ES" sz="1600" b="1" dirty="0">
                <a:latin typeface="Arial"/>
                <a:ea typeface="Times New Roman"/>
                <a:cs typeface="Times New Roman"/>
              </a:rPr>
              <a:t>4.44</a:t>
            </a:r>
            <a:endParaRPr lang="es-ES" sz="1600" dirty="0">
              <a:latin typeface="Plotter"/>
              <a:ea typeface="Times New Roman"/>
              <a:cs typeface="Times New Roman"/>
            </a:endParaRPr>
          </a:p>
          <a:p>
            <a:pPr>
              <a:spcAft>
                <a:spcPts val="0"/>
              </a:spcAft>
              <a:tabLst>
                <a:tab pos="2806065" algn="ctr"/>
                <a:tab pos="5612130" algn="r"/>
                <a:tab pos="914400" algn="l"/>
              </a:tabLst>
            </a:pPr>
            <a:endParaRPr lang="es-ES" sz="1600" dirty="0">
              <a:latin typeface="Arial"/>
              <a:ea typeface="Times New Roman"/>
              <a:cs typeface="Times New Roman"/>
            </a:endParaRPr>
          </a:p>
          <a:p>
            <a:pPr>
              <a:spcAft>
                <a:spcPts val="0"/>
              </a:spcAft>
              <a:tabLst>
                <a:tab pos="2806065" algn="ctr"/>
                <a:tab pos="5612130" algn="r"/>
                <a:tab pos="914400" algn="l"/>
              </a:tabLst>
            </a:pPr>
            <a:r>
              <a:rPr lang="es-ES" sz="1600" b="1" dirty="0" err="1">
                <a:latin typeface="Arial"/>
                <a:ea typeface="Times New Roman"/>
                <a:cs typeface="Times New Roman"/>
              </a:rPr>
              <a:t>ns</a:t>
            </a:r>
            <a:r>
              <a:rPr lang="es-ES" sz="1600" b="1" dirty="0">
                <a:latin typeface="Arial"/>
                <a:ea typeface="Times New Roman"/>
                <a:cs typeface="Times New Roman"/>
              </a:rPr>
              <a:t> referido al caudal </a:t>
            </a:r>
            <a:r>
              <a:rPr lang="es-ES" sz="1600" dirty="0">
                <a:latin typeface="Arial"/>
                <a:ea typeface="Times New Roman"/>
                <a:cs typeface="Times New Roman"/>
              </a:rPr>
              <a:t>es  </a:t>
            </a:r>
          </a:p>
          <a:p>
            <a:pPr>
              <a:spcAft>
                <a:spcPts val="0"/>
              </a:spcAft>
              <a:tabLst>
                <a:tab pos="2806065" algn="ctr"/>
                <a:tab pos="5612130" algn="r"/>
                <a:tab pos="914400" algn="l"/>
              </a:tabLst>
            </a:pPr>
            <a:endParaRPr lang="es-ES" sz="1600" dirty="0">
              <a:latin typeface="Arial"/>
              <a:ea typeface="Times New Roman"/>
              <a:cs typeface="Times New Roman"/>
            </a:endParaRPr>
          </a:p>
          <a:p>
            <a:pPr algn="ctr">
              <a:spcAft>
                <a:spcPts val="0"/>
              </a:spcAft>
              <a:buNone/>
              <a:tabLst>
                <a:tab pos="2806065" algn="ctr"/>
                <a:tab pos="5612130" algn="r"/>
                <a:tab pos="914400" algn="l"/>
              </a:tabLst>
            </a:pPr>
            <a:r>
              <a:rPr lang="es-ES" sz="1600" b="1" dirty="0" err="1">
                <a:latin typeface="Arial"/>
                <a:ea typeface="Times New Roman"/>
                <a:cs typeface="Times New Roman"/>
              </a:rPr>
              <a:t>n</a:t>
            </a:r>
            <a:r>
              <a:rPr lang="es-ES" sz="1600" b="1" baseline="-25000" dirty="0" err="1">
                <a:latin typeface="Arial"/>
                <a:ea typeface="Times New Roman"/>
                <a:cs typeface="Times New Roman"/>
              </a:rPr>
              <a:t>sq</a:t>
            </a:r>
            <a:r>
              <a:rPr lang="es-ES" sz="1600" b="1" baseline="-25000" dirty="0">
                <a:latin typeface="Arial"/>
                <a:ea typeface="Times New Roman"/>
                <a:cs typeface="Times New Roman"/>
              </a:rPr>
              <a:t>  </a:t>
            </a:r>
            <a:r>
              <a:rPr lang="es-ES" sz="1600" b="1" dirty="0">
                <a:latin typeface="Arial"/>
                <a:ea typeface="Times New Roman"/>
                <a:cs typeface="Times New Roman"/>
              </a:rPr>
              <a:t>= n Q </a:t>
            </a:r>
            <a:r>
              <a:rPr lang="es-ES" sz="1600" b="1" baseline="30000" dirty="0">
                <a:latin typeface="Arial"/>
                <a:ea typeface="Times New Roman"/>
                <a:cs typeface="Times New Roman"/>
              </a:rPr>
              <a:t>0.5</a:t>
            </a:r>
            <a:r>
              <a:rPr lang="es-ES" sz="1600" b="1" dirty="0">
                <a:latin typeface="Arial"/>
                <a:ea typeface="Times New Roman"/>
                <a:cs typeface="Times New Roman"/>
              </a:rPr>
              <a:t> / H </a:t>
            </a:r>
            <a:r>
              <a:rPr lang="es-ES" sz="1600" b="1" baseline="30000" dirty="0">
                <a:latin typeface="Arial"/>
                <a:ea typeface="Times New Roman"/>
                <a:cs typeface="Times New Roman"/>
              </a:rPr>
              <a:t>3/4</a:t>
            </a:r>
            <a:r>
              <a:rPr lang="es-ES" sz="1600" b="1" dirty="0">
                <a:latin typeface="Arial"/>
                <a:ea typeface="Times New Roman"/>
                <a:cs typeface="Times New Roman"/>
              </a:rPr>
              <a:t>   velocidad específica referida al caudal</a:t>
            </a:r>
            <a:endParaRPr lang="es-ES" sz="1600" dirty="0">
              <a:latin typeface="Plotter"/>
              <a:ea typeface="Times New Roman"/>
              <a:cs typeface="Times New Roman"/>
            </a:endParaRPr>
          </a:p>
          <a:p>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63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8" name="Rectángulo 27">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0" name="Imagen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E185DA8-778E-49D9-863D-7DB5660424EB}"/>
              </a:ext>
            </a:extLst>
          </p:cNvPr>
          <p:cNvPicPr>
            <a:picLocks noChangeAspect="1"/>
          </p:cNvPicPr>
          <p:nvPr/>
        </p:nvPicPr>
        <p:blipFill rotWithShape="1">
          <a:blip r:embed="rId4"/>
          <a:srcRect l="9724" r="9724" b="8889"/>
          <a:stretch/>
        </p:blipFill>
        <p:spPr>
          <a:xfrm>
            <a:off x="1" y="267300"/>
            <a:ext cx="7479157" cy="6248390"/>
          </a:xfrm>
          <a:prstGeom prst="ellipse">
            <a:avLst/>
          </a:prstGeom>
          <a:ln>
            <a:noFill/>
          </a:ln>
          <a:effectLst>
            <a:softEdge rad="112500"/>
          </a:effectLst>
        </p:spPr>
      </p:pic>
      <p:sp>
        <p:nvSpPr>
          <p:cNvPr id="32" name="Rectángulo 31">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91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34" name="Imagen 33">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rtlCol="0">
            <a:normAutofit/>
          </a:bodyPr>
          <a:lstStyle/>
          <a:p>
            <a:pPr algn="l" rtl="0"/>
            <a:r>
              <a:rPr lang="es-ES" dirty="0"/>
              <a:t>Contenido</a:t>
            </a:r>
          </a:p>
        </p:txBody>
      </p:sp>
      <p:graphicFrame>
        <p:nvGraphicFramePr>
          <p:cNvPr id="9" name="Marcador de posición de contenido 8" descr="Iconos">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2599144550"/>
              </p:ext>
            </p:extLst>
          </p:nvPr>
        </p:nvGraphicFramePr>
        <p:xfrm>
          <a:off x="8196408" y="2367092"/>
          <a:ext cx="3352128" cy="388130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640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Ecuaciones de corrección del rendimiento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35702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tabLst>
                <a:tab pos="2806065" algn="ctr"/>
                <a:tab pos="5612130" algn="r"/>
                <a:tab pos="914400" algn="l"/>
              </a:tabLst>
            </a:pPr>
            <a:r>
              <a:rPr lang="es-ES" sz="1600" dirty="0">
                <a:latin typeface="Arial"/>
                <a:ea typeface="Times New Roman"/>
                <a:cs typeface="Times New Roman"/>
              </a:rPr>
              <a:t>Cuando se obtuvieron las condiciones de semejanza se supuso que </a:t>
            </a:r>
            <a:r>
              <a:rPr lang="es-ES" sz="1600" b="1" dirty="0">
                <a:latin typeface="Symbol"/>
                <a:ea typeface="Times New Roman"/>
                <a:cs typeface="Arial"/>
              </a:rPr>
              <a:t>h</a:t>
            </a:r>
            <a:r>
              <a:rPr lang="es-ES" sz="1600" dirty="0">
                <a:latin typeface="Arial"/>
                <a:ea typeface="Times New Roman"/>
                <a:cs typeface="Times New Roman"/>
              </a:rPr>
              <a:t> de prototipo era igual a </a:t>
            </a:r>
            <a:r>
              <a:rPr lang="es-ES" sz="1600" b="1" dirty="0">
                <a:latin typeface="Symbol"/>
                <a:ea typeface="Times New Roman"/>
                <a:cs typeface="Arial"/>
              </a:rPr>
              <a:t>h</a:t>
            </a:r>
            <a:r>
              <a:rPr lang="es-ES" sz="1600" dirty="0">
                <a:latin typeface="Arial"/>
                <a:ea typeface="Times New Roman"/>
                <a:cs typeface="Times New Roman"/>
              </a:rPr>
              <a:t> de modelo pero las experiencias y estudios en modelo </a:t>
            </a:r>
            <a:r>
              <a:rPr lang="es-ES" sz="1600" b="1" dirty="0">
                <a:latin typeface="Arial"/>
                <a:ea typeface="Times New Roman"/>
                <a:cs typeface="Times New Roman"/>
              </a:rPr>
              <a:t>no lo verifica por los errores de escala entre prototipo y modelo</a:t>
            </a:r>
          </a:p>
          <a:p>
            <a:pPr algn="just">
              <a:spcAft>
                <a:spcPts val="0"/>
              </a:spcAft>
              <a:tabLst>
                <a:tab pos="2806065" algn="ctr"/>
                <a:tab pos="5612130" algn="r"/>
                <a:tab pos="914400" algn="l"/>
              </a:tabLst>
            </a:pPr>
            <a:endParaRPr lang="es-ES" sz="1600" b="1" dirty="0">
              <a:latin typeface="Plotter"/>
              <a:ea typeface="Times New Roman"/>
              <a:cs typeface="Times New Roman"/>
            </a:endParaRPr>
          </a:p>
          <a:p>
            <a:pPr algn="just">
              <a:spcAft>
                <a:spcPts val="0"/>
              </a:spcAft>
              <a:tabLst>
                <a:tab pos="2806065" algn="ctr"/>
                <a:tab pos="5612130" algn="r"/>
                <a:tab pos="914400" algn="l"/>
              </a:tabLst>
            </a:pPr>
            <a:r>
              <a:rPr lang="es-ES" sz="1600" dirty="0">
                <a:latin typeface="Arial"/>
                <a:ea typeface="Times New Roman"/>
                <a:cs typeface="Times New Roman"/>
              </a:rPr>
              <a:t>Así las formulas de corrección mas usuales son</a:t>
            </a:r>
          </a:p>
          <a:p>
            <a:pPr algn="just">
              <a:spcAft>
                <a:spcPts val="0"/>
              </a:spcAft>
              <a:tabLst>
                <a:tab pos="2806065" algn="ctr"/>
                <a:tab pos="5612130" algn="r"/>
                <a:tab pos="914400" algn="l"/>
              </a:tabLst>
            </a:pPr>
            <a:endParaRPr lang="es-ES" sz="1600" dirty="0">
              <a:latin typeface="Plotter"/>
              <a:ea typeface="Times New Roman"/>
              <a:cs typeface="Times New Roman"/>
            </a:endParaRPr>
          </a:p>
          <a:p>
            <a:pPr algn="just">
              <a:spcAft>
                <a:spcPts val="0"/>
              </a:spcAft>
            </a:pPr>
            <a:r>
              <a:rPr lang="en-US" sz="1600" dirty="0">
                <a:latin typeface="Symbol"/>
                <a:ea typeface="Times New Roman"/>
                <a:cs typeface="Arial"/>
              </a:rPr>
              <a:t>h</a:t>
            </a:r>
            <a:r>
              <a:rPr lang="es-AR" sz="1600" dirty="0">
                <a:latin typeface="Arial"/>
                <a:ea typeface="Times New Roman"/>
                <a:cs typeface="Times New Roman"/>
              </a:rPr>
              <a:t> = 1 – (1-</a:t>
            </a:r>
            <a:r>
              <a:rPr lang="en-US" sz="1600" dirty="0">
                <a:latin typeface="Symbol"/>
                <a:ea typeface="Times New Roman"/>
                <a:cs typeface="Arial"/>
              </a:rPr>
              <a:t>h</a:t>
            </a:r>
            <a:r>
              <a:rPr lang="es-AR" sz="1600" baseline="-25000" dirty="0">
                <a:latin typeface="Arial"/>
                <a:ea typeface="Times New Roman"/>
                <a:cs typeface="Times New Roman"/>
              </a:rPr>
              <a:t>m</a:t>
            </a:r>
            <a:r>
              <a:rPr lang="es-AR" sz="1600" dirty="0">
                <a:latin typeface="Arial"/>
                <a:ea typeface="Times New Roman"/>
                <a:cs typeface="Times New Roman"/>
              </a:rPr>
              <a:t>) (D</a:t>
            </a:r>
            <a:r>
              <a:rPr lang="es-AR" sz="1600" baseline="-25000" dirty="0">
                <a:latin typeface="Arial"/>
                <a:ea typeface="Times New Roman"/>
                <a:cs typeface="Times New Roman"/>
              </a:rPr>
              <a:t>m</a:t>
            </a:r>
            <a:r>
              <a:rPr lang="es-AR" sz="1600" dirty="0">
                <a:latin typeface="Arial"/>
                <a:ea typeface="Times New Roman"/>
                <a:cs typeface="Times New Roman"/>
              </a:rPr>
              <a:t>/D)</a:t>
            </a:r>
            <a:r>
              <a:rPr lang="es-AR" sz="1600" baseline="30000" dirty="0">
                <a:latin typeface="Arial"/>
                <a:ea typeface="Times New Roman"/>
                <a:cs typeface="Times New Roman"/>
              </a:rPr>
              <a:t>1/4</a:t>
            </a:r>
            <a:r>
              <a:rPr lang="es-AR" sz="1600" dirty="0">
                <a:latin typeface="Arial"/>
                <a:ea typeface="Times New Roman"/>
                <a:cs typeface="Times New Roman"/>
              </a:rPr>
              <a:t> (H</a:t>
            </a:r>
            <a:r>
              <a:rPr lang="es-AR" sz="1600" baseline="-25000" dirty="0">
                <a:latin typeface="Arial"/>
                <a:ea typeface="Times New Roman"/>
                <a:cs typeface="Times New Roman"/>
              </a:rPr>
              <a:t>m</a:t>
            </a:r>
            <a:r>
              <a:rPr lang="es-AR" sz="1600" dirty="0">
                <a:latin typeface="Arial"/>
                <a:ea typeface="Times New Roman"/>
                <a:cs typeface="Times New Roman"/>
              </a:rPr>
              <a:t>/H)</a:t>
            </a:r>
            <a:r>
              <a:rPr lang="es-AR" sz="1600" baseline="30000" dirty="0">
                <a:latin typeface="Arial"/>
                <a:ea typeface="Times New Roman"/>
                <a:cs typeface="Times New Roman"/>
              </a:rPr>
              <a:t>1/8   </a:t>
            </a:r>
            <a:r>
              <a:rPr lang="es-AR" sz="1600" dirty="0">
                <a:latin typeface="Arial"/>
                <a:ea typeface="Times New Roman"/>
                <a:cs typeface="Times New Roman"/>
              </a:rPr>
              <a:t>Formula de </a:t>
            </a:r>
            <a:r>
              <a:rPr lang="es-AR" sz="1600" dirty="0" err="1">
                <a:latin typeface="Arial"/>
                <a:ea typeface="Times New Roman"/>
                <a:cs typeface="Times New Roman"/>
              </a:rPr>
              <a:t>Spanake</a:t>
            </a:r>
            <a:endParaRPr lang="es-ES" sz="1600" dirty="0">
              <a:latin typeface="Plotter"/>
              <a:ea typeface="Times New Roman"/>
              <a:cs typeface="Times New Roman"/>
            </a:endParaRPr>
          </a:p>
          <a:p>
            <a:pPr algn="just">
              <a:spcAft>
                <a:spcPts val="0"/>
              </a:spcAft>
              <a:buNone/>
            </a:pPr>
            <a:endParaRPr lang="es-ES" sz="1600" dirty="0">
              <a:latin typeface="Plotter"/>
              <a:ea typeface="Times New Roman"/>
              <a:cs typeface="Times New Roman"/>
            </a:endParaRPr>
          </a:p>
          <a:p>
            <a:pPr algn="just">
              <a:spcAft>
                <a:spcPts val="0"/>
              </a:spcAft>
            </a:pPr>
            <a:r>
              <a:rPr lang="en-US" sz="1600" dirty="0">
                <a:latin typeface="Symbol"/>
                <a:ea typeface="Times New Roman"/>
                <a:cs typeface="Arial"/>
              </a:rPr>
              <a:t>h</a:t>
            </a:r>
            <a:r>
              <a:rPr lang="es-AR" sz="1600" dirty="0">
                <a:latin typeface="Arial"/>
                <a:ea typeface="Times New Roman"/>
                <a:cs typeface="Times New Roman"/>
              </a:rPr>
              <a:t> = 1 – (1-</a:t>
            </a:r>
            <a:r>
              <a:rPr lang="en-US" sz="1600" dirty="0">
                <a:latin typeface="Symbol"/>
                <a:ea typeface="Times New Roman"/>
                <a:cs typeface="Arial"/>
              </a:rPr>
              <a:t>h</a:t>
            </a:r>
            <a:r>
              <a:rPr lang="es-AR" sz="1600" baseline="-25000" dirty="0">
                <a:latin typeface="Arial"/>
                <a:ea typeface="Times New Roman"/>
                <a:cs typeface="Times New Roman"/>
              </a:rPr>
              <a:t>m</a:t>
            </a:r>
            <a:r>
              <a:rPr lang="es-AR" sz="1600" dirty="0">
                <a:latin typeface="Arial"/>
                <a:ea typeface="Times New Roman"/>
                <a:cs typeface="Times New Roman"/>
              </a:rPr>
              <a:t>) (D</a:t>
            </a:r>
            <a:r>
              <a:rPr lang="es-AR" sz="1600" baseline="-25000" dirty="0">
                <a:latin typeface="Arial"/>
                <a:ea typeface="Times New Roman"/>
                <a:cs typeface="Times New Roman"/>
              </a:rPr>
              <a:t>m</a:t>
            </a:r>
            <a:r>
              <a:rPr lang="es-AR" sz="1600" dirty="0">
                <a:latin typeface="Arial"/>
                <a:ea typeface="Times New Roman"/>
                <a:cs typeface="Times New Roman"/>
              </a:rPr>
              <a:t>/D)</a:t>
            </a:r>
            <a:r>
              <a:rPr lang="es-AR" sz="1600" baseline="30000" dirty="0">
                <a:latin typeface="Arial"/>
                <a:ea typeface="Times New Roman"/>
                <a:cs typeface="Times New Roman"/>
              </a:rPr>
              <a:t>1/5        </a:t>
            </a:r>
            <a:r>
              <a:rPr lang="es-AR" sz="1600" dirty="0">
                <a:latin typeface="Arial"/>
                <a:ea typeface="Times New Roman"/>
                <a:cs typeface="Times New Roman"/>
              </a:rPr>
              <a:t>Formula de </a:t>
            </a:r>
            <a:r>
              <a:rPr lang="es-AR" sz="1600" dirty="0" err="1">
                <a:latin typeface="Arial"/>
                <a:ea typeface="Times New Roman"/>
                <a:cs typeface="Times New Roman"/>
              </a:rPr>
              <a:t>Moody</a:t>
            </a:r>
            <a:endParaRPr lang="es-ES" sz="1600" dirty="0">
              <a:latin typeface="Plotter"/>
              <a:ea typeface="Times New Roman"/>
              <a:cs typeface="Times New Roman"/>
            </a:endParaRPr>
          </a:p>
          <a:p>
            <a:pPr algn="just">
              <a:spcAft>
                <a:spcPts val="0"/>
              </a:spcAft>
            </a:pPr>
            <a:r>
              <a:rPr lang="es-AR" sz="1600" dirty="0">
                <a:latin typeface="Arial"/>
                <a:ea typeface="Times New Roman"/>
                <a:cs typeface="Times New Roman"/>
              </a:rPr>
              <a:t> </a:t>
            </a:r>
            <a:endParaRPr lang="es-ES" sz="1600" dirty="0">
              <a:latin typeface="Plotter"/>
              <a:ea typeface="Times New Roman"/>
              <a:cs typeface="Times New Roman"/>
            </a:endParaRPr>
          </a:p>
          <a:p>
            <a:pPr algn="just">
              <a:spcAft>
                <a:spcPts val="0"/>
              </a:spcAft>
            </a:pPr>
            <a:r>
              <a:rPr lang="en-US" sz="1600" dirty="0">
                <a:latin typeface="Symbol"/>
                <a:ea typeface="Times New Roman"/>
                <a:cs typeface="Arial"/>
              </a:rPr>
              <a:t>h</a:t>
            </a:r>
            <a:r>
              <a:rPr lang="es-ES" sz="1600" dirty="0">
                <a:latin typeface="Arial"/>
                <a:ea typeface="Times New Roman"/>
                <a:cs typeface="Times New Roman"/>
              </a:rPr>
              <a:t> = 1 – 0.5(1-</a:t>
            </a:r>
            <a:r>
              <a:rPr lang="en-US" sz="1600" dirty="0">
                <a:latin typeface="Symbol"/>
                <a:ea typeface="Times New Roman"/>
                <a:cs typeface="Arial"/>
              </a:rPr>
              <a:t>h</a:t>
            </a:r>
            <a:r>
              <a:rPr lang="es-ES" sz="1600" baseline="-25000" dirty="0">
                <a:latin typeface="Arial"/>
                <a:ea typeface="Times New Roman"/>
                <a:cs typeface="Times New Roman"/>
              </a:rPr>
              <a:t>m</a:t>
            </a:r>
            <a:r>
              <a:rPr lang="es-ES" sz="1600" dirty="0">
                <a:latin typeface="Arial"/>
                <a:ea typeface="Times New Roman"/>
                <a:cs typeface="Times New Roman"/>
              </a:rPr>
              <a:t>) [1 + (D</a:t>
            </a:r>
            <a:r>
              <a:rPr lang="es-ES" sz="1600" baseline="-25000" dirty="0">
                <a:latin typeface="Arial"/>
                <a:ea typeface="Times New Roman"/>
                <a:cs typeface="Times New Roman"/>
              </a:rPr>
              <a:t>m</a:t>
            </a:r>
            <a:r>
              <a:rPr lang="es-ES" sz="1600" dirty="0">
                <a:latin typeface="Arial"/>
                <a:ea typeface="Times New Roman"/>
                <a:cs typeface="Times New Roman"/>
              </a:rPr>
              <a:t>/D)</a:t>
            </a:r>
            <a:r>
              <a:rPr lang="es-ES" sz="1600" baseline="30000" dirty="0">
                <a:latin typeface="Arial"/>
                <a:ea typeface="Times New Roman"/>
                <a:cs typeface="Times New Roman"/>
              </a:rPr>
              <a:t>1/5</a:t>
            </a:r>
            <a:r>
              <a:rPr lang="es-ES" sz="1600" dirty="0">
                <a:latin typeface="Arial"/>
                <a:ea typeface="Times New Roman"/>
                <a:cs typeface="Times New Roman"/>
              </a:rPr>
              <a:t> (H</a:t>
            </a:r>
            <a:r>
              <a:rPr lang="es-ES" sz="1600" baseline="-25000" dirty="0">
                <a:latin typeface="Arial"/>
                <a:ea typeface="Times New Roman"/>
                <a:cs typeface="Times New Roman"/>
              </a:rPr>
              <a:t>m</a:t>
            </a:r>
            <a:r>
              <a:rPr lang="es-ES" sz="1600" dirty="0">
                <a:latin typeface="Arial"/>
                <a:ea typeface="Times New Roman"/>
                <a:cs typeface="Times New Roman"/>
              </a:rPr>
              <a:t>/H)</a:t>
            </a:r>
            <a:r>
              <a:rPr lang="es-ES" sz="1600" baseline="30000" dirty="0">
                <a:latin typeface="Arial"/>
                <a:ea typeface="Times New Roman"/>
                <a:cs typeface="Times New Roman"/>
              </a:rPr>
              <a:t>1/10</a:t>
            </a:r>
            <a:r>
              <a:rPr lang="es-ES" sz="1600" dirty="0">
                <a:latin typeface="Arial"/>
                <a:ea typeface="Times New Roman"/>
                <a:cs typeface="Times New Roman"/>
              </a:rPr>
              <a:t>]	Formula de </a:t>
            </a:r>
            <a:r>
              <a:rPr lang="es-ES" sz="1600" dirty="0" err="1">
                <a:latin typeface="Arial"/>
                <a:ea typeface="Times New Roman"/>
                <a:cs typeface="Times New Roman"/>
              </a:rPr>
              <a:t>Ackeret</a:t>
            </a:r>
            <a:endParaRPr lang="es-ES" sz="1600" dirty="0">
              <a:latin typeface="Plotter"/>
              <a:ea typeface="Times New Roman"/>
              <a:cs typeface="Times New Roman"/>
            </a:endParaRPr>
          </a:p>
          <a:p>
            <a:pPr algn="just">
              <a:spcAft>
                <a:spcPts val="0"/>
              </a:spcAft>
              <a:buNone/>
            </a:pPr>
            <a:endParaRPr lang="es-ES" sz="1600" dirty="0">
              <a:latin typeface="Plotter"/>
              <a:ea typeface="Times New Roman"/>
              <a:cs typeface="Times New Roman"/>
            </a:endParaRPr>
          </a:p>
          <a:p>
            <a:pPr algn="just">
              <a:spcAft>
                <a:spcPts val="0"/>
              </a:spcAft>
            </a:pPr>
            <a:r>
              <a:rPr lang="es-ES" sz="1600" dirty="0">
                <a:latin typeface="Arial"/>
                <a:ea typeface="Times New Roman"/>
                <a:cs typeface="Times New Roman"/>
              </a:rPr>
              <a:t>y otras mas modernas como la de la norma de la </a:t>
            </a:r>
            <a:r>
              <a:rPr lang="es-ES" sz="1600" b="1" dirty="0">
                <a:latin typeface="Plotter"/>
                <a:ea typeface="Times New Roman"/>
                <a:cs typeface="Times New Roman"/>
              </a:rPr>
              <a:t>IEC 60193</a:t>
            </a:r>
            <a:endParaRPr lang="es-ES" sz="1600" dirty="0">
              <a:latin typeface="Plotter"/>
              <a:ea typeface="Times New Roman"/>
              <a:cs typeface="Times New Roman"/>
            </a:endParaRPr>
          </a:p>
          <a:p>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20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Ecuaciones de corrección del rendimiento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5509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1600" dirty="0">
                <a:latin typeface="Arial" pitchFamily="34" charset="0"/>
                <a:ea typeface="Times New Roman"/>
                <a:cs typeface="Arial" pitchFamily="34" charset="0"/>
              </a:rPr>
              <a:t>La diferencia de rendimientos parte del no cumplimiento del Re y de la rugosidad entre modelo y prototipo</a:t>
            </a: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endParaRPr lang="es-AR" sz="1600" dirty="0">
              <a:latin typeface="Arial" pitchFamily="34" charset="0"/>
              <a:cs typeface="Arial" pitchFamily="34" charset="0"/>
            </a:endParaRPr>
          </a:p>
          <a:p>
            <a:r>
              <a:rPr lang="es-AR" sz="1600" dirty="0">
                <a:latin typeface="Arial" pitchFamily="34" charset="0"/>
                <a:ea typeface="Times New Roman"/>
                <a:cs typeface="Arial" pitchFamily="34" charset="0"/>
              </a:rPr>
              <a:t>La </a:t>
            </a:r>
            <a:r>
              <a:rPr lang="es-AR" sz="1600" b="1" dirty="0">
                <a:latin typeface="Arial" pitchFamily="34" charset="0"/>
                <a:ea typeface="Times New Roman"/>
                <a:cs typeface="Arial" pitchFamily="34" charset="0"/>
              </a:rPr>
              <a:t>similitud completa de flujo requiere que los Reynolds y la rugosidad relativa de las superficies sea igual en modelo y en prototipo</a:t>
            </a:r>
            <a:r>
              <a:rPr lang="es-AR" sz="1600" dirty="0">
                <a:latin typeface="Arial" pitchFamily="34" charset="0"/>
                <a:ea typeface="Times New Roman"/>
                <a:cs typeface="Arial" pitchFamily="34" charset="0"/>
              </a:rPr>
              <a:t>. Estas condiciones no pueden satisfacerse en práctica, pero ellos son aproximados haciendo las superficies de modelo liso y operando a los modelos en altas velocidades o altos saltos</a:t>
            </a:r>
            <a:endParaRPr lang="es-AR" sz="1600" dirty="0">
              <a:latin typeface="Arial" pitchFamily="34" charset="0"/>
              <a:cs typeface="Arial" pitchFamily="34" charset="0"/>
            </a:endParaRPr>
          </a:p>
        </p:txBody>
      </p:sp>
      <p:pic>
        <p:nvPicPr>
          <p:cNvPr id="8" name="Picture 2" descr="msotw9_temp0">
            <a:extLst>
              <a:ext uri="{FF2B5EF4-FFF2-40B4-BE49-F238E27FC236}">
                <a16:creationId xmlns:a16="http://schemas.microsoft.com/office/drawing/2014/main" id="{B2096002-3A3F-44FD-A441-FA0AF72F06F3}"/>
              </a:ext>
            </a:extLst>
          </p:cNvPr>
          <p:cNvPicPr>
            <a:picLocks noChangeAspect="1" noChangeArrowheads="1"/>
          </p:cNvPicPr>
          <p:nvPr/>
        </p:nvPicPr>
        <p:blipFill>
          <a:blip r:embed="rId4">
            <a:lum bright="-20000" contrast="48000"/>
          </a:blip>
          <a:srcRect/>
          <a:stretch>
            <a:fillRect/>
          </a:stretch>
        </p:blipFill>
        <p:spPr bwMode="auto">
          <a:xfrm>
            <a:off x="1425334" y="1801085"/>
            <a:ext cx="5342025" cy="350324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3358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Resultados de modelo a prototipo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Symbol"/>
              <a:buChar char=""/>
              <a:tabLst>
                <a:tab pos="457200" algn="l"/>
              </a:tabLst>
            </a:pPr>
            <a:r>
              <a:rPr lang="es-AR" sz="1600" dirty="0">
                <a:latin typeface="Arial" pitchFamily="34" charset="0"/>
                <a:ea typeface="Times New Roman"/>
                <a:cs typeface="Arial" pitchFamily="34" charset="0"/>
              </a:rPr>
              <a:t>Pueden extenderse resultados de modelo al prototipo por relaciones derivadas de la igualdad de velocidades específicas junto con la proporción real de salto o velocidad usada en la prueba. </a:t>
            </a:r>
            <a:endParaRPr lang="es-ES" sz="1600" dirty="0">
              <a:latin typeface="Arial" pitchFamily="34" charset="0"/>
              <a:ea typeface="Times New Roman"/>
              <a:cs typeface="Arial" pitchFamily="34" charset="0"/>
            </a:endParaRPr>
          </a:p>
          <a:p>
            <a:pPr marL="342900" lvl="0" indent="-342900" algn="just">
              <a:spcAft>
                <a:spcPts val="0"/>
              </a:spcAft>
              <a:buFont typeface="Symbol"/>
              <a:buChar char=""/>
              <a:tabLst>
                <a:tab pos="457200" algn="l"/>
              </a:tabLst>
            </a:pPr>
            <a:r>
              <a:rPr lang="es-AR" sz="1600" dirty="0">
                <a:latin typeface="Arial" pitchFamily="34" charset="0"/>
                <a:ea typeface="Times New Roman"/>
                <a:cs typeface="Arial" pitchFamily="34" charset="0"/>
              </a:rPr>
              <a:t>Una forma conveniente muy utilizada es expresar los </a:t>
            </a:r>
            <a:r>
              <a:rPr lang="es-AR" sz="1600" b="1" dirty="0">
                <a:latin typeface="Arial" pitchFamily="34" charset="0"/>
                <a:ea typeface="Times New Roman"/>
                <a:cs typeface="Arial" pitchFamily="34" charset="0"/>
              </a:rPr>
              <a:t>resultados experimentales en forma adimensional</a:t>
            </a:r>
            <a:r>
              <a:rPr lang="es-AR" sz="1600" dirty="0">
                <a:latin typeface="Arial" pitchFamily="34" charset="0"/>
                <a:ea typeface="Times New Roman"/>
                <a:cs typeface="Arial" pitchFamily="34" charset="0"/>
              </a:rPr>
              <a:t> en qué los parámetros se expresan en términos de salto normal, caudal, etc. por ejemplo, una curva del tipo salto descarga tendría para la ordenada el salto inconstante en su proporción al salto normal, y para la abscisa la descarga inconstante en su proporción a la descarga al salto normal.  </a:t>
            </a:r>
            <a:endParaRPr lang="es-ES" sz="1600" dirty="0">
              <a:latin typeface="Arial" pitchFamily="34" charset="0"/>
              <a:ea typeface="Times New Roman"/>
              <a:cs typeface="Arial" pitchFamily="34" charset="0"/>
            </a:endParaRPr>
          </a:p>
          <a:p>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55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Diagrama </a:t>
            </a:r>
            <a:r>
              <a:rPr lang="es-AR" sz="2800" cap="all" dirty="0" err="1">
                <a:solidFill>
                  <a:schemeClr val="tx1">
                    <a:lumMod val="65000"/>
                    <a:lumOff val="35000"/>
                  </a:schemeClr>
                </a:solidFill>
              </a:rPr>
              <a:t>colinar</a:t>
            </a:r>
            <a:r>
              <a:rPr lang="es-AR" sz="2800" cap="all" dirty="0">
                <a:solidFill>
                  <a:schemeClr val="tx1">
                    <a:lumMod val="65000"/>
                    <a:lumOff val="35000"/>
                  </a:schemeClr>
                </a:solidFill>
              </a:rPr>
              <a:t> de una turbina modelo</a:t>
            </a:r>
          </a:p>
        </p:txBody>
      </p:sp>
      <p:pic>
        <p:nvPicPr>
          <p:cNvPr id="8" name="Picture 2" descr="msotw9_temp0">
            <a:extLst>
              <a:ext uri="{FF2B5EF4-FFF2-40B4-BE49-F238E27FC236}">
                <a16:creationId xmlns:a16="http://schemas.microsoft.com/office/drawing/2014/main" id="{04E58C7C-C38B-4C08-89CD-FFE84E6C96D6}"/>
              </a:ext>
            </a:extLst>
          </p:cNvPr>
          <p:cNvPicPr>
            <a:picLocks noChangeAspect="1" noChangeArrowheads="1"/>
          </p:cNvPicPr>
          <p:nvPr/>
        </p:nvPicPr>
        <p:blipFill>
          <a:blip r:embed="rId4">
            <a:lum bright="-10000" contrast="40000"/>
          </a:blip>
          <a:srcRect/>
          <a:stretch>
            <a:fillRect/>
          </a:stretch>
        </p:blipFill>
        <p:spPr bwMode="auto">
          <a:xfrm>
            <a:off x="200587" y="1736202"/>
            <a:ext cx="7686007" cy="415783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6005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Resultados de modelo a prototipo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1600" dirty="0">
                <a:latin typeface="Arial"/>
                <a:ea typeface="Times New Roman"/>
              </a:rPr>
              <a:t>Los resultados de </a:t>
            </a:r>
            <a:r>
              <a:rPr lang="es-AR" sz="1600" b="1" dirty="0">
                <a:latin typeface="Arial"/>
                <a:ea typeface="Times New Roman"/>
              </a:rPr>
              <a:t>modelo pueden extenderse directamente al prototipo</a:t>
            </a:r>
            <a:r>
              <a:rPr lang="es-AR" sz="1600" dirty="0">
                <a:latin typeface="Arial"/>
                <a:ea typeface="Times New Roman"/>
              </a:rPr>
              <a:t>, con la </a:t>
            </a:r>
            <a:r>
              <a:rPr lang="es-AR" sz="1600" b="1" dirty="0">
                <a:latin typeface="Arial"/>
                <a:ea typeface="Times New Roman"/>
              </a:rPr>
              <a:t>excepción que la eficacia del modelo que normalmente es uno o dos puntos mas bajo que en el prototipo</a:t>
            </a:r>
            <a:r>
              <a:rPr lang="es-AR" sz="1600" dirty="0">
                <a:latin typeface="Arial"/>
                <a:ea typeface="Times New Roman"/>
              </a:rPr>
              <a:t>. </a:t>
            </a:r>
          </a:p>
          <a:p>
            <a:r>
              <a:rPr lang="es-AR" sz="1600" dirty="0">
                <a:latin typeface="Arial"/>
                <a:ea typeface="Times New Roman"/>
              </a:rPr>
              <a:t>Por otro lado, en ensayos de bombas normalmente se llevan a cabo a las velocidades y a saltos del prototipo haciendo la velocidad modelo igual a la velocidad del prototipo multiplicada por la proporción de diámetros prototipo y modelo. </a:t>
            </a:r>
          </a:p>
          <a:p>
            <a:r>
              <a:rPr lang="es-AR" sz="1600" dirty="0">
                <a:latin typeface="Arial"/>
                <a:ea typeface="Times New Roman"/>
              </a:rPr>
              <a:t>Un </a:t>
            </a:r>
            <a:r>
              <a:rPr lang="es-AR" sz="1600" b="1" dirty="0">
                <a:latin typeface="Arial"/>
                <a:ea typeface="Times New Roman"/>
              </a:rPr>
              <a:t>valor alto del número de Reynolds obtiene por tales rendimientos de la práctica una eficacia de modelo más alta</a:t>
            </a:r>
            <a:r>
              <a:rPr lang="es-AR" sz="1600" dirty="0">
                <a:latin typeface="Arial"/>
                <a:ea typeface="Times New Roman"/>
              </a:rPr>
              <a:t>, y la actuación del modelo es más importante con respecto a la separación y efectos de </a:t>
            </a:r>
            <a:r>
              <a:rPr lang="es-AR" sz="1600" dirty="0" err="1">
                <a:latin typeface="Arial"/>
                <a:ea typeface="Times New Roman"/>
              </a:rPr>
              <a:t>cavitation</a:t>
            </a:r>
            <a:endParaRPr lang="es-ES" sz="1600" dirty="0"/>
          </a:p>
        </p:txBody>
      </p:sp>
      <p:pic>
        <p:nvPicPr>
          <p:cNvPr id="8" name="Picture 2" descr="msotw9_temp0">
            <a:extLst>
              <a:ext uri="{FF2B5EF4-FFF2-40B4-BE49-F238E27FC236}">
                <a16:creationId xmlns:a16="http://schemas.microsoft.com/office/drawing/2014/main" id="{E8A6AE16-129F-4571-A478-B365955D5043}"/>
              </a:ext>
            </a:extLst>
          </p:cNvPr>
          <p:cNvPicPr>
            <a:picLocks noChangeAspect="1" noChangeArrowheads="1"/>
          </p:cNvPicPr>
          <p:nvPr/>
        </p:nvPicPr>
        <p:blipFill>
          <a:blip r:embed="rId4">
            <a:lum bright="10000" contrast="-10000"/>
          </a:blip>
          <a:srcRect/>
          <a:stretch>
            <a:fillRect/>
          </a:stretch>
        </p:blipFill>
        <p:spPr bwMode="auto">
          <a:xfrm>
            <a:off x="96797" y="4089578"/>
            <a:ext cx="7926278" cy="242889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410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Predicción de efectos de cavitación</a:t>
            </a: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47603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pPr>
                <a:r>
                  <a:rPr lang="es-AR" sz="1600" dirty="0">
                    <a:latin typeface="Arial"/>
                    <a:ea typeface="Times New Roman"/>
                    <a:cs typeface="Times New Roman"/>
                  </a:rPr>
                  <a:t>Una prueba específica para el efecto de cavitación es generalmente incluido en el modelo estudiado de una máquina hidráulica. La forma particular del número del cavitación se usa para la prueba como:  </a:t>
                </a:r>
              </a:p>
              <a:p>
                <a:pPr algn="just">
                  <a:spcAft>
                    <a:spcPts val="0"/>
                  </a:spcAft>
                  <a:buNone/>
                </a:pPr>
                <a:endParaRPr lang="es-AR" sz="1600" dirty="0">
                  <a:latin typeface="Arial"/>
                  <a:ea typeface="Times New Roman"/>
                  <a:cs typeface="Times New Roman"/>
                </a:endParaRPr>
              </a:p>
              <a:p>
                <a:pPr algn="just">
                  <a:spcAft>
                    <a:spcPts val="0"/>
                  </a:spcAft>
                  <a:buNone/>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Times New Roman"/>
                          <a:cs typeface="Times New Roman"/>
                        </a:rPr>
                        <m:t>𝜎</m:t>
                      </m:r>
                      <m:r>
                        <a:rPr lang="es-ES" sz="1600" b="0" i="1" smtClean="0">
                          <a:latin typeface="Cambria Math" panose="02040503050406030204" pitchFamily="18" charset="0"/>
                          <a:ea typeface="Times New Roman"/>
                          <a:cs typeface="Times New Roman"/>
                        </a:rPr>
                        <m:t>=</m:t>
                      </m:r>
                      <m:f>
                        <m:fPr>
                          <m:ctrlPr>
                            <a:rPr lang="es-ES" sz="1600" b="0" i="1" smtClean="0">
                              <a:latin typeface="Cambria Math" panose="02040503050406030204" pitchFamily="18" charset="0"/>
                              <a:cs typeface="Times New Roman"/>
                            </a:rPr>
                          </m:ctrlPr>
                        </m:fPr>
                        <m:num>
                          <m:sSub>
                            <m:sSubPr>
                              <m:ctrlPr>
                                <a:rPr lang="es-ES" sz="1600" b="0" i="1" smtClean="0">
                                  <a:latin typeface="Cambria Math" panose="02040503050406030204" pitchFamily="18" charset="0"/>
                                  <a:cs typeface="Times New Roman"/>
                                </a:rPr>
                              </m:ctrlPr>
                            </m:sSubPr>
                            <m:e>
                              <m:r>
                                <a:rPr lang="es-ES" sz="1600" b="0" i="1" smtClean="0">
                                  <a:latin typeface="Cambria Math" panose="02040503050406030204" pitchFamily="18" charset="0"/>
                                  <a:cs typeface="Times New Roman"/>
                                </a:rPr>
                                <m:t>h</m:t>
                              </m:r>
                            </m:e>
                            <m:sub>
                              <m:r>
                                <a:rPr lang="es-ES" sz="1600" b="0" i="1" smtClean="0">
                                  <a:latin typeface="Cambria Math" panose="02040503050406030204" pitchFamily="18" charset="0"/>
                                  <a:cs typeface="Times New Roman"/>
                                </a:rPr>
                                <m:t>𝑠</m:t>
                              </m:r>
                            </m:sub>
                          </m:sSub>
                          <m:r>
                            <a:rPr lang="es-ES" sz="1600" b="0" i="1" smtClean="0">
                              <a:latin typeface="Cambria Math" panose="02040503050406030204" pitchFamily="18" charset="0"/>
                              <a:cs typeface="Times New Roman"/>
                            </a:rPr>
                            <m:t>+</m:t>
                          </m:r>
                          <m:sSub>
                            <m:sSubPr>
                              <m:ctrlPr>
                                <a:rPr lang="es-ES" sz="1600" b="0" i="1" smtClean="0">
                                  <a:latin typeface="Cambria Math" panose="02040503050406030204" pitchFamily="18" charset="0"/>
                                  <a:cs typeface="Times New Roman"/>
                                </a:rPr>
                              </m:ctrlPr>
                            </m:sSubPr>
                            <m:e>
                              <m:r>
                                <a:rPr lang="es-ES" sz="1600" b="0" i="1" smtClean="0">
                                  <a:latin typeface="Cambria Math" panose="02040503050406030204" pitchFamily="18" charset="0"/>
                                  <a:cs typeface="Times New Roman"/>
                                </a:rPr>
                                <m:t>h</m:t>
                              </m:r>
                            </m:e>
                            <m:sub>
                              <m:r>
                                <a:rPr lang="es-ES" sz="1600" b="0" i="1" smtClean="0">
                                  <a:latin typeface="Cambria Math" panose="02040503050406030204" pitchFamily="18" charset="0"/>
                                  <a:cs typeface="Times New Roman"/>
                                </a:rPr>
                                <m:t>𝑎</m:t>
                              </m:r>
                            </m:sub>
                          </m:sSub>
                          <m:r>
                            <a:rPr lang="es-ES" sz="1600" b="0" i="1" smtClean="0">
                              <a:latin typeface="Cambria Math" panose="02040503050406030204" pitchFamily="18" charset="0"/>
                              <a:cs typeface="Times New Roman"/>
                            </a:rPr>
                            <m:t>−</m:t>
                          </m:r>
                          <m:sSub>
                            <m:sSubPr>
                              <m:ctrlPr>
                                <a:rPr lang="es-ES" sz="1600" b="0" i="1" smtClean="0">
                                  <a:latin typeface="Cambria Math" panose="02040503050406030204" pitchFamily="18" charset="0"/>
                                  <a:cs typeface="Times New Roman"/>
                                </a:rPr>
                              </m:ctrlPr>
                            </m:sSubPr>
                            <m:e>
                              <m:r>
                                <a:rPr lang="es-ES" sz="1600" b="0" i="1" smtClean="0">
                                  <a:latin typeface="Cambria Math" panose="02040503050406030204" pitchFamily="18" charset="0"/>
                                  <a:cs typeface="Times New Roman"/>
                                </a:rPr>
                                <m:t>h</m:t>
                              </m:r>
                            </m:e>
                            <m:sub>
                              <m:r>
                                <a:rPr lang="es-ES" sz="1600" b="0" i="1" smtClean="0">
                                  <a:latin typeface="Cambria Math" panose="02040503050406030204" pitchFamily="18" charset="0"/>
                                  <a:cs typeface="Times New Roman"/>
                                </a:rPr>
                                <m:t>𝑣</m:t>
                              </m:r>
                            </m:sub>
                          </m:sSub>
                        </m:num>
                        <m:den>
                          <m:r>
                            <a:rPr lang="es-ES" sz="1600" b="0" i="1" smtClean="0">
                              <a:latin typeface="Cambria Math" panose="02040503050406030204" pitchFamily="18" charset="0"/>
                              <a:cs typeface="Times New Roman"/>
                            </a:rPr>
                            <m:t>𝐻</m:t>
                          </m:r>
                        </m:den>
                      </m:f>
                    </m:oMath>
                  </m:oMathPara>
                </a14:m>
                <a:endParaRPr lang="es-ES" sz="1600" dirty="0">
                  <a:latin typeface="Plotter"/>
                  <a:ea typeface="Times New Roman"/>
                  <a:cs typeface="Times New Roman"/>
                </a:endParaRPr>
              </a:p>
              <a:p>
                <a:pPr algn="just">
                  <a:spcAft>
                    <a:spcPts val="0"/>
                  </a:spcAft>
                  <a:buNone/>
                </a:pPr>
                <a:endParaRPr lang="es-ES" sz="1600" dirty="0">
                  <a:latin typeface="Plotter"/>
                  <a:ea typeface="Times New Roman"/>
                  <a:cs typeface="Times New Roman"/>
                </a:endParaRPr>
              </a:p>
              <a:p>
                <a:pPr algn="just">
                  <a:spcAft>
                    <a:spcPts val="0"/>
                  </a:spcAft>
                </a:pPr>
                <a:r>
                  <a:rPr lang="es-AR" sz="1600" dirty="0">
                    <a:latin typeface="Arial"/>
                    <a:ea typeface="Times New Roman"/>
                    <a:cs typeface="Times New Roman"/>
                  </a:rPr>
                  <a:t>donde </a:t>
                </a:r>
                <a:r>
                  <a:rPr lang="es-AR" sz="1600" b="1" dirty="0" err="1">
                    <a:latin typeface="Arial"/>
                    <a:ea typeface="Times New Roman"/>
                    <a:cs typeface="Times New Roman"/>
                  </a:rPr>
                  <a:t>h</a:t>
                </a:r>
                <a:r>
                  <a:rPr lang="es-AR" sz="1600" b="1" baseline="-25000" dirty="0" err="1">
                    <a:latin typeface="Arial"/>
                    <a:ea typeface="Times New Roman"/>
                    <a:cs typeface="Times New Roman"/>
                  </a:rPr>
                  <a:t>s</a:t>
                </a:r>
                <a:r>
                  <a:rPr lang="es-AR" sz="1600" dirty="0">
                    <a:latin typeface="Arial"/>
                    <a:ea typeface="Times New Roman"/>
                    <a:cs typeface="Times New Roman"/>
                  </a:rPr>
                  <a:t>, es la altura de succión, </a:t>
                </a:r>
                <a:r>
                  <a:rPr lang="es-AR" sz="1600" b="1" dirty="0">
                    <a:latin typeface="Arial"/>
                    <a:ea typeface="Times New Roman"/>
                    <a:cs typeface="Times New Roman"/>
                  </a:rPr>
                  <a:t>h</a:t>
                </a:r>
                <a:r>
                  <a:rPr lang="es-AR" sz="1600" b="1" baseline="-25000" dirty="0">
                    <a:latin typeface="Arial"/>
                    <a:ea typeface="Times New Roman"/>
                    <a:cs typeface="Times New Roman"/>
                  </a:rPr>
                  <a:t>a</a:t>
                </a:r>
                <a:r>
                  <a:rPr lang="es-AR" sz="1600" dirty="0">
                    <a:latin typeface="Arial"/>
                    <a:ea typeface="Times New Roman"/>
                    <a:cs typeface="Times New Roman"/>
                  </a:rPr>
                  <a:t> la altura de presión atmosférica, </a:t>
                </a:r>
                <a:r>
                  <a:rPr lang="es-AR" sz="1600" b="1" dirty="0" err="1">
                    <a:latin typeface="Arial"/>
                    <a:ea typeface="Times New Roman"/>
                    <a:cs typeface="Times New Roman"/>
                  </a:rPr>
                  <a:t>h</a:t>
                </a:r>
                <a:r>
                  <a:rPr lang="es-AR" sz="1600" b="1" baseline="-25000" dirty="0" err="1">
                    <a:latin typeface="Arial"/>
                    <a:ea typeface="Times New Roman"/>
                    <a:cs typeface="Times New Roman"/>
                  </a:rPr>
                  <a:t>v</a:t>
                </a:r>
                <a:r>
                  <a:rPr lang="es-AR" sz="1600" dirty="0">
                    <a:latin typeface="Arial"/>
                    <a:ea typeface="Times New Roman"/>
                    <a:cs typeface="Times New Roman"/>
                  </a:rPr>
                  <a:t>, la altura de presión de vapor del fluido, y </a:t>
                </a:r>
                <a:r>
                  <a:rPr lang="es-AR" sz="1600" b="1" dirty="0">
                    <a:latin typeface="Arial"/>
                    <a:ea typeface="Times New Roman"/>
                    <a:cs typeface="Times New Roman"/>
                  </a:rPr>
                  <a:t>H</a:t>
                </a:r>
                <a:r>
                  <a:rPr lang="es-AR" sz="1600" dirty="0">
                    <a:latin typeface="Arial"/>
                    <a:ea typeface="Times New Roman"/>
                    <a:cs typeface="Times New Roman"/>
                  </a:rPr>
                  <a:t> la altura total. </a:t>
                </a:r>
                <a:endParaRPr lang="es-ES" sz="1600" dirty="0">
                  <a:latin typeface="Plotter"/>
                  <a:ea typeface="Times New Roman"/>
                  <a:cs typeface="Times New Roman"/>
                </a:endParaRPr>
              </a:p>
              <a:p>
                <a:pPr marL="342900" lvl="0" indent="-342900" algn="just">
                  <a:spcAft>
                    <a:spcPts val="0"/>
                  </a:spcAft>
                  <a:buFont typeface="Symbol"/>
                  <a:buChar char=""/>
                  <a:tabLst>
                    <a:tab pos="457200" algn="l"/>
                  </a:tabLst>
                </a:pPr>
                <a:r>
                  <a:rPr lang="es-AR" sz="1600" dirty="0">
                    <a:latin typeface="Arial"/>
                    <a:ea typeface="Times New Roman"/>
                    <a:cs typeface="Times New Roman"/>
                  </a:rPr>
                  <a:t>Cuando el valor de sigma para el modelo es igual que para el prototipo, el modelo demostrará los efectos de cavitación que puede esperarse en el prototipo. </a:t>
                </a:r>
                <a:endParaRPr lang="es-ES" sz="1600" dirty="0">
                  <a:latin typeface="Plotter"/>
                  <a:ea typeface="Times New Roman"/>
                  <a:cs typeface="Times New Roman"/>
                </a:endParaRPr>
              </a:p>
              <a:p>
                <a:pPr marL="342900" lvl="0" indent="-342900" algn="just">
                  <a:spcAft>
                    <a:spcPts val="0"/>
                  </a:spcAft>
                  <a:buFont typeface="Symbol"/>
                  <a:buChar char=""/>
                  <a:tabLst>
                    <a:tab pos="457200" algn="l"/>
                  </a:tabLst>
                </a:pPr>
                <a:r>
                  <a:rPr lang="es-AR" sz="1600" dirty="0">
                    <a:latin typeface="Arial"/>
                    <a:ea typeface="Times New Roman"/>
                    <a:cs typeface="Times New Roman"/>
                  </a:rPr>
                  <a:t>El valor requerido de sigma puede ser obtenido manipulando la altura de la succión o la atmósfera del modelo </a:t>
                </a:r>
                <a:endParaRPr lang="es-ES" sz="1600" dirty="0">
                  <a:latin typeface="Plotter"/>
                  <a:ea typeface="Times New Roman"/>
                  <a:cs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Pueden trazarse los datos de tales pruebas hechas a los valores diferentes de sigma como eficacia contra sigma, o altura contra sigma. Una desviación de la altura constante o eficacia con valores decrecientes de sigma indica el </a:t>
                </a:r>
                <a:r>
                  <a:rPr lang="es-AR" sz="1600" b="1" dirty="0">
                    <a:latin typeface="Arial"/>
                    <a:ea typeface="Times New Roman"/>
                  </a:rPr>
                  <a:t>principio de cavitación y permite definir el valor del prototipo permisible de la altura de la succión. </a:t>
                </a:r>
                <a:endParaRPr lang="es-ES" sz="1600" b="1" dirty="0">
                  <a:latin typeface="Arial"/>
                  <a:ea typeface="Times New Roman"/>
                </a:endParaRPr>
              </a:p>
            </p:txBody>
          </p:sp>
        </mc:Choice>
        <mc:Fallback>
          <p:sp>
            <p:nvSpPr>
              <p:cNvPr id="3" name="CuadroTexto 2">
                <a:extLst>
                  <a:ext uri="{FF2B5EF4-FFF2-40B4-BE49-F238E27FC236}">
                    <a16:creationId xmlns:a16="http://schemas.microsoft.com/office/drawing/2014/main" id="{DE6F30D3-D627-4217-8827-B8A88D7CFB49}"/>
                  </a:ext>
                </a:extLst>
              </p:cNvPr>
              <p:cNvSpPr txBox="1">
                <a:spLocks noRot="1" noChangeAspect="1" noMove="1" noResize="1" noEditPoints="1" noAdjustHandles="1" noChangeArrowheads="1" noChangeShapeType="1" noTextEdit="1"/>
              </p:cNvSpPr>
              <p:nvPr/>
            </p:nvSpPr>
            <p:spPr>
              <a:xfrm>
                <a:off x="163104" y="1195503"/>
                <a:ext cx="7793665" cy="4760342"/>
              </a:xfrm>
              <a:prstGeom prst="rect">
                <a:avLst/>
              </a:prstGeom>
              <a:blipFill>
                <a:blip r:embed="rId4"/>
                <a:stretch>
                  <a:fillRect l="-390" t="-255" r="-234" b="-128"/>
                </a:stretch>
              </a:blipFill>
            </p:spPr>
            <p:txBody>
              <a:bodyPr/>
              <a:lstStyle/>
              <a:p>
                <a:r>
                  <a:rPr lang="es-AR">
                    <a:noFill/>
                  </a:rPr>
                  <a:t> </a:t>
                </a:r>
              </a:p>
            </p:txBody>
          </p:sp>
        </mc:Fallback>
      </mc:AlternateContent>
    </p:spTree>
    <p:extLst>
      <p:ext uri="{BB962C8B-B14F-4D97-AF65-F5344CB8AC3E}">
        <p14:creationId xmlns:p14="http://schemas.microsoft.com/office/powerpoint/2010/main" val="210212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cavitación</a:t>
            </a:r>
          </a:p>
        </p:txBody>
      </p:sp>
      <p:graphicFrame>
        <p:nvGraphicFramePr>
          <p:cNvPr id="8" name="Object 4">
            <a:extLst>
              <a:ext uri="{FF2B5EF4-FFF2-40B4-BE49-F238E27FC236}">
                <a16:creationId xmlns:a16="http://schemas.microsoft.com/office/drawing/2014/main" id="{BEE2D9BA-D8E3-4841-B0EB-273BC51536CC}"/>
              </a:ext>
            </a:extLst>
          </p:cNvPr>
          <p:cNvGraphicFramePr>
            <a:graphicFrameLocks noChangeAspect="1"/>
          </p:cNvGraphicFramePr>
          <p:nvPr>
            <p:extLst>
              <p:ext uri="{D42A27DB-BD31-4B8C-83A1-F6EECF244321}">
                <p14:modId xmlns:p14="http://schemas.microsoft.com/office/powerpoint/2010/main" val="1183677003"/>
              </p:ext>
            </p:extLst>
          </p:nvPr>
        </p:nvGraphicFramePr>
        <p:xfrm>
          <a:off x="59467" y="939974"/>
          <a:ext cx="3858710" cy="3714776"/>
        </p:xfrm>
        <a:graphic>
          <a:graphicData uri="http://schemas.openxmlformats.org/presentationml/2006/ole">
            <mc:AlternateContent xmlns:mc="http://schemas.openxmlformats.org/markup-compatibility/2006">
              <mc:Choice xmlns:v="urn:schemas-microsoft-com:vml" Requires="v">
                <p:oleObj spid="_x0000_s2052" name="Imagen" r:id="rId5" imgW="2665800" imgH="2566080" progId="Word.Picture.8">
                  <p:embed/>
                </p:oleObj>
              </mc:Choice>
              <mc:Fallback>
                <p:oleObj name="Imagen" r:id="rId5" imgW="2665800" imgH="2566080" progId="Word.Picture.8">
                  <p:embed/>
                  <p:pic>
                    <p:nvPicPr>
                      <p:cNvPr id="586756" name="Object 4"/>
                      <p:cNvPicPr>
                        <a:picLocks noChangeAspect="1" noChangeArrowheads="1"/>
                      </p:cNvPicPr>
                      <p:nvPr/>
                    </p:nvPicPr>
                    <p:blipFill>
                      <a:blip r:embed="rId6">
                        <a:lum bright="-24000" contrast="24000"/>
                        <a:extLst>
                          <a:ext uri="{28A0092B-C50C-407E-A947-70E740481C1C}">
                            <a14:useLocalDpi xmlns:a14="http://schemas.microsoft.com/office/drawing/2010/main" val="0"/>
                          </a:ext>
                        </a:extLst>
                      </a:blip>
                      <a:srcRect/>
                      <a:stretch>
                        <a:fillRect/>
                      </a:stretch>
                    </p:blipFill>
                    <p:spPr bwMode="auto">
                      <a:xfrm>
                        <a:off x="59467" y="939974"/>
                        <a:ext cx="3858710" cy="371477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5">
            <a:extLst>
              <a:ext uri="{FF2B5EF4-FFF2-40B4-BE49-F238E27FC236}">
                <a16:creationId xmlns:a16="http://schemas.microsoft.com/office/drawing/2014/main" id="{ED35C943-C58A-439A-9D2C-6E994CF42FC0}"/>
              </a:ext>
            </a:extLst>
          </p:cNvPr>
          <p:cNvPicPr>
            <a:picLocks noChangeAspect="1" noChangeArrowheads="1"/>
          </p:cNvPicPr>
          <p:nvPr/>
        </p:nvPicPr>
        <p:blipFill>
          <a:blip r:embed="rId7">
            <a:lum bright="-12000" contrast="12000"/>
          </a:blip>
          <a:srcRect/>
          <a:stretch>
            <a:fillRect/>
          </a:stretch>
        </p:blipFill>
        <p:spPr bwMode="auto">
          <a:xfrm>
            <a:off x="4298832" y="2236491"/>
            <a:ext cx="3587762" cy="3247568"/>
          </a:xfrm>
          <a:prstGeom prst="rect">
            <a:avLst/>
          </a:prstGeom>
          <a:noFill/>
          <a:ln w="6350">
            <a:solidFill>
              <a:srgbClr val="000000"/>
            </a:solidFill>
            <a:miter lim="800000"/>
            <a:headEnd/>
            <a:tailEnd/>
          </a:ln>
        </p:spPr>
      </p:pic>
    </p:spTree>
    <p:extLst>
      <p:ext uri="{BB962C8B-B14F-4D97-AF65-F5344CB8AC3E}">
        <p14:creationId xmlns:p14="http://schemas.microsoft.com/office/powerpoint/2010/main" val="16770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cavitación</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a:latin typeface="Arial" panose="020B0604020202020204" pitchFamily="34" charset="0"/>
                <a:cs typeface="Arial" panose="020B0604020202020204" pitchFamily="34" charset="0"/>
              </a:rPr>
              <a:t>Implosión cerca de una pared sólida puede ser descrito como:</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1. desviación de la forma de la burbuja de la simetría esférica, la dinámica de burbujas cerca de una pared sólida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2. desarrollo de un </a:t>
            </a:r>
            <a:r>
              <a:rPr lang="es-ES" sz="1600" dirty="0" err="1">
                <a:latin typeface="Arial" panose="020B0604020202020204" pitchFamily="34" charset="0"/>
                <a:cs typeface="Arial" panose="020B0604020202020204" pitchFamily="34" charset="0"/>
              </a:rPr>
              <a:t>microchorro</a:t>
            </a:r>
            <a:r>
              <a:rPr lang="es-ES" sz="1600" dirty="0">
                <a:latin typeface="Arial" panose="020B0604020202020204" pitchFamily="34" charset="0"/>
                <a:cs typeface="Arial" panose="020B0604020202020204" pitchFamily="34" charset="0"/>
              </a:rPr>
              <a:t> fluido en movimiento desde el frente de la pared sólida a través de la burbuja;</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3. </a:t>
            </a:r>
            <a:r>
              <a:rPr lang="es-ES" sz="1600" dirty="0" err="1">
                <a:latin typeface="Arial" panose="020B0604020202020204" pitchFamily="34" charset="0"/>
                <a:cs typeface="Arial" panose="020B0604020202020204" pitchFamily="34" charset="0"/>
              </a:rPr>
              <a:t>microchorro</a:t>
            </a:r>
            <a:r>
              <a:rPr lang="es-ES" sz="1600" dirty="0">
                <a:latin typeface="Arial" panose="020B0604020202020204" pitchFamily="34" charset="0"/>
                <a:cs typeface="Arial" panose="020B0604020202020204" pitchFamily="34" charset="0"/>
              </a:rPr>
              <a:t> choca contra la pared directamente si la distancia entre la burbuja y la pared es menor que el radio de la burbuja con una velocidad de hasta 1000 m / s;</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4. burbuja degenera a un toro, microburbujas permanecen;</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5. microburbujas implosión emitiendo una onda de alta frecuencia, alta presión de amplitud</a:t>
            </a:r>
          </a:p>
        </p:txBody>
      </p:sp>
      <p:pic>
        <p:nvPicPr>
          <p:cNvPr id="8" name="Picture 2">
            <a:extLst>
              <a:ext uri="{FF2B5EF4-FFF2-40B4-BE49-F238E27FC236}">
                <a16:creationId xmlns:a16="http://schemas.microsoft.com/office/drawing/2014/main" id="{52EE637B-48D4-4121-AB05-95641B4F3FD7}"/>
              </a:ext>
            </a:extLst>
          </p:cNvPr>
          <p:cNvPicPr>
            <a:picLocks noChangeAspect="1" noChangeArrowheads="1"/>
          </p:cNvPicPr>
          <p:nvPr/>
        </p:nvPicPr>
        <p:blipFill>
          <a:blip r:embed="rId4"/>
          <a:srcRect b="35997"/>
          <a:stretch>
            <a:fillRect/>
          </a:stretch>
        </p:blipFill>
        <p:spPr bwMode="auto">
          <a:xfrm>
            <a:off x="4467" y="4945551"/>
            <a:ext cx="5862726" cy="1143140"/>
          </a:xfrm>
          <a:prstGeom prst="rect">
            <a:avLst/>
          </a:prstGeom>
          <a:noFill/>
          <a:ln w="9525">
            <a:noFill/>
            <a:miter lim="800000"/>
            <a:headEnd/>
            <a:tailEnd/>
          </a:ln>
          <a:effectLst/>
        </p:spPr>
      </p:pic>
      <p:pic>
        <p:nvPicPr>
          <p:cNvPr id="9" name="Picture 3">
            <a:extLst>
              <a:ext uri="{FF2B5EF4-FFF2-40B4-BE49-F238E27FC236}">
                <a16:creationId xmlns:a16="http://schemas.microsoft.com/office/drawing/2014/main" id="{2B634188-CFDD-4698-9C84-DE07C727FED5}"/>
              </a:ext>
            </a:extLst>
          </p:cNvPr>
          <p:cNvPicPr>
            <a:picLocks noGrp="1" noChangeAspect="1" noChangeArrowheads="1"/>
          </p:cNvPicPr>
          <p:nvPr>
            <p:ph idx="1"/>
          </p:nvPr>
        </p:nvPicPr>
        <p:blipFill>
          <a:blip r:embed="rId5"/>
          <a:srcRect/>
          <a:stretch>
            <a:fillRect/>
          </a:stretch>
        </p:blipFill>
        <p:spPr bwMode="auto">
          <a:xfrm>
            <a:off x="6324809" y="4655108"/>
            <a:ext cx="1743075" cy="1724025"/>
          </a:xfrm>
          <a:prstGeom prst="rect">
            <a:avLst/>
          </a:prstGeom>
          <a:noFill/>
          <a:ln w="9525">
            <a:noFill/>
            <a:miter lim="800000"/>
            <a:headEnd/>
            <a:tailEnd/>
          </a:ln>
          <a:effectLst/>
        </p:spPr>
      </p:pic>
    </p:spTree>
    <p:extLst>
      <p:ext uri="{BB962C8B-B14F-4D97-AF65-F5344CB8AC3E}">
        <p14:creationId xmlns:p14="http://schemas.microsoft.com/office/powerpoint/2010/main" val="2100800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cavitación</a:t>
            </a:r>
          </a:p>
        </p:txBody>
      </p:sp>
      <p:pic>
        <p:nvPicPr>
          <p:cNvPr id="12" name="Picture 8" descr="DSC05446">
            <a:extLst>
              <a:ext uri="{FF2B5EF4-FFF2-40B4-BE49-F238E27FC236}">
                <a16:creationId xmlns:a16="http://schemas.microsoft.com/office/drawing/2014/main" id="{4C7C7C6E-3141-40D2-92FA-769720BE3356}"/>
              </a:ext>
            </a:extLst>
          </p:cNvPr>
          <p:cNvPicPr>
            <a:picLocks noChangeAspect="1" noChangeArrowheads="1"/>
          </p:cNvPicPr>
          <p:nvPr/>
        </p:nvPicPr>
        <p:blipFill>
          <a:blip r:embed="rId4"/>
          <a:srcRect/>
          <a:stretch>
            <a:fillRect/>
          </a:stretch>
        </p:blipFill>
        <p:spPr bwMode="auto">
          <a:xfrm>
            <a:off x="161630" y="721620"/>
            <a:ext cx="7574370" cy="5680778"/>
          </a:xfrm>
          <a:prstGeom prst="rect">
            <a:avLst/>
          </a:prstGeom>
          <a:noFill/>
        </p:spPr>
      </p:pic>
      <p:pic>
        <p:nvPicPr>
          <p:cNvPr id="13" name="Picture 9" descr="Imagen 120">
            <a:extLst>
              <a:ext uri="{FF2B5EF4-FFF2-40B4-BE49-F238E27FC236}">
                <a16:creationId xmlns:a16="http://schemas.microsoft.com/office/drawing/2014/main" id="{1F890FD3-AB8C-4DE1-BC8D-F9D8E5E445FE}"/>
              </a:ext>
            </a:extLst>
          </p:cNvPr>
          <p:cNvPicPr>
            <a:picLocks noChangeAspect="1" noChangeArrowheads="1"/>
          </p:cNvPicPr>
          <p:nvPr/>
        </p:nvPicPr>
        <p:blipFill>
          <a:blip r:embed="rId5"/>
          <a:srcRect/>
          <a:stretch>
            <a:fillRect/>
          </a:stretch>
        </p:blipFill>
        <p:spPr bwMode="auto">
          <a:xfrm>
            <a:off x="286726" y="729848"/>
            <a:ext cx="7929618" cy="5947596"/>
          </a:xfrm>
          <a:prstGeom prst="rect">
            <a:avLst/>
          </a:prstGeom>
          <a:noFill/>
        </p:spPr>
      </p:pic>
      <p:pic>
        <p:nvPicPr>
          <p:cNvPr id="14" name="Picture 10" descr="Imagen 119">
            <a:extLst>
              <a:ext uri="{FF2B5EF4-FFF2-40B4-BE49-F238E27FC236}">
                <a16:creationId xmlns:a16="http://schemas.microsoft.com/office/drawing/2014/main" id="{EC74E7CF-1A68-4DCE-A68D-50F0B6060AB5}"/>
              </a:ext>
            </a:extLst>
          </p:cNvPr>
          <p:cNvPicPr>
            <a:picLocks noChangeAspect="1" noChangeArrowheads="1"/>
          </p:cNvPicPr>
          <p:nvPr/>
        </p:nvPicPr>
        <p:blipFill>
          <a:blip r:embed="rId6">
            <a:lum bright="-12000" contrast="18000"/>
          </a:blip>
          <a:srcRect t="18994" r="1758" b="14844"/>
          <a:stretch>
            <a:fillRect/>
          </a:stretch>
        </p:blipFill>
        <p:spPr bwMode="auto">
          <a:xfrm>
            <a:off x="1127048" y="798493"/>
            <a:ext cx="6608952" cy="5934479"/>
          </a:xfrm>
          <a:prstGeom prst="rect">
            <a:avLst/>
          </a:prstGeom>
          <a:noFill/>
        </p:spPr>
      </p:pic>
      <p:pic>
        <p:nvPicPr>
          <p:cNvPr id="15" name="Picture 11" descr="Imagen 117">
            <a:extLst>
              <a:ext uri="{FF2B5EF4-FFF2-40B4-BE49-F238E27FC236}">
                <a16:creationId xmlns:a16="http://schemas.microsoft.com/office/drawing/2014/main" id="{F1A0374E-A106-4FB0-936B-02EC4864F359}"/>
              </a:ext>
            </a:extLst>
          </p:cNvPr>
          <p:cNvPicPr>
            <a:picLocks noChangeAspect="1" noChangeArrowheads="1"/>
          </p:cNvPicPr>
          <p:nvPr/>
        </p:nvPicPr>
        <p:blipFill>
          <a:blip r:embed="rId7"/>
          <a:srcRect t="16536" r="12515"/>
          <a:stretch>
            <a:fillRect/>
          </a:stretch>
        </p:blipFill>
        <p:spPr bwMode="auto">
          <a:xfrm>
            <a:off x="128283" y="1022359"/>
            <a:ext cx="8049169" cy="5759462"/>
          </a:xfrm>
          <a:prstGeom prst="rect">
            <a:avLst/>
          </a:prstGeom>
          <a:noFill/>
        </p:spPr>
      </p:pic>
      <p:pic>
        <p:nvPicPr>
          <p:cNvPr id="16" name="Picture 12" descr="a cond rodete exist">
            <a:extLst>
              <a:ext uri="{FF2B5EF4-FFF2-40B4-BE49-F238E27FC236}">
                <a16:creationId xmlns:a16="http://schemas.microsoft.com/office/drawing/2014/main" id="{5FFA60B7-62FD-419B-BF57-6DED830CEACC}"/>
              </a:ext>
            </a:extLst>
          </p:cNvPr>
          <p:cNvPicPr>
            <a:picLocks noChangeAspect="1" noChangeArrowheads="1"/>
          </p:cNvPicPr>
          <p:nvPr/>
        </p:nvPicPr>
        <p:blipFill>
          <a:blip r:embed="rId8" cstate="print"/>
          <a:srcRect/>
          <a:stretch>
            <a:fillRect/>
          </a:stretch>
        </p:blipFill>
        <p:spPr bwMode="auto">
          <a:xfrm>
            <a:off x="431450" y="764511"/>
            <a:ext cx="7929618" cy="6049773"/>
          </a:xfrm>
          <a:prstGeom prst="rect">
            <a:avLst/>
          </a:prstGeom>
          <a:noFill/>
        </p:spPr>
      </p:pic>
      <p:sp>
        <p:nvSpPr>
          <p:cNvPr id="17" name="6 Elipse">
            <a:extLst>
              <a:ext uri="{FF2B5EF4-FFF2-40B4-BE49-F238E27FC236}">
                <a16:creationId xmlns:a16="http://schemas.microsoft.com/office/drawing/2014/main" id="{EB4EC3EA-CA53-49C6-A6D8-8DFF4419B84A}"/>
              </a:ext>
            </a:extLst>
          </p:cNvPr>
          <p:cNvSpPr/>
          <p:nvPr/>
        </p:nvSpPr>
        <p:spPr>
          <a:xfrm>
            <a:off x="5448042" y="4306926"/>
            <a:ext cx="928694"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0000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ox(i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510218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Cavitación hélices y turbinas</a:t>
            </a:r>
          </a:p>
        </p:txBody>
      </p:sp>
      <p:pic>
        <p:nvPicPr>
          <p:cNvPr id="10" name="Picture 2">
            <a:extLst>
              <a:ext uri="{FF2B5EF4-FFF2-40B4-BE49-F238E27FC236}">
                <a16:creationId xmlns:a16="http://schemas.microsoft.com/office/drawing/2014/main" id="{ED00E754-4E25-40DB-B7BE-9371FC300CDF}"/>
              </a:ext>
            </a:extLst>
          </p:cNvPr>
          <p:cNvPicPr>
            <a:picLocks noChangeAspect="1" noChangeArrowheads="1"/>
          </p:cNvPicPr>
          <p:nvPr/>
        </p:nvPicPr>
        <p:blipFill>
          <a:blip r:embed="rId4"/>
          <a:srcRect r="46467"/>
          <a:stretch>
            <a:fillRect/>
          </a:stretch>
        </p:blipFill>
        <p:spPr bwMode="auto">
          <a:xfrm>
            <a:off x="271458" y="1070485"/>
            <a:ext cx="2814628" cy="2928958"/>
          </a:xfrm>
          <a:prstGeom prst="rect">
            <a:avLst/>
          </a:prstGeom>
          <a:noFill/>
          <a:ln w="9525">
            <a:noFill/>
            <a:miter lim="800000"/>
            <a:headEnd/>
            <a:tailEnd/>
          </a:ln>
          <a:effectLst/>
        </p:spPr>
      </p:pic>
      <p:pic>
        <p:nvPicPr>
          <p:cNvPr id="11" name="Picture 3">
            <a:extLst>
              <a:ext uri="{FF2B5EF4-FFF2-40B4-BE49-F238E27FC236}">
                <a16:creationId xmlns:a16="http://schemas.microsoft.com/office/drawing/2014/main" id="{F68C0E26-FBC0-4A58-9F8B-E904CBF278B0}"/>
              </a:ext>
            </a:extLst>
          </p:cNvPr>
          <p:cNvPicPr>
            <a:picLocks noChangeAspect="1" noChangeArrowheads="1"/>
          </p:cNvPicPr>
          <p:nvPr/>
        </p:nvPicPr>
        <p:blipFill>
          <a:blip r:embed="rId5"/>
          <a:srcRect/>
          <a:stretch>
            <a:fillRect/>
          </a:stretch>
        </p:blipFill>
        <p:spPr bwMode="auto">
          <a:xfrm>
            <a:off x="0" y="3757716"/>
            <a:ext cx="3609975" cy="2667000"/>
          </a:xfrm>
          <a:prstGeom prst="rect">
            <a:avLst/>
          </a:prstGeom>
          <a:noFill/>
          <a:ln w="9525">
            <a:noFill/>
            <a:miter lim="800000"/>
            <a:headEnd/>
            <a:tailEnd/>
          </a:ln>
          <a:effectLst/>
        </p:spPr>
      </p:pic>
      <p:pic>
        <p:nvPicPr>
          <p:cNvPr id="12" name="Picture 4">
            <a:extLst>
              <a:ext uri="{FF2B5EF4-FFF2-40B4-BE49-F238E27FC236}">
                <a16:creationId xmlns:a16="http://schemas.microsoft.com/office/drawing/2014/main" id="{E6435879-35C2-4A06-84C0-014436DB8296}"/>
              </a:ext>
            </a:extLst>
          </p:cNvPr>
          <p:cNvPicPr>
            <a:picLocks noChangeAspect="1" noChangeArrowheads="1"/>
          </p:cNvPicPr>
          <p:nvPr/>
        </p:nvPicPr>
        <p:blipFill>
          <a:blip r:embed="rId6"/>
          <a:srcRect/>
          <a:stretch>
            <a:fillRect/>
          </a:stretch>
        </p:blipFill>
        <p:spPr bwMode="auto">
          <a:xfrm>
            <a:off x="3270042" y="1220514"/>
            <a:ext cx="2924175" cy="2628900"/>
          </a:xfrm>
          <a:prstGeom prst="rect">
            <a:avLst/>
          </a:prstGeom>
          <a:noFill/>
          <a:ln w="9525">
            <a:noFill/>
            <a:miter lim="800000"/>
            <a:headEnd/>
            <a:tailEnd/>
          </a:ln>
          <a:effectLst/>
        </p:spPr>
      </p:pic>
      <p:pic>
        <p:nvPicPr>
          <p:cNvPr id="13" name="Picture 5">
            <a:extLst>
              <a:ext uri="{FF2B5EF4-FFF2-40B4-BE49-F238E27FC236}">
                <a16:creationId xmlns:a16="http://schemas.microsoft.com/office/drawing/2014/main" id="{A0DC295D-9E6C-43E8-960F-0C3A15086B22}"/>
              </a:ext>
            </a:extLst>
          </p:cNvPr>
          <p:cNvPicPr>
            <a:picLocks noChangeAspect="1" noChangeArrowheads="1"/>
          </p:cNvPicPr>
          <p:nvPr/>
        </p:nvPicPr>
        <p:blipFill>
          <a:blip r:embed="rId7"/>
          <a:srcRect/>
          <a:stretch>
            <a:fillRect/>
          </a:stretch>
        </p:blipFill>
        <p:spPr bwMode="auto">
          <a:xfrm rot="10800000">
            <a:off x="3830272" y="4060543"/>
            <a:ext cx="3857652" cy="2644679"/>
          </a:xfrm>
          <a:prstGeom prst="rect">
            <a:avLst/>
          </a:prstGeom>
          <a:noFill/>
          <a:ln w="9525">
            <a:noFill/>
            <a:miter lim="800000"/>
            <a:headEnd/>
            <a:tailEnd/>
          </a:ln>
          <a:effectLst/>
        </p:spPr>
      </p:pic>
      <p:pic>
        <p:nvPicPr>
          <p:cNvPr id="14" name="Picture 6">
            <a:extLst>
              <a:ext uri="{FF2B5EF4-FFF2-40B4-BE49-F238E27FC236}">
                <a16:creationId xmlns:a16="http://schemas.microsoft.com/office/drawing/2014/main" id="{BF305AFB-1A41-43EB-918E-80D5D2FE33BE}"/>
              </a:ext>
            </a:extLst>
          </p:cNvPr>
          <p:cNvPicPr>
            <a:picLocks noChangeAspect="1" noChangeArrowheads="1"/>
          </p:cNvPicPr>
          <p:nvPr/>
        </p:nvPicPr>
        <p:blipFill>
          <a:blip r:embed="rId8"/>
          <a:srcRect/>
          <a:stretch>
            <a:fillRect/>
          </a:stretch>
        </p:blipFill>
        <p:spPr bwMode="auto">
          <a:xfrm>
            <a:off x="6239215" y="2097604"/>
            <a:ext cx="1847850" cy="1238250"/>
          </a:xfrm>
          <a:prstGeom prst="rect">
            <a:avLst/>
          </a:prstGeom>
          <a:noFill/>
          <a:ln w="9525">
            <a:noFill/>
            <a:miter lim="800000"/>
            <a:headEnd/>
            <a:tailEnd/>
          </a:ln>
          <a:effectLst/>
        </p:spPr>
      </p:pic>
    </p:spTree>
    <p:extLst>
      <p:ext uri="{BB962C8B-B14F-4D97-AF65-F5344CB8AC3E}">
        <p14:creationId xmlns:p14="http://schemas.microsoft.com/office/powerpoint/2010/main" val="16991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9044831" y="1314449"/>
            <a:ext cx="2844002" cy="4073627"/>
          </a:xfrm>
          <a:noFill/>
        </p:spPr>
        <p:txBody>
          <a:bodyPr rtlCol="0">
            <a:normAutofit/>
          </a:bodyPr>
          <a:lstStyle/>
          <a:p>
            <a:pPr algn="l" rtl="0"/>
            <a:r>
              <a:rPr lang="es-ES" sz="3000" dirty="0">
                <a:solidFill>
                  <a:schemeClr val="tx1">
                    <a:lumMod val="65000"/>
                    <a:lumOff val="35000"/>
                  </a:schemeClr>
                </a:solidFill>
              </a:rPr>
              <a:t>Generalidades</a:t>
            </a:r>
          </a:p>
        </p:txBody>
      </p:sp>
      <p:graphicFrame>
        <p:nvGraphicFramePr>
          <p:cNvPr id="6" name="Marcador de contenido 5">
            <a:extLst>
              <a:ext uri="{FF2B5EF4-FFF2-40B4-BE49-F238E27FC236}">
                <a16:creationId xmlns:a16="http://schemas.microsoft.com/office/drawing/2014/main" id="{552EE241-D4CB-44BA-8439-3F1413DB8E51}"/>
              </a:ext>
            </a:extLst>
          </p:cNvPr>
          <p:cNvGraphicFramePr>
            <a:graphicFrameLocks noGrp="1"/>
          </p:cNvGraphicFramePr>
          <p:nvPr>
            <p:ph idx="1"/>
            <p:extLst>
              <p:ext uri="{D42A27DB-BD31-4B8C-83A1-F6EECF244321}">
                <p14:modId xmlns:p14="http://schemas.microsoft.com/office/powerpoint/2010/main" val="1429806676"/>
              </p:ext>
            </p:extLst>
          </p:nvPr>
        </p:nvGraphicFramePr>
        <p:xfrm>
          <a:off x="303167" y="954418"/>
          <a:ext cx="7602770" cy="4283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4CBF6056-5A4C-4407-A158-7B194DC1EE04}"/>
              </a:ext>
            </a:extLst>
          </p:cNvPr>
          <p:cNvSpPr txBox="1"/>
          <p:nvPr/>
        </p:nvSpPr>
        <p:spPr>
          <a:xfrm>
            <a:off x="465244" y="5447632"/>
            <a:ext cx="7278616" cy="1200329"/>
          </a:xfrm>
          <a:prstGeom prst="rect">
            <a:avLst/>
          </a:prstGeom>
          <a:noFill/>
        </p:spPr>
        <p:txBody>
          <a:bodyPr wrap="square" rtlCol="0">
            <a:spAutoFit/>
          </a:bodyPr>
          <a:lstStyle/>
          <a:p>
            <a:r>
              <a:rPr lang="es-ES" dirty="0"/>
              <a:t>Turbinas de acción o impulso: la turbina gira por acción de un chorro de agua golpea la superficie de un elemento rotante (sin presión)</a:t>
            </a:r>
          </a:p>
          <a:p>
            <a:r>
              <a:rPr lang="es-ES" dirty="0"/>
              <a:t>Turbinas de reacción: el agua se mueve a una velocidad relativamente baja, pero a presión. El agua llega al rodete manteniendo presión (cerrado)</a:t>
            </a:r>
            <a:endParaRPr lang="es-AR" dirty="0"/>
          </a:p>
        </p:txBody>
      </p:sp>
    </p:spTree>
    <p:extLst>
      <p:ext uri="{BB962C8B-B14F-4D97-AF65-F5344CB8AC3E}">
        <p14:creationId xmlns:p14="http://schemas.microsoft.com/office/powerpoint/2010/main" val="119342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510218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Cavitación ensayos</a:t>
            </a:r>
          </a:p>
        </p:txBody>
      </p:sp>
      <p:pic>
        <p:nvPicPr>
          <p:cNvPr id="19" name="Picture 2">
            <a:extLst>
              <a:ext uri="{FF2B5EF4-FFF2-40B4-BE49-F238E27FC236}">
                <a16:creationId xmlns:a16="http://schemas.microsoft.com/office/drawing/2014/main" id="{49DE73B0-20A5-47B2-BC9F-921A9159E239}"/>
              </a:ext>
            </a:extLst>
          </p:cNvPr>
          <p:cNvPicPr>
            <a:picLocks noChangeAspect="1" noChangeArrowheads="1"/>
          </p:cNvPicPr>
          <p:nvPr/>
        </p:nvPicPr>
        <p:blipFill>
          <a:blip r:embed="rId4" cstate="print"/>
          <a:srcRect/>
          <a:stretch>
            <a:fillRect/>
          </a:stretch>
        </p:blipFill>
        <p:spPr bwMode="auto">
          <a:xfrm>
            <a:off x="4912298" y="1830605"/>
            <a:ext cx="3363921" cy="3473236"/>
          </a:xfrm>
          <a:prstGeom prst="rect">
            <a:avLst/>
          </a:prstGeom>
          <a:noFill/>
          <a:ln w="9525">
            <a:noFill/>
            <a:miter lim="800000"/>
            <a:headEnd/>
            <a:tailEnd/>
          </a:ln>
        </p:spPr>
      </p:pic>
      <p:pic>
        <p:nvPicPr>
          <p:cNvPr id="18" name="Picture 1">
            <a:extLst>
              <a:ext uri="{FF2B5EF4-FFF2-40B4-BE49-F238E27FC236}">
                <a16:creationId xmlns:a16="http://schemas.microsoft.com/office/drawing/2014/main" id="{753D1931-A1A5-4FEA-865A-E2BEEE2D2327}"/>
              </a:ext>
            </a:extLst>
          </p:cNvPr>
          <p:cNvPicPr>
            <a:picLocks noChangeAspect="1" noChangeArrowheads="1"/>
          </p:cNvPicPr>
          <p:nvPr/>
        </p:nvPicPr>
        <p:blipFill>
          <a:blip r:embed="rId5" cstate="print"/>
          <a:srcRect/>
          <a:stretch>
            <a:fillRect/>
          </a:stretch>
        </p:blipFill>
        <p:spPr bwMode="auto">
          <a:xfrm>
            <a:off x="55792" y="1692382"/>
            <a:ext cx="5000660" cy="39375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802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814391" y="1314449"/>
            <a:ext cx="3074442" cy="4073627"/>
          </a:xfrm>
          <a:noFill/>
        </p:spPr>
        <p:txBody>
          <a:bodyPr rtlCol="0">
            <a:normAutofit/>
          </a:bodyPr>
          <a:lstStyle/>
          <a:p>
            <a:pPr algn="l" rtl="0"/>
            <a:r>
              <a:rPr lang="es-ES" sz="3000" dirty="0">
                <a:solidFill>
                  <a:schemeClr val="tx1">
                    <a:lumMod val="65000"/>
                    <a:lumOff val="35000"/>
                  </a:schemeClr>
                </a:solidFill>
              </a:rPr>
              <a:t>Modelos de turbomáquinas</a:t>
            </a:r>
          </a:p>
        </p:txBody>
      </p:sp>
      <p:pic>
        <p:nvPicPr>
          <p:cNvPr id="7" name="Marcador de contenido 6">
            <a:extLst>
              <a:ext uri="{FF2B5EF4-FFF2-40B4-BE49-F238E27FC236}">
                <a16:creationId xmlns:a16="http://schemas.microsoft.com/office/drawing/2014/main" id="{CC5BFDEB-61AC-4AB3-AB5D-D17DF87FEAB2}"/>
              </a:ext>
            </a:extLst>
          </p:cNvPr>
          <p:cNvPicPr>
            <a:picLocks noGrp="1" noChangeAspect="1"/>
          </p:cNvPicPr>
          <p:nvPr>
            <p:ph idx="1"/>
          </p:nvPr>
        </p:nvPicPr>
        <p:blipFill>
          <a:blip r:embed="rId4"/>
          <a:stretch>
            <a:fillRect/>
          </a:stretch>
        </p:blipFill>
        <p:spPr>
          <a:xfrm>
            <a:off x="303166" y="806804"/>
            <a:ext cx="7265251" cy="5329837"/>
          </a:xfrm>
        </p:spPr>
      </p:pic>
      <p:sp>
        <p:nvSpPr>
          <p:cNvPr id="11" name="CuadroTexto 10">
            <a:extLst>
              <a:ext uri="{FF2B5EF4-FFF2-40B4-BE49-F238E27FC236}">
                <a16:creationId xmlns:a16="http://schemas.microsoft.com/office/drawing/2014/main" id="{D4F59665-0318-4631-834B-79FF8CE466E4}"/>
              </a:ext>
            </a:extLst>
          </p:cNvPr>
          <p:cNvSpPr txBox="1"/>
          <p:nvPr/>
        </p:nvSpPr>
        <p:spPr>
          <a:xfrm>
            <a:off x="1137684" y="169853"/>
            <a:ext cx="59542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Ensayos normalizados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spTree>
    <p:extLst>
      <p:ext uri="{BB962C8B-B14F-4D97-AF65-F5344CB8AC3E}">
        <p14:creationId xmlns:p14="http://schemas.microsoft.com/office/powerpoint/2010/main" val="4112772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771860" y="1314449"/>
            <a:ext cx="3116973" cy="4073627"/>
          </a:xfrm>
          <a:noFill/>
        </p:spPr>
        <p:txBody>
          <a:bodyPr rtlCol="0">
            <a:normAutofit/>
          </a:bodyPr>
          <a:lstStyle/>
          <a:p>
            <a:pPr algn="l" rtl="0"/>
            <a:r>
              <a:rPr lang="es-ES" sz="3000" dirty="0">
                <a:solidFill>
                  <a:schemeClr val="tx1">
                    <a:lumMod val="65000"/>
                    <a:lumOff val="35000"/>
                  </a:schemeClr>
                </a:solidFill>
              </a:rPr>
              <a:t>Modelos de turbomáquinas</a:t>
            </a:r>
          </a:p>
        </p:txBody>
      </p:sp>
      <p:pic>
        <p:nvPicPr>
          <p:cNvPr id="7" name="Marcador de contenido 6">
            <a:extLst>
              <a:ext uri="{FF2B5EF4-FFF2-40B4-BE49-F238E27FC236}">
                <a16:creationId xmlns:a16="http://schemas.microsoft.com/office/drawing/2014/main" id="{CC5BFDEB-61AC-4AB3-AB5D-D17DF87FEAB2}"/>
              </a:ext>
            </a:extLst>
          </p:cNvPr>
          <p:cNvPicPr>
            <a:picLocks noGrp="1" noChangeAspect="1"/>
          </p:cNvPicPr>
          <p:nvPr>
            <p:ph idx="1"/>
          </p:nvPr>
        </p:nvPicPr>
        <p:blipFill rotWithShape="1">
          <a:blip r:embed="rId4"/>
          <a:srcRect t="1402"/>
          <a:stretch/>
        </p:blipFill>
        <p:spPr>
          <a:xfrm>
            <a:off x="303166" y="1265274"/>
            <a:ext cx="7816456" cy="4173713"/>
          </a:xfrm>
        </p:spPr>
      </p:pic>
      <p:sp>
        <p:nvSpPr>
          <p:cNvPr id="8" name="CuadroTexto 7">
            <a:extLst>
              <a:ext uri="{FF2B5EF4-FFF2-40B4-BE49-F238E27FC236}">
                <a16:creationId xmlns:a16="http://schemas.microsoft.com/office/drawing/2014/main" id="{AC26B16C-C4AB-4F13-86AA-22AD9D76E3A6}"/>
              </a:ext>
            </a:extLst>
          </p:cNvPr>
          <p:cNvSpPr txBox="1"/>
          <p:nvPr/>
        </p:nvSpPr>
        <p:spPr>
          <a:xfrm>
            <a:off x="1137684" y="169853"/>
            <a:ext cx="59542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Ensayos normalizados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spTree>
    <p:extLst>
      <p:ext uri="{BB962C8B-B14F-4D97-AF65-F5344CB8AC3E}">
        <p14:creationId xmlns:p14="http://schemas.microsoft.com/office/powerpoint/2010/main" val="77083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Norma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Wingdings"/>
              <a:buChar char=""/>
              <a:tabLst>
                <a:tab pos="838200" algn="l"/>
                <a:tab pos="457200" algn="l"/>
              </a:tabLst>
            </a:pPr>
            <a:r>
              <a:rPr lang="es-AR" sz="1600" dirty="0">
                <a:latin typeface="Arial"/>
                <a:ea typeface="Times New Roman"/>
              </a:rPr>
              <a:t>Estas normas internacionales son aplicadas a </a:t>
            </a:r>
            <a:r>
              <a:rPr lang="es-AR" sz="1600" b="1" dirty="0">
                <a:latin typeface="Arial"/>
                <a:ea typeface="Times New Roman"/>
              </a:rPr>
              <a:t>ensayos de modelos hidráulicos para turbinas de tipo de impulso y de reacción, bombas de acumulación o turbinas bombas.</a:t>
            </a:r>
            <a:endParaRPr lang="es-ES" sz="1600" b="1" dirty="0">
              <a:latin typeface="Arial"/>
              <a:ea typeface="Times New Roman"/>
            </a:endParaRPr>
          </a:p>
          <a:p>
            <a:pPr marL="342900" lvl="0" indent="-342900" algn="just">
              <a:spcAft>
                <a:spcPts val="0"/>
              </a:spcAft>
              <a:buFont typeface="Wingdings"/>
              <a:buChar char=""/>
              <a:tabLst>
                <a:tab pos="838200" algn="l"/>
                <a:tab pos="457200" algn="l"/>
              </a:tabLst>
            </a:pPr>
            <a:r>
              <a:rPr lang="es-AR" sz="1600" dirty="0">
                <a:latin typeface="Arial"/>
                <a:ea typeface="Times New Roman"/>
              </a:rPr>
              <a:t>Estas normas se aplican a modelos para prototipos para una potencia mayor de 5 </a:t>
            </a:r>
            <a:r>
              <a:rPr lang="es-AR" sz="1600" dirty="0" err="1">
                <a:latin typeface="Arial"/>
                <a:ea typeface="Times New Roman"/>
              </a:rPr>
              <a:t>Mw</a:t>
            </a:r>
            <a:r>
              <a:rPr lang="es-AR" sz="1600" dirty="0">
                <a:latin typeface="Arial"/>
                <a:ea typeface="Times New Roman"/>
              </a:rPr>
              <a:t> o de diámetro de referencia mayor de 3 metros</a:t>
            </a:r>
            <a:endParaRPr lang="es-ES" sz="1600" dirty="0">
              <a:latin typeface="Arial"/>
              <a:ea typeface="Times New Roman"/>
            </a:endParaRPr>
          </a:p>
          <a:p>
            <a:pPr marL="342900" lvl="0" indent="-342900" algn="just">
              <a:spcAft>
                <a:spcPts val="0"/>
              </a:spcAft>
              <a:buFont typeface="Wingdings"/>
              <a:buChar char=""/>
              <a:tabLst>
                <a:tab pos="838200" algn="l"/>
                <a:tab pos="457200" algn="l"/>
              </a:tabLst>
            </a:pPr>
            <a:r>
              <a:rPr lang="es-AR" sz="1600" dirty="0">
                <a:latin typeface="Arial"/>
                <a:ea typeface="Times New Roman"/>
              </a:rPr>
              <a:t>Estas normas </a:t>
            </a:r>
            <a:r>
              <a:rPr lang="es-AR" sz="1600" b="1" dirty="0">
                <a:latin typeface="Arial"/>
                <a:ea typeface="Times New Roman"/>
              </a:rPr>
              <a:t>no conciernen a detalles estructurales de las maquinas y de sus componentes, siempre que no afecten la </a:t>
            </a:r>
            <a:r>
              <a:rPr lang="es-AR" sz="1600" b="1" dirty="0" err="1">
                <a:latin typeface="Arial"/>
                <a:ea typeface="Times New Roman"/>
              </a:rPr>
              <a:t>perfomance</a:t>
            </a:r>
            <a:r>
              <a:rPr lang="es-AR" sz="1600" b="1" dirty="0">
                <a:latin typeface="Arial"/>
                <a:ea typeface="Times New Roman"/>
              </a:rPr>
              <a:t> del modelo o las relaciones de </a:t>
            </a:r>
            <a:r>
              <a:rPr lang="es-AR" sz="1600" b="1" dirty="0" err="1">
                <a:latin typeface="Arial"/>
                <a:ea typeface="Times New Roman"/>
              </a:rPr>
              <a:t>perfomance</a:t>
            </a:r>
            <a:r>
              <a:rPr lang="es-AR" sz="1600" b="1" dirty="0">
                <a:latin typeface="Arial"/>
                <a:ea typeface="Times New Roman"/>
              </a:rPr>
              <a:t> entre modelo y prototipo</a:t>
            </a:r>
          </a:p>
          <a:p>
            <a:pPr marL="342900" lvl="0" indent="-342900" algn="just">
              <a:spcAft>
                <a:spcPts val="0"/>
              </a:spcAft>
              <a:buFont typeface="Wingdings"/>
              <a:buChar char=""/>
              <a:tabLst>
                <a:tab pos="838200" algn="l"/>
                <a:tab pos="457200" algn="l"/>
              </a:tabLst>
            </a:pPr>
            <a:r>
              <a:rPr lang="es-AR" sz="1600" b="1" dirty="0">
                <a:latin typeface="Arial"/>
                <a:ea typeface="Times New Roman"/>
              </a:rPr>
              <a:t>El objetivo principal es la definición de términos y cantidades a ser utilizadas.</a:t>
            </a:r>
          </a:p>
          <a:p>
            <a:pPr lvl="0" algn="just">
              <a:buNone/>
              <a:tabLst>
                <a:tab pos="838200" algn="l"/>
                <a:tab pos="449580" algn="l"/>
              </a:tabLst>
            </a:pPr>
            <a:r>
              <a:rPr lang="es-AR" sz="1600" dirty="0">
                <a:latin typeface="Arial"/>
                <a:ea typeface="Times New Roman"/>
              </a:rPr>
              <a:t>Los métodos específicos de los </a:t>
            </a:r>
            <a:r>
              <a:rPr lang="es-AR" sz="1600" dirty="0" err="1">
                <a:latin typeface="Arial"/>
                <a:ea typeface="Times New Roman"/>
              </a:rPr>
              <a:t>tests</a:t>
            </a:r>
            <a:r>
              <a:rPr lang="es-AR" sz="1600" dirty="0">
                <a:latin typeface="Arial"/>
                <a:ea typeface="Times New Roman"/>
              </a:rPr>
              <a:t> y la medición de las variables envueltas, a efectos de asegurar la </a:t>
            </a:r>
            <a:r>
              <a:rPr lang="es-AR" sz="1600" dirty="0" err="1">
                <a:latin typeface="Arial"/>
                <a:ea typeface="Times New Roman"/>
              </a:rPr>
              <a:t>perfomance</a:t>
            </a:r>
            <a:r>
              <a:rPr lang="es-AR" sz="1600" dirty="0">
                <a:latin typeface="Arial"/>
                <a:ea typeface="Times New Roman"/>
              </a:rPr>
              <a:t> hidráulica del modelo</a:t>
            </a:r>
            <a:endParaRPr lang="es-ES" sz="1600" dirty="0">
              <a:latin typeface="Arial"/>
              <a:ea typeface="Times New Roman"/>
            </a:endParaRPr>
          </a:p>
          <a:p>
            <a:pPr lvl="0" algn="just">
              <a:buNone/>
              <a:tabLst>
                <a:tab pos="838200" algn="l"/>
                <a:tab pos="449580" algn="l"/>
              </a:tabLst>
            </a:pPr>
            <a:r>
              <a:rPr lang="es-AR" sz="1600" dirty="0">
                <a:latin typeface="Arial"/>
                <a:ea typeface="Times New Roman"/>
              </a:rPr>
              <a:t>Especificar los métodos utilizados en los cálculos y los resultados de estos con los datos garantizados</a:t>
            </a:r>
            <a:endParaRPr lang="es-ES" sz="1600" dirty="0">
              <a:latin typeface="Arial"/>
              <a:ea typeface="Times New Roman"/>
            </a:endParaRPr>
          </a:p>
          <a:p>
            <a:pPr lvl="0" algn="just">
              <a:buNone/>
              <a:tabLst>
                <a:tab pos="838200" algn="l"/>
                <a:tab pos="449580" algn="l"/>
              </a:tabLst>
            </a:pPr>
            <a:r>
              <a:rPr lang="es-AR" sz="1600" dirty="0">
                <a:latin typeface="Arial"/>
                <a:ea typeface="Times New Roman"/>
              </a:rPr>
              <a:t>Determinar las garantías contractuales que han sido cumplidas y no </a:t>
            </a:r>
          </a:p>
          <a:p>
            <a:pPr lvl="0" algn="just">
              <a:buNone/>
              <a:tabLst>
                <a:tab pos="838200" algn="l"/>
                <a:tab pos="449580" algn="l"/>
              </a:tabLst>
            </a:pPr>
            <a:endParaRPr lang="es-AR" sz="1600" dirty="0">
              <a:latin typeface="Arial"/>
              <a:ea typeface="Times New Roman"/>
              <a:cs typeface="Arial" panose="020B0604020202020204" pitchFamily="34" charset="0"/>
            </a:endParaRPr>
          </a:p>
          <a:p>
            <a:pPr lvl="0" algn="just">
              <a:buNone/>
              <a:tabLst>
                <a:tab pos="838200" algn="l"/>
                <a:tab pos="449580" algn="l"/>
              </a:tabLst>
            </a:pPr>
            <a:r>
              <a:rPr lang="es-AR" sz="1600" dirty="0">
                <a:latin typeface="Arial" panose="020B0604020202020204" pitchFamily="34" charset="0"/>
                <a:ea typeface="Times New Roman"/>
                <a:cs typeface="Arial" panose="020B0604020202020204" pitchFamily="34" charset="0"/>
              </a:rPr>
              <a:t>Definir la extensión, contenido y la estructura del reporte final.</a:t>
            </a:r>
            <a:endParaRPr lang="es-ES" sz="1600" dirty="0">
              <a:latin typeface="Arial" panose="020B0604020202020204" pitchFamily="34" charset="0"/>
              <a:cs typeface="Arial" panose="020B0604020202020204" pitchFamily="34" charset="0"/>
            </a:endParaRPr>
          </a:p>
          <a:p>
            <a:pPr marL="342900" lvl="0" indent="-342900" algn="just">
              <a:spcAft>
                <a:spcPts val="0"/>
              </a:spcAft>
              <a:buFont typeface="Wingdings"/>
              <a:buChar char=""/>
              <a:tabLst>
                <a:tab pos="838200" algn="l"/>
                <a:tab pos="457200" algn="l"/>
              </a:tabLst>
            </a:pPr>
            <a:endParaRPr lang="es-ES" sz="1600" b="1" dirty="0">
              <a:latin typeface="Arial"/>
              <a:ea typeface="Times New Roman"/>
            </a:endParaRPr>
          </a:p>
        </p:txBody>
      </p:sp>
    </p:spTree>
    <p:extLst>
      <p:ext uri="{BB962C8B-B14F-4D97-AF65-F5344CB8AC3E}">
        <p14:creationId xmlns:p14="http://schemas.microsoft.com/office/powerpoint/2010/main" val="302316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Norma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Symbol"/>
              <a:buChar char=""/>
              <a:tabLst>
                <a:tab pos="838200" algn="l"/>
                <a:tab pos="449580" algn="l"/>
              </a:tabLst>
            </a:pPr>
            <a:r>
              <a:rPr lang="es-AR" sz="1600" b="1" dirty="0" err="1">
                <a:latin typeface="Arial"/>
                <a:ea typeface="Times New Roman"/>
              </a:rPr>
              <a:t>Embalamiento</a:t>
            </a:r>
            <a:r>
              <a:rPr lang="es-AR" sz="1600" b="1" dirty="0">
                <a:latin typeface="Arial"/>
                <a:ea typeface="Times New Roman"/>
              </a:rPr>
              <a:t> y caudal en </a:t>
            </a:r>
            <a:r>
              <a:rPr lang="es-AR" sz="1600" b="1" dirty="0" err="1">
                <a:latin typeface="Arial"/>
                <a:ea typeface="Times New Roman"/>
              </a:rPr>
              <a:t>embalamiento</a:t>
            </a:r>
            <a:r>
              <a:rPr lang="es-AR" sz="1600" dirty="0">
                <a:latin typeface="Arial"/>
                <a:ea typeface="Times New Roman"/>
              </a:rPr>
              <a:t>. Una garantía para máxima velocidad de </a:t>
            </a:r>
            <a:r>
              <a:rPr lang="es-AR" sz="1600" dirty="0" err="1">
                <a:latin typeface="Arial"/>
                <a:ea typeface="Times New Roman"/>
              </a:rPr>
              <a:t>embalamiento</a:t>
            </a:r>
            <a:r>
              <a:rPr lang="es-AR" sz="1600" dirty="0">
                <a:latin typeface="Arial"/>
                <a:ea typeface="Times New Roman"/>
              </a:rPr>
              <a:t> en estado estacionario o para el caso de bombas la velocidad de </a:t>
            </a:r>
            <a:r>
              <a:rPr lang="es-AR" sz="1600" dirty="0" err="1">
                <a:latin typeface="Arial"/>
                <a:ea typeface="Times New Roman"/>
              </a:rPr>
              <a:t>embalamiento</a:t>
            </a:r>
            <a:r>
              <a:rPr lang="es-AR" sz="1600" dirty="0">
                <a:latin typeface="Arial"/>
                <a:ea typeface="Times New Roman"/>
              </a:rPr>
              <a:t> en reversa generalmente es requerida. En forma adicional el caudal correspondiente a este estado también es un valor de garantía. El valor de caudal sin carga para la turbina en operación será determinada como parte de la curva de </a:t>
            </a:r>
            <a:r>
              <a:rPr lang="es-AR" sz="1600" dirty="0" err="1">
                <a:latin typeface="Arial"/>
                <a:ea typeface="Times New Roman"/>
              </a:rPr>
              <a:t>embalamiento</a:t>
            </a:r>
            <a:r>
              <a:rPr lang="es-AR" sz="1600" dirty="0">
                <a:latin typeface="Arial"/>
                <a:ea typeface="Times New Roman"/>
              </a:rPr>
              <a:t>.</a:t>
            </a:r>
          </a:p>
          <a:p>
            <a:pPr marL="342900" lvl="0" indent="-342900" algn="just">
              <a:spcAft>
                <a:spcPts val="0"/>
              </a:spcAft>
              <a:buFont typeface="Symbol"/>
              <a:buChar char=""/>
              <a:tabLst>
                <a:tab pos="838200" algn="l"/>
                <a:tab pos="449580" algn="l"/>
              </a:tabLst>
            </a:pP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b="1" dirty="0">
                <a:latin typeface="Arial"/>
                <a:ea typeface="Times New Roman"/>
              </a:rPr>
              <a:t>Influencia de la </a:t>
            </a:r>
            <a:r>
              <a:rPr lang="es-AR" sz="1600" b="1" dirty="0" err="1">
                <a:latin typeface="Arial"/>
                <a:ea typeface="Times New Roman"/>
              </a:rPr>
              <a:t>cavitacion</a:t>
            </a:r>
            <a:r>
              <a:rPr lang="es-AR" sz="1600" b="1" dirty="0">
                <a:latin typeface="Arial"/>
                <a:ea typeface="Times New Roman"/>
              </a:rPr>
              <a:t> en la </a:t>
            </a:r>
            <a:r>
              <a:rPr lang="es-AR" sz="1600" b="1" dirty="0" err="1">
                <a:latin typeface="Arial"/>
                <a:ea typeface="Times New Roman"/>
              </a:rPr>
              <a:t>perfomance</a:t>
            </a:r>
            <a:r>
              <a:rPr lang="es-AR" sz="1600" dirty="0">
                <a:latin typeface="Arial"/>
                <a:ea typeface="Times New Roman"/>
              </a:rPr>
              <a:t>. Se debe definir cuales son las condiciones hidráulicas donde se deben garantizar. Las garantías de la </a:t>
            </a:r>
            <a:r>
              <a:rPr lang="es-AR" sz="1600" dirty="0" err="1">
                <a:latin typeface="Arial"/>
                <a:ea typeface="Times New Roman"/>
              </a:rPr>
              <a:t>perfomance</a:t>
            </a:r>
            <a:r>
              <a:rPr lang="es-AR" sz="1600" dirty="0">
                <a:latin typeface="Arial"/>
                <a:ea typeface="Times New Roman"/>
              </a:rPr>
              <a:t> hidráulica del prototipo deben incluir la influencia de la </a:t>
            </a:r>
            <a:r>
              <a:rPr lang="es-AR" sz="1600" dirty="0" err="1">
                <a:latin typeface="Arial"/>
                <a:ea typeface="Times New Roman"/>
              </a:rPr>
              <a:t>cavitacion</a:t>
            </a:r>
            <a:r>
              <a:rPr lang="es-AR" sz="1600" dirty="0">
                <a:latin typeface="Arial"/>
                <a:ea typeface="Times New Roman"/>
              </a:rPr>
              <a:t>. De acuerdo a practica corriente en la ingeniería esta influencia es determinada en el test de modelo. Así mismo la determinación del escalamiento de eficiencia al prototipo debe estar limitada al rango de sigma establecido. </a:t>
            </a:r>
            <a:endParaRPr lang="es-ES" sz="1600" dirty="0">
              <a:latin typeface="Arial"/>
              <a:ea typeface="Times New Roman"/>
            </a:endParaRPr>
          </a:p>
          <a:p>
            <a:pPr lvl="0" algn="just">
              <a:spcAft>
                <a:spcPts val="0"/>
              </a:spcAft>
              <a:tabLst>
                <a:tab pos="838200" algn="l"/>
                <a:tab pos="457200" algn="l"/>
              </a:tabLst>
            </a:pPr>
            <a:endParaRPr lang="es-ES" sz="1600" b="1" dirty="0">
              <a:latin typeface="Arial"/>
              <a:ea typeface="Times New Roman"/>
            </a:endParaRPr>
          </a:p>
        </p:txBody>
      </p:sp>
    </p:spTree>
    <p:extLst>
      <p:ext uri="{BB962C8B-B14F-4D97-AF65-F5344CB8AC3E}">
        <p14:creationId xmlns:p14="http://schemas.microsoft.com/office/powerpoint/2010/main" val="275874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Norma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pic>
        <p:nvPicPr>
          <p:cNvPr id="8" name="Picture 2">
            <a:extLst>
              <a:ext uri="{FF2B5EF4-FFF2-40B4-BE49-F238E27FC236}">
                <a16:creationId xmlns:a16="http://schemas.microsoft.com/office/drawing/2014/main" id="{AA63C272-9D1F-42AA-AFF3-D7C112AB54D5}"/>
              </a:ext>
            </a:extLst>
          </p:cNvPr>
          <p:cNvPicPr>
            <a:picLocks noChangeAspect="1" noChangeArrowheads="1"/>
          </p:cNvPicPr>
          <p:nvPr/>
        </p:nvPicPr>
        <p:blipFill>
          <a:blip r:embed="rId4"/>
          <a:srcRect/>
          <a:stretch>
            <a:fillRect/>
          </a:stretch>
        </p:blipFill>
        <p:spPr bwMode="auto">
          <a:xfrm>
            <a:off x="1267623" y="914918"/>
            <a:ext cx="5584628" cy="5721236"/>
          </a:xfrm>
          <a:prstGeom prst="rect">
            <a:avLst/>
          </a:prstGeom>
          <a:noFill/>
          <a:ln w="9525">
            <a:noFill/>
            <a:miter lim="800000"/>
            <a:headEnd/>
            <a:tailEnd/>
          </a:ln>
        </p:spPr>
      </p:pic>
    </p:spTree>
    <p:extLst>
      <p:ext uri="{BB962C8B-B14F-4D97-AF65-F5344CB8AC3E}">
        <p14:creationId xmlns:p14="http://schemas.microsoft.com/office/powerpoint/2010/main" val="154146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Norma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AR" sz="1600" dirty="0">
                <a:latin typeface="Plotter"/>
                <a:ea typeface="Times New Roman"/>
                <a:cs typeface="Times New Roman"/>
              </a:rPr>
              <a:t>El contrato también deberá especificar el procedimiento para determinar el </a:t>
            </a:r>
            <a:r>
              <a:rPr lang="es-AR" sz="1600" b="1" dirty="0">
                <a:latin typeface="Plotter"/>
                <a:ea typeface="Times New Roman"/>
                <a:cs typeface="Times New Roman"/>
              </a:rPr>
              <a:t>sigma del modelo respecto al sigma planta y los márgenes de seguridad</a:t>
            </a:r>
            <a:r>
              <a:rPr lang="es-AR" sz="1600" dirty="0">
                <a:latin typeface="Plotter"/>
                <a:ea typeface="Times New Roman"/>
                <a:cs typeface="Times New Roman"/>
              </a:rPr>
              <a:t>, entre otros detalles sobre cavitación</a:t>
            </a:r>
            <a:endParaRPr lang="es-ES" sz="1600" dirty="0"/>
          </a:p>
          <a:p>
            <a:pPr lvl="0" algn="just">
              <a:spcAft>
                <a:spcPts val="0"/>
              </a:spcAft>
              <a:tabLst>
                <a:tab pos="838200" algn="l"/>
                <a:tab pos="457200" algn="l"/>
              </a:tabLst>
            </a:pPr>
            <a:endParaRPr lang="es-ES" sz="1600" b="1" dirty="0">
              <a:latin typeface="Arial"/>
              <a:ea typeface="Times New Roman"/>
            </a:endParaRPr>
          </a:p>
        </p:txBody>
      </p:sp>
      <p:pic>
        <p:nvPicPr>
          <p:cNvPr id="8" name="Picture 3">
            <a:extLst>
              <a:ext uri="{FF2B5EF4-FFF2-40B4-BE49-F238E27FC236}">
                <a16:creationId xmlns:a16="http://schemas.microsoft.com/office/drawing/2014/main" id="{6F4F3F0F-1658-46CB-842D-9049D978CB1A}"/>
              </a:ext>
            </a:extLst>
          </p:cNvPr>
          <p:cNvPicPr>
            <a:picLocks noChangeAspect="1" noChangeArrowheads="1"/>
          </p:cNvPicPr>
          <p:nvPr/>
        </p:nvPicPr>
        <p:blipFill>
          <a:blip r:embed="rId4"/>
          <a:srcRect/>
          <a:stretch>
            <a:fillRect/>
          </a:stretch>
        </p:blipFill>
        <p:spPr bwMode="auto">
          <a:xfrm>
            <a:off x="2822601" y="2497641"/>
            <a:ext cx="3114675" cy="4135438"/>
          </a:xfrm>
          <a:prstGeom prst="rect">
            <a:avLst/>
          </a:prstGeom>
          <a:noFill/>
          <a:ln w="9525">
            <a:noFill/>
            <a:miter lim="800000"/>
            <a:headEnd/>
            <a:tailEnd/>
          </a:ln>
        </p:spPr>
      </p:pic>
    </p:spTree>
    <p:extLst>
      <p:ext uri="{BB962C8B-B14F-4D97-AF65-F5344CB8AC3E}">
        <p14:creationId xmlns:p14="http://schemas.microsoft.com/office/powerpoint/2010/main" val="1242532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Norma </a:t>
            </a:r>
            <a:r>
              <a:rPr lang="es-AR" sz="2800" cap="all" dirty="0" err="1">
                <a:solidFill>
                  <a:schemeClr val="tx1">
                    <a:lumMod val="65000"/>
                    <a:lumOff val="35000"/>
                  </a:schemeClr>
                </a:solidFill>
              </a:rPr>
              <a:t>iec</a:t>
            </a:r>
            <a:r>
              <a:rPr lang="es-AR" sz="2800" cap="all" dirty="0">
                <a:solidFill>
                  <a:schemeClr val="tx1">
                    <a:lumMod val="65000"/>
                    <a:lumOff val="35000"/>
                  </a:schemeClr>
                </a:solidFill>
              </a:rPr>
              <a:t> 60193</a:t>
            </a:r>
          </a:p>
        </p:txBody>
      </p:sp>
      <p:pic>
        <p:nvPicPr>
          <p:cNvPr id="9" name="Picture 2">
            <a:extLst>
              <a:ext uri="{FF2B5EF4-FFF2-40B4-BE49-F238E27FC236}">
                <a16:creationId xmlns:a16="http://schemas.microsoft.com/office/drawing/2014/main" id="{D8D0C73B-1667-433A-82A6-F07C0A0AD39E}"/>
              </a:ext>
            </a:extLst>
          </p:cNvPr>
          <p:cNvPicPr>
            <a:picLocks noChangeAspect="1" noChangeArrowheads="1"/>
          </p:cNvPicPr>
          <p:nvPr/>
        </p:nvPicPr>
        <p:blipFill>
          <a:blip r:embed="rId4"/>
          <a:srcRect/>
          <a:stretch>
            <a:fillRect/>
          </a:stretch>
        </p:blipFill>
        <p:spPr bwMode="auto">
          <a:xfrm>
            <a:off x="1932970" y="775504"/>
            <a:ext cx="4627206" cy="5990519"/>
          </a:xfrm>
          <a:prstGeom prst="rect">
            <a:avLst/>
          </a:prstGeom>
          <a:noFill/>
        </p:spPr>
      </p:pic>
    </p:spTree>
    <p:extLst>
      <p:ext uri="{BB962C8B-B14F-4D97-AF65-F5344CB8AC3E}">
        <p14:creationId xmlns:p14="http://schemas.microsoft.com/office/powerpoint/2010/main" val="294225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buNone/>
              <a:tabLst>
                <a:tab pos="838200" algn="l"/>
                <a:tab pos="449580" algn="l"/>
              </a:tabLst>
            </a:pPr>
            <a:r>
              <a:rPr lang="es-AR" sz="1600" dirty="0">
                <a:latin typeface="Arial"/>
                <a:ea typeface="Times New Roman"/>
              </a:rPr>
              <a:t>Selección del laboratorio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Condiciones generales del circuito del test</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Capacidad de la instalación para el test</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Condiciones del agua de ensayo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Condiciones adecuadas del escurrimiento por la instalación de ensayo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Instrumentos de medición</a:t>
            </a:r>
            <a:endParaRPr lang="es-ES" sz="1600" dirty="0">
              <a:latin typeface="Arial"/>
              <a:ea typeface="Times New Roman"/>
            </a:endParaRPr>
          </a:p>
          <a:p>
            <a:pPr algn="just">
              <a:spcAft>
                <a:spcPts val="0"/>
              </a:spcAft>
              <a:buNone/>
              <a:tabLst>
                <a:tab pos="838200" algn="l"/>
                <a:tab pos="449580" algn="l"/>
              </a:tabLst>
            </a:pPr>
            <a:r>
              <a:rPr lang="es-AR" sz="1600" dirty="0">
                <a:latin typeface="Arial"/>
                <a:ea typeface="Times New Roman"/>
              </a:rPr>
              <a:t>Requerimientos del modelo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Tamaño del modelo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err="1">
                <a:latin typeface="Arial"/>
                <a:ea typeface="Times New Roman"/>
              </a:rPr>
              <a:t>Layout</a:t>
            </a:r>
            <a:r>
              <a:rPr lang="es-AR" sz="1600" dirty="0">
                <a:latin typeface="Arial"/>
                <a:ea typeface="Times New Roman"/>
              </a:rPr>
              <a:t> y diseño mecánico del modelo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Extensión del modelo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Similitud geométrica entre modelo y prototipo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Sellos laberínticos y previsiones para compensar el empuje</a:t>
            </a:r>
            <a:endParaRPr lang="es-ES" sz="1600" dirty="0">
              <a:latin typeface="Arial"/>
              <a:ea typeface="Times New Roman"/>
            </a:endParaRPr>
          </a:p>
          <a:p>
            <a:pPr lvl="0" algn="just">
              <a:spcAft>
                <a:spcPts val="0"/>
              </a:spcAft>
              <a:tabLst>
                <a:tab pos="838200" algn="l"/>
                <a:tab pos="457200" algn="l"/>
              </a:tabLst>
            </a:pPr>
            <a:endParaRPr lang="es-ES" sz="1600" b="1" dirty="0">
              <a:latin typeface="Arial"/>
              <a:ea typeface="Times New Roman"/>
            </a:endParaRPr>
          </a:p>
        </p:txBody>
      </p:sp>
    </p:spTree>
    <p:extLst>
      <p:ext uri="{BB962C8B-B14F-4D97-AF65-F5344CB8AC3E}">
        <p14:creationId xmlns:p14="http://schemas.microsoft.com/office/powerpoint/2010/main" val="378440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buNone/>
              <a:tabLst>
                <a:tab pos="838200" algn="l"/>
                <a:tab pos="449580" algn="l"/>
              </a:tabLst>
            </a:pPr>
            <a:r>
              <a:rPr lang="es-AR" sz="1600" dirty="0">
                <a:latin typeface="Arial"/>
                <a:ea typeface="Times New Roman"/>
              </a:rPr>
              <a:t>Chequeo dimensional entre modelo y prototipo (turbinas de reacción tipo Francis)</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Dimensiones principales de la cámara espiral, </a:t>
            </a:r>
            <a:r>
              <a:rPr lang="es-AR" sz="1600" dirty="0" err="1">
                <a:latin typeface="Arial"/>
                <a:ea typeface="Times New Roman"/>
              </a:rPr>
              <a:t>predistribuidor</a:t>
            </a:r>
            <a:r>
              <a:rPr lang="es-AR" sz="1600" dirty="0">
                <a:latin typeface="Arial"/>
                <a:ea typeface="Times New Roman"/>
              </a:rPr>
              <a:t>, distribuidor, el tubo difusor, los entrehierros entre tapa y rotor</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Las dimensiones principales del rodete incluyendo diámetros de entrada y salida, altura en la entrada, espesor y ancho de la banda,</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El numero de alabes del rodete, del </a:t>
            </a:r>
            <a:r>
              <a:rPr lang="es-AR" sz="1600" dirty="0" err="1">
                <a:latin typeface="Arial"/>
                <a:ea typeface="Times New Roman"/>
              </a:rPr>
              <a:t>predistribuidor</a:t>
            </a:r>
            <a:r>
              <a:rPr lang="es-AR" sz="1600" dirty="0">
                <a:latin typeface="Arial"/>
                <a:ea typeface="Times New Roman"/>
              </a:rPr>
              <a:t> y distribuidor</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La forma del pasaje de agua en el rodete, en el </a:t>
            </a:r>
            <a:r>
              <a:rPr lang="es-AR" sz="1600" dirty="0" err="1">
                <a:latin typeface="Arial"/>
                <a:ea typeface="Times New Roman"/>
              </a:rPr>
              <a:t>predistribuidor</a:t>
            </a:r>
            <a:r>
              <a:rPr lang="es-AR" sz="1600" dirty="0">
                <a:latin typeface="Arial"/>
                <a:ea typeface="Times New Roman"/>
              </a:rPr>
              <a:t> y en distribuidor incluyendo los máximos espesores</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Los entrehierros en los sellos incluyendo los del distribuidor.</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La rugosidad de todos los componentes de la turbina</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Las variaciones u ondulaciones en las superficies en especial en el rotor, distribuidor y </a:t>
            </a:r>
            <a:r>
              <a:rPr lang="es-AR" sz="1600" dirty="0" err="1">
                <a:latin typeface="Arial"/>
                <a:ea typeface="Times New Roman"/>
              </a:rPr>
              <a:t>predistribuidor</a:t>
            </a:r>
            <a:r>
              <a:rPr lang="es-AR" sz="1600" dirty="0">
                <a:latin typeface="Arial"/>
                <a:ea typeface="Times New Roman"/>
              </a:rPr>
              <a:t>, particularmente especial en el rodete prototipo.</a:t>
            </a:r>
            <a:endParaRPr lang="es-ES" sz="1600" dirty="0">
              <a:latin typeface="Arial"/>
              <a:ea typeface="Times New Roman"/>
            </a:endParaRPr>
          </a:p>
          <a:p>
            <a:pPr lvl="0" algn="just">
              <a:spcAft>
                <a:spcPts val="0"/>
              </a:spcAft>
              <a:tabLst>
                <a:tab pos="838200" algn="l"/>
                <a:tab pos="457200" algn="l"/>
              </a:tabLst>
            </a:pPr>
            <a:endParaRPr lang="es-ES" sz="1600" b="1" dirty="0">
              <a:latin typeface="Arial"/>
              <a:ea typeface="Times New Roman"/>
            </a:endParaRPr>
          </a:p>
        </p:txBody>
      </p:sp>
    </p:spTree>
    <p:extLst>
      <p:ext uri="{BB962C8B-B14F-4D97-AF65-F5344CB8AC3E}">
        <p14:creationId xmlns:p14="http://schemas.microsoft.com/office/powerpoint/2010/main" val="134004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Simplificación de h</a:t>
            </a:r>
          </a:p>
        </p:txBody>
      </p:sp>
      <p:pic>
        <p:nvPicPr>
          <p:cNvPr id="6" name="Imagen 5" descr="Gráfico, Gráfico de superficie&#10;&#10;Descripción generada automáticamente">
            <a:extLst>
              <a:ext uri="{FF2B5EF4-FFF2-40B4-BE49-F238E27FC236}">
                <a16:creationId xmlns:a16="http://schemas.microsoft.com/office/drawing/2014/main" id="{CFF31138-A783-4E6C-B018-6C58A612187A}"/>
              </a:ext>
            </a:extLst>
          </p:cNvPr>
          <p:cNvPicPr>
            <a:picLocks noChangeAspect="1"/>
          </p:cNvPicPr>
          <p:nvPr/>
        </p:nvPicPr>
        <p:blipFill>
          <a:blip r:embed="rId4"/>
          <a:stretch>
            <a:fillRect/>
          </a:stretch>
        </p:blipFill>
        <p:spPr>
          <a:xfrm>
            <a:off x="502106" y="947716"/>
            <a:ext cx="6885855" cy="5330462"/>
          </a:xfrm>
          <a:prstGeom prst="rect">
            <a:avLst/>
          </a:prstGeom>
        </p:spPr>
      </p:pic>
      <p:sp>
        <p:nvSpPr>
          <p:cNvPr id="9" name="CuadroTexto 8">
            <a:extLst>
              <a:ext uri="{FF2B5EF4-FFF2-40B4-BE49-F238E27FC236}">
                <a16:creationId xmlns:a16="http://schemas.microsoft.com/office/drawing/2014/main" id="{F6A12D1F-DB28-446F-BFC7-F8654A82D0F2}"/>
              </a:ext>
            </a:extLst>
          </p:cNvPr>
          <p:cNvSpPr txBox="1"/>
          <p:nvPr/>
        </p:nvSpPr>
        <p:spPr>
          <a:xfrm>
            <a:off x="1319514" y="6278178"/>
            <a:ext cx="5833640" cy="369332"/>
          </a:xfrm>
          <a:prstGeom prst="rect">
            <a:avLst/>
          </a:prstGeom>
          <a:noFill/>
        </p:spPr>
        <p:txBody>
          <a:bodyPr wrap="square" rtlCol="0">
            <a:spAutoFit/>
          </a:bodyPr>
          <a:lstStyle/>
          <a:p>
            <a:pPr algn="ctr"/>
            <a:r>
              <a:rPr lang="es-ES" dirty="0" err="1"/>
              <a:t>Fte</a:t>
            </a:r>
            <a:r>
              <a:rPr lang="es-ES" dirty="0"/>
              <a:t>: Hacker (2015)</a:t>
            </a:r>
            <a:endParaRPr lang="es-AR" dirty="0"/>
          </a:p>
        </p:txBody>
      </p:sp>
    </p:spTree>
    <p:extLst>
      <p:ext uri="{BB962C8B-B14F-4D97-AF65-F5344CB8AC3E}">
        <p14:creationId xmlns:p14="http://schemas.microsoft.com/office/powerpoint/2010/main" val="418190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a:p>
            <a:pPr algn="ctr"/>
            <a:r>
              <a:rPr lang="es-AR" sz="2800" cap="all" dirty="0">
                <a:solidFill>
                  <a:schemeClr val="tx1">
                    <a:lumMod val="65000"/>
                    <a:lumOff val="35000"/>
                  </a:schemeClr>
                </a:solidFill>
              </a:rPr>
              <a:t>procedimiento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Symbol"/>
              <a:buChar char=""/>
              <a:tabLst>
                <a:tab pos="838200" algn="l"/>
                <a:tab pos="449580" algn="l"/>
              </a:tabLst>
            </a:pPr>
            <a:r>
              <a:rPr lang="es-AR" sz="1600" dirty="0">
                <a:latin typeface="Arial"/>
                <a:ea typeface="Times New Roman"/>
              </a:rPr>
              <a:t>Especificación de los test sobre modelo: objeto y alcance del modelo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Referencia de los valores garantizados y especificaciones de los datos de la planta de operación del prototipo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Referencia de los estándares para los test</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Escala del modelo y datos del mismo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Lugar donde se construye el modelo o partes del mismo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Lugar donde se ensayara o será testeado el modelo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Cronograma indicativo de las secuencias de desarrollo de los test</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Personal, jefe de ensayo y responsabilidades de los participantes</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Diseño del modelo y preparación del Banco de Ensayo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Instrumentación y procedimiento de los test</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Chequeo dimensional del modelo</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Inspecciones y calibraciones de instrumental incluyendo el sistema de adquisición de datos</a:t>
            </a:r>
            <a:endParaRPr lang="es-ES" sz="1600" dirty="0">
              <a:latin typeface="Arial"/>
              <a:ea typeface="Times New Roman"/>
            </a:endParaRPr>
          </a:p>
        </p:txBody>
      </p:sp>
    </p:spTree>
    <p:extLst>
      <p:ext uri="{BB962C8B-B14F-4D97-AF65-F5344CB8AC3E}">
        <p14:creationId xmlns:p14="http://schemas.microsoft.com/office/powerpoint/2010/main" val="23639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a:p>
            <a:pPr algn="ctr"/>
            <a:r>
              <a:rPr lang="es-AR" sz="2800" cap="all" dirty="0">
                <a:solidFill>
                  <a:schemeClr val="tx1">
                    <a:lumMod val="65000"/>
                    <a:lumOff val="35000"/>
                  </a:schemeClr>
                </a:solidFill>
              </a:rPr>
              <a:t>procedimiento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tabLst>
                <a:tab pos="838200" algn="l"/>
                <a:tab pos="449580" algn="l"/>
              </a:tabLst>
            </a:pPr>
            <a:r>
              <a:rPr lang="es-AR" sz="1600" b="1" dirty="0">
                <a:latin typeface="Arial"/>
                <a:ea typeface="Times New Roman"/>
              </a:rPr>
              <a:t>Ensayos preparatorios</a:t>
            </a:r>
            <a:r>
              <a:rPr lang="es-AR" sz="1600" dirty="0">
                <a:latin typeface="Arial"/>
                <a:ea typeface="Times New Roman"/>
              </a:rPr>
              <a:t>: los resultados de estos ensayos solo tienen por finalidad evaluar por parte del suministrador del equipamiento que los datos del modelo y los datos de sus </a:t>
            </a:r>
            <a:r>
              <a:rPr lang="es-AR" sz="1600" dirty="0" err="1">
                <a:latin typeface="Arial"/>
                <a:ea typeface="Times New Roman"/>
              </a:rPr>
              <a:t>garantias</a:t>
            </a:r>
            <a:r>
              <a:rPr lang="es-AR" sz="1600" dirty="0">
                <a:latin typeface="Arial"/>
                <a:ea typeface="Times New Roman"/>
              </a:rPr>
              <a:t> </a:t>
            </a:r>
            <a:r>
              <a:rPr lang="es-AR" sz="1600" dirty="0" err="1">
                <a:latin typeface="Arial"/>
                <a:ea typeface="Times New Roman"/>
              </a:rPr>
              <a:t>estan</a:t>
            </a:r>
            <a:r>
              <a:rPr lang="es-AR" sz="1600" dirty="0">
                <a:latin typeface="Arial"/>
                <a:ea typeface="Times New Roman"/>
              </a:rPr>
              <a:t> de acuerdo a los compromisos asumidos. Son datos internos.</a:t>
            </a:r>
            <a:endParaRPr lang="es-ES" sz="1600" dirty="0">
              <a:latin typeface="Arial"/>
              <a:ea typeface="Times New Roman"/>
            </a:endParaRPr>
          </a:p>
          <a:p>
            <a:pPr algn="just">
              <a:spcAft>
                <a:spcPts val="0"/>
              </a:spcAft>
              <a:tabLst>
                <a:tab pos="838200" algn="l"/>
                <a:tab pos="449580" algn="l"/>
              </a:tabLst>
            </a:pPr>
            <a:r>
              <a:rPr lang="es-AR" sz="1600" b="1" dirty="0">
                <a:latin typeface="Arial"/>
                <a:ea typeface="Times New Roman"/>
              </a:rPr>
              <a:t>Ensayos preliminares</a:t>
            </a:r>
            <a:r>
              <a:rPr lang="es-AR" sz="1600" dirty="0">
                <a:latin typeface="Arial"/>
                <a:ea typeface="Times New Roman"/>
              </a:rPr>
              <a:t>: los resultados de estos test bajo las especificaciones técnicas comprometidas y sus resultados se extienden al uso futuro de los mismos para con los datos del prototipo. </a:t>
            </a:r>
          </a:p>
          <a:p>
            <a:pPr algn="just">
              <a:spcAft>
                <a:spcPts val="0"/>
              </a:spcAft>
              <a:tabLst>
                <a:tab pos="838200" algn="l"/>
                <a:tab pos="449580" algn="l"/>
              </a:tabLst>
            </a:pP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Los resultados de estos test son utilizados solamente para información y no tienen valor contractual y son utilizados solo como valores exploradores de alcance general y delimitar los valores limites de la zona de ensayo y datos garantizados.</a:t>
            </a:r>
          </a:p>
          <a:p>
            <a:pPr marL="342900" lvl="0" indent="-342900" algn="just">
              <a:spcAft>
                <a:spcPts val="0"/>
              </a:spcAft>
              <a:buFont typeface="Symbol"/>
              <a:buChar char=""/>
              <a:tabLst>
                <a:tab pos="838200" algn="l"/>
                <a:tab pos="449580" algn="l"/>
              </a:tabLst>
            </a:pPr>
            <a:endParaRPr lang="es-AR" sz="1600" dirty="0">
              <a:latin typeface="Arial"/>
              <a:ea typeface="Times New Roman"/>
              <a:cs typeface="Times New Roman"/>
            </a:endParaRPr>
          </a:p>
          <a:p>
            <a:pPr marL="342900" lvl="0" indent="-342900" algn="just">
              <a:spcAft>
                <a:spcPts val="0"/>
              </a:spcAft>
              <a:buFont typeface="Symbol"/>
              <a:buChar char=""/>
              <a:tabLst>
                <a:tab pos="838200" algn="l"/>
                <a:tab pos="449580" algn="l"/>
              </a:tabLst>
            </a:pPr>
            <a:r>
              <a:rPr lang="es-AR" sz="1600" dirty="0">
                <a:latin typeface="Arial"/>
              </a:rPr>
              <a:t>Si los resultados de estos test son utilizados oficialmente como valores contractuales, entonces parte de estos resultados o todos serán completados o chequeados durante los ensayos de aceptación</a:t>
            </a:r>
            <a:endParaRPr lang="es-ES" sz="1600" dirty="0">
              <a:latin typeface="Arial"/>
            </a:endParaRPr>
          </a:p>
        </p:txBody>
      </p:sp>
    </p:spTree>
    <p:extLst>
      <p:ext uri="{BB962C8B-B14F-4D97-AF65-F5344CB8AC3E}">
        <p14:creationId xmlns:p14="http://schemas.microsoft.com/office/powerpoint/2010/main" val="2183339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a:p>
            <a:pPr algn="ctr"/>
            <a:r>
              <a:rPr lang="es-AR" sz="2800" cap="all" dirty="0">
                <a:solidFill>
                  <a:schemeClr val="tx1">
                    <a:lumMod val="65000"/>
                    <a:lumOff val="35000"/>
                  </a:schemeClr>
                </a:solidFill>
              </a:rPr>
              <a:t>procedimiento</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195503"/>
            <a:ext cx="7793665"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tabLst>
                <a:tab pos="838200" algn="l"/>
                <a:tab pos="449580" algn="l"/>
              </a:tabLst>
            </a:pPr>
            <a:r>
              <a:rPr lang="es-AR" sz="1600" b="1" dirty="0">
                <a:latin typeface="Arial"/>
                <a:ea typeface="Times New Roman"/>
              </a:rPr>
              <a:t>Ensayos de aceptación o </a:t>
            </a:r>
            <a:r>
              <a:rPr lang="es-AR" sz="1600" b="1" dirty="0" err="1">
                <a:latin typeface="Arial"/>
                <a:ea typeface="Times New Roman"/>
              </a:rPr>
              <a:t>witnessed</a:t>
            </a:r>
            <a:r>
              <a:rPr lang="es-AR" sz="1600" b="1" dirty="0">
                <a:latin typeface="Arial"/>
                <a:ea typeface="Times New Roman"/>
              </a:rPr>
              <a:t> test: </a:t>
            </a:r>
            <a:r>
              <a:rPr lang="es-AR" sz="1600" dirty="0">
                <a:latin typeface="Arial"/>
                <a:ea typeface="Times New Roman"/>
              </a:rPr>
              <a:t>Son ensayos presenciales frente al Cliente. Establecidos para chequear todos los valores relevantes del modelo y definidos en los documentos contractuales o especificaciones técnicas y que forman parte de las comparativas contractuales especificadas en el contrato. Estos resultados forman parte de los documentos contractuales y serán informados en el Reporte Final del Ensayo de Modelo.</a:t>
            </a:r>
          </a:p>
          <a:p>
            <a:pPr algn="just">
              <a:spcAft>
                <a:spcPts val="0"/>
              </a:spcAft>
              <a:tabLst>
                <a:tab pos="838200" algn="l"/>
                <a:tab pos="449580" algn="l"/>
              </a:tabLst>
            </a:pPr>
            <a:endParaRPr lang="es-ES" sz="1600" dirty="0">
              <a:latin typeface="Arial"/>
              <a:ea typeface="Times New Roman"/>
            </a:endParaRPr>
          </a:p>
          <a:p>
            <a:pPr algn="just">
              <a:spcAft>
                <a:spcPts val="0"/>
              </a:spcAft>
              <a:buNone/>
              <a:tabLst>
                <a:tab pos="838200" algn="l"/>
                <a:tab pos="449580" algn="l"/>
              </a:tabLst>
            </a:pPr>
            <a:r>
              <a:rPr lang="es-AR" sz="1600" b="1" dirty="0">
                <a:latin typeface="Arial"/>
                <a:ea typeface="Times New Roman"/>
              </a:rPr>
              <a:t>Ensayos adicionales</a:t>
            </a:r>
            <a:endParaRPr lang="es-ES" sz="1600" dirty="0">
              <a:latin typeface="Arial"/>
              <a:ea typeface="Times New Roman"/>
            </a:endParaRPr>
          </a:p>
          <a:p>
            <a:pPr algn="just">
              <a:spcAft>
                <a:spcPts val="0"/>
              </a:spcAft>
              <a:tabLst>
                <a:tab pos="838200" algn="l"/>
                <a:tab pos="449580" algn="l"/>
              </a:tabLst>
            </a:pPr>
            <a:r>
              <a:rPr lang="es-AR" sz="1600" dirty="0">
                <a:latin typeface="Arial"/>
                <a:ea typeface="Times New Roman"/>
              </a:rPr>
              <a:t>Estos son test suplementarios de los preliminares o de aceptación y pueden ser incluidos como datos adicionales, pueden ser o no ser presenciados por el Cliente</a:t>
            </a:r>
            <a:endParaRPr lang="es-ES" sz="1600" dirty="0">
              <a:latin typeface="Arial"/>
              <a:ea typeface="Times New Roman"/>
            </a:endParaRPr>
          </a:p>
        </p:txBody>
      </p:sp>
    </p:spTree>
    <p:extLst>
      <p:ext uri="{BB962C8B-B14F-4D97-AF65-F5344CB8AC3E}">
        <p14:creationId xmlns:p14="http://schemas.microsoft.com/office/powerpoint/2010/main" val="3533417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Test de modelo</a:t>
            </a:r>
          </a:p>
          <a:p>
            <a:pPr algn="ctr"/>
            <a:r>
              <a:rPr lang="es-AR" sz="2800" cap="all" dirty="0">
                <a:solidFill>
                  <a:schemeClr val="tx1">
                    <a:lumMod val="65000"/>
                    <a:lumOff val="35000"/>
                  </a:schemeClr>
                </a:solidFill>
              </a:rPr>
              <a:t>Garantías no verificables por test</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163104" y="1724701"/>
            <a:ext cx="779366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Font typeface="Symbol"/>
              <a:buChar char=""/>
              <a:tabLst>
                <a:tab pos="838200" algn="l"/>
                <a:tab pos="457200" algn="l"/>
              </a:tabLst>
            </a:pPr>
            <a:r>
              <a:rPr lang="es-AR" sz="1600" dirty="0">
                <a:latin typeface="Arial"/>
                <a:ea typeface="Times New Roman"/>
              </a:rPr>
              <a:t>Garantías a erosión por cavitación</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Garantía de máximo momentánea </a:t>
            </a:r>
            <a:r>
              <a:rPr lang="es-AR" sz="1600" dirty="0" err="1">
                <a:latin typeface="Arial"/>
                <a:ea typeface="Times New Roman"/>
              </a:rPr>
              <a:t>sobrevelocidad</a:t>
            </a:r>
            <a:r>
              <a:rPr lang="es-AR" sz="1600" dirty="0">
                <a:latin typeface="Arial"/>
                <a:ea typeface="Times New Roman"/>
              </a:rPr>
              <a:t> y sobrepresión por transitorio hidráulico</a:t>
            </a:r>
            <a:endParaRPr lang="es-ES" sz="1600" dirty="0">
              <a:latin typeface="Arial"/>
              <a:ea typeface="Times New Roman"/>
            </a:endParaRPr>
          </a:p>
          <a:p>
            <a:pPr marL="342900" lvl="0" indent="-342900" algn="just">
              <a:spcAft>
                <a:spcPts val="0"/>
              </a:spcAft>
              <a:buFont typeface="Symbol"/>
              <a:buChar char=""/>
              <a:tabLst>
                <a:tab pos="838200" algn="l"/>
                <a:tab pos="457200" algn="l"/>
              </a:tabLst>
            </a:pPr>
            <a:r>
              <a:rPr lang="es-AR" sz="1600" dirty="0">
                <a:latin typeface="Arial"/>
                <a:ea typeface="Times New Roman"/>
              </a:rPr>
              <a:t>Garantía sobre valores de ruido y vibración</a:t>
            </a:r>
            <a:endParaRPr lang="es-ES" sz="1600" dirty="0">
              <a:latin typeface="Arial"/>
              <a:ea typeface="Times New Roman"/>
            </a:endParaRPr>
          </a:p>
          <a:p>
            <a:pPr marL="342900" lvl="0" indent="-342900" algn="just">
              <a:spcAft>
                <a:spcPts val="0"/>
              </a:spcAft>
              <a:buFont typeface="Symbol"/>
              <a:buChar char=""/>
              <a:tabLst>
                <a:tab pos="838200" algn="l"/>
                <a:tab pos="449580" algn="l"/>
              </a:tabLst>
            </a:pPr>
            <a:r>
              <a:rPr lang="es-AR" sz="1600" dirty="0">
                <a:latin typeface="Arial"/>
                <a:ea typeface="Times New Roman"/>
              </a:rPr>
              <a:t>Otras adicionales garantías sobre </a:t>
            </a:r>
            <a:r>
              <a:rPr lang="es-AR" sz="1600" dirty="0" err="1">
                <a:latin typeface="Arial"/>
                <a:ea typeface="Times New Roman"/>
              </a:rPr>
              <a:t>perfomance</a:t>
            </a:r>
            <a:r>
              <a:rPr lang="es-AR" sz="1600" dirty="0">
                <a:latin typeface="Arial"/>
                <a:ea typeface="Times New Roman"/>
              </a:rPr>
              <a:t> de la turbina: fluctuaciones de presión, fluctuaciones del torque, empuje hidráulico radial y axial, torque hidráulico sobre los alabes del distribuidor y sobre los alabes de las maquinas de alabes móviles, característica de funcionamiento en los cuatro cuadrantes, mediciones de presión diferencial test de prototipo. </a:t>
            </a:r>
            <a:endParaRPr lang="es-ES" sz="1600" dirty="0">
              <a:latin typeface="Arial"/>
              <a:ea typeface="Times New Roman"/>
            </a:endParaRPr>
          </a:p>
        </p:txBody>
      </p:sp>
    </p:spTree>
    <p:extLst>
      <p:ext uri="{BB962C8B-B14F-4D97-AF65-F5344CB8AC3E}">
        <p14:creationId xmlns:p14="http://schemas.microsoft.com/office/powerpoint/2010/main" val="287380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Simplificación de h</a:t>
            </a:r>
          </a:p>
        </p:txBody>
      </p:sp>
      <p:pic>
        <p:nvPicPr>
          <p:cNvPr id="6" name="Imagen 5">
            <a:extLst>
              <a:ext uri="{FF2B5EF4-FFF2-40B4-BE49-F238E27FC236}">
                <a16:creationId xmlns:a16="http://schemas.microsoft.com/office/drawing/2014/main" id="{CFF31138-A783-4E6C-B018-6C58A612187A}"/>
              </a:ext>
            </a:extLst>
          </p:cNvPr>
          <p:cNvPicPr>
            <a:picLocks noChangeAspect="1"/>
          </p:cNvPicPr>
          <p:nvPr/>
        </p:nvPicPr>
        <p:blipFill>
          <a:blip r:embed="rId4"/>
          <a:srcRect/>
          <a:stretch/>
        </p:blipFill>
        <p:spPr>
          <a:xfrm>
            <a:off x="502106" y="1165110"/>
            <a:ext cx="6885855" cy="4895674"/>
          </a:xfrm>
          <a:prstGeom prst="rect">
            <a:avLst/>
          </a:prstGeom>
        </p:spPr>
      </p:pic>
    </p:spTree>
    <p:extLst>
      <p:ext uri="{BB962C8B-B14F-4D97-AF65-F5344CB8AC3E}">
        <p14:creationId xmlns:p14="http://schemas.microsoft.com/office/powerpoint/2010/main" val="327772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modelos</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489098" y="1424763"/>
            <a:ext cx="724077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algn="just">
              <a:spcAft>
                <a:spcPts val="0"/>
              </a:spcAft>
              <a:buClr>
                <a:schemeClr val="accent1"/>
              </a:buClr>
              <a:buFont typeface="Symbol"/>
              <a:buChar char=""/>
              <a:tabLst>
                <a:tab pos="457200" algn="l"/>
              </a:tabLst>
            </a:pPr>
            <a:r>
              <a:rPr lang="es-AR" sz="1800" dirty="0">
                <a:latin typeface="Arial" pitchFamily="34" charset="0"/>
                <a:ea typeface="Times New Roman"/>
                <a:cs typeface="Arial" pitchFamily="34" charset="0"/>
              </a:rPr>
              <a:t>La experiencia ha demostrado que la </a:t>
            </a:r>
            <a:r>
              <a:rPr lang="es-AR" sz="1800" b="1" dirty="0" err="1">
                <a:latin typeface="Arial" pitchFamily="34" charset="0"/>
                <a:ea typeface="Times New Roman"/>
                <a:cs typeface="Arial" pitchFamily="34" charset="0"/>
              </a:rPr>
              <a:t>perfomance</a:t>
            </a:r>
            <a:r>
              <a:rPr lang="es-AR" sz="1800" dirty="0">
                <a:latin typeface="Arial" pitchFamily="34" charset="0"/>
                <a:ea typeface="Times New Roman"/>
                <a:cs typeface="Arial" pitchFamily="34" charset="0"/>
              </a:rPr>
              <a:t> de una máquina hidráulica (</a:t>
            </a:r>
            <a:r>
              <a:rPr lang="es-AR" sz="1800" b="1" dirty="0">
                <a:latin typeface="Arial" pitchFamily="34" charset="0"/>
                <a:ea typeface="Times New Roman"/>
                <a:cs typeface="Arial" pitchFamily="34" charset="0"/>
              </a:rPr>
              <a:t>bomba</a:t>
            </a:r>
            <a:r>
              <a:rPr lang="es-AR" sz="1800" dirty="0">
                <a:latin typeface="Arial" pitchFamily="34" charset="0"/>
                <a:ea typeface="Times New Roman"/>
                <a:cs typeface="Arial" pitchFamily="34" charset="0"/>
              </a:rPr>
              <a:t> o </a:t>
            </a:r>
            <a:r>
              <a:rPr lang="es-AR" sz="1800" b="1" dirty="0">
                <a:latin typeface="Arial" pitchFamily="34" charset="0"/>
                <a:ea typeface="Times New Roman"/>
                <a:cs typeface="Arial" pitchFamily="34" charset="0"/>
              </a:rPr>
              <a:t>turbina)</a:t>
            </a:r>
            <a:r>
              <a:rPr lang="es-AR" sz="1800" dirty="0">
                <a:latin typeface="Arial" pitchFamily="34" charset="0"/>
                <a:ea typeface="Times New Roman"/>
                <a:cs typeface="Arial" pitchFamily="34" charset="0"/>
              </a:rPr>
              <a:t>, puede ser obtenida por </a:t>
            </a:r>
            <a:r>
              <a:rPr lang="es-AR" sz="1800" b="1" dirty="0">
                <a:latin typeface="Arial" pitchFamily="34" charset="0"/>
                <a:ea typeface="Times New Roman"/>
                <a:cs typeface="Arial" pitchFamily="34" charset="0"/>
              </a:rPr>
              <a:t>pruebas de modelo con un mínimo de tiempo y costo. </a:t>
            </a:r>
            <a:endParaRPr lang="es-ES" sz="1800" b="1" dirty="0">
              <a:latin typeface="Arial" pitchFamily="34" charset="0"/>
              <a:ea typeface="Times New Roman"/>
              <a:cs typeface="Arial" pitchFamily="34" charset="0"/>
            </a:endParaRPr>
          </a:p>
          <a:p>
            <a:pPr marL="342900" lvl="0" indent="-342900" algn="just">
              <a:spcAft>
                <a:spcPts val="0"/>
              </a:spcAft>
              <a:buClr>
                <a:schemeClr val="accent1"/>
              </a:buClr>
              <a:buFont typeface="Symbol"/>
              <a:buChar char=""/>
              <a:tabLst>
                <a:tab pos="457200" algn="l"/>
              </a:tabLst>
            </a:pPr>
            <a:endParaRPr lang="es-AR" sz="1800" dirty="0">
              <a:latin typeface="Arial" pitchFamily="34" charset="0"/>
              <a:ea typeface="Times New Roman"/>
              <a:cs typeface="Arial" pitchFamily="34" charset="0"/>
            </a:endParaRPr>
          </a:p>
          <a:p>
            <a:pPr marL="342900" lvl="0" indent="-342900" algn="just">
              <a:spcAft>
                <a:spcPts val="0"/>
              </a:spcAft>
              <a:buClr>
                <a:schemeClr val="accent1"/>
              </a:buClr>
              <a:buFont typeface="Symbol"/>
              <a:buChar char=""/>
              <a:tabLst>
                <a:tab pos="457200" algn="l"/>
              </a:tabLst>
            </a:pPr>
            <a:r>
              <a:rPr lang="es-AR" sz="1800" dirty="0">
                <a:latin typeface="Arial" pitchFamily="34" charset="0"/>
                <a:ea typeface="Times New Roman"/>
                <a:cs typeface="Arial" pitchFamily="34" charset="0"/>
              </a:rPr>
              <a:t>La necesidad para las pruebas de </a:t>
            </a:r>
            <a:r>
              <a:rPr lang="es-AR" sz="1800" dirty="0" err="1">
                <a:latin typeface="Arial" pitchFamily="34" charset="0"/>
                <a:ea typeface="Times New Roman"/>
                <a:cs typeface="Arial" pitchFamily="34" charset="0"/>
              </a:rPr>
              <a:t>perfomance</a:t>
            </a:r>
            <a:r>
              <a:rPr lang="es-AR" sz="1800" dirty="0">
                <a:latin typeface="Arial" pitchFamily="34" charset="0"/>
                <a:ea typeface="Times New Roman"/>
                <a:cs typeface="Arial" pitchFamily="34" charset="0"/>
              </a:rPr>
              <a:t> se debe al hecho que las </a:t>
            </a:r>
            <a:r>
              <a:rPr lang="es-AR" sz="1800" b="1" dirty="0">
                <a:latin typeface="Arial" pitchFamily="34" charset="0"/>
                <a:ea typeface="Times New Roman"/>
                <a:cs typeface="Arial" pitchFamily="34" charset="0"/>
              </a:rPr>
              <a:t>condiciones de flujo en las maquinas hidráulicas son tan complejas que resulta imposible predecir </a:t>
            </a:r>
            <a:r>
              <a:rPr lang="es-AR" sz="1800" dirty="0">
                <a:latin typeface="Arial" pitchFamily="34" charset="0"/>
                <a:ea typeface="Times New Roman"/>
                <a:cs typeface="Arial" pitchFamily="34" charset="0"/>
              </a:rPr>
              <a:t>el comportamiento</a:t>
            </a:r>
            <a:r>
              <a:rPr lang="es-AR" sz="1800" b="1" dirty="0">
                <a:latin typeface="Arial" pitchFamily="34" charset="0"/>
                <a:ea typeface="Times New Roman"/>
                <a:cs typeface="Arial" pitchFamily="34" charset="0"/>
              </a:rPr>
              <a:t> </a:t>
            </a:r>
            <a:r>
              <a:rPr lang="es-AR" sz="1800" dirty="0">
                <a:latin typeface="Arial" pitchFamily="34" charset="0"/>
                <a:ea typeface="Times New Roman"/>
                <a:cs typeface="Arial" pitchFamily="34" charset="0"/>
              </a:rPr>
              <a:t>en detalle exclusivamente de consideraciones analíticas. </a:t>
            </a:r>
            <a:endParaRPr lang="es-ES" dirty="0">
              <a:latin typeface="Arial" pitchFamily="34" charset="0"/>
              <a:ea typeface="Times New Roman"/>
              <a:cs typeface="Arial" pitchFamily="34" charset="0"/>
            </a:endParaRPr>
          </a:p>
          <a:p>
            <a:pPr marL="342900" lvl="0" indent="-342900" algn="just">
              <a:spcAft>
                <a:spcPts val="0"/>
              </a:spcAft>
              <a:buClr>
                <a:schemeClr val="accent1"/>
              </a:buClr>
              <a:buFont typeface="Symbol"/>
              <a:buChar char=""/>
              <a:tabLst>
                <a:tab pos="457200" algn="l"/>
              </a:tabLst>
            </a:pPr>
            <a:endParaRPr lang="es-ES" sz="1800" dirty="0">
              <a:latin typeface="Arial" pitchFamily="34" charset="0"/>
              <a:ea typeface="Times New Roman"/>
              <a:cs typeface="Arial" pitchFamily="34" charset="0"/>
            </a:endParaRPr>
          </a:p>
          <a:p>
            <a:pPr marL="342900" lvl="0" indent="-342900" algn="just">
              <a:spcAft>
                <a:spcPts val="0"/>
              </a:spcAft>
              <a:buClr>
                <a:schemeClr val="accent1"/>
              </a:buClr>
              <a:buFont typeface="Symbol"/>
              <a:buChar char=""/>
              <a:tabLst>
                <a:tab pos="457200" algn="l"/>
              </a:tabLst>
            </a:pPr>
            <a:r>
              <a:rPr lang="es-AR" sz="1800" dirty="0">
                <a:latin typeface="Arial" pitchFamily="34" charset="0"/>
                <a:ea typeface="Times New Roman"/>
                <a:cs typeface="Arial" pitchFamily="34" charset="0"/>
              </a:rPr>
              <a:t>Los grandes fabricantes de </a:t>
            </a:r>
            <a:r>
              <a:rPr lang="es-AR" sz="1800" dirty="0" err="1">
                <a:latin typeface="Arial" pitchFamily="34" charset="0"/>
                <a:ea typeface="Times New Roman"/>
                <a:cs typeface="Arial" pitchFamily="34" charset="0"/>
              </a:rPr>
              <a:t>turbomaquinas</a:t>
            </a:r>
            <a:r>
              <a:rPr lang="es-AR" sz="1800" dirty="0">
                <a:latin typeface="Arial" pitchFamily="34" charset="0"/>
                <a:ea typeface="Times New Roman"/>
                <a:cs typeface="Arial" pitchFamily="34" charset="0"/>
              </a:rPr>
              <a:t> hidráulicas mantienen laboratorios equipados con medios adecuados para realizar </a:t>
            </a:r>
            <a:r>
              <a:rPr lang="es-AR" sz="1800" b="1" dirty="0">
                <a:latin typeface="Arial" pitchFamily="34" charset="0"/>
                <a:ea typeface="Times New Roman"/>
                <a:cs typeface="Arial" pitchFamily="34" charset="0"/>
              </a:rPr>
              <a:t>pruebas de </a:t>
            </a:r>
            <a:r>
              <a:rPr lang="es-AR" sz="1800" b="1" dirty="0" err="1">
                <a:latin typeface="Arial" pitchFamily="34" charset="0"/>
                <a:ea typeface="Times New Roman"/>
                <a:cs typeface="Arial" pitchFamily="34" charset="0"/>
              </a:rPr>
              <a:t>perfomance</a:t>
            </a:r>
            <a:endParaRPr lang="es-ES" sz="1800" b="1" dirty="0">
              <a:latin typeface="Arial" pitchFamily="34" charset="0"/>
              <a:cs typeface="Arial" pitchFamily="34" charset="0"/>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21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semejanza</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489098" y="1424763"/>
            <a:ext cx="7240772"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Aft>
                <a:spcPts val="0"/>
              </a:spcAft>
              <a:buNone/>
              <a:tabLst>
                <a:tab pos="838200" algn="l"/>
                <a:tab pos="449580" algn="l"/>
              </a:tabLst>
            </a:pPr>
            <a:r>
              <a:rPr lang="es-AR" sz="1800" dirty="0">
                <a:latin typeface="Arial" pitchFamily="34" charset="0"/>
                <a:ea typeface="Times New Roman"/>
                <a:cs typeface="Arial" pitchFamily="34" charset="0"/>
              </a:rPr>
              <a:t>La teoría de la semejanza se utiliza para</a:t>
            </a:r>
          </a:p>
          <a:p>
            <a:pPr algn="just">
              <a:spcAft>
                <a:spcPts val="0"/>
              </a:spcAft>
              <a:buNone/>
              <a:tabLst>
                <a:tab pos="838200" algn="l"/>
                <a:tab pos="449580" algn="l"/>
              </a:tabLst>
            </a:pPr>
            <a:endParaRPr lang="es-ES" sz="1800" dirty="0">
              <a:latin typeface="Arial" pitchFamily="34" charset="0"/>
              <a:ea typeface="Times New Roman"/>
              <a:cs typeface="Arial" pitchFamily="34" charset="0"/>
            </a:endParaRPr>
          </a:p>
          <a:p>
            <a:pPr marL="342900" lvl="0" indent="-342900" algn="just">
              <a:spcAft>
                <a:spcPts val="0"/>
              </a:spcAft>
              <a:buClr>
                <a:schemeClr val="accent1"/>
              </a:buClr>
              <a:buFont typeface="+mj-lt"/>
              <a:buAutoNum type="arabicParenR"/>
              <a:tabLst>
                <a:tab pos="457200" algn="l"/>
              </a:tabLst>
            </a:pPr>
            <a:r>
              <a:rPr lang="es-AR" sz="1800" dirty="0">
                <a:latin typeface="Arial" pitchFamily="34" charset="0"/>
                <a:ea typeface="Times New Roman"/>
                <a:cs typeface="Arial" pitchFamily="34" charset="0"/>
              </a:rPr>
              <a:t>verificación de desarrollos</a:t>
            </a:r>
          </a:p>
          <a:p>
            <a:pPr marL="342900" lvl="0" indent="-342900" algn="just">
              <a:spcAft>
                <a:spcPts val="0"/>
              </a:spcAft>
              <a:buClr>
                <a:schemeClr val="accent1"/>
              </a:buClr>
              <a:buFont typeface="+mj-lt"/>
              <a:buAutoNum type="arabicParenR"/>
              <a:tabLst>
                <a:tab pos="457200" algn="l"/>
              </a:tabLst>
            </a:pPr>
            <a:endParaRPr lang="es-AR" sz="1800" dirty="0">
              <a:latin typeface="Arial" pitchFamily="34" charset="0"/>
              <a:ea typeface="Times New Roman"/>
              <a:cs typeface="Arial" pitchFamily="34" charset="0"/>
            </a:endParaRPr>
          </a:p>
          <a:p>
            <a:pPr marL="342900" lvl="0" indent="-342900" algn="just">
              <a:spcAft>
                <a:spcPts val="0"/>
              </a:spcAft>
              <a:buClr>
                <a:schemeClr val="accent1"/>
              </a:buClr>
              <a:buFont typeface="+mj-lt"/>
              <a:buAutoNum type="arabicParenR"/>
              <a:tabLst>
                <a:tab pos="457200" algn="l"/>
              </a:tabLst>
            </a:pPr>
            <a:r>
              <a:rPr lang="es-AR" sz="1800" dirty="0">
                <a:latin typeface="Arial" pitchFamily="34" charset="0"/>
                <a:ea typeface="Times New Roman"/>
                <a:cs typeface="Arial" pitchFamily="34" charset="0"/>
              </a:rPr>
              <a:t>evaluación de </a:t>
            </a:r>
            <a:r>
              <a:rPr lang="es-AR" sz="1800" dirty="0" err="1">
                <a:latin typeface="Arial" pitchFamily="34" charset="0"/>
                <a:ea typeface="Times New Roman"/>
                <a:cs typeface="Arial" pitchFamily="34" charset="0"/>
              </a:rPr>
              <a:t>perfomance</a:t>
            </a:r>
            <a:r>
              <a:rPr lang="es-AR" sz="1800" dirty="0">
                <a:latin typeface="Arial" pitchFamily="34" charset="0"/>
                <a:ea typeface="Times New Roman"/>
                <a:cs typeface="Arial" pitchFamily="34" charset="0"/>
              </a:rPr>
              <a:t> bajo condiciones especiales como cavitación</a:t>
            </a:r>
          </a:p>
          <a:p>
            <a:pPr marL="342900" lvl="0" indent="-342900" algn="just">
              <a:spcAft>
                <a:spcPts val="0"/>
              </a:spcAft>
              <a:buClr>
                <a:schemeClr val="accent1"/>
              </a:buClr>
              <a:buFont typeface="+mj-lt"/>
              <a:buAutoNum type="arabicParenR"/>
              <a:tabLst>
                <a:tab pos="457200" algn="l"/>
              </a:tabLst>
            </a:pPr>
            <a:endParaRPr lang="es-AR" sz="1800" dirty="0">
              <a:latin typeface="Arial" pitchFamily="34" charset="0"/>
              <a:ea typeface="Times New Roman"/>
              <a:cs typeface="Arial" pitchFamily="34" charset="0"/>
            </a:endParaRPr>
          </a:p>
          <a:p>
            <a:pPr marL="342900" lvl="0" indent="-342900" algn="just">
              <a:spcAft>
                <a:spcPts val="0"/>
              </a:spcAft>
              <a:buClr>
                <a:schemeClr val="accent1"/>
              </a:buClr>
              <a:buFont typeface="+mj-lt"/>
              <a:buAutoNum type="arabicParenR"/>
              <a:tabLst>
                <a:tab pos="457200" algn="l"/>
              </a:tabLst>
            </a:pPr>
            <a:r>
              <a:rPr lang="es-AR" sz="1800" dirty="0">
                <a:latin typeface="Arial" pitchFamily="34" charset="0"/>
                <a:ea typeface="Times New Roman"/>
                <a:cs typeface="Arial" pitchFamily="34" charset="0"/>
              </a:rPr>
              <a:t>evaluación de solicitación hidrodinámica para el uso en el diseño mecánico</a:t>
            </a:r>
          </a:p>
          <a:p>
            <a:pPr marL="342900" lvl="0" indent="-342900" algn="just">
              <a:spcAft>
                <a:spcPts val="0"/>
              </a:spcAft>
              <a:buClr>
                <a:schemeClr val="accent1"/>
              </a:buClr>
              <a:buFont typeface="+mj-lt"/>
              <a:buAutoNum type="arabicParenR"/>
              <a:tabLst>
                <a:tab pos="457200" algn="l"/>
              </a:tabLst>
            </a:pPr>
            <a:endParaRPr lang="es-AR" sz="1800" dirty="0">
              <a:latin typeface="Arial" pitchFamily="34" charset="0"/>
              <a:ea typeface="Times New Roman"/>
              <a:cs typeface="Arial" pitchFamily="34" charset="0"/>
            </a:endParaRPr>
          </a:p>
          <a:p>
            <a:pPr marL="342900" lvl="0" indent="-342900" algn="just">
              <a:spcAft>
                <a:spcPts val="0"/>
              </a:spcAft>
              <a:buClr>
                <a:schemeClr val="accent1"/>
              </a:buClr>
              <a:buFont typeface="+mj-lt"/>
              <a:buAutoNum type="arabicParenR"/>
              <a:tabLst>
                <a:tab pos="457200" algn="l"/>
              </a:tabLst>
            </a:pPr>
            <a:r>
              <a:rPr lang="es-AR" sz="1800" dirty="0">
                <a:latin typeface="Arial" pitchFamily="34" charset="0"/>
                <a:ea typeface="Times New Roman"/>
                <a:cs typeface="Arial" pitchFamily="34" charset="0"/>
              </a:rPr>
              <a:t>desarrollo de pruebas de aceptación en diseños competitivos para prototipos</a:t>
            </a:r>
            <a:endParaRPr lang="es-ES" sz="1800" dirty="0">
              <a:latin typeface="Arial" pitchFamily="34" charset="0"/>
              <a:ea typeface="Times New Roman"/>
              <a:cs typeface="Arial" pitchFamily="34" charset="0"/>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err="1">
                <a:solidFill>
                  <a:schemeClr val="tx1">
                    <a:lumMod val="65000"/>
                    <a:lumOff val="35000"/>
                  </a:schemeClr>
                </a:solidFill>
              </a:rPr>
              <a:t>MOdelo</a:t>
            </a:r>
            <a:endParaRPr lang="es-AR" sz="2800" cap="all" dirty="0">
              <a:solidFill>
                <a:schemeClr val="tx1">
                  <a:lumMod val="65000"/>
                  <a:lumOff val="35000"/>
                </a:schemeClr>
              </a:solidFill>
            </a:endParaRPr>
          </a:p>
        </p:txBody>
      </p:sp>
      <p:sp>
        <p:nvSpPr>
          <p:cNvPr id="3" name="CuadroTexto 2">
            <a:extLst>
              <a:ext uri="{FF2B5EF4-FFF2-40B4-BE49-F238E27FC236}">
                <a16:creationId xmlns:a16="http://schemas.microsoft.com/office/drawing/2014/main" id="{DE6F30D3-D627-4217-8827-B8A88D7CFB49}"/>
              </a:ext>
            </a:extLst>
          </p:cNvPr>
          <p:cNvSpPr txBox="1"/>
          <p:nvPr/>
        </p:nvSpPr>
        <p:spPr>
          <a:xfrm>
            <a:off x="489098" y="1424763"/>
            <a:ext cx="7240772"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52000" lvl="1" indent="-252000" algn="just">
              <a:spcAft>
                <a:spcPts val="0"/>
              </a:spcAft>
              <a:buClr>
                <a:schemeClr val="accent1"/>
              </a:buClr>
              <a:buFont typeface="Symbol"/>
              <a:buChar char=""/>
              <a:tabLst>
                <a:tab pos="838200" algn="l"/>
                <a:tab pos="449580" algn="l"/>
              </a:tabLst>
            </a:pPr>
            <a:r>
              <a:rPr lang="es-AR" sz="1800" dirty="0">
                <a:latin typeface="Arial" pitchFamily="34" charset="0"/>
                <a:ea typeface="Times New Roman"/>
                <a:cs typeface="Arial" pitchFamily="34" charset="0"/>
              </a:rPr>
              <a:t>Un </a:t>
            </a:r>
            <a:r>
              <a:rPr lang="es-AR" sz="1800" b="1" dirty="0">
                <a:latin typeface="Arial" pitchFamily="34" charset="0"/>
                <a:ea typeface="Times New Roman"/>
                <a:cs typeface="Arial" pitchFamily="34" charset="0"/>
              </a:rPr>
              <a:t>modelo se ensaya </a:t>
            </a:r>
            <a:r>
              <a:rPr lang="es-AR" sz="1800" dirty="0">
                <a:latin typeface="Arial" pitchFamily="34" charset="0"/>
                <a:ea typeface="Times New Roman"/>
                <a:cs typeface="Arial" pitchFamily="34" charset="0"/>
              </a:rPr>
              <a:t>tanto para analizar su </a:t>
            </a:r>
            <a:r>
              <a:rPr lang="es-AR" sz="1800" b="1" dirty="0">
                <a:latin typeface="Arial" pitchFamily="34" charset="0"/>
                <a:ea typeface="Times New Roman"/>
                <a:cs typeface="Arial" pitchFamily="34" charset="0"/>
              </a:rPr>
              <a:t>funcionamiento</a:t>
            </a:r>
            <a:r>
              <a:rPr lang="es-AR" sz="1800" dirty="0">
                <a:latin typeface="Arial" pitchFamily="34" charset="0"/>
                <a:ea typeface="Times New Roman"/>
                <a:cs typeface="Arial" pitchFamily="34" charset="0"/>
              </a:rPr>
              <a:t> como para determinar su </a:t>
            </a:r>
            <a:r>
              <a:rPr lang="es-AR" sz="1800" b="1" dirty="0">
                <a:latin typeface="Arial" pitchFamily="34" charset="0"/>
                <a:ea typeface="Times New Roman"/>
                <a:cs typeface="Arial" pitchFamily="34" charset="0"/>
              </a:rPr>
              <a:t>rendimiento</a:t>
            </a:r>
            <a:r>
              <a:rPr lang="es-AR" sz="1800" dirty="0">
                <a:latin typeface="Arial" pitchFamily="34" charset="0"/>
                <a:ea typeface="Times New Roman"/>
                <a:cs typeface="Arial" pitchFamily="34" charset="0"/>
              </a:rPr>
              <a:t>, sobre los resultados del análisis de estos ensayos se efectúan correcciones en el modelo hasta conseguir que el funcionamiento sea satisfactorio</a:t>
            </a:r>
            <a:endParaRPr lang="es-ES" sz="1800" dirty="0">
              <a:latin typeface="Arial" pitchFamily="34" charset="0"/>
              <a:ea typeface="Times New Roman"/>
              <a:cs typeface="Arial" pitchFamily="34" charset="0"/>
            </a:endParaRPr>
          </a:p>
          <a:p>
            <a:pPr marL="252000" lvl="1" indent="-252000" algn="just">
              <a:spcAft>
                <a:spcPts val="0"/>
              </a:spcAft>
              <a:buClr>
                <a:schemeClr val="accent1"/>
              </a:buClr>
              <a:buFont typeface="Symbol"/>
              <a:buChar char=""/>
              <a:tabLst>
                <a:tab pos="838200" algn="l"/>
                <a:tab pos="449580" algn="l"/>
              </a:tabLst>
            </a:pPr>
            <a:r>
              <a:rPr lang="es-AR" sz="1800" dirty="0">
                <a:latin typeface="Arial" pitchFamily="34" charset="0"/>
                <a:ea typeface="Times New Roman"/>
                <a:cs typeface="Arial" pitchFamily="34" charset="0"/>
              </a:rPr>
              <a:t>La maquina </a:t>
            </a:r>
            <a:r>
              <a:rPr lang="es-AR" sz="1800" b="1" dirty="0">
                <a:latin typeface="Arial" pitchFamily="34" charset="0"/>
                <a:ea typeface="Times New Roman"/>
                <a:cs typeface="Arial" pitchFamily="34" charset="0"/>
              </a:rPr>
              <a:t>prototipo</a:t>
            </a:r>
            <a:r>
              <a:rPr lang="es-AR" sz="1800" dirty="0">
                <a:latin typeface="Arial" pitchFamily="34" charset="0"/>
                <a:ea typeface="Times New Roman"/>
                <a:cs typeface="Arial" pitchFamily="34" charset="0"/>
              </a:rPr>
              <a:t> se construye siguiendo las </a:t>
            </a:r>
            <a:r>
              <a:rPr lang="es-AR" sz="1800" b="1" dirty="0">
                <a:latin typeface="Arial" pitchFamily="34" charset="0"/>
                <a:ea typeface="Times New Roman"/>
                <a:cs typeface="Arial" pitchFamily="34" charset="0"/>
              </a:rPr>
              <a:t>relaciones de semejanza </a:t>
            </a:r>
            <a:r>
              <a:rPr lang="es-AR" sz="1800" dirty="0">
                <a:latin typeface="Arial" pitchFamily="34" charset="0"/>
                <a:ea typeface="Times New Roman"/>
                <a:cs typeface="Arial" pitchFamily="34" charset="0"/>
              </a:rPr>
              <a:t>correspondiente.</a:t>
            </a:r>
            <a:endParaRPr lang="es-ES" sz="1800" dirty="0">
              <a:latin typeface="Arial" pitchFamily="34" charset="0"/>
              <a:ea typeface="Times New Roman"/>
              <a:cs typeface="Arial" pitchFamily="34" charset="0"/>
            </a:endParaRPr>
          </a:p>
          <a:p>
            <a:pPr marL="252000" lvl="1" indent="-252000" algn="just">
              <a:spcAft>
                <a:spcPts val="0"/>
              </a:spcAft>
              <a:buClr>
                <a:schemeClr val="accent1"/>
              </a:buClr>
              <a:buFont typeface="Symbol"/>
              <a:buChar char=""/>
              <a:tabLst>
                <a:tab pos="838200" algn="l"/>
                <a:tab pos="449580" algn="l"/>
              </a:tabLst>
            </a:pPr>
            <a:r>
              <a:rPr lang="es-AR" sz="1800" dirty="0">
                <a:latin typeface="Arial" pitchFamily="34" charset="0"/>
                <a:ea typeface="Times New Roman"/>
                <a:cs typeface="Arial" pitchFamily="34" charset="0"/>
              </a:rPr>
              <a:t>Luego de ensayada la maquina prototipo se obtiene la curva característica de rendimiento y se compara con la del modelo. Se </a:t>
            </a:r>
            <a:r>
              <a:rPr lang="es-AR" sz="1800" b="1" dirty="0">
                <a:latin typeface="Arial" pitchFamily="34" charset="0"/>
                <a:ea typeface="Times New Roman"/>
                <a:cs typeface="Arial" pitchFamily="34" charset="0"/>
              </a:rPr>
              <a:t>analizan los Re y se obtienen expresiones que permiten corregir los criterios de semejanzas deducidos del análisis dimensional</a:t>
            </a:r>
            <a:r>
              <a:rPr lang="es-AR" sz="1800" dirty="0">
                <a:latin typeface="Arial" pitchFamily="34" charset="0"/>
                <a:ea typeface="Times New Roman"/>
                <a:cs typeface="Arial" pitchFamily="34" charset="0"/>
              </a:rPr>
              <a:t>.</a:t>
            </a:r>
            <a:endParaRPr lang="es-ES" sz="1800" dirty="0">
              <a:latin typeface="Arial" pitchFamily="34" charset="0"/>
              <a:ea typeface="Times New Roman"/>
              <a:cs typeface="Arial" pitchFamily="34" charset="0"/>
            </a:endParaRPr>
          </a:p>
          <a:p>
            <a:pPr marL="252000" lvl="1" indent="-252000" algn="just">
              <a:spcAft>
                <a:spcPts val="0"/>
              </a:spcAft>
              <a:buClr>
                <a:schemeClr val="accent1"/>
              </a:buClr>
              <a:buFont typeface="Symbol"/>
              <a:buChar char=""/>
              <a:tabLst>
                <a:tab pos="838200" algn="l"/>
                <a:tab pos="449580" algn="l"/>
              </a:tabLst>
            </a:pPr>
            <a:r>
              <a:rPr lang="es-AR" sz="1800" dirty="0">
                <a:latin typeface="Arial" pitchFamily="34" charset="0"/>
                <a:ea typeface="Times New Roman"/>
                <a:cs typeface="Arial" pitchFamily="34" charset="0"/>
              </a:rPr>
              <a:t>Estas expresiones permiten </a:t>
            </a:r>
            <a:r>
              <a:rPr lang="es-AR" sz="1800" b="1" dirty="0">
                <a:latin typeface="Arial" pitchFamily="34" charset="0"/>
                <a:ea typeface="Times New Roman"/>
                <a:cs typeface="Arial" pitchFamily="34" charset="0"/>
              </a:rPr>
              <a:t>corregir los errores de escala</a:t>
            </a:r>
            <a:r>
              <a:rPr lang="es-AR" sz="1800" dirty="0">
                <a:latin typeface="Arial" pitchFamily="34" charset="0"/>
                <a:ea typeface="Times New Roman"/>
                <a:cs typeface="Arial" pitchFamily="34" charset="0"/>
              </a:rPr>
              <a:t>. Los valores de </a:t>
            </a:r>
            <a:r>
              <a:rPr lang="es-AR" sz="1800" b="1" dirty="0">
                <a:latin typeface="Arial" pitchFamily="34" charset="0"/>
                <a:ea typeface="Times New Roman"/>
                <a:cs typeface="Arial" pitchFamily="34" charset="0"/>
              </a:rPr>
              <a:t>rendimiento</a:t>
            </a:r>
            <a:r>
              <a:rPr lang="es-AR" sz="1800" dirty="0">
                <a:latin typeface="Arial" pitchFamily="34" charset="0"/>
                <a:ea typeface="Times New Roman"/>
                <a:cs typeface="Arial" pitchFamily="34" charset="0"/>
              </a:rPr>
              <a:t> debido a los </a:t>
            </a:r>
            <a:r>
              <a:rPr lang="es-AR" sz="1800" b="1" dirty="0">
                <a:latin typeface="Arial" pitchFamily="34" charset="0"/>
                <a:ea typeface="Times New Roman"/>
                <a:cs typeface="Arial" pitchFamily="34" charset="0"/>
              </a:rPr>
              <a:t>errores de escala </a:t>
            </a:r>
            <a:r>
              <a:rPr lang="es-AR" sz="1800" dirty="0">
                <a:latin typeface="Arial" pitchFamily="34" charset="0"/>
                <a:ea typeface="Times New Roman"/>
                <a:cs typeface="Arial" pitchFamily="34" charset="0"/>
              </a:rPr>
              <a:t>no coinciden entre </a:t>
            </a:r>
            <a:r>
              <a:rPr lang="es-AR" sz="1800" b="1" dirty="0">
                <a:latin typeface="Arial" pitchFamily="34" charset="0"/>
                <a:ea typeface="Times New Roman"/>
                <a:cs typeface="Arial" pitchFamily="34" charset="0"/>
              </a:rPr>
              <a:t>modelo y prototipo</a:t>
            </a:r>
            <a:r>
              <a:rPr lang="es-AR" sz="1800" dirty="0">
                <a:latin typeface="Arial" pitchFamily="34" charset="0"/>
                <a:ea typeface="Times New Roman"/>
                <a:cs typeface="Arial" pitchFamily="34" charset="0"/>
              </a:rPr>
              <a:t>, admitiéndose como validos los valores de modelo que con formulas deducidas a tal efecto se refieren a los valores de prototipo, esto se denomina </a:t>
            </a:r>
            <a:r>
              <a:rPr lang="es-AR" sz="1800" b="1" dirty="0">
                <a:latin typeface="Arial" pitchFamily="34" charset="0"/>
                <a:ea typeface="Times New Roman"/>
                <a:cs typeface="Arial" pitchFamily="34" charset="0"/>
              </a:rPr>
              <a:t>escalamiento</a:t>
            </a:r>
            <a:endParaRPr lang="es-ES" sz="1800" b="1" dirty="0">
              <a:latin typeface="Arial" pitchFamily="34" charset="0"/>
              <a:ea typeface="Times New Roman"/>
              <a:cs typeface="Arial" pitchFamily="34" charset="0"/>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useBgFill="1">
        <p:nvSpPr>
          <p:cNvPr id="22" name="Rectángulo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4" name="Imagen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Título 1">
            <a:extLst>
              <a:ext uri="{FF2B5EF4-FFF2-40B4-BE49-F238E27FC236}">
                <a16:creationId xmlns:a16="http://schemas.microsoft.com/office/drawing/2014/main" id="{5F3F6C66-D6D7-4A72-9928-967AEA400766}"/>
              </a:ext>
            </a:extLst>
          </p:cNvPr>
          <p:cNvSpPr>
            <a:spLocks noGrp="1"/>
          </p:cNvSpPr>
          <p:nvPr>
            <p:ph type="title"/>
          </p:nvPr>
        </p:nvSpPr>
        <p:spPr>
          <a:xfrm>
            <a:off x="8623005" y="1314449"/>
            <a:ext cx="3265828" cy="4073627"/>
          </a:xfrm>
          <a:noFill/>
        </p:spPr>
        <p:txBody>
          <a:bodyPr rtlCol="0">
            <a:normAutofit/>
          </a:bodyPr>
          <a:lstStyle/>
          <a:p>
            <a:pPr algn="l" rtl="0"/>
            <a:r>
              <a:rPr lang="es-ES" sz="3000" dirty="0">
                <a:solidFill>
                  <a:schemeClr val="tx1">
                    <a:lumMod val="65000"/>
                    <a:lumOff val="35000"/>
                  </a:schemeClr>
                </a:solidFill>
              </a:rPr>
              <a:t>Modelos de turbomáquinas</a:t>
            </a:r>
          </a:p>
        </p:txBody>
      </p:sp>
      <p:sp>
        <p:nvSpPr>
          <p:cNvPr id="21" name="CuadroTexto 20">
            <a:extLst>
              <a:ext uri="{FF2B5EF4-FFF2-40B4-BE49-F238E27FC236}">
                <a16:creationId xmlns:a16="http://schemas.microsoft.com/office/drawing/2014/main" id="{BAD6FB9B-8871-4950-88BB-65AD189FAD1F}"/>
              </a:ext>
            </a:extLst>
          </p:cNvPr>
          <p:cNvSpPr txBox="1"/>
          <p:nvPr/>
        </p:nvSpPr>
        <p:spPr>
          <a:xfrm>
            <a:off x="1692023" y="169853"/>
            <a:ext cx="496901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2800" cap="all" dirty="0">
                <a:solidFill>
                  <a:schemeClr val="tx1">
                    <a:lumMod val="65000"/>
                    <a:lumOff val="35000"/>
                  </a:schemeClr>
                </a:solidFill>
              </a:rPr>
              <a:t>Parámetros de turbomáquinas</a:t>
            </a:r>
          </a:p>
        </p:txBody>
      </p:sp>
      <p:sp>
        <p:nvSpPr>
          <p:cNvPr id="3" name="CuadroTexto 2">
            <a:extLst>
              <a:ext uri="{FF2B5EF4-FFF2-40B4-BE49-F238E27FC236}">
                <a16:creationId xmlns:a16="http://schemas.microsoft.com/office/drawing/2014/main" id="{DE6F30D3-D627-4217-8827-B8A88D7CFB49}"/>
              </a:ext>
            </a:extLst>
          </p:cNvPr>
          <p:cNvSpPr txBox="1"/>
          <p:nvPr/>
        </p:nvSpPr>
        <p:spPr>
          <a:xfrm>
            <a:off x="5170757" y="1883922"/>
            <a:ext cx="265814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800" b="0" i="0" u="none" strike="noStrike" cap="none" normalizeH="0" baseline="0" dirty="0">
                <a:ln>
                  <a:noFill/>
                </a:ln>
                <a:solidFill>
                  <a:schemeClr val="tx1"/>
                </a:solidFill>
                <a:effectLst/>
                <a:latin typeface="Arial" pitchFamily="34" charset="0"/>
                <a:ea typeface="Times New Roman" pitchFamily="18" charset="0"/>
              </a:rPr>
              <a:t>D = diámetro de la maquina (en general el diámetro de salida)</a:t>
            </a:r>
            <a:endParaRPr kumimoji="0" lang="es-ES" sz="1800" b="0" i="0" u="none" strike="noStrike" cap="none" normalizeH="0" baseline="0" dirty="0">
              <a:ln>
                <a:noFill/>
              </a:ln>
              <a:solidFill>
                <a:schemeClr val="tx1"/>
              </a:solidFill>
              <a:effectLst/>
              <a:latin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800" b="0" i="0" u="none" strike="noStrike" cap="none" normalizeH="0" baseline="0" dirty="0">
                <a:ln>
                  <a:noFill/>
                </a:ln>
                <a:solidFill>
                  <a:schemeClr val="tx1"/>
                </a:solidFill>
                <a:effectLst/>
                <a:latin typeface="Arial" pitchFamily="34" charset="0"/>
                <a:ea typeface="Times New Roman" pitchFamily="18" charset="0"/>
              </a:rPr>
              <a:t>H = altura del salto</a:t>
            </a:r>
            <a:endParaRPr kumimoji="0" lang="es-ES" sz="1800" b="0" i="0" u="none" strike="noStrike" cap="none" normalizeH="0" baseline="0" dirty="0">
              <a:ln>
                <a:noFill/>
              </a:ln>
              <a:solidFill>
                <a:schemeClr val="tx1"/>
              </a:solidFill>
              <a:effectLst/>
              <a:latin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800" b="0" i="0" u="none" strike="noStrike" cap="none" normalizeH="0" baseline="0" dirty="0">
                <a:ln>
                  <a:noFill/>
                </a:ln>
                <a:solidFill>
                  <a:schemeClr val="tx1"/>
                </a:solidFill>
                <a:effectLst/>
                <a:latin typeface="Arial" pitchFamily="34" charset="0"/>
                <a:ea typeface="Times New Roman" pitchFamily="18" charset="0"/>
              </a:rPr>
              <a:t>Q = caudal o gasto de la maquina</a:t>
            </a:r>
            <a:endParaRPr kumimoji="0" lang="es-ES" sz="1800" b="0" i="0" u="none" strike="noStrike" cap="none" normalizeH="0" baseline="0" dirty="0">
              <a:ln>
                <a:noFill/>
              </a:ln>
              <a:solidFill>
                <a:schemeClr val="tx1"/>
              </a:solidFill>
              <a:effectLst/>
              <a:latin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800" b="0" i="0" u="none" strike="noStrike" cap="none" normalizeH="0" baseline="0" dirty="0">
                <a:ln>
                  <a:noFill/>
                </a:ln>
                <a:solidFill>
                  <a:schemeClr val="tx1"/>
                </a:solidFill>
                <a:effectLst/>
                <a:latin typeface="Arial" pitchFamily="34" charset="0"/>
                <a:ea typeface="Times New Roman" pitchFamily="18" charset="0"/>
              </a:rPr>
              <a:t>N = potencia en el eje de la maquina</a:t>
            </a:r>
            <a:endParaRPr kumimoji="0" lang="es-ES" sz="1800" b="0" i="0" u="none" strike="noStrike" cap="none" normalizeH="0" baseline="0" dirty="0">
              <a:ln>
                <a:noFill/>
              </a:ln>
              <a:solidFill>
                <a:schemeClr val="tx1"/>
              </a:solidFill>
              <a:effectLst/>
              <a:latin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838200" algn="l"/>
              </a:tabLst>
            </a:pPr>
            <a:r>
              <a:rPr kumimoji="0" lang="es-AR" sz="1800" b="0" i="0" u="none" strike="noStrike" cap="none" normalizeH="0" baseline="0" dirty="0">
                <a:ln>
                  <a:noFill/>
                </a:ln>
                <a:solidFill>
                  <a:schemeClr val="tx1"/>
                </a:solidFill>
                <a:effectLst/>
                <a:latin typeface="Arial" pitchFamily="34" charset="0"/>
                <a:ea typeface="Times New Roman" pitchFamily="18" charset="0"/>
              </a:rPr>
              <a:t>n = numero de revoluciones por minuto</a:t>
            </a:r>
            <a:endParaRPr kumimoji="0" lang="es-AR" sz="1800" b="0" i="0" u="none" strike="noStrike" cap="none" normalizeH="0" baseline="0" dirty="0">
              <a:ln>
                <a:noFill/>
              </a:ln>
              <a:solidFill>
                <a:schemeClr val="tx1"/>
              </a:solidFill>
              <a:effectLst/>
              <a:latin typeface="Arial" pitchFamily="34" charset="0"/>
            </a:endParaRPr>
          </a:p>
          <a:p>
            <a:pPr marL="285750" indent="-285750">
              <a:buFont typeface="Arial" panose="020B0604020202020204" pitchFamily="34" charset="0"/>
              <a:buChar char="•"/>
            </a:pPr>
            <a:endParaRPr lang="es-AR" dirty="0">
              <a:latin typeface="Arial" panose="020B0604020202020204" pitchFamily="34" charset="0"/>
              <a:cs typeface="Arial" panose="020B0604020202020204" pitchFamily="34" charset="0"/>
            </a:endParaRPr>
          </a:p>
        </p:txBody>
      </p:sp>
      <p:pic>
        <p:nvPicPr>
          <p:cNvPr id="8" name="Picture 1" descr="msotw9_temp0">
            <a:extLst>
              <a:ext uri="{FF2B5EF4-FFF2-40B4-BE49-F238E27FC236}">
                <a16:creationId xmlns:a16="http://schemas.microsoft.com/office/drawing/2014/main" id="{3343388F-5E46-40B7-A41F-8F677151FB9B}"/>
              </a:ext>
            </a:extLst>
          </p:cNvPr>
          <p:cNvPicPr>
            <a:picLocks noChangeAspect="1" noChangeArrowheads="1"/>
          </p:cNvPicPr>
          <p:nvPr/>
        </p:nvPicPr>
        <p:blipFill>
          <a:blip r:embed="rId4">
            <a:lum bright="-48000" contrast="66000"/>
          </a:blip>
          <a:srcRect/>
          <a:stretch>
            <a:fillRect/>
          </a:stretch>
        </p:blipFill>
        <p:spPr bwMode="auto">
          <a:xfrm>
            <a:off x="159488" y="1424763"/>
            <a:ext cx="4429156" cy="4675906"/>
          </a:xfrm>
          <a:prstGeom prst="rect">
            <a:avLst/>
          </a:prstGeom>
          <a:noFill/>
        </p:spPr>
      </p:pic>
    </p:spTree>
    <p:extLst>
      <p:ext uri="{BB962C8B-B14F-4D97-AF65-F5344CB8AC3E}">
        <p14:creationId xmlns:p14="http://schemas.microsoft.com/office/powerpoint/2010/main" val="4010665261"/>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31D25-712D-46FD-A9DF-85443E55562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158AC7-AA74-4FE4-9207-24EA2187AAEA}">
  <ds:schemaRefs>
    <ds:schemaRef ds:uri="http://schemas.microsoft.com/sharepoint/v3/contenttype/forms"/>
  </ds:schemaRefs>
</ds:datastoreItem>
</file>

<file path=customXml/itemProps3.xml><?xml version="1.0" encoding="utf-8"?>
<ds:datastoreItem xmlns:ds="http://schemas.openxmlformats.org/officeDocument/2006/customXml" ds:itemID="{297E0B37-40BF-4857-B2E5-B52E6B39D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de laboratorio</Template>
  <TotalTime>4870</TotalTime>
  <Words>3468</Words>
  <Application>Microsoft Office PowerPoint</Application>
  <PresentationFormat>Panorámica</PresentationFormat>
  <Paragraphs>394</Paragraphs>
  <Slides>43</Slides>
  <Notes>43</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2" baseType="lpstr">
      <vt:lpstr>Arial</vt:lpstr>
      <vt:lpstr>Calibri</vt:lpstr>
      <vt:lpstr>Cambria Math</vt:lpstr>
      <vt:lpstr>Plotter</vt:lpstr>
      <vt:lpstr>Symbol</vt:lpstr>
      <vt:lpstr>Tw Cen MT</vt:lpstr>
      <vt:lpstr>Wingdings</vt:lpstr>
      <vt:lpstr>Gota</vt:lpstr>
      <vt:lpstr>Imagen</vt:lpstr>
      <vt:lpstr>Hidráulica Experimental</vt:lpstr>
      <vt:lpstr>Contenido</vt:lpstr>
      <vt:lpstr>Generalidades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lpstr>Modelos de turbomáquinas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Diseño de gota</dc:title>
  <dc:creator>Facundo Correas</dc:creator>
  <cp:lastModifiedBy>Andres Correas</cp:lastModifiedBy>
  <cp:revision>47</cp:revision>
  <dcterms:created xsi:type="dcterms:W3CDTF">2021-04-13T21:34:33Z</dcterms:created>
  <dcterms:modified xsi:type="dcterms:W3CDTF">2021-10-12T21:39:08Z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