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37" r:id="rId2"/>
    <p:sldId id="398" r:id="rId3"/>
    <p:sldId id="397" r:id="rId4"/>
    <p:sldId id="401" r:id="rId5"/>
    <p:sldId id="447" r:id="rId6"/>
    <p:sldId id="456" r:id="rId7"/>
    <p:sldId id="399" r:id="rId8"/>
    <p:sldId id="430" r:id="rId9"/>
    <p:sldId id="431" r:id="rId10"/>
    <p:sldId id="433" r:id="rId11"/>
    <p:sldId id="436" r:id="rId12"/>
    <p:sldId id="432" r:id="rId13"/>
    <p:sldId id="434" r:id="rId14"/>
    <p:sldId id="435" r:id="rId15"/>
    <p:sldId id="418" r:id="rId16"/>
    <p:sldId id="437" r:id="rId17"/>
    <p:sldId id="438" r:id="rId18"/>
    <p:sldId id="439" r:id="rId19"/>
    <p:sldId id="446" r:id="rId20"/>
    <p:sldId id="440" r:id="rId21"/>
    <p:sldId id="442" r:id="rId22"/>
    <p:sldId id="441" r:id="rId23"/>
    <p:sldId id="449" r:id="rId24"/>
    <p:sldId id="450" r:id="rId25"/>
    <p:sldId id="451" r:id="rId26"/>
    <p:sldId id="453" r:id="rId27"/>
    <p:sldId id="457" r:id="rId28"/>
    <p:sldId id="455" r:id="rId29"/>
    <p:sldId id="458" r:id="rId30"/>
    <p:sldId id="459" r:id="rId31"/>
    <p:sldId id="452" r:id="rId32"/>
    <p:sldId id="454" r:id="rId33"/>
    <p:sldId id="417" r:id="rId34"/>
    <p:sldId id="460" r:id="rId35"/>
    <p:sldId id="461" r:id="rId36"/>
    <p:sldId id="466" r:id="rId37"/>
    <p:sldId id="462" r:id="rId38"/>
    <p:sldId id="463" r:id="rId39"/>
    <p:sldId id="464" r:id="rId40"/>
  </p:sldIdLst>
  <p:sldSz cx="9144000" cy="6858000" type="screen4x3"/>
  <p:notesSz cx="6858000" cy="9144000"/>
  <p:defaultTextStyle>
    <a:defPPr>
      <a:defRPr lang="es-E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CC99"/>
    <a:srgbClr val="3399FF"/>
    <a:srgbClr val="33CCFF"/>
    <a:srgbClr val="13B32E"/>
    <a:srgbClr val="0066FF"/>
    <a:srgbClr val="99FF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7331" autoAdjust="0"/>
  </p:normalViewPr>
  <p:slideViewPr>
    <p:cSldViewPr>
      <p:cViewPr>
        <p:scale>
          <a:sx n="70" d="100"/>
          <a:sy n="70" d="100"/>
        </p:scale>
        <p:origin x="-1512" y="-132"/>
      </p:cViewPr>
      <p:guideLst>
        <p:guide orient="horz" pos="19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527E68-05B3-47F4-A82A-60749264D12A}" type="datetimeFigureOut">
              <a:rPr lang="es-AR"/>
              <a:pPr>
                <a:defRPr/>
              </a:pPr>
              <a:t>8/8/2023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4F7959-1E44-40BA-9F60-2765441F97C6}" type="slidenum">
              <a:rPr lang="es-AR"/>
              <a:pPr>
                <a:defRPr/>
              </a:pPr>
              <a:t>‹Nº›</a:t>
            </a:fld>
            <a:endParaRPr lang="es-AR"/>
          </a:p>
        </p:txBody>
      </p:sp>
    </p:spTree>
    <p:extLst>
      <p:ext uri="{BB962C8B-B14F-4D97-AF65-F5344CB8AC3E}">
        <p14:creationId xmlns:p14="http://schemas.microsoft.com/office/powerpoint/2010/main" val="1263664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AR" smtClean="0"/>
              <a:t>Agrupación de Laboratorios de la unión europea, HYDROLAB, habla de la modelación integrada y esta sería la interrelación de los distintos componentes existentes entre los técnicas de investigación. </a:t>
            </a:r>
          </a:p>
          <a:p>
            <a:pPr eaLnBrk="1" hangingPunct="1"/>
            <a:endParaRPr lang="es-AR" smtClean="0"/>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20E827-FAD3-47C2-AACD-034FAF4A311A}" type="slidenum">
              <a:rPr lang="es-AR" sz="1200" smtClean="0"/>
              <a:pPr/>
              <a:t>5</a:t>
            </a:fld>
            <a:endParaRPr lang="es-AR"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t>La ecuaciones de </a:t>
            </a:r>
            <a:r>
              <a:rPr lang="es-ES" sz="1200" dirty="0" err="1" smtClean="0"/>
              <a:t>Navier</a:t>
            </a:r>
            <a:r>
              <a:rPr lang="es-ES" sz="1200" dirty="0" smtClean="0"/>
              <a:t>-Stokes no son un teorema. Es una forma de escribir la segunda ley de Newton para una partícula de fluido, cuando las propiedades (velocidad, densidad, presión) son definidas en función de la posición (</a:t>
            </a:r>
            <a:r>
              <a:rPr lang="es-ES" sz="1200" dirty="0" err="1" smtClean="0"/>
              <a:t>x,y,z</a:t>
            </a:r>
            <a:r>
              <a:rPr lang="es-ES" sz="1200" dirty="0" smtClean="0"/>
              <a:t>) y el tiempo (t).</a:t>
            </a:r>
            <a:endParaRPr lang="es-AR" sz="1200" dirty="0" smtClean="0"/>
          </a:p>
          <a:p>
            <a:endParaRPr lang="es-AR" dirty="0"/>
          </a:p>
        </p:txBody>
      </p:sp>
      <p:sp>
        <p:nvSpPr>
          <p:cNvPr id="4" name="3 Marcador de número de diapositiva"/>
          <p:cNvSpPr>
            <a:spLocks noGrp="1"/>
          </p:cNvSpPr>
          <p:nvPr>
            <p:ph type="sldNum" sz="quarter" idx="10"/>
          </p:nvPr>
        </p:nvSpPr>
        <p:spPr/>
        <p:txBody>
          <a:bodyPr/>
          <a:lstStyle/>
          <a:p>
            <a:pPr>
              <a:defRPr/>
            </a:pPr>
            <a:fld id="{E44F7959-1E44-40BA-9F60-2765441F97C6}" type="slidenum">
              <a:rPr lang="es-AR" smtClean="0"/>
              <a:pPr>
                <a:defRPr/>
              </a:pPr>
              <a:t>25</a:t>
            </a:fld>
            <a:endParaRPr lang="es-AR"/>
          </a:p>
        </p:txBody>
      </p:sp>
    </p:spTree>
    <p:extLst>
      <p:ext uri="{BB962C8B-B14F-4D97-AF65-F5344CB8AC3E}">
        <p14:creationId xmlns:p14="http://schemas.microsoft.com/office/powerpoint/2010/main" val="259873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smtClean="0"/>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CD14E9-9ACC-48EF-9529-DDEC185D2945}" type="slidenum">
              <a:rPr lang="es-AR" sz="1200" smtClean="0"/>
              <a:pPr/>
              <a:t>35</a:t>
            </a:fld>
            <a:endParaRPr lang="es-AR"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dirty="0" smtClean="0"/>
              <a:t>Clasificación respecto de la semejanza geométrica con el prototipo: </a:t>
            </a:r>
            <a:br>
              <a:rPr lang="es-ES" dirty="0" smtClean="0"/>
            </a:br>
            <a:endParaRPr lang="es-ES" b="1" dirty="0" smtClean="0"/>
          </a:p>
          <a:p>
            <a:pPr eaLnBrk="1" hangingPunct="1"/>
            <a:r>
              <a:rPr lang="es-ES" b="1" dirty="0" smtClean="0"/>
              <a:t>Modelos geométricamente semejantes: </a:t>
            </a:r>
            <a:r>
              <a:rPr lang="es-ES" dirty="0" smtClean="0"/>
              <a:t>Son aquellos en los que se conserva la semejanza de todas las variables geométricas. Existe un único factor de</a:t>
            </a:r>
            <a:br>
              <a:rPr lang="es-ES" dirty="0" smtClean="0"/>
            </a:br>
            <a:r>
              <a:rPr lang="es-ES" dirty="0" smtClean="0"/>
              <a:t>reducción o amplificación, llamado escala, de todas las magnitudes geométricas y las que se derivan de ellas, además de la igualdad de ángulos correspondientes entre el modelo y el prototipo. Ejemplos: modelos de </a:t>
            </a:r>
            <a:r>
              <a:rPr lang="es-ES" dirty="0" err="1" smtClean="0"/>
              <a:t>desarenadores</a:t>
            </a:r>
            <a:r>
              <a:rPr lang="es-ES" dirty="0" smtClean="0"/>
              <a:t>, </a:t>
            </a:r>
            <a:r>
              <a:rPr lang="es-ES" dirty="0" err="1" smtClean="0"/>
              <a:t>desgravadores</a:t>
            </a:r>
            <a:r>
              <a:rPr lang="es-ES" dirty="0" smtClean="0"/>
              <a:t>, bocatomas, canales.</a:t>
            </a:r>
            <a:br>
              <a:rPr lang="es-ES" dirty="0" smtClean="0"/>
            </a:br>
            <a:r>
              <a:rPr lang="es-ES" b="1" dirty="0" smtClean="0"/>
              <a:t>« Modelos geométricamente distorsionados</a:t>
            </a:r>
            <a:r>
              <a:rPr lang="es-ES" dirty="0" smtClean="0"/>
              <a:t>: Se conserva la semejanza con el prototipo, pero los factores a usar de reducción o ampliación son distintos para diferentes dimensiones del mismo. Es frecuente que las dimensiones horizontales tengan una escala o factor y las dimensiones verticales, otras. Este tipo de modelos es usual en estructuras marítimas.</a:t>
            </a:r>
            <a:br>
              <a:rPr lang="es-ES" dirty="0" smtClean="0"/>
            </a:br>
            <a:r>
              <a:rPr lang="es-ES" i="1" dirty="0" smtClean="0"/>
              <a:t>Clasificación respecto de la movilidad y deformabilidad del contorno:</a:t>
            </a:r>
            <a:br>
              <a:rPr lang="es-ES" i="1" dirty="0" smtClean="0"/>
            </a:br>
            <a:r>
              <a:rPr lang="es-ES" b="1" dirty="0" smtClean="0"/>
              <a:t>« Modelos de contorno fijo: </a:t>
            </a:r>
            <a:r>
              <a:rPr lang="es-ES" dirty="0" smtClean="0"/>
              <a:t>Hay casos en que la deformabilidad del contorno no es relevante al fenómeno, por lo tanto, se puede representarse simplificadamente en el modelo como si fuera fijo o indeformable. Los modelos de este tipo serían, por ejemplo: sistemas de presión, canales revestidos o cauces naturales donde el fondo no experimente muchos cambios.</a:t>
            </a:r>
            <a:br>
              <a:rPr lang="es-ES" dirty="0" smtClean="0"/>
            </a:br>
            <a:r>
              <a:rPr lang="es-ES" b="1" dirty="0" smtClean="0"/>
              <a:t>« Modelos de contorno móvil: </a:t>
            </a:r>
            <a:r>
              <a:rPr lang="es-ES" dirty="0" smtClean="0"/>
              <a:t>Existen situaciones en que el modelo debe representar el contorno móvil en una forma confiable, ya que los fenómenos que</a:t>
            </a:r>
            <a:br>
              <a:rPr lang="es-ES" dirty="0" smtClean="0"/>
            </a:br>
            <a:r>
              <a:rPr lang="es-ES" dirty="0" smtClean="0"/>
              <a:t>ocurren, caso del escurrimiento vienen determinado por la movilidad y deformabilidad de la sección. Estos casos son frecuentes en obras hidráulicas y</a:t>
            </a:r>
            <a:br>
              <a:rPr lang="es-ES" dirty="0" smtClean="0"/>
            </a:br>
            <a:r>
              <a:rPr lang="es-ES" dirty="0" smtClean="0"/>
              <a:t>de mecánica fluvial. El modelo puede tener sólo lecho móvil y los bordes fijos, o bien tener el perímetro móvil o lecho móvil por zonas </a:t>
            </a:r>
            <a:br>
              <a:rPr lang="es-ES" dirty="0" smtClean="0"/>
            </a:br>
            <a:endParaRPr lang="es-ES" dirty="0" smtClean="0"/>
          </a:p>
          <a:p>
            <a:pPr eaLnBrk="1" hangingPunct="1"/>
            <a:r>
              <a:rPr lang="es-ES" b="1" dirty="0" smtClean="0"/>
              <a:t>Modelos matemáticos</a:t>
            </a:r>
            <a:br>
              <a:rPr lang="es-ES" b="1" dirty="0" smtClean="0"/>
            </a:br>
            <a:r>
              <a:rPr lang="es-ES" dirty="0" smtClean="0"/>
              <a:t>Son aquellos en la que se hace uso de las ecuaciones o expresiones matemáticas</a:t>
            </a:r>
            <a:br>
              <a:rPr lang="es-ES" dirty="0" smtClean="0"/>
            </a:br>
            <a:r>
              <a:rPr lang="es-ES" dirty="0" smtClean="0"/>
              <a:t>que definen de una manera simplificada el fenómeno en estudio que ocurre en el</a:t>
            </a:r>
            <a:br>
              <a:rPr lang="es-ES" dirty="0" smtClean="0"/>
            </a:br>
            <a:r>
              <a:rPr lang="es-ES" dirty="0" smtClean="0"/>
              <a:t>prototipo. Son tres los modelos matemáticos:</a:t>
            </a:r>
            <a:br>
              <a:rPr lang="es-ES" dirty="0" smtClean="0"/>
            </a:br>
            <a:r>
              <a:rPr lang="es-ES" b="1" dirty="0" smtClean="0"/>
              <a:t>« Modelos determinísticos: </a:t>
            </a:r>
            <a:r>
              <a:rPr lang="es-ES" dirty="0" smtClean="0"/>
              <a:t>Los procesos físicos involucrados se expresan a</a:t>
            </a:r>
            <a:br>
              <a:rPr lang="es-ES" dirty="0" smtClean="0"/>
            </a:br>
            <a:r>
              <a:rPr lang="es-ES" dirty="0" smtClean="0"/>
              <a:t>través de relaciones funcionales determinísticas en los que no se considera la</a:t>
            </a:r>
            <a:br>
              <a:rPr lang="es-ES" dirty="0" smtClean="0"/>
            </a:br>
            <a:r>
              <a:rPr lang="es-ES" dirty="0" smtClean="0"/>
              <a:t>probabilidad de ocurrencia del fenómeno.</a:t>
            </a:r>
            <a:br>
              <a:rPr lang="es-ES" dirty="0" smtClean="0"/>
            </a:br>
            <a:r>
              <a:rPr lang="es-ES" b="1" dirty="0" smtClean="0"/>
              <a:t>« Modelos estocásticos: </a:t>
            </a:r>
            <a:r>
              <a:rPr lang="es-ES" dirty="0" smtClean="0"/>
              <a:t>Los procesos físicos se representan haciendo uso de</a:t>
            </a:r>
            <a:br>
              <a:rPr lang="es-ES" dirty="0" smtClean="0"/>
            </a:br>
            <a:r>
              <a:rPr lang="es-ES" dirty="0" smtClean="0"/>
              <a:t>variables aleatorias, probabilísticas que involucran el fenómeno en estudio.</a:t>
            </a:r>
            <a:br>
              <a:rPr lang="es-ES" dirty="0" smtClean="0"/>
            </a:br>
            <a:r>
              <a:rPr lang="es-ES" b="1" dirty="0" smtClean="0"/>
              <a:t>« Modelos de simulación numérica: </a:t>
            </a:r>
            <a:r>
              <a:rPr lang="es-ES" dirty="0" smtClean="0"/>
              <a:t>Son modelos en los que se emplea,</a:t>
            </a:r>
            <a:br>
              <a:rPr lang="es-ES" dirty="0" smtClean="0"/>
            </a:br>
            <a:r>
              <a:rPr lang="es-ES" dirty="0" smtClean="0"/>
              <a:t>principalmente, ecuaciones diferenciales y condiciones iniciales de borde, que son</a:t>
            </a:r>
            <a:br>
              <a:rPr lang="es-ES" dirty="0" smtClean="0"/>
            </a:br>
            <a:r>
              <a:rPr lang="es-ES" dirty="0" smtClean="0"/>
              <a:t>resueltos utilizando técnicas de análisis numérico, tales como métodos de</a:t>
            </a:r>
            <a:br>
              <a:rPr lang="es-ES" dirty="0" smtClean="0"/>
            </a:br>
            <a:r>
              <a:rPr lang="es-ES" dirty="0" smtClean="0"/>
              <a:t>diferencias finitas y elementos finitos.</a:t>
            </a:r>
            <a:br>
              <a:rPr lang="es-ES" dirty="0" smtClean="0"/>
            </a:br>
            <a:r>
              <a:rPr lang="es-ES" dirty="0" smtClean="0"/>
              <a:t>La aplicación de cualquiera de los dos tipos de modelos, físicos o matemáticos, tiene limitaciones, ya que ésta depende de la complejidad del</a:t>
            </a:r>
            <a:br>
              <a:rPr lang="es-ES" dirty="0" smtClean="0"/>
            </a:br>
            <a:r>
              <a:rPr lang="es-ES" dirty="0" smtClean="0"/>
              <a:t>problema en la intervención de las variables y sus fronteras a tratar, siendo en algunos casos los modelos matemáticos los más apropiados. </a:t>
            </a:r>
            <a:br>
              <a:rPr lang="es-ES" dirty="0" smtClean="0"/>
            </a:br>
            <a:endParaRPr lang="es-AR" dirty="0" smtClean="0"/>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350118-D6EA-40D9-96C4-201662281BB8}" type="slidenum">
              <a:rPr lang="es-AR" sz="1200" smtClean="0"/>
              <a:pPr/>
              <a:t>6</a:t>
            </a:fld>
            <a:endParaRPr lang="es-A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dirty="0" smtClean="0"/>
              <a:t>En hidráulica el tratamiento matemático de los problemas, con base exclusivamente en los métodos analíticos, no siempre permite llegar a una</a:t>
            </a:r>
            <a:br>
              <a:rPr lang="es-ES" dirty="0" smtClean="0"/>
            </a:br>
            <a:r>
              <a:rPr lang="es-ES" dirty="0" smtClean="0"/>
              <a:t>solución completa, a menos que se establezcan hipótesis que, además de restar generalidad a la solución, pueden llegar a dar resultados erróneos a tal grado que no tengan relación alguna con el comportamiento real del fenómeno. Es por eso el surgimiento de la hidráulica experimental ya que mediante modelos que traten de simular fenómenos naturales en estructuras hidráulicas, se puedan obtener datos más cercanos a la realidad también esto se hace por el costo que es relativamente considerable tomando en cuenta los resultados que se obtiene ya que con estos prototipos son una escala de obras de grandes dimensiones. </a:t>
            </a:r>
          </a:p>
          <a:p>
            <a:pPr eaLnBrk="1" hangingPunct="1"/>
            <a:r>
              <a:rPr lang="es-ES" dirty="0" smtClean="0"/>
              <a:t>El procedimiento para construir estos modelos se basa en las teorías de similitud hidráulica. </a:t>
            </a:r>
            <a:br>
              <a:rPr lang="es-ES" dirty="0" smtClean="0"/>
            </a:br>
            <a:endParaRPr lang="es-AR" dirty="0" smtClean="0"/>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C8F1DC2-163D-4B8F-B7A8-83A457627039}" type="slidenum">
              <a:rPr lang="es-AR" sz="1200" smtClean="0"/>
              <a:pPr/>
              <a:t>7</a:t>
            </a:fld>
            <a:endParaRPr lang="es-AR"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dirty="0" smtClean="0"/>
              <a:t>Muchos de los fenómenos que ocurren en la naturaleza y dentro del campo de la hidráulica son tan complejos que no es fácil tratarlos únicamente con métodos matemáticos. Por lo anterior es conveniente recurrir al empleo de técnicas de la hidráulica experimental. Son herramientas que pueden representar  estructuras y máquinas para obtener soluciones prácticas. </a:t>
            </a:r>
            <a:br>
              <a:rPr lang="es-ES" dirty="0" smtClean="0"/>
            </a:br>
            <a:endParaRPr lang="es-AR" dirty="0"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70EB69-FD48-419C-A8D7-DCB6D4C202F2}" type="slidenum">
              <a:rPr lang="es-AR" sz="1200" smtClean="0"/>
              <a:pPr/>
              <a:t>8</a:t>
            </a:fld>
            <a:endParaRPr lang="es-AR"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Si en dos sistemas geométricamente semejantes se producen movimientos o flujos periódicos o transitorios, o si aparecen allí deformaciones lentas, es necesario introducir la noción de tiempos homólogos (o instantes correspondientes) y de partículas homologas (o partículas correspondientes).</a:t>
            </a:r>
            <a:endParaRPr lang="es-AR"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0639E4-D1CE-4F50-88CA-167D18C5A05A}" type="slidenum">
              <a:rPr lang="es-AR" sz="1200" smtClean="0"/>
              <a:pPr/>
              <a:t>18</a:t>
            </a:fld>
            <a:endParaRPr lang="es-AR"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marL="342900" indent="-342900" eaLnBrk="1" hangingPunct="1">
              <a:buFont typeface="Arial" pitchFamily="34" charset="0"/>
              <a:buChar char="•"/>
              <a:defRPr/>
            </a:pPr>
            <a:r>
              <a:rPr lang="es-ES" dirty="0" smtClean="0">
                <a:solidFill>
                  <a:srgbClr val="0033CC"/>
                </a:solidFill>
              </a:rPr>
              <a:t>El análisis dimensional es un método para verificar ecuaciones y planificar experimentos sistemáticos. </a:t>
            </a:r>
          </a:p>
          <a:p>
            <a:pPr marL="342900" indent="-342900" eaLnBrk="1" hangingPunct="1">
              <a:buFont typeface="Arial" pitchFamily="34" charset="0"/>
              <a:buChar char="•"/>
              <a:defRPr/>
            </a:pPr>
            <a:r>
              <a:rPr lang="es-ES" dirty="0" smtClean="0">
                <a:solidFill>
                  <a:srgbClr val="0033CC"/>
                </a:solidFill>
              </a:rPr>
              <a:t>A partir del análisis dimensional se obtienen una serie de grupos adimensionales, que van a permitir utilizar los resultados experimentales obtenidos en condiciones limitadas, a situaciones en que se tengan diferentes dimensiones geométricas, cinemáticas y dinámicas; y muchas veces en casos en que las propiedades del fluido y del flujo son distintas de las que se tuvieron durante los experimentos. </a:t>
            </a:r>
          </a:p>
          <a:p>
            <a:pPr marL="342900" indent="-342900" eaLnBrk="1" hangingPunct="1">
              <a:buFont typeface="Arial" pitchFamily="34" charset="0"/>
              <a:buChar char="•"/>
              <a:defRPr/>
            </a:pPr>
            <a:r>
              <a:rPr lang="es-ES" dirty="0" smtClean="0"/>
              <a:t>La importancia del análisis dimensional viene dada por la dificultad del establecimiento de ecuaciones en </a:t>
            </a:r>
            <a:br>
              <a:rPr lang="es-ES" dirty="0" smtClean="0"/>
            </a:br>
            <a:r>
              <a:rPr lang="es-ES" dirty="0" smtClean="0"/>
              <a:t>determinados flujos, además de la dificultad de su resolución, siendo imposible obtener relaciones empíricas y </a:t>
            </a:r>
            <a:br>
              <a:rPr lang="es-ES" dirty="0" smtClean="0"/>
            </a:br>
            <a:r>
              <a:rPr lang="es-ES" dirty="0" smtClean="0"/>
              <a:t>teniendo que recurrir al método experimental. </a:t>
            </a:r>
            <a:br>
              <a:rPr lang="es-ES" dirty="0" smtClean="0"/>
            </a:br>
            <a:r>
              <a:rPr lang="es-ES" dirty="0" smtClean="0"/>
              <a:t/>
            </a:r>
            <a:br>
              <a:rPr lang="es-ES" dirty="0" smtClean="0"/>
            </a:br>
            <a:r>
              <a:rPr lang="es-ES" dirty="0" smtClean="0"/>
              <a:t>Es importante considerar que si en un experimento en un modelo (a escala geométrica del prototipo), se </a:t>
            </a:r>
            <a:br>
              <a:rPr lang="es-ES" dirty="0" smtClean="0"/>
            </a:br>
            <a:r>
              <a:rPr lang="es-ES" dirty="0" smtClean="0"/>
              <a:t>pueden obtener las escalas cinemáticas (relaciones de velocidades) y la s escalas dinámicas (relaciones de </a:t>
            </a:r>
            <a:br>
              <a:rPr lang="es-ES" dirty="0" smtClean="0"/>
            </a:br>
            <a:r>
              <a:rPr lang="es-ES" dirty="0" smtClean="0"/>
              <a:t>fuerzas), los resultados adimensionales que se obtienen para el modelo son también válidos para el prototipo.</a:t>
            </a:r>
          </a:p>
          <a:p>
            <a:pPr eaLnBrk="1" hangingPunct="1">
              <a:defRPr/>
            </a:pPr>
            <a:endParaRPr lang="es-AR" dirty="0" smtClean="0">
              <a:solidFill>
                <a:srgbClr val="0033CC"/>
              </a:solidFill>
            </a:endParaRPr>
          </a:p>
          <a:p>
            <a:pPr eaLnBrk="1" hangingPunct="1">
              <a:defRPr/>
            </a:pPr>
            <a:endParaRPr lang="es-AR" dirty="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E8ECBF-1D71-4347-82FE-509E2C9038E3}" type="slidenum">
              <a:rPr lang="es-AR" sz="1200" smtClean="0"/>
              <a:pPr/>
              <a:t>20</a:t>
            </a:fld>
            <a:endParaRPr lang="es-AR"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smtClean="0"/>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C7B1E35-38C2-44C1-874B-225E76F048F7}" type="slidenum">
              <a:rPr lang="es-AR" sz="1200" smtClean="0"/>
              <a:pPr/>
              <a:t>21</a:t>
            </a:fld>
            <a:endParaRPr lang="es-AR"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Los exponentes </a:t>
            </a:r>
            <a:r>
              <a:rPr lang="es-ES" b="1" smtClean="0"/>
              <a:t>“aij” </a:t>
            </a:r>
            <a:r>
              <a:rPr lang="es-ES" smtClean="0"/>
              <a:t>se determinan por la condición de que cada grupo resulte adimensional; se sustituyen </a:t>
            </a:r>
            <a:br>
              <a:rPr lang="es-ES" smtClean="0"/>
            </a:br>
            <a:r>
              <a:rPr lang="es-ES" smtClean="0"/>
              <a:t>las dimensiones de las variables por ellas mismas y los exponentes de M,L,T,-,..., se igualan a cero </a:t>
            </a:r>
            <a:br>
              <a:rPr lang="es-ES" smtClean="0"/>
            </a:br>
            <a:r>
              <a:rPr lang="es-ES" smtClean="0"/>
              <a:t>(adimensionalidad del parámetro).</a:t>
            </a:r>
            <a:endParaRPr lang="es-AR"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7FED0F-D6FA-42C0-9520-669C9EA5E95B}" type="slidenum">
              <a:rPr lang="es-AR" sz="1200" smtClean="0"/>
              <a:pPr/>
              <a:t>22</a:t>
            </a:fld>
            <a:endParaRPr lang="es-AR"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que da lugar al denominado coeficiente de arrastre CD; en donde se introduce el factor (1/2) para tener la presión dinámica.</a:t>
            </a:r>
          </a:p>
          <a:p>
            <a:pPr eaLnBrk="1" hangingPunct="1"/>
            <a:r>
              <a:rPr lang="es-AR" smtClean="0"/>
              <a:t>De forma análoga se obtiene el segundo parámetro adimensional: G2=PL-1v-1U-1; que da lugar al número </a:t>
            </a:r>
            <a:br>
              <a:rPr lang="es-AR" smtClean="0"/>
            </a:br>
            <a:r>
              <a:rPr lang="es-AR" smtClean="0"/>
              <a:t>de REYNOLDS Re: </a:t>
            </a:r>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D954D6-5377-4C6E-BA07-1C4FC81EC76D}" type="slidenum">
              <a:rPr lang="es-AR" sz="1200" smtClean="0"/>
              <a:pPr/>
              <a:t>24</a:t>
            </a:fld>
            <a:endParaRPr lang="es-AR"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E15A6BB-ABE3-40BE-BC04-FC1DDD58CED8}" type="slidenum">
              <a:rPr lang="es-ES" altLang="es-AR"/>
              <a:pPr>
                <a:defRPr/>
              </a:pPr>
              <a:t>‹Nº›</a:t>
            </a:fld>
            <a:endParaRPr lang="es-ES" altLang="es-AR"/>
          </a:p>
        </p:txBody>
      </p:sp>
    </p:spTree>
    <p:extLst>
      <p:ext uri="{BB962C8B-B14F-4D97-AF65-F5344CB8AC3E}">
        <p14:creationId xmlns:p14="http://schemas.microsoft.com/office/powerpoint/2010/main" val="198142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08CFD5B-3209-438A-87FD-B577D85483AE}" type="slidenum">
              <a:rPr lang="es-ES" altLang="es-AR"/>
              <a:pPr>
                <a:defRPr/>
              </a:pPr>
              <a:t>‹Nº›</a:t>
            </a:fld>
            <a:endParaRPr lang="es-ES" altLang="es-AR"/>
          </a:p>
        </p:txBody>
      </p:sp>
    </p:spTree>
    <p:extLst>
      <p:ext uri="{BB962C8B-B14F-4D97-AF65-F5344CB8AC3E}">
        <p14:creationId xmlns:p14="http://schemas.microsoft.com/office/powerpoint/2010/main" val="263068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14EF0B9-B7F5-4C1C-BB42-7A16AEEE3141}" type="slidenum">
              <a:rPr lang="es-ES" altLang="es-AR"/>
              <a:pPr>
                <a:defRPr/>
              </a:pPr>
              <a:t>‹Nº›</a:t>
            </a:fld>
            <a:endParaRPr lang="es-ES" altLang="es-AR"/>
          </a:p>
        </p:txBody>
      </p:sp>
    </p:spTree>
    <p:extLst>
      <p:ext uri="{BB962C8B-B14F-4D97-AF65-F5344CB8AC3E}">
        <p14:creationId xmlns:p14="http://schemas.microsoft.com/office/powerpoint/2010/main" val="38166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F4F5A5-32DF-4780-89CF-FC98964BA4F8}" type="slidenum">
              <a:rPr lang="es-ES" altLang="es-AR"/>
              <a:pPr>
                <a:defRPr/>
              </a:pPr>
              <a:t>‹Nº›</a:t>
            </a:fld>
            <a:endParaRPr lang="es-ES" altLang="es-AR"/>
          </a:p>
        </p:txBody>
      </p:sp>
    </p:spTree>
    <p:extLst>
      <p:ext uri="{BB962C8B-B14F-4D97-AF65-F5344CB8AC3E}">
        <p14:creationId xmlns:p14="http://schemas.microsoft.com/office/powerpoint/2010/main" val="300130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E3D947D-C321-4B92-8B97-028C77250B70}" type="slidenum">
              <a:rPr lang="es-ES" altLang="es-AR"/>
              <a:pPr>
                <a:defRPr/>
              </a:pPr>
              <a:t>‹Nº›</a:t>
            </a:fld>
            <a:endParaRPr lang="es-ES" altLang="es-AR"/>
          </a:p>
        </p:txBody>
      </p:sp>
    </p:spTree>
    <p:extLst>
      <p:ext uri="{BB962C8B-B14F-4D97-AF65-F5344CB8AC3E}">
        <p14:creationId xmlns:p14="http://schemas.microsoft.com/office/powerpoint/2010/main" val="347745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C0C0DF8-712F-49C1-A980-DAA4DE7E0F85}" type="slidenum">
              <a:rPr lang="es-ES" altLang="es-AR"/>
              <a:pPr>
                <a:defRPr/>
              </a:pPr>
              <a:t>‹Nº›</a:t>
            </a:fld>
            <a:endParaRPr lang="es-ES" altLang="es-AR"/>
          </a:p>
        </p:txBody>
      </p:sp>
    </p:spTree>
    <p:extLst>
      <p:ext uri="{BB962C8B-B14F-4D97-AF65-F5344CB8AC3E}">
        <p14:creationId xmlns:p14="http://schemas.microsoft.com/office/powerpoint/2010/main" val="186877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C3DDED4-6FA1-46D1-991F-1F8195EBC92C}" type="slidenum">
              <a:rPr lang="es-ES" altLang="es-AR"/>
              <a:pPr>
                <a:defRPr/>
              </a:pPr>
              <a:t>‹Nº›</a:t>
            </a:fld>
            <a:endParaRPr lang="es-ES" altLang="es-AR"/>
          </a:p>
        </p:txBody>
      </p:sp>
    </p:spTree>
    <p:extLst>
      <p:ext uri="{BB962C8B-B14F-4D97-AF65-F5344CB8AC3E}">
        <p14:creationId xmlns:p14="http://schemas.microsoft.com/office/powerpoint/2010/main" val="287236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210273F-8CA5-4E4F-AAD3-DE09FCE2B164}" type="slidenum">
              <a:rPr lang="es-ES" altLang="es-AR"/>
              <a:pPr>
                <a:defRPr/>
              </a:pPr>
              <a:t>‹Nº›</a:t>
            </a:fld>
            <a:endParaRPr lang="es-ES" altLang="es-AR"/>
          </a:p>
        </p:txBody>
      </p:sp>
    </p:spTree>
    <p:extLst>
      <p:ext uri="{BB962C8B-B14F-4D97-AF65-F5344CB8AC3E}">
        <p14:creationId xmlns:p14="http://schemas.microsoft.com/office/powerpoint/2010/main" val="386630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A8836C4-3FF7-4E5A-9924-38D5EC6C922A}" type="slidenum">
              <a:rPr lang="es-ES" altLang="es-AR"/>
              <a:pPr>
                <a:defRPr/>
              </a:pPr>
              <a:t>‹Nº›</a:t>
            </a:fld>
            <a:endParaRPr lang="es-ES" altLang="es-AR"/>
          </a:p>
        </p:txBody>
      </p:sp>
    </p:spTree>
    <p:extLst>
      <p:ext uri="{BB962C8B-B14F-4D97-AF65-F5344CB8AC3E}">
        <p14:creationId xmlns:p14="http://schemas.microsoft.com/office/powerpoint/2010/main" val="163245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8622327-8264-4DBC-95D5-84C650E17D21}" type="slidenum">
              <a:rPr lang="es-ES" altLang="es-AR"/>
              <a:pPr>
                <a:defRPr/>
              </a:pPr>
              <a:t>‹Nº›</a:t>
            </a:fld>
            <a:endParaRPr lang="es-ES" altLang="es-AR"/>
          </a:p>
        </p:txBody>
      </p:sp>
    </p:spTree>
    <p:extLst>
      <p:ext uri="{BB962C8B-B14F-4D97-AF65-F5344CB8AC3E}">
        <p14:creationId xmlns:p14="http://schemas.microsoft.com/office/powerpoint/2010/main" val="143109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6300D9A-C40F-42EA-B8E9-A300F4999387}" type="slidenum">
              <a:rPr lang="es-ES" altLang="es-AR"/>
              <a:pPr>
                <a:defRPr/>
              </a:pPr>
              <a:t>‹Nº›</a:t>
            </a:fld>
            <a:endParaRPr lang="es-ES" altLang="es-AR"/>
          </a:p>
        </p:txBody>
      </p:sp>
    </p:spTree>
    <p:extLst>
      <p:ext uri="{BB962C8B-B14F-4D97-AF65-F5344CB8AC3E}">
        <p14:creationId xmlns:p14="http://schemas.microsoft.com/office/powerpoint/2010/main" val="23272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66A6D40-23C3-4A75-A866-9BDDF24BC027}" type="slidenum">
              <a:rPr lang="es-ES" altLang="es-AR"/>
              <a:pPr>
                <a:defRPr/>
              </a:pPr>
              <a:t>‹Nº›</a:t>
            </a:fld>
            <a:endParaRPr lang="es-ES" alt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6.wmf"/><Relationship Id="rId11" Type="http://schemas.openxmlformats.org/officeDocument/2006/relationships/image" Target="../media/image59.png"/><Relationship Id="rId5" Type="http://schemas.openxmlformats.org/officeDocument/2006/relationships/oleObject" Target="../embeddings/oleObject6.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61.w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adroTexto 3"/>
          <p:cNvSpPr txBox="1">
            <a:spLocks noChangeArrowheads="1"/>
          </p:cNvSpPr>
          <p:nvPr/>
        </p:nvSpPr>
        <p:spPr bwMode="auto">
          <a:xfrm>
            <a:off x="323850" y="1296988"/>
            <a:ext cx="73453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6000">
                <a:solidFill>
                  <a:srgbClr val="002060"/>
                </a:solidFill>
                <a:latin typeface="Arial Rounded MT Bold" pitchFamily="34" charset="0"/>
              </a:rPr>
              <a:t>Hidráulica Experimental</a:t>
            </a:r>
          </a:p>
        </p:txBody>
      </p:sp>
      <p:sp>
        <p:nvSpPr>
          <p:cNvPr id="2051" name="CuadroTexto 4"/>
          <p:cNvSpPr txBox="1">
            <a:spLocks noChangeArrowheads="1"/>
          </p:cNvSpPr>
          <p:nvPr/>
        </p:nvSpPr>
        <p:spPr bwMode="auto">
          <a:xfrm>
            <a:off x="512763" y="835025"/>
            <a:ext cx="194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a:solidFill>
                  <a:srgbClr val="3399FF"/>
                </a:solidFill>
                <a:latin typeface="Arial Rounded MT Bold" pitchFamily="34" charset="0"/>
              </a:rPr>
              <a:t>Unidad N° 1</a:t>
            </a:r>
          </a:p>
        </p:txBody>
      </p:sp>
      <p:sp>
        <p:nvSpPr>
          <p:cNvPr id="2052" name="CuadroTexto 1"/>
          <p:cNvSpPr txBox="1">
            <a:spLocks noChangeArrowheads="1"/>
          </p:cNvSpPr>
          <p:nvPr/>
        </p:nvSpPr>
        <p:spPr bwMode="auto">
          <a:xfrm>
            <a:off x="8243888" y="6237288"/>
            <a:ext cx="79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2000" b="1" dirty="0" smtClean="0">
                <a:solidFill>
                  <a:srgbClr val="0070C0"/>
                </a:solidFill>
                <a:latin typeface="Arial Rounded MT Bold" pitchFamily="34" charset="0"/>
              </a:rPr>
              <a:t>2023</a:t>
            </a:r>
            <a:endParaRPr lang="es-AR" altLang="es-AR" sz="2000" b="1" dirty="0">
              <a:solidFill>
                <a:srgbClr val="0070C0"/>
              </a:solidFill>
              <a:latin typeface="Arial Rounded MT Bold" pitchFamily="34" charset="0"/>
            </a:endParaRPr>
          </a:p>
        </p:txBody>
      </p:sp>
      <p:sp>
        <p:nvSpPr>
          <p:cNvPr id="2" name="1 Rectángulo"/>
          <p:cNvSpPr/>
          <p:nvPr/>
        </p:nvSpPr>
        <p:spPr>
          <a:xfrm>
            <a:off x="358624" y="3259530"/>
            <a:ext cx="7453736" cy="3293209"/>
          </a:xfrm>
          <a:prstGeom prst="rect">
            <a:avLst/>
          </a:prstGeom>
        </p:spPr>
        <p:txBody>
          <a:bodyPr wrap="square">
            <a:spAutoFit/>
          </a:bodyPr>
          <a:lstStyle/>
          <a:p>
            <a:r>
              <a:rPr lang="es-ES" sz="1600" b="1" i="1" dirty="0"/>
              <a:t>UNIDAD 1: Conceptos básicos sobre modelos en Hidráulica</a:t>
            </a:r>
            <a:br>
              <a:rPr lang="es-ES" sz="1600" b="1" i="1" dirty="0"/>
            </a:br>
            <a:r>
              <a:rPr lang="es-ES" sz="1600" b="1" i="1" dirty="0"/>
              <a:t>1A. Qué es un modelo</a:t>
            </a:r>
            <a:br>
              <a:rPr lang="es-ES" sz="1600" b="1" i="1" dirty="0"/>
            </a:br>
            <a:r>
              <a:rPr lang="es-ES" sz="1600" dirty="0"/>
              <a:t>Concepto de modelo. Tipos de modelos. Modelos Hidráulicos. Comparación de modelos físicos</a:t>
            </a:r>
            <a:br>
              <a:rPr lang="es-ES" sz="1600" dirty="0"/>
            </a:br>
            <a:r>
              <a:rPr lang="es-ES" sz="1600" dirty="0"/>
              <a:t>y matemáticos.</a:t>
            </a:r>
            <a:br>
              <a:rPr lang="es-ES" sz="1600" dirty="0"/>
            </a:br>
            <a:r>
              <a:rPr lang="es-ES" sz="1600" b="1" i="1" dirty="0"/>
              <a:t>1B. Requerimientos a cumplir</a:t>
            </a:r>
            <a:br>
              <a:rPr lang="es-ES" sz="1600" b="1" i="1" dirty="0"/>
            </a:br>
            <a:r>
              <a:rPr lang="es-ES" sz="1600" dirty="0"/>
              <a:t>Análisis dimensional. El teorema de Pi de Buckingham. Números adimensionales usados </a:t>
            </a:r>
            <a:r>
              <a:rPr lang="es-ES" sz="1600" dirty="0" smtClean="0"/>
              <a:t>en mecánica </a:t>
            </a:r>
            <a:r>
              <a:rPr lang="es-ES" sz="1600" dirty="0"/>
              <a:t>de fluido: N° de </a:t>
            </a:r>
            <a:r>
              <a:rPr lang="es-ES" sz="1600" dirty="0" err="1"/>
              <a:t>Froude</a:t>
            </a:r>
            <a:r>
              <a:rPr lang="es-ES" sz="1600" dirty="0"/>
              <a:t>, N° Reynolds, N° Weber y N° Mach.</a:t>
            </a:r>
            <a:br>
              <a:rPr lang="es-ES" sz="1600" dirty="0"/>
            </a:br>
            <a:r>
              <a:rPr lang="es-ES" sz="1600" b="1" i="1" dirty="0"/>
              <a:t>1C. Semejanza</a:t>
            </a:r>
            <a:br>
              <a:rPr lang="es-ES" sz="1600" b="1" i="1" dirty="0"/>
            </a:br>
            <a:r>
              <a:rPr lang="es-ES" sz="1600" dirty="0"/>
              <a:t>Concepto de Semejanza geométrica, cinemática y dinámica. Escalas para tener en cuenta.</a:t>
            </a:r>
            <a:br>
              <a:rPr lang="es-ES" sz="1600" dirty="0"/>
            </a:br>
            <a:r>
              <a:rPr lang="es-ES" sz="1600" b="1" i="1" dirty="0"/>
              <a:t>1D. Práctica a desarrollar:</a:t>
            </a:r>
            <a:br>
              <a:rPr lang="es-ES" sz="1600" b="1" i="1" dirty="0"/>
            </a:br>
            <a:r>
              <a:rPr lang="es-ES" sz="1600" dirty="0"/>
              <a:t>Resolución de problemas. </a:t>
            </a:r>
            <a:endParaRPr lang="es-A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r="2834"/>
          <a:stretch>
            <a:fillRect/>
          </a:stretch>
        </p:blipFill>
        <p:spPr bwMode="auto">
          <a:xfrm>
            <a:off x="3786188" y="3338513"/>
            <a:ext cx="517842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8913"/>
            <a:ext cx="65944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5 CuadroTexto"/>
          <p:cNvSpPr txBox="1">
            <a:spLocks noChangeArrowheads="1"/>
          </p:cNvSpPr>
          <p:nvPr/>
        </p:nvSpPr>
        <p:spPr bwMode="auto">
          <a:xfrm>
            <a:off x="0" y="3789363"/>
            <a:ext cx="34051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Estudios de efectos de la vegetación en el fondo de un cauce o del mar.</a:t>
            </a:r>
          </a:p>
          <a:p>
            <a:r>
              <a:rPr lang="es-AR"/>
              <a:t>Representación de la vegetación a la derecha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49275"/>
            <a:ext cx="6048375"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2 Rectángulo"/>
          <p:cNvSpPr>
            <a:spLocks noChangeArrowheads="1"/>
          </p:cNvSpPr>
          <p:nvPr/>
        </p:nvSpPr>
        <p:spPr bwMode="auto">
          <a:xfrm>
            <a:off x="971550" y="4724400"/>
            <a:ext cx="6480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Experimentos para investigar las interacciones del río trenzado con la vegetación utilizando alfalfa.</a:t>
            </a:r>
            <a:endParaRPr lang="es-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08000"/>
            <a:ext cx="47053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5" y="2513013"/>
            <a:ext cx="48863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1 CuadroTexto"/>
          <p:cNvSpPr txBox="1">
            <a:spLocks noChangeArrowheads="1"/>
          </p:cNvSpPr>
          <p:nvPr/>
        </p:nvSpPr>
        <p:spPr bwMode="auto">
          <a:xfrm>
            <a:off x="4849813" y="1323975"/>
            <a:ext cx="3816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a:t>Sección transversal del rompeolas</a:t>
            </a:r>
            <a:endParaRPr lang="es-AR"/>
          </a:p>
        </p:txBody>
      </p:sp>
      <p:sp>
        <p:nvSpPr>
          <p:cNvPr id="13317" name="2 CuadroTexto"/>
          <p:cNvSpPr txBox="1">
            <a:spLocks noChangeArrowheads="1"/>
          </p:cNvSpPr>
          <p:nvPr/>
        </p:nvSpPr>
        <p:spPr bwMode="auto">
          <a:xfrm>
            <a:off x="157163" y="6237288"/>
            <a:ext cx="414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s-AR"/>
              <a:t>Estudios morfodinámicos.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720138"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3 CuadroTexto"/>
          <p:cNvSpPr txBox="1">
            <a:spLocks noChangeArrowheads="1"/>
          </p:cNvSpPr>
          <p:nvPr/>
        </p:nvSpPr>
        <p:spPr bwMode="auto">
          <a:xfrm>
            <a:off x="423863" y="4581525"/>
            <a:ext cx="83740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a:t>Efecto de la densidad de la vegetación en la erosión de la ribera: una ribera suave caracterizada por una erosión regular para densidades bajas y una ribera rugosa con erosión irregular para densidades más altas.</a:t>
            </a:r>
            <a:endParaRPr lang="es-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Rectángulo"/>
          <p:cNvSpPr>
            <a:spLocks noChangeArrowheads="1"/>
          </p:cNvSpPr>
          <p:nvPr/>
        </p:nvSpPr>
        <p:spPr bwMode="auto">
          <a:xfrm>
            <a:off x="377825" y="4821238"/>
            <a:ext cx="8424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Características del lecho con diferentes proporciones de goma xantana (EPS) (a) 0%, (b) 0,125%, (c) 1%.  </a:t>
            </a:r>
            <a:endParaRPr lang="es-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125538"/>
            <a:ext cx="8010525"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ChangeArrowheads="1"/>
          </p:cNvSpPr>
          <p:nvPr/>
        </p:nvSpPr>
        <p:spPr bwMode="auto">
          <a:xfrm>
            <a:off x="1403350" y="3284538"/>
            <a:ext cx="6400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pPr>
            <a:r>
              <a:rPr lang="es-ES" sz="3200" b="1">
                <a:solidFill>
                  <a:schemeClr val="accent2"/>
                </a:solidFill>
              </a:rPr>
              <a:t>Modelo de aliviadero de presa</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3238"/>
            <a:ext cx="37052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03238"/>
            <a:ext cx="3525838"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3827463"/>
            <a:ext cx="3863975" cy="284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79863"/>
            <a:ext cx="35941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6075" y="620713"/>
            <a:ext cx="8424863" cy="646112"/>
          </a:xfrm>
          <a:prstGeom prst="rect">
            <a:avLst/>
          </a:prstGeom>
        </p:spPr>
        <p:txBody>
          <a:bodyPr>
            <a:spAutoFit/>
          </a:bodyPr>
          <a:lstStyle/>
          <a:p>
            <a:pPr algn="ctr">
              <a:defRPr/>
            </a:pPr>
            <a:r>
              <a:rPr lang="es-ES" sz="3600" b="1" dirty="0">
                <a:solidFill>
                  <a:srgbClr val="0033CC"/>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Leyes de semejanza o similitud</a:t>
            </a:r>
            <a:endParaRPr lang="es-AR" sz="3600" dirty="0">
              <a:solidFill>
                <a:srgbClr val="0033CC"/>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6387" name="4 Rectángulo"/>
          <p:cNvSpPr>
            <a:spLocks noChangeArrowheads="1"/>
          </p:cNvSpPr>
          <p:nvPr/>
        </p:nvSpPr>
        <p:spPr bwMode="auto">
          <a:xfrm>
            <a:off x="34925" y="1412875"/>
            <a:ext cx="89646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1" u="sng">
                <a:solidFill>
                  <a:schemeClr val="accent2"/>
                </a:solidFill>
                <a:latin typeface="Verdana" pitchFamily="34" charset="0"/>
                <a:cs typeface="Times New Roman" pitchFamily="18" charset="0"/>
              </a:rPr>
              <a:t>Semejanza geométrica</a:t>
            </a:r>
            <a:r>
              <a:rPr lang="es-ES" b="1">
                <a:solidFill>
                  <a:schemeClr val="accent2"/>
                </a:solidFill>
                <a:latin typeface="Verdana" pitchFamily="34" charset="0"/>
                <a:cs typeface="Times New Roman" pitchFamily="18" charset="0"/>
              </a:rPr>
              <a:t>: </a:t>
            </a:r>
          </a:p>
          <a:p>
            <a:r>
              <a:rPr lang="es-ES" b="1">
                <a:solidFill>
                  <a:schemeClr val="accent2"/>
                </a:solidFill>
                <a:latin typeface="Arial Unicode MS" pitchFamily="34" charset="-128"/>
                <a:ea typeface="Arial Unicode MS" pitchFamily="34" charset="-128"/>
                <a:cs typeface="Arial Unicode MS" pitchFamily="34" charset="-128"/>
              </a:rPr>
              <a:t>Cuando dos figuras son geométricamente semejantes hay correspondencia punto a punto entre ellas y dos puntos correspondientes se denominan puntos homólogos. Se llaman homólogos a las líneas, superficies y volúmenes que se correspondan entre sí. </a:t>
            </a:r>
          </a:p>
          <a:p>
            <a:endParaRPr lang="es-ES" b="1">
              <a:solidFill>
                <a:schemeClr val="accent2"/>
              </a:solidFill>
              <a:latin typeface="Arial Unicode MS" pitchFamily="34" charset="-128"/>
              <a:ea typeface="Arial Unicode MS" pitchFamily="34" charset="-128"/>
              <a:cs typeface="Arial Unicode MS" pitchFamily="34" charset="-128"/>
            </a:endParaRPr>
          </a:p>
          <a:p>
            <a:r>
              <a:rPr lang="es-ES" b="1">
                <a:solidFill>
                  <a:schemeClr val="accent2"/>
                </a:solidFill>
                <a:latin typeface="Arial Unicode MS" pitchFamily="34" charset="-128"/>
                <a:ea typeface="Arial Unicode MS" pitchFamily="34" charset="-128"/>
                <a:cs typeface="Arial Unicode MS" pitchFamily="34" charset="-128"/>
              </a:rPr>
              <a:t>La similitud geométrica implica que sea igual la relación de todas las longitudes homologas en los sistemas.</a:t>
            </a:r>
          </a:p>
        </p:txBody>
      </p:sp>
      <p:graphicFrame>
        <p:nvGraphicFramePr>
          <p:cNvPr id="6" name="5 Objeto"/>
          <p:cNvGraphicFramePr>
            <a:graphicFrameLocks noChangeAspect="1"/>
          </p:cNvGraphicFramePr>
          <p:nvPr/>
        </p:nvGraphicFramePr>
        <p:xfrm>
          <a:off x="3779838" y="5229225"/>
          <a:ext cx="1223962" cy="971550"/>
        </p:xfrm>
        <a:graphic>
          <a:graphicData uri="http://schemas.openxmlformats.org/presentationml/2006/ole">
            <mc:AlternateContent xmlns:mc="http://schemas.openxmlformats.org/markup-compatibility/2006">
              <mc:Choice xmlns:v="urn:schemas-microsoft-com:vml" Requires="v">
                <p:oleObj spid="_x0000_s16399" name="Ecuación" r:id="rId3" imgW="431640" imgH="342720" progId="Equation.3">
                  <p:embed/>
                </p:oleObj>
              </mc:Choice>
              <mc:Fallback>
                <p:oleObj name="Ecuación" r:id="rId3" imgW="431640" imgH="342720" progId="Equation.3">
                  <p:embed/>
                  <p:pic>
                    <p:nvPicPr>
                      <p:cNvPr id="0" name="5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5229225"/>
                        <a:ext cx="1223962"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7616"/>
          <a:stretch>
            <a:fillRect/>
          </a:stretch>
        </p:blipFill>
        <p:spPr bwMode="auto">
          <a:xfrm>
            <a:off x="179388" y="692150"/>
            <a:ext cx="4084637"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Objeto"/>
          <p:cNvGraphicFramePr>
            <a:graphicFrameLocks noChangeAspect="1"/>
          </p:cNvGraphicFramePr>
          <p:nvPr/>
        </p:nvGraphicFramePr>
        <p:xfrm>
          <a:off x="4627563" y="2276475"/>
          <a:ext cx="3922712" cy="1044575"/>
        </p:xfrm>
        <a:graphic>
          <a:graphicData uri="http://schemas.openxmlformats.org/presentationml/2006/ole">
            <mc:AlternateContent xmlns:mc="http://schemas.openxmlformats.org/markup-compatibility/2006">
              <mc:Choice xmlns:v="urn:schemas-microsoft-com:vml" Requires="v">
                <p:oleObj spid="_x0000_s17437" name="Ecuación" r:id="rId4" imgW="1384300" imgH="368300" progId="Equation.3">
                  <p:embed/>
                </p:oleObj>
              </mc:Choice>
              <mc:Fallback>
                <p:oleObj name="Ecuación" r:id="rId4" imgW="1384300" imgH="368300" progId="Equation.3">
                  <p:embed/>
                  <p:pic>
                    <p:nvPicPr>
                      <p:cNvPr id="0" name="1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563" y="2276475"/>
                        <a:ext cx="3922712"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2 CuadroTexto"/>
          <p:cNvSpPr txBox="1">
            <a:spLocks noChangeArrowheads="1"/>
          </p:cNvSpPr>
          <p:nvPr/>
        </p:nvSpPr>
        <p:spPr bwMode="auto">
          <a:xfrm>
            <a:off x="4140200" y="1223963"/>
            <a:ext cx="42481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Si la semejanza geométrica es exacta entonces:</a:t>
            </a:r>
          </a:p>
        </p:txBody>
      </p:sp>
      <p:graphicFrame>
        <p:nvGraphicFramePr>
          <p:cNvPr id="4" name="3 Objeto"/>
          <p:cNvGraphicFramePr>
            <a:graphicFrameLocks noChangeAspect="1"/>
          </p:cNvGraphicFramePr>
          <p:nvPr/>
        </p:nvGraphicFramePr>
        <p:xfrm>
          <a:off x="4572000" y="3500438"/>
          <a:ext cx="3959225" cy="1042987"/>
        </p:xfrm>
        <a:graphic>
          <a:graphicData uri="http://schemas.openxmlformats.org/presentationml/2006/ole">
            <mc:AlternateContent xmlns:mc="http://schemas.openxmlformats.org/markup-compatibility/2006">
              <mc:Choice xmlns:v="urn:schemas-microsoft-com:vml" Requires="v">
                <p:oleObj spid="_x0000_s17438" name="Ecuación" r:id="rId6" imgW="1397000" imgH="368300" progId="Equation.3">
                  <p:embed/>
                </p:oleObj>
              </mc:Choice>
              <mc:Fallback>
                <p:oleObj name="Ecuación" r:id="rId6" imgW="1397000" imgH="368300" progId="Equation.3">
                  <p:embed/>
                  <p:pic>
                    <p:nvPicPr>
                      <p:cNvPr id="0" name="3 Obj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500438"/>
                        <a:ext cx="3959225"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4 Rectángulo"/>
          <p:cNvSpPr>
            <a:spLocks noChangeArrowheads="1"/>
          </p:cNvSpPr>
          <p:nvPr/>
        </p:nvSpPr>
        <p:spPr bwMode="auto">
          <a:xfrm>
            <a:off x="179388" y="5084763"/>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t>- Sino en caso de modelos de ríos o de puertos, los tirantes serían muy pequeños</a:t>
            </a:r>
            <a:endParaRPr lang="es-AR" sz="2000"/>
          </a:p>
        </p:txBody>
      </p:sp>
      <p:sp>
        <p:nvSpPr>
          <p:cNvPr id="17415" name="6 Rectángulo"/>
          <p:cNvSpPr>
            <a:spLocks noChangeArrowheads="1"/>
          </p:cNvSpPr>
          <p:nvPr/>
        </p:nvSpPr>
        <p:spPr bwMode="auto">
          <a:xfrm>
            <a:off x="179388" y="4652963"/>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t>Hay casos en que la L</a:t>
            </a:r>
            <a:r>
              <a:rPr lang="es-ES" sz="2000" baseline="-25000"/>
              <a:t>hor</a:t>
            </a:r>
            <a:r>
              <a:rPr lang="es-ES" sz="2000"/>
              <a:t> será distinta a la L</a:t>
            </a:r>
            <a:r>
              <a:rPr lang="es-ES" sz="2000" baseline="-25000"/>
              <a:t>vert</a:t>
            </a:r>
            <a:endParaRPr lang="es-AR" sz="2000" baseline="-25000"/>
          </a:p>
        </p:txBody>
      </p:sp>
      <p:sp>
        <p:nvSpPr>
          <p:cNvPr id="17416" name="7 Rectángulo"/>
          <p:cNvSpPr>
            <a:spLocks noChangeArrowheads="1"/>
          </p:cNvSpPr>
          <p:nvPr/>
        </p:nvSpPr>
        <p:spPr bwMode="auto">
          <a:xfrm>
            <a:off x="179388" y="5516563"/>
            <a:ext cx="8713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t>- A veces también es importante la deformación para la representación de las rugosidad.</a:t>
            </a:r>
            <a:endParaRPr lang="es-AR"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Rectángulo"/>
          <p:cNvSpPr>
            <a:spLocks noChangeArrowheads="1"/>
          </p:cNvSpPr>
          <p:nvPr/>
        </p:nvSpPr>
        <p:spPr bwMode="auto">
          <a:xfrm>
            <a:off x="120650" y="966788"/>
            <a:ext cx="8928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1">
                <a:solidFill>
                  <a:schemeClr val="accent2"/>
                </a:solidFill>
                <a:latin typeface="Arial Unicode MS" pitchFamily="34" charset="-128"/>
                <a:ea typeface="Arial Unicode MS" pitchFamily="34" charset="-128"/>
                <a:cs typeface="Arial Unicode MS" pitchFamily="34" charset="-128"/>
              </a:rPr>
              <a:t>La similitud cinemática entre dos sistemas de flujo se interpretan como la semejanza geométrica entre las líneas de corriente de ambos flujos, sin distorsión o con ella. </a:t>
            </a:r>
          </a:p>
          <a:p>
            <a:r>
              <a:rPr lang="es-ES" b="1">
                <a:solidFill>
                  <a:schemeClr val="accent2"/>
                </a:solidFill>
                <a:latin typeface="Arial Unicode MS" pitchFamily="34" charset="-128"/>
                <a:ea typeface="Arial Unicode MS" pitchFamily="34" charset="-128"/>
                <a:cs typeface="Arial Unicode MS" pitchFamily="34" charset="-128"/>
              </a:rPr>
              <a:t>Cuando dos sistemas son cinemáticamente semejantes, partículas homologas ocupan en tiempos homólogos posiciones homologas. </a:t>
            </a:r>
            <a:endParaRPr lang="es-AR"/>
          </a:p>
        </p:txBody>
      </p:sp>
      <p:sp>
        <p:nvSpPr>
          <p:cNvPr id="18435" name="2 Rectángulo"/>
          <p:cNvSpPr>
            <a:spLocks noChangeArrowheads="1"/>
          </p:cNvSpPr>
          <p:nvPr/>
        </p:nvSpPr>
        <p:spPr bwMode="auto">
          <a:xfrm>
            <a:off x="120650" y="519113"/>
            <a:ext cx="4284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b="1" u="sng">
                <a:solidFill>
                  <a:schemeClr val="accent2"/>
                </a:solidFill>
                <a:latin typeface="Verdana" pitchFamily="34" charset="0"/>
                <a:cs typeface="Times New Roman" pitchFamily="18" charset="0"/>
              </a:rPr>
              <a:t>Semejanza cinemática</a:t>
            </a:r>
            <a:r>
              <a:rPr lang="es-ES" b="1">
                <a:solidFill>
                  <a:schemeClr val="accent2"/>
                </a:solidFill>
                <a:latin typeface="Verdana" pitchFamily="34" charset="0"/>
                <a:cs typeface="Times New Roman" pitchFamily="18" charset="0"/>
              </a:rPr>
              <a:t>: </a:t>
            </a:r>
          </a:p>
        </p:txBody>
      </p:sp>
      <p:pic>
        <p:nvPicPr>
          <p:cNvPr id="18436" name="3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756025"/>
            <a:ext cx="518477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4 Rectángulo"/>
          <p:cNvSpPr>
            <a:spLocks noChangeArrowheads="1"/>
          </p:cNvSpPr>
          <p:nvPr/>
        </p:nvSpPr>
        <p:spPr bwMode="auto">
          <a:xfrm>
            <a:off x="5580063" y="3429000"/>
            <a:ext cx="34686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b="1">
                <a:solidFill>
                  <a:schemeClr val="accent2"/>
                </a:solidFill>
                <a:latin typeface="Arial Unicode MS" pitchFamily="34" charset="-128"/>
                <a:ea typeface="Arial Unicode MS" pitchFamily="34" charset="-128"/>
                <a:cs typeface="Arial Unicode MS" pitchFamily="34" charset="-128"/>
              </a:rPr>
              <a:t>La semejanza geométrica debe estar asegurada, y no deben aparecer en el modelo singularidades que no existan en el prototipo, como remolinos o fenómenos de tensión superficial.</a:t>
            </a:r>
          </a:p>
        </p:txBody>
      </p:sp>
      <p:graphicFrame>
        <p:nvGraphicFramePr>
          <p:cNvPr id="7" name="6 Objeto"/>
          <p:cNvGraphicFramePr>
            <a:graphicFrameLocks noChangeAspect="1"/>
          </p:cNvGraphicFramePr>
          <p:nvPr/>
        </p:nvGraphicFramePr>
        <p:xfrm>
          <a:off x="9525" y="3303588"/>
          <a:ext cx="2170113" cy="746125"/>
        </p:xfrm>
        <a:graphic>
          <a:graphicData uri="http://schemas.openxmlformats.org/presentationml/2006/ole">
            <mc:AlternateContent xmlns:mc="http://schemas.openxmlformats.org/markup-compatibility/2006">
              <mc:Choice xmlns:v="urn:schemas-microsoft-com:vml" Requires="v">
                <p:oleObj spid="_x0000_s18451" name="Ecuación" r:id="rId5" imgW="1219200" imgH="419100" progId="Equation.3">
                  <p:embed/>
                </p:oleObj>
              </mc:Choice>
              <mc:Fallback>
                <p:oleObj name="Ecuación" r:id="rId5" imgW="1219200" imgH="419100" progId="Equation.3">
                  <p:embed/>
                  <p:pic>
                    <p:nvPicPr>
                      <p:cNvPr id="0" name="6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3303588"/>
                        <a:ext cx="21701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 name="1 CuadroTexto"/>
              <p:cNvSpPr txBox="1"/>
              <p:nvPr/>
            </p:nvSpPr>
            <p:spPr>
              <a:xfrm>
                <a:off x="32494" y="6139608"/>
                <a:ext cx="2738314" cy="627159"/>
              </a:xfrm>
              <a:prstGeom prst="rect">
                <a:avLst/>
              </a:prstGeom>
              <a:noFill/>
            </p:spPr>
            <p:txBody>
              <a:bodyPr wrap="none" rtlCol="0">
                <a:spAutoFit/>
              </a:bodyPr>
              <a:lstStyle/>
              <a:p>
                <a14:m>
                  <m:oMath xmlns:m="http://schemas.openxmlformats.org/officeDocument/2006/math">
                    <m:r>
                      <a:rPr lang="es-AR" b="0" i="1" smtClean="0">
                        <a:latin typeface="Cambria Math"/>
                      </a:rPr>
                      <m:t>𝑣𝑟</m:t>
                    </m:r>
                    <m:r>
                      <a:rPr lang="es-AR" b="0" i="1" smtClean="0">
                        <a:latin typeface="Cambria Math"/>
                      </a:rPr>
                      <m:t>= </m:t>
                    </m:r>
                    <m:f>
                      <m:fPr>
                        <m:ctrlPr>
                          <a:rPr lang="es-AR" b="0" i="1" smtClean="0">
                            <a:latin typeface="Cambria Math"/>
                          </a:rPr>
                        </m:ctrlPr>
                      </m:fPr>
                      <m:num>
                        <m:r>
                          <a:rPr lang="es-AR" b="0" i="1" smtClean="0">
                            <a:latin typeface="Cambria Math"/>
                          </a:rPr>
                          <m:t>𝑣𝑥𝑚</m:t>
                        </m:r>
                      </m:num>
                      <m:den>
                        <m:r>
                          <a:rPr lang="es-AR" b="0" i="1" smtClean="0">
                            <a:latin typeface="Cambria Math"/>
                          </a:rPr>
                          <m:t>𝑣𝑥𝑝</m:t>
                        </m:r>
                      </m:den>
                    </m:f>
                  </m:oMath>
                </a14:m>
                <a:r>
                  <a:rPr lang="es-AR" dirty="0" smtClean="0"/>
                  <a:t>=</a:t>
                </a:r>
                <a14:m>
                  <m:oMath xmlns:m="http://schemas.openxmlformats.org/officeDocument/2006/math">
                    <m:f>
                      <m:fPr>
                        <m:ctrlPr>
                          <a:rPr lang="es-AR" b="0" i="1" smtClean="0">
                            <a:latin typeface="Cambria Math"/>
                          </a:rPr>
                        </m:ctrlPr>
                      </m:fPr>
                      <m:num>
                        <m:r>
                          <a:rPr lang="es-AR" b="0" i="1" smtClean="0">
                            <a:latin typeface="Cambria Math"/>
                          </a:rPr>
                          <m:t>𝑣𝑦𝑚</m:t>
                        </m:r>
                      </m:num>
                      <m:den>
                        <m:r>
                          <a:rPr lang="es-AR" b="0" i="1" smtClean="0">
                            <a:latin typeface="Cambria Math"/>
                          </a:rPr>
                          <m:t>𝑣𝑦𝑝</m:t>
                        </m:r>
                      </m:den>
                    </m:f>
                  </m:oMath>
                </a14:m>
                <a:r>
                  <a:rPr lang="es-AR" dirty="0" smtClean="0"/>
                  <a:t>=</a:t>
                </a:r>
                <a14:m>
                  <m:oMath xmlns:m="http://schemas.openxmlformats.org/officeDocument/2006/math">
                    <m:f>
                      <m:fPr>
                        <m:ctrlPr>
                          <a:rPr lang="es-AR" b="0" i="1" smtClean="0">
                            <a:latin typeface="Cambria Math"/>
                          </a:rPr>
                        </m:ctrlPr>
                      </m:fPr>
                      <m:num>
                        <m:r>
                          <a:rPr lang="es-AR" b="0" i="1" smtClean="0">
                            <a:latin typeface="Cambria Math"/>
                          </a:rPr>
                          <m:t>𝑣𝑧𝑚</m:t>
                        </m:r>
                      </m:num>
                      <m:den>
                        <m:r>
                          <a:rPr lang="es-AR" b="0" i="1" smtClean="0">
                            <a:latin typeface="Cambria Math"/>
                          </a:rPr>
                          <m:t>𝑣𝑧𝑝</m:t>
                        </m:r>
                      </m:den>
                    </m:f>
                  </m:oMath>
                </a14:m>
                <a:endParaRPr lang="es-AR" dirty="0"/>
              </a:p>
            </p:txBody>
          </p:sp>
        </mc:Choice>
        <mc:Fallback xmlns="">
          <p:sp>
            <p:nvSpPr>
              <p:cNvPr id="2" name="1 CuadroTexto"/>
              <p:cNvSpPr txBox="1">
                <a:spLocks noRot="1" noChangeAspect="1" noMove="1" noResize="1" noEditPoints="1" noAdjustHandles="1" noChangeArrowheads="1" noChangeShapeType="1" noTextEdit="1"/>
              </p:cNvSpPr>
              <p:nvPr/>
            </p:nvSpPr>
            <p:spPr>
              <a:xfrm>
                <a:off x="32494" y="6139608"/>
                <a:ext cx="2738314" cy="627159"/>
              </a:xfrm>
              <a:prstGeom prst="rect">
                <a:avLst/>
              </a:prstGeom>
              <a:blipFill rotWithShape="1">
                <a:blip r:embed="rId7"/>
                <a:stretch>
                  <a:fillRect t="-971" b="-1942"/>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p:cNvSpPr>
            <a:spLocks noChangeArrowheads="1"/>
          </p:cNvSpPr>
          <p:nvPr/>
        </p:nvSpPr>
        <p:spPr bwMode="auto">
          <a:xfrm>
            <a:off x="120650" y="966788"/>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1">
                <a:solidFill>
                  <a:schemeClr val="accent2"/>
                </a:solidFill>
                <a:latin typeface="Arial Unicode MS" pitchFamily="34" charset="-128"/>
                <a:ea typeface="Arial Unicode MS" pitchFamily="34" charset="-128"/>
                <a:cs typeface="Arial Unicode MS" pitchFamily="34" charset="-128"/>
              </a:rPr>
              <a:t>Se dice que dos sistemas son dinámicamente semejantes si las partes homologas de tales sistemas están sometidas a sistemas de fuerzas homologas.</a:t>
            </a:r>
            <a:endParaRPr lang="es-AR"/>
          </a:p>
        </p:txBody>
      </p:sp>
      <p:sp>
        <p:nvSpPr>
          <p:cNvPr id="19459" name="2 Rectángulo"/>
          <p:cNvSpPr>
            <a:spLocks noChangeArrowheads="1"/>
          </p:cNvSpPr>
          <p:nvPr/>
        </p:nvSpPr>
        <p:spPr bwMode="auto">
          <a:xfrm>
            <a:off x="120650" y="519113"/>
            <a:ext cx="3973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b="1" u="sng">
                <a:solidFill>
                  <a:schemeClr val="accent2"/>
                </a:solidFill>
                <a:latin typeface="Verdana" pitchFamily="34" charset="0"/>
                <a:cs typeface="Times New Roman" pitchFamily="18" charset="0"/>
              </a:rPr>
              <a:t>Semejanza dinámica</a:t>
            </a:r>
            <a:r>
              <a:rPr lang="es-ES" b="1">
                <a:solidFill>
                  <a:schemeClr val="accent2"/>
                </a:solidFill>
                <a:latin typeface="Verdana" pitchFamily="34" charset="0"/>
                <a:cs typeface="Times New Roman" pitchFamily="18" charset="0"/>
              </a:rPr>
              <a:t>: </a:t>
            </a:r>
          </a:p>
        </p:txBody>
      </p:sp>
      <p:pic>
        <p:nvPicPr>
          <p:cNvPr id="19460"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95563"/>
            <a:ext cx="5465763"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Elipse"/>
          <p:cNvSpPr/>
          <p:nvPr/>
        </p:nvSpPr>
        <p:spPr>
          <a:xfrm>
            <a:off x="539750" y="3068638"/>
            <a:ext cx="144463" cy="12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 name="5 Elipse"/>
          <p:cNvSpPr/>
          <p:nvPr/>
        </p:nvSpPr>
        <p:spPr>
          <a:xfrm>
            <a:off x="2916238" y="3736975"/>
            <a:ext cx="142875" cy="12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mc:AlternateContent xmlns:mc="http://schemas.openxmlformats.org/markup-compatibility/2006" xmlns:a14="http://schemas.microsoft.com/office/drawing/2010/main">
        <mc:Choice Requires="a14">
          <p:sp>
            <p:nvSpPr>
              <p:cNvPr id="8" name="7 CuadroTexto"/>
              <p:cNvSpPr txBox="1"/>
              <p:nvPr/>
            </p:nvSpPr>
            <p:spPr>
              <a:xfrm>
                <a:off x="1816979" y="5013176"/>
                <a:ext cx="3043053" cy="658065"/>
              </a:xfrm>
              <a:prstGeom prst="rect">
                <a:avLst/>
              </a:prstGeom>
              <a:noFill/>
            </p:spPr>
            <p:txBody>
              <a:bodyPr wrap="square" rtlCol="0">
                <a:spAutoFit/>
              </a:bodyPr>
              <a:lstStyle/>
              <a:p>
                <a14:m>
                  <m:oMath xmlns:m="http://schemas.openxmlformats.org/officeDocument/2006/math">
                    <m:r>
                      <a:rPr lang="es-AR" b="0" i="1" smtClean="0">
                        <a:latin typeface="Cambria Math"/>
                      </a:rPr>
                      <m:t>𝐹𝑟</m:t>
                    </m:r>
                    <m:r>
                      <a:rPr lang="es-AR" b="0" i="1" smtClean="0">
                        <a:latin typeface="Cambria Math"/>
                      </a:rPr>
                      <m:t>= </m:t>
                    </m:r>
                    <m:f>
                      <m:fPr>
                        <m:ctrlPr>
                          <a:rPr lang="es-AR" b="0" i="1" smtClean="0">
                            <a:latin typeface="Cambria Math"/>
                          </a:rPr>
                        </m:ctrlPr>
                      </m:fPr>
                      <m:num>
                        <m:r>
                          <a:rPr lang="es-AR" b="0" i="1" smtClean="0">
                            <a:latin typeface="Cambria Math"/>
                          </a:rPr>
                          <m:t>𝐹𝑥𝑚</m:t>
                        </m:r>
                      </m:num>
                      <m:den>
                        <m:r>
                          <a:rPr lang="es-AR" b="0" i="1" smtClean="0">
                            <a:latin typeface="Cambria Math"/>
                          </a:rPr>
                          <m:t>𝐹𝑥𝑝</m:t>
                        </m:r>
                      </m:den>
                    </m:f>
                  </m:oMath>
                </a14:m>
                <a:r>
                  <a:rPr lang="es-AR" dirty="0" smtClean="0"/>
                  <a:t>=</a:t>
                </a:r>
                <a14:m>
                  <m:oMath xmlns:m="http://schemas.openxmlformats.org/officeDocument/2006/math">
                    <m:f>
                      <m:fPr>
                        <m:ctrlPr>
                          <a:rPr lang="es-AR" b="0" i="1" smtClean="0">
                            <a:latin typeface="Cambria Math"/>
                          </a:rPr>
                        </m:ctrlPr>
                      </m:fPr>
                      <m:num>
                        <m:r>
                          <a:rPr lang="es-AR" b="0" i="1" smtClean="0">
                            <a:latin typeface="Cambria Math"/>
                          </a:rPr>
                          <m:t>𝐹𝑦𝑚</m:t>
                        </m:r>
                      </m:num>
                      <m:den>
                        <m:r>
                          <a:rPr lang="es-AR" b="0" i="1" smtClean="0">
                            <a:latin typeface="Cambria Math"/>
                          </a:rPr>
                          <m:t>𝐹𝑦𝑝</m:t>
                        </m:r>
                      </m:den>
                    </m:f>
                  </m:oMath>
                </a14:m>
                <a:r>
                  <a:rPr lang="es-AR" dirty="0" smtClean="0"/>
                  <a:t>=</a:t>
                </a:r>
                <a14:m>
                  <m:oMath xmlns:m="http://schemas.openxmlformats.org/officeDocument/2006/math">
                    <m:f>
                      <m:fPr>
                        <m:ctrlPr>
                          <a:rPr lang="es-AR" b="0" i="1" smtClean="0">
                            <a:latin typeface="Cambria Math"/>
                          </a:rPr>
                        </m:ctrlPr>
                      </m:fPr>
                      <m:num>
                        <m:r>
                          <a:rPr lang="es-AR" b="0" i="1" smtClean="0">
                            <a:latin typeface="Cambria Math"/>
                          </a:rPr>
                          <m:t>𝐹𝑧𝑚</m:t>
                        </m:r>
                      </m:num>
                      <m:den>
                        <m:r>
                          <a:rPr lang="es-AR" b="0" i="1" smtClean="0">
                            <a:latin typeface="Cambria Math"/>
                          </a:rPr>
                          <m:t>𝐹𝑧𝑝</m:t>
                        </m:r>
                      </m:den>
                    </m:f>
                  </m:oMath>
                </a14:m>
                <a:endParaRPr lang="es-AR" dirty="0"/>
              </a:p>
            </p:txBody>
          </p:sp>
        </mc:Choice>
        <mc:Fallback xmlns="">
          <p:sp>
            <p:nvSpPr>
              <p:cNvPr id="8" name="7 CuadroTexto"/>
              <p:cNvSpPr txBox="1">
                <a:spLocks noRot="1" noChangeAspect="1" noMove="1" noResize="1" noEditPoints="1" noAdjustHandles="1" noChangeArrowheads="1" noChangeShapeType="1" noTextEdit="1"/>
              </p:cNvSpPr>
              <p:nvPr/>
            </p:nvSpPr>
            <p:spPr>
              <a:xfrm>
                <a:off x="1816979" y="5013176"/>
                <a:ext cx="3043053" cy="658065"/>
              </a:xfrm>
              <a:prstGeom prst="rect">
                <a:avLst/>
              </a:prstGeom>
              <a:blipFill rotWithShape="1">
                <a:blip r:embed="rId3"/>
                <a:stretch>
                  <a:fillRect b="-1852"/>
                </a:stretch>
              </a:blipFill>
            </p:spPr>
            <p:txBody>
              <a:bodyPr/>
              <a:lstStyle/>
              <a:p>
                <a:r>
                  <a:rPr lang="es-AR">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CuadroTexto"/>
          <p:cNvSpPr txBox="1">
            <a:spLocks noChangeArrowheads="1"/>
          </p:cNvSpPr>
          <p:nvPr/>
        </p:nvSpPr>
        <p:spPr bwMode="auto">
          <a:xfrm>
            <a:off x="1547813" y="717550"/>
            <a:ext cx="5808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4800" b="1">
                <a:solidFill>
                  <a:srgbClr val="0033CC"/>
                </a:solidFill>
              </a:rPr>
              <a:t>¿ Qué es un sistema ?</a:t>
            </a:r>
          </a:p>
        </p:txBody>
      </p:sp>
      <p:sp>
        <p:nvSpPr>
          <p:cNvPr id="3075" name="2 Rectángulo"/>
          <p:cNvSpPr>
            <a:spLocks noChangeArrowheads="1"/>
          </p:cNvSpPr>
          <p:nvPr/>
        </p:nvSpPr>
        <p:spPr bwMode="auto">
          <a:xfrm>
            <a:off x="642938" y="1700213"/>
            <a:ext cx="7786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i="1"/>
              <a:t>"Conjunto de </a:t>
            </a:r>
            <a:r>
              <a:rPr lang="es-ES" b="1" i="1"/>
              <a:t>elementos </a:t>
            </a:r>
            <a:r>
              <a:rPr lang="es-ES" i="1"/>
              <a:t>cuya </a:t>
            </a:r>
            <a:r>
              <a:rPr lang="es-ES" b="1" i="1"/>
              <a:t>interacción </a:t>
            </a:r>
            <a:r>
              <a:rPr lang="es-ES" i="1"/>
              <a:t>interesa estudiar"</a:t>
            </a:r>
          </a:p>
        </p:txBody>
      </p:sp>
      <p:sp>
        <p:nvSpPr>
          <p:cNvPr id="3076" name="3 Rectángulo"/>
          <p:cNvSpPr>
            <a:spLocks noChangeArrowheads="1"/>
          </p:cNvSpPr>
          <p:nvPr/>
        </p:nvSpPr>
        <p:spPr bwMode="auto">
          <a:xfrm>
            <a:off x="642938" y="2179638"/>
            <a:ext cx="8358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i="1"/>
              <a:t>"Conjunto de elementos que interactúan entre sí, con un fin común, que se aísla del universo para su estudio."</a:t>
            </a:r>
            <a:endParaRPr lang="es-ES"/>
          </a:p>
        </p:txBody>
      </p:sp>
      <p:sp>
        <p:nvSpPr>
          <p:cNvPr id="3077" name="4 Rectángulo"/>
          <p:cNvSpPr>
            <a:spLocks noChangeArrowheads="1"/>
          </p:cNvSpPr>
          <p:nvPr/>
        </p:nvSpPr>
        <p:spPr bwMode="auto">
          <a:xfrm>
            <a:off x="642938" y="3009900"/>
            <a:ext cx="8215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i="1"/>
              <a:t>"Conjunto de partes organizado funcionalmente de manera tal de constituir una unidad interconectada”</a:t>
            </a:r>
          </a:p>
        </p:txBody>
      </p:sp>
      <p:sp>
        <p:nvSpPr>
          <p:cNvPr id="3078" name="5 Rectángulo"/>
          <p:cNvSpPr>
            <a:spLocks noChangeArrowheads="1"/>
          </p:cNvSpPr>
          <p:nvPr/>
        </p:nvSpPr>
        <p:spPr bwMode="auto">
          <a:xfrm>
            <a:off x="674688" y="3876675"/>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i="1"/>
              <a:t>“Conjunto de elementos que interactúan entre ellos”.</a:t>
            </a:r>
          </a:p>
        </p:txBody>
      </p:sp>
      <p:sp>
        <p:nvSpPr>
          <p:cNvPr id="9" name="8 Abrir llave"/>
          <p:cNvSpPr/>
          <p:nvPr/>
        </p:nvSpPr>
        <p:spPr>
          <a:xfrm rot="16200000">
            <a:off x="4371976" y="1068387"/>
            <a:ext cx="431800" cy="7889875"/>
          </a:xfrm>
          <a:prstGeom prst="leftBrace">
            <a:avLst>
              <a:gd name="adj1" fmla="val 71322"/>
              <a:gd name="adj2" fmla="val 50000"/>
            </a:avLst>
          </a:prstGeom>
          <a:ln w="76200">
            <a:solidFill>
              <a:srgbClr val="00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3080" name="9 CuadroTexto"/>
          <p:cNvSpPr txBox="1">
            <a:spLocks noChangeArrowheads="1"/>
          </p:cNvSpPr>
          <p:nvPr/>
        </p:nvSpPr>
        <p:spPr bwMode="auto">
          <a:xfrm>
            <a:off x="804863" y="5348288"/>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AR"/>
              <a:t>En nuestro caso la ESTRUCTURA HIDRÁULICA a modelar es el sistema a estudiar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179388" y="1268413"/>
            <a:ext cx="87852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s-ES">
                <a:solidFill>
                  <a:srgbClr val="0033CC"/>
                </a:solidFill>
              </a:rPr>
              <a:t>El análisis dimensional es un método para verificar ecuaciones y planificar experimentos sistemáticos. </a:t>
            </a:r>
          </a:p>
          <a:p>
            <a:pPr marL="342900" indent="-342900">
              <a:buFont typeface="Arial" charset="0"/>
              <a:buChar char="•"/>
            </a:pPr>
            <a:endParaRPr lang="es-ES">
              <a:solidFill>
                <a:srgbClr val="0033CC"/>
              </a:solidFill>
            </a:endParaRPr>
          </a:p>
          <a:p>
            <a:pPr marL="342900" indent="-342900">
              <a:buFont typeface="Arial" charset="0"/>
              <a:buChar char="•"/>
            </a:pPr>
            <a:r>
              <a:rPr lang="es-ES">
                <a:solidFill>
                  <a:srgbClr val="0033CC"/>
                </a:solidFill>
              </a:rPr>
              <a:t>A partir del análisis dimensional se obtienen una serie de grupos adimensionales, que van a permitir utilizar los resultados experimentales obtenidos en condiciones limitadas, a situaciones más generales. </a:t>
            </a:r>
          </a:p>
          <a:p>
            <a:pPr marL="342900" indent="-342900">
              <a:buFont typeface="Arial" charset="0"/>
              <a:buChar char="•"/>
            </a:pPr>
            <a:endParaRPr lang="es-ES">
              <a:solidFill>
                <a:srgbClr val="0033CC"/>
              </a:solidFill>
            </a:endParaRPr>
          </a:p>
          <a:p>
            <a:pPr marL="342900" indent="-342900">
              <a:buFont typeface="Arial" charset="0"/>
              <a:buChar char="•"/>
            </a:pPr>
            <a:r>
              <a:rPr lang="es-ES">
                <a:solidFill>
                  <a:srgbClr val="0033CC"/>
                </a:solidFill>
              </a:rPr>
              <a:t>La importancia del análisis dimensional viene dada por la dificultad del establecimiento de ecuaciones en determinados flujos, además de la dificultad de su resolución, siendo imposible obtener relaciones empíricas y teniendo que recurrir al método experimental.</a:t>
            </a:r>
            <a:endParaRPr lang="es-AR">
              <a:solidFill>
                <a:srgbClr val="0033CC"/>
              </a:solidFill>
            </a:endParaRPr>
          </a:p>
        </p:txBody>
      </p:sp>
      <p:sp>
        <p:nvSpPr>
          <p:cNvPr id="3" name="2 CuadroTexto"/>
          <p:cNvSpPr txBox="1">
            <a:spLocks noChangeArrowheads="1"/>
          </p:cNvSpPr>
          <p:nvPr/>
        </p:nvSpPr>
        <p:spPr bwMode="auto">
          <a:xfrm>
            <a:off x="1200150" y="549275"/>
            <a:ext cx="6775450" cy="6461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ctr">
              <a:defRPr sz="3600" b="1">
                <a:solidFill>
                  <a:srgbClr val="0033CC"/>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pPr>
              <a:defRPr/>
            </a:pPr>
            <a:r>
              <a:rPr lang="es-ES" dirty="0" smtClean="0">
                <a:latin typeface="Arial Rounded MT Bold" pitchFamily="34" charset="0"/>
              </a:rPr>
              <a:t>Análisis Dimensional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58750" y="862013"/>
            <a:ext cx="6775450" cy="5238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ctr">
              <a:defRPr sz="3600" b="1">
                <a:solidFill>
                  <a:srgbClr val="0033CC"/>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pPr algn="l">
              <a:defRPr/>
            </a:pPr>
            <a:r>
              <a:rPr lang="es-AR" sz="2800" dirty="0" smtClean="0">
                <a:effectLst/>
              </a:rPr>
              <a:t>Homogeneidad Dimensional</a:t>
            </a:r>
            <a:endParaRPr lang="es-ES" sz="2800" dirty="0" smtClean="0">
              <a:latin typeface="Arial Rounded MT Bold" pitchFamily="34" charset="0"/>
            </a:endParaRPr>
          </a:p>
        </p:txBody>
      </p:sp>
      <p:sp>
        <p:nvSpPr>
          <p:cNvPr id="3" name="2 CuadroTexto"/>
          <p:cNvSpPr txBox="1"/>
          <p:nvPr/>
        </p:nvSpPr>
        <p:spPr>
          <a:xfrm>
            <a:off x="250825" y="1557338"/>
            <a:ext cx="8642350" cy="2308225"/>
          </a:xfrm>
          <a:prstGeom prst="rect">
            <a:avLst/>
          </a:prstGeom>
          <a:noFill/>
        </p:spPr>
        <p:txBody>
          <a:bodyPr>
            <a:spAutoFit/>
          </a:bodyPr>
          <a:lstStyle/>
          <a:p>
            <a:pPr>
              <a:defRPr/>
            </a:pPr>
            <a:r>
              <a:rPr lang="es-ES" dirty="0"/>
              <a:t>En toda ecuación física, cada termino deberá tener las mismas dimensiones: </a:t>
            </a:r>
          </a:p>
          <a:p>
            <a:pPr marL="342900" indent="-342900">
              <a:buFont typeface="Arial" pitchFamily="34" charset="0"/>
              <a:buChar char="•"/>
              <a:defRPr/>
            </a:pPr>
            <a:r>
              <a:rPr lang="es-ES" dirty="0"/>
              <a:t>la ecuación debe ser dimensionalmente homogénea; </a:t>
            </a:r>
          </a:p>
          <a:p>
            <a:pPr marL="342900" indent="-342900">
              <a:buFont typeface="Arial" pitchFamily="34" charset="0"/>
              <a:buChar char="•"/>
              <a:defRPr/>
            </a:pPr>
            <a:r>
              <a:rPr lang="es-ES" dirty="0"/>
              <a:t>además la división de todos los términos por uno cualquiera de ellos, haría la ecuación adimensional, y cada cociente sería un grupo adimensional.</a:t>
            </a:r>
            <a:endParaRPr lang="es-AR" dirty="0"/>
          </a:p>
        </p:txBody>
      </p:sp>
      <p:sp>
        <p:nvSpPr>
          <p:cNvPr id="21508" name="3 Rectángulo"/>
          <p:cNvSpPr>
            <a:spLocks noChangeArrowheads="1"/>
          </p:cNvSpPr>
          <p:nvPr/>
        </p:nvSpPr>
        <p:spPr bwMode="auto">
          <a:xfrm>
            <a:off x="323850" y="3933825"/>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Las dimensiones de las magnitudes empleadas normalmente en Hidráulica, incluyen sólo una o más de las siguientes 3 dimensiones: M (masa), L (longitud), T(tiempo). </a:t>
            </a:r>
            <a:endParaRPr lang="es-A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964113"/>
            <a:ext cx="3455987"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Rectángulo"/>
          <p:cNvSpPr>
            <a:spLocks noChangeArrowheads="1"/>
          </p:cNvSpPr>
          <p:nvPr/>
        </p:nvSpPr>
        <p:spPr bwMode="auto">
          <a:xfrm>
            <a:off x="179388" y="530225"/>
            <a:ext cx="58150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sz="2800" b="1">
                <a:solidFill>
                  <a:srgbClr val="0033CC"/>
                </a:solidFill>
                <a:latin typeface="Arial Unicode MS" pitchFamily="34" charset="-128"/>
                <a:ea typeface="Arial Unicode MS" pitchFamily="34" charset="-128"/>
                <a:cs typeface="Arial Unicode MS" pitchFamily="34" charset="-128"/>
              </a:rPr>
              <a:t>Teorema “</a:t>
            </a:r>
            <a:r>
              <a:rPr lang="es-AR" sz="2800" b="1">
                <a:solidFill>
                  <a:srgbClr val="0033CC"/>
                </a:solidFill>
                <a:latin typeface="Arial Unicode MS" pitchFamily="34" charset="-128"/>
                <a:ea typeface="Arial Unicode MS" pitchFamily="34" charset="-128"/>
                <a:cs typeface="Arial Unicode MS" pitchFamily="34" charset="-128"/>
                <a:sym typeface="Symbol" pitchFamily="18" charset="2"/>
              </a:rPr>
              <a:t></a:t>
            </a:r>
            <a:r>
              <a:rPr lang="es-AR" sz="2800" b="1">
                <a:solidFill>
                  <a:srgbClr val="0033CC"/>
                </a:solidFill>
                <a:latin typeface="Arial Unicode MS" pitchFamily="34" charset="-128"/>
                <a:ea typeface="Arial Unicode MS" pitchFamily="34" charset="-128"/>
                <a:cs typeface="Arial Unicode MS" pitchFamily="34" charset="-128"/>
              </a:rPr>
              <a:t>” de Buckingham. </a:t>
            </a:r>
          </a:p>
        </p:txBody>
      </p:sp>
      <p:sp>
        <p:nvSpPr>
          <p:cNvPr id="22531" name="2 Rectángulo"/>
          <p:cNvSpPr>
            <a:spLocks noChangeArrowheads="1"/>
          </p:cNvSpPr>
          <p:nvPr/>
        </p:nvSpPr>
        <p:spPr bwMode="auto">
          <a:xfrm>
            <a:off x="179388" y="1125538"/>
            <a:ext cx="87137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t>El teorema </a:t>
            </a:r>
            <a:r>
              <a:rPr lang="es-ES" sz="2000">
                <a:sym typeface="Symbol" pitchFamily="18" charset="2"/>
              </a:rPr>
              <a:t> </a:t>
            </a:r>
            <a:r>
              <a:rPr lang="es-ES" sz="2000"/>
              <a:t>de BUCKINGHAM establece que en un problema físico en que se tengan “n” variables que incluyan “m” dimensiones distintas; las variables se pueden agrupar en “n-m” grupos adimensionales independientes</a:t>
            </a:r>
            <a:endParaRPr lang="es-AR" sz="2000"/>
          </a:p>
        </p:txBody>
      </p:sp>
      <p:sp>
        <p:nvSpPr>
          <p:cNvPr id="22532" name="3 Rectángulo"/>
          <p:cNvSpPr>
            <a:spLocks noChangeArrowheads="1"/>
          </p:cNvSpPr>
          <p:nvPr/>
        </p:nvSpPr>
        <p:spPr bwMode="auto">
          <a:xfrm>
            <a:off x="182563" y="2133600"/>
            <a:ext cx="88169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t>Siendo V</a:t>
            </a:r>
            <a:r>
              <a:rPr lang="es-ES" sz="2000" baseline="-25000"/>
              <a:t>1</a:t>
            </a:r>
            <a:r>
              <a:rPr lang="es-ES" sz="2000"/>
              <a:t>, V</a:t>
            </a:r>
            <a:r>
              <a:rPr lang="es-ES" sz="2000" baseline="-25000"/>
              <a:t>2</a:t>
            </a:r>
            <a:r>
              <a:rPr lang="es-ES" sz="2000"/>
              <a:t>, ..., V</a:t>
            </a:r>
            <a:r>
              <a:rPr lang="es-ES" sz="2000" baseline="-25000"/>
              <a:t>n</a:t>
            </a:r>
            <a:r>
              <a:rPr lang="es-ES" sz="2000"/>
              <a:t> las variables que intervienen en el problema, se debe tener una función que las relacione: </a:t>
            </a:r>
          </a:p>
          <a:p>
            <a:r>
              <a:rPr lang="es-ES" sz="2000"/>
              <a:t>                                                f(V1, V2, ..., Vn) = 0; </a:t>
            </a:r>
          </a:p>
          <a:p>
            <a:r>
              <a:rPr lang="es-ES" sz="2000"/>
              <a:t>si G1,G2,...,Gn-m, representan los grupos adimensionales que representan a las variables V1, V2, ..., Vn; </a:t>
            </a:r>
          </a:p>
          <a:p>
            <a:r>
              <a:rPr lang="es-ES" sz="2000"/>
              <a:t>el teorema de BUCKINGHAM también establece que existe una función de la forma: </a:t>
            </a:r>
            <a:br>
              <a:rPr lang="es-ES" sz="2000"/>
            </a:br>
            <a:r>
              <a:rPr lang="es-ES" sz="2000"/>
              <a:t>                                                g(G1,G2,...,Gn-m) = 0.</a:t>
            </a:r>
            <a:endParaRPr lang="es-AR" sz="2000"/>
          </a:p>
        </p:txBody>
      </p:sp>
      <p:sp>
        <p:nvSpPr>
          <p:cNvPr id="22533" name="4 Rectángulo"/>
          <p:cNvSpPr>
            <a:spLocks noChangeArrowheads="1"/>
          </p:cNvSpPr>
          <p:nvPr/>
        </p:nvSpPr>
        <p:spPr bwMode="auto">
          <a:xfrm>
            <a:off x="-36513" y="4797425"/>
            <a:ext cx="90360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800"/>
              <a:t>El método para determinar, los grupos adimensionales (Gi, i=1,...,n-m); consiste en la selección de “m” de las “n” variables, con diferentes dimensiones, de manera que contengan entre todas las “m” dimensiones, y emplearlas como variables repetitivas, formando cada uno de los “n-m” grupos adimensionales a partir de la siguiente expresión genérica:</a:t>
            </a:r>
            <a:endParaRPr lang="es-AR" sz="1800"/>
          </a:p>
        </p:txBody>
      </p:sp>
      <p:pic>
        <p:nvPicPr>
          <p:cNvPr id="22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5876925"/>
            <a:ext cx="3024188"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CuadroTexto"/>
          <p:cNvSpPr txBox="1">
            <a:spLocks noChangeArrowheads="1"/>
          </p:cNvSpPr>
          <p:nvPr/>
        </p:nvSpPr>
        <p:spPr bwMode="auto">
          <a:xfrm>
            <a:off x="179388" y="908050"/>
            <a:ext cx="1309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Ejemplo:</a:t>
            </a:r>
          </a:p>
        </p:txBody>
      </p:sp>
      <p:sp>
        <p:nvSpPr>
          <p:cNvPr id="23555" name="2 Rectángulo"/>
          <p:cNvSpPr>
            <a:spLocks noChangeArrowheads="1"/>
          </p:cNvSpPr>
          <p:nvPr/>
        </p:nvSpPr>
        <p:spPr bwMode="auto">
          <a:xfrm>
            <a:off x="203200" y="1484313"/>
            <a:ext cx="878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800"/>
              <a:t>Consideremos la fuerza de arrastre en flujo externo, de un fluido sobre un determinado </a:t>
            </a:r>
            <a:br>
              <a:rPr lang="es-ES" sz="1800"/>
            </a:br>
            <a:r>
              <a:rPr lang="es-ES" sz="1800"/>
              <a:t>objeto. </a:t>
            </a:r>
          </a:p>
          <a:p>
            <a:r>
              <a:rPr lang="es-ES" sz="1800"/>
              <a:t>Se tiene que la fuerza de arrastre (FD) depende de: </a:t>
            </a:r>
          </a:p>
        </p:txBody>
      </p:sp>
      <p:sp>
        <p:nvSpPr>
          <p:cNvPr id="23556" name="3 Rectángulo"/>
          <p:cNvSpPr>
            <a:spLocks noChangeArrowheads="1"/>
          </p:cNvSpPr>
          <p:nvPr/>
        </p:nvSpPr>
        <p:spPr bwMode="auto">
          <a:xfrm>
            <a:off x="179388" y="2430463"/>
            <a:ext cx="496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
            </a:pPr>
            <a:r>
              <a:rPr lang="es-ES" sz="1800"/>
              <a:t>la viscosidad absoluta del fluido (</a:t>
            </a:r>
            <a:r>
              <a:rPr lang="es-ES" sz="1800">
                <a:sym typeface="Symbol" pitchFamily="18" charset="2"/>
              </a:rPr>
              <a:t></a:t>
            </a:r>
            <a:r>
              <a:rPr lang="es-ES" sz="1800"/>
              <a:t>), </a:t>
            </a:r>
          </a:p>
          <a:p>
            <a:pPr marL="285750" indent="-285750">
              <a:buFont typeface="Wingdings" pitchFamily="2" charset="2"/>
              <a:buChar char="§"/>
            </a:pPr>
            <a:r>
              <a:rPr lang="es-ES" sz="1800"/>
              <a:t>la densidad del fluido (</a:t>
            </a:r>
            <a:r>
              <a:rPr lang="es-ES" sz="1800">
                <a:sym typeface="Symbol" pitchFamily="18" charset="2"/>
              </a:rPr>
              <a:t></a:t>
            </a:r>
            <a:r>
              <a:rPr lang="es-ES" sz="1800"/>
              <a:t>), </a:t>
            </a:r>
          </a:p>
          <a:p>
            <a:pPr marL="285750" indent="-285750">
              <a:buFont typeface="Wingdings" pitchFamily="2" charset="2"/>
              <a:buChar char="§"/>
            </a:pPr>
            <a:r>
              <a:rPr lang="es-ES" sz="1800"/>
              <a:t>la velocidad relativa entre fluido y objeto (v) y,</a:t>
            </a:r>
          </a:p>
          <a:p>
            <a:pPr marL="285750" indent="-285750">
              <a:buFont typeface="Wingdings" pitchFamily="2" charset="2"/>
              <a:buChar char="§"/>
            </a:pPr>
            <a:r>
              <a:rPr lang="es-ES" sz="1800"/>
              <a:t>de una longitud característica del objeto (L). </a:t>
            </a:r>
          </a:p>
        </p:txBody>
      </p:sp>
      <p:sp>
        <p:nvSpPr>
          <p:cNvPr id="23557" name="4 Rectángulo"/>
          <p:cNvSpPr>
            <a:spLocks noChangeArrowheads="1"/>
          </p:cNvSpPr>
          <p:nvPr/>
        </p:nvSpPr>
        <p:spPr bwMode="auto">
          <a:xfrm>
            <a:off x="161925" y="3630613"/>
            <a:ext cx="882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800"/>
              <a:t>Las cinco variables: F</a:t>
            </a:r>
            <a:r>
              <a:rPr lang="es-ES" sz="1800" baseline="-25000"/>
              <a:t>D</a:t>
            </a:r>
            <a:r>
              <a:rPr lang="es-ES" sz="1800"/>
              <a:t>, </a:t>
            </a:r>
            <a:r>
              <a:rPr lang="es-ES" sz="1800">
                <a:sym typeface="Symbol" pitchFamily="18" charset="2"/>
              </a:rPr>
              <a:t></a:t>
            </a:r>
            <a:r>
              <a:rPr lang="es-ES" sz="1800"/>
              <a:t>, </a:t>
            </a:r>
            <a:r>
              <a:rPr lang="es-ES" sz="1800">
                <a:sym typeface="Symbol" pitchFamily="18" charset="2"/>
              </a:rPr>
              <a:t></a:t>
            </a:r>
            <a:r>
              <a:rPr lang="es-ES" sz="1800"/>
              <a:t>, v, y L, aportan 3 dimensiones distintas: M, L y T; </a:t>
            </a:r>
            <a:endParaRPr lang="es-AR" sz="1800"/>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149725"/>
            <a:ext cx="3201988"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9" name="5 Rectángulo"/>
          <p:cNvSpPr>
            <a:spLocks noChangeArrowheads="1"/>
          </p:cNvSpPr>
          <p:nvPr/>
        </p:nvSpPr>
        <p:spPr bwMode="auto">
          <a:xfrm>
            <a:off x="3924300" y="4149725"/>
            <a:ext cx="4919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800"/>
              <a:t>Aplicando el teorema de BUCKINGAM se tendrán 5-3=2 grupos adimensionales: </a:t>
            </a:r>
            <a:endParaRPr lang="es-AR" sz="1800"/>
          </a:p>
        </p:txBody>
      </p:sp>
      <p:pic>
        <p:nvPicPr>
          <p:cNvPr id="235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981575"/>
            <a:ext cx="19431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96975"/>
            <a:ext cx="31099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1773238"/>
            <a:ext cx="4264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1773238"/>
            <a:ext cx="2303462"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1 CuadroTexto"/>
          <p:cNvSpPr txBox="1">
            <a:spLocks noChangeArrowheads="1"/>
          </p:cNvSpPr>
          <p:nvPr/>
        </p:nvSpPr>
        <p:spPr bwMode="auto">
          <a:xfrm>
            <a:off x="34925" y="2276475"/>
            <a:ext cx="489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sz="2000"/>
              <a:t>Igualando los coeficientes de cada dimensión:</a:t>
            </a:r>
          </a:p>
        </p:txBody>
      </p:sp>
      <p:pic>
        <p:nvPicPr>
          <p:cNvPr id="2458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852738"/>
            <a:ext cx="68421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3170238"/>
            <a:ext cx="12525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038" y="3524250"/>
            <a:ext cx="7921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5" name="8 CuadroTexto"/>
          <p:cNvSpPr txBox="1">
            <a:spLocks noChangeArrowheads="1"/>
          </p:cNvSpPr>
          <p:nvPr/>
        </p:nvSpPr>
        <p:spPr bwMode="auto">
          <a:xfrm>
            <a:off x="107950" y="3838575"/>
            <a:ext cx="5268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sz="2000"/>
              <a:t>Resolviendo el sistema de ecuaciones, nos queda:</a:t>
            </a:r>
          </a:p>
        </p:txBody>
      </p:sp>
      <p:sp>
        <p:nvSpPr>
          <p:cNvPr id="24586" name="2 CuadroTexto"/>
          <p:cNvSpPr txBox="1">
            <a:spLocks noChangeArrowheads="1"/>
          </p:cNvSpPr>
          <p:nvPr/>
        </p:nvSpPr>
        <p:spPr bwMode="auto">
          <a:xfrm>
            <a:off x="1331913" y="4238625"/>
            <a:ext cx="1008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sz="2000"/>
              <a:t>a = -2</a:t>
            </a:r>
          </a:p>
          <a:p>
            <a:r>
              <a:rPr lang="es-AR" sz="2000"/>
              <a:t>b = -2</a:t>
            </a:r>
          </a:p>
          <a:p>
            <a:r>
              <a:rPr lang="es-AR" sz="2000"/>
              <a:t>c = -1</a:t>
            </a:r>
          </a:p>
        </p:txBody>
      </p:sp>
      <p:sp>
        <p:nvSpPr>
          <p:cNvPr id="24587" name="10 CuadroTexto"/>
          <p:cNvSpPr txBox="1">
            <a:spLocks noChangeArrowheads="1"/>
          </p:cNvSpPr>
          <p:nvPr/>
        </p:nvSpPr>
        <p:spPr bwMode="auto">
          <a:xfrm>
            <a:off x="180975" y="5229225"/>
            <a:ext cx="2462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sz="2000"/>
              <a:t>Reemplazando en G1:</a:t>
            </a:r>
          </a:p>
        </p:txBody>
      </p:sp>
      <p:sp>
        <p:nvSpPr>
          <p:cNvPr id="4" name="3 CuadroTexto"/>
          <p:cNvSpPr txBox="1">
            <a:spLocks noRot="1" noChangeAspect="1" noMove="1" noResize="1" noEditPoints="1" noAdjustHandles="1" noChangeArrowheads="1" noChangeShapeType="1" noTextEdit="1"/>
          </p:cNvSpPr>
          <p:nvPr/>
        </p:nvSpPr>
        <p:spPr>
          <a:xfrm>
            <a:off x="2843808" y="5275942"/>
            <a:ext cx="3365793" cy="681212"/>
          </a:xfrm>
          <a:prstGeom prst="rect">
            <a:avLst/>
          </a:prstGeom>
          <a:blipFill rotWithShape="1">
            <a:blip r:embed="rId9"/>
            <a:stretch>
              <a:fillRect l="-2899"/>
            </a:stretch>
          </a:blipFill>
        </p:spPr>
        <p:txBody>
          <a:bodyPr/>
          <a:lstStyle/>
          <a:p>
            <a:pPr>
              <a:defRPr/>
            </a:pPr>
            <a:r>
              <a:rPr lang="es-AR">
                <a:noFill/>
              </a:rPr>
              <a:t> </a:t>
            </a:r>
          </a:p>
        </p:txBody>
      </p:sp>
      <p:pic>
        <p:nvPicPr>
          <p:cNvPr id="2458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9575" y="5229225"/>
            <a:ext cx="2027238"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a:off x="6156325" y="5408613"/>
            <a:ext cx="503238" cy="4254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4591" name="15 CuadroTexto"/>
          <p:cNvSpPr txBox="1">
            <a:spLocks noChangeArrowheads="1"/>
          </p:cNvSpPr>
          <p:nvPr/>
        </p:nvSpPr>
        <p:spPr bwMode="auto">
          <a:xfrm>
            <a:off x="582613" y="6169025"/>
            <a:ext cx="188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G</a:t>
            </a:r>
            <a:r>
              <a:rPr lang="es-AR" baseline="-25000"/>
              <a:t>2</a:t>
            </a:r>
            <a:r>
              <a:rPr lang="es-AR"/>
              <a:t>=</a:t>
            </a:r>
            <a:r>
              <a:rPr lang="es-AR">
                <a:sym typeface="Symbol" pitchFamily="18" charset="2"/>
              </a:rPr>
              <a:t></a:t>
            </a:r>
            <a:r>
              <a:rPr lang="es-AR"/>
              <a:t>L</a:t>
            </a:r>
            <a:r>
              <a:rPr lang="es-AR" baseline="30000"/>
              <a:t>-1</a:t>
            </a:r>
            <a:r>
              <a:rPr lang="es-AR"/>
              <a:t>v</a:t>
            </a:r>
            <a:r>
              <a:rPr lang="es-AR" baseline="30000"/>
              <a:t>-1</a:t>
            </a:r>
            <a:r>
              <a:rPr lang="es-AR">
                <a:sym typeface="Symbol" pitchFamily="18" charset="2"/>
              </a:rPr>
              <a:t></a:t>
            </a:r>
            <a:r>
              <a:rPr lang="es-AR" baseline="30000">
                <a:sym typeface="Symbol" pitchFamily="18" charset="2"/>
              </a:rPr>
              <a:t>-1</a:t>
            </a:r>
            <a:endParaRPr lang="es-AR"/>
          </a:p>
        </p:txBody>
      </p:sp>
      <p:sp>
        <p:nvSpPr>
          <p:cNvPr id="17" name="16 Flecha derecha"/>
          <p:cNvSpPr/>
          <p:nvPr/>
        </p:nvSpPr>
        <p:spPr>
          <a:xfrm>
            <a:off x="2592388" y="6205538"/>
            <a:ext cx="503237" cy="4254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 name="1 CuadroTexto"/>
          <p:cNvSpPr txBox="1">
            <a:spLocks noRot="1" noChangeAspect="1" noMove="1" noResize="1" noEditPoints="1" noAdjustHandles="1" noChangeArrowheads="1" noChangeShapeType="1" noTextEdit="1"/>
          </p:cNvSpPr>
          <p:nvPr/>
        </p:nvSpPr>
        <p:spPr>
          <a:xfrm>
            <a:off x="3421967" y="5957154"/>
            <a:ext cx="1540550" cy="847796"/>
          </a:xfrm>
          <a:prstGeom prst="rect">
            <a:avLst/>
          </a:prstGeom>
          <a:blipFill rotWithShape="1">
            <a:blip r:embed="rId11"/>
            <a:stretch>
              <a:fillRect/>
            </a:stretch>
          </a:blipFill>
        </p:spPr>
        <p:txBody>
          <a:bodyPr/>
          <a:lstStyle/>
          <a:p>
            <a:r>
              <a:rPr lang="es-AR">
                <a:no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3 Grupo"/>
          <p:cNvGrpSpPr>
            <a:grpSpLocks/>
          </p:cNvGrpSpPr>
          <p:nvPr/>
        </p:nvGrpSpPr>
        <p:grpSpPr bwMode="auto">
          <a:xfrm>
            <a:off x="323850" y="1628775"/>
            <a:ext cx="8424863" cy="3024188"/>
            <a:chOff x="1004887" y="2155252"/>
            <a:chExt cx="7149513" cy="1849812"/>
          </a:xfrm>
        </p:grpSpPr>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400" y="2155252"/>
              <a:ext cx="7146000" cy="26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7" y="2348880"/>
              <a:ext cx="71342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3147814"/>
              <a:ext cx="7096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Rectángulo"/>
          <p:cNvSpPr>
            <a:spLocks noChangeArrowheads="1"/>
          </p:cNvSpPr>
          <p:nvPr/>
        </p:nvSpPr>
        <p:spPr bwMode="auto">
          <a:xfrm>
            <a:off x="163513" y="8112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NÚMERO DE REYNOLDS: </a:t>
            </a:r>
          </a:p>
        </p:txBody>
      </p:sp>
      <p:sp>
        <p:nvSpPr>
          <p:cNvPr id="3" name="2 CuadroTexto"/>
          <p:cNvSpPr txBox="1">
            <a:spLocks noRot="1" noChangeAspect="1" noMove="1" noResize="1" noEditPoints="1" noAdjustHandles="1" noChangeArrowheads="1" noChangeShapeType="1" noTextEdit="1"/>
          </p:cNvSpPr>
          <p:nvPr/>
        </p:nvSpPr>
        <p:spPr>
          <a:xfrm>
            <a:off x="2336081" y="1417662"/>
            <a:ext cx="4296882" cy="859210"/>
          </a:xfrm>
          <a:prstGeom prst="rect">
            <a:avLst/>
          </a:prstGeom>
          <a:blipFill rotWithShape="1">
            <a:blip r:embed="rId2"/>
            <a:stretch>
              <a:fillRect/>
            </a:stretch>
          </a:blipFill>
        </p:spPr>
        <p:txBody>
          <a:bodyPr/>
          <a:lstStyle/>
          <a:p>
            <a:r>
              <a:rPr lang="es-AR">
                <a:noFill/>
              </a:rPr>
              <a:t> </a:t>
            </a:r>
          </a:p>
        </p:txBody>
      </p:sp>
      <p:sp>
        <p:nvSpPr>
          <p:cNvPr id="26628" name="5 Rectángulo"/>
          <p:cNvSpPr>
            <a:spLocks noChangeArrowheads="1"/>
          </p:cNvSpPr>
          <p:nvPr/>
        </p:nvSpPr>
        <p:spPr bwMode="auto">
          <a:xfrm>
            <a:off x="200025" y="3602038"/>
            <a:ext cx="85693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
            </a:pPr>
            <a:r>
              <a:rPr lang="es-ES" sz="2000"/>
              <a:t>si el </a:t>
            </a:r>
            <a:r>
              <a:rPr lang="es-ES" sz="2000" b="1"/>
              <a:t>Re es pequeño</a:t>
            </a:r>
            <a:r>
              <a:rPr lang="es-ES" sz="2000"/>
              <a:t>, se tiene flujo con viscosidad dominante, y el termino al que afecta el Re es importante; en el movimiento de las partículas, las altas interacciones por viscosidad las ordenan en la dirección del flujo, con lo que sus trayectorias no se cruzan, se tiene </a:t>
            </a:r>
            <a:r>
              <a:rPr lang="es-ES" sz="2000" b="1"/>
              <a:t>régimen laminar</a:t>
            </a:r>
            <a:r>
              <a:rPr lang="es-ES" sz="2000"/>
              <a:t>.</a:t>
            </a:r>
            <a:br>
              <a:rPr lang="es-ES" sz="2000"/>
            </a:br>
            <a:endParaRPr lang="es-ES" sz="2000"/>
          </a:p>
          <a:p>
            <a:pPr marL="342900" indent="-342900">
              <a:buFont typeface="Wingdings" pitchFamily="2" charset="2"/>
              <a:buChar char="§"/>
            </a:pPr>
            <a:r>
              <a:rPr lang="es-ES" sz="2000"/>
              <a:t>Si el </a:t>
            </a:r>
            <a:r>
              <a:rPr lang="es-ES" sz="2000" b="1"/>
              <a:t>Re es elevado</a:t>
            </a:r>
            <a:r>
              <a:rPr lang="es-ES" sz="2000"/>
              <a:t>, en principio los efectos viscosos son despreciables, excepto en las zonas del flujo donde se tengan altos gradientes de velocidad; las partículas se mueven desordenadamente, entrecruzándose continuamente las trayectorias, se tiene </a:t>
            </a:r>
            <a:r>
              <a:rPr lang="es-ES" sz="2000" b="1"/>
              <a:t>régimen turbulento</a:t>
            </a:r>
            <a:r>
              <a:rPr lang="es-ES" sz="2000"/>
              <a:t>. </a:t>
            </a:r>
            <a:endParaRPr lang="es-AR" sz="2000"/>
          </a:p>
        </p:txBody>
      </p:sp>
      <p:sp>
        <p:nvSpPr>
          <p:cNvPr id="26629" name="6 Rectángulo"/>
          <p:cNvSpPr>
            <a:spLocks noChangeArrowheads="1"/>
          </p:cNvSpPr>
          <p:nvPr/>
        </p:nvSpPr>
        <p:spPr bwMode="auto">
          <a:xfrm>
            <a:off x="177800" y="2708275"/>
            <a:ext cx="748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Controla el termino de los efectos de la viscosidad;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Rectángulo"/>
          <p:cNvSpPr>
            <a:spLocks noChangeArrowheads="1"/>
          </p:cNvSpPr>
          <p:nvPr/>
        </p:nvSpPr>
        <p:spPr bwMode="auto">
          <a:xfrm>
            <a:off x="568992" y="2269321"/>
            <a:ext cx="8353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dirty="0"/>
              <a:t>Controla los efectos del campo central de fuerzas en donde pueda estar el fluido, lo mas normal es que sea exclusivamente el campo gravitacional. Cuanto mayor ser el Fr menor será la </a:t>
            </a:r>
            <a:r>
              <a:rPr lang="es-ES" sz="2000" dirty="0" smtClean="0"/>
              <a:t>importancia de </a:t>
            </a:r>
            <a:r>
              <a:rPr lang="es-ES" sz="2000" dirty="0"/>
              <a:t>la fuerza gravitacional.</a:t>
            </a:r>
            <a:endParaRPr lang="es-ES" sz="1600" dirty="0"/>
          </a:p>
        </p:txBody>
      </p:sp>
      <p:sp>
        <p:nvSpPr>
          <p:cNvPr id="28675" name="2 Rectángulo"/>
          <p:cNvSpPr>
            <a:spLocks noChangeArrowheads="1"/>
          </p:cNvSpPr>
          <p:nvPr/>
        </p:nvSpPr>
        <p:spPr bwMode="auto">
          <a:xfrm>
            <a:off x="250825" y="620713"/>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dirty="0"/>
              <a:t>NUMERO DE FROUDE:</a:t>
            </a:r>
          </a:p>
        </p:txBody>
      </p:sp>
      <p:sp>
        <p:nvSpPr>
          <p:cNvPr id="6" name="5 Rectángulo"/>
          <p:cNvSpPr>
            <a:spLocks noRot="1" noChangeAspect="1" noMove="1" noResize="1" noEditPoints="1" noAdjustHandles="1" noChangeArrowheads="1" noChangeShapeType="1" noTextEdit="1"/>
          </p:cNvSpPr>
          <p:nvPr/>
        </p:nvSpPr>
        <p:spPr>
          <a:xfrm>
            <a:off x="395536" y="3573016"/>
            <a:ext cx="8352928" cy="2114040"/>
          </a:xfrm>
          <a:prstGeom prst="rect">
            <a:avLst/>
          </a:prstGeom>
          <a:blipFill rotWithShape="1">
            <a:blip r:embed="rId2"/>
            <a:stretch>
              <a:fillRect l="-292" t="-865" r="-803" b="-1729"/>
            </a:stretch>
          </a:blipFill>
        </p:spPr>
        <p:txBody>
          <a:bodyPr/>
          <a:lstStyle/>
          <a:p>
            <a:r>
              <a:rPr lang="es-AR">
                <a:noFill/>
              </a:rPr>
              <a:t> </a:t>
            </a:r>
          </a:p>
        </p:txBody>
      </p:sp>
      <p:sp>
        <p:nvSpPr>
          <p:cNvPr id="28678" name="3 Rectángulo"/>
          <p:cNvSpPr>
            <a:spLocks noChangeArrowheads="1"/>
          </p:cNvSpPr>
          <p:nvPr/>
        </p:nvSpPr>
        <p:spPr bwMode="auto">
          <a:xfrm>
            <a:off x="539750" y="578802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Times New Roman" pitchFamily="18" charset="0"/>
              <a:buAutoNum type="alphaLcParenR"/>
            </a:pPr>
            <a:r>
              <a:rPr lang="es-ES" sz="1400"/>
              <a:t>la velocidad del flujo es menor que la de las perturbaciones, el Fr&lt;1, las perturbaciones se van</a:t>
            </a:r>
            <a:br>
              <a:rPr lang="es-ES" sz="1400"/>
            </a:br>
            <a:r>
              <a:rPr lang="es-ES" sz="1400"/>
              <a:t>atenuando, el flujo es estable y se denomina subcrítico. </a:t>
            </a:r>
          </a:p>
          <a:p>
            <a:pPr marL="342900" indent="-342900">
              <a:buFont typeface="Times New Roman" pitchFamily="18" charset="0"/>
              <a:buAutoNum type="alphaLcParenR"/>
            </a:pPr>
            <a:r>
              <a:rPr lang="es-ES" sz="1400"/>
              <a:t>la velocidad de la corriente es mayor que la de las perturbaciones, el Fr&gt;1, las perturbaciones se incrementan, el flujo es inestable y se denomina supercrítico. </a:t>
            </a:r>
            <a:endParaRPr lang="es-AR" sz="1400"/>
          </a:p>
        </p:txBody>
      </p:sp>
      <mc:AlternateContent xmlns:mc="http://schemas.openxmlformats.org/markup-compatibility/2006" xmlns:a14="http://schemas.microsoft.com/office/drawing/2010/main">
        <mc:Choice Requires="a14">
          <p:sp>
            <p:nvSpPr>
              <p:cNvPr id="2" name="1 CuadroTexto"/>
              <p:cNvSpPr txBox="1"/>
              <p:nvPr/>
            </p:nvSpPr>
            <p:spPr>
              <a:xfrm>
                <a:off x="2627784" y="1268760"/>
                <a:ext cx="3355406" cy="671787"/>
              </a:xfrm>
              <a:prstGeom prst="rect">
                <a:avLst/>
              </a:prstGeom>
              <a:noFill/>
            </p:spPr>
            <p:txBody>
              <a:bodyPr wrap="none" rtlCol="0">
                <a:spAutoFit/>
              </a:bodyPr>
              <a:lstStyle/>
              <a:p>
                <a14:m>
                  <m:oMath xmlns:m="http://schemas.openxmlformats.org/officeDocument/2006/math">
                    <m:r>
                      <a:rPr lang="es-AR" b="0" i="1" smtClean="0">
                        <a:latin typeface="Cambria Math"/>
                      </a:rPr>
                      <m:t>𝐹𝑟</m:t>
                    </m:r>
                    <m:r>
                      <a:rPr lang="es-AR" b="0" i="1" smtClean="0">
                        <a:latin typeface="Cambria Math"/>
                      </a:rPr>
                      <m:t>=</m:t>
                    </m:r>
                    <m:f>
                      <m:fPr>
                        <m:ctrlPr>
                          <a:rPr lang="es-AR" b="0" i="1" smtClean="0">
                            <a:latin typeface="Cambria Math"/>
                          </a:rPr>
                        </m:ctrlPr>
                      </m:fPr>
                      <m:num>
                        <m:r>
                          <a:rPr lang="es-AR" b="0" i="1" smtClean="0">
                            <a:latin typeface="Cambria Math"/>
                          </a:rPr>
                          <m:t>𝐹𝑧𝑎𝑠</m:t>
                        </m:r>
                        <m:r>
                          <a:rPr lang="es-AR" b="0" i="1" smtClean="0">
                            <a:latin typeface="Cambria Math"/>
                          </a:rPr>
                          <m:t> </m:t>
                        </m:r>
                        <m:r>
                          <a:rPr lang="es-AR" b="0" i="1" smtClean="0">
                            <a:latin typeface="Cambria Math"/>
                          </a:rPr>
                          <m:t>𝑖𝑛𝑒𝑟𝑐𝑖𝑎</m:t>
                        </m:r>
                      </m:num>
                      <m:den>
                        <m:r>
                          <a:rPr lang="es-AR" b="0" i="1" smtClean="0">
                            <a:latin typeface="Cambria Math"/>
                          </a:rPr>
                          <m:t>𝐹𝑧𝑎𝑠</m:t>
                        </m:r>
                        <m:r>
                          <a:rPr lang="es-AR" b="0" i="1" smtClean="0">
                            <a:latin typeface="Cambria Math"/>
                          </a:rPr>
                          <m:t> </m:t>
                        </m:r>
                        <m:r>
                          <a:rPr lang="es-AR" b="0" i="1" smtClean="0">
                            <a:latin typeface="Cambria Math"/>
                          </a:rPr>
                          <m:t>𝑔𝑟𝑎𝑣𝑒𝑑𝑎𝑑</m:t>
                        </m:r>
                      </m:den>
                    </m:f>
                  </m:oMath>
                </a14:m>
                <a:r>
                  <a:rPr lang="es-AR" dirty="0" smtClean="0"/>
                  <a:t> = </a:t>
                </a:r>
                <a14:m>
                  <m:oMath xmlns:m="http://schemas.openxmlformats.org/officeDocument/2006/math">
                    <m:f>
                      <m:fPr>
                        <m:ctrlPr>
                          <a:rPr lang="es-AR" i="1" smtClean="0">
                            <a:latin typeface="Cambria Math"/>
                          </a:rPr>
                        </m:ctrlPr>
                      </m:fPr>
                      <m:num>
                        <m:r>
                          <a:rPr lang="es-AR" b="0" i="1" smtClean="0">
                            <a:latin typeface="Cambria Math"/>
                          </a:rPr>
                          <m:t>𝑣</m:t>
                        </m:r>
                      </m:num>
                      <m:den>
                        <m:rad>
                          <m:radPr>
                            <m:degHide m:val="on"/>
                            <m:ctrlPr>
                              <a:rPr lang="es-AR" i="1" smtClean="0">
                                <a:latin typeface="Cambria Math"/>
                              </a:rPr>
                            </m:ctrlPr>
                          </m:radPr>
                          <m:deg/>
                          <m:e>
                            <m:r>
                              <a:rPr lang="es-AR" b="0" i="1" smtClean="0">
                                <a:latin typeface="Cambria Math"/>
                              </a:rPr>
                              <m:t>𝑔𝐿</m:t>
                            </m:r>
                          </m:e>
                        </m:rad>
                      </m:den>
                    </m:f>
                  </m:oMath>
                </a14:m>
                <a:endParaRPr lang="es-AR" dirty="0"/>
              </a:p>
            </p:txBody>
          </p:sp>
        </mc:Choice>
        <mc:Fallback xmlns="">
          <p:sp>
            <p:nvSpPr>
              <p:cNvPr id="2" name="1 CuadroTexto"/>
              <p:cNvSpPr txBox="1">
                <a:spLocks noRot="1" noChangeAspect="1" noMove="1" noResize="1" noEditPoints="1" noAdjustHandles="1" noChangeArrowheads="1" noChangeShapeType="1" noTextEdit="1"/>
              </p:cNvSpPr>
              <p:nvPr/>
            </p:nvSpPr>
            <p:spPr>
              <a:xfrm>
                <a:off x="2627784" y="1268760"/>
                <a:ext cx="3355406" cy="671787"/>
              </a:xfrm>
              <a:prstGeom prst="rect">
                <a:avLst/>
              </a:prstGeom>
              <a:blipFill rotWithShape="1">
                <a:blip r:embed="rId3"/>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Rectángulo"/>
          <p:cNvSpPr>
            <a:spLocks noChangeArrowheads="1"/>
          </p:cNvSpPr>
          <p:nvPr/>
        </p:nvSpPr>
        <p:spPr bwMode="auto">
          <a:xfrm>
            <a:off x="107950" y="1196975"/>
            <a:ext cx="835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NUMERO DE EULER:</a:t>
            </a:r>
          </a:p>
        </p:txBody>
      </p:sp>
      <p:sp>
        <p:nvSpPr>
          <p:cNvPr id="27651" name="2 Rectángulo"/>
          <p:cNvSpPr>
            <a:spLocks noChangeArrowheads="1"/>
          </p:cNvSpPr>
          <p:nvPr/>
        </p:nvSpPr>
        <p:spPr bwMode="auto">
          <a:xfrm>
            <a:off x="134938" y="3429000"/>
            <a:ext cx="8351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Controla el termino de los efectos de la presión termodinámica con respecto a la presión dinámica. Por ejemplo en flujos confinados que trabajan a alta presión, se tienen Eu grande; en cambio en flujo con superficie libre el Eu es pequeño. </a:t>
            </a:r>
          </a:p>
        </p:txBody>
      </p:sp>
      <p:sp>
        <p:nvSpPr>
          <p:cNvPr id="4" name="3 CuadroTexto"/>
          <p:cNvSpPr txBox="1">
            <a:spLocks noRot="1" noChangeAspect="1" noMove="1" noResize="1" noEditPoints="1" noAdjustHandles="1" noChangeArrowheads="1" noChangeShapeType="1" noTextEdit="1"/>
          </p:cNvSpPr>
          <p:nvPr/>
        </p:nvSpPr>
        <p:spPr>
          <a:xfrm>
            <a:off x="2051720" y="1847267"/>
            <a:ext cx="5332263" cy="1090940"/>
          </a:xfrm>
          <a:prstGeom prst="rect">
            <a:avLst/>
          </a:prstGeom>
          <a:blipFill rotWithShape="1">
            <a:blip r:embed="rId2"/>
            <a:stretch>
              <a:fillRect/>
            </a:stretch>
          </a:blipFill>
        </p:spPr>
        <p:txBody>
          <a:bodyPr/>
          <a:lstStyle/>
          <a:p>
            <a:r>
              <a:rPr lang="es-AR">
                <a:noFill/>
              </a:rPr>
              <a:t> </a:t>
            </a:r>
          </a:p>
        </p:txBody>
      </p:sp>
      <p:sp>
        <p:nvSpPr>
          <p:cNvPr id="27653" name="4 Rectángulo"/>
          <p:cNvSpPr>
            <a:spLocks noChangeArrowheads="1"/>
          </p:cNvSpPr>
          <p:nvPr/>
        </p:nvSpPr>
        <p:spPr bwMode="auto">
          <a:xfrm>
            <a:off x="179388" y="5229225"/>
            <a:ext cx="8628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En </a:t>
            </a:r>
            <a:r>
              <a:rPr lang="es-ES" b="1"/>
              <a:t>flujo externo</a:t>
            </a:r>
            <a:r>
              <a:rPr lang="es-ES"/>
              <a:t>, se evalúa la resultante de las fuerzas de superficie sobre un determinado objeto, con los coeficientes de sustentación y de arrastre, que derivan del número de Euler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Rectángulo"/>
          <p:cNvSpPr>
            <a:spLocks noChangeArrowheads="1"/>
          </p:cNvSpPr>
          <p:nvPr/>
        </p:nvSpPr>
        <p:spPr bwMode="auto">
          <a:xfrm>
            <a:off x="250825" y="2565400"/>
            <a:ext cx="87137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t>Es la relación entre la velocidad del flujo y la velocidad de pequeñas perturbaciones en el seno del fluido, que se denomina velocidad del sonido. Las perturbaciones provocan compresiones-expansiones (variaciones de densidad) en el fluido, y la rapidez de transmitirlas, es decir la velocidad del sonido (con perturbaciones de poca intensidad), depende de la </a:t>
            </a:r>
            <a:r>
              <a:rPr lang="es-ES" sz="2000" i="1"/>
              <a:t>facilidad</a:t>
            </a:r>
            <a:r>
              <a:rPr lang="es-ES" sz="2000"/>
              <a:t> del fluido a  experimentar variaciones de densidad, así en un fluido de alto módulo de compresibilidad, las perturbaciones se transmiten rápidamente con lo que la velocidad del sonido es alta.</a:t>
            </a:r>
          </a:p>
        </p:txBody>
      </p:sp>
      <p:sp>
        <p:nvSpPr>
          <p:cNvPr id="29699" name="3 Rectángulo"/>
          <p:cNvSpPr>
            <a:spLocks noChangeArrowheads="1"/>
          </p:cNvSpPr>
          <p:nvPr/>
        </p:nvSpPr>
        <p:spPr bwMode="auto">
          <a:xfrm>
            <a:off x="107950" y="476250"/>
            <a:ext cx="835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NUMERO DE MACH:</a:t>
            </a:r>
          </a:p>
        </p:txBody>
      </p:sp>
      <p:sp>
        <p:nvSpPr>
          <p:cNvPr id="5" name="4 CuadroTexto"/>
          <p:cNvSpPr txBox="1">
            <a:spLocks noRot="1" noChangeAspect="1" noMove="1" noResize="1" noEditPoints="1" noAdjustHandles="1" noChangeArrowheads="1" noChangeShapeType="1" noTextEdit="1"/>
          </p:cNvSpPr>
          <p:nvPr/>
        </p:nvSpPr>
        <p:spPr>
          <a:xfrm>
            <a:off x="1043608" y="980728"/>
            <a:ext cx="6449367" cy="930704"/>
          </a:xfrm>
          <a:prstGeom prst="rect">
            <a:avLst/>
          </a:prstGeom>
          <a:blipFill rotWithShape="1">
            <a:blip r:embed="rId2"/>
            <a:stretch>
              <a:fillRect/>
            </a:stretch>
          </a:blipFill>
        </p:spPr>
        <p:txBody>
          <a:bodyPr/>
          <a:lstStyle/>
          <a:p>
            <a:r>
              <a:rPr lang="es-AR">
                <a:noFill/>
              </a:rPr>
              <a:t> </a:t>
            </a:r>
          </a:p>
        </p:txBody>
      </p:sp>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36725"/>
            <a:ext cx="12668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5 CuadroTexto"/>
          <p:cNvSpPr txBox="1">
            <a:spLocks noChangeArrowheads="1"/>
          </p:cNvSpPr>
          <p:nvPr/>
        </p:nvSpPr>
        <p:spPr bwMode="auto">
          <a:xfrm>
            <a:off x="0" y="1700213"/>
            <a:ext cx="788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sz="1600"/>
              <a:t>Donde:</a:t>
            </a:r>
          </a:p>
        </p:txBody>
      </p:sp>
      <p:sp>
        <p:nvSpPr>
          <p:cNvPr id="29703" name="8 Rectángulo"/>
          <p:cNvSpPr>
            <a:spLocks noChangeArrowheads="1"/>
          </p:cNvSpPr>
          <p:nvPr/>
        </p:nvSpPr>
        <p:spPr bwMode="auto">
          <a:xfrm>
            <a:off x="250825" y="4868863"/>
            <a:ext cx="8713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t>Otra consecuencia del Ma, es el distinto comportamiento del flujo, en función de que la velocidad del flujo sea menor, igual o menor a la velocidad de las perturbaciones; es decir que el Ma sea menor, igual o mayor que la unidad </a:t>
            </a:r>
          </a:p>
        </p:txBody>
      </p:sp>
      <p:sp>
        <p:nvSpPr>
          <p:cNvPr id="29704" name="9 Rectángulo"/>
          <p:cNvSpPr>
            <a:spLocks noChangeArrowheads="1"/>
          </p:cNvSpPr>
          <p:nvPr/>
        </p:nvSpPr>
        <p:spPr bwMode="auto">
          <a:xfrm>
            <a:off x="611188" y="5876925"/>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
            </a:pPr>
            <a:r>
              <a:rPr lang="es-ES" sz="1600"/>
              <a:t>Ma&lt;1 régimen subsónico las perturbaciones se mueven más rápidas que el flujo</a:t>
            </a:r>
          </a:p>
          <a:p>
            <a:pPr marL="285750" indent="-285750">
              <a:buFont typeface="Wingdings" pitchFamily="2" charset="2"/>
              <a:buChar char="§"/>
            </a:pPr>
            <a:r>
              <a:rPr lang="es-ES" sz="1600"/>
              <a:t>Ma=1 régimen sónico las perturbaciones se mueven a igual velocidad que el flujo</a:t>
            </a:r>
          </a:p>
          <a:p>
            <a:pPr marL="285750" indent="-285750">
              <a:buFont typeface="Wingdings" pitchFamily="2" charset="2"/>
              <a:buChar char="§"/>
            </a:pPr>
            <a:r>
              <a:rPr lang="es-ES" sz="1600"/>
              <a:t>Ma&gt;1 régimen supersónico las perturbaciones se mueven más lentas que el flujo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484438" y="328613"/>
            <a:ext cx="36052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200" b="1" i="1"/>
              <a:t>¿Qué es un modelo?</a:t>
            </a:r>
            <a:endParaRPr lang="es-ES" sz="3200" b="1"/>
          </a:p>
        </p:txBody>
      </p:sp>
      <p:pic>
        <p:nvPicPr>
          <p:cNvPr id="5" name="Picture 13" descr="caricaturas_set_2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827213"/>
            <a:ext cx="3325812"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harrison-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785938"/>
            <a:ext cx="33766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a:spLocks noChangeArrowheads="1"/>
          </p:cNvSpPr>
          <p:nvPr/>
        </p:nvSpPr>
        <p:spPr bwMode="auto">
          <a:xfrm>
            <a:off x="250825" y="908050"/>
            <a:ext cx="8863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000" b="1"/>
              <a:t>Un modelo es una versión simplificada de un sistema real que simula la relación </a:t>
            </a:r>
          </a:p>
          <a:p>
            <a:pPr eaLnBrk="1" hangingPunct="1"/>
            <a:r>
              <a:rPr lang="es-ES" sz="2000" b="1"/>
              <a:t>causa-efecto que se puede presentar en el sistema real.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149225" y="1879600"/>
            <a:ext cx="8886825" cy="4708525"/>
          </a:xfrm>
          <a:prstGeom prst="rect">
            <a:avLst/>
          </a:prstGeom>
        </p:spPr>
        <p:txBody>
          <a:bodyPr>
            <a:spAutoFit/>
          </a:bodyPr>
          <a:lstStyle/>
          <a:p>
            <a:pPr>
              <a:defRPr/>
            </a:pPr>
            <a:r>
              <a:rPr lang="es-ES" sz="2000" dirty="0"/>
              <a:t>Este número requiere la presencia de una superficie libre, pero si están involucrados objetos grandes, como botes en un fluido como por ejemplo el agua, este efecto es muy pequeño.</a:t>
            </a:r>
          </a:p>
          <a:p>
            <a:pPr>
              <a:defRPr/>
            </a:pPr>
            <a:r>
              <a:rPr lang="es-ES" sz="2000" dirty="0"/>
              <a:t>El numero de Weber juega un papel importante solo si el orden es la unidad o menor, lo que ocurre normalmente cuando la curvatura de la superficie es comparable en tamaño a la profundidad del liquido. Por ejemplo, en gotas, flujos capilares, ondas de pequeñas longitud y modelos hidráulicos en pequeñas dimensiones.</a:t>
            </a:r>
          </a:p>
          <a:p>
            <a:pPr>
              <a:defRPr/>
            </a:pPr>
            <a:endParaRPr lang="es-ES" sz="2000" dirty="0"/>
          </a:p>
          <a:p>
            <a:pPr marL="285750" indent="-285750">
              <a:buFont typeface="Arial" pitchFamily="34" charset="0"/>
              <a:buChar char="•"/>
              <a:defRPr/>
            </a:pPr>
            <a:r>
              <a:rPr lang="es-ES" sz="1600" dirty="0"/>
              <a:t>A números de Weber pequeños el liquido experimenta separación </a:t>
            </a:r>
            <a:r>
              <a:rPr lang="es-ES" sz="1600" dirty="0" err="1"/>
              <a:t>subcrítica</a:t>
            </a:r>
            <a:r>
              <a:rPr lang="es-ES" sz="1600" dirty="0"/>
              <a:t>, en la cual la tensión superficial jala la delgada capa liquida hacia una sola columna que después se separa para formar gotas relativamente grandes. </a:t>
            </a:r>
          </a:p>
          <a:p>
            <a:pPr marL="285750" indent="-285750">
              <a:buFont typeface="Arial" pitchFamily="34" charset="0"/>
              <a:buChar char="•"/>
              <a:defRPr/>
            </a:pPr>
            <a:r>
              <a:rPr lang="es-ES" sz="1600" dirty="0"/>
              <a:t>A valores supercríticos de Weber, la película liquida se separa de forma aerodinámica en finos tamaños de gotas del orden del grosor de la película L. </a:t>
            </a:r>
          </a:p>
          <a:p>
            <a:pPr>
              <a:defRPr/>
            </a:pPr>
            <a:endParaRPr lang="es-ES" sz="2000" dirty="0"/>
          </a:p>
          <a:p>
            <a:pPr>
              <a:defRPr/>
            </a:pPr>
            <a:r>
              <a:rPr lang="es-ES" sz="2000" dirty="0"/>
              <a:t>Por lo tanto, el criterio del número de Weber puede ser útil al pronosticar el tamaño esperado de la gotita en la atomización de un líquido</a:t>
            </a:r>
            <a:r>
              <a:rPr lang="es-ES" sz="1600" dirty="0"/>
              <a:t>.</a:t>
            </a:r>
          </a:p>
        </p:txBody>
      </p:sp>
      <p:sp>
        <p:nvSpPr>
          <p:cNvPr id="30723" name="2 Rectángulo"/>
          <p:cNvSpPr>
            <a:spLocks noChangeArrowheads="1"/>
          </p:cNvSpPr>
          <p:nvPr/>
        </p:nvSpPr>
        <p:spPr bwMode="auto">
          <a:xfrm>
            <a:off x="107950" y="476250"/>
            <a:ext cx="835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NUMERO DE WEBER:</a:t>
            </a:r>
          </a:p>
        </p:txBody>
      </p:sp>
      <p:sp>
        <p:nvSpPr>
          <p:cNvPr id="4" name="3 CuadroTexto"/>
          <p:cNvSpPr txBox="1">
            <a:spLocks noRot="1" noChangeAspect="1" noMove="1" noResize="1" noEditPoints="1" noAdjustHandles="1" noChangeArrowheads="1" noChangeShapeType="1" noTextEdit="1"/>
          </p:cNvSpPr>
          <p:nvPr/>
        </p:nvSpPr>
        <p:spPr>
          <a:xfrm>
            <a:off x="899592" y="980728"/>
            <a:ext cx="7560840" cy="898195"/>
          </a:xfrm>
          <a:prstGeom prst="rect">
            <a:avLst/>
          </a:prstGeom>
          <a:blipFill rotWithShape="1">
            <a:blip r:embed="rId2"/>
            <a:stretch>
              <a:fillRect/>
            </a:stretch>
          </a:blipFill>
        </p:spPr>
        <p:txBody>
          <a:bodyPr/>
          <a:lstStyle/>
          <a:p>
            <a:r>
              <a:rPr lang="es-AR">
                <a:no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65125"/>
            <a:ext cx="8624887"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1 CuadroTexto"/>
          <p:cNvSpPr txBox="1">
            <a:spLocks noChangeArrowheads="1"/>
          </p:cNvSpPr>
          <p:nvPr/>
        </p:nvSpPr>
        <p:spPr bwMode="auto">
          <a:xfrm>
            <a:off x="323850" y="2420938"/>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Ejemplo del chorro de tinta – página 31 cap 3</a:t>
            </a:r>
          </a:p>
        </p:txBody>
      </p:sp>
      <p:sp>
        <p:nvSpPr>
          <p:cNvPr id="32771" name="2 CuadroTexto"/>
          <p:cNvSpPr txBox="1">
            <a:spLocks noChangeArrowheads="1"/>
          </p:cNvSpPr>
          <p:nvPr/>
        </p:nvSpPr>
        <p:spPr bwMode="auto">
          <a:xfrm>
            <a:off x="323850" y="1700213"/>
            <a:ext cx="3709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Ver incorporación de escalas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55875" y="506413"/>
            <a:ext cx="41751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r>
              <a:rPr lang="es-ES" sz="2800" b="1" u="sng">
                <a:latin typeface="Verdana" pitchFamily="34" charset="0"/>
                <a:cs typeface="Times New Roman" pitchFamily="18" charset="0"/>
              </a:rPr>
              <a:t>TIPOS DE MODELOS</a:t>
            </a:r>
            <a:endParaRPr lang="es-ES"/>
          </a:p>
        </p:txBody>
      </p:sp>
      <p:sp>
        <p:nvSpPr>
          <p:cNvPr id="3" name="Rectangle 3"/>
          <p:cNvSpPr>
            <a:spLocks noChangeArrowheads="1"/>
          </p:cNvSpPr>
          <p:nvPr/>
        </p:nvSpPr>
        <p:spPr bwMode="auto">
          <a:xfrm>
            <a:off x="160338" y="1157288"/>
            <a:ext cx="896461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 b="1">
                <a:solidFill>
                  <a:schemeClr val="accent2"/>
                </a:solidFill>
                <a:latin typeface="Verdana" pitchFamily="34" charset="0"/>
                <a:cs typeface="Times New Roman" pitchFamily="18" charset="0"/>
              </a:rPr>
              <a:t>Se distinguen entre sí por el comportamiento del nivel de la superficie del agua</a:t>
            </a:r>
          </a:p>
        </p:txBody>
      </p:sp>
      <p:sp>
        <p:nvSpPr>
          <p:cNvPr id="4" name="AutoShape 5"/>
          <p:cNvSpPr>
            <a:spLocks noChangeArrowheads="1"/>
          </p:cNvSpPr>
          <p:nvPr/>
        </p:nvSpPr>
        <p:spPr bwMode="auto">
          <a:xfrm>
            <a:off x="2100263" y="2492375"/>
            <a:ext cx="503237" cy="323850"/>
          </a:xfrm>
          <a:prstGeom prst="downArrow">
            <a:avLst>
              <a:gd name="adj1" fmla="val 50000"/>
              <a:gd name="adj2" fmla="val 32176"/>
            </a:avLst>
          </a:prstGeom>
          <a:solidFill>
            <a:srgbClr val="FFFFFF"/>
          </a:solidFill>
          <a:ln w="9525">
            <a:solidFill>
              <a:srgbClr val="000000"/>
            </a:solidFill>
            <a:miter lim="800000"/>
            <a:headEnd/>
            <a:tailEnd/>
          </a:ln>
        </p:spPr>
        <p:txBody>
          <a:bodyPr/>
          <a:lstStyle/>
          <a:p>
            <a:endParaRPr lang="es-AR"/>
          </a:p>
        </p:txBody>
      </p:sp>
      <p:sp>
        <p:nvSpPr>
          <p:cNvPr id="5" name="AutoShape 4"/>
          <p:cNvSpPr>
            <a:spLocks noChangeArrowheads="1"/>
          </p:cNvSpPr>
          <p:nvPr/>
        </p:nvSpPr>
        <p:spPr bwMode="auto">
          <a:xfrm>
            <a:off x="6750050" y="2511425"/>
            <a:ext cx="479425" cy="333375"/>
          </a:xfrm>
          <a:prstGeom prst="downArrow">
            <a:avLst>
              <a:gd name="adj1" fmla="val 50000"/>
              <a:gd name="adj2" fmla="val 27176"/>
            </a:avLst>
          </a:prstGeom>
          <a:solidFill>
            <a:srgbClr val="FFFFFF"/>
          </a:solidFill>
          <a:ln w="9525">
            <a:solidFill>
              <a:srgbClr val="000000"/>
            </a:solidFill>
            <a:miter lim="800000"/>
            <a:headEnd/>
            <a:tailEnd/>
          </a:ln>
        </p:spPr>
        <p:txBody>
          <a:bodyPr/>
          <a:lstStyle/>
          <a:p>
            <a:endParaRPr lang="es-AR"/>
          </a:p>
        </p:txBody>
      </p:sp>
      <p:sp>
        <p:nvSpPr>
          <p:cNvPr id="6" name="Rectangle 6"/>
          <p:cNvSpPr>
            <a:spLocks noChangeArrowheads="1"/>
          </p:cNvSpPr>
          <p:nvPr/>
        </p:nvSpPr>
        <p:spPr bwMode="auto">
          <a:xfrm>
            <a:off x="611188" y="2078038"/>
            <a:ext cx="77311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r>
              <a:rPr lang="es-ES" b="1">
                <a:solidFill>
                  <a:schemeClr val="accent2"/>
                </a:solidFill>
                <a:latin typeface="Verdana" pitchFamily="34" charset="0"/>
                <a:cs typeface="Times New Roman" pitchFamily="18" charset="0"/>
              </a:rPr>
              <a:t>Modelos de Estructura 	   Modelos de Río</a:t>
            </a:r>
          </a:p>
        </p:txBody>
      </p:sp>
      <p:sp>
        <p:nvSpPr>
          <p:cNvPr id="7" name="Rectangle 7"/>
          <p:cNvSpPr>
            <a:spLocks noChangeArrowheads="1"/>
          </p:cNvSpPr>
          <p:nvPr/>
        </p:nvSpPr>
        <p:spPr bwMode="auto">
          <a:xfrm>
            <a:off x="539750" y="2844800"/>
            <a:ext cx="835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1485900" algn="ctr"/>
                <a:tab pos="4229100" algn="ctr"/>
                <a:tab pos="4457700" algn="ctr"/>
              </a:tabLst>
            </a:pPr>
            <a:r>
              <a:rPr lang="es-ES" sz="1100">
                <a:latin typeface="Verdana" pitchFamily="34" charset="0"/>
                <a:cs typeface="Times New Roman" pitchFamily="18" charset="0"/>
              </a:rPr>
              <a:t>	</a:t>
            </a:r>
            <a:r>
              <a:rPr lang="es-ES" sz="2800" b="1">
                <a:solidFill>
                  <a:schemeClr val="accent2"/>
                </a:solidFill>
                <a:latin typeface="Verdana" pitchFamily="34" charset="0"/>
                <a:cs typeface="Times New Roman" pitchFamily="18" charset="0"/>
              </a:rPr>
              <a:t>LEY DE FROUDE	           LEY DE REYNOLDS</a:t>
            </a:r>
            <a:endParaRPr lang="es-ES"/>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3657600"/>
            <a:ext cx="416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3613150"/>
            <a:ext cx="4238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9 CuadroTexto"/>
          <p:cNvSpPr txBox="1">
            <a:spLocks noChangeArrowheads="1"/>
          </p:cNvSpPr>
          <p:nvPr/>
        </p:nvSpPr>
        <p:spPr bwMode="auto">
          <a:xfrm>
            <a:off x="971550" y="3213100"/>
            <a:ext cx="2471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Inercia / Gravedad</a:t>
            </a:r>
          </a:p>
        </p:txBody>
      </p:sp>
      <p:sp>
        <p:nvSpPr>
          <p:cNvPr id="33803" name="10 CuadroTexto"/>
          <p:cNvSpPr txBox="1">
            <a:spLocks noChangeArrowheads="1"/>
          </p:cNvSpPr>
          <p:nvPr/>
        </p:nvSpPr>
        <p:spPr bwMode="auto">
          <a:xfrm>
            <a:off x="5753100" y="3214688"/>
            <a:ext cx="2547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Inercia/Viscosidad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Rectángulo"/>
          <p:cNvSpPr>
            <a:spLocks noChangeArrowheads="1"/>
          </p:cNvSpPr>
          <p:nvPr/>
        </p:nvSpPr>
        <p:spPr bwMode="auto">
          <a:xfrm>
            <a:off x="131763" y="1663700"/>
            <a:ext cx="871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sz="1800"/>
              <a:t>El primer paso es decidir el tamaño del modelo. </a:t>
            </a:r>
          </a:p>
        </p:txBody>
      </p:sp>
      <p:sp>
        <p:nvSpPr>
          <p:cNvPr id="24579" name="8 Rectángulo"/>
          <p:cNvSpPr>
            <a:spLocks noChangeArrowheads="1"/>
          </p:cNvSpPr>
          <p:nvPr/>
        </p:nvSpPr>
        <p:spPr bwMode="auto">
          <a:xfrm>
            <a:off x="271463" y="821532"/>
            <a:ext cx="849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b="1" dirty="0"/>
              <a:t>3 Construcción de un modelo</a:t>
            </a:r>
          </a:p>
        </p:txBody>
      </p:sp>
      <p:sp>
        <p:nvSpPr>
          <p:cNvPr id="24580" name="6 Rectángulo"/>
          <p:cNvSpPr>
            <a:spLocks noChangeArrowheads="1"/>
          </p:cNvSpPr>
          <p:nvPr/>
        </p:nvSpPr>
        <p:spPr bwMode="auto">
          <a:xfrm>
            <a:off x="-323850" y="2133600"/>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r>
              <a:rPr lang="es-AR" sz="1800" b="1"/>
              <a:t>Escalas </a:t>
            </a:r>
          </a:p>
        </p:txBody>
      </p:sp>
      <p:sp>
        <p:nvSpPr>
          <p:cNvPr id="13" name="12 Rectángulo"/>
          <p:cNvSpPr/>
          <p:nvPr/>
        </p:nvSpPr>
        <p:spPr>
          <a:xfrm>
            <a:off x="1908175" y="2501900"/>
            <a:ext cx="1762125" cy="1122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Mayor </a:t>
            </a:r>
            <a:r>
              <a:rPr lang="es-AR" dirty="0" smtClean="0"/>
              <a:t>tamaño</a:t>
            </a:r>
            <a:endParaRPr lang="es-AR" sz="1800" dirty="0"/>
          </a:p>
        </p:txBody>
      </p:sp>
      <p:sp>
        <p:nvSpPr>
          <p:cNvPr id="16" name="15 Rectángulo"/>
          <p:cNvSpPr/>
          <p:nvPr/>
        </p:nvSpPr>
        <p:spPr>
          <a:xfrm>
            <a:off x="4160838" y="2501900"/>
            <a:ext cx="1763712" cy="895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Más caro</a:t>
            </a:r>
            <a:endParaRPr lang="es-AR" sz="1800" dirty="0"/>
          </a:p>
        </p:txBody>
      </p:sp>
      <p:sp>
        <p:nvSpPr>
          <p:cNvPr id="17" name="16 Rectángulo"/>
          <p:cNvSpPr/>
          <p:nvPr/>
        </p:nvSpPr>
        <p:spPr>
          <a:xfrm>
            <a:off x="6443663" y="2565400"/>
            <a:ext cx="2074862" cy="895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Resultados más precisos</a:t>
            </a:r>
            <a:endParaRPr lang="es-AR" sz="1800" dirty="0"/>
          </a:p>
        </p:txBody>
      </p:sp>
      <p:sp>
        <p:nvSpPr>
          <p:cNvPr id="18" name="17 Flecha derecha"/>
          <p:cNvSpPr/>
          <p:nvPr/>
        </p:nvSpPr>
        <p:spPr>
          <a:xfrm>
            <a:off x="3741738" y="2782888"/>
            <a:ext cx="419100" cy="3508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9" name="18 Flecha derecha"/>
          <p:cNvSpPr/>
          <p:nvPr/>
        </p:nvSpPr>
        <p:spPr>
          <a:xfrm>
            <a:off x="5986463" y="2924175"/>
            <a:ext cx="419100" cy="3508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0" name="19 Rectángulo"/>
          <p:cNvSpPr/>
          <p:nvPr/>
        </p:nvSpPr>
        <p:spPr>
          <a:xfrm>
            <a:off x="1941513" y="3902075"/>
            <a:ext cx="1762125" cy="1039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Menor </a:t>
            </a:r>
            <a:r>
              <a:rPr lang="es-AR" dirty="0" smtClean="0"/>
              <a:t>Tamaño</a:t>
            </a:r>
            <a:endParaRPr lang="es-AR" dirty="0"/>
          </a:p>
        </p:txBody>
      </p:sp>
      <p:sp>
        <p:nvSpPr>
          <p:cNvPr id="21" name="20 Rectángulo"/>
          <p:cNvSpPr/>
          <p:nvPr/>
        </p:nvSpPr>
        <p:spPr>
          <a:xfrm>
            <a:off x="4195763" y="3986213"/>
            <a:ext cx="1762125" cy="895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Más económico</a:t>
            </a:r>
            <a:endParaRPr lang="es-AR" sz="1800" dirty="0"/>
          </a:p>
        </p:txBody>
      </p:sp>
      <p:sp>
        <p:nvSpPr>
          <p:cNvPr id="22" name="21 Rectángulo"/>
          <p:cNvSpPr/>
          <p:nvPr/>
        </p:nvSpPr>
        <p:spPr>
          <a:xfrm>
            <a:off x="6478588" y="4011613"/>
            <a:ext cx="2232025" cy="895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Resultados menos precisos</a:t>
            </a:r>
            <a:endParaRPr lang="es-AR" sz="1800" dirty="0"/>
          </a:p>
        </p:txBody>
      </p:sp>
      <p:sp>
        <p:nvSpPr>
          <p:cNvPr id="23" name="22 Flecha derecha"/>
          <p:cNvSpPr/>
          <p:nvPr/>
        </p:nvSpPr>
        <p:spPr>
          <a:xfrm>
            <a:off x="3776663" y="4143375"/>
            <a:ext cx="419100" cy="3492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4" name="23 Flecha derecha"/>
          <p:cNvSpPr/>
          <p:nvPr/>
        </p:nvSpPr>
        <p:spPr>
          <a:xfrm>
            <a:off x="6021388" y="4202113"/>
            <a:ext cx="419100" cy="3508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5" name="24 Abrir llave"/>
          <p:cNvSpPr/>
          <p:nvPr/>
        </p:nvSpPr>
        <p:spPr>
          <a:xfrm>
            <a:off x="1441450" y="2349500"/>
            <a:ext cx="466725" cy="2655888"/>
          </a:xfrm>
          <a:prstGeom prst="leftBrace">
            <a:avLst>
              <a:gd name="adj1" fmla="val 63468"/>
              <a:gd name="adj2" fmla="val 52054"/>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24593" name="25 Rectángulo"/>
          <p:cNvSpPr>
            <a:spLocks noChangeArrowheads="1"/>
          </p:cNvSpPr>
          <p:nvPr/>
        </p:nvSpPr>
        <p:spPr bwMode="auto">
          <a:xfrm>
            <a:off x="550863" y="5673725"/>
            <a:ext cx="787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
            </a:pPr>
            <a:r>
              <a:rPr lang="es-AR" sz="1800" dirty="0"/>
              <a:t>el tamaño del lugar donde se va a construir el modelo, </a:t>
            </a:r>
          </a:p>
          <a:p>
            <a:pPr marL="342900" indent="-342900">
              <a:buFont typeface="Wingdings" pitchFamily="2" charset="2"/>
              <a:buChar char="§"/>
            </a:pPr>
            <a:r>
              <a:rPr lang="es-AR" sz="1800" dirty="0"/>
              <a:t>la capacidad del equipo de bombeo y, eventualmente, </a:t>
            </a:r>
          </a:p>
          <a:p>
            <a:pPr marL="342900" indent="-342900">
              <a:buFont typeface="Wingdings" pitchFamily="2" charset="2"/>
              <a:buChar char="§"/>
            </a:pPr>
            <a:r>
              <a:rPr lang="es-AR" sz="1800" dirty="0"/>
              <a:t>la rugosidad de lo que se va a modelar. </a:t>
            </a:r>
          </a:p>
        </p:txBody>
      </p:sp>
      <p:sp>
        <p:nvSpPr>
          <p:cNvPr id="24594" name="26 Rectángulo"/>
          <p:cNvSpPr>
            <a:spLocks noChangeArrowheads="1"/>
          </p:cNvSpPr>
          <p:nvPr/>
        </p:nvSpPr>
        <p:spPr bwMode="auto">
          <a:xfrm>
            <a:off x="55563" y="5219700"/>
            <a:ext cx="871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sz="1800"/>
              <a:t>En la selección de la escala depende:</a:t>
            </a:r>
          </a:p>
        </p:txBody>
      </p:sp>
      <mc:AlternateContent xmlns:mc="http://schemas.openxmlformats.org/markup-compatibility/2006" xmlns:a14="http://schemas.microsoft.com/office/drawing/2010/main">
        <mc:Choice Requires="a14">
          <p:sp>
            <p:nvSpPr>
              <p:cNvPr id="2" name="1 CuadroTexto"/>
              <p:cNvSpPr txBox="1"/>
              <p:nvPr/>
            </p:nvSpPr>
            <p:spPr>
              <a:xfrm>
                <a:off x="55563" y="3287618"/>
                <a:ext cx="1062150" cy="657424"/>
              </a:xfrm>
              <a:prstGeom prst="rect">
                <a:avLst/>
              </a:prstGeom>
              <a:noFill/>
            </p:spPr>
            <p:txBody>
              <a:bodyPr wrap="none" rtlCol="0">
                <a:spAutoFit/>
              </a:bodyPr>
              <a:lstStyle/>
              <a:p>
                <a:r>
                  <a:rPr lang="es-AR" dirty="0" smtClean="0"/>
                  <a:t>Lr= </a:t>
                </a:r>
                <a14:m>
                  <m:oMath xmlns:m="http://schemas.openxmlformats.org/officeDocument/2006/math">
                    <m:f>
                      <m:fPr>
                        <m:ctrlPr>
                          <a:rPr lang="es-AR" i="1" smtClean="0">
                            <a:latin typeface="Cambria Math"/>
                          </a:rPr>
                        </m:ctrlPr>
                      </m:fPr>
                      <m:num>
                        <m:r>
                          <a:rPr lang="es-AR" b="0" i="1" smtClean="0">
                            <a:latin typeface="Cambria Math"/>
                          </a:rPr>
                          <m:t>𝐿𝑚</m:t>
                        </m:r>
                      </m:num>
                      <m:den>
                        <m:r>
                          <a:rPr lang="es-AR" b="0" i="1" smtClean="0">
                            <a:latin typeface="Cambria Math"/>
                          </a:rPr>
                          <m:t>𝐿𝑝</m:t>
                        </m:r>
                      </m:den>
                    </m:f>
                  </m:oMath>
                </a14:m>
                <a:endParaRPr lang="es-AR" dirty="0"/>
              </a:p>
            </p:txBody>
          </p:sp>
        </mc:Choice>
        <mc:Fallback xmlns="">
          <p:sp>
            <p:nvSpPr>
              <p:cNvPr id="2" name="1 CuadroTexto"/>
              <p:cNvSpPr txBox="1">
                <a:spLocks noRot="1" noChangeAspect="1" noMove="1" noResize="1" noEditPoints="1" noAdjustHandles="1" noChangeArrowheads="1" noChangeShapeType="1" noTextEdit="1"/>
              </p:cNvSpPr>
              <p:nvPr/>
            </p:nvSpPr>
            <p:spPr>
              <a:xfrm>
                <a:off x="55563" y="3287618"/>
                <a:ext cx="1062150" cy="657424"/>
              </a:xfrm>
              <a:prstGeom prst="rect">
                <a:avLst/>
              </a:prstGeom>
              <a:blipFill rotWithShape="1">
                <a:blip r:embed="rId2"/>
                <a:stretch>
                  <a:fillRect l="-8621" b="-1852"/>
                </a:stretch>
              </a:blipFill>
            </p:spPr>
            <p:txBody>
              <a:bodyPr/>
              <a:lstStyle/>
              <a:p>
                <a:r>
                  <a:rPr lang="es-AR">
                    <a:noFill/>
                  </a:rPr>
                  <a:t> </a:t>
                </a:r>
              </a:p>
            </p:txBody>
          </p:sp>
        </mc:Fallback>
      </mc:AlternateContent>
    </p:spTree>
    <p:extLst>
      <p:ext uri="{BB962C8B-B14F-4D97-AF65-F5344CB8AC3E}">
        <p14:creationId xmlns:p14="http://schemas.microsoft.com/office/powerpoint/2010/main" val="3937040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Rectángulo"/>
          <p:cNvSpPr>
            <a:spLocks noChangeArrowheads="1"/>
          </p:cNvSpPr>
          <p:nvPr/>
        </p:nvSpPr>
        <p:spPr bwMode="auto">
          <a:xfrm>
            <a:off x="179388" y="1196975"/>
            <a:ext cx="4897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a:t>En los flujos donde influye la rugosidad, se recomienda para: </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952625"/>
            <a:ext cx="561657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91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067" y="344711"/>
            <a:ext cx="3603625" cy="7080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AR" sz="2800" dirty="0"/>
              <a:t>Modelos de estructura</a:t>
            </a:r>
          </a:p>
        </p:txBody>
      </p:sp>
      <p:graphicFrame>
        <p:nvGraphicFramePr>
          <p:cNvPr id="3" name="4 Objeto"/>
          <p:cNvGraphicFramePr>
            <a:graphicFrameLocks noChangeAspect="1"/>
          </p:cNvGraphicFramePr>
          <p:nvPr>
            <p:extLst>
              <p:ext uri="{D42A27DB-BD31-4B8C-83A1-F6EECF244321}">
                <p14:modId xmlns:p14="http://schemas.microsoft.com/office/powerpoint/2010/main" val="1772972931"/>
              </p:ext>
            </p:extLst>
          </p:nvPr>
        </p:nvGraphicFramePr>
        <p:xfrm>
          <a:off x="316178" y="2287148"/>
          <a:ext cx="4948237" cy="777875"/>
        </p:xfrm>
        <a:graphic>
          <a:graphicData uri="http://schemas.openxmlformats.org/presentationml/2006/ole">
            <mc:AlternateContent xmlns:mc="http://schemas.openxmlformats.org/markup-compatibility/2006">
              <mc:Choice xmlns:v="urn:schemas-microsoft-com:vml" Requires="v">
                <p:oleObj spid="_x0000_s60457" name="Ecuación" r:id="rId3" imgW="2184120" imgH="342720" progId="Equation.3">
                  <p:embed/>
                </p:oleObj>
              </mc:Choice>
              <mc:Fallback>
                <p:oleObj name="Ecuación" r:id="rId3" imgW="2184120" imgH="342720" progId="Equation.3">
                  <p:embed/>
                  <p:pic>
                    <p:nvPicPr>
                      <p:cNvPr id="0" name=""/>
                      <p:cNvPicPr>
                        <a:picLocks noChangeAspect="1" noChangeArrowheads="1"/>
                      </p:cNvPicPr>
                      <p:nvPr/>
                    </p:nvPicPr>
                    <p:blipFill>
                      <a:blip r:embed="rId4"/>
                      <a:srcRect/>
                      <a:stretch>
                        <a:fillRect/>
                      </a:stretch>
                    </p:blipFill>
                    <p:spPr bwMode="auto">
                      <a:xfrm>
                        <a:off x="316178" y="2287148"/>
                        <a:ext cx="4948237" cy="777875"/>
                      </a:xfrm>
                      <a:prstGeom prst="rect">
                        <a:avLst/>
                      </a:prstGeom>
                      <a:noFill/>
                      <a:ln>
                        <a:noFill/>
                      </a:ln>
                      <a:extLst/>
                    </p:spPr>
                  </p:pic>
                </p:oleObj>
              </mc:Fallback>
            </mc:AlternateContent>
          </a:graphicData>
        </a:graphic>
      </p:graphicFrame>
      <p:sp>
        <p:nvSpPr>
          <p:cNvPr id="4" name="3 Rectángulo"/>
          <p:cNvSpPr/>
          <p:nvPr/>
        </p:nvSpPr>
        <p:spPr>
          <a:xfrm>
            <a:off x="41175" y="1908572"/>
            <a:ext cx="2390775" cy="368300"/>
          </a:xfrm>
          <a:prstGeom prst="rect">
            <a:avLst/>
          </a:prstGeom>
        </p:spPr>
        <p:txBody>
          <a:bodyPr wrap="none">
            <a:spAutoFit/>
          </a:bodyPr>
          <a:lstStyle/>
          <a:p>
            <a:pPr marL="0" lvl="3">
              <a:defRPr/>
            </a:pPr>
            <a:r>
              <a:rPr lang="es-AR" sz="1800" b="1" dirty="0">
                <a:solidFill>
                  <a:schemeClr val="bg2">
                    <a:lumMod val="75000"/>
                  </a:schemeClr>
                </a:solidFill>
              </a:rPr>
              <a:t>Escalas de velocidades</a:t>
            </a:r>
          </a:p>
        </p:txBody>
      </p:sp>
      <p:sp>
        <p:nvSpPr>
          <p:cNvPr id="5" name="4 Rectángulo"/>
          <p:cNvSpPr/>
          <p:nvPr/>
        </p:nvSpPr>
        <p:spPr>
          <a:xfrm>
            <a:off x="278507" y="3060700"/>
            <a:ext cx="1916113" cy="368300"/>
          </a:xfrm>
          <a:prstGeom prst="rect">
            <a:avLst/>
          </a:prstGeom>
        </p:spPr>
        <p:txBody>
          <a:bodyPr wrap="none">
            <a:spAutoFit/>
          </a:bodyPr>
          <a:lstStyle/>
          <a:p>
            <a:pPr marL="0" lvl="3">
              <a:defRPr/>
            </a:pPr>
            <a:r>
              <a:rPr lang="es-AR" sz="1800" b="1" dirty="0">
                <a:solidFill>
                  <a:schemeClr val="bg2">
                    <a:lumMod val="75000"/>
                  </a:schemeClr>
                </a:solidFill>
              </a:rPr>
              <a:t>Escalas de caudal</a:t>
            </a:r>
          </a:p>
        </p:txBody>
      </p:sp>
      <p:sp>
        <p:nvSpPr>
          <p:cNvPr id="6" name="5 Rectángulo"/>
          <p:cNvSpPr/>
          <p:nvPr/>
        </p:nvSpPr>
        <p:spPr>
          <a:xfrm>
            <a:off x="251520" y="4283248"/>
            <a:ext cx="2376488" cy="369888"/>
          </a:xfrm>
          <a:prstGeom prst="rect">
            <a:avLst/>
          </a:prstGeom>
        </p:spPr>
        <p:txBody>
          <a:bodyPr wrap="none">
            <a:spAutoFit/>
          </a:bodyPr>
          <a:lstStyle/>
          <a:p>
            <a:pPr marL="0" lvl="3">
              <a:defRPr/>
            </a:pPr>
            <a:r>
              <a:rPr lang="es-AR" sz="1800" b="1" dirty="0">
                <a:solidFill>
                  <a:schemeClr val="bg2">
                    <a:lumMod val="75000"/>
                  </a:schemeClr>
                </a:solidFill>
              </a:rPr>
              <a:t>Escalas de aceleración</a:t>
            </a:r>
          </a:p>
        </p:txBody>
      </p:sp>
      <p:sp>
        <p:nvSpPr>
          <p:cNvPr id="7" name="6 Rectángulo"/>
          <p:cNvSpPr/>
          <p:nvPr/>
        </p:nvSpPr>
        <p:spPr>
          <a:xfrm>
            <a:off x="316178" y="5517232"/>
            <a:ext cx="1889125" cy="368300"/>
          </a:xfrm>
          <a:prstGeom prst="rect">
            <a:avLst/>
          </a:prstGeom>
        </p:spPr>
        <p:txBody>
          <a:bodyPr wrap="none">
            <a:spAutoFit/>
          </a:bodyPr>
          <a:lstStyle/>
          <a:p>
            <a:pPr marL="0" lvl="3">
              <a:defRPr/>
            </a:pPr>
            <a:r>
              <a:rPr lang="es-AR" sz="1800" b="1" dirty="0">
                <a:solidFill>
                  <a:schemeClr val="bg2">
                    <a:lumMod val="75000"/>
                  </a:schemeClr>
                </a:solidFill>
              </a:rPr>
              <a:t>Escalas de fuerza</a:t>
            </a:r>
          </a:p>
        </p:txBody>
      </p:sp>
      <p:graphicFrame>
        <p:nvGraphicFramePr>
          <p:cNvPr id="8" name="13 Objeto"/>
          <p:cNvGraphicFramePr>
            <a:graphicFrameLocks noChangeAspect="1"/>
          </p:cNvGraphicFramePr>
          <p:nvPr>
            <p:extLst>
              <p:ext uri="{D42A27DB-BD31-4B8C-83A1-F6EECF244321}">
                <p14:modId xmlns:p14="http://schemas.microsoft.com/office/powerpoint/2010/main" val="1077878295"/>
              </p:ext>
            </p:extLst>
          </p:nvPr>
        </p:nvGraphicFramePr>
        <p:xfrm>
          <a:off x="467544" y="3545301"/>
          <a:ext cx="4823246" cy="737947"/>
        </p:xfrm>
        <a:graphic>
          <a:graphicData uri="http://schemas.openxmlformats.org/presentationml/2006/ole">
            <mc:AlternateContent xmlns:mc="http://schemas.openxmlformats.org/markup-compatibility/2006">
              <mc:Choice xmlns:v="urn:schemas-microsoft-com:vml" Requires="v">
                <p:oleObj spid="_x0000_s60458" name="Ecuación" r:id="rId5" imgW="2908300" imgH="444500" progId="Equation.3">
                  <p:embed/>
                </p:oleObj>
              </mc:Choice>
              <mc:Fallback>
                <p:oleObj name="Ecuación" r:id="rId5" imgW="29083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545301"/>
                        <a:ext cx="4823246" cy="737947"/>
                      </a:xfrm>
                      <a:prstGeom prst="rect">
                        <a:avLst/>
                      </a:prstGeom>
                      <a:noFill/>
                      <a:ln>
                        <a:noFill/>
                      </a:ln>
                      <a:extLst/>
                    </p:spPr>
                  </p:pic>
                </p:oleObj>
              </mc:Fallback>
            </mc:AlternateContent>
          </a:graphicData>
        </a:graphic>
      </p:graphicFrame>
      <p:graphicFrame>
        <p:nvGraphicFramePr>
          <p:cNvPr id="9" name="14 Objeto"/>
          <p:cNvGraphicFramePr>
            <a:graphicFrameLocks noChangeAspect="1"/>
          </p:cNvGraphicFramePr>
          <p:nvPr>
            <p:extLst>
              <p:ext uri="{D42A27DB-BD31-4B8C-83A1-F6EECF244321}">
                <p14:modId xmlns:p14="http://schemas.microsoft.com/office/powerpoint/2010/main" val="1756722719"/>
              </p:ext>
            </p:extLst>
          </p:nvPr>
        </p:nvGraphicFramePr>
        <p:xfrm>
          <a:off x="316178" y="4672660"/>
          <a:ext cx="5144615" cy="705987"/>
        </p:xfrm>
        <a:graphic>
          <a:graphicData uri="http://schemas.openxmlformats.org/presentationml/2006/ole">
            <mc:AlternateContent xmlns:mc="http://schemas.openxmlformats.org/markup-compatibility/2006">
              <mc:Choice xmlns:v="urn:schemas-microsoft-com:vml" Requires="v">
                <p:oleObj spid="_x0000_s60459" name="Ecuación" r:id="rId7" imgW="3238500" imgH="444500" progId="Equation.3">
                  <p:embed/>
                </p:oleObj>
              </mc:Choice>
              <mc:Fallback>
                <p:oleObj name="Ecuación" r:id="rId7" imgW="32385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178" y="4672660"/>
                        <a:ext cx="5144615" cy="705987"/>
                      </a:xfrm>
                      <a:prstGeom prst="rect">
                        <a:avLst/>
                      </a:prstGeom>
                      <a:noFill/>
                      <a:ln>
                        <a:noFill/>
                      </a:ln>
                      <a:extLst/>
                    </p:spPr>
                  </p:pic>
                </p:oleObj>
              </mc:Fallback>
            </mc:AlternateContent>
          </a:graphicData>
        </a:graphic>
      </p:graphicFrame>
      <p:graphicFrame>
        <p:nvGraphicFramePr>
          <p:cNvPr id="10" name="15 Objeto"/>
          <p:cNvGraphicFramePr>
            <a:graphicFrameLocks noChangeAspect="1"/>
          </p:cNvGraphicFramePr>
          <p:nvPr>
            <p:extLst>
              <p:ext uri="{D42A27DB-BD31-4B8C-83A1-F6EECF244321}">
                <p14:modId xmlns:p14="http://schemas.microsoft.com/office/powerpoint/2010/main" val="3859200904"/>
              </p:ext>
            </p:extLst>
          </p:nvPr>
        </p:nvGraphicFramePr>
        <p:xfrm>
          <a:off x="1835696" y="5701382"/>
          <a:ext cx="3302000" cy="969962"/>
        </p:xfrm>
        <a:graphic>
          <a:graphicData uri="http://schemas.openxmlformats.org/presentationml/2006/ole">
            <mc:AlternateContent xmlns:mc="http://schemas.openxmlformats.org/markup-compatibility/2006">
              <mc:Choice xmlns:v="urn:schemas-microsoft-com:vml" Requires="v">
                <p:oleObj spid="_x0000_s60460" name="Ecuación" r:id="rId9" imgW="2247900" imgH="660400" progId="Equation.3">
                  <p:embed/>
                </p:oleObj>
              </mc:Choice>
              <mc:Fallback>
                <p:oleObj name="Ecuación" r:id="rId9" imgW="2247900" imgH="660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96" y="5701382"/>
                        <a:ext cx="330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10 CuadroTexto"/>
          <p:cNvSpPr txBox="1"/>
          <p:nvPr/>
        </p:nvSpPr>
        <p:spPr>
          <a:xfrm>
            <a:off x="108875" y="1136938"/>
            <a:ext cx="4031077" cy="707886"/>
          </a:xfrm>
          <a:prstGeom prst="rect">
            <a:avLst/>
          </a:prstGeom>
          <a:noFill/>
        </p:spPr>
        <p:txBody>
          <a:bodyPr wrap="square" rtlCol="0">
            <a:spAutoFit/>
          </a:bodyPr>
          <a:lstStyle/>
          <a:p>
            <a:r>
              <a:rPr lang="es-AR" sz="2000" dirty="0" smtClean="0"/>
              <a:t>Considerando que predomina </a:t>
            </a:r>
            <a:r>
              <a:rPr lang="es-AR" sz="2000" dirty="0" err="1" smtClean="0"/>
              <a:t>Froude</a:t>
            </a:r>
            <a:r>
              <a:rPr lang="es-AR" sz="2000" dirty="0" smtClean="0"/>
              <a:t> (U/(</a:t>
            </a:r>
            <a:r>
              <a:rPr lang="es-AR" sz="2000" dirty="0" err="1" smtClean="0"/>
              <a:t>gL</a:t>
            </a:r>
            <a:r>
              <a:rPr lang="es-AR" sz="2000" dirty="0" smtClean="0"/>
              <a:t>)</a:t>
            </a:r>
            <a:r>
              <a:rPr lang="es-AR" sz="2000" baseline="30000" dirty="0" smtClean="0"/>
              <a:t>1/2</a:t>
            </a:r>
            <a:r>
              <a:rPr lang="es-AR" sz="2000" dirty="0" smtClean="0"/>
              <a:t>), por lo tanto </a:t>
            </a:r>
            <a:r>
              <a:rPr lang="es-AR" sz="2000" dirty="0" err="1" smtClean="0"/>
              <a:t>Fp</a:t>
            </a:r>
            <a:r>
              <a:rPr lang="es-AR" sz="2000" dirty="0" smtClean="0"/>
              <a:t>=Fm</a:t>
            </a:r>
            <a:endParaRPr lang="es-AR" sz="2000" dirty="0"/>
          </a:p>
        </p:txBody>
      </p:sp>
      <p:sp>
        <p:nvSpPr>
          <p:cNvPr id="12" name="11 Rectángulo"/>
          <p:cNvSpPr/>
          <p:nvPr/>
        </p:nvSpPr>
        <p:spPr>
          <a:xfrm>
            <a:off x="5292080" y="344711"/>
            <a:ext cx="3603625" cy="7080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AR" sz="2800" dirty="0"/>
              <a:t>Modelos de </a:t>
            </a:r>
            <a:r>
              <a:rPr lang="es-AR" sz="2800" dirty="0" smtClean="0"/>
              <a:t>río</a:t>
            </a:r>
            <a:endParaRPr lang="es-AR" sz="2800" dirty="0"/>
          </a:p>
        </p:txBody>
      </p:sp>
      <p:sp>
        <p:nvSpPr>
          <p:cNvPr id="13" name="12 Rectángulo"/>
          <p:cNvSpPr/>
          <p:nvPr/>
        </p:nvSpPr>
        <p:spPr>
          <a:xfrm>
            <a:off x="5959607" y="1072392"/>
            <a:ext cx="2858475" cy="400110"/>
          </a:xfrm>
          <a:prstGeom prst="rect">
            <a:avLst/>
          </a:prstGeom>
        </p:spPr>
        <p:txBody>
          <a:bodyPr wrap="none">
            <a:spAutoFit/>
          </a:bodyPr>
          <a:lstStyle/>
          <a:p>
            <a:r>
              <a:rPr lang="es-AR" sz="2000" dirty="0"/>
              <a:t>Ley de </a:t>
            </a:r>
            <a:r>
              <a:rPr lang="es-AR" sz="2000" dirty="0" smtClean="0"/>
              <a:t>Reynolds (</a:t>
            </a:r>
            <a:r>
              <a:rPr lang="es-AR" sz="2000" dirty="0" err="1" smtClean="0"/>
              <a:t>UL</a:t>
            </a:r>
            <a:r>
              <a:rPr lang="es-AR" sz="2000" dirty="0" err="1" smtClean="0">
                <a:latin typeface="Symbol" pitchFamily="18" charset="2"/>
              </a:rPr>
              <a:t>r</a:t>
            </a:r>
            <a:r>
              <a:rPr lang="es-AR" sz="2000" dirty="0" smtClean="0"/>
              <a:t>/</a:t>
            </a:r>
            <a:r>
              <a:rPr lang="es-AR" sz="2000" dirty="0" smtClean="0">
                <a:latin typeface="Symbol" pitchFamily="18" charset="2"/>
              </a:rPr>
              <a:t>m)</a:t>
            </a:r>
            <a:endParaRPr lang="es-AR" sz="2000" dirty="0">
              <a:latin typeface="Symbol" pitchFamily="18" charset="2"/>
            </a:endParaRPr>
          </a:p>
        </p:txBody>
      </p:sp>
      <p:pic>
        <p:nvPicPr>
          <p:cNvPr id="60443" name="Picture 27"/>
          <p:cNvPicPr>
            <a:picLocks noChangeAspect="1" noChangeArrowheads="1"/>
          </p:cNvPicPr>
          <p:nvPr/>
        </p:nvPicPr>
        <p:blipFill rotWithShape="1">
          <a:blip r:embed="rId11">
            <a:extLst>
              <a:ext uri="{28A0092B-C50C-407E-A947-70E740481C1C}">
                <a14:useLocalDpi xmlns:a14="http://schemas.microsoft.com/office/drawing/2010/main" val="0"/>
              </a:ext>
            </a:extLst>
          </a:blip>
          <a:srcRect l="3082" r="42292"/>
          <a:stretch/>
        </p:blipFill>
        <p:spPr bwMode="auto">
          <a:xfrm>
            <a:off x="6393804" y="1641872"/>
            <a:ext cx="1530085" cy="106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44"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3804" y="2855218"/>
            <a:ext cx="1530085" cy="114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19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4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Rectángulo"/>
          <p:cNvSpPr>
            <a:spLocks noChangeArrowheads="1"/>
          </p:cNvSpPr>
          <p:nvPr/>
        </p:nvSpPr>
        <p:spPr bwMode="auto">
          <a:xfrm>
            <a:off x="251520" y="836613"/>
            <a:ext cx="2125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AR" sz="3600" b="1" dirty="0"/>
              <a:t>Ejercicios</a:t>
            </a:r>
          </a:p>
        </p:txBody>
      </p:sp>
      <p:sp>
        <p:nvSpPr>
          <p:cNvPr id="30723" name="5 Rectángulo"/>
          <p:cNvSpPr>
            <a:spLocks noChangeArrowheads="1"/>
          </p:cNvSpPr>
          <p:nvPr/>
        </p:nvSpPr>
        <p:spPr bwMode="auto">
          <a:xfrm>
            <a:off x="263525" y="1471613"/>
            <a:ext cx="8569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dirty="0"/>
              <a:t>El modelo de un vertedero está construido a escala de longitudes 1:45. Cuando la carga de agua sobre la cresta del modelo es de 0,05 m y el caudal en el modelo </a:t>
            </a:r>
            <a:r>
              <a:rPr lang="es-AR" dirty="0" smtClean="0"/>
              <a:t>Qm=42,9 </a:t>
            </a:r>
            <a:r>
              <a:rPr lang="es-AR" dirty="0"/>
              <a:t>l/s. Determinar la altura de agua y el caudal del prototipo.</a:t>
            </a:r>
          </a:p>
        </p:txBody>
      </p:sp>
      <p:sp>
        <p:nvSpPr>
          <p:cNvPr id="7" name="6 Rectángulo"/>
          <p:cNvSpPr>
            <a:spLocks noChangeArrowheads="1"/>
          </p:cNvSpPr>
          <p:nvPr/>
        </p:nvSpPr>
        <p:spPr bwMode="auto">
          <a:xfrm>
            <a:off x="228600" y="330835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a:t>Es un modelo de estructura se usa la Ley de FROUDE.</a:t>
            </a:r>
          </a:p>
        </p:txBody>
      </p:sp>
      <p:sp>
        <p:nvSpPr>
          <p:cNvPr id="8" name="7 Rectángulo"/>
          <p:cNvSpPr>
            <a:spLocks noRot="1" noChangeAspect="1" noMove="1" noResize="1" noEditPoints="1" noAdjustHandles="1" noChangeArrowheads="1" noChangeShapeType="1" noTextEdit="1"/>
          </p:cNvSpPr>
          <p:nvPr/>
        </p:nvSpPr>
        <p:spPr>
          <a:xfrm>
            <a:off x="323528" y="3869215"/>
            <a:ext cx="1440160" cy="625877"/>
          </a:xfrm>
          <a:prstGeom prst="rect">
            <a:avLst/>
          </a:prstGeom>
          <a:blipFill rotWithShape="1">
            <a:blip r:embed="rId3"/>
            <a:stretch>
              <a:fillRect/>
            </a:stretch>
          </a:blipFill>
        </p:spPr>
        <p:txBody>
          <a:bodyPr/>
          <a:lstStyle/>
          <a:p>
            <a:pPr>
              <a:defRPr/>
            </a:pPr>
            <a:r>
              <a:rPr lang="es-AR">
                <a:noFill/>
              </a:rPr>
              <a:t> </a:t>
            </a:r>
          </a:p>
        </p:txBody>
      </p:sp>
      <p:sp>
        <p:nvSpPr>
          <p:cNvPr id="9" name="8 Rectángulo"/>
          <p:cNvSpPr>
            <a:spLocks noChangeArrowheads="1"/>
          </p:cNvSpPr>
          <p:nvPr/>
        </p:nvSpPr>
        <p:spPr bwMode="auto">
          <a:xfrm>
            <a:off x="411163" y="4495800"/>
            <a:ext cx="1340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AR" sz="1800" dirty="0" smtClean="0"/>
              <a:t>Qm=42,9 </a:t>
            </a:r>
            <a:r>
              <a:rPr lang="es-AR" sz="1800" dirty="0"/>
              <a:t>l/s</a:t>
            </a:r>
          </a:p>
        </p:txBody>
      </p:sp>
      <p:graphicFrame>
        <p:nvGraphicFramePr>
          <p:cNvPr id="10" name="9 Objeto"/>
          <p:cNvGraphicFramePr>
            <a:graphicFrameLocks noChangeAspect="1"/>
          </p:cNvGraphicFramePr>
          <p:nvPr/>
        </p:nvGraphicFramePr>
        <p:xfrm>
          <a:off x="4154488" y="4019550"/>
          <a:ext cx="2676525" cy="709613"/>
        </p:xfrm>
        <a:graphic>
          <a:graphicData uri="http://schemas.openxmlformats.org/presentationml/2006/ole">
            <mc:AlternateContent xmlns:mc="http://schemas.openxmlformats.org/markup-compatibility/2006">
              <mc:Choice xmlns:v="urn:schemas-microsoft-com:vml" Requires="v">
                <p:oleObj spid="_x0000_s59412" name="Ecuación" r:id="rId4" imgW="1675673" imgH="444307" progId="Equation.3">
                  <p:embed/>
                </p:oleObj>
              </mc:Choice>
              <mc:Fallback>
                <p:oleObj name="Ecuación" r:id="rId4" imgW="1675673"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488" y="4019550"/>
                        <a:ext cx="26765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10 Objeto"/>
          <p:cNvGraphicFramePr>
            <a:graphicFrameLocks noChangeAspect="1"/>
          </p:cNvGraphicFramePr>
          <p:nvPr/>
        </p:nvGraphicFramePr>
        <p:xfrm>
          <a:off x="2832100" y="4941888"/>
          <a:ext cx="5211763" cy="669925"/>
        </p:xfrm>
        <a:graphic>
          <a:graphicData uri="http://schemas.openxmlformats.org/presentationml/2006/ole">
            <mc:AlternateContent xmlns:mc="http://schemas.openxmlformats.org/markup-compatibility/2006">
              <mc:Choice xmlns:v="urn:schemas-microsoft-com:vml" Requires="v">
                <p:oleObj spid="_x0000_s59413" name="Ecuación" r:id="rId6" imgW="3263900" imgH="419100" progId="Equation.3">
                  <p:embed/>
                </p:oleObj>
              </mc:Choice>
              <mc:Fallback>
                <p:oleObj name="Ecuación" r:id="rId6" imgW="32639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100" y="4941888"/>
                        <a:ext cx="52117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8767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Rectángulo"/>
          <p:cNvSpPr>
            <a:spLocks noChangeArrowheads="1"/>
          </p:cNvSpPr>
          <p:nvPr/>
        </p:nvSpPr>
        <p:spPr bwMode="auto">
          <a:xfrm>
            <a:off x="323850" y="908050"/>
            <a:ext cx="2125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AR" sz="3600" b="1"/>
              <a:t>Ejercicios</a:t>
            </a:r>
          </a:p>
        </p:txBody>
      </p:sp>
      <p:sp>
        <p:nvSpPr>
          <p:cNvPr id="7" name="6 Rectángulo"/>
          <p:cNvSpPr>
            <a:spLocks noChangeArrowheads="1"/>
          </p:cNvSpPr>
          <p:nvPr/>
        </p:nvSpPr>
        <p:spPr bwMode="auto">
          <a:xfrm>
            <a:off x="323850" y="1773238"/>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a:t>La altura sobre el prototipo será:</a:t>
            </a:r>
          </a:p>
        </p:txBody>
      </p:sp>
      <p:sp>
        <p:nvSpPr>
          <p:cNvPr id="2" name="1 Rectángulo"/>
          <p:cNvSpPr>
            <a:spLocks noRot="1" noChangeAspect="1" noMove="1" noResize="1" noEditPoints="1" noAdjustHandles="1" noChangeArrowheads="1" noChangeShapeType="1" noTextEdit="1"/>
          </p:cNvSpPr>
          <p:nvPr/>
        </p:nvSpPr>
        <p:spPr>
          <a:xfrm>
            <a:off x="1979712" y="2492896"/>
            <a:ext cx="5598368" cy="855940"/>
          </a:xfrm>
          <a:prstGeom prst="rect">
            <a:avLst/>
          </a:prstGeom>
          <a:blipFill rotWithShape="1">
            <a:blip r:embed="rId2"/>
            <a:stretch>
              <a:fillRect/>
            </a:stretch>
          </a:blipFill>
        </p:spPr>
        <p:txBody>
          <a:bodyPr/>
          <a:lstStyle/>
          <a:p>
            <a:pPr>
              <a:defRPr/>
            </a:pPr>
            <a:r>
              <a:rPr lang="es-AR">
                <a:noFill/>
              </a:rPr>
              <a:t> </a:t>
            </a:r>
          </a:p>
        </p:txBody>
      </p:sp>
      <p:sp>
        <p:nvSpPr>
          <p:cNvPr id="3" name="2 Rectángulo"/>
          <p:cNvSpPr>
            <a:spLocks noRot="1" noChangeAspect="1" noMove="1" noResize="1" noEditPoints="1" noAdjustHandles="1" noChangeArrowheads="1" noChangeShapeType="1" noTextEdit="1"/>
          </p:cNvSpPr>
          <p:nvPr/>
        </p:nvSpPr>
        <p:spPr>
          <a:xfrm>
            <a:off x="197768" y="3933056"/>
            <a:ext cx="8820472" cy="2747291"/>
          </a:xfrm>
          <a:prstGeom prst="rect">
            <a:avLst/>
          </a:prstGeom>
          <a:blipFill rotWithShape="1">
            <a:blip r:embed="rId3"/>
            <a:stretch>
              <a:fillRect l="-1037" t="-1774" r="-898"/>
            </a:stretch>
          </a:blipFill>
        </p:spPr>
        <p:txBody>
          <a:bodyPr/>
          <a:lstStyle/>
          <a:p>
            <a:pPr>
              <a:defRPr/>
            </a:pPr>
            <a:r>
              <a:rPr lang="es-AR">
                <a:noFill/>
              </a:rPr>
              <a:t> </a:t>
            </a:r>
          </a:p>
        </p:txBody>
      </p:sp>
    </p:spTree>
    <p:extLst>
      <p:ext uri="{BB962C8B-B14F-4D97-AF65-F5344CB8AC3E}">
        <p14:creationId xmlns:p14="http://schemas.microsoft.com/office/powerpoint/2010/main" val="950716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Rectángulo"/>
          <p:cNvSpPr>
            <a:spLocks noChangeArrowheads="1"/>
          </p:cNvSpPr>
          <p:nvPr/>
        </p:nvSpPr>
        <p:spPr bwMode="auto">
          <a:xfrm>
            <a:off x="220663" y="1581150"/>
            <a:ext cx="8891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a:t>Es un modelo de tuberías, y por lo tanto se usa la Ley de Reynolds. </a:t>
            </a:r>
          </a:p>
          <a:p>
            <a:r>
              <a:rPr lang="es-AR"/>
              <a:t>Los Reynolds del modelo y prototipo para que haya semejanza deben ser iguales, entonces:</a:t>
            </a:r>
          </a:p>
        </p:txBody>
      </p:sp>
      <p:sp>
        <p:nvSpPr>
          <p:cNvPr id="3" name="2 Rectángulo"/>
          <p:cNvSpPr>
            <a:spLocks noRot="1" noChangeAspect="1" noMove="1" noResize="1" noEditPoints="1" noAdjustHandles="1" noChangeArrowheads="1" noChangeShapeType="1" noTextEdit="1"/>
          </p:cNvSpPr>
          <p:nvPr/>
        </p:nvSpPr>
        <p:spPr>
          <a:xfrm>
            <a:off x="3700482" y="2581753"/>
            <a:ext cx="1392625" cy="494751"/>
          </a:xfrm>
          <a:prstGeom prst="rect">
            <a:avLst/>
          </a:prstGeom>
          <a:blipFill rotWithShape="1">
            <a:blip r:embed="rId2"/>
            <a:stretch>
              <a:fillRect b="-7407"/>
            </a:stretch>
          </a:blipFill>
        </p:spPr>
        <p:txBody>
          <a:bodyPr/>
          <a:lstStyle/>
          <a:p>
            <a:pPr>
              <a:defRPr/>
            </a:pPr>
            <a:r>
              <a:rPr lang="es-AR">
                <a:noFill/>
              </a:rPr>
              <a:t> </a:t>
            </a:r>
          </a:p>
        </p:txBody>
      </p:sp>
      <p:sp>
        <p:nvSpPr>
          <p:cNvPr id="4" name="3 Rectángulo"/>
          <p:cNvSpPr>
            <a:spLocks noRot="1" noChangeAspect="1" noMove="1" noResize="1" noEditPoints="1" noAdjustHandles="1" noChangeArrowheads="1" noChangeShapeType="1" noTextEdit="1"/>
          </p:cNvSpPr>
          <p:nvPr/>
        </p:nvSpPr>
        <p:spPr>
          <a:xfrm>
            <a:off x="467544" y="4048430"/>
            <a:ext cx="8064896" cy="1324786"/>
          </a:xfrm>
          <a:prstGeom prst="rect">
            <a:avLst/>
          </a:prstGeom>
          <a:blipFill rotWithShape="1">
            <a:blip r:embed="rId3"/>
            <a:stretch>
              <a:fillRect/>
            </a:stretch>
          </a:blipFill>
        </p:spPr>
        <p:txBody>
          <a:bodyPr/>
          <a:lstStyle/>
          <a:p>
            <a:pPr>
              <a:defRPr/>
            </a:pPr>
            <a:r>
              <a:rPr lang="es-AR">
                <a:noFill/>
              </a:rPr>
              <a:t> </a:t>
            </a:r>
          </a:p>
        </p:txBody>
      </p:sp>
      <p:sp>
        <p:nvSpPr>
          <p:cNvPr id="5" name="4 Rectángulo"/>
          <p:cNvSpPr>
            <a:spLocks noRot="1" noChangeAspect="1" noMove="1" noResize="1" noEditPoints="1" noAdjustHandles="1" noChangeArrowheads="1" noChangeShapeType="1" noTextEdit="1"/>
          </p:cNvSpPr>
          <p:nvPr/>
        </p:nvSpPr>
        <p:spPr>
          <a:xfrm>
            <a:off x="220331" y="3115013"/>
            <a:ext cx="8352929" cy="905312"/>
          </a:xfrm>
          <a:prstGeom prst="rect">
            <a:avLst/>
          </a:prstGeom>
          <a:blipFill rotWithShape="1">
            <a:blip r:embed="rId4"/>
            <a:stretch>
              <a:fillRect/>
            </a:stretch>
          </a:blipFill>
        </p:spPr>
        <p:txBody>
          <a:bodyPr/>
          <a:lstStyle/>
          <a:p>
            <a:pPr>
              <a:defRPr/>
            </a:pPr>
            <a:r>
              <a:rPr lang="es-AR">
                <a:noFill/>
              </a:rPr>
              <a:t> </a:t>
            </a:r>
          </a:p>
        </p:txBody>
      </p:sp>
      <p:sp>
        <p:nvSpPr>
          <p:cNvPr id="6" name="5 Rectángulo"/>
          <p:cNvSpPr>
            <a:spLocks noRot="1" noChangeAspect="1" noMove="1" noResize="1" noEditPoints="1" noAdjustHandles="1" noChangeArrowheads="1" noChangeShapeType="1" noTextEdit="1"/>
          </p:cNvSpPr>
          <p:nvPr/>
        </p:nvSpPr>
        <p:spPr>
          <a:xfrm>
            <a:off x="3634459" y="5589240"/>
            <a:ext cx="2264273" cy="725007"/>
          </a:xfrm>
          <a:prstGeom prst="rect">
            <a:avLst/>
          </a:prstGeom>
          <a:blipFill rotWithShape="1">
            <a:blip r:embed="rId5"/>
            <a:stretch>
              <a:fillRect/>
            </a:stretch>
          </a:blipFill>
        </p:spPr>
        <p:txBody>
          <a:bodyPr/>
          <a:lstStyle/>
          <a:p>
            <a:pPr>
              <a:defRPr/>
            </a:pPr>
            <a:r>
              <a:rPr lang="es-AR">
                <a:noFill/>
              </a:rPr>
              <a:t> </a:t>
            </a:r>
          </a:p>
        </p:txBody>
      </p:sp>
      <p:sp>
        <p:nvSpPr>
          <p:cNvPr id="32775" name="6 Rectángulo"/>
          <p:cNvSpPr>
            <a:spLocks noChangeArrowheads="1"/>
          </p:cNvSpPr>
          <p:nvPr/>
        </p:nvSpPr>
        <p:spPr bwMode="auto">
          <a:xfrm>
            <a:off x="188913" y="766763"/>
            <a:ext cx="2125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AR" sz="3600" b="1"/>
              <a:t>Ejercicios</a:t>
            </a:r>
          </a:p>
        </p:txBody>
      </p:sp>
    </p:spTree>
    <p:extLst>
      <p:ext uri="{BB962C8B-B14F-4D97-AF65-F5344CB8AC3E}">
        <p14:creationId xmlns:p14="http://schemas.microsoft.com/office/powerpoint/2010/main" val="211440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763" y="701675"/>
            <a:ext cx="8593137" cy="1143000"/>
          </a:xfrm>
          <a:prstGeom prst="rect">
            <a:avLst/>
          </a:prstGeom>
          <a:noFill/>
          <a:ln w="9525">
            <a:noFill/>
            <a:miter lim="800000"/>
            <a:headEnd/>
            <a:tailEnd/>
          </a:ln>
        </p:spPr>
        <p:txBody>
          <a:bodyPr anchor="ctr"/>
          <a:lstStyle/>
          <a:p>
            <a:pPr algn="ctr">
              <a:defRPr/>
            </a:pPr>
            <a:r>
              <a:rPr lang="es-PE" sz="3600" b="1" dirty="0">
                <a:effectLst>
                  <a:outerShdw blurRad="38100" dist="38100" dir="2700000" algn="tl">
                    <a:srgbClr val="C0C0C0"/>
                  </a:outerShdw>
                </a:effectLst>
                <a:latin typeface="Verdana" pitchFamily="34" charset="0"/>
              </a:rPr>
              <a:t>Clasificación de los modelos</a:t>
            </a:r>
            <a:endParaRPr lang="es-ES" sz="3600" b="1" dirty="0">
              <a:effectLst>
                <a:outerShdw blurRad="38100" dist="38100" dir="2700000" algn="tl">
                  <a:srgbClr val="C0C0C0"/>
                </a:outerShdw>
              </a:effectLst>
              <a:latin typeface="Verdana" pitchFamily="34" charset="0"/>
            </a:endParaRPr>
          </a:p>
        </p:txBody>
      </p:sp>
      <p:sp>
        <p:nvSpPr>
          <p:cNvPr id="5123" name="Rectangle 3"/>
          <p:cNvSpPr txBox="1">
            <a:spLocks noChangeArrowheads="1"/>
          </p:cNvSpPr>
          <p:nvPr/>
        </p:nvSpPr>
        <p:spPr bwMode="auto">
          <a:xfrm>
            <a:off x="169863" y="1909763"/>
            <a:ext cx="88090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AutoNum type="arabicPeriod"/>
            </a:pPr>
            <a:r>
              <a:rPr lang="es-PE" sz="3200" b="1">
                <a:solidFill>
                  <a:srgbClr val="0033CC"/>
                </a:solidFill>
                <a:latin typeface="Verdana" pitchFamily="34" charset="0"/>
              </a:rPr>
              <a:t>Conceptual</a:t>
            </a:r>
            <a:r>
              <a:rPr lang="es-PE" sz="3200">
                <a:solidFill>
                  <a:srgbClr val="0033CC"/>
                </a:solidFill>
                <a:latin typeface="Verdana" pitchFamily="34" charset="0"/>
              </a:rPr>
              <a:t> (idea preliminar del sistema)</a:t>
            </a:r>
          </a:p>
          <a:p>
            <a:pPr eaLnBrk="1" hangingPunct="1">
              <a:spcBef>
                <a:spcPct val="20000"/>
              </a:spcBef>
              <a:buFontTx/>
              <a:buAutoNum type="arabicPeriod"/>
            </a:pPr>
            <a:r>
              <a:rPr lang="es-PE" sz="3200" b="1">
                <a:solidFill>
                  <a:srgbClr val="0033CC"/>
                </a:solidFill>
                <a:latin typeface="Verdana" pitchFamily="34" charset="0"/>
              </a:rPr>
              <a:t>Físico</a:t>
            </a:r>
            <a:r>
              <a:rPr lang="es-PE" sz="3200">
                <a:solidFill>
                  <a:srgbClr val="0033CC"/>
                </a:solidFill>
                <a:latin typeface="Verdana" pitchFamily="34" charset="0"/>
              </a:rPr>
              <a:t> (a escala) – </a:t>
            </a:r>
            <a:r>
              <a:rPr lang="es-PE" sz="3200" b="1">
                <a:solidFill>
                  <a:srgbClr val="0033CC"/>
                </a:solidFill>
                <a:latin typeface="Verdana" pitchFamily="34" charset="0"/>
              </a:rPr>
              <a:t>Icónico </a:t>
            </a:r>
            <a:r>
              <a:rPr lang="es-PE" sz="3200">
                <a:solidFill>
                  <a:srgbClr val="0033CC"/>
                </a:solidFill>
                <a:latin typeface="Verdana" pitchFamily="34" charset="0"/>
              </a:rPr>
              <a:t>(maqueta) </a:t>
            </a:r>
          </a:p>
          <a:p>
            <a:pPr eaLnBrk="1" hangingPunct="1">
              <a:spcBef>
                <a:spcPct val="20000"/>
              </a:spcBef>
              <a:buFontTx/>
              <a:buAutoNum type="arabicPeriod"/>
            </a:pPr>
            <a:r>
              <a:rPr lang="es-PE" sz="3200" b="1">
                <a:solidFill>
                  <a:srgbClr val="0033CC"/>
                </a:solidFill>
                <a:latin typeface="Verdana" pitchFamily="34" charset="0"/>
              </a:rPr>
              <a:t>Matemático</a:t>
            </a:r>
            <a:r>
              <a:rPr lang="es-PE" sz="3200">
                <a:solidFill>
                  <a:srgbClr val="0033CC"/>
                </a:solidFill>
                <a:latin typeface="Verdana" pitchFamily="34" charset="0"/>
              </a:rPr>
              <a:t> (</a:t>
            </a:r>
            <a:r>
              <a:rPr lang="es-ES" sz="3200">
                <a:solidFill>
                  <a:srgbClr val="0033CC"/>
                </a:solidFill>
              </a:rPr>
              <a:t>reproducción a través de una</a:t>
            </a:r>
            <a:br>
              <a:rPr lang="es-ES" sz="3200">
                <a:solidFill>
                  <a:srgbClr val="0033CC"/>
                </a:solidFill>
              </a:rPr>
            </a:br>
            <a:r>
              <a:rPr lang="es-ES" sz="3200">
                <a:solidFill>
                  <a:srgbClr val="0033CC"/>
                </a:solidFill>
              </a:rPr>
              <a:t>función)</a:t>
            </a:r>
            <a:endParaRPr lang="es-PE" sz="3200">
              <a:solidFill>
                <a:srgbClr val="0033CC"/>
              </a:solidFill>
              <a:latin typeface="Verdana" pitchFamily="34" charset="0"/>
            </a:endParaRPr>
          </a:p>
          <a:p>
            <a:pPr eaLnBrk="1" hangingPunct="1">
              <a:spcBef>
                <a:spcPct val="20000"/>
              </a:spcBef>
              <a:buFontTx/>
              <a:buAutoNum type="arabicPeriod"/>
            </a:pPr>
            <a:r>
              <a:rPr lang="es-PE" sz="3200" b="1">
                <a:solidFill>
                  <a:srgbClr val="0033CC"/>
                </a:solidFill>
                <a:latin typeface="Verdana" pitchFamily="34" charset="0"/>
              </a:rPr>
              <a:t>Numérico </a:t>
            </a:r>
            <a:r>
              <a:rPr lang="es-PE" sz="3200">
                <a:solidFill>
                  <a:srgbClr val="0033CC"/>
                </a:solidFill>
                <a:latin typeface="Verdana" pitchFamily="34" charset="0"/>
              </a:rPr>
              <a:t>(</a:t>
            </a:r>
            <a:r>
              <a:rPr lang="es-ES" sz="3200">
                <a:solidFill>
                  <a:srgbClr val="0033CC"/>
                </a:solidFill>
              </a:rPr>
              <a:t>reproducción discreta de una función).</a:t>
            </a:r>
            <a:endParaRPr lang="es-PE" sz="3200">
              <a:solidFill>
                <a:srgbClr val="0033CC"/>
              </a:solidFill>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404813"/>
            <a:ext cx="64833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3 CuadroTexto"/>
          <p:cNvSpPr txBox="1">
            <a:spLocks noChangeArrowheads="1"/>
          </p:cNvSpPr>
          <p:nvPr/>
        </p:nvSpPr>
        <p:spPr bwMode="auto">
          <a:xfrm>
            <a:off x="1431925" y="4668838"/>
            <a:ext cx="6167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Esquema conceptual de la Modelación Integrada</a:t>
            </a:r>
          </a:p>
        </p:txBody>
      </p:sp>
      <p:sp>
        <p:nvSpPr>
          <p:cNvPr id="4" name="AutoShape 4"/>
          <p:cNvSpPr>
            <a:spLocks/>
          </p:cNvSpPr>
          <p:nvPr/>
        </p:nvSpPr>
        <p:spPr bwMode="auto">
          <a:xfrm rot="5400000">
            <a:off x="4457701" y="2235200"/>
            <a:ext cx="444500" cy="7559675"/>
          </a:xfrm>
          <a:prstGeom prst="rightBrace">
            <a:avLst>
              <a:gd name="adj1" fmla="val 141726"/>
              <a:gd name="adj2" fmla="val 49736"/>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5" name="Rectangle 6"/>
          <p:cNvSpPr>
            <a:spLocks noChangeArrowheads="1"/>
          </p:cNvSpPr>
          <p:nvPr/>
        </p:nvSpPr>
        <p:spPr bwMode="auto">
          <a:xfrm>
            <a:off x="323528" y="5373688"/>
            <a:ext cx="87137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r>
              <a:rPr lang="es-ES" sz="2800" b="1" i="1" dirty="0">
                <a:latin typeface="Verdana" pitchFamily="34" charset="0"/>
                <a:cs typeface="Times New Roman" pitchFamily="18" charset="0"/>
              </a:rPr>
              <a:t>Diseño analítico              Modelo Hidráulico</a:t>
            </a:r>
            <a:endParaRPr lang="es-ES" sz="2800" dirty="0"/>
          </a:p>
        </p:txBody>
      </p:sp>
      <p:sp>
        <p:nvSpPr>
          <p:cNvPr id="6" name="Rectangle 7"/>
          <p:cNvSpPr>
            <a:spLocks noChangeArrowheads="1"/>
          </p:cNvSpPr>
          <p:nvPr/>
        </p:nvSpPr>
        <p:spPr bwMode="auto">
          <a:xfrm>
            <a:off x="2268538" y="6211888"/>
            <a:ext cx="4948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sz="2800" b="1" i="1" dirty="0">
                <a:effectLst>
                  <a:outerShdw blurRad="38100" dist="38100" dir="2700000" algn="tl">
                    <a:srgbClr val="000000"/>
                  </a:outerShdw>
                </a:effectLst>
              </a:rPr>
              <a:t>ESTRUCTURA HIDRÁULICA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539750" y="190500"/>
            <a:ext cx="8156575" cy="6461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ctr">
              <a:defRPr sz="3600" b="1">
                <a:solidFill>
                  <a:srgbClr val="0033CC"/>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pPr>
              <a:defRPr/>
            </a:pPr>
            <a:r>
              <a:rPr lang="es-ES" dirty="0" smtClean="0">
                <a:solidFill>
                  <a:schemeClr val="tx1"/>
                </a:solidFill>
                <a:latin typeface="Arial Rounded MT Bold" pitchFamily="34" charset="0"/>
              </a:rPr>
              <a:t>Tipos de modelos en Hidráulica </a:t>
            </a:r>
          </a:p>
        </p:txBody>
      </p:sp>
      <p:graphicFrame>
        <p:nvGraphicFramePr>
          <p:cNvPr id="3" name="2 Tabla"/>
          <p:cNvGraphicFramePr>
            <a:graphicFrameLocks noGrp="1"/>
          </p:cNvGraphicFramePr>
          <p:nvPr/>
        </p:nvGraphicFramePr>
        <p:xfrm>
          <a:off x="179388" y="765175"/>
          <a:ext cx="8785225" cy="5852068"/>
        </p:xfrm>
        <a:graphic>
          <a:graphicData uri="http://schemas.openxmlformats.org/drawingml/2006/table">
            <a:tbl>
              <a:tblPr firstRow="1" bandRow="1">
                <a:tableStyleId>{5C22544A-7EE6-4342-B048-85BDC9FD1C3A}</a:tableStyleId>
              </a:tblPr>
              <a:tblGrid>
                <a:gridCol w="4246192"/>
                <a:gridCol w="4539033"/>
              </a:tblGrid>
              <a:tr h="548636">
                <a:tc>
                  <a:txBody>
                    <a:bodyPr/>
                    <a:lstStyle/>
                    <a:p>
                      <a:pPr algn="ctr"/>
                      <a:r>
                        <a:rPr lang="es-AR" sz="2800" dirty="0" smtClean="0"/>
                        <a:t>Modelos</a:t>
                      </a:r>
                      <a:r>
                        <a:rPr lang="es-AR" sz="2800" baseline="0" dirty="0" smtClean="0"/>
                        <a:t> Físicos</a:t>
                      </a:r>
                      <a:endParaRPr lang="es-AR" sz="2800" dirty="0"/>
                    </a:p>
                  </a:txBody>
                  <a:tcPr marL="91443" marR="91443" marT="45709" marB="45709"/>
                </a:tc>
                <a:tc>
                  <a:txBody>
                    <a:bodyPr/>
                    <a:lstStyle/>
                    <a:p>
                      <a:pPr algn="ctr"/>
                      <a:r>
                        <a:rPr lang="es-AR" sz="2800" dirty="0" smtClean="0"/>
                        <a:t>Modelos Matemáticos</a:t>
                      </a:r>
                      <a:endParaRPr lang="es-AR" sz="2800" dirty="0"/>
                    </a:p>
                  </a:txBody>
                  <a:tcPr marL="91443" marR="91443" marT="45709" marB="45709"/>
                </a:tc>
              </a:tr>
              <a:tr h="1340961">
                <a:tc>
                  <a:txBody>
                    <a:bodyPr/>
                    <a:lstStyle/>
                    <a:p>
                      <a:r>
                        <a:rPr lang="es-ES" sz="1600" b="1" i="0" kern="1200" dirty="0" smtClean="0">
                          <a:solidFill>
                            <a:schemeClr val="dk1"/>
                          </a:solidFill>
                          <a:effectLst/>
                          <a:latin typeface="+mn-lt"/>
                          <a:ea typeface="+mn-ea"/>
                          <a:cs typeface="+mn-cs"/>
                        </a:rPr>
                        <a:t>Modelos geométricamente semejantes </a:t>
                      </a:r>
                    </a:p>
                    <a:p>
                      <a:r>
                        <a:rPr lang="es-ES" sz="1600" b="0" i="0" kern="1200" dirty="0" smtClean="0">
                          <a:solidFill>
                            <a:schemeClr val="dk1"/>
                          </a:solidFill>
                          <a:effectLst/>
                          <a:latin typeface="+mn-lt"/>
                          <a:ea typeface="+mn-ea"/>
                          <a:cs typeface="+mn-cs"/>
                        </a:rPr>
                        <a:t>Son aquellos en los que se conserva la semejanza de todas las variables geométricas. Existe un único factor de reducción o amplificación, llamado escala</a:t>
                      </a:r>
                      <a:r>
                        <a:rPr lang="es-ES" sz="1800" b="0" i="0" kern="1200" dirty="0" smtClean="0">
                          <a:solidFill>
                            <a:schemeClr val="dk1"/>
                          </a:solidFill>
                          <a:effectLst/>
                          <a:latin typeface="+mn-lt"/>
                          <a:ea typeface="+mn-ea"/>
                          <a:cs typeface="+mn-cs"/>
                        </a:rPr>
                        <a:t>.</a:t>
                      </a:r>
                      <a:r>
                        <a:rPr lang="es-ES" sz="1800" dirty="0" smtClean="0"/>
                        <a:t> </a:t>
                      </a:r>
                      <a:endParaRPr lang="es-AR" sz="1800" dirty="0"/>
                    </a:p>
                  </a:txBody>
                  <a:tcPr marL="91443" marR="91443" marT="45709" marB="45709"/>
                </a:tc>
                <a:tc>
                  <a:txBody>
                    <a:bodyPr/>
                    <a:lstStyle/>
                    <a:p>
                      <a:r>
                        <a:rPr lang="es-ES" sz="1600" b="1" i="0" kern="1200" dirty="0" smtClean="0">
                          <a:solidFill>
                            <a:schemeClr val="dk1"/>
                          </a:solidFill>
                          <a:effectLst/>
                          <a:latin typeface="+mn-lt"/>
                          <a:ea typeface="+mn-ea"/>
                          <a:cs typeface="+mn-cs"/>
                        </a:rPr>
                        <a:t>Modelos determinísticos</a:t>
                      </a:r>
                    </a:p>
                    <a:p>
                      <a:r>
                        <a:rPr lang="es-ES" sz="1600" b="0" i="0" kern="1200" dirty="0" smtClean="0">
                          <a:solidFill>
                            <a:schemeClr val="dk1"/>
                          </a:solidFill>
                          <a:effectLst/>
                          <a:latin typeface="+mn-lt"/>
                          <a:ea typeface="+mn-ea"/>
                          <a:cs typeface="+mn-cs"/>
                        </a:rPr>
                        <a:t>Los procesos físicos involucrados se expresan a través de relaciones funcionales determinísticas en los que no se considera la probabilidad de ocurrencia del fenómeno.</a:t>
                      </a:r>
                      <a:r>
                        <a:rPr lang="es-ES" sz="1600" dirty="0" smtClean="0"/>
                        <a:t> </a:t>
                      </a:r>
                      <a:endParaRPr lang="es-AR" sz="1600" dirty="0"/>
                    </a:p>
                  </a:txBody>
                  <a:tcPr marL="91443" marR="91443" marT="45709" marB="45709"/>
                </a:tc>
              </a:tr>
              <a:tr h="1097147">
                <a:tc>
                  <a:txBody>
                    <a:bodyPr/>
                    <a:lstStyle/>
                    <a:p>
                      <a:r>
                        <a:rPr lang="es-ES" sz="1600" b="1" i="0" kern="1200" dirty="0" smtClean="0">
                          <a:solidFill>
                            <a:schemeClr val="dk1"/>
                          </a:solidFill>
                          <a:effectLst/>
                          <a:latin typeface="+mn-lt"/>
                          <a:ea typeface="+mn-ea"/>
                          <a:cs typeface="+mn-cs"/>
                        </a:rPr>
                        <a:t>Modelos geométricamente distorsionados</a:t>
                      </a:r>
                      <a:endParaRPr lang="es-ES" sz="1600" b="0" i="0" kern="1200" dirty="0" smtClean="0">
                        <a:solidFill>
                          <a:schemeClr val="dk1"/>
                        </a:solidFill>
                        <a:effectLst/>
                        <a:latin typeface="+mn-lt"/>
                        <a:ea typeface="+mn-ea"/>
                        <a:cs typeface="+mn-cs"/>
                      </a:endParaRPr>
                    </a:p>
                    <a:p>
                      <a:r>
                        <a:rPr lang="es-ES" sz="1600" b="0" i="0" kern="1200" dirty="0" smtClean="0">
                          <a:solidFill>
                            <a:schemeClr val="dk1"/>
                          </a:solidFill>
                          <a:effectLst/>
                          <a:latin typeface="+mn-lt"/>
                          <a:ea typeface="+mn-ea"/>
                          <a:cs typeface="+mn-cs"/>
                        </a:rPr>
                        <a:t>Se conserva la semejanza con el prototipo, pero los factores a usar de reducción o ampliación son distintos para diferentes dimensiones del mismo.</a:t>
                      </a:r>
                      <a:r>
                        <a:rPr lang="es-ES" sz="1800" dirty="0" smtClean="0"/>
                        <a:t> </a:t>
                      </a:r>
                      <a:endParaRPr lang="es-AR" sz="1800" dirty="0"/>
                    </a:p>
                  </a:txBody>
                  <a:tcPr marL="91443" marR="91443" marT="45709" marB="45709"/>
                </a:tc>
                <a:tc>
                  <a:txBody>
                    <a:bodyPr/>
                    <a:lstStyle/>
                    <a:p>
                      <a:r>
                        <a:rPr lang="es-ES" sz="1600" b="1" i="0" kern="1200" dirty="0" smtClean="0">
                          <a:solidFill>
                            <a:schemeClr val="dk1"/>
                          </a:solidFill>
                          <a:effectLst/>
                          <a:latin typeface="+mn-lt"/>
                          <a:ea typeface="+mn-ea"/>
                          <a:cs typeface="+mn-cs"/>
                        </a:rPr>
                        <a:t>Modelos estocásticos</a:t>
                      </a:r>
                    </a:p>
                    <a:p>
                      <a:r>
                        <a:rPr lang="es-ES" sz="1600" b="0" i="0" kern="1200" dirty="0" smtClean="0">
                          <a:solidFill>
                            <a:schemeClr val="dk1"/>
                          </a:solidFill>
                          <a:effectLst/>
                          <a:latin typeface="+mn-lt"/>
                          <a:ea typeface="+mn-ea"/>
                          <a:cs typeface="+mn-cs"/>
                        </a:rPr>
                        <a:t>Los procesos físicos se representan haciendo uso de</a:t>
                      </a:r>
                      <a:br>
                        <a:rPr lang="es-ES" sz="1600" b="0" i="0" kern="1200" dirty="0" smtClean="0">
                          <a:solidFill>
                            <a:schemeClr val="dk1"/>
                          </a:solidFill>
                          <a:effectLst/>
                          <a:latin typeface="+mn-lt"/>
                          <a:ea typeface="+mn-ea"/>
                          <a:cs typeface="+mn-cs"/>
                        </a:rPr>
                      </a:br>
                      <a:r>
                        <a:rPr lang="es-ES" sz="1600" b="0" i="0" kern="1200" dirty="0" smtClean="0">
                          <a:solidFill>
                            <a:schemeClr val="dk1"/>
                          </a:solidFill>
                          <a:effectLst/>
                          <a:latin typeface="+mn-lt"/>
                          <a:ea typeface="+mn-ea"/>
                          <a:cs typeface="+mn-cs"/>
                        </a:rPr>
                        <a:t>variables aleatorias, probabilísticas que involucran el fenómeno en estudio.</a:t>
                      </a:r>
                      <a:r>
                        <a:rPr lang="es-ES" sz="1600" dirty="0" smtClean="0"/>
                        <a:t> </a:t>
                      </a:r>
                      <a:endParaRPr lang="es-AR" sz="1600" dirty="0"/>
                    </a:p>
                  </a:txBody>
                  <a:tcPr marL="91443" marR="91443" marT="45709" marB="45709"/>
                </a:tc>
              </a:tr>
              <a:tr h="1310484">
                <a:tc>
                  <a:txBody>
                    <a:bodyPr/>
                    <a:lstStyle/>
                    <a:p>
                      <a:r>
                        <a:rPr lang="es-ES" sz="1600" b="1" i="0" kern="1200" dirty="0" smtClean="0">
                          <a:solidFill>
                            <a:schemeClr val="dk1"/>
                          </a:solidFill>
                          <a:effectLst/>
                          <a:latin typeface="+mn-lt"/>
                          <a:ea typeface="+mn-ea"/>
                          <a:cs typeface="+mn-cs"/>
                        </a:rPr>
                        <a:t>Modelos de contorno fijo</a:t>
                      </a:r>
                      <a:endParaRPr lang="es-ES" sz="1800" b="1" i="0" kern="1200" dirty="0" smtClean="0">
                        <a:solidFill>
                          <a:schemeClr val="dk1"/>
                        </a:solidFill>
                        <a:effectLst/>
                        <a:latin typeface="+mn-lt"/>
                        <a:ea typeface="+mn-ea"/>
                        <a:cs typeface="+mn-cs"/>
                      </a:endParaRPr>
                    </a:p>
                    <a:p>
                      <a:r>
                        <a:rPr lang="es-ES" sz="1600" b="0" i="0" kern="1200" dirty="0" smtClean="0">
                          <a:solidFill>
                            <a:schemeClr val="dk1"/>
                          </a:solidFill>
                          <a:effectLst/>
                          <a:latin typeface="+mn-lt"/>
                          <a:ea typeface="+mn-ea"/>
                          <a:cs typeface="+mn-cs"/>
                        </a:rPr>
                        <a:t>Hay casos en que la deformabilidad del contorno no es relevante al fenómeno, por lo tanto, se puede representarse simplificadamente en el modelo como si fuera fijo o indeformable.</a:t>
                      </a:r>
                      <a:r>
                        <a:rPr lang="es-ES" sz="1600" dirty="0" smtClean="0"/>
                        <a:t> </a:t>
                      </a:r>
                      <a:endParaRPr lang="es-AR" sz="1800" dirty="0"/>
                    </a:p>
                  </a:txBody>
                  <a:tcPr marL="91443" marR="91443" marT="45709" marB="45709"/>
                </a:tc>
                <a:tc>
                  <a:txBody>
                    <a:bodyPr/>
                    <a:lstStyle/>
                    <a:p>
                      <a:r>
                        <a:rPr lang="es-ES" sz="1600" b="1" i="0" kern="1200" dirty="0" smtClean="0">
                          <a:solidFill>
                            <a:schemeClr val="dk1"/>
                          </a:solidFill>
                          <a:effectLst/>
                          <a:latin typeface="+mn-lt"/>
                          <a:ea typeface="+mn-ea"/>
                          <a:cs typeface="+mn-cs"/>
                        </a:rPr>
                        <a:t>Modelos de simulación numérica</a:t>
                      </a:r>
                    </a:p>
                    <a:p>
                      <a:r>
                        <a:rPr lang="es-ES" sz="1600" b="0" i="0" kern="1200" dirty="0" smtClean="0">
                          <a:solidFill>
                            <a:schemeClr val="dk1"/>
                          </a:solidFill>
                          <a:effectLst/>
                          <a:latin typeface="+mn-lt"/>
                          <a:ea typeface="+mn-ea"/>
                          <a:cs typeface="+mn-cs"/>
                        </a:rPr>
                        <a:t>Se emplea, principalmente, ecuaciones diferenciales y condiciones iniciales de borde, que son resueltos utilizando técnicas de análisis numérico, tales como métodos de diferencias finitas y elementos finitos.</a:t>
                      </a:r>
                      <a:r>
                        <a:rPr lang="es-ES" sz="1600" dirty="0" smtClean="0"/>
                        <a:t> </a:t>
                      </a:r>
                      <a:endParaRPr lang="es-AR" sz="1800" dirty="0"/>
                    </a:p>
                  </a:txBody>
                  <a:tcPr marL="91443" marR="91443" marT="45709" marB="45709"/>
                </a:tc>
              </a:tr>
              <a:tr h="1554297">
                <a:tc>
                  <a:txBody>
                    <a:bodyPr/>
                    <a:lstStyle/>
                    <a:p>
                      <a:r>
                        <a:rPr lang="es-ES" sz="1600" b="1" i="0" kern="1200" dirty="0" smtClean="0">
                          <a:solidFill>
                            <a:schemeClr val="dk1"/>
                          </a:solidFill>
                          <a:effectLst/>
                          <a:latin typeface="+mn-lt"/>
                          <a:ea typeface="+mn-ea"/>
                          <a:cs typeface="+mn-cs"/>
                        </a:rPr>
                        <a:t>Modelos de contorno móvil: </a:t>
                      </a:r>
                    </a:p>
                    <a:p>
                      <a:r>
                        <a:rPr lang="es-ES" sz="1600" b="0" i="0" kern="1200" dirty="0" smtClean="0">
                          <a:solidFill>
                            <a:schemeClr val="dk1"/>
                          </a:solidFill>
                          <a:effectLst/>
                          <a:latin typeface="+mn-lt"/>
                          <a:ea typeface="+mn-ea"/>
                          <a:cs typeface="+mn-cs"/>
                        </a:rPr>
                        <a:t>Existen situaciones en que el modelo debe</a:t>
                      </a:r>
                      <a:br>
                        <a:rPr lang="es-ES" sz="1600" b="0" i="0" kern="1200" dirty="0" smtClean="0">
                          <a:solidFill>
                            <a:schemeClr val="dk1"/>
                          </a:solidFill>
                          <a:effectLst/>
                          <a:latin typeface="+mn-lt"/>
                          <a:ea typeface="+mn-ea"/>
                          <a:cs typeface="+mn-cs"/>
                        </a:rPr>
                      </a:br>
                      <a:r>
                        <a:rPr lang="es-ES" sz="1600" b="0" i="0" kern="1200" dirty="0" smtClean="0">
                          <a:solidFill>
                            <a:schemeClr val="dk1"/>
                          </a:solidFill>
                          <a:effectLst/>
                          <a:latin typeface="+mn-lt"/>
                          <a:ea typeface="+mn-ea"/>
                          <a:cs typeface="+mn-cs"/>
                        </a:rPr>
                        <a:t>representar el contorno móvil en una forma confiable, ya que los fenómenos que ocurren, caso del escurrimiento vienen determinado por la movilidad y deformabilidad de la sección. </a:t>
                      </a:r>
                      <a:endParaRPr lang="es-AR" sz="1600" dirty="0"/>
                    </a:p>
                  </a:txBody>
                  <a:tcPr marL="91443" marR="91443" marT="45709" marB="45709"/>
                </a:tc>
                <a:tc>
                  <a:txBody>
                    <a:bodyPr/>
                    <a:lstStyle/>
                    <a:p>
                      <a:endParaRPr lang="es-AR" sz="1800" dirty="0"/>
                    </a:p>
                  </a:txBody>
                  <a:tcPr marL="91443" marR="91443" marT="45709" marB="45709"/>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7950" y="1484313"/>
            <a:ext cx="855027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a:r>
              <a:rPr lang="es-ES" sz="2800" b="1" i="1" u="sng">
                <a:solidFill>
                  <a:schemeClr val="accent2"/>
                </a:solidFill>
                <a:latin typeface="Verdana" pitchFamily="34" charset="0"/>
                <a:cs typeface="Times New Roman" pitchFamily="18" charset="0"/>
              </a:rPr>
              <a:t>MODELO FÍSICO HIDRÁULICO</a:t>
            </a:r>
          </a:p>
          <a:p>
            <a:pPr algn="ctr"/>
            <a:r>
              <a:rPr lang="es-ES" sz="2800" b="1" i="1">
                <a:solidFill>
                  <a:schemeClr val="accent2"/>
                </a:solidFill>
                <a:latin typeface="Verdana" pitchFamily="34" charset="0"/>
                <a:cs typeface="Times New Roman" pitchFamily="18" charset="0"/>
              </a:rPr>
              <a:t>Es todo sistema por medio del cual se puede predecir las características de otros sistemas semejantes denominados PROTOTIPOS </a:t>
            </a:r>
          </a:p>
        </p:txBody>
      </p:sp>
      <p:sp>
        <p:nvSpPr>
          <p:cNvPr id="8" name="AutoShape 9"/>
          <p:cNvSpPr>
            <a:spLocks noChangeArrowheads="1"/>
          </p:cNvSpPr>
          <p:nvPr/>
        </p:nvSpPr>
        <p:spPr bwMode="auto">
          <a:xfrm>
            <a:off x="3563938" y="3881438"/>
            <a:ext cx="1584325" cy="935037"/>
          </a:xfrm>
          <a:prstGeom prst="downArrow">
            <a:avLst>
              <a:gd name="adj1" fmla="val 50000"/>
              <a:gd name="adj2" fmla="val 30574"/>
            </a:avLst>
          </a:prstGeom>
          <a:solidFill>
            <a:srgbClr val="FF0000"/>
          </a:solidFill>
          <a:ln w="15875">
            <a:solidFill>
              <a:srgbClr val="000000"/>
            </a:solidFill>
            <a:miter lim="800000"/>
            <a:headEnd/>
            <a:tailEnd/>
          </a:ln>
        </p:spPr>
        <p:txBody>
          <a:bodyPr/>
          <a:lstStyle/>
          <a:p>
            <a:endParaRPr lang="es-AR"/>
          </a:p>
        </p:txBody>
      </p:sp>
      <p:sp>
        <p:nvSpPr>
          <p:cNvPr id="9" name="Rectangle 10"/>
          <p:cNvSpPr>
            <a:spLocks noChangeArrowheads="1"/>
          </p:cNvSpPr>
          <p:nvPr/>
        </p:nvSpPr>
        <p:spPr bwMode="auto">
          <a:xfrm>
            <a:off x="107950" y="5032375"/>
            <a:ext cx="84978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i="1">
                <a:solidFill>
                  <a:schemeClr val="accent2"/>
                </a:solidFill>
                <a:latin typeface="Verdana" pitchFamily="34" charset="0"/>
                <a:cs typeface="Times New Roman" pitchFamily="18" charset="0"/>
              </a:rPr>
              <a:t>PROTOTIPOS SON LAS ESTRUCTURAS REALES A MODELAR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Rectángulo"/>
          <p:cNvSpPr>
            <a:spLocks noChangeArrowheads="1"/>
          </p:cNvSpPr>
          <p:nvPr/>
        </p:nvSpPr>
        <p:spPr bwMode="auto">
          <a:xfrm>
            <a:off x="117475" y="1350963"/>
            <a:ext cx="8847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
            </a:r>
            <a:br>
              <a:rPr lang="es-ES"/>
            </a:br>
            <a:endParaRPr lang="es-AR"/>
          </a:p>
        </p:txBody>
      </p:sp>
      <p:sp>
        <p:nvSpPr>
          <p:cNvPr id="9219" name="6 Rectángulo"/>
          <p:cNvSpPr>
            <a:spLocks noChangeArrowheads="1"/>
          </p:cNvSpPr>
          <p:nvPr/>
        </p:nvSpPr>
        <p:spPr bwMode="auto">
          <a:xfrm>
            <a:off x="134938" y="1557338"/>
            <a:ext cx="88455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800">
                <a:solidFill>
                  <a:srgbClr val="0033CC"/>
                </a:solidFill>
              </a:rPr>
              <a:t>estudios de propagación de oleaje, </a:t>
            </a:r>
          </a:p>
          <a:p>
            <a:r>
              <a:rPr lang="es-ES" sz="2800">
                <a:solidFill>
                  <a:srgbClr val="0033CC"/>
                </a:solidFill>
              </a:rPr>
              <a:t>movimiento de sedimentos,</a:t>
            </a:r>
            <a:br>
              <a:rPr lang="es-ES" sz="2800">
                <a:solidFill>
                  <a:srgbClr val="0033CC"/>
                </a:solidFill>
              </a:rPr>
            </a:br>
            <a:r>
              <a:rPr lang="es-ES" sz="2800">
                <a:solidFill>
                  <a:srgbClr val="0033CC"/>
                </a:solidFill>
              </a:rPr>
              <a:t>estabilidad de estructuras sujetas a la acción del oleaje, </a:t>
            </a:r>
          </a:p>
          <a:p>
            <a:r>
              <a:rPr lang="es-ES" sz="2800">
                <a:solidFill>
                  <a:srgbClr val="0033CC"/>
                </a:solidFill>
              </a:rPr>
              <a:t>funcionamiento de estuarios, </a:t>
            </a:r>
          </a:p>
          <a:p>
            <a:r>
              <a:rPr lang="es-ES" sz="2800">
                <a:solidFill>
                  <a:srgbClr val="0033CC"/>
                </a:solidFill>
              </a:rPr>
              <a:t>erosión y sedimentación de cauces, </a:t>
            </a:r>
          </a:p>
          <a:p>
            <a:r>
              <a:rPr lang="es-ES" sz="2800">
                <a:solidFill>
                  <a:srgbClr val="0033CC"/>
                </a:solidFill>
              </a:rPr>
              <a:t>control de avenidas, </a:t>
            </a:r>
          </a:p>
          <a:p>
            <a:r>
              <a:rPr lang="es-ES" sz="2800">
                <a:solidFill>
                  <a:srgbClr val="0033CC"/>
                </a:solidFill>
              </a:rPr>
              <a:t>obras de toma, </a:t>
            </a:r>
          </a:p>
          <a:p>
            <a:r>
              <a:rPr lang="es-ES" sz="2800">
                <a:solidFill>
                  <a:srgbClr val="0033CC"/>
                </a:solidFill>
              </a:rPr>
              <a:t>cámaras de bombeo, </a:t>
            </a:r>
          </a:p>
          <a:p>
            <a:r>
              <a:rPr lang="es-ES" sz="2800">
                <a:solidFill>
                  <a:srgbClr val="0033CC"/>
                </a:solidFill>
              </a:rPr>
              <a:t>vertederos, </a:t>
            </a:r>
          </a:p>
          <a:p>
            <a:r>
              <a:rPr lang="es-ES" sz="2800">
                <a:solidFill>
                  <a:srgbClr val="0033CC"/>
                </a:solidFill>
              </a:rPr>
              <a:t>conducción de agua a presión, </a:t>
            </a:r>
          </a:p>
          <a:p>
            <a:r>
              <a:rPr lang="es-ES" sz="2800">
                <a:solidFill>
                  <a:srgbClr val="0033CC"/>
                </a:solidFill>
              </a:rPr>
              <a:t>difusión térmica, </a:t>
            </a:r>
          </a:p>
          <a:p>
            <a:r>
              <a:rPr lang="es-ES" sz="2800">
                <a:solidFill>
                  <a:srgbClr val="0033CC"/>
                </a:solidFill>
              </a:rPr>
              <a:t>efluentes……</a:t>
            </a:r>
            <a:endParaRPr lang="es-AR" sz="2800">
              <a:solidFill>
                <a:srgbClr val="0033CC"/>
              </a:solidFill>
            </a:endParaRPr>
          </a:p>
        </p:txBody>
      </p:sp>
      <p:sp>
        <p:nvSpPr>
          <p:cNvPr id="9220" name="7 CuadroTexto"/>
          <p:cNvSpPr txBox="1">
            <a:spLocks noChangeArrowheads="1"/>
          </p:cNvSpPr>
          <p:nvPr/>
        </p:nvSpPr>
        <p:spPr bwMode="auto">
          <a:xfrm>
            <a:off x="179388" y="836613"/>
            <a:ext cx="3411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AR" sz="3600" b="1" i="1">
                <a:solidFill>
                  <a:schemeClr val="accent2"/>
                </a:solidFill>
                <a:latin typeface="Verdana" pitchFamily="34" charset="0"/>
                <a:cs typeface="Times New Roman" pitchFamily="18" charset="0"/>
              </a:rPr>
              <a:t>Aplicaciones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473075"/>
            <a:ext cx="6156325"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40138"/>
            <a:ext cx="70008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2274" r="7930"/>
          <a:stretch>
            <a:fillRect/>
          </a:stretch>
        </p:blipFill>
        <p:spPr bwMode="auto">
          <a:xfrm>
            <a:off x="1547813" y="2873375"/>
            <a:ext cx="7450137"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2 CuadroTexto"/>
          <p:cNvSpPr txBox="1">
            <a:spLocks noChangeArrowheads="1"/>
          </p:cNvSpPr>
          <p:nvPr/>
        </p:nvSpPr>
        <p:spPr bwMode="auto">
          <a:xfrm>
            <a:off x="6646863" y="473075"/>
            <a:ext cx="2246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a:t>Estudios de la socavación de pilares en ríos.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8042</TotalTime>
  <Words>2511</Words>
  <Application>Microsoft Office PowerPoint</Application>
  <PresentationFormat>Presentación en pantalla (4:3)</PresentationFormat>
  <Paragraphs>221</Paragraphs>
  <Slides>39</Slides>
  <Notes>11</Notes>
  <HiddenSlides>2</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1" baseType="lpstr">
      <vt:lpstr>Diseño predeterminado</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Bombas Sumergibles</dc:title>
  <dc:creator>Valentina</dc:creator>
  <cp:lastModifiedBy>Usuario de Windows</cp:lastModifiedBy>
  <cp:revision>628</cp:revision>
  <dcterms:created xsi:type="dcterms:W3CDTF">2006-09-23T23:02:31Z</dcterms:created>
  <dcterms:modified xsi:type="dcterms:W3CDTF">2023-08-08T20:05:31Z</dcterms:modified>
</cp:coreProperties>
</file>